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99"/>
  </p:notesMasterIdLst>
  <p:handoutMasterIdLst>
    <p:handoutMasterId r:id="rId100"/>
  </p:handoutMasterIdLst>
  <p:sldIdLst>
    <p:sldId id="274"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370" r:id="rId94"/>
    <p:sldId id="371" r:id="rId95"/>
    <p:sldId id="372" r:id="rId96"/>
    <p:sldId id="373" r:id="rId97"/>
    <p:sldId id="275" r:id="rId9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B"/>
    <a:srgbClr val="58595B"/>
    <a:srgbClr val="004BAF"/>
    <a:srgbClr val="E8EBF1"/>
    <a:srgbClr val="4D4D4D"/>
    <a:srgbClr val="AB0810"/>
    <a:srgbClr val="FDBE24"/>
    <a:srgbClr val="FA661C"/>
    <a:srgbClr val="90BDDB"/>
    <a:srgbClr val="335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90" autoAdjust="0"/>
    <p:restoredTop sz="93103" autoAdjust="0"/>
  </p:normalViewPr>
  <p:slideViewPr>
    <p:cSldViewPr snapToGrid="0" snapToObjects="1">
      <p:cViewPr varScale="1">
        <p:scale>
          <a:sx n="110" d="100"/>
          <a:sy n="110" d="100"/>
        </p:scale>
        <p:origin x="96" y="62"/>
      </p:cViewPr>
      <p:guideLst>
        <p:guide orient="horz" pos="1620"/>
        <p:guide pos="33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11CC5E-AC11-5742-A9BA-76EA1B716B1E}"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A4034CBF-B65D-5C47-8062-E4B724C67DB3}">
      <dgm:prSet/>
      <dgm:spPr/>
      <dgm:t>
        <a:bodyPr/>
        <a:lstStyle/>
        <a:p>
          <a:pPr rtl="0"/>
          <a:r>
            <a:rPr lang="ja-JP" altLang="en-US" b="1" dirty="0" smtClean="0"/>
            <a:t>基本認証</a:t>
          </a:r>
          <a:r>
            <a:rPr lang="en-US" altLang="ja-JP" b="1" dirty="0" smtClean="0"/>
            <a:t> : 802.1x, MAB</a:t>
          </a:r>
          <a:r>
            <a:rPr lang="ja-JP" altLang="en-US" b="1" dirty="0" smtClean="0"/>
            <a:t>（</a:t>
          </a:r>
          <a:r>
            <a:rPr lang="en-US" altLang="ja-JP" b="1" dirty="0" smtClean="0"/>
            <a:t>MAC</a:t>
          </a:r>
          <a:r>
            <a:rPr lang="ja-JP" altLang="en-US" b="1" dirty="0" smtClean="0"/>
            <a:t>アドレス認証バイパス）</a:t>
          </a:r>
          <a:endParaRPr lang="en-US" b="0" dirty="0"/>
        </a:p>
      </dgm:t>
    </dgm:pt>
    <dgm:pt modelId="{7BAD9270-A7B0-3E43-96E3-86AFF5943F4A}" type="parTrans" cxnId="{E355AF39-C25C-8847-A2EC-FA06F540F3C1}">
      <dgm:prSet/>
      <dgm:spPr/>
      <dgm:t>
        <a:bodyPr/>
        <a:lstStyle/>
        <a:p>
          <a:endParaRPr lang="en-US"/>
        </a:p>
      </dgm:t>
    </dgm:pt>
    <dgm:pt modelId="{16D053B7-D482-614A-A3F5-1354DC21531C}" type="sibTrans" cxnId="{E355AF39-C25C-8847-A2EC-FA06F540F3C1}">
      <dgm:prSet/>
      <dgm:spPr/>
      <dgm:t>
        <a:bodyPr/>
        <a:lstStyle/>
        <a:p>
          <a:endParaRPr lang="en-US" b="0"/>
        </a:p>
      </dgm:t>
    </dgm:pt>
    <dgm:pt modelId="{7E821DCA-F69F-734A-9765-8D199B7E39AC}">
      <dgm:prSet/>
      <dgm:spPr/>
      <dgm:t>
        <a:bodyPr/>
        <a:lstStyle/>
        <a:p>
          <a:pPr rtl="0"/>
          <a:r>
            <a:rPr lang="en-US" b="0" dirty="0" smtClean="0">
              <a:latin typeface="MS PGothic" charset="-128"/>
              <a:ea typeface="MS PGothic" charset="-128"/>
              <a:cs typeface="MS PGothic" charset="-128"/>
            </a:rPr>
            <a:t>デバイスプロファイリング</a:t>
          </a:r>
          <a:endParaRPr lang="en-US" b="0" dirty="0">
            <a:latin typeface="MS PGothic" charset="-128"/>
            <a:ea typeface="MS PGothic" charset="-128"/>
            <a:cs typeface="MS PGothic" charset="-128"/>
          </a:endParaRPr>
        </a:p>
      </dgm:t>
    </dgm:pt>
    <dgm:pt modelId="{0FD7AAD1-8597-694E-BB6E-6BFB1BC66635}" type="parTrans" cxnId="{1C5BE2F3-9928-B94F-B673-A2102936BFF3}">
      <dgm:prSet/>
      <dgm:spPr/>
      <dgm:t>
        <a:bodyPr/>
        <a:lstStyle/>
        <a:p>
          <a:endParaRPr lang="en-US"/>
        </a:p>
      </dgm:t>
    </dgm:pt>
    <dgm:pt modelId="{9379B8A5-250A-E34C-A0F1-0433E419C9B9}" type="sibTrans" cxnId="{1C5BE2F3-9928-B94F-B673-A2102936BFF3}">
      <dgm:prSet/>
      <dgm:spPr/>
      <dgm:t>
        <a:bodyPr/>
        <a:lstStyle/>
        <a:p>
          <a:endParaRPr lang="en-US"/>
        </a:p>
      </dgm:t>
    </dgm:pt>
    <dgm:pt modelId="{C5346441-972B-854B-9841-AD14BC4FC649}">
      <dgm:prSet/>
      <dgm:spPr/>
      <dgm:t>
        <a:bodyPr/>
        <a:lstStyle/>
        <a:p>
          <a:pPr rtl="0"/>
          <a:r>
            <a:rPr lang="en-US" b="0" i="0" dirty="0" err="1" smtClean="0"/>
            <a:t>Web</a:t>
          </a:r>
          <a:r>
            <a:rPr lang="en-US" b="0" i="0" dirty="0" err="1" smtClean="0">
              <a:latin typeface="MS PGothic" charset="-128"/>
              <a:ea typeface="MS PGothic" charset="-128"/>
              <a:cs typeface="MS PGothic" charset="-128"/>
            </a:rPr>
            <a:t>認証</a:t>
          </a:r>
          <a:r>
            <a:rPr lang="en-US" b="0" i="0" dirty="0" err="1" smtClean="0"/>
            <a:t>（LWA</a:t>
          </a:r>
          <a:r>
            <a:rPr lang="en-US" b="0" i="0" dirty="0" smtClean="0"/>
            <a:t>, CWA）</a:t>
          </a:r>
          <a:endParaRPr lang="en-US" b="0" dirty="0"/>
        </a:p>
      </dgm:t>
    </dgm:pt>
    <dgm:pt modelId="{D51E8990-C578-074B-B044-04314C4B92BE}" type="parTrans" cxnId="{2BE6B92B-FE4C-CB4D-A78F-9C0A55C18E3A}">
      <dgm:prSet/>
      <dgm:spPr/>
      <dgm:t>
        <a:bodyPr/>
        <a:lstStyle/>
        <a:p>
          <a:endParaRPr lang="en-US"/>
        </a:p>
      </dgm:t>
    </dgm:pt>
    <dgm:pt modelId="{0579A622-90FC-FB45-953C-7DD517A58E0A}" type="sibTrans" cxnId="{2BE6B92B-FE4C-CB4D-A78F-9C0A55C18E3A}">
      <dgm:prSet/>
      <dgm:spPr/>
      <dgm:t>
        <a:bodyPr/>
        <a:lstStyle/>
        <a:p>
          <a:endParaRPr lang="en-US"/>
        </a:p>
      </dgm:t>
    </dgm:pt>
    <dgm:pt modelId="{3C4935FE-5946-9D4A-8E79-FC157163B520}">
      <dgm:prSet/>
      <dgm:spPr/>
      <dgm:t>
        <a:bodyPr/>
        <a:lstStyle/>
        <a:p>
          <a:pPr rtl="0"/>
          <a:r>
            <a:rPr lang="en-US" b="0" dirty="0" smtClean="0">
              <a:latin typeface="MS PGothic" charset="-128"/>
              <a:ea typeface="MS PGothic" charset="-128"/>
              <a:cs typeface="MS PGothic" charset="-128"/>
            </a:rPr>
            <a:t>ゲストアクセス</a:t>
          </a:r>
          <a:endParaRPr lang="en-US" b="0" dirty="0">
            <a:latin typeface="MS PGothic" charset="-128"/>
            <a:ea typeface="MS PGothic" charset="-128"/>
            <a:cs typeface="MS PGothic" charset="-128"/>
          </a:endParaRPr>
        </a:p>
      </dgm:t>
    </dgm:pt>
    <dgm:pt modelId="{525FF90A-2853-6649-8F88-37A2DB813032}" type="parTrans" cxnId="{73D8C0E4-8B1B-6347-A1A2-D6447827D856}">
      <dgm:prSet/>
      <dgm:spPr/>
      <dgm:t>
        <a:bodyPr/>
        <a:lstStyle/>
        <a:p>
          <a:endParaRPr lang="en-US"/>
        </a:p>
      </dgm:t>
    </dgm:pt>
    <dgm:pt modelId="{A380ED1E-E53A-2846-892C-2CCA81FFB666}" type="sibTrans" cxnId="{73D8C0E4-8B1B-6347-A1A2-D6447827D856}">
      <dgm:prSet/>
      <dgm:spPr/>
      <dgm:t>
        <a:bodyPr/>
        <a:lstStyle/>
        <a:p>
          <a:endParaRPr lang="en-US"/>
        </a:p>
      </dgm:t>
    </dgm:pt>
    <dgm:pt modelId="{72F80901-A839-9945-BC23-4FB094F53C4B}">
      <dgm:prSet/>
      <dgm:spPr/>
      <dgm:t>
        <a:bodyPr/>
        <a:lstStyle/>
        <a:p>
          <a:pPr rtl="0"/>
          <a:r>
            <a:rPr lang="ja-JP" altLang="en-US" dirty="0" smtClean="0"/>
            <a:t>デバイスプロビジョニング（</a:t>
          </a:r>
          <a:r>
            <a:rPr lang="en-US" altLang="ja-JP" dirty="0" smtClean="0"/>
            <a:t>BYOD</a:t>
          </a:r>
          <a:r>
            <a:rPr lang="ja-JP" altLang="en-US" dirty="0" smtClean="0"/>
            <a:t>）</a:t>
          </a:r>
          <a:endParaRPr lang="en-US" b="0" dirty="0"/>
        </a:p>
      </dgm:t>
    </dgm:pt>
    <dgm:pt modelId="{B3F3E851-CC82-9E41-8328-3EAECED57A1A}" type="parTrans" cxnId="{EEBFB3F3-9029-BF45-921C-3F76F0A7FEC8}">
      <dgm:prSet/>
      <dgm:spPr/>
      <dgm:t>
        <a:bodyPr/>
        <a:lstStyle/>
        <a:p>
          <a:endParaRPr lang="en-US"/>
        </a:p>
      </dgm:t>
    </dgm:pt>
    <dgm:pt modelId="{730A0B53-2211-204E-BE3F-2FA57DA377EA}" type="sibTrans" cxnId="{EEBFB3F3-9029-BF45-921C-3F76F0A7FEC8}">
      <dgm:prSet/>
      <dgm:spPr/>
      <dgm:t>
        <a:bodyPr/>
        <a:lstStyle/>
        <a:p>
          <a:endParaRPr lang="en-US"/>
        </a:p>
      </dgm:t>
    </dgm:pt>
    <dgm:pt modelId="{E92B7C84-C914-E14B-AF80-AB0C81219332}">
      <dgm:prSet/>
      <dgm:spPr/>
      <dgm:t>
        <a:bodyPr/>
        <a:lstStyle/>
        <a:p>
          <a:r>
            <a:rPr lang="en-US" dirty="0" smtClean="0">
              <a:latin typeface="MS PGothic" charset="-128"/>
              <a:ea typeface="MS PGothic" charset="-128"/>
              <a:cs typeface="MS PGothic" charset="-128"/>
            </a:rPr>
            <a:t>検疫</a:t>
          </a:r>
          <a:endParaRPr lang="en-US" dirty="0">
            <a:latin typeface="MS PGothic" charset="-128"/>
            <a:ea typeface="MS PGothic" charset="-128"/>
            <a:cs typeface="MS PGothic" charset="-128"/>
          </a:endParaRPr>
        </a:p>
      </dgm:t>
    </dgm:pt>
    <dgm:pt modelId="{88AD5195-407A-C84F-8273-CC0DA02E767D}" type="parTrans" cxnId="{3F7B342E-875C-D842-ABEB-EC8102E1D8ED}">
      <dgm:prSet/>
      <dgm:spPr/>
      <dgm:t>
        <a:bodyPr/>
        <a:lstStyle/>
        <a:p>
          <a:endParaRPr lang="en-US"/>
        </a:p>
      </dgm:t>
    </dgm:pt>
    <dgm:pt modelId="{5B1A6E69-9B41-8B46-9912-963376F77159}" type="sibTrans" cxnId="{3F7B342E-875C-D842-ABEB-EC8102E1D8ED}">
      <dgm:prSet/>
      <dgm:spPr/>
      <dgm:t>
        <a:bodyPr/>
        <a:lstStyle/>
        <a:p>
          <a:endParaRPr lang="en-US"/>
        </a:p>
      </dgm:t>
    </dgm:pt>
    <dgm:pt modelId="{3F9DE75E-6D9D-1445-B7A7-18A6B5785026}" type="pres">
      <dgm:prSet presAssocID="{DE11CC5E-AC11-5742-A9BA-76EA1B716B1E}" presName="Name0" presStyleCnt="0">
        <dgm:presLayoutVars>
          <dgm:chMax val="7"/>
          <dgm:chPref val="7"/>
          <dgm:dir/>
        </dgm:presLayoutVars>
      </dgm:prSet>
      <dgm:spPr/>
      <dgm:t>
        <a:bodyPr/>
        <a:lstStyle/>
        <a:p>
          <a:endParaRPr lang="en-US"/>
        </a:p>
      </dgm:t>
    </dgm:pt>
    <dgm:pt modelId="{8C8C6607-C7FD-E640-B16A-212253C78F1C}" type="pres">
      <dgm:prSet presAssocID="{DE11CC5E-AC11-5742-A9BA-76EA1B716B1E}" presName="Name1" presStyleCnt="0"/>
      <dgm:spPr/>
    </dgm:pt>
    <dgm:pt modelId="{14F0CF7B-F834-F349-849D-A92FBA369D43}" type="pres">
      <dgm:prSet presAssocID="{DE11CC5E-AC11-5742-A9BA-76EA1B716B1E}" presName="cycle" presStyleCnt="0"/>
      <dgm:spPr/>
    </dgm:pt>
    <dgm:pt modelId="{A0269289-8EC9-0947-A50A-F46B89306DFF}" type="pres">
      <dgm:prSet presAssocID="{DE11CC5E-AC11-5742-A9BA-76EA1B716B1E}" presName="srcNode" presStyleLbl="node1" presStyleIdx="0" presStyleCnt="6"/>
      <dgm:spPr/>
    </dgm:pt>
    <dgm:pt modelId="{524E4343-9BA0-6144-8440-F116831EF820}" type="pres">
      <dgm:prSet presAssocID="{DE11CC5E-AC11-5742-A9BA-76EA1B716B1E}" presName="conn" presStyleLbl="parChTrans1D2" presStyleIdx="0" presStyleCnt="1"/>
      <dgm:spPr/>
      <dgm:t>
        <a:bodyPr/>
        <a:lstStyle/>
        <a:p>
          <a:endParaRPr lang="en-US"/>
        </a:p>
      </dgm:t>
    </dgm:pt>
    <dgm:pt modelId="{DEFFE745-4254-2648-9550-F216D77CA62B}" type="pres">
      <dgm:prSet presAssocID="{DE11CC5E-AC11-5742-A9BA-76EA1B716B1E}" presName="extraNode" presStyleLbl="node1" presStyleIdx="0" presStyleCnt="6"/>
      <dgm:spPr/>
    </dgm:pt>
    <dgm:pt modelId="{B94B8A24-6650-2947-B99B-6DDDB6B3A802}" type="pres">
      <dgm:prSet presAssocID="{DE11CC5E-AC11-5742-A9BA-76EA1B716B1E}" presName="dstNode" presStyleLbl="node1" presStyleIdx="0" presStyleCnt="6"/>
      <dgm:spPr/>
    </dgm:pt>
    <dgm:pt modelId="{75BEE181-2303-1E4B-B366-EA599654C69B}" type="pres">
      <dgm:prSet presAssocID="{A4034CBF-B65D-5C47-8062-E4B724C67DB3}" presName="text_1" presStyleLbl="node1" presStyleIdx="0" presStyleCnt="6">
        <dgm:presLayoutVars>
          <dgm:bulletEnabled val="1"/>
        </dgm:presLayoutVars>
      </dgm:prSet>
      <dgm:spPr/>
      <dgm:t>
        <a:bodyPr/>
        <a:lstStyle/>
        <a:p>
          <a:endParaRPr lang="en-US"/>
        </a:p>
      </dgm:t>
    </dgm:pt>
    <dgm:pt modelId="{79D178B1-68B0-AA40-8300-8DF92CE75AE1}" type="pres">
      <dgm:prSet presAssocID="{A4034CBF-B65D-5C47-8062-E4B724C67DB3}" presName="accent_1" presStyleCnt="0"/>
      <dgm:spPr/>
    </dgm:pt>
    <dgm:pt modelId="{1F4C285F-66CA-FC45-B5F6-105C21BE42FB}" type="pres">
      <dgm:prSet presAssocID="{A4034CBF-B65D-5C47-8062-E4B724C67DB3}" presName="accentRepeatNode" presStyleLbl="solidFgAcc1" presStyleIdx="0" presStyleCnt="6"/>
      <dgm:spPr/>
    </dgm:pt>
    <dgm:pt modelId="{E0814B00-782B-AB48-AB66-0F3D602631C3}" type="pres">
      <dgm:prSet presAssocID="{7E821DCA-F69F-734A-9765-8D199B7E39AC}" presName="text_2" presStyleLbl="node1" presStyleIdx="1" presStyleCnt="6">
        <dgm:presLayoutVars>
          <dgm:bulletEnabled val="1"/>
        </dgm:presLayoutVars>
      </dgm:prSet>
      <dgm:spPr/>
      <dgm:t>
        <a:bodyPr/>
        <a:lstStyle/>
        <a:p>
          <a:endParaRPr lang="en-US"/>
        </a:p>
      </dgm:t>
    </dgm:pt>
    <dgm:pt modelId="{D6FBA201-6D33-3349-8F76-F73D2D5626C7}" type="pres">
      <dgm:prSet presAssocID="{7E821DCA-F69F-734A-9765-8D199B7E39AC}" presName="accent_2" presStyleCnt="0"/>
      <dgm:spPr/>
    </dgm:pt>
    <dgm:pt modelId="{C11CEAFF-C413-064F-8FE7-E9C99506FB7E}" type="pres">
      <dgm:prSet presAssocID="{7E821DCA-F69F-734A-9765-8D199B7E39AC}" presName="accentRepeatNode" presStyleLbl="solidFgAcc1" presStyleIdx="1" presStyleCnt="6"/>
      <dgm:spPr/>
    </dgm:pt>
    <dgm:pt modelId="{927F01D4-490F-0D4C-A36A-4BB8343E1CC2}" type="pres">
      <dgm:prSet presAssocID="{C5346441-972B-854B-9841-AD14BC4FC649}" presName="text_3" presStyleLbl="node1" presStyleIdx="2" presStyleCnt="6">
        <dgm:presLayoutVars>
          <dgm:bulletEnabled val="1"/>
        </dgm:presLayoutVars>
      </dgm:prSet>
      <dgm:spPr/>
      <dgm:t>
        <a:bodyPr/>
        <a:lstStyle/>
        <a:p>
          <a:endParaRPr lang="en-US"/>
        </a:p>
      </dgm:t>
    </dgm:pt>
    <dgm:pt modelId="{C10B4AFE-7A6D-A64C-8C55-2B3DB5C8A7E0}" type="pres">
      <dgm:prSet presAssocID="{C5346441-972B-854B-9841-AD14BC4FC649}" presName="accent_3" presStyleCnt="0"/>
      <dgm:spPr/>
    </dgm:pt>
    <dgm:pt modelId="{7B3FBD0A-BE6E-C24E-B0BE-986EE908A53F}" type="pres">
      <dgm:prSet presAssocID="{C5346441-972B-854B-9841-AD14BC4FC649}" presName="accentRepeatNode" presStyleLbl="solidFgAcc1" presStyleIdx="2" presStyleCnt="6"/>
      <dgm:spPr/>
    </dgm:pt>
    <dgm:pt modelId="{C903EB25-7021-194A-8D01-53AFDA874EE5}" type="pres">
      <dgm:prSet presAssocID="{3C4935FE-5946-9D4A-8E79-FC157163B520}" presName="text_4" presStyleLbl="node1" presStyleIdx="3" presStyleCnt="6">
        <dgm:presLayoutVars>
          <dgm:bulletEnabled val="1"/>
        </dgm:presLayoutVars>
      </dgm:prSet>
      <dgm:spPr/>
      <dgm:t>
        <a:bodyPr/>
        <a:lstStyle/>
        <a:p>
          <a:endParaRPr lang="en-US"/>
        </a:p>
      </dgm:t>
    </dgm:pt>
    <dgm:pt modelId="{E970CE3E-C681-334B-A9A7-C8FF63A5DD80}" type="pres">
      <dgm:prSet presAssocID="{3C4935FE-5946-9D4A-8E79-FC157163B520}" presName="accent_4" presStyleCnt="0"/>
      <dgm:spPr/>
    </dgm:pt>
    <dgm:pt modelId="{8D498E87-539B-0242-A800-0F21137D2FE7}" type="pres">
      <dgm:prSet presAssocID="{3C4935FE-5946-9D4A-8E79-FC157163B520}" presName="accentRepeatNode" presStyleLbl="solidFgAcc1" presStyleIdx="3" presStyleCnt="6"/>
      <dgm:spPr/>
    </dgm:pt>
    <dgm:pt modelId="{F727C47A-FF56-1B45-9E36-A0085F3B3961}" type="pres">
      <dgm:prSet presAssocID="{72F80901-A839-9945-BC23-4FB094F53C4B}" presName="text_5" presStyleLbl="node1" presStyleIdx="4" presStyleCnt="6">
        <dgm:presLayoutVars>
          <dgm:bulletEnabled val="1"/>
        </dgm:presLayoutVars>
      </dgm:prSet>
      <dgm:spPr/>
      <dgm:t>
        <a:bodyPr/>
        <a:lstStyle/>
        <a:p>
          <a:endParaRPr lang="en-US"/>
        </a:p>
      </dgm:t>
    </dgm:pt>
    <dgm:pt modelId="{4D6AFC61-5AC8-0F45-BCD6-14AAFB0D658C}" type="pres">
      <dgm:prSet presAssocID="{72F80901-A839-9945-BC23-4FB094F53C4B}" presName="accent_5" presStyleCnt="0"/>
      <dgm:spPr/>
    </dgm:pt>
    <dgm:pt modelId="{4B847321-87F1-9644-B8E9-FD167C996236}" type="pres">
      <dgm:prSet presAssocID="{72F80901-A839-9945-BC23-4FB094F53C4B}" presName="accentRepeatNode" presStyleLbl="solidFgAcc1" presStyleIdx="4" presStyleCnt="6"/>
      <dgm:spPr/>
    </dgm:pt>
    <dgm:pt modelId="{6BCF24B5-B4F8-6941-94F1-6D579FDB3699}" type="pres">
      <dgm:prSet presAssocID="{E92B7C84-C914-E14B-AF80-AB0C81219332}" presName="text_6" presStyleLbl="node1" presStyleIdx="5" presStyleCnt="6">
        <dgm:presLayoutVars>
          <dgm:bulletEnabled val="1"/>
        </dgm:presLayoutVars>
      </dgm:prSet>
      <dgm:spPr/>
      <dgm:t>
        <a:bodyPr/>
        <a:lstStyle/>
        <a:p>
          <a:endParaRPr lang="en-US"/>
        </a:p>
      </dgm:t>
    </dgm:pt>
    <dgm:pt modelId="{EEB1347E-6CF5-B648-BC5C-7E8C9F1C101D}" type="pres">
      <dgm:prSet presAssocID="{E92B7C84-C914-E14B-AF80-AB0C81219332}" presName="accent_6" presStyleCnt="0"/>
      <dgm:spPr/>
    </dgm:pt>
    <dgm:pt modelId="{9E510BDF-B1CC-6D49-9291-28A8897194CC}" type="pres">
      <dgm:prSet presAssocID="{E92B7C84-C914-E14B-AF80-AB0C81219332}" presName="accentRepeatNode" presStyleLbl="solidFgAcc1" presStyleIdx="5" presStyleCnt="6"/>
      <dgm:spPr/>
    </dgm:pt>
  </dgm:ptLst>
  <dgm:cxnLst>
    <dgm:cxn modelId="{3E825261-C195-2841-BC29-2278BC646A43}" type="presOf" srcId="{3C4935FE-5946-9D4A-8E79-FC157163B520}" destId="{C903EB25-7021-194A-8D01-53AFDA874EE5}" srcOrd="0" destOrd="0" presId="urn:microsoft.com/office/officeart/2008/layout/VerticalCurvedList"/>
    <dgm:cxn modelId="{73D8C0E4-8B1B-6347-A1A2-D6447827D856}" srcId="{DE11CC5E-AC11-5742-A9BA-76EA1B716B1E}" destId="{3C4935FE-5946-9D4A-8E79-FC157163B520}" srcOrd="3" destOrd="0" parTransId="{525FF90A-2853-6649-8F88-37A2DB813032}" sibTransId="{A380ED1E-E53A-2846-892C-2CCA81FFB666}"/>
    <dgm:cxn modelId="{E83CFF70-1160-E941-BF18-82824CA90A07}" type="presOf" srcId="{DE11CC5E-AC11-5742-A9BA-76EA1B716B1E}" destId="{3F9DE75E-6D9D-1445-B7A7-18A6B5785026}" srcOrd="0" destOrd="0" presId="urn:microsoft.com/office/officeart/2008/layout/VerticalCurvedList"/>
    <dgm:cxn modelId="{BD724076-7247-7546-8D1F-5291E1E602FD}" type="presOf" srcId="{16D053B7-D482-614A-A3F5-1354DC21531C}" destId="{524E4343-9BA0-6144-8440-F116831EF820}" srcOrd="0" destOrd="0" presId="urn:microsoft.com/office/officeart/2008/layout/VerticalCurvedList"/>
    <dgm:cxn modelId="{3F7B342E-875C-D842-ABEB-EC8102E1D8ED}" srcId="{DE11CC5E-AC11-5742-A9BA-76EA1B716B1E}" destId="{E92B7C84-C914-E14B-AF80-AB0C81219332}" srcOrd="5" destOrd="0" parTransId="{88AD5195-407A-C84F-8273-CC0DA02E767D}" sibTransId="{5B1A6E69-9B41-8B46-9912-963376F77159}"/>
    <dgm:cxn modelId="{1C5BE2F3-9928-B94F-B673-A2102936BFF3}" srcId="{DE11CC5E-AC11-5742-A9BA-76EA1B716B1E}" destId="{7E821DCA-F69F-734A-9765-8D199B7E39AC}" srcOrd="1" destOrd="0" parTransId="{0FD7AAD1-8597-694E-BB6E-6BFB1BC66635}" sibTransId="{9379B8A5-250A-E34C-A0F1-0433E419C9B9}"/>
    <dgm:cxn modelId="{47393854-9DD9-BA45-BAA2-C58CAF2DB34A}" type="presOf" srcId="{E92B7C84-C914-E14B-AF80-AB0C81219332}" destId="{6BCF24B5-B4F8-6941-94F1-6D579FDB3699}" srcOrd="0" destOrd="0" presId="urn:microsoft.com/office/officeart/2008/layout/VerticalCurvedList"/>
    <dgm:cxn modelId="{BF772093-D216-B941-83A6-A7BE50057802}" type="presOf" srcId="{72F80901-A839-9945-BC23-4FB094F53C4B}" destId="{F727C47A-FF56-1B45-9E36-A0085F3B3961}" srcOrd="0" destOrd="0" presId="urn:microsoft.com/office/officeart/2008/layout/VerticalCurvedList"/>
    <dgm:cxn modelId="{D1574748-A9D9-8449-B3AD-F407B0B46121}" type="presOf" srcId="{7E821DCA-F69F-734A-9765-8D199B7E39AC}" destId="{E0814B00-782B-AB48-AB66-0F3D602631C3}" srcOrd="0" destOrd="0" presId="urn:microsoft.com/office/officeart/2008/layout/VerticalCurvedList"/>
    <dgm:cxn modelId="{FAA8FFBB-AB33-D742-A26C-AB0FB6563585}" type="presOf" srcId="{A4034CBF-B65D-5C47-8062-E4B724C67DB3}" destId="{75BEE181-2303-1E4B-B366-EA599654C69B}" srcOrd="0" destOrd="0" presId="urn:microsoft.com/office/officeart/2008/layout/VerticalCurvedList"/>
    <dgm:cxn modelId="{AF50CF94-D931-8C43-B24A-E3914FC97CFE}" type="presOf" srcId="{C5346441-972B-854B-9841-AD14BC4FC649}" destId="{927F01D4-490F-0D4C-A36A-4BB8343E1CC2}" srcOrd="0" destOrd="0" presId="urn:microsoft.com/office/officeart/2008/layout/VerticalCurvedList"/>
    <dgm:cxn modelId="{2BE6B92B-FE4C-CB4D-A78F-9C0A55C18E3A}" srcId="{DE11CC5E-AC11-5742-A9BA-76EA1B716B1E}" destId="{C5346441-972B-854B-9841-AD14BC4FC649}" srcOrd="2" destOrd="0" parTransId="{D51E8990-C578-074B-B044-04314C4B92BE}" sibTransId="{0579A622-90FC-FB45-953C-7DD517A58E0A}"/>
    <dgm:cxn modelId="{EEBFB3F3-9029-BF45-921C-3F76F0A7FEC8}" srcId="{DE11CC5E-AC11-5742-A9BA-76EA1B716B1E}" destId="{72F80901-A839-9945-BC23-4FB094F53C4B}" srcOrd="4" destOrd="0" parTransId="{B3F3E851-CC82-9E41-8328-3EAECED57A1A}" sibTransId="{730A0B53-2211-204E-BE3F-2FA57DA377EA}"/>
    <dgm:cxn modelId="{E355AF39-C25C-8847-A2EC-FA06F540F3C1}" srcId="{DE11CC5E-AC11-5742-A9BA-76EA1B716B1E}" destId="{A4034CBF-B65D-5C47-8062-E4B724C67DB3}" srcOrd="0" destOrd="0" parTransId="{7BAD9270-A7B0-3E43-96E3-86AFF5943F4A}" sibTransId="{16D053B7-D482-614A-A3F5-1354DC21531C}"/>
    <dgm:cxn modelId="{F1BEF3CD-0F7F-0E43-A394-2EC126F2ED77}" type="presParOf" srcId="{3F9DE75E-6D9D-1445-B7A7-18A6B5785026}" destId="{8C8C6607-C7FD-E640-B16A-212253C78F1C}" srcOrd="0" destOrd="0" presId="urn:microsoft.com/office/officeart/2008/layout/VerticalCurvedList"/>
    <dgm:cxn modelId="{F1DD3CEA-D374-1847-82A7-2F028255DC8F}" type="presParOf" srcId="{8C8C6607-C7FD-E640-B16A-212253C78F1C}" destId="{14F0CF7B-F834-F349-849D-A92FBA369D43}" srcOrd="0" destOrd="0" presId="urn:microsoft.com/office/officeart/2008/layout/VerticalCurvedList"/>
    <dgm:cxn modelId="{9F3D8C34-C80F-F043-8559-CB2BFE98829E}" type="presParOf" srcId="{14F0CF7B-F834-F349-849D-A92FBA369D43}" destId="{A0269289-8EC9-0947-A50A-F46B89306DFF}" srcOrd="0" destOrd="0" presId="urn:microsoft.com/office/officeart/2008/layout/VerticalCurvedList"/>
    <dgm:cxn modelId="{2B44016A-76AD-9D4B-B52D-2783321F612F}" type="presParOf" srcId="{14F0CF7B-F834-F349-849D-A92FBA369D43}" destId="{524E4343-9BA0-6144-8440-F116831EF820}" srcOrd="1" destOrd="0" presId="urn:microsoft.com/office/officeart/2008/layout/VerticalCurvedList"/>
    <dgm:cxn modelId="{EE19801E-F083-2840-92FD-416431C6CA82}" type="presParOf" srcId="{14F0CF7B-F834-F349-849D-A92FBA369D43}" destId="{DEFFE745-4254-2648-9550-F216D77CA62B}" srcOrd="2" destOrd="0" presId="urn:microsoft.com/office/officeart/2008/layout/VerticalCurvedList"/>
    <dgm:cxn modelId="{8CC09462-25CA-8545-BB51-8A6279862435}" type="presParOf" srcId="{14F0CF7B-F834-F349-849D-A92FBA369D43}" destId="{B94B8A24-6650-2947-B99B-6DDDB6B3A802}" srcOrd="3" destOrd="0" presId="urn:microsoft.com/office/officeart/2008/layout/VerticalCurvedList"/>
    <dgm:cxn modelId="{3A41B667-93B9-3E45-82B2-DDAEA7F6E92C}" type="presParOf" srcId="{8C8C6607-C7FD-E640-B16A-212253C78F1C}" destId="{75BEE181-2303-1E4B-B366-EA599654C69B}" srcOrd="1" destOrd="0" presId="urn:microsoft.com/office/officeart/2008/layout/VerticalCurvedList"/>
    <dgm:cxn modelId="{5FAF9117-047E-4A47-9C42-F15BF2ED5B1C}" type="presParOf" srcId="{8C8C6607-C7FD-E640-B16A-212253C78F1C}" destId="{79D178B1-68B0-AA40-8300-8DF92CE75AE1}" srcOrd="2" destOrd="0" presId="urn:microsoft.com/office/officeart/2008/layout/VerticalCurvedList"/>
    <dgm:cxn modelId="{69E282D1-BD1F-0B41-973B-4133F562906A}" type="presParOf" srcId="{79D178B1-68B0-AA40-8300-8DF92CE75AE1}" destId="{1F4C285F-66CA-FC45-B5F6-105C21BE42FB}" srcOrd="0" destOrd="0" presId="urn:microsoft.com/office/officeart/2008/layout/VerticalCurvedList"/>
    <dgm:cxn modelId="{6AC7B23D-A4B0-954A-8832-EE08B1EB5939}" type="presParOf" srcId="{8C8C6607-C7FD-E640-B16A-212253C78F1C}" destId="{E0814B00-782B-AB48-AB66-0F3D602631C3}" srcOrd="3" destOrd="0" presId="urn:microsoft.com/office/officeart/2008/layout/VerticalCurvedList"/>
    <dgm:cxn modelId="{1048868D-1310-5544-8AC9-A2CD79F9052A}" type="presParOf" srcId="{8C8C6607-C7FD-E640-B16A-212253C78F1C}" destId="{D6FBA201-6D33-3349-8F76-F73D2D5626C7}" srcOrd="4" destOrd="0" presId="urn:microsoft.com/office/officeart/2008/layout/VerticalCurvedList"/>
    <dgm:cxn modelId="{4FCE666A-A4B4-DE47-B3BB-CF6CC76E3519}" type="presParOf" srcId="{D6FBA201-6D33-3349-8F76-F73D2D5626C7}" destId="{C11CEAFF-C413-064F-8FE7-E9C99506FB7E}" srcOrd="0" destOrd="0" presId="urn:microsoft.com/office/officeart/2008/layout/VerticalCurvedList"/>
    <dgm:cxn modelId="{E37E42D2-5A8E-3248-BF7B-08998DA33AEE}" type="presParOf" srcId="{8C8C6607-C7FD-E640-B16A-212253C78F1C}" destId="{927F01D4-490F-0D4C-A36A-4BB8343E1CC2}" srcOrd="5" destOrd="0" presId="urn:microsoft.com/office/officeart/2008/layout/VerticalCurvedList"/>
    <dgm:cxn modelId="{CACF48E5-AEA2-4941-8994-4485A951E6CB}" type="presParOf" srcId="{8C8C6607-C7FD-E640-B16A-212253C78F1C}" destId="{C10B4AFE-7A6D-A64C-8C55-2B3DB5C8A7E0}" srcOrd="6" destOrd="0" presId="urn:microsoft.com/office/officeart/2008/layout/VerticalCurvedList"/>
    <dgm:cxn modelId="{B72FE40C-4055-CB45-8CD8-840247F169AA}" type="presParOf" srcId="{C10B4AFE-7A6D-A64C-8C55-2B3DB5C8A7E0}" destId="{7B3FBD0A-BE6E-C24E-B0BE-986EE908A53F}" srcOrd="0" destOrd="0" presId="urn:microsoft.com/office/officeart/2008/layout/VerticalCurvedList"/>
    <dgm:cxn modelId="{9FC07235-B5A4-0C45-A058-D1D98562EE2A}" type="presParOf" srcId="{8C8C6607-C7FD-E640-B16A-212253C78F1C}" destId="{C903EB25-7021-194A-8D01-53AFDA874EE5}" srcOrd="7" destOrd="0" presId="urn:microsoft.com/office/officeart/2008/layout/VerticalCurvedList"/>
    <dgm:cxn modelId="{B2C2D606-DD7B-5142-A7E1-E2C5E8F21521}" type="presParOf" srcId="{8C8C6607-C7FD-E640-B16A-212253C78F1C}" destId="{E970CE3E-C681-334B-A9A7-C8FF63A5DD80}" srcOrd="8" destOrd="0" presId="urn:microsoft.com/office/officeart/2008/layout/VerticalCurvedList"/>
    <dgm:cxn modelId="{DED52884-FBC1-0940-A25E-0EE198DCCD53}" type="presParOf" srcId="{E970CE3E-C681-334B-A9A7-C8FF63A5DD80}" destId="{8D498E87-539B-0242-A800-0F21137D2FE7}" srcOrd="0" destOrd="0" presId="urn:microsoft.com/office/officeart/2008/layout/VerticalCurvedList"/>
    <dgm:cxn modelId="{984B8104-40BE-294F-B49C-8258CC6BC19A}" type="presParOf" srcId="{8C8C6607-C7FD-E640-B16A-212253C78F1C}" destId="{F727C47A-FF56-1B45-9E36-A0085F3B3961}" srcOrd="9" destOrd="0" presId="urn:microsoft.com/office/officeart/2008/layout/VerticalCurvedList"/>
    <dgm:cxn modelId="{AEA890FC-24F1-1C40-A4D9-ED685699585D}" type="presParOf" srcId="{8C8C6607-C7FD-E640-B16A-212253C78F1C}" destId="{4D6AFC61-5AC8-0F45-BCD6-14AAFB0D658C}" srcOrd="10" destOrd="0" presId="urn:microsoft.com/office/officeart/2008/layout/VerticalCurvedList"/>
    <dgm:cxn modelId="{62E0DD5B-502A-DA49-91A7-3CC074B23D42}" type="presParOf" srcId="{4D6AFC61-5AC8-0F45-BCD6-14AAFB0D658C}" destId="{4B847321-87F1-9644-B8E9-FD167C996236}" srcOrd="0" destOrd="0" presId="urn:microsoft.com/office/officeart/2008/layout/VerticalCurvedList"/>
    <dgm:cxn modelId="{6019FA89-369C-CC4A-ADEA-FF6AAE99C027}" type="presParOf" srcId="{8C8C6607-C7FD-E640-B16A-212253C78F1C}" destId="{6BCF24B5-B4F8-6941-94F1-6D579FDB3699}" srcOrd="11" destOrd="0" presId="urn:microsoft.com/office/officeart/2008/layout/VerticalCurvedList"/>
    <dgm:cxn modelId="{77B5581C-6A5A-DD44-A216-DC261F68759D}" type="presParOf" srcId="{8C8C6607-C7FD-E640-B16A-212253C78F1C}" destId="{EEB1347E-6CF5-B648-BC5C-7E8C9F1C101D}" srcOrd="12" destOrd="0" presId="urn:microsoft.com/office/officeart/2008/layout/VerticalCurvedList"/>
    <dgm:cxn modelId="{6A5FB6E7-D081-2541-9775-12A775A2762C}" type="presParOf" srcId="{EEB1347E-6CF5-B648-BC5C-7E8C9F1C101D}" destId="{9E510BDF-B1CC-6D49-9291-28A8897194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E4343-9BA0-6144-8440-F116831EF820}">
      <dsp:nvSpPr>
        <dsp:cNvPr id="0" name=""/>
        <dsp:cNvSpPr/>
      </dsp:nvSpPr>
      <dsp:spPr>
        <a:xfrm>
          <a:off x="-3555160" y="-546425"/>
          <a:ext cx="4238350" cy="4238350"/>
        </a:xfrm>
        <a:prstGeom prst="blockArc">
          <a:avLst>
            <a:gd name="adj1" fmla="val 18900000"/>
            <a:gd name="adj2" fmla="val 2700000"/>
            <a:gd name="adj3" fmla="val 51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BEE181-2303-1E4B-B366-EA599654C69B}">
      <dsp:nvSpPr>
        <dsp:cNvPr id="0" name=""/>
        <dsp:cNvSpPr/>
      </dsp:nvSpPr>
      <dsp:spPr>
        <a:xfrm>
          <a:off x="255940" y="165641"/>
          <a:ext cx="7737922" cy="33115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2857" tIns="40640" rIns="40640" bIns="40640" numCol="1" spcCol="1270" anchor="ctr" anchorCtr="0">
          <a:noAutofit/>
        </a:bodyPr>
        <a:lstStyle/>
        <a:p>
          <a:pPr lvl="0" algn="l" defTabSz="711200" rtl="0">
            <a:lnSpc>
              <a:spcPct val="90000"/>
            </a:lnSpc>
            <a:spcBef>
              <a:spcPct val="0"/>
            </a:spcBef>
            <a:spcAft>
              <a:spcPct val="35000"/>
            </a:spcAft>
          </a:pPr>
          <a:r>
            <a:rPr lang="ja-JP" altLang="en-US" sz="1600" b="1" kern="1200" dirty="0" smtClean="0"/>
            <a:t>基本認証</a:t>
          </a:r>
          <a:r>
            <a:rPr lang="en-US" altLang="ja-JP" sz="1600" b="1" kern="1200" dirty="0" smtClean="0"/>
            <a:t> : 802.1x, MAB</a:t>
          </a:r>
          <a:r>
            <a:rPr lang="ja-JP" altLang="en-US" sz="1600" b="1" kern="1200" dirty="0" smtClean="0"/>
            <a:t>（</a:t>
          </a:r>
          <a:r>
            <a:rPr lang="en-US" altLang="ja-JP" sz="1600" b="1" kern="1200" dirty="0" smtClean="0"/>
            <a:t>MAC</a:t>
          </a:r>
          <a:r>
            <a:rPr lang="ja-JP" altLang="en-US" sz="1600" b="1" kern="1200" dirty="0" smtClean="0"/>
            <a:t>アドレス認証バイパス）</a:t>
          </a:r>
          <a:endParaRPr lang="en-US" sz="1600" b="0" kern="1200" dirty="0"/>
        </a:p>
      </dsp:txBody>
      <dsp:txXfrm>
        <a:off x="255940" y="165641"/>
        <a:ext cx="7737922" cy="331158"/>
      </dsp:txXfrm>
    </dsp:sp>
    <dsp:sp modelId="{1F4C285F-66CA-FC45-B5F6-105C21BE42FB}">
      <dsp:nvSpPr>
        <dsp:cNvPr id="0" name=""/>
        <dsp:cNvSpPr/>
      </dsp:nvSpPr>
      <dsp:spPr>
        <a:xfrm>
          <a:off x="48966" y="124247"/>
          <a:ext cx="413947" cy="41394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0814B00-782B-AB48-AB66-0F3D602631C3}">
      <dsp:nvSpPr>
        <dsp:cNvPr id="0" name=""/>
        <dsp:cNvSpPr/>
      </dsp:nvSpPr>
      <dsp:spPr>
        <a:xfrm>
          <a:off x="528340" y="662316"/>
          <a:ext cx="7465522" cy="33115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2857" tIns="40640" rIns="40640" bIns="40640" numCol="1" spcCol="1270" anchor="ctr" anchorCtr="0">
          <a:noAutofit/>
        </a:bodyPr>
        <a:lstStyle/>
        <a:p>
          <a:pPr lvl="0" algn="l" defTabSz="711200" rtl="0">
            <a:lnSpc>
              <a:spcPct val="90000"/>
            </a:lnSpc>
            <a:spcBef>
              <a:spcPct val="0"/>
            </a:spcBef>
            <a:spcAft>
              <a:spcPct val="35000"/>
            </a:spcAft>
          </a:pPr>
          <a:r>
            <a:rPr lang="en-US" sz="1600" b="0" kern="1200" dirty="0" smtClean="0">
              <a:latin typeface="MS PGothic" charset="-128"/>
              <a:ea typeface="MS PGothic" charset="-128"/>
              <a:cs typeface="MS PGothic" charset="-128"/>
            </a:rPr>
            <a:t>デバイスプロファイリング</a:t>
          </a:r>
          <a:endParaRPr lang="en-US" sz="1600" b="0" kern="1200" dirty="0">
            <a:latin typeface="MS PGothic" charset="-128"/>
            <a:ea typeface="MS PGothic" charset="-128"/>
            <a:cs typeface="MS PGothic" charset="-128"/>
          </a:endParaRPr>
        </a:p>
      </dsp:txBody>
      <dsp:txXfrm>
        <a:off x="528340" y="662316"/>
        <a:ext cx="7465522" cy="331158"/>
      </dsp:txXfrm>
    </dsp:sp>
    <dsp:sp modelId="{C11CEAFF-C413-064F-8FE7-E9C99506FB7E}">
      <dsp:nvSpPr>
        <dsp:cNvPr id="0" name=""/>
        <dsp:cNvSpPr/>
      </dsp:nvSpPr>
      <dsp:spPr>
        <a:xfrm>
          <a:off x="321367" y="620921"/>
          <a:ext cx="413947" cy="41394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27F01D4-490F-0D4C-A36A-4BB8343E1CC2}">
      <dsp:nvSpPr>
        <dsp:cNvPr id="0" name=""/>
        <dsp:cNvSpPr/>
      </dsp:nvSpPr>
      <dsp:spPr>
        <a:xfrm>
          <a:off x="652902" y="1158990"/>
          <a:ext cx="7340960" cy="33115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2857" tIns="40640" rIns="40640" bIns="40640" numCol="1" spcCol="1270" anchor="ctr" anchorCtr="0">
          <a:noAutofit/>
        </a:bodyPr>
        <a:lstStyle/>
        <a:p>
          <a:pPr lvl="0" algn="l" defTabSz="711200" rtl="0">
            <a:lnSpc>
              <a:spcPct val="90000"/>
            </a:lnSpc>
            <a:spcBef>
              <a:spcPct val="0"/>
            </a:spcBef>
            <a:spcAft>
              <a:spcPct val="35000"/>
            </a:spcAft>
          </a:pPr>
          <a:r>
            <a:rPr lang="en-US" sz="1600" b="0" i="0" kern="1200" dirty="0" err="1" smtClean="0"/>
            <a:t>Web</a:t>
          </a:r>
          <a:r>
            <a:rPr lang="en-US" sz="1600" b="0" i="0" kern="1200" dirty="0" err="1" smtClean="0">
              <a:latin typeface="MS PGothic" charset="-128"/>
              <a:ea typeface="MS PGothic" charset="-128"/>
              <a:cs typeface="MS PGothic" charset="-128"/>
            </a:rPr>
            <a:t>認証</a:t>
          </a:r>
          <a:r>
            <a:rPr lang="en-US" sz="1600" b="0" i="0" kern="1200" dirty="0" err="1" smtClean="0"/>
            <a:t>（LWA</a:t>
          </a:r>
          <a:r>
            <a:rPr lang="en-US" sz="1600" b="0" i="0" kern="1200" dirty="0" smtClean="0"/>
            <a:t>, CWA）</a:t>
          </a:r>
          <a:endParaRPr lang="en-US" sz="1600" b="0" kern="1200" dirty="0"/>
        </a:p>
      </dsp:txBody>
      <dsp:txXfrm>
        <a:off x="652902" y="1158990"/>
        <a:ext cx="7340960" cy="331158"/>
      </dsp:txXfrm>
    </dsp:sp>
    <dsp:sp modelId="{7B3FBD0A-BE6E-C24E-B0BE-986EE908A53F}">
      <dsp:nvSpPr>
        <dsp:cNvPr id="0" name=""/>
        <dsp:cNvSpPr/>
      </dsp:nvSpPr>
      <dsp:spPr>
        <a:xfrm>
          <a:off x="445928" y="1117595"/>
          <a:ext cx="413947" cy="41394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903EB25-7021-194A-8D01-53AFDA874EE5}">
      <dsp:nvSpPr>
        <dsp:cNvPr id="0" name=""/>
        <dsp:cNvSpPr/>
      </dsp:nvSpPr>
      <dsp:spPr>
        <a:xfrm>
          <a:off x="652902" y="1655350"/>
          <a:ext cx="7340960" cy="33115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2857" tIns="40640" rIns="40640" bIns="40640" numCol="1" spcCol="1270" anchor="ctr" anchorCtr="0">
          <a:noAutofit/>
        </a:bodyPr>
        <a:lstStyle/>
        <a:p>
          <a:pPr lvl="0" algn="l" defTabSz="711200" rtl="0">
            <a:lnSpc>
              <a:spcPct val="90000"/>
            </a:lnSpc>
            <a:spcBef>
              <a:spcPct val="0"/>
            </a:spcBef>
            <a:spcAft>
              <a:spcPct val="35000"/>
            </a:spcAft>
          </a:pPr>
          <a:r>
            <a:rPr lang="en-US" sz="1600" b="0" kern="1200" dirty="0" smtClean="0">
              <a:latin typeface="MS PGothic" charset="-128"/>
              <a:ea typeface="MS PGothic" charset="-128"/>
              <a:cs typeface="MS PGothic" charset="-128"/>
            </a:rPr>
            <a:t>ゲストアクセス</a:t>
          </a:r>
          <a:endParaRPr lang="en-US" sz="1600" b="0" kern="1200" dirty="0">
            <a:latin typeface="MS PGothic" charset="-128"/>
            <a:ea typeface="MS PGothic" charset="-128"/>
            <a:cs typeface="MS PGothic" charset="-128"/>
          </a:endParaRPr>
        </a:p>
      </dsp:txBody>
      <dsp:txXfrm>
        <a:off x="652902" y="1655350"/>
        <a:ext cx="7340960" cy="331158"/>
      </dsp:txXfrm>
    </dsp:sp>
    <dsp:sp modelId="{8D498E87-539B-0242-A800-0F21137D2FE7}">
      <dsp:nvSpPr>
        <dsp:cNvPr id="0" name=""/>
        <dsp:cNvSpPr/>
      </dsp:nvSpPr>
      <dsp:spPr>
        <a:xfrm>
          <a:off x="445928" y="1613955"/>
          <a:ext cx="413947" cy="41394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727C47A-FF56-1B45-9E36-A0085F3B3961}">
      <dsp:nvSpPr>
        <dsp:cNvPr id="0" name=""/>
        <dsp:cNvSpPr/>
      </dsp:nvSpPr>
      <dsp:spPr>
        <a:xfrm>
          <a:off x="528340" y="2152024"/>
          <a:ext cx="7465522" cy="33115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2857" tIns="40640" rIns="40640" bIns="40640" numCol="1" spcCol="1270" anchor="ctr" anchorCtr="0">
          <a:noAutofit/>
        </a:bodyPr>
        <a:lstStyle/>
        <a:p>
          <a:pPr lvl="0" algn="l" defTabSz="711200" rtl="0">
            <a:lnSpc>
              <a:spcPct val="90000"/>
            </a:lnSpc>
            <a:spcBef>
              <a:spcPct val="0"/>
            </a:spcBef>
            <a:spcAft>
              <a:spcPct val="35000"/>
            </a:spcAft>
          </a:pPr>
          <a:r>
            <a:rPr lang="ja-JP" altLang="en-US" sz="1600" kern="1200" dirty="0" smtClean="0"/>
            <a:t>デバイスプロビジョニング（</a:t>
          </a:r>
          <a:r>
            <a:rPr lang="en-US" altLang="ja-JP" sz="1600" kern="1200" dirty="0" smtClean="0"/>
            <a:t>BYOD</a:t>
          </a:r>
          <a:r>
            <a:rPr lang="ja-JP" altLang="en-US" sz="1600" kern="1200" dirty="0" smtClean="0"/>
            <a:t>）</a:t>
          </a:r>
          <a:endParaRPr lang="en-US" sz="1600" b="0" kern="1200" dirty="0"/>
        </a:p>
      </dsp:txBody>
      <dsp:txXfrm>
        <a:off x="528340" y="2152024"/>
        <a:ext cx="7465522" cy="331158"/>
      </dsp:txXfrm>
    </dsp:sp>
    <dsp:sp modelId="{4B847321-87F1-9644-B8E9-FD167C996236}">
      <dsp:nvSpPr>
        <dsp:cNvPr id="0" name=""/>
        <dsp:cNvSpPr/>
      </dsp:nvSpPr>
      <dsp:spPr>
        <a:xfrm>
          <a:off x="321367" y="2110629"/>
          <a:ext cx="413947" cy="41394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BCF24B5-B4F8-6941-94F1-6D579FDB3699}">
      <dsp:nvSpPr>
        <dsp:cNvPr id="0" name=""/>
        <dsp:cNvSpPr/>
      </dsp:nvSpPr>
      <dsp:spPr>
        <a:xfrm>
          <a:off x="255940" y="2648698"/>
          <a:ext cx="7737922" cy="33115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2857"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latin typeface="MS PGothic" charset="-128"/>
              <a:ea typeface="MS PGothic" charset="-128"/>
              <a:cs typeface="MS PGothic" charset="-128"/>
            </a:rPr>
            <a:t>検疫</a:t>
          </a:r>
          <a:endParaRPr lang="en-US" sz="1600" kern="1200" dirty="0">
            <a:latin typeface="MS PGothic" charset="-128"/>
            <a:ea typeface="MS PGothic" charset="-128"/>
            <a:cs typeface="MS PGothic" charset="-128"/>
          </a:endParaRPr>
        </a:p>
      </dsp:txBody>
      <dsp:txXfrm>
        <a:off x="255940" y="2648698"/>
        <a:ext cx="7737922" cy="331158"/>
      </dsp:txXfrm>
    </dsp:sp>
    <dsp:sp modelId="{9E510BDF-B1CC-6D49-9291-28A8897194CC}">
      <dsp:nvSpPr>
        <dsp:cNvPr id="0" name=""/>
        <dsp:cNvSpPr/>
      </dsp:nvSpPr>
      <dsp:spPr>
        <a:xfrm>
          <a:off x="48966" y="2607304"/>
          <a:ext cx="413947" cy="41394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12/8/2016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12/8/2016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2</a:t>
            </a:fld>
            <a:endParaRPr lang="en-US" sz="1200">
              <a:latin typeface="Calibri" charset="0"/>
            </a:endParaRPr>
          </a:p>
        </p:txBody>
      </p:sp>
    </p:spTree>
    <p:extLst>
      <p:ext uri="{BB962C8B-B14F-4D97-AF65-F5344CB8AC3E}">
        <p14:creationId xmlns:p14="http://schemas.microsoft.com/office/powerpoint/2010/main" val="38625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29</a:t>
            </a:fld>
            <a:endParaRPr lang="en-US"/>
          </a:p>
        </p:txBody>
      </p:sp>
    </p:spTree>
    <p:extLst>
      <p:ext uri="{BB962C8B-B14F-4D97-AF65-F5344CB8AC3E}">
        <p14:creationId xmlns:p14="http://schemas.microsoft.com/office/powerpoint/2010/main" val="1531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94944" marR="0" lvl="1" indent="-237744" algn="l" defTabSz="914400" rtl="0" eaLnBrk="1" fontAlgn="auto" latinLnBrk="0" hangingPunct="1">
              <a:lnSpc>
                <a:spcPct val="95000"/>
              </a:lnSpc>
              <a:spcBef>
                <a:spcPts val="1440"/>
              </a:spcBef>
              <a:spcAft>
                <a:spcPts val="0"/>
              </a:spcAft>
              <a:buClrTx/>
              <a:buSzTx/>
              <a:buFont typeface="Wingdings" pitchFamily="2" charset="2"/>
              <a:buNone/>
              <a:tabLst/>
              <a:defRPr/>
            </a:pPr>
            <a:endParaRPr lang="de-CH" dirty="0" smtClean="0"/>
          </a:p>
        </p:txBody>
      </p:sp>
      <p:sp>
        <p:nvSpPr>
          <p:cNvPr id="4" name="Footer Placeholder 3"/>
          <p:cNvSpPr>
            <a:spLocks noGrp="1"/>
          </p:cNvSpPr>
          <p:nvPr>
            <p:ph type="ftr" sz="quarter" idx="10"/>
          </p:nvPr>
        </p:nvSpPr>
        <p:spPr/>
        <p:txBody>
          <a:bodyPr/>
          <a:lstStyle/>
          <a:p>
            <a:r>
              <a:rPr lang="en-US" smtClean="0"/>
              <a:t>© 2009, Cisco Systems, Inc. All rights reserved.</a:t>
            </a:r>
          </a:p>
          <a:p>
            <a:r>
              <a:rPr lang="en-US" smtClean="0"/>
              <a:t>Presentation_ID.scr</a:t>
            </a:r>
            <a:endParaRPr lang="en-US" dirty="0"/>
          </a:p>
        </p:txBody>
      </p:sp>
      <p:sp>
        <p:nvSpPr>
          <p:cNvPr id="5" name="Slide Number Placeholder 4"/>
          <p:cNvSpPr>
            <a:spLocks noGrp="1"/>
          </p:cNvSpPr>
          <p:nvPr>
            <p:ph type="sldNum" sz="quarter" idx="11"/>
          </p:nvPr>
        </p:nvSpPr>
        <p:spPr/>
        <p:txBody>
          <a:bodyPr/>
          <a:lstStyle/>
          <a:p>
            <a:fld id="{567B6F56-350B-4E5B-A84B-F03C933C9AF6}" type="slidenum">
              <a:rPr lang="en-US" smtClean="0"/>
              <a:pPr/>
              <a:t>30</a:t>
            </a:fld>
            <a:endParaRPr lang="en-US" dirty="0"/>
          </a:p>
        </p:txBody>
      </p:sp>
    </p:spTree>
    <p:extLst>
      <p:ext uri="{BB962C8B-B14F-4D97-AF65-F5344CB8AC3E}">
        <p14:creationId xmlns:p14="http://schemas.microsoft.com/office/powerpoint/2010/main" val="141728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35</a:t>
            </a:fld>
            <a:endParaRPr lang="en-US"/>
          </a:p>
        </p:txBody>
      </p:sp>
    </p:spTree>
    <p:extLst>
      <p:ext uri="{BB962C8B-B14F-4D97-AF65-F5344CB8AC3E}">
        <p14:creationId xmlns:p14="http://schemas.microsoft.com/office/powerpoint/2010/main" val="917360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baseline="0" dirty="0" smtClean="0"/>
              <a:t>参考：</a:t>
            </a:r>
            <a:r>
              <a:rPr lang="en-US" baseline="0" dirty="0" smtClean="0"/>
              <a:t>ISE </a:t>
            </a:r>
            <a:r>
              <a:rPr lang="ja-JP" altLang="en-US" baseline="0" dirty="0" smtClean="0"/>
              <a:t>オーダーガイド</a:t>
            </a:r>
            <a:r>
              <a:rPr lang="en-US" baseline="0" dirty="0" smtClean="0"/>
              <a:t>: http://</a:t>
            </a:r>
            <a:r>
              <a:rPr lang="en-US" baseline="0" dirty="0" err="1" smtClean="0"/>
              <a:t>www.cisco.com</a:t>
            </a:r>
            <a:r>
              <a:rPr lang="en-US" baseline="0" dirty="0" smtClean="0"/>
              <a:t>/c/dam/</a:t>
            </a:r>
            <a:r>
              <a:rPr lang="en-US" baseline="0" dirty="0" err="1" smtClean="0"/>
              <a:t>en</a:t>
            </a:r>
            <a:r>
              <a:rPr lang="en-US" baseline="0" dirty="0" smtClean="0"/>
              <a:t>/us/products/collateral/security/identity-services-engine/guide_c07-656177.pdf</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dirty="0"/>
          </a:p>
        </p:txBody>
      </p:sp>
    </p:spTree>
    <p:extLst>
      <p:ext uri="{BB962C8B-B14F-4D97-AF65-F5344CB8AC3E}">
        <p14:creationId xmlns:p14="http://schemas.microsoft.com/office/powerpoint/2010/main" val="1378781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smtClean="0"/>
              <a:t>参考：</a:t>
            </a:r>
            <a:r>
              <a:rPr lang="en-US" baseline="0" dirty="0" smtClean="0"/>
              <a:t>ISE</a:t>
            </a:r>
            <a:r>
              <a:rPr lang="ja-JP" altLang="en-US" baseline="0" dirty="0" smtClean="0"/>
              <a:t>オーダーガイド</a:t>
            </a:r>
            <a:r>
              <a:rPr lang="en-US" baseline="0" dirty="0" smtClean="0"/>
              <a:t> : http://www.cisco.com/c/dam/en/us/products/collateral/security/identity-services-engine/guide_c07-656177.pdf</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37</a:t>
            </a:fld>
            <a:endParaRPr lang="en-US" dirty="0"/>
          </a:p>
        </p:txBody>
      </p:sp>
    </p:spTree>
    <p:extLst>
      <p:ext uri="{BB962C8B-B14F-4D97-AF65-F5344CB8AC3E}">
        <p14:creationId xmlns:p14="http://schemas.microsoft.com/office/powerpoint/2010/main" val="648851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D5101-FF59-4E68-84D5-7B06BA458021}" type="slidenum">
              <a:rPr lang="en-US" smtClean="0"/>
              <a:pPr/>
              <a:t>39</a:t>
            </a:fld>
            <a:endParaRPr lang="en-US" dirty="0"/>
          </a:p>
        </p:txBody>
      </p:sp>
    </p:spTree>
    <p:extLst>
      <p:ext uri="{BB962C8B-B14F-4D97-AF65-F5344CB8AC3E}">
        <p14:creationId xmlns:p14="http://schemas.microsoft.com/office/powerpoint/2010/main" val="139415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17331B-32BE-5845-9D0A-82717278D6CE}" type="slidenum">
              <a:rPr lang="en-US" altLang="ja-JP"/>
              <a:pPr/>
              <a:t>40</a:t>
            </a:fld>
            <a:endParaRPr lang="en-US" altLang="ja-JP"/>
          </a:p>
        </p:txBody>
      </p:sp>
      <p:sp>
        <p:nvSpPr>
          <p:cNvPr id="605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5187" name="Rectangle 3"/>
          <p:cNvSpPr>
            <a:spLocks noGrp="1" noChangeArrowheads="1"/>
          </p:cNvSpPr>
          <p:nvPr>
            <p:ph type="body" idx="1"/>
          </p:nvPr>
        </p:nvSpPr>
        <p:spPr/>
        <p:txBody>
          <a:bodyPr/>
          <a:lstStyle/>
          <a:p>
            <a:pPr marL="228600" indent="-228600"/>
            <a:endParaRPr lang="en-US" dirty="0"/>
          </a:p>
        </p:txBody>
      </p:sp>
    </p:spTree>
    <p:extLst>
      <p:ext uri="{BB962C8B-B14F-4D97-AF65-F5344CB8AC3E}">
        <p14:creationId xmlns:p14="http://schemas.microsoft.com/office/powerpoint/2010/main" val="1561351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BC6FDB61-E237-4A73-8F4A-100E2A600344}" type="slidenum">
              <a:rPr lang="en-US" smtClean="0"/>
              <a:pPr/>
              <a:t>46</a:t>
            </a:fld>
            <a:endParaRPr lang="en-US" smtClean="0"/>
          </a:p>
        </p:txBody>
      </p:sp>
      <p:sp>
        <p:nvSpPr>
          <p:cNvPr id="111619" name="Rectangle 11"/>
          <p:cNvSpPr txBox="1">
            <a:spLocks noGrp="1" noChangeArrowheads="1"/>
          </p:cNvSpPr>
          <p:nvPr/>
        </p:nvSpPr>
        <p:spPr bwMode="auto">
          <a:xfrm>
            <a:off x="5800416" y="8539709"/>
            <a:ext cx="795131" cy="279504"/>
          </a:xfrm>
          <a:prstGeom prst="rect">
            <a:avLst/>
          </a:prstGeom>
          <a:noFill/>
          <a:ln w="9525">
            <a:noFill/>
            <a:miter lim="800000"/>
            <a:headEnd/>
            <a:tailEnd/>
          </a:ln>
        </p:spPr>
        <p:txBody>
          <a:bodyPr lIns="18731" tIns="0" rIns="18731" bIns="0" anchor="b"/>
          <a:lstStyle/>
          <a:p>
            <a:pPr algn="r" defTabSz="897580"/>
            <a:fld id="{31E537BD-5D74-44FD-A60B-F64298BBF5E9}" type="slidenum">
              <a:rPr lang="en-US" sz="800"/>
              <a:pPr algn="r" defTabSz="897580"/>
              <a:t>46</a:t>
            </a:fld>
            <a:endParaRPr lang="en-US" sz="800" dirty="0"/>
          </a:p>
        </p:txBody>
      </p:sp>
      <p:sp>
        <p:nvSpPr>
          <p:cNvPr id="111620" name="Rectangle 2"/>
          <p:cNvSpPr>
            <a:spLocks noGrp="1" noRot="1" noChangeAspect="1" noChangeArrowheads="1" noTextEdit="1"/>
          </p:cNvSpPr>
          <p:nvPr>
            <p:ph type="sldImg"/>
          </p:nvPr>
        </p:nvSpPr>
        <p:spPr>
          <a:xfrm>
            <a:off x="-33338" y="238125"/>
            <a:ext cx="6981826" cy="3927475"/>
          </a:xfrm>
          <a:ln/>
        </p:spPr>
      </p:sp>
      <p:sp>
        <p:nvSpPr>
          <p:cNvPr id="111621" name="Rectangle 3"/>
          <p:cNvSpPr>
            <a:spLocks noGrp="1" noChangeArrowheads="1"/>
          </p:cNvSpPr>
          <p:nvPr>
            <p:ph type="body" idx="1"/>
          </p:nvPr>
        </p:nvSpPr>
        <p:spPr>
          <a:xfrm>
            <a:off x="751647" y="4306549"/>
            <a:ext cx="5350048" cy="4184754"/>
          </a:xfrm>
          <a:noFill/>
          <a:ln/>
        </p:spPr>
        <p:txBody>
          <a:bodyPr lIns="95220" tIns="49951" rIns="95220" bIns="49951"/>
          <a:lstStyle/>
          <a:p>
            <a:endParaRPr lang="en-GB" dirty="0" smtClean="0"/>
          </a:p>
        </p:txBody>
      </p:sp>
    </p:spTree>
    <p:extLst>
      <p:ext uri="{BB962C8B-B14F-4D97-AF65-F5344CB8AC3E}">
        <p14:creationId xmlns:p14="http://schemas.microsoft.com/office/powerpoint/2010/main" val="604711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416AE61-9095-43B8-9385-2271A038D474}"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254696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7B2FCB79-2C0C-F84D-A224-30C295992FCE}" type="slidenum">
              <a:rPr lang="en-US" smtClean="0"/>
              <a:t>69</a:t>
            </a:fld>
            <a:endParaRPr lang="en-US"/>
          </a:p>
        </p:txBody>
      </p:sp>
    </p:spTree>
    <p:extLst>
      <p:ext uri="{BB962C8B-B14F-4D97-AF65-F5344CB8AC3E}">
        <p14:creationId xmlns:p14="http://schemas.microsoft.com/office/powerpoint/2010/main" val="130729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890001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7B2FCB79-2C0C-F84D-A224-30C295992FCE}" type="slidenum">
              <a:rPr lang="en-US" smtClean="0"/>
              <a:t>70</a:t>
            </a:fld>
            <a:endParaRPr lang="en-US"/>
          </a:p>
        </p:txBody>
      </p:sp>
    </p:spTree>
    <p:extLst>
      <p:ext uri="{BB962C8B-B14F-4D97-AF65-F5344CB8AC3E}">
        <p14:creationId xmlns:p14="http://schemas.microsoft.com/office/powerpoint/2010/main" val="1855594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7B2FCB79-2C0C-F84D-A224-30C295992FCE}" type="slidenum">
              <a:rPr lang="en-US" smtClean="0"/>
              <a:t>75</a:t>
            </a:fld>
            <a:endParaRPr lang="en-US"/>
          </a:p>
        </p:txBody>
      </p:sp>
    </p:spTree>
    <p:extLst>
      <p:ext uri="{BB962C8B-B14F-4D97-AF65-F5344CB8AC3E}">
        <p14:creationId xmlns:p14="http://schemas.microsoft.com/office/powerpoint/2010/main" val="14640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77</a:t>
            </a:fld>
            <a:endParaRPr lang="en-US"/>
          </a:p>
        </p:txBody>
      </p:sp>
    </p:spTree>
    <p:extLst>
      <p:ext uri="{BB962C8B-B14F-4D97-AF65-F5344CB8AC3E}">
        <p14:creationId xmlns:p14="http://schemas.microsoft.com/office/powerpoint/2010/main" val="1357589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78</a:t>
            </a:fld>
            <a:endParaRPr lang="en-US"/>
          </a:p>
        </p:txBody>
      </p:sp>
    </p:spTree>
    <p:extLst>
      <p:ext uri="{BB962C8B-B14F-4D97-AF65-F5344CB8AC3E}">
        <p14:creationId xmlns:p14="http://schemas.microsoft.com/office/powerpoint/2010/main" val="1235651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09417" rtl="0" eaLnBrk="1" fontAlgn="auto" latinLnBrk="0" hangingPunct="1">
              <a:lnSpc>
                <a:spcPct val="100000"/>
              </a:lnSpc>
              <a:spcBef>
                <a:spcPts val="0"/>
              </a:spcBef>
              <a:spcAft>
                <a:spcPts val="0"/>
              </a:spcAft>
              <a:buClrTx/>
              <a:buSzTx/>
              <a:buFontTx/>
              <a:buNone/>
              <a:tabLst/>
              <a:defRPr/>
            </a:pPr>
            <a:endParaRPr lang="en-US" sz="1600" dirty="0" smtClean="0">
              <a:solidFill>
                <a:srgbClr val="FFFFFF"/>
              </a:solidFill>
            </a:endParaRPr>
          </a:p>
        </p:txBody>
      </p:sp>
      <p:sp>
        <p:nvSpPr>
          <p:cNvPr id="4" name="Slide Number Placeholder 3"/>
          <p:cNvSpPr>
            <a:spLocks noGrp="1"/>
          </p:cNvSpPr>
          <p:nvPr>
            <p:ph type="sldNum" sz="quarter" idx="10"/>
          </p:nvPr>
        </p:nvSpPr>
        <p:spPr/>
        <p:txBody>
          <a:bodyPr/>
          <a:lstStyle/>
          <a:p>
            <a:fld id="{06A18C44-42DD-784B-80F1-5BE964E20F98}" type="slidenum">
              <a:rPr lang="en-US" smtClean="0"/>
              <a:t>81</a:t>
            </a:fld>
            <a:endParaRPr lang="en-US"/>
          </a:p>
        </p:txBody>
      </p:sp>
    </p:spTree>
    <p:extLst>
      <p:ext uri="{BB962C8B-B14F-4D97-AF65-F5344CB8AC3E}">
        <p14:creationId xmlns:p14="http://schemas.microsoft.com/office/powerpoint/2010/main" val="1638636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1EBC1-6760-834F-9440-D8C4CE4E9948}" type="slidenum">
              <a:rPr lang="en-US" smtClean="0"/>
              <a:t>83</a:t>
            </a:fld>
            <a:endParaRPr lang="en-US"/>
          </a:p>
        </p:txBody>
      </p:sp>
    </p:spTree>
    <p:extLst>
      <p:ext uri="{BB962C8B-B14F-4D97-AF65-F5344CB8AC3E}">
        <p14:creationId xmlns:p14="http://schemas.microsoft.com/office/powerpoint/2010/main" val="1715052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338" eaLnBrk="1" fontAlgn="auto" hangingPunct="1">
              <a:spcBef>
                <a:spcPts val="0"/>
              </a:spcBef>
              <a:spcAft>
                <a:spcPts val="0"/>
              </a:spcAft>
              <a:defRPr/>
            </a:pPr>
            <a:endParaRPr lang="en-US" sz="1600" dirty="0">
              <a:solidFill>
                <a:srgbClr val="FFFFFF"/>
              </a:solidFill>
            </a:endParaRPr>
          </a:p>
        </p:txBody>
      </p:sp>
      <p:sp>
        <p:nvSpPr>
          <p:cNvPr id="4" name="Slide Number Placeholder 3"/>
          <p:cNvSpPr>
            <a:spLocks noGrp="1"/>
          </p:cNvSpPr>
          <p:nvPr>
            <p:ph type="sldNum" sz="quarter" idx="10"/>
          </p:nvPr>
        </p:nvSpPr>
        <p:spPr/>
        <p:txBody>
          <a:bodyPr/>
          <a:lstStyle/>
          <a:p>
            <a:fld id="{06A18C44-42DD-784B-80F1-5BE964E20F98}" type="slidenum">
              <a:rPr lang="en-US" smtClean="0"/>
              <a:t>85</a:t>
            </a:fld>
            <a:endParaRPr lang="en-US"/>
          </a:p>
        </p:txBody>
      </p:sp>
    </p:spTree>
    <p:extLst>
      <p:ext uri="{BB962C8B-B14F-4D97-AF65-F5344CB8AC3E}">
        <p14:creationId xmlns:p14="http://schemas.microsoft.com/office/powerpoint/2010/main" val="1708415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338" eaLnBrk="1" fontAlgn="auto" hangingPunct="1">
              <a:spcBef>
                <a:spcPts val="0"/>
              </a:spcBef>
              <a:spcAft>
                <a:spcPts val="0"/>
              </a:spcAft>
              <a:defRPr/>
            </a:pPr>
            <a:endParaRPr lang="en-US" sz="1600" dirty="0">
              <a:solidFill>
                <a:srgbClr val="FFFFFF"/>
              </a:solidFill>
            </a:endParaRPr>
          </a:p>
        </p:txBody>
      </p:sp>
      <p:sp>
        <p:nvSpPr>
          <p:cNvPr id="4" name="Slide Number Placeholder 3"/>
          <p:cNvSpPr>
            <a:spLocks noGrp="1"/>
          </p:cNvSpPr>
          <p:nvPr>
            <p:ph type="sldNum" sz="quarter" idx="10"/>
          </p:nvPr>
        </p:nvSpPr>
        <p:spPr/>
        <p:txBody>
          <a:bodyPr/>
          <a:lstStyle/>
          <a:p>
            <a:fld id="{06A18C44-42DD-784B-80F1-5BE964E20F98}" type="slidenum">
              <a:rPr lang="en-US" smtClean="0"/>
              <a:t>86</a:t>
            </a:fld>
            <a:endParaRPr lang="en-US"/>
          </a:p>
        </p:txBody>
      </p:sp>
    </p:spTree>
    <p:extLst>
      <p:ext uri="{BB962C8B-B14F-4D97-AF65-F5344CB8AC3E}">
        <p14:creationId xmlns:p14="http://schemas.microsoft.com/office/powerpoint/2010/main" val="182709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87</a:t>
            </a:fld>
            <a:endParaRPr lang="en-US"/>
          </a:p>
        </p:txBody>
      </p:sp>
    </p:spTree>
    <p:extLst>
      <p:ext uri="{BB962C8B-B14F-4D97-AF65-F5344CB8AC3E}">
        <p14:creationId xmlns:p14="http://schemas.microsoft.com/office/powerpoint/2010/main" val="681607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88</a:t>
            </a:fld>
            <a:endParaRPr lang="en-US">
              <a:solidFill>
                <a:prstClr val="black"/>
              </a:solidFill>
              <a:latin typeface="Calibri"/>
            </a:endParaRPr>
          </a:p>
        </p:txBody>
      </p:sp>
    </p:spTree>
    <p:extLst>
      <p:ext uri="{BB962C8B-B14F-4D97-AF65-F5344CB8AC3E}">
        <p14:creationId xmlns:p14="http://schemas.microsoft.com/office/powerpoint/2010/main" val="201108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78852" name="Slide Number Placeholder 3"/>
          <p:cNvSpPr>
            <a:spLocks noGrp="1"/>
          </p:cNvSpPr>
          <p:nvPr>
            <p:ph type="sldNum" sz="quarter" idx="5"/>
          </p:nvPr>
        </p:nvSpPr>
        <p:spPr bwMode="auto">
          <a:noFill/>
          <a:ln>
            <a:miter lim="800000"/>
            <a:headEnd/>
            <a:tailEnd/>
          </a:ln>
        </p:spPr>
        <p:txBody>
          <a:bodyPr/>
          <a:lstStyle/>
          <a:p>
            <a:fld id="{5175E79B-9A22-0740-A43D-256B6918F5EF}" type="slidenum">
              <a:rPr lang="en-US"/>
              <a:pPr/>
              <a:t>5</a:t>
            </a:fld>
            <a:endParaRPr lang="en-US"/>
          </a:p>
        </p:txBody>
      </p:sp>
    </p:spTree>
    <p:extLst>
      <p:ext uri="{BB962C8B-B14F-4D97-AF65-F5344CB8AC3E}">
        <p14:creationId xmlns:p14="http://schemas.microsoft.com/office/powerpoint/2010/main" val="2123170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6CF93-B8F6-4E8C-917A-7B2BFB7CD5EB}" type="slidenum">
              <a:rPr lang="en-US" smtClean="0"/>
              <a:t>90</a:t>
            </a:fld>
            <a:endParaRPr lang="en-US"/>
          </a:p>
        </p:txBody>
      </p:sp>
    </p:spTree>
    <p:extLst>
      <p:ext uri="{BB962C8B-B14F-4D97-AF65-F5344CB8AC3E}">
        <p14:creationId xmlns:p14="http://schemas.microsoft.com/office/powerpoint/2010/main" val="83644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dirty="0">
              <a:ea typeface="+mn-ea"/>
              <a:cs typeface="+mn-cs"/>
            </a:endParaRPr>
          </a:p>
        </p:txBody>
      </p:sp>
      <p:sp>
        <p:nvSpPr>
          <p:cNvPr id="4" name="Slide Number Placeholder 3"/>
          <p:cNvSpPr>
            <a:spLocks noGrp="1"/>
          </p:cNvSpPr>
          <p:nvPr>
            <p:ph type="sldNum" sz="quarter" idx="10"/>
          </p:nvPr>
        </p:nvSpPr>
        <p:spPr/>
        <p:txBody>
          <a:bodyPr/>
          <a:lstStyle/>
          <a:p>
            <a:fld id="{F376CF93-B8F6-4E8C-917A-7B2BFB7CD5EB}" type="slidenum">
              <a:rPr lang="en-US" smtClean="0"/>
              <a:t>91</a:t>
            </a:fld>
            <a:endParaRPr lang="en-US"/>
          </a:p>
        </p:txBody>
      </p:sp>
    </p:spTree>
    <p:extLst>
      <p:ext uri="{BB962C8B-B14F-4D97-AF65-F5344CB8AC3E}">
        <p14:creationId xmlns:p14="http://schemas.microsoft.com/office/powerpoint/2010/main" val="1896934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71FA4D-2CDC-1547-B6D0-889EBE67E5F3}" type="slidenum">
              <a:rPr lang="en-US" smtClean="0"/>
              <a:t>93</a:t>
            </a:fld>
            <a:endParaRPr lang="en-US"/>
          </a:p>
        </p:txBody>
      </p:sp>
    </p:spTree>
    <p:extLst>
      <p:ext uri="{BB962C8B-B14F-4D97-AF65-F5344CB8AC3E}">
        <p14:creationId xmlns:p14="http://schemas.microsoft.com/office/powerpoint/2010/main" val="1105948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pPr>
                <a:defRPr/>
              </a:pPr>
              <a:t>96</a:t>
            </a:fld>
            <a:endParaRPr lang="en-US"/>
          </a:p>
        </p:txBody>
      </p:sp>
    </p:spTree>
    <p:extLst>
      <p:ext uri="{BB962C8B-B14F-4D97-AF65-F5344CB8AC3E}">
        <p14:creationId xmlns:p14="http://schemas.microsoft.com/office/powerpoint/2010/main" val="45082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11</a:t>
            </a:fld>
            <a:endParaRPr lang="en-US"/>
          </a:p>
        </p:txBody>
      </p:sp>
    </p:spTree>
    <p:extLst>
      <p:ext uri="{BB962C8B-B14F-4D97-AF65-F5344CB8AC3E}">
        <p14:creationId xmlns:p14="http://schemas.microsoft.com/office/powerpoint/2010/main" val="107480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smtClean="0"/>
          </a:p>
        </p:txBody>
      </p:sp>
      <p:sp>
        <p:nvSpPr>
          <p:cNvPr id="4" name="Slide Number Placeholder 3"/>
          <p:cNvSpPr>
            <a:spLocks noGrp="1"/>
          </p:cNvSpPr>
          <p:nvPr>
            <p:ph type="sldNum" sz="quarter" idx="10"/>
          </p:nvPr>
        </p:nvSpPr>
        <p:spPr/>
        <p:txBody>
          <a:bodyPr/>
          <a:lstStyle/>
          <a:p>
            <a:fld id="{D417F0C6-3138-744F-8FE8-697ADCCD5B96}" type="slidenum">
              <a:rPr lang="en-US" smtClean="0"/>
              <a:t>13</a:t>
            </a:fld>
            <a:endParaRPr lang="en-US"/>
          </a:p>
        </p:txBody>
      </p:sp>
    </p:spTree>
    <p:extLst>
      <p:ext uri="{BB962C8B-B14F-4D97-AF65-F5344CB8AC3E}">
        <p14:creationId xmlns:p14="http://schemas.microsoft.com/office/powerpoint/2010/main" val="41042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7F683F-D4D6-497E-9895-9DEC0E615E8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83844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734750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62269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874183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animated gradient">
    <p:bg>
      <p:bgRef idx="1001">
        <a:schemeClr val="bg1"/>
      </p:bgRef>
    </p:bg>
    <p:spTree>
      <p:nvGrpSpPr>
        <p:cNvPr id="1" name=""/>
        <p:cNvGrpSpPr/>
        <p:nvPr/>
      </p:nvGrpSpPr>
      <p:grpSpPr>
        <a:xfrm>
          <a:off x="0" y="0"/>
          <a:ext cx="0" cy="0"/>
          <a:chOff x="0" y="0"/>
          <a:chExt cx="0" cy="0"/>
        </a:xfrm>
      </p:grpSpPr>
      <p:pic>
        <p:nvPicPr>
          <p:cNvPr id="8" name="Picture 7" descr="B20516x03C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ltLang="ja-JP"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ltLang="ja-JP"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356153645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Tree>
    <p:extLst>
      <p:ext uri="{BB962C8B-B14F-4D97-AF65-F5344CB8AC3E}">
        <p14:creationId xmlns:p14="http://schemas.microsoft.com/office/powerpoint/2010/main" val="2353562287"/>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322688920"/>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ltLang="ja-JP" smtClean="0"/>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ltLang="ja-JP" smtClean="0"/>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extLst>
      <p:ext uri="{BB962C8B-B14F-4D97-AF65-F5344CB8AC3E}">
        <p14:creationId xmlns:p14="http://schemas.microsoft.com/office/powerpoint/2010/main" val="1687099347"/>
      </p:ext>
    </p:extLst>
  </p:cSld>
  <p:clrMapOvr>
    <a:masterClrMapping/>
  </p:clrMapOvr>
  <p:transition spd="med">
    <p:fade/>
  </p:transition>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ltLang="ja-JP" smtClean="0"/>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ltLang="ja-JP" smtClean="0"/>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ltLang="ja-JP" smtClean="0"/>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Tree>
    <p:extLst>
      <p:ext uri="{BB962C8B-B14F-4D97-AF65-F5344CB8AC3E}">
        <p14:creationId xmlns:p14="http://schemas.microsoft.com/office/powerpoint/2010/main" val="1482496644"/>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ltLang="ja-JP" smtClean="0"/>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ltLang="ja-JP" smtClean="0"/>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517861442"/>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ja-JP"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097924722"/>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ltLang="ja-JP"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ltLang="ja-JP" smtClean="0"/>
              <a:t>Click to edit Master text styles</a:t>
            </a:r>
          </a:p>
        </p:txBody>
      </p:sp>
    </p:spTree>
    <p:extLst>
      <p:ext uri="{BB962C8B-B14F-4D97-AF65-F5344CB8AC3E}">
        <p14:creationId xmlns:p14="http://schemas.microsoft.com/office/powerpoint/2010/main" val="4222874758"/>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altLang="ja-JP"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ja-JP"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5907496"/>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693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ltLang="ja-JP"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ltLang="ja-JP"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altLang="ja-JP"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ja-JP"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080140014"/>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altLang="ja-JP"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673356765"/>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altLang="ja-JP"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614232947"/>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en-US" altLang="ja-JP" smtClean="0"/>
              <a:t>Click to edit Master title style</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altLang="ja-JP" noProof="0" smtClean="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altLang="ja-JP" noProof="0" smtClean="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2687555798"/>
      </p:ext>
    </p:extLst>
  </p:cSld>
  <p:clrMapOvr>
    <a:masterClrMapping/>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altLang="ja-JP" smtClean="0"/>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altLang="ja-JP" noProof="0" smtClean="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altLang="ja-JP" noProof="0" smtClean="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altLang="ja-JP" noProof="0" smtClean="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Tree>
    <p:extLst>
      <p:ext uri="{BB962C8B-B14F-4D97-AF65-F5344CB8AC3E}">
        <p14:creationId xmlns:p14="http://schemas.microsoft.com/office/powerpoint/2010/main" val="1875136810"/>
      </p:ext>
    </p:extLst>
  </p:cSld>
  <p:clrMapOvr>
    <a:masterClrMapping/>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rgbClr val="049FD9"/>
              </a:solidFil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312698047"/>
      </p:ext>
    </p:extLst>
  </p:cSld>
  <p:clrMapOvr>
    <a:masterClrMapping/>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073813029"/>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2563897540"/>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a:lnSpc>
                <a:spcPct val="110000"/>
              </a:lnSpc>
              <a:spcBef>
                <a:spcPts val="0"/>
              </a:spcBef>
              <a:spcAft>
                <a:spcPts val="600"/>
              </a:spcAft>
            </a:pPr>
            <a:r>
              <a:rPr lang="ja-JP" altLang="en-US" sz="1600" dirty="0" smtClean="0"/>
              <a:t>シスコシステムズ合同会社</a:t>
            </a:r>
            <a:endParaRPr lang="en-US" altLang="en-US" sz="1600" dirty="0" smtClean="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dirty="0"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marR="0" indent="0" algn="l" defTabSz="684213" rtl="0" eaLnBrk="1" fontAlgn="base" latinLnBrk="0" hangingPunct="1">
              <a:lnSpc>
                <a:spcPct val="95000"/>
              </a:lnSpc>
              <a:spcBef>
                <a:spcPts val="1075"/>
              </a:spcBef>
              <a:spcAft>
                <a:spcPct val="0"/>
              </a:spcAft>
              <a:buClr>
                <a:schemeClr val="tx2"/>
              </a:buClr>
              <a:buSzPct val="90000"/>
              <a:buFont typeface="Arial" panose="020B0604020202020204" pitchFamily="34" charset="0"/>
              <a:buNone/>
              <a:tabLst/>
              <a:defRPr sz="24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marL="0" marR="0" lvl="0" indent="0" algn="l" defTabSz="684213" rtl="0" eaLnBrk="1" fontAlgn="base" latinLnBrk="0" hangingPunct="1">
              <a:lnSpc>
                <a:spcPct val="95000"/>
              </a:lnSpc>
              <a:spcBef>
                <a:spcPts val="1075"/>
              </a:spcBef>
              <a:spcAft>
                <a:spcPct val="0"/>
              </a:spcAft>
              <a:buClr>
                <a:schemeClr val="tx2"/>
              </a:buClr>
              <a:buSzPct val="90000"/>
              <a:buFont typeface="Arial" panose="020B0604020202020204" pitchFamily="34" charset="0"/>
              <a:buNone/>
              <a:tabLst/>
              <a:defRPr/>
            </a:pPr>
            <a:endParaRPr lang="en-US" altLang="en-US" sz="1600" dirty="0" smtClean="0"/>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3200" b="0" i="0" spc="0" baseline="0">
                <a:solidFill>
                  <a:srgbClr val="FFFFFE"/>
                </a:solidFill>
                <a:latin typeface="+mj-lt"/>
                <a:cs typeface="CiscoSans Thin"/>
              </a:defRPr>
            </a:lvl1pPr>
          </a:lstStyle>
          <a:p>
            <a:r>
              <a:rPr lang="en-US" altLang="ja-JP" dirty="0" smtClean="0"/>
              <a:t>Click to edit Master title style</a:t>
            </a:r>
            <a:endParaRPr lang="en-US" dirty="0"/>
          </a:p>
        </p:txBody>
      </p:sp>
      <p:sp>
        <p:nvSpPr>
          <p:cNvPr id="10" name="テキスト ボックス 1"/>
          <p:cNvSpPr txBox="1"/>
          <p:nvPr userDrawn="1"/>
        </p:nvSpPr>
        <p:spPr>
          <a:xfrm>
            <a:off x="6366616" y="247828"/>
            <a:ext cx="2408569" cy="369332"/>
          </a:xfrm>
          <a:prstGeom prst="rect">
            <a:avLst/>
          </a:prstGeom>
          <a:noFill/>
        </p:spPr>
        <p:txBody>
          <a:bodyPr wrap="none" rtlCol="0">
            <a:spAutoFit/>
          </a:bodyPr>
          <a:lstStyle/>
          <a:p>
            <a:r>
              <a:rPr kumimoji="1" lang="en-US" altLang="ja-JP" dirty="0" smtClean="0">
                <a:solidFill>
                  <a:srgbClr val="FFFFFF"/>
                </a:solidFill>
              </a:rPr>
              <a:t>PSU Week 2016 Nov.</a:t>
            </a:r>
            <a:endParaRPr kumimoji="1" lang="ja-JP" altLang="en-US" dirty="0">
              <a:solidFill>
                <a:srgbClr val="FFFFFF"/>
              </a:solidFill>
            </a:endParaRPr>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rgbClr val="FFFFFF"/>
              </a:solidFil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ltLang="ja-JP" smtClean="0"/>
              <a:t>Click to edit Master text styles</a:t>
            </a:r>
          </a:p>
        </p:txBody>
      </p:sp>
    </p:spTree>
    <p:extLst>
      <p:ext uri="{BB962C8B-B14F-4D97-AF65-F5344CB8AC3E}">
        <p14:creationId xmlns:p14="http://schemas.microsoft.com/office/powerpoint/2010/main" val="2216821945"/>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ltLang="ja-JP" smtClean="0"/>
              <a:t>Click to edit Master text styles</a:t>
            </a:r>
          </a:p>
        </p:txBody>
      </p:sp>
    </p:spTree>
    <p:extLst>
      <p:ext uri="{BB962C8B-B14F-4D97-AF65-F5344CB8AC3E}">
        <p14:creationId xmlns:p14="http://schemas.microsoft.com/office/powerpoint/2010/main" val="2157376809"/>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1774762840"/>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a:t>
            </a:r>
            <a:r>
              <a:rPr lang="en-US" sz="600" dirty="0" smtClean="0">
                <a:solidFill>
                  <a:srgbClr val="FFFFFF">
                    <a:alpha val="60000"/>
                  </a:srgbClr>
                </a:solidFill>
                <a:latin typeface="+mn-lt"/>
                <a:ea typeface="+mn-ea"/>
                <a:cs typeface="CiscoSans Thin"/>
              </a:rPr>
              <a:t>2016  </a:t>
            </a:r>
            <a:r>
              <a:rPr lang="en-US" sz="600" dirty="0">
                <a:solidFill>
                  <a:srgbClr val="FFFFFF">
                    <a:alpha val="60000"/>
                  </a:srgbClr>
                </a:solidFill>
                <a:latin typeface="+mn-lt"/>
                <a:ea typeface="+mn-ea"/>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altLang="ja-JP" smtClean="0"/>
              <a:t>Click to edit Master text styles</a:t>
            </a:r>
          </a:p>
        </p:txBody>
      </p:sp>
      <p:pic>
        <p:nvPicPr>
          <p:cNvPr id="11" name="Picture 2"/>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859389"/>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2264037977"/>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altLang="ja-JP" noProof="0" smtClean="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altLang="ja-JP" noProof="0" smtClean="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ltLang="ja-JP" smtClean="0"/>
              <a:t>Click to edit Master title style</a:t>
            </a:r>
            <a:endParaRPr lang="en-US" dirty="0" smtClean="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altLang="ja-JP" noProof="0" smtClean="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ltLang="ja-JP" smtClean="0"/>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ltLang="ja-JP" smtClean="0"/>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3304342014"/>
      </p:ext>
    </p:extLst>
  </p:cSld>
  <p:clrMapOvr>
    <a:masterClrMapping/>
  </p:clrMapOvr>
  <p:transition spd="slow">
    <p:wip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altLang="ja-JP" noProof="0" smtClean="0"/>
              <a:t>Click icon to add media</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altLang="ja-JP" noProof="0" smtClean="0"/>
              <a:t>Click icon to add media</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pic>
        <p:nvPicPr>
          <p:cNvPr id="4" name="Picture 3" descr="B20516x03C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change.png"/>
          <p:cNvPicPr>
            <a:picLocks noChangeAspect="1"/>
          </p:cNvPicPr>
          <p:nvPr userDrawn="1"/>
        </p:nvPicPr>
        <p:blipFill rotWithShape="1">
          <a:blip r:embed="rId3">
            <a:extLst>
              <a:ext uri="{28A0092B-C50C-407E-A947-70E740481C1C}">
                <a14:useLocalDpi xmlns:a14="http://schemas.microsoft.com/office/drawing/2010/main" val="0"/>
              </a:ext>
            </a:extLst>
          </a:blip>
          <a:srcRect t="32870" b="27941"/>
          <a:stretch/>
        </p:blipFill>
        <p:spPr>
          <a:xfrm>
            <a:off x="2338162" y="2659623"/>
            <a:ext cx="4393405" cy="500386"/>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4797489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Ref idx="1001">
        <a:schemeClr val="bg1"/>
      </p:bgRef>
    </p:bg>
    <p:spTree>
      <p:nvGrpSpPr>
        <p:cNvPr id="1" name=""/>
        <p:cNvGrpSpPr/>
        <p:nvPr/>
      </p:nvGrpSpPr>
      <p:grpSpPr>
        <a:xfrm>
          <a:off x="0" y="0"/>
          <a:ext cx="0" cy="0"/>
          <a:chOff x="0" y="0"/>
          <a:chExt cx="0" cy="0"/>
        </a:xfrm>
      </p:grpSpPr>
      <p:pic>
        <p:nvPicPr>
          <p:cNvPr id="4" name="Picture 3" descr="offset_comp_30693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impossible.png"/>
          <p:cNvPicPr>
            <a:picLocks noChangeAspect="1"/>
          </p:cNvPicPr>
          <p:nvPr userDrawn="1"/>
        </p:nvPicPr>
        <p:blipFill rotWithShape="1">
          <a:blip r:embed="rId3">
            <a:extLst>
              <a:ext uri="{28A0092B-C50C-407E-A947-70E740481C1C}">
                <a14:useLocalDpi xmlns:a14="http://schemas.microsoft.com/office/drawing/2010/main" val="0"/>
              </a:ext>
            </a:extLst>
          </a:blip>
          <a:srcRect t="31945" b="30544"/>
          <a:stretch/>
        </p:blipFill>
        <p:spPr>
          <a:xfrm>
            <a:off x="2130236" y="2633486"/>
            <a:ext cx="4757927" cy="518692"/>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a:extLst>
              <a:ext uri="{28A0092B-C50C-407E-A947-70E740481C1C}">
                <a14:useLocalDpi xmlns:a14="http://schemas.microsoft.com/office/drawing/2010/main" val="0"/>
              </a:ext>
            </a:extLst>
          </a:blip>
          <a:srcRect t="31525" b="27614"/>
          <a:stretch/>
        </p:blipFill>
        <p:spPr>
          <a:xfrm>
            <a:off x="2401156" y="2651136"/>
            <a:ext cx="4326749" cy="513813"/>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a:t>
            </a:r>
            <a:r>
              <a:rPr lang="en-US" sz="600" dirty="0" smtClean="0">
                <a:solidFill>
                  <a:schemeClr val="bg1">
                    <a:alpha val="60000"/>
                  </a:schemeClr>
                </a:solidFill>
                <a:latin typeface="+mn-lt"/>
                <a:ea typeface="+mn-ea"/>
                <a:cs typeface="CiscoSans Thin"/>
              </a:rPr>
              <a:t>Cisco</a:t>
            </a:r>
            <a:r>
              <a:rPr lang="en-US" sz="600" baseline="0" dirty="0" smtClean="0">
                <a:solidFill>
                  <a:schemeClr val="bg1">
                    <a:alpha val="60000"/>
                  </a:schemeClr>
                </a:solidFill>
                <a:latin typeface="+mn-lt"/>
                <a:ea typeface="+mn-ea"/>
                <a:cs typeface="CiscoSans Thin"/>
              </a:rPr>
              <a:t> Public</a:t>
            </a:r>
            <a:endParaRPr lang="en-US" sz="600" dirty="0">
              <a:solidFill>
                <a:schemeClr val="bg1">
                  <a:alpha val="60000"/>
                </a:schemeClr>
              </a:solidFill>
              <a:latin typeface="+mn-lt"/>
              <a:ea typeface="+mn-ea"/>
              <a:cs typeface="CiscoSans Thin"/>
            </a:endParaRP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pic>
        <p:nvPicPr>
          <p:cNvPr id="9" name="Picture 2" descr="C:\Users\spius\Pictures\cisco logo blue gradient.png"/>
          <p:cNvPicPr>
            <a:picLocks noChangeAspect="1" noChangeArrowheads="1"/>
          </p:cNvPicPr>
          <p:nvPr userDrawn="1"/>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36179249"/>
      </p:ext>
    </p:extLst>
  </p:cSld>
  <p:clrMapOvr>
    <a:masterClrMapping/>
  </p:clrMapOvr>
  <p:transition spd="slow">
    <p:wip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269738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smtClean="0"/>
              <a:t>Slide Title</a:t>
            </a:r>
            <a:endParaRPr lang="en-US" dirty="0"/>
          </a:p>
        </p:txBody>
      </p:sp>
      <p:sp>
        <p:nvSpPr>
          <p:cNvPr id="6" name="Text Placeholder 5"/>
          <p:cNvSpPr>
            <a:spLocks noGrp="1"/>
          </p:cNvSpPr>
          <p:nvPr>
            <p:ph type="body" sz="quarter" idx="12"/>
          </p:nvPr>
        </p:nvSpPr>
        <p:spPr>
          <a:xfrm>
            <a:off x="356616" y="590550"/>
            <a:ext cx="8513064" cy="381000"/>
          </a:xfrm>
          <a:prstGeom prst="rect">
            <a:avLst/>
          </a:prstGeom>
        </p:spPr>
        <p:txBody>
          <a:bodyPr/>
          <a:lstStyle>
            <a:lvl1pPr marL="1785" indent="0">
              <a:buNone/>
              <a:defRPr>
                <a:solidFill>
                  <a:srgbClr val="0070C0"/>
                </a:solidFill>
              </a:defRPr>
            </a:lvl1pPr>
          </a:lstStyle>
          <a:p>
            <a:pPr lvl="0"/>
            <a:r>
              <a:rPr lang="en-US" dirty="0" smtClean="0"/>
              <a:t>Click to edit Master text styles</a:t>
            </a:r>
          </a:p>
        </p:txBody>
      </p:sp>
      <p:sp>
        <p:nvSpPr>
          <p:cNvPr id="4" name="Slide Number Placeholder 1"/>
          <p:cNvSpPr>
            <a:spLocks noGrp="1"/>
          </p:cNvSpPr>
          <p:nvPr>
            <p:ph type="sldNum" sz="quarter" idx="4"/>
          </p:nvPr>
        </p:nvSpPr>
        <p:spPr>
          <a:xfrm>
            <a:off x="8409709" y="4869001"/>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708322861"/>
      </p:ext>
    </p:extLst>
  </p:cSld>
  <p:clrMapOvr>
    <a:masterClrMapping/>
  </p:clrMapOv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CH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29" y="341158"/>
            <a:ext cx="8579188" cy="469334"/>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9701" y="1004811"/>
            <a:ext cx="8580924" cy="3724274"/>
          </a:xfrm>
          <a:prstGeom prst="rect">
            <a:avLst/>
          </a:prstGeom>
        </p:spPr>
        <p:txBody>
          <a:bodyPr lIns="68586" tIns="34294" rIns="68586" bIns="34294"/>
          <a:lstStyle>
            <a:lvl2pPr marL="359602" indent="-190517">
              <a:defRPr/>
            </a:lvl2pPr>
            <a:lvl3pPr marL="520351" indent="-170275">
              <a:defRPr/>
            </a:lvl3pPr>
            <a:lvl4pPr marL="682290" indent="-170275">
              <a:defRPr/>
            </a:lvl4pPr>
            <a:lvl5pPr marL="851376" indent="-170275">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8927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H - Title and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0144" y="97977"/>
            <a:ext cx="8579188" cy="35748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9701" y="1004812"/>
            <a:ext cx="8580924" cy="3724274"/>
          </a:xfrm>
          <a:prstGeom prst="rect">
            <a:avLst/>
          </a:prstGeom>
        </p:spPr>
        <p:txBody>
          <a:bodyPr lIns="68571" tIns="34286" rIns="68571" bIns="34286"/>
          <a:lstStyle>
            <a:lvl2pPr marL="347620" indent="-178573">
              <a:defRPr/>
            </a:lvl2pPr>
            <a:lvl3pPr marL="520245" indent="-170240">
              <a:defRPr/>
            </a:lvl3pPr>
            <a:lvl4pPr marL="685720" indent="-169049">
              <a:defRPr/>
            </a:lvl4pPr>
            <a:lvl5pPr marL="851196" indent="-17024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0" hasCustomPrompt="1"/>
          </p:nvPr>
        </p:nvSpPr>
        <p:spPr>
          <a:xfrm>
            <a:off x="231635" y="463387"/>
            <a:ext cx="8588437" cy="329804"/>
          </a:xfrm>
          <a:prstGeom prst="rect">
            <a:avLst/>
          </a:prstGeom>
        </p:spPr>
        <p:txBody>
          <a:bodyPr lIns="89146" tIns="48000" rIns="89146" bIns="48000"/>
          <a:lstStyle>
            <a:lvl1pPr marL="0" indent="0">
              <a:buNone/>
              <a:defRPr b="0" baseline="0">
                <a:solidFill>
                  <a:srgbClr val="7030A0"/>
                </a:solidFill>
              </a:defRPr>
            </a:lvl1pPr>
          </a:lstStyle>
          <a:p>
            <a:pPr lvl="0"/>
            <a:r>
              <a:rPr lang="en-US" dirty="0" smtClean="0"/>
              <a:t>Click to edit Master subtitle style</a:t>
            </a:r>
            <a:endParaRPr lang="en-US" dirty="0"/>
          </a:p>
        </p:txBody>
      </p:sp>
    </p:spTree>
    <p:extLst>
      <p:ext uri="{BB962C8B-B14F-4D97-AF65-F5344CB8AC3E}">
        <p14:creationId xmlns:p14="http://schemas.microsoft.com/office/powerpoint/2010/main" val="2041292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ltLang="ja-JP"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4245675471"/>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5289699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Tree>
    <p:extLst>
      <p:ext uri="{BB962C8B-B14F-4D97-AF65-F5344CB8AC3E}">
        <p14:creationId xmlns:p14="http://schemas.microsoft.com/office/powerpoint/2010/main" val="228040789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a:t>
            </a:r>
            <a:r>
              <a:rPr lang="en-US" sz="600" dirty="0" smtClean="0">
                <a:solidFill>
                  <a:srgbClr val="000000">
                    <a:alpha val="25000"/>
                  </a:srgbClr>
                </a:solidFill>
                <a:latin typeface="+mn-lt"/>
                <a:ea typeface="+mn-ea"/>
                <a:cs typeface="CiscoSans Thin"/>
              </a:rPr>
              <a:t>Cisco</a:t>
            </a:r>
            <a:r>
              <a:rPr lang="en-US" sz="600" baseline="0" dirty="0" smtClean="0">
                <a:solidFill>
                  <a:srgbClr val="000000">
                    <a:alpha val="25000"/>
                  </a:srgbClr>
                </a:solidFill>
                <a:latin typeface="+mn-lt"/>
                <a:ea typeface="+mn-ea"/>
                <a:cs typeface="CiscoSans Thin"/>
              </a:rPr>
              <a:t> 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52">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3964"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4006" r:id="rId25"/>
    <p:sldLayoutId id="2147484007" r:id="rId26"/>
    <p:sldLayoutId id="2147484008" r:id="rId27"/>
    <p:sldLayoutId id="2147484010" r:id="rId28"/>
    <p:sldLayoutId id="2147484009" r:id="rId29"/>
    <p:sldLayoutId id="2147484011" r:id="rId30"/>
    <p:sldLayoutId id="2147483986" r:id="rId31"/>
    <p:sldLayoutId id="2147483987" r:id="rId32"/>
    <p:sldLayoutId id="2147483989" r:id="rId33"/>
    <p:sldLayoutId id="2147484014"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4018" r:id="rId44"/>
    <p:sldLayoutId id="2147484019" r:id="rId45"/>
    <p:sldLayoutId id="2147484021" r:id="rId46"/>
    <p:sldLayoutId id="2147484022" r:id="rId47"/>
    <p:sldLayoutId id="2147484023" r:id="rId48"/>
    <p:sldLayoutId id="2147484024" r:id="rId49"/>
    <p:sldLayoutId id="2147484025" r:id="rId50"/>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2.png"/><Relationship Id="rId7"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56.png"/><Relationship Id="rId10" Type="http://schemas.openxmlformats.org/officeDocument/2006/relationships/image" Target="../media/image73.png"/><Relationship Id="rId4" Type="http://schemas.openxmlformats.org/officeDocument/2006/relationships/image" Target="../media/image46.pn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77.emf"/><Relationship Id="rId4" Type="http://schemas.openxmlformats.org/officeDocument/2006/relationships/image" Target="../media/image76.emf"/></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emf"/><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9.png"/><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95.emf"/><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07.png"/><Relationship Id="rId11" Type="http://schemas.microsoft.com/office/2007/relationships/hdphoto" Target="../media/hdphoto7.wdp"/><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emf"/></Relationships>
</file>

<file path=ppt/slides/_rels/slide2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emf"/><Relationship Id="rId7" Type="http://schemas.openxmlformats.org/officeDocument/2006/relationships/image" Target="../media/image116.png"/><Relationship Id="rId12"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15.png"/><Relationship Id="rId11" Type="http://schemas.openxmlformats.org/officeDocument/2006/relationships/image" Target="../media/image119.png"/><Relationship Id="rId5" Type="http://schemas.openxmlformats.org/officeDocument/2006/relationships/image" Target="../media/image114.emf"/><Relationship Id="rId10" Type="http://schemas.openxmlformats.org/officeDocument/2006/relationships/image" Target="../media/image109.emf"/><Relationship Id="rId4" Type="http://schemas.openxmlformats.org/officeDocument/2006/relationships/image" Target="../media/image113.emf"/><Relationship Id="rId9" Type="http://schemas.openxmlformats.org/officeDocument/2006/relationships/image" Target="../media/image11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8.jpeg"/><Relationship Id="rId3" Type="http://schemas.openxmlformats.org/officeDocument/2006/relationships/image" Target="../media/image120.png"/><Relationship Id="rId7" Type="http://schemas.openxmlformats.org/officeDocument/2006/relationships/image" Target="../media/image123.png"/><Relationship Id="rId12" Type="http://schemas.openxmlformats.org/officeDocument/2006/relationships/image" Target="../media/image127.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126.jpeg"/><Relationship Id="rId5" Type="http://schemas.openxmlformats.org/officeDocument/2006/relationships/image" Target="../media/image122.png"/><Relationship Id="rId10" Type="http://schemas.openxmlformats.org/officeDocument/2006/relationships/image" Target="../media/image60.emf"/><Relationship Id="rId4" Type="http://schemas.openxmlformats.org/officeDocument/2006/relationships/image" Target="../media/image121.png"/><Relationship Id="rId9" Type="http://schemas.openxmlformats.org/officeDocument/2006/relationships/image" Target="../media/image1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36.png"/><Relationship Id="rId3" Type="http://schemas.openxmlformats.org/officeDocument/2006/relationships/image" Target="../media/image16.png"/><Relationship Id="rId7" Type="http://schemas.openxmlformats.org/officeDocument/2006/relationships/image" Target="../media/image132.png"/><Relationship Id="rId12"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31.png"/><Relationship Id="rId11" Type="http://schemas.openxmlformats.org/officeDocument/2006/relationships/image" Target="../media/image135.png"/><Relationship Id="rId5" Type="http://schemas.openxmlformats.org/officeDocument/2006/relationships/image" Target="../media/image130.png"/><Relationship Id="rId15" Type="http://schemas.openxmlformats.org/officeDocument/2006/relationships/image" Target="../media/image138.png"/><Relationship Id="rId10" Type="http://schemas.openxmlformats.org/officeDocument/2006/relationships/image" Target="../media/image134.png"/><Relationship Id="rId4" Type="http://schemas.openxmlformats.org/officeDocument/2006/relationships/image" Target="../media/image129.png"/><Relationship Id="rId9" Type="http://schemas.openxmlformats.org/officeDocument/2006/relationships/image" Target="../media/image133.png"/><Relationship Id="rId1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9.png"/><Relationship Id="rId1" Type="http://schemas.openxmlformats.org/officeDocument/2006/relationships/slideLayout" Target="../slideLayouts/slideLayout1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44.png"/><Relationship Id="rId7" Type="http://schemas.openxmlformats.org/officeDocument/2006/relationships/image" Target="../media/image141.png"/><Relationship Id="rId2"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42.png"/></Relationships>
</file>

<file path=ppt/slides/_rels/slide3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44.png"/><Relationship Id="rId7" Type="http://schemas.openxmlformats.org/officeDocument/2006/relationships/image" Target="../media/image141.png"/><Relationship Id="rId2"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46.png"/><Relationship Id="rId5" Type="http://schemas.openxmlformats.org/officeDocument/2006/relationships/image" Target="../media/image147.png"/><Relationship Id="rId4" Type="http://schemas.openxmlformats.org/officeDocument/2006/relationships/image" Target="../media/image145.png"/><Relationship Id="rId9" Type="http://schemas.openxmlformats.org/officeDocument/2006/relationships/image" Target="../media/image142.png"/></Relationships>
</file>

<file path=ppt/slides/_rels/slide3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1.xml"/><Relationship Id="rId6" Type="http://schemas.openxmlformats.org/officeDocument/2006/relationships/image" Target="../media/image145.png"/><Relationship Id="rId5" Type="http://schemas.openxmlformats.org/officeDocument/2006/relationships/image" Target="../media/image148.emf"/><Relationship Id="rId10" Type="http://schemas.openxmlformats.org/officeDocument/2006/relationships/image" Target="../media/image142.png"/><Relationship Id="rId4" Type="http://schemas.openxmlformats.org/officeDocument/2006/relationships/image" Target="../media/image144.png"/><Relationship Id="rId9" Type="http://schemas.openxmlformats.org/officeDocument/2006/relationships/image" Target="../media/image1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jp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jpeg"/><Relationship Id="rId1" Type="http://schemas.openxmlformats.org/officeDocument/2006/relationships/slideLayout" Target="../slideLayouts/slideLayout11.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png"/></Relationships>
</file>

<file path=ppt/slides/_rels/slide45.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11.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4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7.png"/><Relationship Id="rId7" Type="http://schemas.openxmlformats.org/officeDocument/2006/relationships/image" Target="../media/image71.png"/><Relationship Id="rId2" Type="http://schemas.openxmlformats.org/officeDocument/2006/relationships/image" Target="../media/image176.png"/><Relationship Id="rId1" Type="http://schemas.openxmlformats.org/officeDocument/2006/relationships/slideLayout" Target="../slideLayouts/slideLayout11.xml"/><Relationship Id="rId6" Type="http://schemas.openxmlformats.org/officeDocument/2006/relationships/image" Target="../media/image147.png"/><Relationship Id="rId5" Type="http://schemas.openxmlformats.org/officeDocument/2006/relationships/image" Target="../media/image64.png"/><Relationship Id="rId10" Type="http://schemas.openxmlformats.org/officeDocument/2006/relationships/image" Target="../media/image160.png"/><Relationship Id="rId4" Type="http://schemas.openxmlformats.org/officeDocument/2006/relationships/image" Target="../media/image139.png"/><Relationship Id="rId9" Type="http://schemas.openxmlformats.org/officeDocument/2006/relationships/image" Target="../media/image179.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7.png"/><Relationship Id="rId26" Type="http://schemas.openxmlformats.org/officeDocument/2006/relationships/image" Target="../media/image43.png"/><Relationship Id="rId3" Type="http://schemas.openxmlformats.org/officeDocument/2006/relationships/image" Target="../media/image24.png"/><Relationship Id="rId21" Type="http://schemas.openxmlformats.org/officeDocument/2006/relationships/image" Target="../media/image39.png"/><Relationship Id="rId7" Type="http://schemas.openxmlformats.org/officeDocument/2006/relationships/image" Target="../media/image28.png"/><Relationship Id="rId12" Type="http://schemas.microsoft.com/office/2007/relationships/hdphoto" Target="../media/hdphoto2.wdp"/><Relationship Id="rId17" Type="http://schemas.openxmlformats.org/officeDocument/2006/relationships/image" Target="../media/image36.png"/><Relationship Id="rId25"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35.jpeg"/><Relationship Id="rId20" Type="http://schemas.openxmlformats.org/officeDocument/2006/relationships/image" Target="../media/image38.jpe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1.png"/><Relationship Id="rId5" Type="http://schemas.openxmlformats.org/officeDocument/2006/relationships/image" Target="../media/image26.png"/><Relationship Id="rId15" Type="http://schemas.microsoft.com/office/2007/relationships/hdphoto" Target="../media/hdphoto3.wdp"/><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31.png"/><Relationship Id="rId19"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 Id="rId22" Type="http://schemas.microsoft.com/office/2007/relationships/hdphoto" Target="../media/hdphoto5.wdp"/><Relationship Id="rId27" Type="http://schemas.openxmlformats.org/officeDocument/2006/relationships/image" Target="../media/image44.png"/></Relationships>
</file>

<file path=ppt/slides/_rels/slide5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1.xml"/><Relationship Id="rId5" Type="http://schemas.openxmlformats.org/officeDocument/2006/relationships/image" Target="../media/image185.png"/><Relationship Id="rId4" Type="http://schemas.openxmlformats.org/officeDocument/2006/relationships/image" Target="../media/image184.png"/></Relationships>
</file>

<file path=ppt/slides/_rels/slide5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64.png"/><Relationship Id="rId7" Type="http://schemas.openxmlformats.org/officeDocument/2006/relationships/image" Target="../media/image194.png"/><Relationship Id="rId2" Type="http://schemas.openxmlformats.org/officeDocument/2006/relationships/image" Target="../media/image139.png"/><Relationship Id="rId1" Type="http://schemas.openxmlformats.org/officeDocument/2006/relationships/slideLayout" Target="../slideLayouts/slideLayout11.xml"/><Relationship Id="rId6" Type="http://schemas.openxmlformats.org/officeDocument/2006/relationships/image" Target="../media/image160.png"/><Relationship Id="rId5" Type="http://schemas.openxmlformats.org/officeDocument/2006/relationships/image" Target="../media/image178.png"/><Relationship Id="rId4" Type="http://schemas.openxmlformats.org/officeDocument/2006/relationships/image" Target="../media/image71.png"/><Relationship Id="rId9" Type="http://schemas.openxmlformats.org/officeDocument/2006/relationships/image" Target="../media/image18.emf"/></Relationships>
</file>

<file path=ppt/slides/_rels/slide5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8.xml"/><Relationship Id="rId4" Type="http://schemas.openxmlformats.org/officeDocument/2006/relationships/image" Target="../media/image198.png"/></Relationships>
</file>

<file path=ppt/slides/_rels/slide5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1.pn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6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1.xml"/><Relationship Id="rId4" Type="http://schemas.openxmlformats.org/officeDocument/2006/relationships/image" Target="../media/image207.png"/></Relationships>
</file>

<file path=ppt/slides/_rels/slide63.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11.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64.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19.png"/><Relationship Id="rId2" Type="http://schemas.openxmlformats.org/officeDocument/2006/relationships/image" Target="../media/image215.png"/><Relationship Id="rId1" Type="http://schemas.openxmlformats.org/officeDocument/2006/relationships/slideLayout" Target="../slideLayouts/slideLayout11.xml"/><Relationship Id="rId6" Type="http://schemas.openxmlformats.org/officeDocument/2006/relationships/image" Target="../media/image218.png"/><Relationship Id="rId5" Type="http://schemas.openxmlformats.org/officeDocument/2006/relationships/image" Target="../media/image81.png"/><Relationship Id="rId4" Type="http://schemas.openxmlformats.org/officeDocument/2006/relationships/image" Target="../media/image21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18.emf"/><Relationship Id="rId1" Type="http://schemas.openxmlformats.org/officeDocument/2006/relationships/slideLayout" Target="../slideLayouts/slideLayout11.xml"/><Relationship Id="rId4" Type="http://schemas.openxmlformats.org/officeDocument/2006/relationships/image" Target="../media/image222.emf"/></Relationships>
</file>

<file path=ppt/slides/_rels/slide6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226.png"/><Relationship Id="rId4" Type="http://schemas.openxmlformats.org/officeDocument/2006/relationships/image" Target="../media/image225.png"/></Relationships>
</file>

<file path=ppt/slides/_rels/slide7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235.png"/><Relationship Id="rId4" Type="http://schemas.openxmlformats.org/officeDocument/2006/relationships/image" Target="../media/image2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56.png"/><Relationship Id="rId11" Type="http://schemas.openxmlformats.org/officeDocument/2006/relationships/image" Target="../media/image60.emf"/><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238.png"/><Relationship Id="rId1" Type="http://schemas.openxmlformats.org/officeDocument/2006/relationships/slideLayout" Target="../slideLayouts/slideLayout16.xml"/><Relationship Id="rId6" Type="http://schemas.openxmlformats.org/officeDocument/2006/relationships/image" Target="../media/image241.emf"/><Relationship Id="rId5" Type="http://schemas.openxmlformats.org/officeDocument/2006/relationships/image" Target="../media/image240.png"/><Relationship Id="rId4" Type="http://schemas.openxmlformats.org/officeDocument/2006/relationships/image" Target="../media/image239.png"/></Relationships>
</file>

<file path=ppt/slides/_rels/slide83.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1.emf"/><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118.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3" Type="http://schemas.openxmlformats.org/officeDocument/2006/relationships/image" Target="../media/image242.jpeg"/><Relationship Id="rId7" Type="http://schemas.openxmlformats.org/officeDocument/2006/relationships/image" Target="../media/image246.pn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8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6.png"/><Relationship Id="rId7" Type="http://schemas.openxmlformats.org/officeDocument/2006/relationships/image" Target="../media/image249.jpeg"/><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image" Target="../media/image248.png"/><Relationship Id="rId11" Type="http://schemas.openxmlformats.org/officeDocument/2006/relationships/image" Target="../media/image251.png"/><Relationship Id="rId5" Type="http://schemas.openxmlformats.org/officeDocument/2006/relationships/image" Target="../media/image247.png"/><Relationship Id="rId10" Type="http://schemas.openxmlformats.org/officeDocument/2006/relationships/image" Target="../media/image84.png"/><Relationship Id="rId4" Type="http://schemas.openxmlformats.org/officeDocument/2006/relationships/image" Target="../media/image131.png"/><Relationship Id="rId9" Type="http://schemas.openxmlformats.org/officeDocument/2006/relationships/image" Target="../media/image250.png"/></Relationships>
</file>

<file path=ppt/slides/_rels/slide88.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16.png"/><Relationship Id="rId7" Type="http://schemas.openxmlformats.org/officeDocument/2006/relationships/image" Target="../media/image247.png"/><Relationship Id="rId12" Type="http://schemas.openxmlformats.org/officeDocument/2006/relationships/image" Target="../media/image250.pn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image" Target="../media/image251.png"/><Relationship Id="rId11" Type="http://schemas.openxmlformats.org/officeDocument/2006/relationships/image" Target="../media/image252.png"/><Relationship Id="rId5" Type="http://schemas.openxmlformats.org/officeDocument/2006/relationships/image" Target="../media/image84.png"/><Relationship Id="rId10" Type="http://schemas.openxmlformats.org/officeDocument/2006/relationships/image" Target="../media/image130.png"/><Relationship Id="rId4" Type="http://schemas.openxmlformats.org/officeDocument/2006/relationships/image" Target="../media/image131.png"/><Relationship Id="rId9" Type="http://schemas.openxmlformats.org/officeDocument/2006/relationships/image" Target="../media/image249.jpeg"/></Relationships>
</file>

<file path=ppt/slides/_rels/slide89.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131.png"/><Relationship Id="rId7" Type="http://schemas.openxmlformats.org/officeDocument/2006/relationships/image" Target="../media/image248.png"/><Relationship Id="rId2" Type="http://schemas.openxmlformats.org/officeDocument/2006/relationships/image" Target="../media/image16.png"/><Relationship Id="rId1" Type="http://schemas.openxmlformats.org/officeDocument/2006/relationships/slideLayout" Target="../slideLayouts/slideLayout50.xml"/><Relationship Id="rId6" Type="http://schemas.openxmlformats.org/officeDocument/2006/relationships/image" Target="../media/image247.png"/><Relationship Id="rId11" Type="http://schemas.openxmlformats.org/officeDocument/2006/relationships/image" Target="../media/image250.png"/><Relationship Id="rId5" Type="http://schemas.openxmlformats.org/officeDocument/2006/relationships/image" Target="../media/image251.png"/><Relationship Id="rId10" Type="http://schemas.openxmlformats.org/officeDocument/2006/relationships/image" Target="../media/image252.png"/><Relationship Id="rId4" Type="http://schemas.openxmlformats.org/officeDocument/2006/relationships/image" Target="../media/image84.png"/><Relationship Id="rId9" Type="http://schemas.openxmlformats.org/officeDocument/2006/relationships/image" Target="../media/image130.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21.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11.xml"/><Relationship Id="rId6" Type="http://schemas.openxmlformats.org/officeDocument/2006/relationships/image" Target="../media/image46.png"/><Relationship Id="rId11" Type="http://schemas.openxmlformats.org/officeDocument/2006/relationships/image" Target="../media/image67.png"/><Relationship Id="rId5" Type="http://schemas.openxmlformats.org/officeDocument/2006/relationships/image" Target="../media/image16.png"/><Relationship Id="rId10" Type="http://schemas.openxmlformats.org/officeDocument/2006/relationships/image" Target="../media/image66.png"/><Relationship Id="rId4" Type="http://schemas.openxmlformats.org/officeDocument/2006/relationships/image" Target="../media/image22.png"/><Relationship Id="rId9" Type="http://schemas.openxmlformats.org/officeDocument/2006/relationships/image" Target="../media/image65.png"/></Relationships>
</file>

<file path=ppt/slides/_rels/slide90.x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257.emf"/><Relationship Id="rId5" Type="http://schemas.openxmlformats.org/officeDocument/2006/relationships/image" Target="../media/image256.emf"/><Relationship Id="rId4" Type="http://schemas.openxmlformats.org/officeDocument/2006/relationships/image" Target="../media/image255.png"/><Relationship Id="rId9" Type="http://schemas.openxmlformats.org/officeDocument/2006/relationships/image" Target="../media/image260.emf"/></Relationships>
</file>

<file path=ppt/slides/_rels/slide94.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57.emf"/><Relationship Id="rId7" Type="http://schemas.openxmlformats.org/officeDocument/2006/relationships/image" Target="../media/image263.png"/><Relationship Id="rId2" Type="http://schemas.openxmlformats.org/officeDocument/2006/relationships/image" Target="../media/image254.png"/><Relationship Id="rId1" Type="http://schemas.openxmlformats.org/officeDocument/2006/relationships/slideLayout" Target="../slideLayouts/slideLayout16.xml"/><Relationship Id="rId6" Type="http://schemas.openxmlformats.org/officeDocument/2006/relationships/image" Target="../media/image262.png"/><Relationship Id="rId11" Type="http://schemas.openxmlformats.org/officeDocument/2006/relationships/image" Target="../media/image267.png"/><Relationship Id="rId5" Type="http://schemas.openxmlformats.org/officeDocument/2006/relationships/image" Target="../media/image261.png"/><Relationship Id="rId10" Type="http://schemas.openxmlformats.org/officeDocument/2006/relationships/image" Target="../media/image266.png"/><Relationship Id="rId4" Type="http://schemas.openxmlformats.org/officeDocument/2006/relationships/image" Target="../media/image260.emf"/><Relationship Id="rId9" Type="http://schemas.openxmlformats.org/officeDocument/2006/relationships/image" Target="../media/image26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hyperlink" Target="http://www.cisco.com/c/dam/en/us/products/collateral/security/identity-services-engine/guide_c07-656177.pdf"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www.cisco.com/cisco/web/portal/support/docs_listing.html?cid=283801589&amp;locale=ja_JP&amp;itag=prod_des_guides_list" TargetMode="External"/><Relationship Id="rId5" Type="http://schemas.openxmlformats.org/officeDocument/2006/relationships/hyperlink" Target="https://communities.cisco.com/docs/DOC-64012" TargetMode="External"/><Relationship Id="rId4" Type="http://schemas.openxmlformats.org/officeDocument/2006/relationships/hyperlink" Target="http://www.cisco.com/c/en/us/products/collateral/security/identity-services-engine/data_sheet_c78-656174.html"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1"/>
          </p:nvPr>
        </p:nvSpPr>
        <p:spPr/>
        <p:txBody>
          <a:bodyPr/>
          <a:lstStyle/>
          <a:p>
            <a:r>
              <a:rPr lang="ja-JP" altLang="en-US" dirty="0" smtClean="0"/>
              <a:t>エンタープライズシステムエンジニアリング　シニアシステムズエンジニア</a:t>
            </a:r>
            <a:endParaRPr lang="en-US" dirty="0"/>
          </a:p>
        </p:txBody>
      </p:sp>
      <p:sp>
        <p:nvSpPr>
          <p:cNvPr id="4" name="Text Placeholder 3"/>
          <p:cNvSpPr>
            <a:spLocks noGrp="1"/>
          </p:cNvSpPr>
          <p:nvPr>
            <p:ph type="body" sz="quarter" idx="12"/>
          </p:nvPr>
        </p:nvSpPr>
        <p:spPr/>
        <p:txBody>
          <a:bodyPr/>
          <a:lstStyle/>
          <a:p>
            <a:r>
              <a:rPr lang="ja-JP" altLang="en-US" dirty="0" smtClean="0"/>
              <a:t>瓜倉　格</a:t>
            </a:r>
            <a:endParaRPr lang="en-US" dirty="0"/>
          </a:p>
        </p:txBody>
      </p:sp>
      <p:sp>
        <p:nvSpPr>
          <p:cNvPr id="6" name="Title 5"/>
          <p:cNvSpPr>
            <a:spLocks noGrp="1"/>
          </p:cNvSpPr>
          <p:nvPr>
            <p:ph type="ctrTitle"/>
          </p:nvPr>
        </p:nvSpPr>
        <p:spPr/>
        <p:txBody>
          <a:bodyPr/>
          <a:lstStyle/>
          <a:p>
            <a:r>
              <a:rPr lang="en-US" altLang="ja-JP" b="1" dirty="0" smtClean="0"/>
              <a:t>[Sec-1] </a:t>
            </a:r>
            <a:br>
              <a:rPr lang="en-US" altLang="ja-JP" b="1" dirty="0" smtClean="0"/>
            </a:br>
            <a:r>
              <a:rPr lang="ja-JP" altLang="en-US" b="1" dirty="0" smtClean="0"/>
              <a:t>最新</a:t>
            </a:r>
            <a:r>
              <a:rPr lang="ja-JP" altLang="en-US" b="1" dirty="0"/>
              <a:t>の </a:t>
            </a:r>
            <a:r>
              <a:rPr lang="en-US" altLang="ja-JP" b="1" dirty="0"/>
              <a:t>Identity Services Engine </a:t>
            </a:r>
            <a:r>
              <a:rPr lang="ja-JP" altLang="en-US" b="1" dirty="0" smtClean="0"/>
              <a:t>ご紹介</a:t>
            </a:r>
            <a:endParaRPr lang="en-US" dirty="0"/>
          </a:p>
        </p:txBody>
      </p:sp>
    </p:spTree>
    <p:extLst>
      <p:ext uri="{BB962C8B-B14F-4D97-AF65-F5344CB8AC3E}">
        <p14:creationId xmlns:p14="http://schemas.microsoft.com/office/powerpoint/2010/main" val="320706701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p:cNvCxnSpPr>
            <a:stCxn id="94" idx="2"/>
            <a:endCxn id="68" idx="2"/>
          </p:cNvCxnSpPr>
          <p:nvPr/>
        </p:nvCxnSpPr>
        <p:spPr>
          <a:xfrm flipH="1">
            <a:off x="6157194" y="1982513"/>
            <a:ext cx="7933" cy="3450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dirty="0" smtClean="0"/>
              <a:t>プロファイリングデータの利活用</a:t>
            </a:r>
            <a:endParaRPr lang="en-US" dirty="0"/>
          </a:p>
        </p:txBody>
      </p:sp>
      <p:pic>
        <p:nvPicPr>
          <p:cNvPr id="73" name="Picture 72" descr="スクリーンショット 2013-02-05 23.36.36.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8507" y="3057580"/>
            <a:ext cx="3097026" cy="1453529"/>
          </a:xfrm>
          <a:prstGeom prst="rect">
            <a:avLst/>
          </a:prstGeom>
          <a:ln>
            <a:noFill/>
          </a:ln>
          <a:effectLst>
            <a:outerShdw blurRad="292100" dist="139700" dir="2700000" algn="tl" rotWithShape="0">
              <a:srgbClr val="333333">
                <a:alpha val="65000"/>
              </a:srgbClr>
            </a:outerShdw>
          </a:effectLst>
        </p:spPr>
      </p:pic>
      <p:pic>
        <p:nvPicPr>
          <p:cNvPr id="68" name="Picture 4" descr="\\Mv-fs\Projects\Cisco\References\Brand Assets\Kubrick Icons\Device Icons\Device_access_point_3063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t="24431" b="30408"/>
          <a:stretch>
            <a:fillRect/>
          </a:stretch>
        </p:blipFill>
        <p:spPr bwMode="auto">
          <a:xfrm>
            <a:off x="5870115" y="2097353"/>
            <a:ext cx="574157" cy="230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0" name="Group 22"/>
          <p:cNvGrpSpPr/>
          <p:nvPr/>
        </p:nvGrpSpPr>
        <p:grpSpPr>
          <a:xfrm rot="19136456">
            <a:off x="6044205" y="2716951"/>
            <a:ext cx="289086" cy="318063"/>
            <a:chOff x="4830405" y="1623797"/>
            <a:chExt cx="1295401" cy="1295401"/>
          </a:xfrm>
        </p:grpSpPr>
        <p:sp>
          <p:nvSpPr>
            <p:cNvPr id="71" name="Arc 70"/>
            <p:cNvSpPr/>
            <p:nvPr/>
          </p:nvSpPr>
          <p:spPr bwMode="auto">
            <a:xfrm>
              <a:off x="5105405" y="1905001"/>
              <a:ext cx="685800" cy="685801"/>
            </a:xfrm>
            <a:prstGeom prst="arc">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sp>
          <p:nvSpPr>
            <p:cNvPr id="72" name="Arc 71"/>
            <p:cNvSpPr/>
            <p:nvPr/>
          </p:nvSpPr>
          <p:spPr bwMode="auto">
            <a:xfrm>
              <a:off x="4953004" y="1752603"/>
              <a:ext cx="990601" cy="990601"/>
            </a:xfrm>
            <a:prstGeom prst="arc">
              <a:avLst>
                <a:gd name="adj1" fmla="val 16278620"/>
                <a:gd name="adj2" fmla="val 0"/>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sp>
          <p:nvSpPr>
            <p:cNvPr id="74" name="Arc 73"/>
            <p:cNvSpPr/>
            <p:nvPr/>
          </p:nvSpPr>
          <p:spPr bwMode="auto">
            <a:xfrm>
              <a:off x="4830405" y="1623797"/>
              <a:ext cx="1295401" cy="1295401"/>
            </a:xfrm>
            <a:prstGeom prst="arc">
              <a:avLst>
                <a:gd name="adj1" fmla="val 16278620"/>
                <a:gd name="adj2" fmla="val 0"/>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sp>
          <p:nvSpPr>
            <p:cNvPr id="75" name="Arc 74"/>
            <p:cNvSpPr/>
            <p:nvPr/>
          </p:nvSpPr>
          <p:spPr bwMode="auto">
            <a:xfrm>
              <a:off x="5257800" y="2057400"/>
              <a:ext cx="381000" cy="381001"/>
            </a:xfrm>
            <a:prstGeom prst="arc">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grpSp>
      <p:pic>
        <p:nvPicPr>
          <p:cNvPr id="76" name="Picture 2"/>
          <p:cNvPicPr>
            <a:picLocks noChangeAspect="1" noChangeArrowheads="1"/>
          </p:cNvPicPr>
          <p:nvPr/>
        </p:nvPicPr>
        <p:blipFill>
          <a:blip r:embed="rId4" cstate="print"/>
          <a:srcRect/>
          <a:stretch>
            <a:fillRect/>
          </a:stretch>
        </p:blipFill>
        <p:spPr bwMode="auto">
          <a:xfrm>
            <a:off x="6432461" y="2874524"/>
            <a:ext cx="358269" cy="434290"/>
          </a:xfrm>
          <a:prstGeom prst="rect">
            <a:avLst/>
          </a:prstGeom>
          <a:noFill/>
          <a:ln w="9525">
            <a:noFill/>
            <a:miter lim="800000"/>
            <a:headEnd/>
            <a:tailEnd/>
          </a:ln>
        </p:spPr>
      </p:pic>
      <p:pic>
        <p:nvPicPr>
          <p:cNvPr id="82" name="Picture 3" descr="C:\Users\Brent.DUARTE\Documents\Current jobs\Adobe\09-0988\Art\Png\macbookpro.png"/>
          <p:cNvPicPr>
            <a:picLocks noChangeAspect="1" noChangeArrowheads="1"/>
          </p:cNvPicPr>
          <p:nvPr/>
        </p:nvPicPr>
        <p:blipFill>
          <a:blip r:embed="rId5" cstate="print"/>
          <a:stretch>
            <a:fillRect/>
          </a:stretch>
        </p:blipFill>
        <p:spPr bwMode="auto">
          <a:xfrm>
            <a:off x="5596025" y="2898256"/>
            <a:ext cx="721773" cy="384102"/>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83" name="Picture 32"/>
          <p:cNvPicPr>
            <a:picLocks noChangeAspect="1" noChangeArrowheads="1"/>
          </p:cNvPicPr>
          <p:nvPr/>
        </p:nvPicPr>
        <p:blipFill>
          <a:blip r:embed="rId6" cstate="print"/>
          <a:stretch>
            <a:fillRect/>
          </a:stretch>
        </p:blipFill>
        <p:spPr bwMode="auto">
          <a:xfrm>
            <a:off x="5238320" y="2605145"/>
            <a:ext cx="291502" cy="809493"/>
          </a:xfrm>
          <a:prstGeom prst="rect">
            <a:avLst/>
          </a:prstGeom>
          <a:noFill/>
          <a:ln w="9525">
            <a:noFill/>
            <a:miter lim="800000"/>
            <a:headEnd/>
            <a:tailEnd/>
          </a:ln>
          <a:effectLst/>
        </p:spPr>
      </p:pic>
      <p:grpSp>
        <p:nvGrpSpPr>
          <p:cNvPr id="87" name="Group 22"/>
          <p:cNvGrpSpPr/>
          <p:nvPr/>
        </p:nvGrpSpPr>
        <p:grpSpPr>
          <a:xfrm rot="19633330">
            <a:off x="6587138" y="2719177"/>
            <a:ext cx="289086" cy="318063"/>
            <a:chOff x="4800604" y="1600202"/>
            <a:chExt cx="1295401" cy="1295401"/>
          </a:xfrm>
        </p:grpSpPr>
        <p:sp>
          <p:nvSpPr>
            <p:cNvPr id="89" name="Arc 88"/>
            <p:cNvSpPr/>
            <p:nvPr/>
          </p:nvSpPr>
          <p:spPr bwMode="auto">
            <a:xfrm>
              <a:off x="5105405" y="1905001"/>
              <a:ext cx="685800" cy="685801"/>
            </a:xfrm>
            <a:prstGeom prst="arc">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sp>
          <p:nvSpPr>
            <p:cNvPr id="90" name="Arc 89"/>
            <p:cNvSpPr/>
            <p:nvPr/>
          </p:nvSpPr>
          <p:spPr bwMode="auto">
            <a:xfrm>
              <a:off x="4953004" y="1752603"/>
              <a:ext cx="990601" cy="990601"/>
            </a:xfrm>
            <a:prstGeom prst="arc">
              <a:avLst>
                <a:gd name="adj1" fmla="val 16278620"/>
                <a:gd name="adj2" fmla="val 0"/>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sp>
          <p:nvSpPr>
            <p:cNvPr id="92" name="Arc 91"/>
            <p:cNvSpPr/>
            <p:nvPr/>
          </p:nvSpPr>
          <p:spPr bwMode="auto">
            <a:xfrm>
              <a:off x="4800604" y="1600202"/>
              <a:ext cx="1295401" cy="1295401"/>
            </a:xfrm>
            <a:prstGeom prst="arc">
              <a:avLst>
                <a:gd name="adj1" fmla="val 16278620"/>
                <a:gd name="adj2" fmla="val 0"/>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sp>
          <p:nvSpPr>
            <p:cNvPr id="93" name="Arc 92"/>
            <p:cNvSpPr/>
            <p:nvPr/>
          </p:nvSpPr>
          <p:spPr bwMode="auto">
            <a:xfrm>
              <a:off x="5257800" y="2057400"/>
              <a:ext cx="381000" cy="381001"/>
            </a:xfrm>
            <a:prstGeom prst="arc">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grpSp>
      <p:pic>
        <p:nvPicPr>
          <p:cNvPr id="94" name="Picture 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66139" y="1712631"/>
            <a:ext cx="597975" cy="269882"/>
          </a:xfrm>
          <a:prstGeom prst="rect">
            <a:avLst/>
          </a:prstGeom>
          <a:noFill/>
        </p:spPr>
      </p:pic>
      <p:pic>
        <p:nvPicPr>
          <p:cNvPr id="96" name="Picture 3" descr="\\MV-FS\Projects\Cisco\References\Brand Assets\Kubrick Icons\Device Icons\Device_switch_3062_default_256.png"/>
          <p:cNvPicPr>
            <a:picLocks noChangeAspect="1" noChangeArrowheads="1"/>
          </p:cNvPicPr>
          <p:nvPr/>
        </p:nvPicPr>
        <p:blipFill>
          <a:blip r:embed="rId8" cstate="print"/>
          <a:srcRect/>
          <a:stretch>
            <a:fillRect/>
          </a:stretch>
        </p:blipFill>
        <p:spPr bwMode="auto">
          <a:xfrm>
            <a:off x="7338757" y="1844221"/>
            <a:ext cx="684170" cy="560447"/>
          </a:xfrm>
          <a:prstGeom prst="rect">
            <a:avLst/>
          </a:prstGeom>
          <a:noFill/>
        </p:spPr>
      </p:pic>
      <p:pic>
        <p:nvPicPr>
          <p:cNvPr id="98" name="Picture 97"/>
          <p:cNvPicPr>
            <a:picLocks noChangeAspect="1"/>
          </p:cNvPicPr>
          <p:nvPr/>
        </p:nvPicPr>
        <p:blipFill>
          <a:blip r:embed="rId9"/>
          <a:stretch>
            <a:fillRect/>
          </a:stretch>
        </p:blipFill>
        <p:spPr>
          <a:xfrm>
            <a:off x="7350890" y="2888974"/>
            <a:ext cx="539739" cy="386200"/>
          </a:xfrm>
          <a:prstGeom prst="rect">
            <a:avLst/>
          </a:prstGeom>
        </p:spPr>
      </p:pic>
      <p:sp>
        <p:nvSpPr>
          <p:cNvPr id="6" name="TextBox 5"/>
          <p:cNvSpPr txBox="1"/>
          <p:nvPr/>
        </p:nvSpPr>
        <p:spPr>
          <a:xfrm>
            <a:off x="379254" y="959431"/>
            <a:ext cx="3280992" cy="369332"/>
          </a:xfrm>
          <a:prstGeom prst="rect">
            <a:avLst/>
          </a:prstGeom>
          <a:noFill/>
        </p:spPr>
        <p:txBody>
          <a:bodyPr wrap="square" rtlCol="0">
            <a:spAutoFit/>
          </a:bodyPr>
          <a:lstStyle/>
          <a:p>
            <a:pPr marL="285750" indent="-285750">
              <a:buFont typeface="Wingdings" charset="2"/>
              <a:buChar char="ü"/>
            </a:pPr>
            <a:r>
              <a:rPr lang="ja-JP" altLang="en-US" dirty="0" smtClean="0"/>
              <a:t>接続端末の可視化</a:t>
            </a:r>
            <a:endParaRPr lang="en-US" dirty="0"/>
          </a:p>
        </p:txBody>
      </p:sp>
      <p:sp>
        <p:nvSpPr>
          <p:cNvPr id="99" name="TextBox 98"/>
          <p:cNvSpPr txBox="1"/>
          <p:nvPr/>
        </p:nvSpPr>
        <p:spPr>
          <a:xfrm>
            <a:off x="4853389" y="953095"/>
            <a:ext cx="3280992" cy="369332"/>
          </a:xfrm>
          <a:prstGeom prst="rect">
            <a:avLst/>
          </a:prstGeom>
          <a:noFill/>
        </p:spPr>
        <p:txBody>
          <a:bodyPr wrap="square" rtlCol="0">
            <a:spAutoFit/>
          </a:bodyPr>
          <a:lstStyle/>
          <a:p>
            <a:pPr marL="285750" indent="-285750">
              <a:buFont typeface="Wingdings" charset="2"/>
              <a:buChar char="ü"/>
            </a:pPr>
            <a:r>
              <a:rPr lang="ja-JP" altLang="en-US" dirty="0" smtClean="0"/>
              <a:t>端末種別に応じた認可</a:t>
            </a:r>
            <a:endParaRPr lang="en-US" dirty="0"/>
          </a:p>
        </p:txBody>
      </p:sp>
      <p:sp>
        <p:nvSpPr>
          <p:cNvPr id="8" name="Freeform 7"/>
          <p:cNvSpPr/>
          <p:nvPr/>
        </p:nvSpPr>
        <p:spPr>
          <a:xfrm>
            <a:off x="5941442" y="1553893"/>
            <a:ext cx="573292" cy="1199341"/>
          </a:xfrm>
          <a:custGeom>
            <a:avLst/>
            <a:gdLst>
              <a:gd name="connsiteX0" fmla="*/ 0 w 476273"/>
              <a:gd name="connsiteY0" fmla="*/ 1199341 h 1199341"/>
              <a:gd name="connsiteX1" fmla="*/ 123478 w 476273"/>
              <a:gd name="connsiteY1" fmla="*/ 335110 h 1199341"/>
              <a:gd name="connsiteX2" fmla="*/ 476273 w 476273"/>
              <a:gd name="connsiteY2" fmla="*/ 0 h 1199341"/>
            </a:gdLst>
            <a:ahLst/>
            <a:cxnLst>
              <a:cxn ang="0">
                <a:pos x="connsiteX0" y="connsiteY0"/>
              </a:cxn>
              <a:cxn ang="0">
                <a:pos x="connsiteX1" y="connsiteY1"/>
              </a:cxn>
              <a:cxn ang="0">
                <a:pos x="connsiteX2" y="connsiteY2"/>
              </a:cxn>
            </a:cxnLst>
            <a:rect l="l" t="t" r="r" b="b"/>
            <a:pathLst>
              <a:path w="476273" h="1199341">
                <a:moveTo>
                  <a:pt x="0" y="1199341"/>
                </a:moveTo>
                <a:cubicBezTo>
                  <a:pt x="22049" y="867170"/>
                  <a:pt x="44099" y="535000"/>
                  <a:pt x="123478" y="335110"/>
                </a:cubicBezTo>
                <a:cubicBezTo>
                  <a:pt x="202857" y="135220"/>
                  <a:pt x="476273" y="0"/>
                  <a:pt x="476273" y="0"/>
                </a:cubicBezTo>
              </a:path>
            </a:pathLst>
          </a:custGeom>
          <a:ln w="28575" cmpd="sng">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Freeform 9"/>
          <p:cNvSpPr/>
          <p:nvPr/>
        </p:nvSpPr>
        <p:spPr>
          <a:xfrm>
            <a:off x="6317717" y="1545077"/>
            <a:ext cx="285213" cy="1190523"/>
          </a:xfrm>
          <a:custGeom>
            <a:avLst/>
            <a:gdLst>
              <a:gd name="connsiteX0" fmla="*/ 161735 w 285213"/>
              <a:gd name="connsiteY0" fmla="*/ 1190523 h 1190523"/>
              <a:gd name="connsiteX1" fmla="*/ 2977 w 285213"/>
              <a:gd name="connsiteY1" fmla="*/ 414478 h 1190523"/>
              <a:gd name="connsiteX2" fmla="*/ 285213 w 285213"/>
              <a:gd name="connsiteY2" fmla="*/ 0 h 1190523"/>
            </a:gdLst>
            <a:ahLst/>
            <a:cxnLst>
              <a:cxn ang="0">
                <a:pos x="connsiteX0" y="connsiteY0"/>
              </a:cxn>
              <a:cxn ang="0">
                <a:pos x="connsiteX1" y="connsiteY1"/>
              </a:cxn>
              <a:cxn ang="0">
                <a:pos x="connsiteX2" y="connsiteY2"/>
              </a:cxn>
            </a:cxnLst>
            <a:rect l="l" t="t" r="r" b="b"/>
            <a:pathLst>
              <a:path w="285213" h="1190523">
                <a:moveTo>
                  <a:pt x="161735" y="1190523"/>
                </a:moveTo>
                <a:cubicBezTo>
                  <a:pt x="72066" y="901710"/>
                  <a:pt x="-17603" y="612898"/>
                  <a:pt x="2977" y="414478"/>
                </a:cubicBezTo>
                <a:cubicBezTo>
                  <a:pt x="23557" y="216058"/>
                  <a:pt x="154385" y="108029"/>
                  <a:pt x="285213" y="0"/>
                </a:cubicBezTo>
              </a:path>
            </a:pathLst>
          </a:custGeom>
          <a:ln w="28575" cmpd="sng">
            <a:solidFill>
              <a:srgbClr val="FF008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7" name="Freeform 106"/>
          <p:cNvSpPr/>
          <p:nvPr/>
        </p:nvSpPr>
        <p:spPr>
          <a:xfrm>
            <a:off x="7643675" y="1694992"/>
            <a:ext cx="114658" cy="1140093"/>
          </a:xfrm>
          <a:custGeom>
            <a:avLst/>
            <a:gdLst>
              <a:gd name="connsiteX0" fmla="*/ 0 w 476273"/>
              <a:gd name="connsiteY0" fmla="*/ 1199341 h 1199341"/>
              <a:gd name="connsiteX1" fmla="*/ 123478 w 476273"/>
              <a:gd name="connsiteY1" fmla="*/ 335110 h 1199341"/>
              <a:gd name="connsiteX2" fmla="*/ 476273 w 476273"/>
              <a:gd name="connsiteY2" fmla="*/ 0 h 1199341"/>
            </a:gdLst>
            <a:ahLst/>
            <a:cxnLst>
              <a:cxn ang="0">
                <a:pos x="connsiteX0" y="connsiteY0"/>
              </a:cxn>
              <a:cxn ang="0">
                <a:pos x="connsiteX1" y="connsiteY1"/>
              </a:cxn>
              <a:cxn ang="0">
                <a:pos x="connsiteX2" y="connsiteY2"/>
              </a:cxn>
            </a:cxnLst>
            <a:rect l="l" t="t" r="r" b="b"/>
            <a:pathLst>
              <a:path w="476273" h="1199341">
                <a:moveTo>
                  <a:pt x="0" y="1199341"/>
                </a:moveTo>
                <a:cubicBezTo>
                  <a:pt x="22049" y="867170"/>
                  <a:pt x="44099" y="535000"/>
                  <a:pt x="123478" y="335110"/>
                </a:cubicBezTo>
                <a:cubicBezTo>
                  <a:pt x="202857" y="135220"/>
                  <a:pt x="476273" y="0"/>
                  <a:pt x="476273" y="0"/>
                </a:cubicBezTo>
              </a:path>
            </a:pathLst>
          </a:custGeom>
          <a:ln w="28575" cmpd="sng">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491626" y="2188839"/>
            <a:ext cx="820248" cy="430887"/>
          </a:xfrm>
          <a:prstGeom prst="rect">
            <a:avLst/>
          </a:prstGeom>
          <a:noFill/>
        </p:spPr>
        <p:txBody>
          <a:bodyPr wrap="square" rtlCol="0">
            <a:spAutoFit/>
          </a:bodyPr>
          <a:lstStyle/>
          <a:p>
            <a:r>
              <a:rPr lang="en-US" sz="1100" b="1" dirty="0" smtClean="0">
                <a:solidFill>
                  <a:srgbClr val="0000FF"/>
                </a:solidFill>
              </a:rPr>
              <a:t>PC </a:t>
            </a:r>
          </a:p>
          <a:p>
            <a:r>
              <a:rPr lang="en-US" sz="1100" b="1" dirty="0" smtClean="0">
                <a:solidFill>
                  <a:srgbClr val="0000FF"/>
                </a:solidFill>
              </a:rPr>
              <a:t>ACL</a:t>
            </a:r>
            <a:endParaRPr lang="en-US" sz="1100" b="1" dirty="0">
              <a:solidFill>
                <a:srgbClr val="0000FF"/>
              </a:solidFill>
            </a:endParaRPr>
          </a:p>
        </p:txBody>
      </p:sp>
      <p:sp>
        <p:nvSpPr>
          <p:cNvPr id="108" name="TextBox 107"/>
          <p:cNvSpPr txBox="1"/>
          <p:nvPr/>
        </p:nvSpPr>
        <p:spPr>
          <a:xfrm>
            <a:off x="6402535" y="2182502"/>
            <a:ext cx="820248" cy="430887"/>
          </a:xfrm>
          <a:prstGeom prst="rect">
            <a:avLst/>
          </a:prstGeom>
          <a:noFill/>
        </p:spPr>
        <p:txBody>
          <a:bodyPr wrap="square" rtlCol="0">
            <a:spAutoFit/>
          </a:bodyPr>
          <a:lstStyle/>
          <a:p>
            <a:r>
              <a:rPr lang="en-US" sz="1100" b="1" dirty="0" smtClean="0">
                <a:solidFill>
                  <a:srgbClr val="FF0080"/>
                </a:solidFill>
              </a:rPr>
              <a:t>Mobile</a:t>
            </a:r>
          </a:p>
          <a:p>
            <a:r>
              <a:rPr lang="en-US" sz="1100" b="1" dirty="0" smtClean="0">
                <a:solidFill>
                  <a:srgbClr val="FF0080"/>
                </a:solidFill>
              </a:rPr>
              <a:t>ACL</a:t>
            </a:r>
            <a:endParaRPr lang="en-US" sz="1100" b="1" dirty="0">
              <a:solidFill>
                <a:srgbClr val="FF0080"/>
              </a:solidFill>
            </a:endParaRPr>
          </a:p>
        </p:txBody>
      </p:sp>
      <p:sp>
        <p:nvSpPr>
          <p:cNvPr id="109" name="TextBox 108"/>
          <p:cNvSpPr txBox="1"/>
          <p:nvPr/>
        </p:nvSpPr>
        <p:spPr>
          <a:xfrm>
            <a:off x="7683878" y="2264353"/>
            <a:ext cx="820248" cy="430887"/>
          </a:xfrm>
          <a:prstGeom prst="rect">
            <a:avLst/>
          </a:prstGeom>
          <a:noFill/>
        </p:spPr>
        <p:txBody>
          <a:bodyPr wrap="square" rtlCol="0">
            <a:spAutoFit/>
          </a:bodyPr>
          <a:lstStyle/>
          <a:p>
            <a:r>
              <a:rPr lang="en-US" sz="1100" b="1" dirty="0" smtClean="0">
                <a:solidFill>
                  <a:schemeClr val="tx1">
                    <a:lumMod val="50000"/>
                    <a:lumOff val="50000"/>
                  </a:schemeClr>
                </a:solidFill>
              </a:rPr>
              <a:t>Voice VLAN</a:t>
            </a:r>
            <a:endParaRPr lang="en-US" sz="1100" b="1" dirty="0">
              <a:solidFill>
                <a:schemeClr val="tx1">
                  <a:lumMod val="50000"/>
                  <a:lumOff val="50000"/>
                </a:schemeClr>
              </a:solidFill>
            </a:endParaRPr>
          </a:p>
        </p:txBody>
      </p:sp>
      <p:sp>
        <p:nvSpPr>
          <p:cNvPr id="20" name="TextBox 19"/>
          <p:cNvSpPr txBox="1"/>
          <p:nvPr/>
        </p:nvSpPr>
        <p:spPr>
          <a:xfrm>
            <a:off x="5597466" y="3291172"/>
            <a:ext cx="1596396" cy="253916"/>
          </a:xfrm>
          <a:prstGeom prst="rect">
            <a:avLst/>
          </a:prstGeom>
          <a:noFill/>
        </p:spPr>
        <p:txBody>
          <a:bodyPr wrap="square" rtlCol="0">
            <a:spAutoFit/>
          </a:bodyPr>
          <a:lstStyle/>
          <a:p>
            <a:r>
              <a:rPr lang="ja-JP" altLang="en-US" sz="1050" dirty="0" smtClean="0"/>
              <a:t>同一ユーザアカウント</a:t>
            </a:r>
            <a:endParaRPr lang="en-US" sz="1050" dirty="0"/>
          </a:p>
        </p:txBody>
      </p:sp>
      <p:pic>
        <p:nvPicPr>
          <p:cNvPr id="4" name="Picture 3" descr="Screen Shot 2014-05-24 at 10.07.27.png"/>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665257" y="1431566"/>
            <a:ext cx="2600536" cy="145620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852867" y="2720692"/>
            <a:ext cx="3059201" cy="307777"/>
          </a:xfrm>
          <a:prstGeom prst="rect">
            <a:avLst/>
          </a:prstGeom>
          <a:solidFill>
            <a:schemeClr val="bg1">
              <a:alpha val="53000"/>
            </a:schemeClr>
          </a:solidFill>
        </p:spPr>
        <p:txBody>
          <a:bodyPr wrap="square" rtlCol="0">
            <a:spAutoFit/>
          </a:bodyPr>
          <a:lstStyle/>
          <a:p>
            <a:r>
              <a:rPr lang="en-US" sz="1400" dirty="0" smtClean="0"/>
              <a:t>ネットワーク上の端末種別を可視化</a:t>
            </a:r>
            <a:endParaRPr lang="en-US" sz="1400" dirty="0"/>
          </a:p>
        </p:txBody>
      </p:sp>
      <p:sp>
        <p:nvSpPr>
          <p:cNvPr id="36" name="TextBox 35"/>
          <p:cNvSpPr txBox="1"/>
          <p:nvPr/>
        </p:nvSpPr>
        <p:spPr>
          <a:xfrm>
            <a:off x="856942" y="4495951"/>
            <a:ext cx="3059201" cy="307777"/>
          </a:xfrm>
          <a:prstGeom prst="rect">
            <a:avLst/>
          </a:prstGeom>
          <a:solidFill>
            <a:schemeClr val="bg1">
              <a:alpha val="53000"/>
            </a:schemeClr>
          </a:solidFill>
        </p:spPr>
        <p:txBody>
          <a:bodyPr wrap="square" rtlCol="0">
            <a:spAutoFit/>
          </a:bodyPr>
          <a:lstStyle/>
          <a:p>
            <a:r>
              <a:rPr lang="ja-JP" altLang="en-US" sz="1400" dirty="0" smtClean="0"/>
              <a:t>ユーザ毎の接続端末をモニタリング</a:t>
            </a:r>
            <a:endParaRPr lang="en-US" sz="1400" dirty="0"/>
          </a:p>
        </p:txBody>
      </p:sp>
      <p:sp>
        <p:nvSpPr>
          <p:cNvPr id="40" name="TextBox 39"/>
          <p:cNvSpPr txBox="1"/>
          <p:nvPr/>
        </p:nvSpPr>
        <p:spPr>
          <a:xfrm>
            <a:off x="5014118" y="3669684"/>
            <a:ext cx="3771067" cy="492443"/>
          </a:xfrm>
          <a:prstGeom prst="rect">
            <a:avLst/>
          </a:prstGeom>
          <a:solidFill>
            <a:schemeClr val="bg1">
              <a:alpha val="53000"/>
            </a:schemeClr>
          </a:solidFill>
        </p:spPr>
        <p:txBody>
          <a:bodyPr wrap="square" rtlCol="0">
            <a:spAutoFit/>
          </a:bodyPr>
          <a:lstStyle/>
          <a:p>
            <a:r>
              <a:rPr lang="ja-JP" altLang="en-US" sz="1400" dirty="0" smtClean="0"/>
              <a:t>端末種別に応じて異なるアクセス権を付与</a:t>
            </a:r>
            <a:endParaRPr lang="en-US" altLang="ja-JP" sz="1400" dirty="0" smtClean="0"/>
          </a:p>
          <a:p>
            <a:r>
              <a:rPr lang="ja-JP" altLang="en-US" sz="1200" dirty="0" smtClean="0"/>
              <a:t>（例：ダイナミック</a:t>
            </a:r>
            <a:r>
              <a:rPr lang="en-US" altLang="ja-JP" sz="1200" dirty="0" smtClean="0"/>
              <a:t>VLAN, </a:t>
            </a:r>
            <a:r>
              <a:rPr lang="ja-JP" altLang="en-US" sz="1200" dirty="0" smtClean="0"/>
              <a:t>ダウンローダブル</a:t>
            </a:r>
            <a:r>
              <a:rPr lang="en-US" altLang="ja-JP" sz="1200" dirty="0" smtClean="0"/>
              <a:t>ACL</a:t>
            </a:r>
            <a:r>
              <a:rPr lang="ja-JP" altLang="en-US" sz="1200" dirty="0" smtClean="0"/>
              <a:t>）</a:t>
            </a:r>
            <a:endParaRPr lang="en-US" sz="1200" dirty="0"/>
          </a:p>
        </p:txBody>
      </p:sp>
    </p:spTree>
    <p:extLst>
      <p:ext uri="{BB962C8B-B14F-4D97-AF65-F5344CB8AC3E}">
        <p14:creationId xmlns:p14="http://schemas.microsoft.com/office/powerpoint/2010/main" val="125685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 name="Rectangle 185"/>
          <p:cNvSpPr/>
          <p:nvPr/>
        </p:nvSpPr>
        <p:spPr>
          <a:xfrm>
            <a:off x="472081" y="1770350"/>
            <a:ext cx="3916606" cy="1057103"/>
          </a:xfrm>
          <a:prstGeom prst="rect">
            <a:avLst/>
          </a:prstGeom>
          <a:gradFill flip="none" rotWithShape="1">
            <a:gsLst>
              <a:gs pos="0">
                <a:srgbClr val="7B55D9">
                  <a:alpha val="0"/>
                </a:srgbClr>
              </a:gs>
              <a:gs pos="100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FFFFFF"/>
              </a:solidFill>
            </a:endParaRPr>
          </a:p>
        </p:txBody>
      </p:sp>
      <p:sp>
        <p:nvSpPr>
          <p:cNvPr id="188" name="Round Same Side Corner Rectangle 187"/>
          <p:cNvSpPr/>
          <p:nvPr/>
        </p:nvSpPr>
        <p:spPr>
          <a:xfrm>
            <a:off x="472080" y="1433706"/>
            <a:ext cx="3925505" cy="387655"/>
          </a:xfrm>
          <a:prstGeom prst="round2SameRect">
            <a:avLst>
              <a:gd name="adj1" fmla="val 28570"/>
              <a:gd name="adj2" fmla="val 0"/>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chor="ctr"/>
          <a:lstStyle/>
          <a:p>
            <a:pPr algn="ctr" eaLnBrk="0" hangingPunct="0">
              <a:lnSpc>
                <a:spcPct val="90000"/>
              </a:lnSpc>
            </a:pPr>
            <a:endParaRPr lang="en-US" kern="0" dirty="0">
              <a:solidFill>
                <a:schemeClr val="bg2"/>
              </a:solidFill>
            </a:endParaRPr>
          </a:p>
        </p:txBody>
      </p:sp>
      <p:sp>
        <p:nvSpPr>
          <p:cNvPr id="189" name="TextBox 188"/>
          <p:cNvSpPr txBox="1"/>
          <p:nvPr/>
        </p:nvSpPr>
        <p:spPr>
          <a:xfrm>
            <a:off x="784742" y="1520090"/>
            <a:ext cx="3254799" cy="218025"/>
          </a:xfrm>
          <a:prstGeom prst="rect">
            <a:avLst/>
          </a:prstGeom>
          <a:noFill/>
          <a:ln w="25400" cap="flat">
            <a:noFill/>
            <a:round/>
            <a:headEnd type="none" w="med" len="med"/>
            <a:tailEnd type="none" w="med" len="med"/>
          </a:ln>
          <a:effectLst/>
        </p:spPr>
        <p:txBody>
          <a:bodyPr lIns="0" tIns="0" rIns="0" bIns="0" anchor="ctr"/>
          <a:lstStyle>
            <a:defPPr>
              <a:defRPr lang="en-US"/>
            </a:defPPr>
            <a:lvl1pPr algn="ctr" eaLnBrk="0" hangingPunct="0">
              <a:lnSpc>
                <a:spcPct val="90000"/>
              </a:lnSpc>
              <a:defRPr kern="0">
                <a:solidFill>
                  <a:schemeClr val="bg2"/>
                </a:solidFill>
              </a:defRPr>
            </a:lvl1pPr>
          </a:lstStyle>
          <a:p>
            <a:r>
              <a:rPr lang="en-US" dirty="0" smtClean="0">
                <a:solidFill>
                  <a:srgbClr val="FFFF00"/>
                </a:solidFill>
              </a:rPr>
              <a:t>PC</a:t>
            </a:r>
            <a:r>
              <a:rPr lang="en-US" dirty="0" smtClean="0"/>
              <a:t>: </a:t>
            </a:r>
            <a:r>
              <a:rPr lang="ja-JP" altLang="en-US" dirty="0" smtClean="0"/>
              <a:t>検疫</a:t>
            </a:r>
            <a:endParaRPr lang="en-US" dirty="0"/>
          </a:p>
        </p:txBody>
      </p:sp>
      <p:grpSp>
        <p:nvGrpSpPr>
          <p:cNvPr id="215" name="Group 9"/>
          <p:cNvGrpSpPr/>
          <p:nvPr/>
        </p:nvGrpSpPr>
        <p:grpSpPr>
          <a:xfrm>
            <a:off x="548576" y="2007176"/>
            <a:ext cx="1680457" cy="290062"/>
            <a:chOff x="376216" y="2557348"/>
            <a:chExt cx="987764" cy="337812"/>
          </a:xfrm>
        </p:grpSpPr>
        <p:sp>
          <p:nvSpPr>
            <p:cNvPr id="216" name="Rounded Rectangle 215"/>
            <p:cNvSpPr/>
            <p:nvPr/>
          </p:nvSpPr>
          <p:spPr>
            <a:xfrm>
              <a:off x="376216" y="2557348"/>
              <a:ext cx="987764" cy="337812"/>
            </a:xfrm>
            <a:prstGeom prst="roundRect">
              <a:avLst/>
            </a:prstGeom>
            <a:gradFill flip="none" rotWithShape="1">
              <a:gsLst>
                <a:gs pos="100000">
                  <a:schemeClr val="bg1">
                    <a:lumMod val="50000"/>
                  </a:schemeClr>
                </a:gs>
                <a:gs pos="0">
                  <a:schemeClr val="bg1"/>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FFFFFF"/>
                </a:solidFill>
              </a:endParaRPr>
            </a:p>
          </p:txBody>
        </p:sp>
        <p:sp>
          <p:nvSpPr>
            <p:cNvPr id="217" name="TextBox 64"/>
            <p:cNvSpPr txBox="1">
              <a:spLocks noChangeArrowheads="1"/>
            </p:cNvSpPr>
            <p:nvPr/>
          </p:nvSpPr>
          <p:spPr bwMode="auto">
            <a:xfrm>
              <a:off x="376217" y="2568027"/>
              <a:ext cx="987762" cy="322598"/>
            </a:xfrm>
            <a:prstGeom prst="rect">
              <a:avLst/>
            </a:prstGeom>
            <a:noFill/>
            <a:ln>
              <a:noFill/>
            </a:ln>
            <a:effectLst/>
            <a:extLst/>
          </p:spPr>
          <p:txBody>
            <a:bodyPr wrap="square" anchor="ctr" anchorCtr="0">
              <a:spAutoFit/>
            </a:bodyPr>
            <a:lstStyle/>
            <a:p>
              <a:pPr algn="ctr"/>
              <a:r>
                <a:rPr lang="en-US" sz="1200" b="1" dirty="0" smtClean="0">
                  <a:solidFill>
                    <a:srgbClr val="FFFFFF"/>
                  </a:solidFill>
                  <a:effectLst>
                    <a:outerShdw blurRad="50800" dist="38100" dir="2700000" algn="tl" rotWithShape="0">
                      <a:prstClr val="black">
                        <a:alpha val="40000"/>
                      </a:prstClr>
                    </a:outerShdw>
                  </a:effectLst>
                </a:rPr>
                <a:t>OS, パッチ</a:t>
              </a:r>
              <a:endParaRPr lang="en-US" sz="1400" b="1" dirty="0">
                <a:solidFill>
                  <a:srgbClr val="FFFFFF"/>
                </a:solidFill>
                <a:effectLst>
                  <a:outerShdw blurRad="50800" dist="38100" dir="2700000" algn="tl" rotWithShape="0">
                    <a:prstClr val="black">
                      <a:alpha val="40000"/>
                    </a:prstClr>
                  </a:outerShdw>
                </a:effectLst>
              </a:endParaRPr>
            </a:p>
          </p:txBody>
        </p:sp>
      </p:grpSp>
      <p:grpSp>
        <p:nvGrpSpPr>
          <p:cNvPr id="362" name="Group 87"/>
          <p:cNvGrpSpPr>
            <a:grpSpLocks/>
          </p:cNvGrpSpPr>
          <p:nvPr/>
        </p:nvGrpSpPr>
        <p:grpSpPr bwMode="auto">
          <a:xfrm>
            <a:off x="1494660" y="1478113"/>
            <a:ext cx="406993" cy="278713"/>
            <a:chOff x="0" y="0"/>
            <a:chExt cx="554" cy="359"/>
          </a:xfrm>
          <a:effectLst/>
        </p:grpSpPr>
        <p:sp>
          <p:nvSpPr>
            <p:cNvPr id="363" name="AutoShape 88"/>
            <p:cNvSpPr>
              <a:spLocks/>
            </p:cNvSpPr>
            <p:nvPr/>
          </p:nvSpPr>
          <p:spPr bwMode="auto">
            <a:xfrm rot="10800000" flipH="1">
              <a:off x="0" y="260"/>
              <a:ext cx="554" cy="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chemeClr val="tx2"/>
            </a:solidFill>
            <a:ln w="3175" cap="flat" cmpd="sng">
              <a:solidFill>
                <a:schemeClr val="bg1"/>
              </a:solidFill>
              <a:miter lim="800000"/>
              <a:headEnd type="none" w="med" len="med"/>
              <a:tailEnd type="none" w="med" len="med"/>
            </a:ln>
          </p:spPr>
          <p:txBody>
            <a:bodyPr lIns="0" tIns="0" rIns="0" bIns="0"/>
            <a:lstStyle/>
            <a:p>
              <a:endParaRPr lang="en-US" dirty="0">
                <a:solidFill>
                  <a:srgbClr val="FFFFFF"/>
                </a:solidFill>
              </a:endParaRPr>
            </a:p>
          </p:txBody>
        </p:sp>
        <p:sp>
          <p:nvSpPr>
            <p:cNvPr id="364" name="Freeform 89"/>
            <p:cNvSpPr>
              <a:spLocks/>
            </p:cNvSpPr>
            <p:nvPr/>
          </p:nvSpPr>
          <p:spPr bwMode="auto">
            <a:xfrm>
              <a:off x="65" y="0"/>
              <a:ext cx="425" cy="243"/>
            </a:xfrm>
            <a:custGeom>
              <a:avLst/>
              <a:gdLst/>
              <a:ahLst/>
              <a:cxnLst>
                <a:cxn ang="0">
                  <a:pos x="21600" y="21600"/>
                </a:cxn>
                <a:cxn ang="0">
                  <a:pos x="21600" y="2427"/>
                </a:cxn>
                <a:cxn ang="0">
                  <a:pos x="20209" y="0"/>
                </a:cxn>
                <a:cxn ang="0">
                  <a:pos x="1391" y="0"/>
                </a:cxn>
                <a:cxn ang="0">
                  <a:pos x="0" y="2427"/>
                </a:cxn>
                <a:cxn ang="0">
                  <a:pos x="0" y="21600"/>
                </a:cxn>
                <a:cxn ang="0">
                  <a:pos x="21600" y="21600"/>
                </a:cxn>
                <a:cxn ang="0">
                  <a:pos x="21600" y="21600"/>
                </a:cxn>
              </a:cxnLst>
              <a:rect l="0" t="0" r="r" b="b"/>
              <a:pathLst>
                <a:path w="21600" h="21600">
                  <a:moveTo>
                    <a:pt x="21600" y="21600"/>
                  </a:moveTo>
                  <a:cubicBezTo>
                    <a:pt x="21600" y="2427"/>
                    <a:pt x="21600" y="2427"/>
                    <a:pt x="21600" y="2427"/>
                  </a:cubicBezTo>
                  <a:cubicBezTo>
                    <a:pt x="21600" y="1092"/>
                    <a:pt x="20974" y="0"/>
                    <a:pt x="20209" y="0"/>
                  </a:cubicBezTo>
                  <a:cubicBezTo>
                    <a:pt x="1391" y="0"/>
                    <a:pt x="1391" y="0"/>
                    <a:pt x="1391" y="0"/>
                  </a:cubicBezTo>
                  <a:cubicBezTo>
                    <a:pt x="626" y="0"/>
                    <a:pt x="0" y="1092"/>
                    <a:pt x="0" y="2427"/>
                  </a:cubicBezTo>
                  <a:cubicBezTo>
                    <a:pt x="0" y="21600"/>
                    <a:pt x="0" y="21600"/>
                    <a:pt x="0" y="21600"/>
                  </a:cubicBezTo>
                  <a:lnTo>
                    <a:pt x="21600" y="21600"/>
                  </a:lnTo>
                  <a:close/>
                  <a:moveTo>
                    <a:pt x="21600" y="21600"/>
                  </a:moveTo>
                </a:path>
              </a:pathLst>
            </a:custGeom>
            <a:solidFill>
              <a:schemeClr val="tx2"/>
            </a:solidFill>
            <a:ln w="3175" cap="flat" cmpd="sng">
              <a:solidFill>
                <a:schemeClr val="bg1"/>
              </a:solidFill>
              <a:miter lim="800000"/>
              <a:headEnd type="none" w="med" len="med"/>
              <a:tailEnd type="none" w="med" len="med"/>
            </a:ln>
          </p:spPr>
          <p:txBody>
            <a:bodyPr lIns="0" tIns="0" rIns="0" bIns="0"/>
            <a:lstStyle/>
            <a:p>
              <a:endParaRPr lang="en-US" dirty="0">
                <a:solidFill>
                  <a:srgbClr val="FFFFFF"/>
                </a:solidFill>
              </a:endParaRPr>
            </a:p>
          </p:txBody>
        </p:sp>
        <p:sp>
          <p:nvSpPr>
            <p:cNvPr id="365" name="AutoShape 90"/>
            <p:cNvSpPr>
              <a:spLocks/>
            </p:cNvSpPr>
            <p:nvPr/>
          </p:nvSpPr>
          <p:spPr bwMode="auto">
            <a:xfrm>
              <a:off x="90" y="24"/>
              <a:ext cx="375" cy="197"/>
            </a:xfrm>
            <a:prstGeom prst="roundRect">
              <a:avLst>
                <a:gd name="adj" fmla="val 10301"/>
              </a:avLst>
            </a:prstGeom>
            <a:solidFill>
              <a:schemeClr val="bg2"/>
            </a:solidFill>
            <a:ln w="3175" cap="flat" cmpd="sng">
              <a:solidFill>
                <a:schemeClr val="bg1"/>
              </a:solidFill>
              <a:round/>
              <a:headEnd type="none" w="med" len="med"/>
              <a:tailEnd type="none" w="med" len="med"/>
            </a:ln>
          </p:spPr>
          <p:txBody>
            <a:bodyPr lIns="0" tIns="0" rIns="0" bIns="0"/>
            <a:lstStyle/>
            <a:p>
              <a:endParaRPr lang="en-US" dirty="0">
                <a:solidFill>
                  <a:srgbClr val="FFFFFF"/>
                </a:solidFill>
              </a:endParaRPr>
            </a:p>
          </p:txBody>
        </p:sp>
      </p:grpSp>
      <p:grpSp>
        <p:nvGrpSpPr>
          <p:cNvPr id="380" name="Group 9"/>
          <p:cNvGrpSpPr/>
          <p:nvPr/>
        </p:nvGrpSpPr>
        <p:grpSpPr>
          <a:xfrm>
            <a:off x="548575" y="2392624"/>
            <a:ext cx="1680457" cy="290062"/>
            <a:chOff x="376216" y="2557348"/>
            <a:chExt cx="987764" cy="337812"/>
          </a:xfrm>
        </p:grpSpPr>
        <p:sp>
          <p:nvSpPr>
            <p:cNvPr id="381" name="Rounded Rectangle 380"/>
            <p:cNvSpPr/>
            <p:nvPr/>
          </p:nvSpPr>
          <p:spPr>
            <a:xfrm>
              <a:off x="376216" y="2557348"/>
              <a:ext cx="987764" cy="337812"/>
            </a:xfrm>
            <a:prstGeom prst="roundRect">
              <a:avLst/>
            </a:prstGeom>
            <a:gradFill flip="none" rotWithShape="1">
              <a:gsLst>
                <a:gs pos="100000">
                  <a:schemeClr val="bg1">
                    <a:lumMod val="50000"/>
                  </a:schemeClr>
                </a:gs>
                <a:gs pos="0">
                  <a:schemeClr val="bg1"/>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FFFFFF"/>
                </a:solidFill>
              </a:endParaRPr>
            </a:p>
          </p:txBody>
        </p:sp>
        <p:sp>
          <p:nvSpPr>
            <p:cNvPr id="382" name="TextBox 64"/>
            <p:cNvSpPr txBox="1">
              <a:spLocks noChangeArrowheads="1"/>
            </p:cNvSpPr>
            <p:nvPr/>
          </p:nvSpPr>
          <p:spPr bwMode="auto">
            <a:xfrm>
              <a:off x="376218" y="2559560"/>
              <a:ext cx="987761" cy="322598"/>
            </a:xfrm>
            <a:prstGeom prst="rect">
              <a:avLst/>
            </a:prstGeom>
            <a:noFill/>
            <a:ln>
              <a:noFill/>
            </a:ln>
            <a:effectLst/>
            <a:extLst/>
          </p:spPr>
          <p:txBody>
            <a:bodyPr wrap="square" anchor="ctr" anchorCtr="0">
              <a:spAutoFit/>
            </a:bodyPr>
            <a:lstStyle/>
            <a:p>
              <a:pPr algn="ctr"/>
              <a:r>
                <a:rPr lang="en-US" sz="1200" b="1" dirty="0" smtClean="0">
                  <a:solidFill>
                    <a:srgbClr val="FFFFFF"/>
                  </a:solidFill>
                  <a:effectLst>
                    <a:outerShdw blurRad="50800" dist="38100" dir="2700000" algn="tl" rotWithShape="0">
                      <a:prstClr val="black">
                        <a:alpha val="40000"/>
                      </a:prstClr>
                    </a:outerShdw>
                  </a:effectLst>
                </a:rPr>
                <a:t>AV/AS</a:t>
              </a:r>
              <a:r>
                <a:rPr lang="ja-JP" altLang="en-US" sz="1200" b="1" dirty="0" smtClean="0">
                  <a:solidFill>
                    <a:srgbClr val="FFFFFF"/>
                  </a:solidFill>
                  <a:effectLst>
                    <a:outerShdw blurRad="50800" dist="38100" dir="2700000" algn="tl" rotWithShape="0">
                      <a:prstClr val="black">
                        <a:alpha val="40000"/>
                      </a:prstClr>
                    </a:outerShdw>
                  </a:effectLst>
                </a:rPr>
                <a:t>インストール</a:t>
              </a:r>
              <a:endParaRPr lang="en-US" sz="1400" b="1" dirty="0">
                <a:solidFill>
                  <a:srgbClr val="FFFFFF"/>
                </a:solidFill>
                <a:effectLst>
                  <a:outerShdw blurRad="50800" dist="38100" dir="2700000" algn="tl" rotWithShape="0">
                    <a:prstClr val="black">
                      <a:alpha val="40000"/>
                    </a:prstClr>
                  </a:outerShdw>
                </a:effectLst>
              </a:endParaRPr>
            </a:p>
          </p:txBody>
        </p:sp>
      </p:grpSp>
      <p:grpSp>
        <p:nvGrpSpPr>
          <p:cNvPr id="383" name="Group 9"/>
          <p:cNvGrpSpPr/>
          <p:nvPr/>
        </p:nvGrpSpPr>
        <p:grpSpPr>
          <a:xfrm>
            <a:off x="548575" y="2758271"/>
            <a:ext cx="1680457" cy="400537"/>
            <a:chOff x="376216" y="2540066"/>
            <a:chExt cx="987764" cy="361582"/>
          </a:xfrm>
        </p:grpSpPr>
        <p:sp>
          <p:nvSpPr>
            <p:cNvPr id="384" name="Rounded Rectangle 383"/>
            <p:cNvSpPr/>
            <p:nvPr/>
          </p:nvSpPr>
          <p:spPr>
            <a:xfrm>
              <a:off x="376216" y="2557349"/>
              <a:ext cx="987764" cy="302535"/>
            </a:xfrm>
            <a:prstGeom prst="roundRect">
              <a:avLst/>
            </a:prstGeom>
            <a:gradFill flip="none" rotWithShape="1">
              <a:gsLst>
                <a:gs pos="100000">
                  <a:schemeClr val="bg1">
                    <a:lumMod val="50000"/>
                  </a:schemeClr>
                </a:gs>
                <a:gs pos="0">
                  <a:schemeClr val="bg1"/>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FFFFFF"/>
                </a:solidFill>
              </a:endParaRPr>
            </a:p>
          </p:txBody>
        </p:sp>
        <p:sp>
          <p:nvSpPr>
            <p:cNvPr id="386" name="TextBox 64"/>
            <p:cNvSpPr txBox="1">
              <a:spLocks noChangeArrowheads="1"/>
            </p:cNvSpPr>
            <p:nvPr/>
          </p:nvSpPr>
          <p:spPr bwMode="auto">
            <a:xfrm>
              <a:off x="376218" y="2540066"/>
              <a:ext cx="987760" cy="361582"/>
            </a:xfrm>
            <a:prstGeom prst="rect">
              <a:avLst/>
            </a:prstGeom>
            <a:noFill/>
            <a:ln>
              <a:noFill/>
            </a:ln>
            <a:effectLst/>
            <a:extLst/>
          </p:spPr>
          <p:txBody>
            <a:bodyPr wrap="square" anchor="ctr" anchorCtr="0">
              <a:spAutoFit/>
            </a:bodyPr>
            <a:lstStyle/>
            <a:p>
              <a:pPr algn="ctr">
                <a:lnSpc>
                  <a:spcPts val="1180"/>
                </a:lnSpc>
              </a:pPr>
              <a:r>
                <a:rPr lang="ja-JP" altLang="en-US" sz="1200" b="1" dirty="0" smtClean="0">
                  <a:solidFill>
                    <a:srgbClr val="FFFFFF"/>
                  </a:solidFill>
                  <a:effectLst>
                    <a:outerShdw blurRad="50800" dist="38100" dir="2700000" algn="tl" rotWithShape="0">
                      <a:prstClr val="black">
                        <a:alpha val="40000"/>
                      </a:prstClr>
                    </a:outerShdw>
                  </a:effectLst>
                </a:rPr>
                <a:t>アプリケーション</a:t>
              </a:r>
              <a:r>
                <a:rPr lang="en-US" altLang="ja-JP" sz="1200" b="1" dirty="0" smtClean="0">
                  <a:solidFill>
                    <a:srgbClr val="FFFFFF"/>
                  </a:solidFill>
                  <a:effectLst>
                    <a:outerShdw blurRad="50800" dist="38100" dir="2700000" algn="tl" rotWithShape="0">
                      <a:prstClr val="black">
                        <a:alpha val="40000"/>
                      </a:prstClr>
                    </a:outerShdw>
                  </a:effectLst>
                </a:rPr>
                <a:t> </a:t>
              </a:r>
              <a:r>
                <a:rPr lang="en-US" sz="1200" b="1" dirty="0" smtClean="0">
                  <a:solidFill>
                    <a:srgbClr val="FFFFFF"/>
                  </a:solidFill>
                  <a:effectLst>
                    <a:outerShdw blurRad="50800" dist="38100" dir="2700000" algn="tl" rotWithShape="0">
                      <a:prstClr val="black">
                        <a:alpha val="40000"/>
                      </a:prstClr>
                    </a:outerShdw>
                  </a:effectLst>
                </a:rPr>
                <a:t>/   </a:t>
              </a:r>
            </a:p>
            <a:p>
              <a:pPr algn="ctr">
                <a:lnSpc>
                  <a:spcPts val="1180"/>
                </a:lnSpc>
              </a:pPr>
              <a:r>
                <a:rPr lang="ja-JP" altLang="en-US" sz="1200" b="1" dirty="0" smtClean="0">
                  <a:solidFill>
                    <a:srgbClr val="FFFFFF"/>
                  </a:solidFill>
                  <a:effectLst>
                    <a:outerShdw blurRad="50800" dist="38100" dir="2700000" algn="tl" rotWithShape="0">
                      <a:prstClr val="black">
                        <a:alpha val="40000"/>
                      </a:prstClr>
                    </a:outerShdw>
                  </a:effectLst>
                </a:rPr>
                <a:t>プロセス起動</a:t>
              </a:r>
              <a:endParaRPr lang="en-US" altLang="ja-JP" sz="1200" b="1" dirty="0" smtClean="0">
                <a:solidFill>
                  <a:srgbClr val="FFFFFF"/>
                </a:solidFill>
                <a:effectLst>
                  <a:outerShdw blurRad="50800" dist="38100" dir="2700000" algn="tl" rotWithShape="0">
                    <a:prstClr val="black">
                      <a:alpha val="40000"/>
                    </a:prstClr>
                  </a:outerShdw>
                </a:effectLst>
              </a:endParaRPr>
            </a:p>
          </p:txBody>
        </p:sp>
      </p:grpSp>
      <p:sp>
        <p:nvSpPr>
          <p:cNvPr id="43" name="TextBox 48"/>
          <p:cNvSpPr txBox="1">
            <a:spLocks noChangeArrowheads="1"/>
          </p:cNvSpPr>
          <p:nvPr/>
        </p:nvSpPr>
        <p:spPr bwMode="auto">
          <a:xfrm>
            <a:off x="2465481" y="2008202"/>
            <a:ext cx="1786258" cy="385871"/>
          </a:xfrm>
          <a:prstGeom prst="rect">
            <a:avLst/>
          </a:prstGeom>
          <a:noFill/>
          <a:ln w="9525">
            <a:noFill/>
            <a:miter lim="800000"/>
            <a:headEnd/>
            <a:tailEnd/>
          </a:ln>
          <a:effectLst/>
        </p:spPr>
        <p:txBody>
          <a:bodyPr wrap="square" lIns="91435" tIns="45718" rIns="91435" bIns="45718">
            <a:spAutoFit/>
          </a:bodyPr>
          <a:lstStyle>
            <a:defPPr>
              <a:defRPr lang="en-US"/>
            </a:defPPr>
            <a:lvl1pPr algn="ctr">
              <a:defRPr sz="1200">
                <a:solidFill>
                  <a:schemeClr val="bg1">
                    <a:lumMod val="75000"/>
                  </a:schemeClr>
                </a:solidFill>
              </a:defRPr>
            </a:lvl1pPr>
          </a:lstStyle>
          <a:p>
            <a:pPr>
              <a:lnSpc>
                <a:spcPct val="90000"/>
              </a:lnSpc>
            </a:pPr>
            <a:r>
              <a:rPr lang="en-US" sz="1050" dirty="0" smtClean="0">
                <a:solidFill>
                  <a:schemeClr val="tx1"/>
                </a:solidFill>
              </a:rPr>
              <a:t>Cisco </a:t>
            </a:r>
            <a:r>
              <a:rPr lang="en-US" sz="1050" dirty="0" err="1" smtClean="0">
                <a:solidFill>
                  <a:schemeClr val="tx1"/>
                </a:solidFill>
              </a:rPr>
              <a:t>AnyConnect</a:t>
            </a:r>
            <a:r>
              <a:rPr lang="en-US" sz="1050" dirty="0" smtClean="0">
                <a:solidFill>
                  <a:schemeClr val="tx1"/>
                </a:solidFill>
              </a:rPr>
              <a:t> Agent</a:t>
            </a:r>
            <a:r>
              <a:rPr lang="en-US" sz="1050" dirty="0">
                <a:solidFill>
                  <a:schemeClr val="tx1"/>
                </a:solidFill>
              </a:rPr>
              <a:t> </a:t>
            </a:r>
            <a:endParaRPr lang="en-US" sz="1050" dirty="0" smtClean="0">
              <a:solidFill>
                <a:schemeClr val="tx1"/>
              </a:solidFill>
            </a:endParaRPr>
          </a:p>
          <a:p>
            <a:pPr>
              <a:lnSpc>
                <a:spcPct val="90000"/>
              </a:lnSpc>
            </a:pPr>
            <a:r>
              <a:rPr lang="en-US" sz="1050" dirty="0" smtClean="0">
                <a:solidFill>
                  <a:schemeClr val="tx1"/>
                </a:solidFill>
              </a:rPr>
              <a:t>Posture</a:t>
            </a:r>
            <a:r>
              <a:rPr lang="ja-JP" altLang="en-US" sz="1050" dirty="0" smtClean="0">
                <a:solidFill>
                  <a:schemeClr val="tx1"/>
                </a:solidFill>
              </a:rPr>
              <a:t>モジュール</a:t>
            </a:r>
            <a:endParaRPr lang="en-US" sz="1050" dirty="0">
              <a:solidFill>
                <a:schemeClr val="tx1"/>
              </a:solidFill>
            </a:endParaRPr>
          </a:p>
        </p:txBody>
      </p:sp>
      <p:sp>
        <p:nvSpPr>
          <p:cNvPr id="187" name="Rectangle 186"/>
          <p:cNvSpPr/>
          <p:nvPr/>
        </p:nvSpPr>
        <p:spPr>
          <a:xfrm>
            <a:off x="4662088" y="1712077"/>
            <a:ext cx="3951651" cy="1287978"/>
          </a:xfrm>
          <a:prstGeom prst="rect">
            <a:avLst/>
          </a:prstGeom>
          <a:gradFill flip="none" rotWithShape="1">
            <a:gsLst>
              <a:gs pos="0">
                <a:srgbClr val="7B55D9">
                  <a:alpha val="0"/>
                </a:srgbClr>
              </a:gs>
              <a:gs pos="100000">
                <a:srgbClr val="D9DADF"/>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FFFFFF"/>
              </a:solidFill>
            </a:endParaRPr>
          </a:p>
        </p:txBody>
      </p:sp>
      <p:sp>
        <p:nvSpPr>
          <p:cNvPr id="201" name="Round Same Side Corner Rectangle 200"/>
          <p:cNvSpPr/>
          <p:nvPr/>
        </p:nvSpPr>
        <p:spPr>
          <a:xfrm>
            <a:off x="4664208" y="1411940"/>
            <a:ext cx="3949531" cy="387655"/>
          </a:xfrm>
          <a:prstGeom prst="round2SameRect">
            <a:avLst>
              <a:gd name="adj1" fmla="val 28570"/>
              <a:gd name="adj2" fmla="val 0"/>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chor="ctr"/>
          <a:lstStyle/>
          <a:p>
            <a:pPr algn="ctr" eaLnBrk="0" hangingPunct="0">
              <a:lnSpc>
                <a:spcPct val="90000"/>
              </a:lnSpc>
            </a:pPr>
            <a:endParaRPr lang="en-US" kern="0" dirty="0">
              <a:solidFill>
                <a:schemeClr val="bg2"/>
              </a:solidFill>
            </a:endParaRPr>
          </a:p>
        </p:txBody>
      </p:sp>
      <p:sp>
        <p:nvSpPr>
          <p:cNvPr id="202" name="TextBox 201"/>
          <p:cNvSpPr txBox="1"/>
          <p:nvPr/>
        </p:nvSpPr>
        <p:spPr>
          <a:xfrm>
            <a:off x="4952206" y="1491053"/>
            <a:ext cx="3254799" cy="265457"/>
          </a:xfrm>
          <a:prstGeom prst="rect">
            <a:avLst/>
          </a:prstGeom>
          <a:noFill/>
          <a:ln w="9525">
            <a:noFill/>
            <a:miter lim="800000"/>
            <a:headEnd/>
            <a:tailEnd/>
          </a:ln>
        </p:spPr>
        <p:txBody>
          <a:bodyPr wrap="square" lIns="0" tIns="0" rIns="0" bIns="0">
            <a:spAutoFit/>
          </a:bodyPr>
          <a:lstStyle/>
          <a:p>
            <a:pPr algn="ctr" defTabSz="814388" eaLnBrk="0" hangingPunct="0">
              <a:lnSpc>
                <a:spcPct val="95000"/>
              </a:lnSpc>
              <a:spcBef>
                <a:spcPct val="50000"/>
              </a:spcBef>
              <a:buClr>
                <a:srgbClr val="FFFFFF"/>
              </a:buClr>
              <a:buSzPct val="100000"/>
              <a:defRPr/>
            </a:pPr>
            <a:r>
              <a:rPr lang="ja-JP" altLang="en-US" dirty="0" smtClean="0">
                <a:solidFill>
                  <a:srgbClr val="FFFF00"/>
                </a:solidFill>
              </a:rPr>
              <a:t>モバイル</a:t>
            </a:r>
            <a:r>
              <a:rPr lang="en-US" dirty="0" smtClean="0">
                <a:solidFill>
                  <a:srgbClr val="FFFFFF"/>
                </a:solidFill>
              </a:rPr>
              <a:t>: MDM</a:t>
            </a:r>
            <a:r>
              <a:rPr lang="ja-JP" altLang="en-US" dirty="0" smtClean="0">
                <a:solidFill>
                  <a:srgbClr val="FFFFFF"/>
                </a:solidFill>
              </a:rPr>
              <a:t>連携</a:t>
            </a:r>
            <a:endParaRPr lang="en-US" dirty="0">
              <a:solidFill>
                <a:srgbClr val="FFFFFF"/>
              </a:solidFill>
            </a:endParaRPr>
          </a:p>
        </p:txBody>
      </p:sp>
      <p:grpSp>
        <p:nvGrpSpPr>
          <p:cNvPr id="11" name="Group 10"/>
          <p:cNvGrpSpPr/>
          <p:nvPr/>
        </p:nvGrpSpPr>
        <p:grpSpPr>
          <a:xfrm>
            <a:off x="5318517" y="1451987"/>
            <a:ext cx="202225" cy="285299"/>
            <a:chOff x="6061528" y="3274007"/>
            <a:chExt cx="271365" cy="391881"/>
          </a:xfrm>
        </p:grpSpPr>
        <p:sp>
          <p:nvSpPr>
            <p:cNvPr id="62" name="AutoShape 90"/>
            <p:cNvSpPr>
              <a:spLocks/>
            </p:cNvSpPr>
            <p:nvPr/>
          </p:nvSpPr>
          <p:spPr bwMode="auto">
            <a:xfrm rot="5400000">
              <a:off x="6001270" y="3334265"/>
              <a:ext cx="391881" cy="271365"/>
            </a:xfrm>
            <a:prstGeom prst="roundRect">
              <a:avLst>
                <a:gd name="adj" fmla="val 10301"/>
              </a:avLst>
            </a:prstGeom>
            <a:solidFill>
              <a:srgbClr val="4C4C4C"/>
            </a:solidFill>
            <a:ln w="3175" cap="flat" cmpd="sng">
              <a:solidFill>
                <a:srgbClr val="FFFFFF"/>
              </a:solidFill>
              <a:round/>
              <a:headEnd type="none" w="med" len="med"/>
              <a:tailEnd type="none" w="med" len="med"/>
            </a:ln>
          </p:spPr>
          <p:txBody>
            <a:bodyPr lIns="0" tIns="0" rIns="0" bIns="0"/>
            <a:lstStyle/>
            <a:p>
              <a:endParaRPr lang="en-US" dirty="0">
                <a:solidFill>
                  <a:srgbClr val="FFFFFF"/>
                </a:solidFill>
              </a:endParaRPr>
            </a:p>
          </p:txBody>
        </p:sp>
        <p:sp>
          <p:nvSpPr>
            <p:cNvPr id="61" name="AutoShape 90"/>
            <p:cNvSpPr>
              <a:spLocks/>
            </p:cNvSpPr>
            <p:nvPr/>
          </p:nvSpPr>
          <p:spPr bwMode="auto">
            <a:xfrm rot="5400000">
              <a:off x="6049669" y="3326577"/>
              <a:ext cx="293243" cy="234476"/>
            </a:xfrm>
            <a:prstGeom prst="roundRect">
              <a:avLst>
                <a:gd name="adj" fmla="val 10301"/>
              </a:avLst>
            </a:prstGeom>
            <a:solidFill>
              <a:schemeClr val="bg2"/>
            </a:solidFill>
            <a:ln w="3175" cap="flat" cmpd="sng">
              <a:solidFill>
                <a:srgbClr val="FFFFFF"/>
              </a:solidFill>
              <a:round/>
              <a:headEnd type="none" w="med" len="med"/>
              <a:tailEnd type="none" w="med" len="med"/>
            </a:ln>
          </p:spPr>
          <p:txBody>
            <a:bodyPr lIns="0" tIns="0" rIns="0" bIns="0"/>
            <a:lstStyle/>
            <a:p>
              <a:endParaRPr lang="en-US" dirty="0">
                <a:solidFill>
                  <a:srgbClr val="FFFFFF"/>
                </a:solidFill>
              </a:endParaRPr>
            </a:p>
          </p:txBody>
        </p:sp>
        <p:sp>
          <p:nvSpPr>
            <p:cNvPr id="4" name="Oval 3"/>
            <p:cNvSpPr/>
            <p:nvPr/>
          </p:nvSpPr>
          <p:spPr>
            <a:xfrm>
              <a:off x="6164036" y="3602502"/>
              <a:ext cx="73799" cy="46041"/>
            </a:xfrm>
            <a:prstGeom prst="ellipse">
              <a:avLst/>
            </a:prstGeom>
            <a:solidFill>
              <a:schemeClr val="bg2"/>
            </a:solidFill>
            <a:ln w="3175"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aphicFrame>
        <p:nvGraphicFramePr>
          <p:cNvPr id="400" name="Table 399"/>
          <p:cNvGraphicFramePr>
            <a:graphicFrameLocks noGrp="1"/>
          </p:cNvGraphicFramePr>
          <p:nvPr>
            <p:extLst>
              <p:ext uri="{D42A27DB-BD31-4B8C-83A1-F6EECF244321}">
                <p14:modId xmlns:p14="http://schemas.microsoft.com/office/powerpoint/2010/main" val="928765552"/>
              </p:ext>
            </p:extLst>
          </p:nvPr>
        </p:nvGraphicFramePr>
        <p:xfrm>
          <a:off x="7368848" y="2533022"/>
          <a:ext cx="1696854" cy="2306815"/>
        </p:xfrm>
        <a:graphic>
          <a:graphicData uri="http://schemas.openxmlformats.org/drawingml/2006/table">
            <a:tbl>
              <a:tblPr firstRow="1" bandRow="1">
                <a:tableStyleId>{69C7853C-536D-4A76-A0AE-DD22124D55A5}</a:tableStyleId>
              </a:tblPr>
              <a:tblGrid>
                <a:gridCol w="1696854"/>
              </a:tblGrid>
              <a:tr h="2113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rPr>
                        <a:t>MDM</a:t>
                      </a:r>
                      <a:r>
                        <a:rPr lang="ja-JP" altLang="en-US" sz="800" dirty="0" smtClean="0">
                          <a:solidFill>
                            <a:srgbClr val="FFFFFF"/>
                          </a:solidFill>
                        </a:rPr>
                        <a:t>ポリシーチェック</a:t>
                      </a:r>
                      <a:endParaRPr lang="en-US" sz="800" dirty="0" smtClean="0">
                        <a:solidFill>
                          <a:srgbClr val="FFFFFF"/>
                        </a:solidFill>
                      </a:endParaRPr>
                    </a:p>
                  </a:txBody>
                  <a:tcPr marT="34290" marB="34290" anchor="ctr">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gradFill flip="none" rotWithShape="1">
                      <a:gsLst>
                        <a:gs pos="0">
                          <a:schemeClr val="tx2">
                            <a:lumMod val="50000"/>
                          </a:schemeClr>
                        </a:gs>
                        <a:gs pos="100000">
                          <a:schemeClr val="tx2">
                            <a:lumMod val="40000"/>
                            <a:lumOff val="60000"/>
                          </a:schemeClr>
                        </a:gs>
                        <a:gs pos="58000">
                          <a:schemeClr val="tx2">
                            <a:lumMod val="75000"/>
                          </a:schemeClr>
                        </a:gs>
                      </a:gsLst>
                      <a:lin ang="16200000" scaled="0"/>
                      <a:tileRect/>
                    </a:gradFill>
                  </a:tcPr>
                </a:tc>
              </a:tr>
              <a:tr h="188595">
                <a:tc>
                  <a:txBody>
                    <a:bodyPr/>
                    <a:lstStyle/>
                    <a:p>
                      <a:pPr marL="171450" indent="-171450">
                        <a:buFont typeface="Wingdings" charset="2"/>
                        <a:buChar char="§"/>
                      </a:pPr>
                      <a:r>
                        <a:rPr lang="ja-JP" altLang="en-US" sz="800" dirty="0" smtClean="0">
                          <a:solidFill>
                            <a:srgbClr val="000000"/>
                          </a:solidFill>
                        </a:rPr>
                        <a:t>デバイス登録有無</a:t>
                      </a:r>
                      <a:endParaRPr lang="en-US" sz="800"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ja-JP" altLang="en-US" sz="800" dirty="0" smtClean="0">
                          <a:solidFill>
                            <a:srgbClr val="000000"/>
                          </a:solidFill>
                        </a:rPr>
                        <a:t>コンプライアンス準拠</a:t>
                      </a:r>
                      <a:endParaRPr lang="en-US" sz="800"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ja-JP" altLang="en-US" sz="800" b="1" dirty="0" smtClean="0">
                          <a:solidFill>
                            <a:srgbClr val="000000"/>
                          </a:solidFill>
                        </a:rPr>
                        <a:t>ディスク暗号化</a:t>
                      </a:r>
                      <a:endParaRPr lang="en-US" altLang="ja-JP" sz="800" b="1" dirty="0" smtClean="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en-US" sz="800" b="1" dirty="0" smtClean="0">
                          <a:solidFill>
                            <a:srgbClr val="000000"/>
                          </a:solidFill>
                        </a:rPr>
                        <a:t>PIN</a:t>
                      </a:r>
                      <a:r>
                        <a:rPr lang="ja-JP" altLang="en-US" sz="800" b="1" dirty="0" smtClean="0">
                          <a:solidFill>
                            <a:srgbClr val="000000"/>
                          </a:solidFill>
                        </a:rPr>
                        <a:t>ロック</a:t>
                      </a:r>
                      <a:endParaRPr lang="en-US" sz="800" b="1"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ja-JP" altLang="en-US" sz="800" b="1" dirty="0" smtClean="0">
                          <a:solidFill>
                            <a:srgbClr val="000000"/>
                          </a:solidFill>
                        </a:rPr>
                        <a:t>ジェイルブレイク</a:t>
                      </a:r>
                      <a:endParaRPr lang="en-US" sz="800" b="1"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en-US" sz="800" b="1" dirty="0" smtClean="0">
                          <a:solidFill>
                            <a:srgbClr val="000000"/>
                          </a:solidFill>
                        </a:rPr>
                        <a:t>Manufacturer</a:t>
                      </a:r>
                      <a:endParaRPr lang="en-US" sz="800" b="1"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ja-JP" altLang="en-US" sz="800" dirty="0" smtClean="0">
                          <a:solidFill>
                            <a:srgbClr val="000000"/>
                          </a:solidFill>
                        </a:rPr>
                        <a:t>モデル</a:t>
                      </a:r>
                      <a:endParaRPr lang="en-US" sz="800"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en-US" sz="800" b="1" dirty="0" smtClean="0">
                          <a:solidFill>
                            <a:srgbClr val="000000"/>
                          </a:solidFill>
                        </a:rPr>
                        <a:t>IMEI / UDID</a:t>
                      </a:r>
                      <a:endParaRPr lang="en-US" sz="800" b="1"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ja-JP" altLang="en-US" sz="800" dirty="0" smtClean="0">
                          <a:solidFill>
                            <a:srgbClr val="000000"/>
                          </a:solidFill>
                        </a:rPr>
                        <a:t>シリアルナンバー</a:t>
                      </a:r>
                      <a:endParaRPr lang="en-US" sz="800"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en-US" sz="800" b="1" dirty="0" smtClean="0">
                          <a:solidFill>
                            <a:srgbClr val="000000"/>
                          </a:solidFill>
                        </a:rPr>
                        <a:t>OS </a:t>
                      </a:r>
                      <a:r>
                        <a:rPr lang="ja-JP" altLang="en-US" sz="800" b="1" dirty="0" smtClean="0">
                          <a:solidFill>
                            <a:srgbClr val="000000"/>
                          </a:solidFill>
                        </a:rPr>
                        <a:t>バージョン</a:t>
                      </a:r>
                      <a:endParaRPr lang="en-US" sz="800" b="1"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r h="188595">
                <a:tc>
                  <a:txBody>
                    <a:bodyPr/>
                    <a:lstStyle/>
                    <a:p>
                      <a:pPr marL="171450" indent="-171450">
                        <a:buFont typeface="Wingdings" charset="2"/>
                        <a:buChar char="§"/>
                      </a:pPr>
                      <a:r>
                        <a:rPr lang="ja-JP" altLang="en-US" sz="800" dirty="0" smtClean="0">
                          <a:solidFill>
                            <a:srgbClr val="000000"/>
                          </a:solidFill>
                        </a:rPr>
                        <a:t>電話番号</a:t>
                      </a:r>
                      <a:endParaRPr lang="en-US" sz="800" dirty="0">
                        <a:solidFill>
                          <a:srgbClr val="000000"/>
                        </a:solidFill>
                      </a:endParaRPr>
                    </a:p>
                  </a:txBody>
                  <a:tcPr marT="34290" marB="34290">
                    <a:lnL w="12700" cap="flat" cmpd="sng" algn="ctr">
                      <a:solidFill>
                        <a:srgbClr val="8E909E">
                          <a:lumMod val="50000"/>
                        </a:srgbClr>
                      </a:solidFill>
                      <a:prstDash val="solid"/>
                      <a:round/>
                      <a:headEnd type="none" w="med" len="med"/>
                      <a:tailEnd type="none" w="med" len="med"/>
                    </a:lnL>
                    <a:lnR w="12700" cap="flat" cmpd="sng" algn="ctr">
                      <a:solidFill>
                        <a:srgbClr val="8E909E">
                          <a:lumMod val="50000"/>
                        </a:srgbClr>
                      </a:solidFill>
                      <a:prstDash val="solid"/>
                      <a:round/>
                      <a:headEnd type="none" w="med" len="med"/>
                      <a:tailEnd type="none" w="med" len="med"/>
                    </a:lnR>
                    <a:lnT w="12700" cap="flat" cmpd="sng" algn="ctr">
                      <a:solidFill>
                        <a:srgbClr val="8E909E">
                          <a:lumMod val="50000"/>
                        </a:srgbClr>
                      </a:solidFill>
                      <a:prstDash val="solid"/>
                      <a:round/>
                      <a:headEnd type="none" w="med" len="med"/>
                      <a:tailEnd type="none" w="med" len="med"/>
                    </a:lnT>
                    <a:lnB w="12700" cap="flat" cmpd="sng" algn="ctr">
                      <a:solidFill>
                        <a:srgbClr val="8E909E">
                          <a:lumMod val="50000"/>
                        </a:srgbClr>
                      </a:solidFill>
                      <a:prstDash val="solid"/>
                      <a:round/>
                      <a:headEnd type="none" w="med" len="med"/>
                      <a:tailEnd type="none" w="med" len="med"/>
                    </a:lnB>
                    <a:solidFill>
                      <a:schemeClr val="bg2">
                        <a:lumMod val="85000"/>
                      </a:schemeClr>
                    </a:solidFill>
                  </a:tcPr>
                </a:tc>
              </a:tr>
            </a:tbl>
          </a:graphicData>
        </a:graphic>
      </p:graphicFrame>
      <p:sp>
        <p:nvSpPr>
          <p:cNvPr id="7" name="Title 6"/>
          <p:cNvSpPr>
            <a:spLocks noGrp="1"/>
          </p:cNvSpPr>
          <p:nvPr>
            <p:ph type="title"/>
          </p:nvPr>
        </p:nvSpPr>
        <p:spPr/>
        <p:txBody>
          <a:bodyPr/>
          <a:lstStyle/>
          <a:p>
            <a:r>
              <a:rPr lang="ja-JP" altLang="en-US" dirty="0"/>
              <a:t>エンドポイントセキュリティ連携</a:t>
            </a:r>
            <a:br>
              <a:rPr lang="ja-JP" altLang="en-US" dirty="0"/>
            </a:br>
            <a:endParaRPr lang="en-US" dirty="0"/>
          </a:p>
        </p:txBody>
      </p:sp>
      <p:sp>
        <p:nvSpPr>
          <p:cNvPr id="21" name="Text Placeholder 20"/>
          <p:cNvSpPr>
            <a:spLocks noGrp="1"/>
          </p:cNvSpPr>
          <p:nvPr>
            <p:ph type="body" sz="quarter" idx="4294967295"/>
          </p:nvPr>
        </p:nvSpPr>
        <p:spPr>
          <a:xfrm>
            <a:off x="723900" y="957263"/>
            <a:ext cx="8420100" cy="454025"/>
          </a:xfrm>
          <a:prstGeom prst="rect">
            <a:avLst/>
          </a:prstGeom>
        </p:spPr>
        <p:txBody>
          <a:bodyPr/>
          <a:lstStyle/>
          <a:p>
            <a:pPr marL="57150" indent="0">
              <a:spcBef>
                <a:spcPts val="800"/>
              </a:spcBef>
              <a:buNone/>
            </a:pPr>
            <a:r>
              <a:rPr lang="ja-JP" altLang="en-US" sz="1600" dirty="0" smtClean="0"/>
              <a:t>企業端末の識別、コンプライアンスチェックおよび修復</a:t>
            </a:r>
            <a:endParaRPr lang="en-US" sz="1600" dirty="0"/>
          </a:p>
        </p:txBody>
      </p:sp>
      <p:pic>
        <p:nvPicPr>
          <p:cNvPr id="47" name="Picture 4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7709" y="2383069"/>
            <a:ext cx="1612560" cy="1106671"/>
          </a:xfrm>
          <a:prstGeom prst="rect">
            <a:avLst/>
          </a:prstGeom>
          <a:effectLst>
            <a:outerShdw blurRad="50800" dist="76200" dir="2700000" algn="tl" rotWithShape="0">
              <a:prstClr val="black">
                <a:alpha val="40000"/>
              </a:prstClr>
            </a:outerShdw>
          </a:effectLst>
        </p:spPr>
      </p:pic>
      <p:sp>
        <p:nvSpPr>
          <p:cNvPr id="2" name="Rectangle 1"/>
          <p:cNvSpPr/>
          <p:nvPr/>
        </p:nvSpPr>
        <p:spPr>
          <a:xfrm>
            <a:off x="2120348" y="3551715"/>
            <a:ext cx="2694608" cy="430887"/>
          </a:xfrm>
          <a:prstGeom prst="rect">
            <a:avLst/>
          </a:prstGeom>
        </p:spPr>
        <p:txBody>
          <a:bodyPr wrap="square">
            <a:spAutoFit/>
          </a:bodyPr>
          <a:lstStyle/>
          <a:p>
            <a:r>
              <a:rPr lang="ja-JP" altLang="en-US" sz="1050" dirty="0"/>
              <a:t>ネットワークを問わず（無線・有線・</a:t>
            </a:r>
            <a:r>
              <a:rPr lang="en-US" altLang="ja-JP" sz="1050" dirty="0"/>
              <a:t>VPN</a:t>
            </a:r>
            <a:r>
              <a:rPr lang="ja-JP" altLang="en-US" sz="1050" dirty="0"/>
              <a:t>）</a:t>
            </a:r>
            <a:r>
              <a:rPr lang="en-US" altLang="ja-JP" sz="1050" dirty="0"/>
              <a:t/>
            </a:r>
            <a:br>
              <a:rPr lang="en-US" altLang="ja-JP" sz="1050" dirty="0"/>
            </a:br>
            <a:r>
              <a:rPr lang="ja-JP" altLang="en-US" sz="1050" dirty="0"/>
              <a:t>一貫性の</a:t>
            </a:r>
            <a:r>
              <a:rPr lang="ja-JP" altLang="en-US" sz="1050" dirty="0" smtClean="0"/>
              <a:t>ある端末コンプライアンスを提供</a:t>
            </a:r>
            <a:endParaRPr lang="en-US" sz="1050" dirty="0"/>
          </a:p>
        </p:txBody>
      </p:sp>
      <p:grpSp>
        <p:nvGrpSpPr>
          <p:cNvPr id="51" name="Group 9"/>
          <p:cNvGrpSpPr/>
          <p:nvPr/>
        </p:nvGrpSpPr>
        <p:grpSpPr>
          <a:xfrm>
            <a:off x="548571" y="3194230"/>
            <a:ext cx="1680457" cy="400538"/>
            <a:chOff x="376216" y="2540066"/>
            <a:chExt cx="987764" cy="361582"/>
          </a:xfrm>
        </p:grpSpPr>
        <p:sp>
          <p:nvSpPr>
            <p:cNvPr id="52" name="Rounded Rectangle 51"/>
            <p:cNvSpPr/>
            <p:nvPr/>
          </p:nvSpPr>
          <p:spPr>
            <a:xfrm>
              <a:off x="376216" y="2557349"/>
              <a:ext cx="987764" cy="302535"/>
            </a:xfrm>
            <a:prstGeom prst="roundRect">
              <a:avLst/>
            </a:prstGeom>
            <a:gradFill flip="none" rotWithShape="1">
              <a:gsLst>
                <a:gs pos="100000">
                  <a:schemeClr val="bg1">
                    <a:lumMod val="50000"/>
                  </a:schemeClr>
                </a:gs>
                <a:gs pos="0">
                  <a:schemeClr val="bg1"/>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FFFFFF"/>
                </a:solidFill>
              </a:endParaRPr>
            </a:p>
          </p:txBody>
        </p:sp>
        <p:sp>
          <p:nvSpPr>
            <p:cNvPr id="53" name="TextBox 64"/>
            <p:cNvSpPr txBox="1">
              <a:spLocks noChangeArrowheads="1"/>
            </p:cNvSpPr>
            <p:nvPr/>
          </p:nvSpPr>
          <p:spPr bwMode="auto">
            <a:xfrm>
              <a:off x="376218" y="2540066"/>
              <a:ext cx="987760" cy="361582"/>
            </a:xfrm>
            <a:prstGeom prst="rect">
              <a:avLst/>
            </a:prstGeom>
            <a:noFill/>
            <a:ln>
              <a:noFill/>
            </a:ln>
            <a:effectLst/>
            <a:extLst/>
          </p:spPr>
          <p:txBody>
            <a:bodyPr wrap="square" anchor="ctr" anchorCtr="0">
              <a:spAutoFit/>
            </a:bodyPr>
            <a:lstStyle/>
            <a:p>
              <a:pPr algn="ctr">
                <a:lnSpc>
                  <a:spcPts val="1180"/>
                </a:lnSpc>
              </a:pPr>
              <a:r>
                <a:rPr lang="ja-JP" altLang="en-US" sz="1200" b="1" dirty="0" smtClean="0">
                  <a:solidFill>
                    <a:srgbClr val="FFFFFF"/>
                  </a:solidFill>
                  <a:effectLst>
                    <a:outerShdw blurRad="50800" dist="38100" dir="2700000" algn="tl" rotWithShape="0">
                      <a:prstClr val="black">
                        <a:alpha val="40000"/>
                      </a:prstClr>
                    </a:outerShdw>
                  </a:effectLst>
                </a:rPr>
                <a:t>パッチマネジメント</a:t>
              </a:r>
              <a:endParaRPr lang="en-US" altLang="ja-JP" sz="1200" b="1" dirty="0" smtClean="0">
                <a:solidFill>
                  <a:srgbClr val="FFFFFF"/>
                </a:solidFill>
                <a:effectLst>
                  <a:outerShdw blurRad="50800" dist="38100" dir="2700000" algn="tl" rotWithShape="0">
                    <a:prstClr val="black">
                      <a:alpha val="40000"/>
                    </a:prstClr>
                  </a:outerShdw>
                </a:effectLst>
              </a:endParaRPr>
            </a:p>
            <a:p>
              <a:pPr algn="ctr">
                <a:lnSpc>
                  <a:spcPts val="1180"/>
                </a:lnSpc>
              </a:pPr>
              <a:r>
                <a:rPr lang="ja-JP" altLang="en-US" sz="1200" b="1" dirty="0" smtClean="0">
                  <a:solidFill>
                    <a:srgbClr val="FFFFFF"/>
                  </a:solidFill>
                  <a:effectLst>
                    <a:outerShdw blurRad="50800" dist="38100" dir="2700000" algn="tl" rotWithShape="0">
                      <a:prstClr val="black">
                        <a:alpha val="40000"/>
                      </a:prstClr>
                    </a:outerShdw>
                  </a:effectLst>
                </a:rPr>
                <a:t>システム</a:t>
              </a:r>
              <a:endParaRPr lang="en-US" altLang="ja-JP" sz="1200" b="1" dirty="0" smtClean="0">
                <a:solidFill>
                  <a:srgbClr val="FFFFFF"/>
                </a:solidFill>
                <a:effectLst>
                  <a:outerShdw blurRad="50800" dist="38100" dir="2700000" algn="tl" rotWithShape="0">
                    <a:prstClr val="black">
                      <a:alpha val="40000"/>
                    </a:prstClr>
                  </a:outerShdw>
                </a:effectLst>
              </a:endParaRPr>
            </a:p>
          </p:txBody>
        </p:sp>
      </p:grpSp>
      <p:sp>
        <p:nvSpPr>
          <p:cNvPr id="54" name="Rectangle 53"/>
          <p:cNvSpPr/>
          <p:nvPr/>
        </p:nvSpPr>
        <p:spPr>
          <a:xfrm>
            <a:off x="2137164" y="3960968"/>
            <a:ext cx="2277237" cy="253916"/>
          </a:xfrm>
          <a:prstGeom prst="rect">
            <a:avLst/>
          </a:prstGeom>
        </p:spPr>
        <p:txBody>
          <a:bodyPr wrap="square">
            <a:spAutoFit/>
          </a:bodyPr>
          <a:lstStyle/>
          <a:p>
            <a:r>
              <a:rPr lang="en-US" sz="1050" dirty="0" smtClean="0"/>
              <a:t>Windows, MAC</a:t>
            </a:r>
            <a:r>
              <a:rPr lang="ja-JP" altLang="en-US" sz="1050" dirty="0" smtClean="0"/>
              <a:t>の検疫に対応</a:t>
            </a:r>
            <a:endParaRPr lang="en-US" sz="1050" dirty="0"/>
          </a:p>
        </p:txBody>
      </p:sp>
      <p:sp>
        <p:nvSpPr>
          <p:cNvPr id="5" name="TextBox 4"/>
          <p:cNvSpPr txBox="1"/>
          <p:nvPr/>
        </p:nvSpPr>
        <p:spPr>
          <a:xfrm>
            <a:off x="4733078" y="1930825"/>
            <a:ext cx="2880660" cy="2462213"/>
          </a:xfrm>
          <a:prstGeom prst="rect">
            <a:avLst/>
          </a:prstGeom>
          <a:noFill/>
        </p:spPr>
        <p:txBody>
          <a:bodyPr wrap="none" rtlCol="0">
            <a:spAutoFit/>
          </a:bodyPr>
          <a:lstStyle/>
          <a:p>
            <a:pPr marL="285750" indent="-285750">
              <a:buFont typeface="Arial" charset="0"/>
              <a:buChar char="•"/>
            </a:pPr>
            <a:r>
              <a:rPr lang="en-US" sz="1400" dirty="0" smtClean="0"/>
              <a:t>Meraki System Manager</a:t>
            </a:r>
          </a:p>
          <a:p>
            <a:pPr marL="285750" indent="-285750">
              <a:buFont typeface="Arial" charset="0"/>
              <a:buChar char="•"/>
            </a:pPr>
            <a:r>
              <a:rPr lang="en-US" sz="1400" dirty="0"/>
              <a:t>Symantec App Center (4.1.10</a:t>
            </a:r>
            <a:r>
              <a:rPr lang="en-US" sz="1400" dirty="0" smtClean="0"/>
              <a:t>)</a:t>
            </a:r>
          </a:p>
          <a:p>
            <a:pPr marL="285750" indent="-285750">
              <a:buFont typeface="Arial" charset="0"/>
              <a:buChar char="•"/>
            </a:pPr>
            <a:r>
              <a:rPr lang="en-US" sz="1400" dirty="0" err="1" smtClean="0"/>
              <a:t>airwatch</a:t>
            </a:r>
            <a:r>
              <a:rPr lang="en-US" sz="1400" dirty="0" smtClean="0"/>
              <a:t> (6.2)</a:t>
            </a:r>
          </a:p>
          <a:p>
            <a:pPr marL="285750" indent="-285750">
              <a:buFont typeface="Arial" charset="0"/>
              <a:buChar char="•"/>
            </a:pPr>
            <a:r>
              <a:rPr lang="en-US" sz="1400" dirty="0" smtClean="0"/>
              <a:t>CITRIX </a:t>
            </a:r>
            <a:r>
              <a:rPr lang="en-US" sz="1400" dirty="0" err="1" smtClean="0"/>
              <a:t>XenMobile</a:t>
            </a:r>
            <a:r>
              <a:rPr lang="en-US" sz="1400" dirty="0" smtClean="0"/>
              <a:t> (8.0)</a:t>
            </a:r>
          </a:p>
          <a:p>
            <a:pPr marL="285750" indent="-285750">
              <a:buFont typeface="Arial" charset="0"/>
              <a:buChar char="•"/>
            </a:pPr>
            <a:r>
              <a:rPr lang="en-US" sz="1400" dirty="0" err="1" smtClean="0"/>
              <a:t>MobileIron</a:t>
            </a:r>
            <a:r>
              <a:rPr lang="en-US" sz="1400" dirty="0" smtClean="0"/>
              <a:t> (5.5)</a:t>
            </a:r>
          </a:p>
          <a:p>
            <a:pPr marL="285750" indent="-285750">
              <a:buFont typeface="Arial" charset="0"/>
              <a:buChar char="•"/>
            </a:pPr>
            <a:r>
              <a:rPr lang="en-US" sz="1400" dirty="0" smtClean="0"/>
              <a:t>SAP </a:t>
            </a:r>
            <a:r>
              <a:rPr lang="en-US" sz="1400" dirty="0" err="1" smtClean="0"/>
              <a:t>Afaria</a:t>
            </a:r>
            <a:r>
              <a:rPr lang="en-US" sz="1400" dirty="0" smtClean="0"/>
              <a:t> (7 SP3)</a:t>
            </a:r>
          </a:p>
          <a:p>
            <a:pPr marL="285750" indent="-285750">
              <a:buFont typeface="Arial" charset="0"/>
              <a:buChar char="•"/>
            </a:pPr>
            <a:r>
              <a:rPr lang="en-US" sz="1400" dirty="0" smtClean="0"/>
              <a:t>Good (2.3)</a:t>
            </a:r>
          </a:p>
          <a:p>
            <a:pPr marL="285750" indent="-285750">
              <a:buFont typeface="Arial" charset="0"/>
              <a:buChar char="•"/>
            </a:pPr>
            <a:r>
              <a:rPr lang="en-US" sz="1400" dirty="0"/>
              <a:t>Maas360</a:t>
            </a:r>
          </a:p>
          <a:p>
            <a:pPr marL="285750" indent="-285750">
              <a:buFont typeface="Arial" charset="0"/>
              <a:buChar char="•"/>
            </a:pPr>
            <a:endParaRPr lang="en-US" sz="1400" dirty="0" smtClean="0"/>
          </a:p>
          <a:p>
            <a:pPr marL="285750" indent="-285750">
              <a:buFont typeface="Arial" charset="0"/>
              <a:buChar char="•"/>
            </a:pPr>
            <a:endParaRPr lang="en-US" sz="1400" dirty="0"/>
          </a:p>
          <a:p>
            <a:pPr marL="285750" indent="-285750">
              <a:buFont typeface="Arial" charset="0"/>
              <a:buChar char="•"/>
            </a:pPr>
            <a:endParaRPr lang="en-US" sz="1400" dirty="0"/>
          </a:p>
        </p:txBody>
      </p:sp>
    </p:spTree>
    <p:extLst>
      <p:ext uri="{BB962C8B-B14F-4D97-AF65-F5344CB8AC3E}">
        <p14:creationId xmlns:p14="http://schemas.microsoft.com/office/powerpoint/2010/main" val="139036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9703" y="264816"/>
            <a:ext cx="8588861" cy="628650"/>
          </a:xfrm>
        </p:spPr>
        <p:txBody>
          <a:bodyPr/>
          <a:lstStyle/>
          <a:p>
            <a:r>
              <a:rPr lang="ja-JP" altLang="en-US" smtClean="0"/>
              <a:t>参考）アセスメント</a:t>
            </a:r>
            <a:r>
              <a:rPr lang="en-US" altLang="ja-JP" dirty="0"/>
              <a:t>/</a:t>
            </a:r>
            <a:r>
              <a:rPr lang="ja-JP" altLang="en-US" dirty="0" smtClean="0"/>
              <a:t>修復</a:t>
            </a:r>
            <a:r>
              <a:rPr lang="en-US" altLang="ja-JP" dirty="0" smtClean="0"/>
              <a:t> </a:t>
            </a:r>
            <a:r>
              <a:rPr lang="ja-JP" altLang="en-US" dirty="0" smtClean="0"/>
              <a:t>対応項目一覧</a:t>
            </a:r>
            <a:endParaRPr lang="en-US" dirty="0"/>
          </a:p>
        </p:txBody>
      </p:sp>
      <p:graphicFrame>
        <p:nvGraphicFramePr>
          <p:cNvPr id="3" name="Table 2"/>
          <p:cNvGraphicFramePr>
            <a:graphicFrameLocks noGrp="1"/>
          </p:cNvGraphicFramePr>
          <p:nvPr>
            <p:extLst/>
          </p:nvPr>
        </p:nvGraphicFramePr>
        <p:xfrm>
          <a:off x="252181" y="865290"/>
          <a:ext cx="8671263" cy="4217670"/>
        </p:xfrm>
        <a:graphic>
          <a:graphicData uri="http://schemas.openxmlformats.org/drawingml/2006/table">
            <a:tbl>
              <a:tblPr/>
              <a:tblGrid>
                <a:gridCol w="1548041"/>
                <a:gridCol w="2447966"/>
                <a:gridCol w="2461252"/>
                <a:gridCol w="2214004"/>
              </a:tblGrid>
              <a:tr h="445770">
                <a:tc>
                  <a:txBody>
                    <a:bodyPr/>
                    <a:lstStyle/>
                    <a:p>
                      <a:endParaRPr lang="en-US" sz="1400" b="1" dirty="0">
                        <a:solidFill>
                          <a:srgbClr val="343434"/>
                        </a:solidFill>
                        <a:latin typeface="Arial"/>
                        <a:ea typeface="Times New Roman"/>
                        <a:cs typeface="Times New Roman"/>
                      </a:endParaRPr>
                    </a:p>
                  </a:txBody>
                  <a:tcPr marR="0" marT="17145" marB="1714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r>
                        <a:rPr lang="en-US" sz="1400" b="1" kern="1200" dirty="0" smtClean="0">
                          <a:solidFill>
                            <a:srgbClr val="343434"/>
                          </a:solidFill>
                          <a:latin typeface="+mn-lt"/>
                          <a:ea typeface="+mn-ea"/>
                          <a:cs typeface="+mn-cs"/>
                        </a:rPr>
                        <a:t>ISE Posture Agent for Windows </a:t>
                      </a:r>
                      <a:endParaRPr lang="en-US" sz="1400" b="1" dirty="0">
                        <a:solidFill>
                          <a:srgbClr val="343434"/>
                        </a:solidFill>
                        <a:latin typeface="Arial"/>
                        <a:ea typeface="Times New Roman"/>
                        <a:cs typeface="Times New Roman"/>
                      </a:endParaRPr>
                    </a:p>
                  </a:txBody>
                  <a:tcPr marR="0" marT="17145" marB="1714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r>
                        <a:rPr lang="en-US" sz="1400" b="1" kern="1200" dirty="0" smtClean="0">
                          <a:solidFill>
                            <a:srgbClr val="343434"/>
                          </a:solidFill>
                          <a:latin typeface="+mn-lt"/>
                          <a:ea typeface="+mn-ea"/>
                          <a:cs typeface="+mn-cs"/>
                        </a:rPr>
                        <a:t>Web Agent for Windows </a:t>
                      </a:r>
                      <a:endParaRPr lang="en-US" sz="1400" b="1" dirty="0">
                        <a:solidFill>
                          <a:srgbClr val="343434"/>
                        </a:solidFill>
                        <a:latin typeface="Arial"/>
                        <a:ea typeface="Times New Roman"/>
                        <a:cs typeface="Times New Roman"/>
                      </a:endParaRPr>
                    </a:p>
                  </a:txBody>
                  <a:tcPr marR="0" marT="17145" marB="1714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r>
                        <a:rPr lang="en-US" sz="1400" b="1" dirty="0" smtClean="0">
                          <a:solidFill>
                            <a:srgbClr val="343434"/>
                          </a:solidFill>
                          <a:latin typeface="Arial"/>
                          <a:ea typeface="Times New Roman"/>
                          <a:cs typeface="Times New Roman"/>
                        </a:rPr>
                        <a:t>NAC Agent for Mac OS X</a:t>
                      </a:r>
                      <a:endParaRPr lang="en-US" sz="1400" b="1" dirty="0">
                        <a:solidFill>
                          <a:srgbClr val="343434"/>
                        </a:solidFill>
                        <a:latin typeface="Arial"/>
                        <a:ea typeface="Times New Roman"/>
                        <a:cs typeface="Times New Roman"/>
                      </a:endParaRPr>
                    </a:p>
                  </a:txBody>
                  <a:tcPr marR="0" marT="17145" marB="1714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r>
              <a:tr h="1954530">
                <a:tc>
                  <a:txBody>
                    <a:bodyPr/>
                    <a:lstStyle/>
                    <a:p>
                      <a:pPr lvl="0"/>
                      <a:r>
                        <a:rPr lang="ja-JP" altLang="en-US" sz="1200" b="1" kern="1200" dirty="0" smtClean="0">
                          <a:solidFill>
                            <a:srgbClr val="343434"/>
                          </a:solidFill>
                          <a:latin typeface="+mn-lt"/>
                          <a:ea typeface="+mn-ea"/>
                          <a:cs typeface="+mn-cs"/>
                        </a:rPr>
                        <a:t>チェック項目</a:t>
                      </a:r>
                      <a:endParaRPr lang="en-US" sz="1200" b="1" kern="1200" dirty="0" smtClean="0">
                        <a:solidFill>
                          <a:srgbClr val="343434"/>
                        </a:solidFill>
                        <a:latin typeface="+mn-lt"/>
                        <a:ea typeface="+mn-ea"/>
                        <a:cs typeface="+mn-cs"/>
                      </a:endParaRPr>
                    </a:p>
                  </a:txBody>
                  <a:tcPr marR="0" marT="17145" marB="1714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lvl="0"/>
                      <a:r>
                        <a:rPr lang="en-US" sz="1100" kern="1200" dirty="0" smtClean="0">
                          <a:solidFill>
                            <a:srgbClr val="343434"/>
                          </a:solidFill>
                          <a:latin typeface="+mn-lt"/>
                          <a:ea typeface="+mn-ea"/>
                          <a:cs typeface="+mn-cs"/>
                        </a:rPr>
                        <a:t>OS/Service Packs/</a:t>
                      </a:r>
                      <a:r>
                        <a:rPr lang="en-US" sz="1100" kern="1200" dirty="0" err="1" smtClean="0">
                          <a:solidFill>
                            <a:srgbClr val="343434"/>
                          </a:solidFill>
                          <a:latin typeface="+mn-lt"/>
                          <a:ea typeface="+mn-ea"/>
                          <a:cs typeface="+mn-cs"/>
                        </a:rPr>
                        <a:t>Hotfixes</a:t>
                      </a:r>
                      <a:r>
                        <a:rPr lang="en-US" sz="1100" kern="1200" dirty="0" smtClean="0">
                          <a:solidFill>
                            <a:srgbClr val="343434"/>
                          </a:solidFill>
                          <a:latin typeface="+mn-lt"/>
                          <a:ea typeface="+mn-ea"/>
                          <a:cs typeface="+mn-cs"/>
                        </a:rPr>
                        <a:t> </a:t>
                      </a:r>
                    </a:p>
                    <a:p>
                      <a:pPr lvl="0"/>
                      <a:r>
                        <a:rPr lang="en-US" sz="1100" kern="1200" dirty="0" smtClean="0">
                          <a:solidFill>
                            <a:srgbClr val="343434"/>
                          </a:solidFill>
                          <a:latin typeface="+mn-lt"/>
                          <a:ea typeface="+mn-ea"/>
                          <a:cs typeface="+mn-cs"/>
                        </a:rPr>
                        <a:t>Process Check</a:t>
                      </a:r>
                    </a:p>
                    <a:p>
                      <a:pPr lvl="0"/>
                      <a:r>
                        <a:rPr lang="en-US" sz="1100" kern="1200" dirty="0" smtClean="0">
                          <a:solidFill>
                            <a:srgbClr val="343434"/>
                          </a:solidFill>
                          <a:latin typeface="+mn-lt"/>
                          <a:ea typeface="+mn-ea"/>
                          <a:cs typeface="+mn-cs"/>
                        </a:rPr>
                        <a:t>Registry Check</a:t>
                      </a:r>
                    </a:p>
                    <a:p>
                      <a:pPr lvl="0"/>
                      <a:r>
                        <a:rPr lang="en-US" sz="1100" kern="1200" dirty="0" smtClean="0">
                          <a:solidFill>
                            <a:srgbClr val="343434"/>
                          </a:solidFill>
                          <a:latin typeface="+mn-lt"/>
                          <a:ea typeface="+mn-ea"/>
                          <a:cs typeface="+mn-cs"/>
                        </a:rPr>
                        <a:t>File Check</a:t>
                      </a:r>
                    </a:p>
                    <a:p>
                      <a:pPr lvl="0"/>
                      <a:r>
                        <a:rPr lang="en-US" sz="1100" kern="1200" dirty="0" smtClean="0">
                          <a:solidFill>
                            <a:srgbClr val="343434"/>
                          </a:solidFill>
                          <a:latin typeface="+mn-lt"/>
                          <a:ea typeface="+mn-ea"/>
                          <a:cs typeface="+mn-cs"/>
                        </a:rPr>
                        <a:t>Application Check</a:t>
                      </a:r>
                    </a:p>
                    <a:p>
                      <a:pPr lvl="0"/>
                      <a:r>
                        <a:rPr lang="en-US" sz="1100" kern="1200" dirty="0" smtClean="0">
                          <a:solidFill>
                            <a:srgbClr val="343434"/>
                          </a:solidFill>
                          <a:latin typeface="+mn-lt"/>
                          <a:ea typeface="+mn-ea"/>
                          <a:cs typeface="+mn-cs"/>
                        </a:rPr>
                        <a:t>AV Installation</a:t>
                      </a:r>
                    </a:p>
                    <a:p>
                      <a:pPr lvl="0"/>
                      <a:r>
                        <a:rPr lang="en-US" sz="1100" kern="1200" dirty="0" smtClean="0">
                          <a:solidFill>
                            <a:srgbClr val="343434"/>
                          </a:solidFill>
                          <a:latin typeface="+mn-lt"/>
                          <a:ea typeface="+mn-ea"/>
                          <a:cs typeface="+mn-cs"/>
                        </a:rPr>
                        <a:t>AV Version/AV Definition Date</a:t>
                      </a:r>
                    </a:p>
                    <a:p>
                      <a:pPr lvl="0"/>
                      <a:r>
                        <a:rPr lang="en-US" sz="1100" kern="1200" dirty="0" smtClean="0">
                          <a:solidFill>
                            <a:srgbClr val="343434"/>
                          </a:solidFill>
                          <a:latin typeface="+mn-lt"/>
                          <a:ea typeface="+mn-ea"/>
                          <a:cs typeface="+mn-cs"/>
                        </a:rPr>
                        <a:t>AS Installation</a:t>
                      </a:r>
                    </a:p>
                    <a:p>
                      <a:pPr lvl="0"/>
                      <a:r>
                        <a:rPr lang="en-US" sz="1100" kern="1200" dirty="0" smtClean="0">
                          <a:solidFill>
                            <a:srgbClr val="343434"/>
                          </a:solidFill>
                          <a:latin typeface="+mn-lt"/>
                          <a:ea typeface="+mn-ea"/>
                          <a:cs typeface="+mn-cs"/>
                        </a:rPr>
                        <a:t>AS Version/AS Definition Date</a:t>
                      </a:r>
                    </a:p>
                    <a:p>
                      <a:pPr lvl="0"/>
                      <a:r>
                        <a:rPr lang="en-US" sz="1100" kern="1200" dirty="0" smtClean="0">
                          <a:solidFill>
                            <a:srgbClr val="343434"/>
                          </a:solidFill>
                          <a:latin typeface="+mn-lt"/>
                          <a:ea typeface="+mn-ea"/>
                          <a:cs typeface="+mn-cs"/>
                        </a:rPr>
                        <a:t>Patch Management Check </a:t>
                      </a:r>
                    </a:p>
                    <a:p>
                      <a:pPr lvl="0"/>
                      <a:r>
                        <a:rPr lang="en-US" sz="1100" kern="1200" dirty="0" smtClean="0">
                          <a:solidFill>
                            <a:srgbClr val="343434"/>
                          </a:solidFill>
                          <a:latin typeface="+mn-lt"/>
                          <a:ea typeface="+mn-ea"/>
                          <a:cs typeface="+mn-cs"/>
                        </a:rPr>
                        <a:t>Windows Update Running </a:t>
                      </a:r>
                    </a:p>
                    <a:p>
                      <a:pPr lvl="0"/>
                      <a:r>
                        <a:rPr lang="en-US" sz="1100" kern="1200" dirty="0" smtClean="0">
                          <a:solidFill>
                            <a:srgbClr val="343434"/>
                          </a:solidFill>
                          <a:latin typeface="+mn-lt"/>
                          <a:ea typeface="+mn-ea"/>
                          <a:cs typeface="+mn-cs"/>
                        </a:rPr>
                        <a:t>Windows Update Configuration</a:t>
                      </a:r>
                    </a:p>
                    <a:p>
                      <a:pPr lvl="0"/>
                      <a:r>
                        <a:rPr lang="en-US" sz="1100" kern="1200" dirty="0" err="1" smtClean="0">
                          <a:solidFill>
                            <a:srgbClr val="343434"/>
                          </a:solidFill>
                          <a:latin typeface="+mn-lt"/>
                          <a:ea typeface="+mn-ea"/>
                          <a:cs typeface="+mn-cs"/>
                        </a:rPr>
                        <a:t>WSUS</a:t>
                      </a:r>
                      <a:r>
                        <a:rPr lang="en-US" sz="1100" kern="1200" dirty="0" smtClean="0">
                          <a:solidFill>
                            <a:srgbClr val="343434"/>
                          </a:solidFill>
                          <a:latin typeface="+mn-lt"/>
                          <a:ea typeface="+mn-ea"/>
                          <a:cs typeface="+mn-cs"/>
                        </a:rPr>
                        <a:t> Compliance Settings</a:t>
                      </a:r>
                      <a:endParaRPr lang="en-US" sz="1400" kern="1200" dirty="0" smtClean="0">
                        <a:solidFill>
                          <a:srgbClr val="343434"/>
                        </a:solidFill>
                        <a:latin typeface="+mn-lt"/>
                        <a:ea typeface="+mn-ea"/>
                        <a:cs typeface="+mn-cs"/>
                      </a:endParaRPr>
                    </a:p>
                  </a:txBody>
                  <a:tcPr marR="0" marT="17145" marB="1714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lvl="0"/>
                      <a:r>
                        <a:rPr lang="en-US" sz="1100" kern="1200" dirty="0" smtClean="0">
                          <a:solidFill>
                            <a:srgbClr val="343434"/>
                          </a:solidFill>
                          <a:latin typeface="+mn-lt"/>
                          <a:ea typeface="+mn-ea"/>
                          <a:cs typeface="+mn-cs"/>
                        </a:rPr>
                        <a:t>OS/Service Packs/</a:t>
                      </a:r>
                      <a:r>
                        <a:rPr lang="en-US" sz="1100" kern="1200" dirty="0" err="1" smtClean="0">
                          <a:solidFill>
                            <a:srgbClr val="343434"/>
                          </a:solidFill>
                          <a:latin typeface="+mn-lt"/>
                          <a:ea typeface="+mn-ea"/>
                          <a:cs typeface="+mn-cs"/>
                        </a:rPr>
                        <a:t>Hotfixes</a:t>
                      </a:r>
                      <a:r>
                        <a:rPr lang="en-US" sz="1100" kern="1200" dirty="0" smtClean="0">
                          <a:solidFill>
                            <a:srgbClr val="343434"/>
                          </a:solidFill>
                          <a:latin typeface="+mn-lt"/>
                          <a:ea typeface="+mn-ea"/>
                          <a:cs typeface="+mn-cs"/>
                        </a:rPr>
                        <a:t> </a:t>
                      </a:r>
                    </a:p>
                    <a:p>
                      <a:pPr lvl="0"/>
                      <a:r>
                        <a:rPr lang="en-US" sz="1100" kern="1200" dirty="0" smtClean="0">
                          <a:solidFill>
                            <a:srgbClr val="343434"/>
                          </a:solidFill>
                          <a:latin typeface="+mn-lt"/>
                          <a:ea typeface="+mn-ea"/>
                          <a:cs typeface="+mn-cs"/>
                        </a:rPr>
                        <a:t>Process Check</a:t>
                      </a:r>
                    </a:p>
                    <a:p>
                      <a:pPr lvl="0"/>
                      <a:r>
                        <a:rPr lang="en-US" sz="1100" kern="1200" dirty="0" smtClean="0">
                          <a:solidFill>
                            <a:srgbClr val="343434"/>
                          </a:solidFill>
                          <a:latin typeface="+mn-lt"/>
                          <a:ea typeface="+mn-ea"/>
                          <a:cs typeface="+mn-cs"/>
                        </a:rPr>
                        <a:t>Registry Check</a:t>
                      </a:r>
                    </a:p>
                    <a:p>
                      <a:pPr lvl="0"/>
                      <a:r>
                        <a:rPr lang="en-US" sz="1100" kern="1200" dirty="0" smtClean="0">
                          <a:solidFill>
                            <a:srgbClr val="343434"/>
                          </a:solidFill>
                          <a:latin typeface="+mn-lt"/>
                          <a:ea typeface="+mn-ea"/>
                          <a:cs typeface="+mn-cs"/>
                        </a:rPr>
                        <a:t>File Check</a:t>
                      </a:r>
                    </a:p>
                    <a:p>
                      <a:pPr lvl="0"/>
                      <a:r>
                        <a:rPr lang="en-US" sz="1100" kern="1200" dirty="0" smtClean="0">
                          <a:solidFill>
                            <a:srgbClr val="343434"/>
                          </a:solidFill>
                          <a:latin typeface="+mn-lt"/>
                          <a:ea typeface="+mn-ea"/>
                          <a:cs typeface="+mn-cs"/>
                        </a:rPr>
                        <a:t>Application Check</a:t>
                      </a:r>
                    </a:p>
                    <a:p>
                      <a:pPr lvl="0"/>
                      <a:r>
                        <a:rPr lang="en-US" sz="1100" kern="1200" dirty="0" smtClean="0">
                          <a:solidFill>
                            <a:srgbClr val="343434"/>
                          </a:solidFill>
                          <a:latin typeface="+mn-lt"/>
                          <a:ea typeface="+mn-ea"/>
                          <a:cs typeface="+mn-cs"/>
                        </a:rPr>
                        <a:t>AV Installation</a:t>
                      </a:r>
                    </a:p>
                    <a:p>
                      <a:pPr lvl="0"/>
                      <a:r>
                        <a:rPr lang="en-US" sz="1100" kern="1200" dirty="0" smtClean="0">
                          <a:solidFill>
                            <a:srgbClr val="343434"/>
                          </a:solidFill>
                          <a:latin typeface="+mn-lt"/>
                          <a:ea typeface="+mn-ea"/>
                          <a:cs typeface="+mn-cs"/>
                        </a:rPr>
                        <a:t>AV Version/AV Definition Date</a:t>
                      </a:r>
                    </a:p>
                    <a:p>
                      <a:pPr lvl="0"/>
                      <a:r>
                        <a:rPr lang="en-US" sz="1100" kern="1200" dirty="0" smtClean="0">
                          <a:solidFill>
                            <a:srgbClr val="343434"/>
                          </a:solidFill>
                          <a:latin typeface="+mn-lt"/>
                          <a:ea typeface="+mn-ea"/>
                          <a:cs typeface="+mn-cs"/>
                        </a:rPr>
                        <a:t>AS Installation</a:t>
                      </a:r>
                    </a:p>
                    <a:p>
                      <a:pPr lvl="0"/>
                      <a:r>
                        <a:rPr lang="en-US" sz="1100" kern="1200" dirty="0" smtClean="0">
                          <a:solidFill>
                            <a:srgbClr val="343434"/>
                          </a:solidFill>
                          <a:latin typeface="+mn-lt"/>
                          <a:ea typeface="+mn-ea"/>
                          <a:cs typeface="+mn-cs"/>
                        </a:rPr>
                        <a:t>AS Version/AS Definition Date</a:t>
                      </a:r>
                    </a:p>
                    <a:p>
                      <a:pPr lvl="0"/>
                      <a:r>
                        <a:rPr lang="en-US" sz="1100" kern="1200" dirty="0" smtClean="0">
                          <a:solidFill>
                            <a:srgbClr val="343434"/>
                          </a:solidFill>
                          <a:latin typeface="+mn-lt"/>
                          <a:ea typeface="+mn-ea"/>
                          <a:cs typeface="+mn-cs"/>
                        </a:rPr>
                        <a:t>Patch Management Check </a:t>
                      </a:r>
                    </a:p>
                    <a:p>
                      <a:pPr lvl="0"/>
                      <a:r>
                        <a:rPr lang="en-US" sz="1100" kern="1200" dirty="0" smtClean="0">
                          <a:solidFill>
                            <a:srgbClr val="343434"/>
                          </a:solidFill>
                          <a:latin typeface="+mn-lt"/>
                          <a:ea typeface="+mn-ea"/>
                          <a:cs typeface="+mn-cs"/>
                        </a:rPr>
                        <a:t>Windows Update Running </a:t>
                      </a:r>
                    </a:p>
                    <a:p>
                      <a:pPr lvl="0"/>
                      <a:r>
                        <a:rPr lang="en-US" sz="1100" kern="1200" dirty="0" smtClean="0">
                          <a:solidFill>
                            <a:srgbClr val="343434"/>
                          </a:solidFill>
                          <a:latin typeface="+mn-lt"/>
                          <a:ea typeface="+mn-ea"/>
                          <a:cs typeface="+mn-cs"/>
                        </a:rPr>
                        <a:t>Windows Update Configuration</a:t>
                      </a:r>
                    </a:p>
                    <a:p>
                      <a:pPr lvl="0"/>
                      <a:r>
                        <a:rPr lang="en-US" sz="1100" kern="1200" dirty="0" err="1" smtClean="0">
                          <a:solidFill>
                            <a:srgbClr val="343434"/>
                          </a:solidFill>
                          <a:latin typeface="+mn-lt"/>
                          <a:ea typeface="+mn-ea"/>
                          <a:cs typeface="+mn-cs"/>
                        </a:rPr>
                        <a:t>WSUS</a:t>
                      </a:r>
                      <a:r>
                        <a:rPr lang="en-US" sz="1100" kern="1200" dirty="0" smtClean="0">
                          <a:solidFill>
                            <a:srgbClr val="343434"/>
                          </a:solidFill>
                          <a:latin typeface="+mn-lt"/>
                          <a:ea typeface="+mn-ea"/>
                          <a:cs typeface="+mn-cs"/>
                        </a:rPr>
                        <a:t> Compliance Settings</a:t>
                      </a:r>
                      <a:endParaRPr lang="en-US" sz="1400" kern="1200" dirty="0" smtClean="0">
                        <a:solidFill>
                          <a:srgbClr val="343434"/>
                        </a:solidFill>
                        <a:latin typeface="+mn-lt"/>
                        <a:ea typeface="+mn-ea"/>
                        <a:cs typeface="+mn-cs"/>
                      </a:endParaRPr>
                    </a:p>
                  </a:txBody>
                  <a:tcPr marR="0" marT="17145" marB="1714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lvl="0"/>
                      <a:r>
                        <a:rPr lang="en-US" sz="1100" kern="1200" dirty="0" smtClean="0">
                          <a:solidFill>
                            <a:srgbClr val="343434"/>
                          </a:solidFill>
                          <a:latin typeface="+mn-lt"/>
                          <a:ea typeface="+mn-ea"/>
                          <a:cs typeface="+mn-cs"/>
                        </a:rPr>
                        <a:t>Service Check **</a:t>
                      </a:r>
                      <a:r>
                        <a:rPr lang="en-US" sz="1100" dirty="0" smtClean="0">
                          <a:solidFill>
                            <a:srgbClr val="343434"/>
                          </a:solidFill>
                        </a:rPr>
                        <a:t> </a:t>
                      </a:r>
                    </a:p>
                    <a:p>
                      <a:pPr lvl="0"/>
                      <a:r>
                        <a:rPr lang="en-US" sz="1100" dirty="0" smtClean="0">
                          <a:solidFill>
                            <a:srgbClr val="343434"/>
                          </a:solidFill>
                        </a:rPr>
                        <a:t>File Check **</a:t>
                      </a:r>
                    </a:p>
                    <a:p>
                      <a:pPr lvl="0"/>
                      <a:r>
                        <a:rPr lang="en-US" sz="1100" kern="1200" dirty="0" smtClean="0">
                          <a:solidFill>
                            <a:srgbClr val="343434"/>
                          </a:solidFill>
                          <a:latin typeface="+mn-lt"/>
                          <a:ea typeface="+mn-ea"/>
                          <a:cs typeface="+mn-cs"/>
                        </a:rPr>
                        <a:t>Application Check **</a:t>
                      </a:r>
                    </a:p>
                    <a:p>
                      <a:pPr lvl="0"/>
                      <a:r>
                        <a:rPr lang="en-US" sz="1100" kern="1200" dirty="0" smtClean="0">
                          <a:solidFill>
                            <a:srgbClr val="343434"/>
                          </a:solidFill>
                          <a:latin typeface="+mn-lt"/>
                          <a:ea typeface="+mn-ea"/>
                          <a:cs typeface="+mn-cs"/>
                        </a:rPr>
                        <a:t>AV Installation</a:t>
                      </a:r>
                    </a:p>
                    <a:p>
                      <a:pPr lvl="0"/>
                      <a:r>
                        <a:rPr lang="en-US" sz="1100" kern="1200" dirty="0" smtClean="0">
                          <a:solidFill>
                            <a:srgbClr val="343434"/>
                          </a:solidFill>
                          <a:latin typeface="+mn-lt"/>
                          <a:ea typeface="+mn-ea"/>
                          <a:cs typeface="+mn-cs"/>
                        </a:rPr>
                        <a:t>AV Version/Def Date</a:t>
                      </a:r>
                    </a:p>
                    <a:p>
                      <a:pPr lvl="0"/>
                      <a:r>
                        <a:rPr lang="en-US" sz="1100" kern="1200" dirty="0" smtClean="0">
                          <a:solidFill>
                            <a:srgbClr val="343434"/>
                          </a:solidFill>
                          <a:latin typeface="+mn-lt"/>
                          <a:ea typeface="+mn-ea"/>
                          <a:cs typeface="+mn-cs"/>
                        </a:rPr>
                        <a:t>AS Installation</a:t>
                      </a:r>
                    </a:p>
                    <a:p>
                      <a:pPr lvl="0"/>
                      <a:r>
                        <a:rPr lang="en-US" sz="1100" kern="1200" dirty="0" smtClean="0">
                          <a:solidFill>
                            <a:srgbClr val="343434"/>
                          </a:solidFill>
                          <a:latin typeface="+mn-lt"/>
                          <a:ea typeface="+mn-ea"/>
                          <a:cs typeface="+mn-cs"/>
                        </a:rPr>
                        <a:t>AS Version/</a:t>
                      </a:r>
                      <a:r>
                        <a:rPr lang="en-US" sz="1100" kern="1200" dirty="0" err="1" smtClean="0">
                          <a:solidFill>
                            <a:srgbClr val="343434"/>
                          </a:solidFill>
                          <a:latin typeface="+mn-lt"/>
                          <a:ea typeface="+mn-ea"/>
                          <a:cs typeface="+mn-cs"/>
                        </a:rPr>
                        <a:t>Def</a:t>
                      </a:r>
                      <a:r>
                        <a:rPr lang="en-US" sz="1100" kern="1200" dirty="0" smtClean="0">
                          <a:solidFill>
                            <a:srgbClr val="343434"/>
                          </a:solidFill>
                          <a:latin typeface="+mn-lt"/>
                          <a:ea typeface="+mn-ea"/>
                          <a:cs typeface="+mn-cs"/>
                        </a:rPr>
                        <a:t> Date</a:t>
                      </a:r>
                    </a:p>
                    <a:p>
                      <a:pPr lvl="0"/>
                      <a:r>
                        <a:rPr lang="en-US" sz="1100" kern="1200" dirty="0" smtClean="0">
                          <a:solidFill>
                            <a:srgbClr val="343434"/>
                          </a:solidFill>
                          <a:latin typeface="+mn-lt"/>
                          <a:ea typeface="+mn-ea"/>
                          <a:cs typeface="+mn-cs"/>
                        </a:rPr>
                        <a:t>Patch Management Check</a:t>
                      </a:r>
                      <a:r>
                        <a:rPr lang="en-US" sz="1100" kern="1200" baseline="0" dirty="0" smtClean="0">
                          <a:solidFill>
                            <a:srgbClr val="343434"/>
                          </a:solidFill>
                          <a:latin typeface="+mn-lt"/>
                          <a:ea typeface="+mn-ea"/>
                          <a:cs typeface="+mn-cs"/>
                        </a:rPr>
                        <a:t> **</a:t>
                      </a:r>
                    </a:p>
                    <a:p>
                      <a:pPr lvl="0"/>
                      <a:endParaRPr lang="en-US" sz="1100" kern="1200" dirty="0" smtClean="0">
                        <a:solidFill>
                          <a:srgbClr val="343434"/>
                        </a:solidFill>
                        <a:latin typeface="+mn-lt"/>
                        <a:ea typeface="+mn-ea"/>
                        <a:cs typeface="+mn-cs"/>
                      </a:endParaRPr>
                    </a:p>
                    <a:p>
                      <a:pPr marL="0" marR="0" lvl="0" indent="0" algn="l" defTabSz="685777" rtl="0" eaLnBrk="1" fontAlgn="auto" latinLnBrk="0" hangingPunct="1">
                        <a:lnSpc>
                          <a:spcPct val="100000"/>
                        </a:lnSpc>
                        <a:spcBef>
                          <a:spcPts val="0"/>
                        </a:spcBef>
                        <a:spcAft>
                          <a:spcPts val="0"/>
                        </a:spcAft>
                        <a:buClrTx/>
                        <a:buSzTx/>
                        <a:buFontTx/>
                        <a:buNone/>
                        <a:tabLst/>
                        <a:defRPr/>
                      </a:pPr>
                      <a:r>
                        <a:rPr lang="en-US" sz="1100" kern="1200" dirty="0" smtClean="0">
                          <a:solidFill>
                            <a:srgbClr val="343434"/>
                          </a:solidFill>
                          <a:latin typeface="+mn-lt"/>
                          <a:ea typeface="+mn-ea"/>
                          <a:cs typeface="+mn-cs"/>
                        </a:rPr>
                        <a:t>(** AC 4.1 and ISE 1.4)</a:t>
                      </a:r>
                    </a:p>
                  </a:txBody>
                  <a:tcPr marR="0" marT="17145" marB="1714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r>
              <a:tr h="1314450">
                <a:tc>
                  <a:txBody>
                    <a:bodyPr/>
                    <a:lstStyle/>
                    <a:p>
                      <a:pPr lvl="0"/>
                      <a:r>
                        <a:rPr lang="ja-JP" altLang="en-US" sz="1200" b="1" kern="1200" dirty="0" smtClean="0">
                          <a:solidFill>
                            <a:srgbClr val="343434"/>
                          </a:solidFill>
                          <a:latin typeface="+mn-lt"/>
                          <a:ea typeface="+mn-ea"/>
                          <a:cs typeface="+mn-cs"/>
                        </a:rPr>
                        <a:t>修復方法</a:t>
                      </a:r>
                      <a:endParaRPr lang="en-US" sz="1200" b="1" kern="1200" dirty="0" smtClean="0">
                        <a:solidFill>
                          <a:srgbClr val="343434"/>
                        </a:solidFill>
                        <a:latin typeface="+mn-lt"/>
                        <a:ea typeface="+mn-ea"/>
                        <a:cs typeface="+mn-cs"/>
                      </a:endParaRPr>
                    </a:p>
                  </a:txBody>
                  <a:tcPr marR="0" marT="17145" marB="17145"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lvl="0"/>
                      <a:r>
                        <a:rPr lang="en-US" sz="1100" kern="1200" dirty="0" smtClean="0">
                          <a:solidFill>
                            <a:srgbClr val="343434"/>
                          </a:solidFill>
                          <a:latin typeface="+mn-lt"/>
                          <a:ea typeface="+mn-ea"/>
                          <a:cs typeface="+mn-cs"/>
                        </a:rPr>
                        <a:t>Message Text (Local Check)</a:t>
                      </a:r>
                    </a:p>
                    <a:p>
                      <a:pPr lvl="0"/>
                      <a:r>
                        <a:rPr lang="en-US" sz="1100" kern="1200" dirty="0" smtClean="0">
                          <a:solidFill>
                            <a:srgbClr val="343434"/>
                          </a:solidFill>
                          <a:latin typeface="+mn-lt"/>
                          <a:ea typeface="+mn-ea"/>
                          <a:cs typeface="+mn-cs"/>
                        </a:rPr>
                        <a:t>URL Link (Link</a:t>
                      </a:r>
                      <a:r>
                        <a:rPr lang="en-US" sz="1100" kern="1200" baseline="0" dirty="0" smtClean="0">
                          <a:solidFill>
                            <a:srgbClr val="343434"/>
                          </a:solidFill>
                          <a:latin typeface="+mn-lt"/>
                          <a:ea typeface="+mn-ea"/>
                          <a:cs typeface="+mn-cs"/>
                        </a:rPr>
                        <a:t> Distribution)</a:t>
                      </a:r>
                      <a:endParaRPr lang="en-US" sz="1100" kern="1200" dirty="0" smtClean="0">
                        <a:solidFill>
                          <a:srgbClr val="343434"/>
                        </a:solidFill>
                        <a:latin typeface="+mn-lt"/>
                        <a:ea typeface="+mn-ea"/>
                        <a:cs typeface="+mn-cs"/>
                      </a:endParaRPr>
                    </a:p>
                    <a:p>
                      <a:pPr lvl="0"/>
                      <a:r>
                        <a:rPr lang="en-US" sz="1100" kern="1200" dirty="0" smtClean="0">
                          <a:solidFill>
                            <a:srgbClr val="343434"/>
                          </a:solidFill>
                          <a:latin typeface="+mn-lt"/>
                          <a:ea typeface="+mn-ea"/>
                          <a:cs typeface="+mn-cs"/>
                        </a:rPr>
                        <a:t>File Distribution</a:t>
                      </a:r>
                    </a:p>
                    <a:p>
                      <a:pPr lvl="0"/>
                      <a:r>
                        <a:rPr lang="en-US" sz="1100" kern="1200" dirty="0" smtClean="0">
                          <a:solidFill>
                            <a:srgbClr val="343434"/>
                          </a:solidFill>
                          <a:latin typeface="+mn-lt"/>
                          <a:ea typeface="+mn-ea"/>
                          <a:cs typeface="+mn-cs"/>
                        </a:rPr>
                        <a:t>Launch Program </a:t>
                      </a:r>
                      <a:br>
                        <a:rPr lang="en-US" sz="1100" kern="1200" dirty="0" smtClean="0">
                          <a:solidFill>
                            <a:srgbClr val="343434"/>
                          </a:solidFill>
                          <a:latin typeface="+mn-lt"/>
                          <a:ea typeface="+mn-ea"/>
                          <a:cs typeface="+mn-cs"/>
                        </a:rPr>
                      </a:br>
                      <a:r>
                        <a:rPr lang="en-US" sz="1100" kern="1200" dirty="0" smtClean="0">
                          <a:solidFill>
                            <a:srgbClr val="343434"/>
                          </a:solidFill>
                          <a:latin typeface="+mn-lt"/>
                          <a:ea typeface="+mn-ea"/>
                          <a:cs typeface="+mn-cs"/>
                        </a:rPr>
                        <a:t>AV Definition</a:t>
                      </a:r>
                      <a:r>
                        <a:rPr lang="en-US" sz="1100" kern="1200" baseline="0" dirty="0" smtClean="0">
                          <a:solidFill>
                            <a:srgbClr val="343434"/>
                          </a:solidFill>
                          <a:latin typeface="+mn-lt"/>
                          <a:ea typeface="+mn-ea"/>
                          <a:cs typeface="+mn-cs"/>
                        </a:rPr>
                        <a:t> Update</a:t>
                      </a:r>
                      <a:br>
                        <a:rPr lang="en-US" sz="1100" kern="1200" baseline="0" dirty="0" smtClean="0">
                          <a:solidFill>
                            <a:srgbClr val="343434"/>
                          </a:solidFill>
                          <a:latin typeface="+mn-lt"/>
                          <a:ea typeface="+mn-ea"/>
                          <a:cs typeface="+mn-cs"/>
                        </a:rPr>
                      </a:br>
                      <a:r>
                        <a:rPr lang="en-US" sz="1100" kern="1200" dirty="0" smtClean="0">
                          <a:solidFill>
                            <a:srgbClr val="343434"/>
                          </a:solidFill>
                          <a:latin typeface="+mn-lt"/>
                          <a:ea typeface="+mn-ea"/>
                          <a:cs typeface="+mn-cs"/>
                        </a:rPr>
                        <a:t>AS Definition</a:t>
                      </a:r>
                      <a:r>
                        <a:rPr lang="en-US" sz="1100" kern="1200" baseline="0" dirty="0" smtClean="0">
                          <a:solidFill>
                            <a:srgbClr val="343434"/>
                          </a:solidFill>
                          <a:latin typeface="+mn-lt"/>
                          <a:ea typeface="+mn-ea"/>
                          <a:cs typeface="+mn-cs"/>
                        </a:rPr>
                        <a:t> Update</a:t>
                      </a:r>
                    </a:p>
                    <a:p>
                      <a:pPr lvl="0"/>
                      <a:r>
                        <a:rPr lang="en-US" sz="1100" kern="1200" dirty="0" smtClean="0">
                          <a:solidFill>
                            <a:srgbClr val="343434"/>
                          </a:solidFill>
                          <a:latin typeface="+mn-lt"/>
                          <a:ea typeface="+mn-ea"/>
                          <a:cs typeface="+mn-cs"/>
                        </a:rPr>
                        <a:t>Patch Management Remediation </a:t>
                      </a:r>
                    </a:p>
                    <a:p>
                      <a:pPr lvl="0"/>
                      <a:r>
                        <a:rPr lang="en-US" sz="1100" kern="1200" dirty="0" smtClean="0">
                          <a:solidFill>
                            <a:srgbClr val="343434"/>
                          </a:solidFill>
                          <a:latin typeface="+mn-lt"/>
                          <a:ea typeface="+mn-ea"/>
                          <a:cs typeface="+mn-cs"/>
                        </a:rPr>
                        <a:t>Windows</a:t>
                      </a:r>
                      <a:r>
                        <a:rPr lang="en-US" sz="1100" kern="1200" baseline="0" dirty="0" smtClean="0">
                          <a:solidFill>
                            <a:srgbClr val="343434"/>
                          </a:solidFill>
                          <a:latin typeface="+mn-lt"/>
                          <a:ea typeface="+mn-ea"/>
                          <a:cs typeface="+mn-cs"/>
                        </a:rPr>
                        <a:t> Update</a:t>
                      </a:r>
                    </a:p>
                    <a:p>
                      <a:pPr lvl="0"/>
                      <a:r>
                        <a:rPr lang="en-US" sz="1100" kern="1200" baseline="0" dirty="0" smtClean="0">
                          <a:solidFill>
                            <a:srgbClr val="343434"/>
                          </a:solidFill>
                          <a:latin typeface="+mn-lt"/>
                          <a:ea typeface="+mn-ea"/>
                          <a:cs typeface="+mn-cs"/>
                        </a:rPr>
                        <a:t>WSUS</a:t>
                      </a:r>
                      <a:endParaRPr lang="en-US" sz="1100" kern="1200" dirty="0" smtClean="0">
                        <a:solidFill>
                          <a:srgbClr val="343434"/>
                        </a:solidFill>
                        <a:latin typeface="+mn-lt"/>
                        <a:ea typeface="+mn-ea"/>
                        <a:cs typeface="+mn-cs"/>
                      </a:endParaRPr>
                    </a:p>
                  </a:txBody>
                  <a:tcPr marR="0" marT="17145" marB="1714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lvl="0"/>
                      <a:r>
                        <a:rPr lang="en-US" sz="1100" kern="1200" dirty="0" smtClean="0">
                          <a:solidFill>
                            <a:srgbClr val="343434"/>
                          </a:solidFill>
                          <a:latin typeface="+mn-lt"/>
                          <a:ea typeface="+mn-ea"/>
                          <a:cs typeface="+mn-cs"/>
                        </a:rPr>
                        <a:t>Message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rgbClr val="343434"/>
                          </a:solidFill>
                          <a:latin typeface="+mn-lt"/>
                          <a:ea typeface="+mn-ea"/>
                          <a:cs typeface="+mn-cs"/>
                        </a:rPr>
                        <a:t>URL Link </a:t>
                      </a:r>
                      <a:br>
                        <a:rPr lang="en-US" sz="1100" kern="1200" dirty="0" smtClean="0">
                          <a:solidFill>
                            <a:srgbClr val="343434"/>
                          </a:solidFill>
                          <a:latin typeface="+mn-lt"/>
                          <a:ea typeface="+mn-ea"/>
                          <a:cs typeface="+mn-cs"/>
                        </a:rPr>
                      </a:br>
                      <a:r>
                        <a:rPr lang="en-US" sz="1100" kern="1200" dirty="0" smtClean="0">
                          <a:solidFill>
                            <a:srgbClr val="343434"/>
                          </a:solidFill>
                          <a:latin typeface="+mn-lt"/>
                          <a:ea typeface="+mn-ea"/>
                          <a:cs typeface="+mn-cs"/>
                        </a:rPr>
                        <a:t>File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rgbClr val="343434"/>
                          </a:solidFill>
                          <a:latin typeface="+mn-lt"/>
                          <a:ea typeface="+mn-ea"/>
                          <a:cs typeface="+mn-cs"/>
                        </a:rPr>
                        <a:t>Patch Management Remediation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rgbClr val="343434"/>
                        </a:solidFill>
                        <a:latin typeface="+mn-lt"/>
                        <a:ea typeface="+mn-ea"/>
                        <a:cs typeface="+mn-cs"/>
                      </a:endParaRPr>
                    </a:p>
                    <a:p>
                      <a:pPr lvl="0"/>
                      <a:endParaRPr lang="en-US" sz="1100" kern="1200" dirty="0" smtClean="0">
                        <a:solidFill>
                          <a:srgbClr val="343434"/>
                        </a:solidFill>
                        <a:latin typeface="+mn-lt"/>
                        <a:ea typeface="+mn-ea"/>
                        <a:cs typeface="+mn-cs"/>
                      </a:endParaRPr>
                    </a:p>
                  </a:txBody>
                  <a:tcPr marR="0" marT="17145" marB="1714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lvl="0"/>
                      <a:r>
                        <a:rPr lang="en-US" sz="1100" kern="1200" dirty="0" smtClean="0">
                          <a:solidFill>
                            <a:srgbClr val="343434"/>
                          </a:solidFill>
                          <a:latin typeface="+mn-lt"/>
                          <a:ea typeface="+mn-ea"/>
                          <a:cs typeface="+mn-cs"/>
                        </a:rPr>
                        <a:t>Message Text </a:t>
                      </a:r>
                      <a:br>
                        <a:rPr lang="en-US" sz="1100" kern="1200" dirty="0" smtClean="0">
                          <a:solidFill>
                            <a:srgbClr val="343434"/>
                          </a:solidFill>
                          <a:latin typeface="+mn-lt"/>
                          <a:ea typeface="+mn-ea"/>
                          <a:cs typeface="+mn-cs"/>
                        </a:rPr>
                      </a:br>
                      <a:r>
                        <a:rPr lang="en-US" sz="1100" kern="1200" dirty="0" smtClean="0">
                          <a:solidFill>
                            <a:srgbClr val="343434"/>
                          </a:solidFill>
                          <a:latin typeface="+mn-lt"/>
                          <a:ea typeface="+mn-ea"/>
                          <a:cs typeface="+mn-cs"/>
                        </a:rPr>
                        <a:t>URL</a:t>
                      </a:r>
                      <a:r>
                        <a:rPr lang="en-US" sz="1100" kern="1200" baseline="0" dirty="0" smtClean="0">
                          <a:solidFill>
                            <a:srgbClr val="343434"/>
                          </a:solidFill>
                          <a:latin typeface="+mn-lt"/>
                          <a:ea typeface="+mn-ea"/>
                          <a:cs typeface="+mn-cs"/>
                        </a:rPr>
                        <a:t> Link</a:t>
                      </a:r>
                      <a:br>
                        <a:rPr lang="en-US" sz="1100" kern="1200" baseline="0" dirty="0" smtClean="0">
                          <a:solidFill>
                            <a:srgbClr val="343434"/>
                          </a:solidFill>
                          <a:latin typeface="+mn-lt"/>
                          <a:ea typeface="+mn-ea"/>
                          <a:cs typeface="+mn-cs"/>
                        </a:rPr>
                      </a:br>
                      <a:endParaRPr lang="en-US" sz="1100" kern="1200" baseline="0" dirty="0" smtClean="0">
                        <a:solidFill>
                          <a:srgbClr val="343434"/>
                        </a:solidFill>
                        <a:latin typeface="+mn-lt"/>
                        <a:ea typeface="+mn-ea"/>
                        <a:cs typeface="+mn-cs"/>
                      </a:endParaRPr>
                    </a:p>
                    <a:p>
                      <a:pPr lvl="0"/>
                      <a:endParaRPr lang="en-US" sz="1100" kern="1200" baseline="0" dirty="0" smtClean="0">
                        <a:solidFill>
                          <a:srgbClr val="343434"/>
                        </a:solidFill>
                        <a:latin typeface="+mn-lt"/>
                        <a:ea typeface="+mn-ea"/>
                        <a:cs typeface="+mn-cs"/>
                      </a:endParaRPr>
                    </a:p>
                    <a:p>
                      <a:pPr lvl="0"/>
                      <a:r>
                        <a:rPr lang="en-US" sz="1100" kern="1200" dirty="0" smtClean="0">
                          <a:solidFill>
                            <a:srgbClr val="343434"/>
                          </a:solidFill>
                          <a:latin typeface="+mn-lt"/>
                          <a:ea typeface="+mn-ea"/>
                          <a:cs typeface="+mn-cs"/>
                        </a:rPr>
                        <a:t>AV Live Update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rgbClr val="343434"/>
                          </a:solidFill>
                          <a:latin typeface="+mn-lt"/>
                          <a:ea typeface="+mn-ea"/>
                          <a:cs typeface="+mn-cs"/>
                        </a:rPr>
                        <a:t>(AS Live Update)</a:t>
                      </a:r>
                    </a:p>
                    <a:p>
                      <a:pPr lvl="0"/>
                      <a:endParaRPr lang="en-US" sz="1100" kern="1200" dirty="0" smtClean="0">
                        <a:solidFill>
                          <a:srgbClr val="343434"/>
                        </a:solidFill>
                        <a:latin typeface="+mn-lt"/>
                        <a:ea typeface="+mn-ea"/>
                        <a:cs typeface="+mn-cs"/>
                      </a:endParaRPr>
                    </a:p>
                  </a:txBody>
                  <a:tcPr marR="0" marT="17145" marB="17145">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669382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 name="Main Cloud" descr="cisco_cloud"/>
          <p:cNvPicPr>
            <a:picLocks noChangeAspect="1" noChangeArrowheads="1"/>
          </p:cNvPicPr>
          <p:nvPr/>
        </p:nvPicPr>
        <p:blipFill>
          <a:blip r:embed="rId3" cstate="print"/>
          <a:srcRect/>
          <a:stretch>
            <a:fillRect/>
          </a:stretch>
        </p:blipFill>
        <p:spPr bwMode="auto">
          <a:xfrm>
            <a:off x="6267101" y="3321529"/>
            <a:ext cx="2160607" cy="1414448"/>
          </a:xfrm>
          <a:prstGeom prst="rect">
            <a:avLst/>
          </a:prstGeom>
          <a:noFill/>
          <a:ln w="9525">
            <a:noFill/>
            <a:miter lim="800000"/>
            <a:headEnd/>
            <a:tailEnd/>
          </a:ln>
        </p:spPr>
      </p:pic>
      <p:sp>
        <p:nvSpPr>
          <p:cNvPr id="4" name="Text Placeholder 3"/>
          <p:cNvSpPr>
            <a:spLocks noGrp="1"/>
          </p:cNvSpPr>
          <p:nvPr>
            <p:ph type="body" sz="quarter" idx="10"/>
          </p:nvPr>
        </p:nvSpPr>
        <p:spPr>
          <a:xfrm>
            <a:off x="333462" y="1095388"/>
            <a:ext cx="8641425" cy="440842"/>
          </a:xfrm>
        </p:spPr>
        <p:txBody>
          <a:bodyPr lIns="68589" tIns="34295" rIns="68589" bIns="34295"/>
          <a:lstStyle/>
          <a:p>
            <a:pPr marL="0" indent="0">
              <a:buNone/>
            </a:pPr>
            <a:r>
              <a:rPr lang="ja-JP" altLang="en-US" sz="1800" dirty="0" smtClean="0"/>
              <a:t>これまでの</a:t>
            </a:r>
            <a:r>
              <a:rPr lang="en-US" altLang="ja-JP" sz="1800" dirty="0" smtClean="0"/>
              <a:t>Cisco</a:t>
            </a:r>
            <a:r>
              <a:rPr lang="ja-JP" altLang="en-US" sz="1800" dirty="0" smtClean="0"/>
              <a:t>セキュリティ製品の機能に加え、検疫機能を強化します</a:t>
            </a:r>
            <a:endParaRPr lang="en-US" altLang="ja-JP" sz="1800" dirty="0" smtClean="0"/>
          </a:p>
        </p:txBody>
      </p:sp>
      <p:sp>
        <p:nvSpPr>
          <p:cNvPr id="3" name="Title 2"/>
          <p:cNvSpPr>
            <a:spLocks noGrp="1"/>
          </p:cNvSpPr>
          <p:nvPr>
            <p:ph type="title"/>
          </p:nvPr>
        </p:nvSpPr>
        <p:spPr>
          <a:xfrm>
            <a:off x="229702" y="324161"/>
            <a:ext cx="8580923" cy="628650"/>
          </a:xfrm>
        </p:spPr>
        <p:txBody>
          <a:bodyPr/>
          <a:lstStyle/>
          <a:p>
            <a:r>
              <a:rPr lang="ja-JP" altLang="en-US" sz="2800" dirty="0" smtClean="0"/>
              <a:t>参考）　</a:t>
            </a:r>
            <a:r>
              <a:rPr lang="en-US" altLang="ja-JP" sz="2800" dirty="0" smtClean="0"/>
              <a:t>Cisco </a:t>
            </a:r>
            <a:r>
              <a:rPr lang="en-US" altLang="ja-JP" sz="2800" dirty="0"/>
              <a:t>ISE</a:t>
            </a:r>
            <a:r>
              <a:rPr lang="ja-JP" altLang="en-US" sz="2800" dirty="0"/>
              <a:t>と</a:t>
            </a:r>
            <a:r>
              <a:rPr lang="en-US" altLang="ja-JP" sz="2800" dirty="0"/>
              <a:t>MDM</a:t>
            </a:r>
            <a:r>
              <a:rPr lang="ja-JP" altLang="en-US" sz="2800" dirty="0"/>
              <a:t>の</a:t>
            </a:r>
            <a:r>
              <a:rPr lang="ja-JP" altLang="en-US" sz="2800" dirty="0" smtClean="0"/>
              <a:t>連携で、</a:t>
            </a:r>
            <a:r>
              <a:rPr lang="en-US" altLang="ja-JP" sz="2800" dirty="0" smtClean="0"/>
              <a:t/>
            </a:r>
            <a:br>
              <a:rPr lang="en-US" altLang="ja-JP" sz="2800" dirty="0" smtClean="0"/>
            </a:br>
            <a:r>
              <a:rPr lang="ja-JP" altLang="en-US" sz="2800" dirty="0" smtClean="0"/>
              <a:t>ネットワークとデバイスのセキュリティ</a:t>
            </a:r>
            <a:r>
              <a:rPr lang="ja-JP" altLang="en-US" sz="2800" dirty="0"/>
              <a:t>を</a:t>
            </a:r>
            <a:r>
              <a:rPr lang="ja-JP" altLang="en-US" sz="2800" dirty="0" smtClean="0"/>
              <a:t>提供</a:t>
            </a:r>
            <a:endParaRPr lang="en-US" sz="2800" dirty="0"/>
          </a:p>
        </p:txBody>
      </p:sp>
      <p:sp>
        <p:nvSpPr>
          <p:cNvPr id="5" name="TextBox 4"/>
          <p:cNvSpPr txBox="1"/>
          <p:nvPr/>
        </p:nvSpPr>
        <p:spPr>
          <a:xfrm>
            <a:off x="832471" y="1516840"/>
            <a:ext cx="3089295" cy="6848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lIns="68589" tIns="34295" rIns="68589" bIns="34295" rtlCol="0">
            <a:spAutoFit/>
          </a:bodyPr>
          <a:lstStyle/>
          <a:p>
            <a:pPr algn="ctr"/>
            <a:r>
              <a:rPr lang="en-US" altLang="ja-JP" sz="2000" dirty="0">
                <a:solidFill>
                  <a:srgbClr val="000000"/>
                </a:solidFill>
              </a:rPr>
              <a:t>Cisco ISE</a:t>
            </a:r>
            <a:r>
              <a:rPr lang="ja-JP" altLang="en-US" sz="2000" dirty="0">
                <a:solidFill>
                  <a:srgbClr val="000000"/>
                </a:solidFill>
              </a:rPr>
              <a:t>と</a:t>
            </a:r>
            <a:r>
              <a:rPr lang="en-US" altLang="ja-JP" sz="2000" dirty="0">
                <a:solidFill>
                  <a:srgbClr val="000000"/>
                </a:solidFill>
              </a:rPr>
              <a:t>MDM</a:t>
            </a:r>
            <a:r>
              <a:rPr lang="ja-JP" altLang="en-US" sz="2000" dirty="0">
                <a:solidFill>
                  <a:srgbClr val="000000"/>
                </a:solidFill>
              </a:rPr>
              <a:t>サーバへ</a:t>
            </a:r>
            <a:endParaRPr lang="en-US" altLang="ja-JP" sz="2000" dirty="0">
              <a:solidFill>
                <a:srgbClr val="000000"/>
              </a:solidFill>
            </a:endParaRPr>
          </a:p>
          <a:p>
            <a:pPr algn="ctr"/>
            <a:r>
              <a:rPr lang="ja-JP" altLang="en-US" sz="2000" dirty="0">
                <a:solidFill>
                  <a:srgbClr val="000000"/>
                </a:solidFill>
              </a:rPr>
              <a:t>登録誘導・強制、制御</a:t>
            </a:r>
          </a:p>
        </p:txBody>
      </p:sp>
      <p:sp>
        <p:nvSpPr>
          <p:cNvPr id="6" name="TextBox 5"/>
          <p:cNvSpPr txBox="1"/>
          <p:nvPr/>
        </p:nvSpPr>
        <p:spPr>
          <a:xfrm>
            <a:off x="5051817" y="1510393"/>
            <a:ext cx="3015908" cy="6848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lIns="68589" tIns="34295" rIns="68589" bIns="34295" rtlCol="0">
            <a:spAutoFit/>
          </a:bodyPr>
          <a:lstStyle/>
          <a:p>
            <a:pPr algn="ctr"/>
            <a:r>
              <a:rPr lang="ja-JP" altLang="en-US" sz="2000" dirty="0">
                <a:solidFill>
                  <a:srgbClr val="000000"/>
                </a:solidFill>
              </a:rPr>
              <a:t>ポリシー違反端末に</a:t>
            </a:r>
            <a:endParaRPr lang="en-US" altLang="ja-JP" sz="2000" dirty="0">
              <a:solidFill>
                <a:srgbClr val="000000"/>
              </a:solidFill>
            </a:endParaRPr>
          </a:p>
          <a:p>
            <a:pPr algn="ctr"/>
            <a:r>
              <a:rPr lang="ja-JP" altLang="en-US" sz="2000" dirty="0">
                <a:solidFill>
                  <a:srgbClr val="000000"/>
                </a:solidFill>
              </a:rPr>
              <a:t>制限付きアクセスを適用可</a:t>
            </a:r>
          </a:p>
        </p:txBody>
      </p:sp>
      <p:sp>
        <p:nvSpPr>
          <p:cNvPr id="9" name="Rectangle 8"/>
          <p:cNvSpPr/>
          <p:nvPr/>
        </p:nvSpPr>
        <p:spPr>
          <a:xfrm>
            <a:off x="630737" y="2347045"/>
            <a:ext cx="4148476" cy="715591"/>
          </a:xfrm>
          <a:prstGeom prst="rect">
            <a:avLst/>
          </a:prstGeom>
        </p:spPr>
        <p:txBody>
          <a:bodyPr wrap="square" lIns="68589" tIns="34295" rIns="68589" bIns="34295">
            <a:spAutoFit/>
          </a:bodyPr>
          <a:lstStyle/>
          <a:p>
            <a:r>
              <a:rPr lang="ja-JP" altLang="en-US" sz="1400" dirty="0">
                <a:solidFill>
                  <a:srgbClr val="6466AB"/>
                </a:solidFill>
              </a:rPr>
              <a:t>社内ネットワーク接続時</a:t>
            </a:r>
            <a:r>
              <a:rPr lang="ja-JP" altLang="en-US" sz="1400" dirty="0" smtClean="0">
                <a:solidFill>
                  <a:srgbClr val="6466AB"/>
                </a:solidFill>
              </a:rPr>
              <a:t>、</a:t>
            </a:r>
            <a:endParaRPr lang="en-US" altLang="ja-JP" sz="1400" dirty="0" smtClean="0">
              <a:solidFill>
                <a:srgbClr val="6466AB"/>
              </a:solidFill>
            </a:endParaRPr>
          </a:p>
          <a:p>
            <a:r>
              <a:rPr lang="ja-JP" altLang="en-US" sz="1400" dirty="0" smtClean="0">
                <a:solidFill>
                  <a:srgbClr val="6466AB"/>
                </a:solidFill>
              </a:rPr>
              <a:t>未登録デバイスは、登録ポータルに誘導され、</a:t>
            </a:r>
            <a:endParaRPr lang="en-US" altLang="ja-JP" sz="1400" dirty="0" smtClean="0">
              <a:solidFill>
                <a:srgbClr val="6466AB"/>
              </a:solidFill>
            </a:endParaRPr>
          </a:p>
          <a:p>
            <a:r>
              <a:rPr lang="ja-JP" altLang="en-US" sz="1400" dirty="0" smtClean="0">
                <a:solidFill>
                  <a:srgbClr val="6466AB"/>
                </a:solidFill>
              </a:rPr>
              <a:t>社内ポリシー適用を強制できます。</a:t>
            </a:r>
            <a:endParaRPr lang="en-US" altLang="ja-JP" sz="1400" dirty="0" smtClean="0">
              <a:solidFill>
                <a:srgbClr val="6466AB"/>
              </a:solidFill>
            </a:endParaRPr>
          </a:p>
        </p:txBody>
      </p:sp>
      <p:sp>
        <p:nvSpPr>
          <p:cNvPr id="10" name="Rectangle 9"/>
          <p:cNvSpPr/>
          <p:nvPr/>
        </p:nvSpPr>
        <p:spPr>
          <a:xfrm>
            <a:off x="4870196" y="2350294"/>
            <a:ext cx="4273804" cy="715591"/>
          </a:xfrm>
          <a:prstGeom prst="rect">
            <a:avLst/>
          </a:prstGeom>
        </p:spPr>
        <p:txBody>
          <a:bodyPr wrap="square" lIns="68589" tIns="34295" rIns="68589" bIns="34295">
            <a:spAutoFit/>
          </a:bodyPr>
          <a:lstStyle/>
          <a:p>
            <a:r>
              <a:rPr lang="ja-JP" altLang="en-US" sz="1400" dirty="0" smtClean="0">
                <a:solidFill>
                  <a:srgbClr val="6466AB"/>
                </a:solidFill>
              </a:rPr>
              <a:t>社内ポリシー未準拠デバイスに、</a:t>
            </a:r>
            <a:endParaRPr lang="en-US" altLang="ja-JP" sz="1400" dirty="0" smtClean="0">
              <a:solidFill>
                <a:srgbClr val="6466AB"/>
              </a:solidFill>
            </a:endParaRPr>
          </a:p>
          <a:p>
            <a:r>
              <a:rPr lang="ja-JP" altLang="en-US" sz="1400" dirty="0" smtClean="0">
                <a:solidFill>
                  <a:srgbClr val="6466AB"/>
                </a:solidFill>
              </a:rPr>
              <a:t>制限付き</a:t>
            </a:r>
            <a:r>
              <a:rPr lang="ja-JP" altLang="en-US" sz="1400" dirty="0">
                <a:solidFill>
                  <a:srgbClr val="6466AB"/>
                </a:solidFill>
              </a:rPr>
              <a:t>のネットワークアクセスを適用</a:t>
            </a:r>
            <a:r>
              <a:rPr lang="ja-JP" altLang="en-US" sz="1400" dirty="0" smtClean="0">
                <a:solidFill>
                  <a:srgbClr val="6466AB"/>
                </a:solidFill>
              </a:rPr>
              <a:t>します。</a:t>
            </a:r>
            <a:endParaRPr lang="en-US" altLang="ja-JP" sz="1400" dirty="0" smtClean="0">
              <a:solidFill>
                <a:srgbClr val="6466AB"/>
              </a:solidFill>
            </a:endParaRPr>
          </a:p>
          <a:p>
            <a:r>
              <a:rPr lang="ja-JP" altLang="en-US" sz="1400" dirty="0" smtClean="0">
                <a:solidFill>
                  <a:srgbClr val="6466AB"/>
                </a:solidFill>
              </a:rPr>
              <a:t>（不正アクセス</a:t>
            </a:r>
            <a:r>
              <a:rPr lang="en-US" altLang="ja-JP" sz="1400" dirty="0" smtClean="0">
                <a:solidFill>
                  <a:srgbClr val="6466AB"/>
                </a:solidFill>
              </a:rPr>
              <a:t>/</a:t>
            </a:r>
            <a:r>
              <a:rPr lang="ja-JP" altLang="en-US" sz="1400" dirty="0" smtClean="0">
                <a:solidFill>
                  <a:srgbClr val="6466AB"/>
                </a:solidFill>
              </a:rPr>
              <a:t>外部脅威の侵入防止）</a:t>
            </a:r>
            <a:endParaRPr lang="en-US" altLang="ja-JP" sz="1400" dirty="0" smtClean="0">
              <a:solidFill>
                <a:srgbClr val="6466AB"/>
              </a:solidFill>
            </a:endParaRPr>
          </a:p>
        </p:txBody>
      </p:sp>
      <p:grpSp>
        <p:nvGrpSpPr>
          <p:cNvPr id="11" name="Group 10"/>
          <p:cNvGrpSpPr/>
          <p:nvPr/>
        </p:nvGrpSpPr>
        <p:grpSpPr>
          <a:xfrm>
            <a:off x="350960" y="3453737"/>
            <a:ext cx="1461495" cy="1084959"/>
            <a:chOff x="1326481" y="5087978"/>
            <a:chExt cx="1948153" cy="1446611"/>
          </a:xfrm>
        </p:grpSpPr>
        <p:pic>
          <p:nvPicPr>
            <p:cNvPr id="12" name="Picture 11"/>
            <p:cNvPicPr>
              <a:picLocks noChangeAspect="1"/>
            </p:cNvPicPr>
            <p:nvPr/>
          </p:nvPicPr>
          <p:blipFill>
            <a:blip r:embed="rId4"/>
            <a:stretch>
              <a:fillRect/>
            </a:stretch>
          </p:blipFill>
          <p:spPr>
            <a:xfrm>
              <a:off x="1499108" y="5087978"/>
              <a:ext cx="1597164" cy="1292098"/>
            </a:xfrm>
            <a:prstGeom prst="rect">
              <a:avLst/>
            </a:prstGeom>
          </p:spPr>
        </p:pic>
        <p:sp>
          <p:nvSpPr>
            <p:cNvPr id="13" name="TextBox 12"/>
            <p:cNvSpPr txBox="1"/>
            <p:nvPr/>
          </p:nvSpPr>
          <p:spPr>
            <a:xfrm>
              <a:off x="1326481" y="6124220"/>
              <a:ext cx="1948153" cy="410369"/>
            </a:xfrm>
            <a:prstGeom prst="rect">
              <a:avLst/>
            </a:prstGeom>
            <a:noFill/>
          </p:spPr>
          <p:txBody>
            <a:bodyPr wrap="none" rtlCol="0">
              <a:spAutoFit/>
            </a:bodyPr>
            <a:lstStyle/>
            <a:p>
              <a:r>
                <a:rPr lang="ja-JP" altLang="en-US" sz="1400" dirty="0">
                  <a:solidFill>
                    <a:schemeClr val="tx1">
                      <a:lumMod val="50000"/>
                      <a:lumOff val="50000"/>
                    </a:schemeClr>
                  </a:solidFill>
                </a:rPr>
                <a:t>会社</a:t>
              </a:r>
              <a:r>
                <a:rPr lang="ja-JP" altLang="en-US" sz="1400" dirty="0" smtClean="0">
                  <a:solidFill>
                    <a:schemeClr val="tx1">
                      <a:lumMod val="50000"/>
                      <a:lumOff val="50000"/>
                    </a:schemeClr>
                  </a:solidFill>
                </a:rPr>
                <a:t>支給</a:t>
              </a:r>
              <a:r>
                <a:rPr lang="en-US" altLang="ja-JP" sz="1400" dirty="0" smtClean="0">
                  <a:solidFill>
                    <a:schemeClr val="tx1">
                      <a:lumMod val="50000"/>
                      <a:lumOff val="50000"/>
                    </a:schemeClr>
                  </a:solidFill>
                </a:rPr>
                <a:t>/BYOD</a:t>
              </a:r>
              <a:endParaRPr lang="en-US" sz="1400" dirty="0">
                <a:solidFill>
                  <a:schemeClr val="tx1">
                    <a:lumMod val="50000"/>
                    <a:lumOff val="50000"/>
                  </a:schemeClr>
                </a:solidFill>
              </a:endParaRPr>
            </a:p>
          </p:txBody>
        </p:sp>
      </p:grpSp>
      <p:grpSp>
        <p:nvGrpSpPr>
          <p:cNvPr id="14" name="Group 101"/>
          <p:cNvGrpSpPr>
            <a:grpSpLocks/>
          </p:cNvGrpSpPr>
          <p:nvPr/>
        </p:nvGrpSpPr>
        <p:grpSpPr bwMode="auto">
          <a:xfrm>
            <a:off x="2501049" y="3354086"/>
            <a:ext cx="594155" cy="459000"/>
            <a:chOff x="6252179" y="5664200"/>
            <a:chExt cx="773688" cy="774700"/>
          </a:xfrm>
        </p:grpSpPr>
        <p:sp>
          <p:nvSpPr>
            <p:cNvPr id="15" name="Oval 86"/>
            <p:cNvSpPr>
              <a:spLocks/>
            </p:cNvSpPr>
            <p:nvPr/>
          </p:nvSpPr>
          <p:spPr bwMode="auto">
            <a:xfrm>
              <a:off x="6252179" y="5664200"/>
              <a:ext cx="773688" cy="774700"/>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dirty="0">
                <a:solidFill>
                  <a:schemeClr val="tx1">
                    <a:lumMod val="50000"/>
                    <a:lumOff val="50000"/>
                  </a:schemeClr>
                </a:solidFill>
                <a:latin typeface="+mn-lt"/>
                <a:ea typeface="+mn-ea"/>
                <a:cs typeface="+mn-cs"/>
              </a:endParaRPr>
            </a:p>
          </p:txBody>
        </p:sp>
        <p:grpSp>
          <p:nvGrpSpPr>
            <p:cNvPr id="16" name="Group 603"/>
            <p:cNvGrpSpPr>
              <a:grpSpLocks noChangeAspect="1"/>
            </p:cNvGrpSpPr>
            <p:nvPr/>
          </p:nvGrpSpPr>
          <p:grpSpPr bwMode="auto">
            <a:xfrm>
              <a:off x="6450119" y="5780269"/>
              <a:ext cx="377820" cy="542549"/>
              <a:chOff x="6556" y="492"/>
              <a:chExt cx="2551" cy="3655"/>
            </a:xfrm>
            <a:solidFill>
              <a:srgbClr val="FFFFFF"/>
            </a:solidFill>
            <a:effectLst>
              <a:outerShdw blurRad="50800" dist="38100" dir="5400000" algn="t" rotWithShape="0">
                <a:prstClr val="black">
                  <a:alpha val="40000"/>
                </a:prstClr>
              </a:outerShdw>
            </a:effectLst>
          </p:grpSpPr>
          <p:sp>
            <p:nvSpPr>
              <p:cNvPr id="17"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18"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19"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0"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1"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2"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3"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4"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5"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6"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7"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8"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29"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0"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1"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2"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3"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4"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5"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6"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7"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8"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39"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sp>
            <p:nvSpPr>
              <p:cNvPr id="40"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eaLnBrk="0" hangingPunct="0">
                  <a:lnSpc>
                    <a:spcPct val="90000"/>
                  </a:lnSpc>
                  <a:defRPr/>
                </a:pPr>
                <a:endParaRPr lang="en-US">
                  <a:solidFill>
                    <a:schemeClr val="tx1">
                      <a:lumMod val="50000"/>
                      <a:lumOff val="50000"/>
                    </a:schemeClr>
                  </a:solidFill>
                  <a:latin typeface="+mn-lt"/>
                  <a:ea typeface="ＭＳ Ｐゴシック" pitchFamily="34" charset="-128"/>
                  <a:cs typeface="+mn-cs"/>
                </a:endParaRPr>
              </a:p>
            </p:txBody>
          </p:sp>
        </p:grpSp>
      </p:grpSp>
      <p:grpSp>
        <p:nvGrpSpPr>
          <p:cNvPr id="41" name="Group 173"/>
          <p:cNvGrpSpPr>
            <a:grpSpLocks noChangeAspect="1"/>
          </p:cNvGrpSpPr>
          <p:nvPr/>
        </p:nvGrpSpPr>
        <p:grpSpPr>
          <a:xfrm>
            <a:off x="2505577" y="4119703"/>
            <a:ext cx="594155" cy="452096"/>
            <a:chOff x="7249065" y="2924228"/>
            <a:chExt cx="1018463" cy="1033272"/>
          </a:xfrm>
        </p:grpSpPr>
        <p:sp>
          <p:nvSpPr>
            <p:cNvPr id="42" name="Oval 263"/>
            <p:cNvSpPr>
              <a:spLocks/>
            </p:cNvSpPr>
            <p:nvPr/>
          </p:nvSpPr>
          <p:spPr bwMode="auto">
            <a:xfrm>
              <a:off x="7249065" y="2924228"/>
              <a:ext cx="1018463" cy="1033272"/>
            </a:xfrm>
            <a:prstGeom prst="ellipse">
              <a:avLst/>
            </a:prstGeom>
            <a:gradFill rotWithShape="0">
              <a:gsLst>
                <a:gs pos="0">
                  <a:srgbClr val="5C6A76"/>
                </a:gs>
                <a:gs pos="100000">
                  <a:srgbClr val="121517"/>
                </a:gs>
              </a:gsLst>
              <a:lin ang="5400000" scaled="1"/>
            </a:gradFill>
            <a:ln w="25400" cap="flat" cmpd="sng" algn="ctr">
              <a:gradFill flip="none" rotWithShape="1">
                <a:gsLst>
                  <a:gs pos="0">
                    <a:srgbClr val="0183B7">
                      <a:lumMod val="20000"/>
                      <a:lumOff val="80000"/>
                    </a:srgbClr>
                  </a:gs>
                  <a:gs pos="100000">
                    <a:srgbClr val="0183B7">
                      <a:lumMod val="20000"/>
                      <a:lumOff val="80000"/>
                      <a:alpha val="39000"/>
                    </a:srgbClr>
                  </a:gs>
                </a:gsLst>
                <a:lin ang="5400000" scaled="0"/>
                <a:tileRect/>
              </a:gradFill>
              <a:prstDash val="solid"/>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chemeClr val="tx1">
                    <a:lumMod val="50000"/>
                    <a:lumOff val="50000"/>
                  </a:schemeClr>
                </a:solidFill>
              </a:endParaRPr>
            </a:p>
          </p:txBody>
        </p:sp>
        <p:pic>
          <p:nvPicPr>
            <p:cNvPr id="43" name="Picture 42" descr="blue device icons.ai"/>
            <p:cNvPicPr>
              <a:picLocks noChangeAspect="1"/>
            </p:cNvPicPr>
            <p:nvPr/>
          </p:nvPicPr>
          <p:blipFill>
            <a:blip r:embed="rId5" cstate="print"/>
            <a:srcRect l="76389" t="6435" r="11868" b="81111"/>
            <a:stretch>
              <a:fillRect/>
            </a:stretch>
          </p:blipFill>
          <p:spPr>
            <a:xfrm>
              <a:off x="7542453" y="3062099"/>
              <a:ext cx="435639" cy="604215"/>
            </a:xfrm>
            <a:prstGeom prst="rect">
              <a:avLst/>
            </a:prstGeom>
          </p:spPr>
        </p:pic>
        <p:grpSp>
          <p:nvGrpSpPr>
            <p:cNvPr id="44" name="Group 87"/>
            <p:cNvGrpSpPr>
              <a:grpSpLocks/>
            </p:cNvGrpSpPr>
            <p:nvPr/>
          </p:nvGrpSpPr>
          <p:grpSpPr bwMode="auto">
            <a:xfrm>
              <a:off x="7295359" y="3224444"/>
              <a:ext cx="528689" cy="342598"/>
              <a:chOff x="0" y="0"/>
              <a:chExt cx="554" cy="359"/>
            </a:xfrm>
          </p:grpSpPr>
          <p:sp>
            <p:nvSpPr>
              <p:cNvPr id="47" name="AutoShape 88"/>
              <p:cNvSpPr>
                <a:spLocks/>
              </p:cNvSpPr>
              <p:nvPr/>
            </p:nvSpPr>
            <p:spPr bwMode="auto">
              <a:xfrm rot="10800000" flipH="1">
                <a:off x="0" y="260"/>
                <a:ext cx="554" cy="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FFFFFF"/>
              </a:solidFill>
              <a:ln w="9525" cap="flat">
                <a:noFill/>
                <a:miter lim="800000"/>
                <a:headEnd type="none" w="med" len="med"/>
                <a:tailEnd type="none" w="med" len="med"/>
              </a:ln>
            </p:spPr>
            <p:txBody>
              <a:bodyPr lIns="0" tIns="0" rIns="0" bIns="0"/>
              <a:lstStyle/>
              <a:p>
                <a:endParaRPr lang="en-US" dirty="0">
                  <a:solidFill>
                    <a:schemeClr val="tx1">
                      <a:lumMod val="50000"/>
                      <a:lumOff val="50000"/>
                    </a:schemeClr>
                  </a:solidFill>
                </a:endParaRPr>
              </a:p>
            </p:txBody>
          </p:sp>
          <p:sp>
            <p:nvSpPr>
              <p:cNvPr id="48" name="Freeform 89"/>
              <p:cNvSpPr>
                <a:spLocks/>
              </p:cNvSpPr>
              <p:nvPr/>
            </p:nvSpPr>
            <p:spPr bwMode="auto">
              <a:xfrm>
                <a:off x="65" y="0"/>
                <a:ext cx="425" cy="243"/>
              </a:xfrm>
              <a:custGeom>
                <a:avLst/>
                <a:gdLst/>
                <a:ahLst/>
                <a:cxnLst>
                  <a:cxn ang="0">
                    <a:pos x="21600" y="21600"/>
                  </a:cxn>
                  <a:cxn ang="0">
                    <a:pos x="21600" y="2427"/>
                  </a:cxn>
                  <a:cxn ang="0">
                    <a:pos x="20209" y="0"/>
                  </a:cxn>
                  <a:cxn ang="0">
                    <a:pos x="1391" y="0"/>
                  </a:cxn>
                  <a:cxn ang="0">
                    <a:pos x="0" y="2427"/>
                  </a:cxn>
                  <a:cxn ang="0">
                    <a:pos x="0" y="21600"/>
                  </a:cxn>
                  <a:cxn ang="0">
                    <a:pos x="21600" y="21600"/>
                  </a:cxn>
                  <a:cxn ang="0">
                    <a:pos x="21600" y="21600"/>
                  </a:cxn>
                </a:cxnLst>
                <a:rect l="0" t="0" r="r" b="b"/>
                <a:pathLst>
                  <a:path w="21600" h="21600">
                    <a:moveTo>
                      <a:pt x="21600" y="21600"/>
                    </a:moveTo>
                    <a:cubicBezTo>
                      <a:pt x="21600" y="2427"/>
                      <a:pt x="21600" y="2427"/>
                      <a:pt x="21600" y="2427"/>
                    </a:cubicBezTo>
                    <a:cubicBezTo>
                      <a:pt x="21600" y="1092"/>
                      <a:pt x="20974" y="0"/>
                      <a:pt x="20209" y="0"/>
                    </a:cubicBezTo>
                    <a:cubicBezTo>
                      <a:pt x="1391" y="0"/>
                      <a:pt x="1391" y="0"/>
                      <a:pt x="1391" y="0"/>
                    </a:cubicBezTo>
                    <a:cubicBezTo>
                      <a:pt x="626" y="0"/>
                      <a:pt x="0" y="1092"/>
                      <a:pt x="0" y="2427"/>
                    </a:cubicBezTo>
                    <a:cubicBezTo>
                      <a:pt x="0" y="21600"/>
                      <a:pt x="0" y="21600"/>
                      <a:pt x="0" y="21600"/>
                    </a:cubicBezTo>
                    <a:lnTo>
                      <a:pt x="21600" y="21600"/>
                    </a:lnTo>
                    <a:close/>
                    <a:moveTo>
                      <a:pt x="21600" y="21600"/>
                    </a:moveTo>
                  </a:path>
                </a:pathLst>
              </a:custGeom>
              <a:solidFill>
                <a:srgbClr val="FFFFFF"/>
              </a:solidFill>
              <a:ln w="15875" cap="flat">
                <a:noFill/>
                <a:miter lim="800000"/>
                <a:headEnd type="none" w="med" len="med"/>
                <a:tailEnd type="none" w="med" len="med"/>
              </a:ln>
            </p:spPr>
            <p:txBody>
              <a:bodyPr lIns="0" tIns="0" rIns="0" bIns="0"/>
              <a:lstStyle/>
              <a:p>
                <a:endParaRPr lang="en-US" dirty="0">
                  <a:solidFill>
                    <a:schemeClr val="tx1">
                      <a:lumMod val="50000"/>
                      <a:lumOff val="50000"/>
                    </a:schemeClr>
                  </a:solidFill>
                </a:endParaRPr>
              </a:p>
            </p:txBody>
          </p:sp>
          <p:sp>
            <p:nvSpPr>
              <p:cNvPr id="49" name="AutoShape 90"/>
              <p:cNvSpPr>
                <a:spLocks/>
              </p:cNvSpPr>
              <p:nvPr/>
            </p:nvSpPr>
            <p:spPr bwMode="auto">
              <a:xfrm>
                <a:off x="90" y="24"/>
                <a:ext cx="375" cy="197"/>
              </a:xfrm>
              <a:prstGeom prst="roundRect">
                <a:avLst>
                  <a:gd name="adj" fmla="val 10301"/>
                </a:avLst>
              </a:prstGeom>
              <a:solidFill>
                <a:srgbClr val="455059"/>
              </a:solidFill>
              <a:ln w="9525" cap="flat">
                <a:noFill/>
                <a:round/>
                <a:headEnd type="none" w="med" len="med"/>
                <a:tailEnd type="none" w="med" len="med"/>
              </a:ln>
            </p:spPr>
            <p:txBody>
              <a:bodyPr lIns="0" tIns="0" rIns="0" bIns="0"/>
              <a:lstStyle/>
              <a:p>
                <a:endParaRPr lang="en-US" dirty="0">
                  <a:solidFill>
                    <a:schemeClr val="tx1">
                      <a:lumMod val="50000"/>
                      <a:lumOff val="50000"/>
                    </a:schemeClr>
                  </a:solidFill>
                </a:endParaRPr>
              </a:p>
            </p:txBody>
          </p:sp>
        </p:grpSp>
        <p:sp>
          <p:nvSpPr>
            <p:cNvPr id="45" name="AutoShape 90"/>
            <p:cNvSpPr>
              <a:spLocks/>
            </p:cNvSpPr>
            <p:nvPr/>
          </p:nvSpPr>
          <p:spPr bwMode="auto">
            <a:xfrm>
              <a:off x="7862147" y="3387508"/>
              <a:ext cx="193271" cy="261150"/>
            </a:xfrm>
            <a:prstGeom prst="roundRect">
              <a:avLst>
                <a:gd name="adj" fmla="val 10301"/>
              </a:avLst>
            </a:prstGeom>
            <a:solidFill>
              <a:srgbClr val="455059"/>
            </a:solidFill>
            <a:ln w="9525" cap="flat">
              <a:noFill/>
              <a:round/>
              <a:headEnd type="none" w="med" len="med"/>
              <a:tailEnd type="none" w="med" len="med"/>
            </a:ln>
          </p:spPr>
          <p:txBody>
            <a:bodyPr lIns="0" tIns="0" rIns="0" bIns="0"/>
            <a:lstStyle/>
            <a:p>
              <a:endParaRPr lang="en-US" dirty="0">
                <a:solidFill>
                  <a:schemeClr val="tx1">
                    <a:lumMod val="50000"/>
                    <a:lumOff val="50000"/>
                  </a:schemeClr>
                </a:solidFill>
              </a:endParaRPr>
            </a:p>
          </p:txBody>
        </p:sp>
        <p:pic>
          <p:nvPicPr>
            <p:cNvPr id="46" name="Picture 45" descr="blue device icons.ai"/>
            <p:cNvPicPr>
              <a:picLocks noChangeAspect="1"/>
            </p:cNvPicPr>
            <p:nvPr/>
          </p:nvPicPr>
          <p:blipFill>
            <a:blip r:embed="rId5" cstate="print"/>
            <a:srcRect l="38078" t="8009" r="53654" b="81204"/>
            <a:stretch>
              <a:fillRect/>
            </a:stretch>
          </p:blipFill>
          <p:spPr>
            <a:xfrm>
              <a:off x="7824048" y="3324183"/>
              <a:ext cx="265576" cy="453143"/>
            </a:xfrm>
            <a:prstGeom prst="rect">
              <a:avLst/>
            </a:prstGeom>
          </p:spPr>
        </p:pic>
      </p:grpSp>
      <p:sp>
        <p:nvSpPr>
          <p:cNvPr id="50" name="TextBox 49"/>
          <p:cNvSpPr txBox="1"/>
          <p:nvPr/>
        </p:nvSpPr>
        <p:spPr>
          <a:xfrm>
            <a:off x="3084984" y="3299777"/>
            <a:ext cx="1157858" cy="577091"/>
          </a:xfrm>
          <a:prstGeom prst="rect">
            <a:avLst/>
          </a:prstGeom>
          <a:noFill/>
        </p:spPr>
        <p:txBody>
          <a:bodyPr wrap="none" lIns="68589" tIns="34295" rIns="68589" bIns="34295" rtlCol="0">
            <a:spAutoFit/>
          </a:bodyPr>
          <a:lstStyle/>
          <a:p>
            <a:pPr algn="ctr"/>
            <a:r>
              <a:rPr lang="en-US" altLang="ja-JP" sz="1100" dirty="0">
                <a:solidFill>
                  <a:schemeClr val="tx1">
                    <a:lumMod val="50000"/>
                    <a:lumOff val="50000"/>
                  </a:schemeClr>
                </a:solidFill>
              </a:rPr>
              <a:t>Cisco</a:t>
            </a:r>
            <a:r>
              <a:rPr lang="ja-JP" altLang="en-US" sz="1100" dirty="0">
                <a:solidFill>
                  <a:schemeClr val="tx1">
                    <a:lumMod val="50000"/>
                    <a:lumOff val="50000"/>
                  </a:schemeClr>
                </a:solidFill>
              </a:rPr>
              <a:t> </a:t>
            </a:r>
            <a:r>
              <a:rPr lang="en-US" altLang="ja-JP" sz="1100" dirty="0">
                <a:solidFill>
                  <a:schemeClr val="tx1">
                    <a:lumMod val="50000"/>
                    <a:lumOff val="50000"/>
                  </a:schemeClr>
                </a:solidFill>
              </a:rPr>
              <a:t>Identity</a:t>
            </a:r>
          </a:p>
          <a:p>
            <a:pPr algn="ctr"/>
            <a:r>
              <a:rPr lang="en-US" altLang="ja-JP" sz="1100" dirty="0">
                <a:solidFill>
                  <a:schemeClr val="tx1">
                    <a:lumMod val="50000"/>
                    <a:lumOff val="50000"/>
                  </a:schemeClr>
                </a:solidFill>
              </a:rPr>
              <a:t>Services</a:t>
            </a:r>
            <a:r>
              <a:rPr lang="ja-JP" altLang="en-US" sz="1100" dirty="0">
                <a:solidFill>
                  <a:schemeClr val="tx1">
                    <a:lumMod val="50000"/>
                    <a:lumOff val="50000"/>
                  </a:schemeClr>
                </a:solidFill>
              </a:rPr>
              <a:t> </a:t>
            </a:r>
            <a:r>
              <a:rPr lang="en-US" altLang="ja-JP" sz="1100" dirty="0">
                <a:solidFill>
                  <a:schemeClr val="tx1">
                    <a:lumMod val="50000"/>
                    <a:lumOff val="50000"/>
                  </a:schemeClr>
                </a:solidFill>
              </a:rPr>
              <a:t>Engine</a:t>
            </a:r>
          </a:p>
          <a:p>
            <a:pPr algn="ctr"/>
            <a:r>
              <a:rPr lang="ja-JP" altLang="en-US" sz="1100" dirty="0">
                <a:solidFill>
                  <a:schemeClr val="tx1">
                    <a:lumMod val="50000"/>
                    <a:lumOff val="50000"/>
                  </a:schemeClr>
                </a:solidFill>
              </a:rPr>
              <a:t>（</a:t>
            </a:r>
            <a:r>
              <a:rPr lang="en-US" altLang="ja-JP" sz="1100" dirty="0">
                <a:solidFill>
                  <a:schemeClr val="tx1">
                    <a:lumMod val="50000"/>
                    <a:lumOff val="50000"/>
                  </a:schemeClr>
                </a:solidFill>
              </a:rPr>
              <a:t>ISE</a:t>
            </a:r>
            <a:r>
              <a:rPr lang="ja-JP" altLang="en-US" sz="1100" dirty="0">
                <a:solidFill>
                  <a:schemeClr val="tx1">
                    <a:lumMod val="50000"/>
                    <a:lumOff val="50000"/>
                  </a:schemeClr>
                </a:solidFill>
              </a:rPr>
              <a:t>）</a:t>
            </a:r>
            <a:endParaRPr lang="en-US" sz="1100" dirty="0">
              <a:solidFill>
                <a:schemeClr val="tx1">
                  <a:lumMod val="50000"/>
                  <a:lumOff val="50000"/>
                </a:schemeClr>
              </a:solidFill>
            </a:endParaRPr>
          </a:p>
        </p:txBody>
      </p:sp>
      <p:sp>
        <p:nvSpPr>
          <p:cNvPr id="51" name="TextBox 50"/>
          <p:cNvSpPr txBox="1"/>
          <p:nvPr/>
        </p:nvSpPr>
        <p:spPr>
          <a:xfrm>
            <a:off x="3259994" y="3980935"/>
            <a:ext cx="757533" cy="238537"/>
          </a:xfrm>
          <a:prstGeom prst="rect">
            <a:avLst/>
          </a:prstGeom>
          <a:noFill/>
        </p:spPr>
        <p:txBody>
          <a:bodyPr wrap="none" lIns="68589" tIns="34295" rIns="68589" bIns="34295" rtlCol="0">
            <a:spAutoFit/>
          </a:bodyPr>
          <a:lstStyle/>
          <a:p>
            <a:pPr algn="ctr"/>
            <a:r>
              <a:rPr lang="en-US" altLang="ja-JP" sz="1100" dirty="0">
                <a:solidFill>
                  <a:schemeClr val="tx1">
                    <a:lumMod val="50000"/>
                    <a:lumOff val="50000"/>
                  </a:schemeClr>
                </a:solidFill>
              </a:rPr>
              <a:t>MDM</a:t>
            </a:r>
            <a:r>
              <a:rPr lang="ja-JP" altLang="en-US" sz="1100" dirty="0">
                <a:solidFill>
                  <a:schemeClr val="tx1">
                    <a:lumMod val="50000"/>
                    <a:lumOff val="50000"/>
                  </a:schemeClr>
                </a:solidFill>
              </a:rPr>
              <a:t>製品</a:t>
            </a:r>
            <a:endParaRPr lang="en-US" sz="1100" dirty="0">
              <a:solidFill>
                <a:schemeClr val="tx1">
                  <a:lumMod val="50000"/>
                  <a:lumOff val="50000"/>
                </a:schemeClr>
              </a:solidFill>
            </a:endParaRPr>
          </a:p>
        </p:txBody>
      </p:sp>
      <p:sp>
        <p:nvSpPr>
          <p:cNvPr id="59" name="Right Arrow 58"/>
          <p:cNvSpPr/>
          <p:nvPr/>
        </p:nvSpPr>
        <p:spPr>
          <a:xfrm>
            <a:off x="1618922" y="3541913"/>
            <a:ext cx="946528" cy="804986"/>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34295" rIns="0" bIns="34295" rtlCol="0" anchor="ctr"/>
          <a:lstStyle/>
          <a:p>
            <a:pPr algn="ctr"/>
            <a:r>
              <a:rPr lang="ja-JP" altLang="en-US" sz="1400" dirty="0" smtClean="0">
                <a:solidFill>
                  <a:schemeClr val="bg1"/>
                </a:solidFill>
              </a:rPr>
              <a:t>登録・強制</a:t>
            </a:r>
            <a:endParaRPr lang="en-US" sz="1400" dirty="0" smtClean="0">
              <a:solidFill>
                <a:schemeClr val="bg1"/>
              </a:solidFill>
            </a:endParaRPr>
          </a:p>
        </p:txBody>
      </p:sp>
      <p:grpSp>
        <p:nvGrpSpPr>
          <p:cNvPr id="60" name="Group 59"/>
          <p:cNvGrpSpPr/>
          <p:nvPr/>
        </p:nvGrpSpPr>
        <p:grpSpPr>
          <a:xfrm>
            <a:off x="4499851" y="3487538"/>
            <a:ext cx="1372786" cy="1300403"/>
            <a:chOff x="1266368" y="5087978"/>
            <a:chExt cx="1829904" cy="1733870"/>
          </a:xfrm>
        </p:grpSpPr>
        <p:pic>
          <p:nvPicPr>
            <p:cNvPr id="61" name="Picture 60"/>
            <p:cNvPicPr>
              <a:picLocks noChangeAspect="1"/>
            </p:cNvPicPr>
            <p:nvPr/>
          </p:nvPicPr>
          <p:blipFill>
            <a:blip r:embed="rId4"/>
            <a:stretch>
              <a:fillRect/>
            </a:stretch>
          </p:blipFill>
          <p:spPr>
            <a:xfrm>
              <a:off x="1499108" y="5087978"/>
              <a:ext cx="1597164" cy="1292098"/>
            </a:xfrm>
            <a:prstGeom prst="rect">
              <a:avLst/>
            </a:prstGeom>
          </p:spPr>
        </p:pic>
        <p:sp>
          <p:nvSpPr>
            <p:cNvPr id="62" name="TextBox 61"/>
            <p:cNvSpPr txBox="1"/>
            <p:nvPr/>
          </p:nvSpPr>
          <p:spPr>
            <a:xfrm>
              <a:off x="1266368" y="6124221"/>
              <a:ext cx="1818827" cy="697627"/>
            </a:xfrm>
            <a:prstGeom prst="rect">
              <a:avLst/>
            </a:prstGeom>
            <a:noFill/>
          </p:spPr>
          <p:txBody>
            <a:bodyPr wrap="none" rtlCol="0">
              <a:spAutoFit/>
            </a:bodyPr>
            <a:lstStyle/>
            <a:p>
              <a:pPr algn="ctr"/>
              <a:r>
                <a:rPr lang="ja-JP" altLang="en-US" sz="1400" dirty="0" smtClean="0">
                  <a:solidFill>
                    <a:srgbClr val="FF0000"/>
                  </a:solidFill>
                </a:rPr>
                <a:t>ポリシー未準拠</a:t>
              </a:r>
              <a:endParaRPr lang="en-US" altLang="ja-JP" sz="1400" dirty="0" smtClean="0">
                <a:solidFill>
                  <a:srgbClr val="FF0000"/>
                </a:solidFill>
              </a:endParaRPr>
            </a:p>
            <a:p>
              <a:pPr algn="ctr"/>
              <a:r>
                <a:rPr lang="ja-JP" altLang="en-US" sz="1400" dirty="0" smtClean="0">
                  <a:solidFill>
                    <a:srgbClr val="FF0000"/>
                  </a:solidFill>
                </a:rPr>
                <a:t>デバイス</a:t>
              </a:r>
              <a:endParaRPr lang="en-US" sz="1400" dirty="0">
                <a:solidFill>
                  <a:srgbClr val="FF0000"/>
                </a:solidFill>
              </a:endParaRPr>
            </a:p>
          </p:txBody>
        </p:sp>
      </p:grpSp>
      <p:grpSp>
        <p:nvGrpSpPr>
          <p:cNvPr id="63" name="Group 101"/>
          <p:cNvGrpSpPr>
            <a:grpSpLocks/>
          </p:cNvGrpSpPr>
          <p:nvPr/>
        </p:nvGrpSpPr>
        <p:grpSpPr bwMode="auto">
          <a:xfrm>
            <a:off x="7088909" y="3173225"/>
            <a:ext cx="594155" cy="459000"/>
            <a:chOff x="6252179" y="5664200"/>
            <a:chExt cx="773688" cy="774700"/>
          </a:xfrm>
        </p:grpSpPr>
        <p:sp>
          <p:nvSpPr>
            <p:cNvPr id="64" name="Oval 86"/>
            <p:cNvSpPr>
              <a:spLocks/>
            </p:cNvSpPr>
            <p:nvPr/>
          </p:nvSpPr>
          <p:spPr bwMode="auto">
            <a:xfrm>
              <a:off x="6252179" y="5664200"/>
              <a:ext cx="773688" cy="774700"/>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dirty="0">
                <a:solidFill>
                  <a:srgbClr val="000000"/>
                </a:solidFill>
                <a:latin typeface="+mn-lt"/>
                <a:ea typeface="+mn-ea"/>
                <a:cs typeface="+mn-cs"/>
              </a:endParaRPr>
            </a:p>
          </p:txBody>
        </p:sp>
        <p:grpSp>
          <p:nvGrpSpPr>
            <p:cNvPr id="65" name="Group 603"/>
            <p:cNvGrpSpPr>
              <a:grpSpLocks noChangeAspect="1"/>
            </p:cNvGrpSpPr>
            <p:nvPr/>
          </p:nvGrpSpPr>
          <p:grpSpPr bwMode="auto">
            <a:xfrm>
              <a:off x="6450119" y="5780269"/>
              <a:ext cx="377820" cy="542549"/>
              <a:chOff x="6556" y="492"/>
              <a:chExt cx="2551" cy="3655"/>
            </a:xfrm>
            <a:solidFill>
              <a:srgbClr val="FFFFFF"/>
            </a:solidFill>
            <a:effectLst>
              <a:outerShdw blurRad="50800" dist="38100" dir="5400000" algn="t" rotWithShape="0">
                <a:prstClr val="black">
                  <a:alpha val="40000"/>
                </a:prstClr>
              </a:outerShdw>
            </a:effectLst>
          </p:grpSpPr>
          <p:sp>
            <p:nvSpPr>
              <p:cNvPr id="6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6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6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6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7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sp>
            <p:nvSpPr>
              <p:cNvPr id="8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eaLnBrk="0" hangingPunct="0">
                  <a:lnSpc>
                    <a:spcPct val="90000"/>
                  </a:lnSpc>
                  <a:defRPr/>
                </a:pPr>
                <a:endParaRPr lang="en-US">
                  <a:solidFill>
                    <a:srgbClr val="FFFFFF"/>
                  </a:solidFill>
                  <a:latin typeface="+mn-lt"/>
                  <a:ea typeface="ＭＳ Ｐゴシック" pitchFamily="34" charset="-128"/>
                  <a:cs typeface="+mn-cs"/>
                </a:endParaRPr>
              </a:p>
            </p:txBody>
          </p:sp>
        </p:grpSp>
      </p:grpSp>
      <p:grpSp>
        <p:nvGrpSpPr>
          <p:cNvPr id="90" name="Group 173"/>
          <p:cNvGrpSpPr>
            <a:grpSpLocks noChangeAspect="1"/>
          </p:cNvGrpSpPr>
          <p:nvPr/>
        </p:nvGrpSpPr>
        <p:grpSpPr>
          <a:xfrm>
            <a:off x="7187379" y="4234003"/>
            <a:ext cx="594155" cy="452096"/>
            <a:chOff x="7249065" y="2924228"/>
            <a:chExt cx="1018463" cy="1033272"/>
          </a:xfrm>
        </p:grpSpPr>
        <p:sp>
          <p:nvSpPr>
            <p:cNvPr id="91" name="Oval 263"/>
            <p:cNvSpPr>
              <a:spLocks/>
            </p:cNvSpPr>
            <p:nvPr/>
          </p:nvSpPr>
          <p:spPr bwMode="auto">
            <a:xfrm>
              <a:off x="7249065" y="2924228"/>
              <a:ext cx="1018463" cy="1033272"/>
            </a:xfrm>
            <a:prstGeom prst="ellipse">
              <a:avLst/>
            </a:prstGeom>
            <a:gradFill rotWithShape="0">
              <a:gsLst>
                <a:gs pos="0">
                  <a:srgbClr val="5C6A76"/>
                </a:gs>
                <a:gs pos="100000">
                  <a:srgbClr val="121517"/>
                </a:gs>
              </a:gsLst>
              <a:lin ang="5400000" scaled="1"/>
            </a:gradFill>
            <a:ln w="25400" cap="flat" cmpd="sng" algn="ctr">
              <a:gradFill flip="none" rotWithShape="1">
                <a:gsLst>
                  <a:gs pos="0">
                    <a:srgbClr val="0183B7">
                      <a:lumMod val="20000"/>
                      <a:lumOff val="80000"/>
                    </a:srgbClr>
                  </a:gs>
                  <a:gs pos="100000">
                    <a:srgbClr val="0183B7">
                      <a:lumMod val="20000"/>
                      <a:lumOff val="80000"/>
                      <a:alpha val="39000"/>
                    </a:srgbClr>
                  </a:gs>
                </a:gsLst>
                <a:lin ang="5400000" scaled="0"/>
                <a:tileRect/>
              </a:gradFill>
              <a:prstDash val="solid"/>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92" name="Picture 91" descr="blue device icons.ai"/>
            <p:cNvPicPr>
              <a:picLocks noChangeAspect="1"/>
            </p:cNvPicPr>
            <p:nvPr/>
          </p:nvPicPr>
          <p:blipFill>
            <a:blip r:embed="rId5" cstate="print"/>
            <a:srcRect l="76389" t="6435" r="11868" b="81111"/>
            <a:stretch>
              <a:fillRect/>
            </a:stretch>
          </p:blipFill>
          <p:spPr>
            <a:xfrm>
              <a:off x="7542453" y="3062099"/>
              <a:ext cx="435639" cy="604215"/>
            </a:xfrm>
            <a:prstGeom prst="rect">
              <a:avLst/>
            </a:prstGeom>
          </p:spPr>
        </p:pic>
        <p:grpSp>
          <p:nvGrpSpPr>
            <p:cNvPr id="93" name="Group 87"/>
            <p:cNvGrpSpPr>
              <a:grpSpLocks/>
            </p:cNvGrpSpPr>
            <p:nvPr/>
          </p:nvGrpSpPr>
          <p:grpSpPr bwMode="auto">
            <a:xfrm>
              <a:off x="7295359" y="3224444"/>
              <a:ext cx="528689" cy="342598"/>
              <a:chOff x="0" y="0"/>
              <a:chExt cx="554" cy="359"/>
            </a:xfrm>
          </p:grpSpPr>
          <p:sp>
            <p:nvSpPr>
              <p:cNvPr id="96" name="AutoShape 88"/>
              <p:cNvSpPr>
                <a:spLocks/>
              </p:cNvSpPr>
              <p:nvPr/>
            </p:nvSpPr>
            <p:spPr bwMode="auto">
              <a:xfrm rot="10800000" flipH="1">
                <a:off x="0" y="260"/>
                <a:ext cx="554" cy="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FFFFFF"/>
              </a:solidFill>
              <a:ln w="9525" cap="flat">
                <a:noFill/>
                <a:miter lim="800000"/>
                <a:headEnd type="none" w="med" len="med"/>
                <a:tailEnd type="none" w="med" len="med"/>
              </a:ln>
            </p:spPr>
            <p:txBody>
              <a:bodyPr lIns="0" tIns="0" rIns="0" bIns="0"/>
              <a:lstStyle/>
              <a:p>
                <a:endParaRPr lang="en-US" dirty="0"/>
              </a:p>
            </p:txBody>
          </p:sp>
          <p:sp>
            <p:nvSpPr>
              <p:cNvPr id="97" name="Freeform 89"/>
              <p:cNvSpPr>
                <a:spLocks/>
              </p:cNvSpPr>
              <p:nvPr/>
            </p:nvSpPr>
            <p:spPr bwMode="auto">
              <a:xfrm>
                <a:off x="65" y="0"/>
                <a:ext cx="425" cy="243"/>
              </a:xfrm>
              <a:custGeom>
                <a:avLst/>
                <a:gdLst/>
                <a:ahLst/>
                <a:cxnLst>
                  <a:cxn ang="0">
                    <a:pos x="21600" y="21600"/>
                  </a:cxn>
                  <a:cxn ang="0">
                    <a:pos x="21600" y="2427"/>
                  </a:cxn>
                  <a:cxn ang="0">
                    <a:pos x="20209" y="0"/>
                  </a:cxn>
                  <a:cxn ang="0">
                    <a:pos x="1391" y="0"/>
                  </a:cxn>
                  <a:cxn ang="0">
                    <a:pos x="0" y="2427"/>
                  </a:cxn>
                  <a:cxn ang="0">
                    <a:pos x="0" y="21600"/>
                  </a:cxn>
                  <a:cxn ang="0">
                    <a:pos x="21600" y="21600"/>
                  </a:cxn>
                  <a:cxn ang="0">
                    <a:pos x="21600" y="21600"/>
                  </a:cxn>
                </a:cxnLst>
                <a:rect l="0" t="0" r="r" b="b"/>
                <a:pathLst>
                  <a:path w="21600" h="21600">
                    <a:moveTo>
                      <a:pt x="21600" y="21600"/>
                    </a:moveTo>
                    <a:cubicBezTo>
                      <a:pt x="21600" y="2427"/>
                      <a:pt x="21600" y="2427"/>
                      <a:pt x="21600" y="2427"/>
                    </a:cubicBezTo>
                    <a:cubicBezTo>
                      <a:pt x="21600" y="1092"/>
                      <a:pt x="20974" y="0"/>
                      <a:pt x="20209" y="0"/>
                    </a:cubicBezTo>
                    <a:cubicBezTo>
                      <a:pt x="1391" y="0"/>
                      <a:pt x="1391" y="0"/>
                      <a:pt x="1391" y="0"/>
                    </a:cubicBezTo>
                    <a:cubicBezTo>
                      <a:pt x="626" y="0"/>
                      <a:pt x="0" y="1092"/>
                      <a:pt x="0" y="2427"/>
                    </a:cubicBezTo>
                    <a:cubicBezTo>
                      <a:pt x="0" y="21600"/>
                      <a:pt x="0" y="21600"/>
                      <a:pt x="0" y="21600"/>
                    </a:cubicBezTo>
                    <a:lnTo>
                      <a:pt x="21600" y="21600"/>
                    </a:lnTo>
                    <a:close/>
                    <a:moveTo>
                      <a:pt x="21600" y="21600"/>
                    </a:moveTo>
                  </a:path>
                </a:pathLst>
              </a:custGeom>
              <a:solidFill>
                <a:srgbClr val="FFFFFF"/>
              </a:solidFill>
              <a:ln w="15875" cap="flat">
                <a:noFill/>
                <a:miter lim="800000"/>
                <a:headEnd type="none" w="med" len="med"/>
                <a:tailEnd type="none" w="med" len="med"/>
              </a:ln>
            </p:spPr>
            <p:txBody>
              <a:bodyPr lIns="0" tIns="0" rIns="0" bIns="0"/>
              <a:lstStyle/>
              <a:p>
                <a:endParaRPr lang="en-US" dirty="0"/>
              </a:p>
            </p:txBody>
          </p:sp>
          <p:sp>
            <p:nvSpPr>
              <p:cNvPr id="98" name="AutoShape 90"/>
              <p:cNvSpPr>
                <a:spLocks/>
              </p:cNvSpPr>
              <p:nvPr/>
            </p:nvSpPr>
            <p:spPr bwMode="auto">
              <a:xfrm>
                <a:off x="90" y="24"/>
                <a:ext cx="375" cy="197"/>
              </a:xfrm>
              <a:prstGeom prst="roundRect">
                <a:avLst>
                  <a:gd name="adj" fmla="val 10301"/>
                </a:avLst>
              </a:prstGeom>
              <a:solidFill>
                <a:srgbClr val="455059"/>
              </a:solidFill>
              <a:ln w="9525" cap="flat">
                <a:noFill/>
                <a:round/>
                <a:headEnd type="none" w="med" len="med"/>
                <a:tailEnd type="none" w="med" len="med"/>
              </a:ln>
            </p:spPr>
            <p:txBody>
              <a:bodyPr lIns="0" tIns="0" rIns="0" bIns="0"/>
              <a:lstStyle/>
              <a:p>
                <a:endParaRPr lang="en-US" dirty="0"/>
              </a:p>
            </p:txBody>
          </p:sp>
        </p:grpSp>
        <p:sp>
          <p:nvSpPr>
            <p:cNvPr id="94" name="AutoShape 90"/>
            <p:cNvSpPr>
              <a:spLocks/>
            </p:cNvSpPr>
            <p:nvPr/>
          </p:nvSpPr>
          <p:spPr bwMode="auto">
            <a:xfrm>
              <a:off x="7862147" y="3387508"/>
              <a:ext cx="193271" cy="261150"/>
            </a:xfrm>
            <a:prstGeom prst="roundRect">
              <a:avLst>
                <a:gd name="adj" fmla="val 10301"/>
              </a:avLst>
            </a:prstGeom>
            <a:solidFill>
              <a:srgbClr val="455059"/>
            </a:solidFill>
            <a:ln w="9525" cap="flat">
              <a:noFill/>
              <a:round/>
              <a:headEnd type="none" w="med" len="med"/>
              <a:tailEnd type="none" w="med" len="med"/>
            </a:ln>
          </p:spPr>
          <p:txBody>
            <a:bodyPr lIns="0" tIns="0" rIns="0" bIns="0"/>
            <a:lstStyle/>
            <a:p>
              <a:endParaRPr lang="en-US" dirty="0"/>
            </a:p>
          </p:txBody>
        </p:sp>
        <p:pic>
          <p:nvPicPr>
            <p:cNvPr id="95" name="Picture 94" descr="blue device icons.ai"/>
            <p:cNvPicPr>
              <a:picLocks noChangeAspect="1"/>
            </p:cNvPicPr>
            <p:nvPr/>
          </p:nvPicPr>
          <p:blipFill>
            <a:blip r:embed="rId5" cstate="print"/>
            <a:srcRect l="38078" t="8009" r="53654" b="81204"/>
            <a:stretch>
              <a:fillRect/>
            </a:stretch>
          </p:blipFill>
          <p:spPr>
            <a:xfrm>
              <a:off x="7824048" y="3324183"/>
              <a:ext cx="265576" cy="453143"/>
            </a:xfrm>
            <a:prstGeom prst="rect">
              <a:avLst/>
            </a:prstGeom>
          </p:spPr>
        </p:pic>
      </p:grpSp>
      <p:sp>
        <p:nvSpPr>
          <p:cNvPr id="99" name="TextBox 98"/>
          <p:cNvSpPr txBox="1"/>
          <p:nvPr/>
        </p:nvSpPr>
        <p:spPr>
          <a:xfrm>
            <a:off x="7672844" y="3105500"/>
            <a:ext cx="1157858" cy="577091"/>
          </a:xfrm>
          <a:prstGeom prst="rect">
            <a:avLst/>
          </a:prstGeom>
          <a:noFill/>
        </p:spPr>
        <p:txBody>
          <a:bodyPr wrap="none" lIns="68589" tIns="34295" rIns="68589" bIns="34295" rtlCol="0">
            <a:spAutoFit/>
          </a:bodyPr>
          <a:lstStyle/>
          <a:p>
            <a:pPr algn="ctr"/>
            <a:r>
              <a:rPr lang="en-US" altLang="ja-JP" sz="1100" dirty="0">
                <a:solidFill>
                  <a:schemeClr val="bg1">
                    <a:lumMod val="50000"/>
                  </a:schemeClr>
                </a:solidFill>
              </a:rPr>
              <a:t>Cisco</a:t>
            </a:r>
            <a:r>
              <a:rPr lang="ja-JP" altLang="en-US" sz="1100" dirty="0">
                <a:solidFill>
                  <a:schemeClr val="bg1">
                    <a:lumMod val="50000"/>
                  </a:schemeClr>
                </a:solidFill>
              </a:rPr>
              <a:t> </a:t>
            </a:r>
            <a:r>
              <a:rPr lang="en-US" altLang="ja-JP" sz="1100" dirty="0">
                <a:solidFill>
                  <a:schemeClr val="bg1">
                    <a:lumMod val="50000"/>
                  </a:schemeClr>
                </a:solidFill>
              </a:rPr>
              <a:t>Identity</a:t>
            </a:r>
          </a:p>
          <a:p>
            <a:pPr algn="ctr"/>
            <a:r>
              <a:rPr lang="en-US" altLang="ja-JP" sz="1100" dirty="0">
                <a:solidFill>
                  <a:schemeClr val="bg1">
                    <a:lumMod val="50000"/>
                  </a:schemeClr>
                </a:solidFill>
              </a:rPr>
              <a:t>Services</a:t>
            </a:r>
            <a:r>
              <a:rPr lang="ja-JP" altLang="en-US" sz="1100" dirty="0">
                <a:solidFill>
                  <a:schemeClr val="bg1">
                    <a:lumMod val="50000"/>
                  </a:schemeClr>
                </a:solidFill>
              </a:rPr>
              <a:t> </a:t>
            </a:r>
            <a:r>
              <a:rPr lang="en-US" altLang="ja-JP" sz="1100" dirty="0">
                <a:solidFill>
                  <a:schemeClr val="bg1">
                    <a:lumMod val="50000"/>
                  </a:schemeClr>
                </a:solidFill>
              </a:rPr>
              <a:t>Engine</a:t>
            </a:r>
          </a:p>
          <a:p>
            <a:pPr algn="ctr"/>
            <a:r>
              <a:rPr lang="ja-JP" altLang="en-US" sz="1100" dirty="0">
                <a:solidFill>
                  <a:schemeClr val="bg1">
                    <a:lumMod val="50000"/>
                  </a:schemeClr>
                </a:solidFill>
              </a:rPr>
              <a:t>（</a:t>
            </a:r>
            <a:r>
              <a:rPr lang="en-US" altLang="ja-JP" sz="1100" dirty="0">
                <a:solidFill>
                  <a:schemeClr val="bg1">
                    <a:lumMod val="50000"/>
                  </a:schemeClr>
                </a:solidFill>
              </a:rPr>
              <a:t>ISE</a:t>
            </a:r>
            <a:r>
              <a:rPr lang="ja-JP" altLang="en-US" sz="1100" dirty="0">
                <a:solidFill>
                  <a:schemeClr val="bg1">
                    <a:lumMod val="50000"/>
                  </a:schemeClr>
                </a:solidFill>
              </a:rPr>
              <a:t>）</a:t>
            </a:r>
            <a:endParaRPr lang="en-US" sz="1100" dirty="0">
              <a:solidFill>
                <a:schemeClr val="bg1">
                  <a:lumMod val="50000"/>
                </a:schemeClr>
              </a:solidFill>
            </a:endParaRPr>
          </a:p>
        </p:txBody>
      </p:sp>
      <p:sp>
        <p:nvSpPr>
          <p:cNvPr id="100" name="TextBox 99"/>
          <p:cNvSpPr txBox="1"/>
          <p:nvPr/>
        </p:nvSpPr>
        <p:spPr>
          <a:xfrm>
            <a:off x="7941796" y="4095235"/>
            <a:ext cx="757533" cy="238537"/>
          </a:xfrm>
          <a:prstGeom prst="rect">
            <a:avLst/>
          </a:prstGeom>
          <a:noFill/>
        </p:spPr>
        <p:txBody>
          <a:bodyPr wrap="none" lIns="68589" tIns="34295" rIns="68589" bIns="34295" rtlCol="0">
            <a:spAutoFit/>
          </a:bodyPr>
          <a:lstStyle/>
          <a:p>
            <a:pPr algn="ctr"/>
            <a:r>
              <a:rPr lang="en-US" altLang="ja-JP" sz="1100" dirty="0">
                <a:solidFill>
                  <a:schemeClr val="bg1">
                    <a:lumMod val="50000"/>
                  </a:schemeClr>
                </a:solidFill>
              </a:rPr>
              <a:t>MDM</a:t>
            </a:r>
            <a:r>
              <a:rPr lang="ja-JP" altLang="en-US" sz="1100" dirty="0">
                <a:solidFill>
                  <a:schemeClr val="bg1">
                    <a:lumMod val="50000"/>
                  </a:schemeClr>
                </a:solidFill>
              </a:rPr>
              <a:t>製品</a:t>
            </a:r>
            <a:endParaRPr lang="en-US" sz="1100" dirty="0">
              <a:solidFill>
                <a:schemeClr val="bg1">
                  <a:lumMod val="50000"/>
                </a:schemeClr>
              </a:solidFill>
            </a:endParaRPr>
          </a:p>
        </p:txBody>
      </p:sp>
      <p:sp>
        <p:nvSpPr>
          <p:cNvPr id="107" name="Right Arrow 106"/>
          <p:cNvSpPr/>
          <p:nvPr/>
        </p:nvSpPr>
        <p:spPr>
          <a:xfrm>
            <a:off x="5811823" y="3475150"/>
            <a:ext cx="529828" cy="946029"/>
          </a:xfrm>
          <a:prstGeom prst="rightArrow">
            <a:avLst/>
          </a:prstGeom>
          <a:solidFill>
            <a:schemeClr val="accent5"/>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34295" rIns="0" bIns="34295" rtlCol="0" anchor="ctr"/>
          <a:lstStyle/>
          <a:p>
            <a:pPr algn="ctr"/>
            <a:r>
              <a:rPr lang="ja-JP" altLang="en-US" sz="1600" dirty="0" smtClean="0">
                <a:solidFill>
                  <a:srgbClr val="FFFFFF"/>
                </a:solidFill>
              </a:rPr>
              <a:t>接続</a:t>
            </a:r>
            <a:endParaRPr lang="en-US" sz="1600" dirty="0" smtClean="0">
              <a:solidFill>
                <a:srgbClr val="FFFFFF"/>
              </a:solidFill>
            </a:endParaRPr>
          </a:p>
        </p:txBody>
      </p:sp>
      <p:sp>
        <p:nvSpPr>
          <p:cNvPr id="110" name="&quot;No&quot; Symbol 109"/>
          <p:cNvSpPr/>
          <p:nvPr/>
        </p:nvSpPr>
        <p:spPr>
          <a:xfrm>
            <a:off x="6213420" y="3676086"/>
            <a:ext cx="486776" cy="509822"/>
          </a:xfrm>
          <a:prstGeom prst="noSmoking">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solidFill>
                <a:schemeClr val="tx1"/>
              </a:solidFill>
            </a:endParaRPr>
          </a:p>
        </p:txBody>
      </p:sp>
      <p:sp>
        <p:nvSpPr>
          <p:cNvPr id="113" name="TextBox 112"/>
          <p:cNvSpPr txBox="1"/>
          <p:nvPr/>
        </p:nvSpPr>
        <p:spPr>
          <a:xfrm>
            <a:off x="6736798" y="3796829"/>
            <a:ext cx="1758853" cy="346259"/>
          </a:xfrm>
          <a:prstGeom prst="rect">
            <a:avLst/>
          </a:prstGeom>
          <a:noFill/>
        </p:spPr>
        <p:txBody>
          <a:bodyPr wrap="none" lIns="68589" tIns="34295" rIns="68589" bIns="34295" rtlCol="0">
            <a:spAutoFit/>
          </a:bodyPr>
          <a:lstStyle/>
          <a:p>
            <a:r>
              <a:rPr lang="ja-JP" altLang="en-US" dirty="0" smtClean="0">
                <a:solidFill>
                  <a:srgbClr val="000000"/>
                </a:solidFill>
              </a:rPr>
              <a:t>社内ネットワーク</a:t>
            </a:r>
            <a:endParaRPr lang="en-US" dirty="0">
              <a:solidFill>
                <a:srgbClr val="000000"/>
              </a:solidFill>
            </a:endParaRPr>
          </a:p>
        </p:txBody>
      </p:sp>
    </p:spTree>
    <p:extLst>
      <p:ext uri="{BB962C8B-B14F-4D97-AF65-F5344CB8AC3E}">
        <p14:creationId xmlns:p14="http://schemas.microsoft.com/office/powerpoint/2010/main" val="178872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0-#ppt_w/2"/>
                                          </p:val>
                                        </p:tav>
                                        <p:tav tm="100000">
                                          <p:val>
                                            <p:strVal val="#ppt_x"/>
                                          </p:val>
                                        </p:tav>
                                      </p:tavLst>
                                    </p:anim>
                                    <p:anim calcmode="lin" valueType="num">
                                      <p:cBhvr additive="base">
                                        <p:cTn id="14"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セルフプロビジョニング（証明書配布）</a:t>
            </a:r>
            <a:endParaRPr lang="en-US" dirty="0"/>
          </a:p>
        </p:txBody>
      </p:sp>
      <p:cxnSp>
        <p:nvCxnSpPr>
          <p:cNvPr id="17" name="Straight Connector 16"/>
          <p:cNvCxnSpPr/>
          <p:nvPr/>
        </p:nvCxnSpPr>
        <p:spPr>
          <a:xfrm>
            <a:off x="1775640" y="1303404"/>
            <a:ext cx="2639" cy="1300999"/>
          </a:xfrm>
          <a:prstGeom prst="line">
            <a:avLst/>
          </a:prstGeom>
          <a:ln w="19050" cmpd="sng">
            <a:prstDash val="sysDash"/>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847316" y="2890317"/>
            <a:ext cx="245533" cy="1032933"/>
          </a:xfrm>
          <a:prstGeom prst="straightConnector1">
            <a:avLst/>
          </a:prstGeom>
          <a:ln>
            <a:prstDash val="sysDot"/>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923516" y="2890317"/>
            <a:ext cx="1087436" cy="1370742"/>
          </a:xfrm>
          <a:prstGeom prst="straightConnector1">
            <a:avLst/>
          </a:prstGeom>
          <a:ln>
            <a:prstDash val="sysDot"/>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923094" y="2966517"/>
            <a:ext cx="687155" cy="1188714"/>
          </a:xfrm>
          <a:prstGeom prst="straightConnector1">
            <a:avLst/>
          </a:prstGeom>
          <a:ln>
            <a:prstDash val="sysDot"/>
            <a:tailEnd type="triangle" w="lg" len="lg"/>
          </a:ln>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249591" y="4043197"/>
            <a:ext cx="2822033" cy="825304"/>
            <a:chOff x="5537202" y="3871669"/>
            <a:chExt cx="3378200" cy="1123663"/>
          </a:xfrm>
        </p:grpSpPr>
        <p:pic>
          <p:nvPicPr>
            <p:cNvPr id="29" name="Picture 28" descr="devices.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37202" y="3871669"/>
              <a:ext cx="3378200" cy="1123663"/>
            </a:xfrm>
            <a:prstGeom prst="rect">
              <a:avLst/>
            </a:prstGeom>
          </p:spPr>
        </p:pic>
        <p:sp>
          <p:nvSpPr>
            <p:cNvPr id="31" name="Rectangle 30"/>
            <p:cNvSpPr/>
            <p:nvPr/>
          </p:nvSpPr>
          <p:spPr>
            <a:xfrm>
              <a:off x="5901267" y="4292600"/>
              <a:ext cx="982133" cy="592667"/>
            </a:xfrm>
            <a:prstGeom prst="rect">
              <a:avLst/>
            </a:prstGeom>
            <a:solidFill>
              <a:schemeClr val="bg1">
                <a:lumMod val="6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Rectangle 31"/>
            <p:cNvSpPr/>
            <p:nvPr/>
          </p:nvSpPr>
          <p:spPr>
            <a:xfrm>
              <a:off x="8466666" y="4377266"/>
              <a:ext cx="296334" cy="465667"/>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Rectangle 32"/>
            <p:cNvSpPr/>
            <p:nvPr/>
          </p:nvSpPr>
          <p:spPr>
            <a:xfrm>
              <a:off x="7416799" y="3996266"/>
              <a:ext cx="677334" cy="863601"/>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34" name="Picture 33"/>
          <p:cNvPicPr>
            <a:picLocks noChangeAspect="1"/>
          </p:cNvPicPr>
          <p:nvPr/>
        </p:nvPicPr>
        <p:blipFill rotWithShape="1">
          <a:blip r:embed="rId3" cstate="print">
            <a:extLst>
              <a:ext uri="{28A0092B-C50C-407E-A947-70E740481C1C}">
                <a14:useLocalDpi xmlns:a14="http://schemas.microsoft.com/office/drawing/2010/main"/>
              </a:ext>
            </a:extLst>
          </a:blip>
          <a:srcRect l="12069" t="46333" r="47278" b="9294"/>
          <a:stretch/>
        </p:blipFill>
        <p:spPr>
          <a:xfrm>
            <a:off x="2863316" y="4311525"/>
            <a:ext cx="338667" cy="264045"/>
          </a:xfrm>
          <a:prstGeom prst="rect">
            <a:avLst/>
          </a:prstGeom>
        </p:spPr>
      </p:pic>
      <p:pic>
        <p:nvPicPr>
          <p:cNvPr id="35" name="Picture 34"/>
          <p:cNvPicPr>
            <a:picLocks noChangeAspect="1"/>
          </p:cNvPicPr>
          <p:nvPr/>
        </p:nvPicPr>
        <p:blipFill rotWithShape="1">
          <a:blip r:embed="rId3" cstate="print">
            <a:extLst>
              <a:ext uri="{28A0092B-C50C-407E-A947-70E740481C1C}">
                <a14:useLocalDpi xmlns:a14="http://schemas.microsoft.com/office/drawing/2010/main"/>
              </a:ext>
            </a:extLst>
          </a:blip>
          <a:srcRect l="12069" t="46333" r="47278" b="9294"/>
          <a:stretch/>
        </p:blipFill>
        <p:spPr>
          <a:xfrm>
            <a:off x="1982783" y="3922057"/>
            <a:ext cx="338667" cy="264045"/>
          </a:xfrm>
          <a:prstGeom prst="rect">
            <a:avLst/>
          </a:prstGeom>
        </p:spPr>
      </p:pic>
      <p:pic>
        <p:nvPicPr>
          <p:cNvPr id="36" name="Picture 35"/>
          <p:cNvPicPr>
            <a:picLocks noChangeAspect="1"/>
          </p:cNvPicPr>
          <p:nvPr/>
        </p:nvPicPr>
        <p:blipFill rotWithShape="1">
          <a:blip r:embed="rId3" cstate="print">
            <a:extLst>
              <a:ext uri="{28A0092B-C50C-407E-A947-70E740481C1C}">
                <a14:useLocalDpi xmlns:a14="http://schemas.microsoft.com/office/drawing/2010/main"/>
              </a:ext>
            </a:extLst>
          </a:blip>
          <a:srcRect l="12069" t="46333" r="47278" b="9294"/>
          <a:stretch/>
        </p:blipFill>
        <p:spPr>
          <a:xfrm>
            <a:off x="687382" y="4201457"/>
            <a:ext cx="338667" cy="264045"/>
          </a:xfrm>
          <a:prstGeom prst="rect">
            <a:avLst/>
          </a:prstGeom>
        </p:spPr>
      </p:pic>
      <p:sp>
        <p:nvSpPr>
          <p:cNvPr id="37" name="TextBox 36"/>
          <p:cNvSpPr txBox="1"/>
          <p:nvPr/>
        </p:nvSpPr>
        <p:spPr>
          <a:xfrm>
            <a:off x="2503258" y="2538392"/>
            <a:ext cx="1391841" cy="600164"/>
          </a:xfrm>
          <a:prstGeom prst="rect">
            <a:avLst/>
          </a:prstGeom>
          <a:noFill/>
        </p:spPr>
        <p:txBody>
          <a:bodyPr wrap="square" rtlCol="0">
            <a:spAutoFit/>
          </a:bodyPr>
          <a:lstStyle/>
          <a:p>
            <a:r>
              <a:rPr lang="en-US" sz="1100" dirty="0" smtClean="0">
                <a:solidFill>
                  <a:schemeClr val="tx1">
                    <a:lumMod val="50000"/>
                    <a:lumOff val="50000"/>
                  </a:schemeClr>
                </a:solidFill>
                <a:latin typeface="Courier"/>
                <a:cs typeface="Courier"/>
              </a:rPr>
              <a:t>Cisco ISE Certificate Authority</a:t>
            </a:r>
          </a:p>
        </p:txBody>
      </p:sp>
      <p:pic>
        <p:nvPicPr>
          <p:cNvPr id="38" name="Picture 3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6419" y="2394764"/>
            <a:ext cx="857121" cy="848285"/>
          </a:xfrm>
          <a:prstGeom prst="rect">
            <a:avLst/>
          </a:prstGeom>
        </p:spPr>
      </p:pic>
      <p:pic>
        <p:nvPicPr>
          <p:cNvPr id="39" name="Picture 38"/>
          <p:cNvPicPr>
            <a:picLocks noChangeAspect="1"/>
          </p:cNvPicPr>
          <p:nvPr/>
        </p:nvPicPr>
        <p:blipFill rotWithShape="1">
          <a:blip r:embed="rId3" cstate="print">
            <a:extLst>
              <a:ext uri="{28A0092B-C50C-407E-A947-70E740481C1C}">
                <a14:useLocalDpi xmlns:a14="http://schemas.microsoft.com/office/drawing/2010/main"/>
              </a:ext>
            </a:extLst>
          </a:blip>
          <a:srcRect l="12069" t="46333" r="47278" b="9294"/>
          <a:stretch/>
        </p:blipFill>
        <p:spPr>
          <a:xfrm>
            <a:off x="1111251" y="2655357"/>
            <a:ext cx="338667" cy="264045"/>
          </a:xfrm>
          <a:prstGeom prst="rect">
            <a:avLst/>
          </a:prstGeom>
        </p:spPr>
      </p:pic>
      <p:sp>
        <p:nvSpPr>
          <p:cNvPr id="40" name="Rectangle 39"/>
          <p:cNvSpPr/>
          <p:nvPr/>
        </p:nvSpPr>
        <p:spPr>
          <a:xfrm>
            <a:off x="1715671" y="1092391"/>
            <a:ext cx="1578389" cy="600164"/>
          </a:xfrm>
          <a:prstGeom prst="rect">
            <a:avLst/>
          </a:prstGeom>
        </p:spPr>
        <p:txBody>
          <a:bodyPr wrap="square">
            <a:spAutoFit/>
          </a:bodyPr>
          <a:lstStyle/>
          <a:p>
            <a:pPr algn="ctr"/>
            <a:r>
              <a:rPr lang="en-US" sz="1100" dirty="0">
                <a:solidFill>
                  <a:schemeClr val="bg1">
                    <a:lumMod val="50000"/>
                  </a:schemeClr>
                </a:solidFill>
              </a:rPr>
              <a:t>エンタープライズ</a:t>
            </a:r>
          </a:p>
          <a:p>
            <a:pPr algn="ctr"/>
            <a:r>
              <a:rPr lang="en-US" sz="1100" dirty="0" err="1">
                <a:solidFill>
                  <a:schemeClr val="bg1">
                    <a:lumMod val="50000"/>
                  </a:schemeClr>
                </a:solidFill>
              </a:rPr>
              <a:t>ルートCA</a:t>
            </a:r>
            <a:endParaRPr lang="en-US" sz="1100" dirty="0">
              <a:solidFill>
                <a:schemeClr val="bg1">
                  <a:lumMod val="50000"/>
                </a:schemeClr>
              </a:solidFill>
            </a:endParaRPr>
          </a:p>
          <a:p>
            <a:pPr algn="ctr"/>
            <a:r>
              <a:rPr lang="en-US" sz="1100" dirty="0">
                <a:solidFill>
                  <a:schemeClr val="bg1">
                    <a:lumMod val="50000"/>
                  </a:schemeClr>
                </a:solidFill>
              </a:rPr>
              <a:t>（オプション）</a:t>
            </a:r>
          </a:p>
        </p:txBody>
      </p:sp>
      <p:pic>
        <p:nvPicPr>
          <p:cNvPr id="41" name="Picture 40" descr="10.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93387" y="2963162"/>
            <a:ext cx="1276339" cy="905659"/>
          </a:xfrm>
          <a:prstGeom prst="rect">
            <a:avLst/>
          </a:prstGeom>
          <a:ln>
            <a:noFill/>
          </a:ln>
          <a:effectLst>
            <a:outerShdw blurRad="292100" dist="139700" dir="2700000" algn="tl" rotWithShape="0">
              <a:srgbClr val="333333">
                <a:alpha val="65000"/>
              </a:srgbClr>
            </a:outerShdw>
          </a:effectLst>
        </p:spPr>
      </p:pic>
      <p:sp>
        <p:nvSpPr>
          <p:cNvPr id="42" name="Text Placeholder 73"/>
          <p:cNvSpPr txBox="1">
            <a:spLocks/>
          </p:cNvSpPr>
          <p:nvPr/>
        </p:nvSpPr>
        <p:spPr>
          <a:xfrm>
            <a:off x="3675400" y="902349"/>
            <a:ext cx="5468600" cy="2021138"/>
          </a:xfrm>
          <a:prstGeom prst="rect">
            <a:avLst/>
          </a:prstGeom>
        </p:spPr>
        <p:txBody>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dirty="0" smtClean="0"/>
              <a:t>セルフサービスの端末登録フローを提供</a:t>
            </a:r>
          </a:p>
          <a:p>
            <a:r>
              <a:rPr lang="ja-JP" altLang="en-US" dirty="0" smtClean="0"/>
              <a:t>多様な端末設定オプション</a:t>
            </a:r>
          </a:p>
          <a:p>
            <a:pPr lvl="1"/>
            <a:r>
              <a:rPr lang="ja-JP" altLang="en-US" sz="1300" dirty="0" smtClean="0"/>
              <a:t>無線・有線サプリカント設定</a:t>
            </a:r>
          </a:p>
          <a:p>
            <a:pPr lvl="1"/>
            <a:r>
              <a:rPr lang="ja-JP" altLang="en-US" sz="1300" dirty="0" smtClean="0"/>
              <a:t>証明書配布（外部</a:t>
            </a:r>
            <a:r>
              <a:rPr lang="en-US" altLang="ja-JP" sz="1300" dirty="0" smtClean="0"/>
              <a:t>CA</a:t>
            </a:r>
            <a:r>
              <a:rPr lang="ja-JP" altLang="en-US" sz="1300" dirty="0" smtClean="0"/>
              <a:t>サーバ連携連携、内部認証局機能</a:t>
            </a:r>
            <a:r>
              <a:rPr lang="en-US" altLang="ja-JP" sz="1050" dirty="0" smtClean="0"/>
              <a:t>※ISE 1.3〜</a:t>
            </a:r>
            <a:r>
              <a:rPr lang="ja-JP" altLang="en-US" sz="1300" dirty="0" smtClean="0"/>
              <a:t>）</a:t>
            </a:r>
          </a:p>
          <a:p>
            <a:r>
              <a:rPr lang="ja-JP" altLang="en-US" dirty="0" smtClean="0"/>
              <a:t>サポート端末：</a:t>
            </a:r>
            <a:r>
              <a:rPr lang="en-US" altLang="ja-JP" dirty="0" err="1" smtClean="0"/>
              <a:t>iOS</a:t>
            </a:r>
            <a:r>
              <a:rPr lang="en-US" altLang="ja-JP" dirty="0" smtClean="0"/>
              <a:t>, Android, Windows, MAC</a:t>
            </a:r>
          </a:p>
          <a:p>
            <a:pPr marL="292100" lvl="1" indent="0">
              <a:buFont typeface="Arial"/>
              <a:buNone/>
            </a:pPr>
            <a:r>
              <a:rPr lang="en-US" altLang="ja-JP" sz="1200" dirty="0" smtClean="0"/>
              <a:t>※ Android</a:t>
            </a:r>
            <a:r>
              <a:rPr lang="ja-JP" altLang="en-US" sz="1200" dirty="0" smtClean="0"/>
              <a:t>では専用</a:t>
            </a:r>
            <a:r>
              <a:rPr lang="en-US" altLang="ja-JP" sz="1200" dirty="0" smtClean="0"/>
              <a:t>App (Network Setup Assistant)</a:t>
            </a:r>
            <a:r>
              <a:rPr lang="ja-JP" altLang="en-US" sz="1200" dirty="0" smtClean="0"/>
              <a:t>、</a:t>
            </a:r>
            <a:r>
              <a:rPr lang="en-US" altLang="ja-JP" sz="1200" dirty="0" smtClean="0"/>
              <a:t>Windows, MAC</a:t>
            </a:r>
            <a:r>
              <a:rPr lang="ja-JP" altLang="en-US" sz="1200" dirty="0" smtClean="0"/>
              <a:t>では</a:t>
            </a:r>
            <a:r>
              <a:rPr lang="en-US" altLang="ja-JP" sz="1200" dirty="0" smtClean="0"/>
              <a:t/>
            </a:r>
            <a:br>
              <a:rPr lang="en-US" altLang="ja-JP" sz="1200" dirty="0" smtClean="0"/>
            </a:br>
            <a:r>
              <a:rPr lang="ja-JP" altLang="en-US" sz="1200" dirty="0" smtClean="0"/>
              <a:t>専用ウィザードを使用</a:t>
            </a:r>
            <a:endParaRPr lang="en-US" altLang="ja-JP" sz="1200" dirty="0"/>
          </a:p>
        </p:txBody>
      </p:sp>
      <p:pic>
        <p:nvPicPr>
          <p:cNvPr id="43" name="Picture 42"/>
          <p:cNvPicPr>
            <a:picLocks noChangeAspect="1"/>
          </p:cNvPicPr>
          <p:nvPr/>
        </p:nvPicPr>
        <p:blipFill>
          <a:blip r:embed="rId6"/>
          <a:stretch>
            <a:fillRect/>
          </a:stretch>
        </p:blipFill>
        <p:spPr>
          <a:xfrm>
            <a:off x="3921362" y="2957901"/>
            <a:ext cx="1408930" cy="105669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906315" y="4001013"/>
            <a:ext cx="1472084" cy="276999"/>
          </a:xfrm>
          <a:prstGeom prst="rect">
            <a:avLst/>
          </a:prstGeom>
          <a:noFill/>
        </p:spPr>
        <p:txBody>
          <a:bodyPr wrap="square" rtlCol="0">
            <a:spAutoFit/>
          </a:bodyPr>
          <a:lstStyle/>
          <a:p>
            <a:r>
              <a:rPr lang="ja-JP" altLang="en-US" sz="1200" dirty="0" smtClean="0"/>
              <a:t>端末登録ポータル</a:t>
            </a:r>
            <a:endParaRPr lang="en-US" sz="1200" dirty="0"/>
          </a:p>
        </p:txBody>
      </p:sp>
      <p:sp>
        <p:nvSpPr>
          <p:cNvPr id="44" name="TextBox 43"/>
          <p:cNvSpPr txBox="1"/>
          <p:nvPr/>
        </p:nvSpPr>
        <p:spPr>
          <a:xfrm>
            <a:off x="5526333" y="3893651"/>
            <a:ext cx="1622419" cy="276999"/>
          </a:xfrm>
          <a:prstGeom prst="rect">
            <a:avLst/>
          </a:prstGeom>
          <a:noFill/>
        </p:spPr>
        <p:txBody>
          <a:bodyPr wrap="square" rtlCol="0">
            <a:spAutoFit/>
          </a:bodyPr>
          <a:lstStyle/>
          <a:p>
            <a:r>
              <a:rPr lang="ja-JP" altLang="en-US" sz="1200" dirty="0" smtClean="0"/>
              <a:t>自動設定ウィザード</a:t>
            </a:r>
            <a:endParaRPr lang="en-US" sz="1200" dirty="0"/>
          </a:p>
        </p:txBody>
      </p:sp>
      <p:pic>
        <p:nvPicPr>
          <p:cNvPr id="45" name="Picture 44" descr="Screen Shot 2014-05-26 at 9.17.3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8457" y="2962557"/>
            <a:ext cx="1658409" cy="1009593"/>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37410" y="3959464"/>
            <a:ext cx="1622419" cy="276999"/>
          </a:xfrm>
          <a:prstGeom prst="rect">
            <a:avLst/>
          </a:prstGeom>
          <a:noFill/>
        </p:spPr>
        <p:txBody>
          <a:bodyPr wrap="square" rtlCol="0">
            <a:spAutoFit/>
          </a:bodyPr>
          <a:lstStyle/>
          <a:p>
            <a:r>
              <a:rPr lang="ja-JP" altLang="en-US" sz="1200" dirty="0" smtClean="0"/>
              <a:t>端末管理ポータル</a:t>
            </a:r>
            <a:endParaRPr lang="en-US" sz="1200" dirty="0"/>
          </a:p>
        </p:txBody>
      </p:sp>
      <p:sp>
        <p:nvSpPr>
          <p:cNvPr id="7" name="Rounded Rectangular Callout 6"/>
          <p:cNvSpPr/>
          <p:nvPr/>
        </p:nvSpPr>
        <p:spPr>
          <a:xfrm>
            <a:off x="3511835" y="4433948"/>
            <a:ext cx="4348902" cy="432934"/>
          </a:xfrm>
          <a:prstGeom prst="wedgeRoundRectCallout">
            <a:avLst>
              <a:gd name="adj1" fmla="val -55346"/>
              <a:gd name="adj2" fmla="val -44167"/>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dirty="0" smtClean="0">
                <a:solidFill>
                  <a:schemeClr val="tx1"/>
                </a:solidFill>
              </a:rPr>
              <a:t>認証時の</a:t>
            </a:r>
            <a:r>
              <a:rPr lang="ja-JP" altLang="en-US" sz="1200" dirty="0" smtClean="0">
                <a:solidFill>
                  <a:srgbClr val="FF0000"/>
                </a:solidFill>
              </a:rPr>
              <a:t>ユーザ</a:t>
            </a:r>
            <a:r>
              <a:rPr lang="en-US" altLang="ja-JP" sz="1200" dirty="0" smtClean="0">
                <a:solidFill>
                  <a:srgbClr val="FF0000"/>
                </a:solidFill>
              </a:rPr>
              <a:t>ID</a:t>
            </a:r>
            <a:r>
              <a:rPr lang="ja-JP" altLang="en-US" sz="1200" dirty="0" smtClean="0">
                <a:solidFill>
                  <a:schemeClr val="tx1"/>
                </a:solidFill>
              </a:rPr>
              <a:t>および、申請端末の</a:t>
            </a:r>
            <a:r>
              <a:rPr lang="en-US" altLang="ja-JP" sz="1200" dirty="0" smtClean="0">
                <a:solidFill>
                  <a:srgbClr val="FF0000"/>
                </a:solidFill>
              </a:rPr>
              <a:t>MAC</a:t>
            </a:r>
            <a:r>
              <a:rPr lang="ja-JP" altLang="en-US" sz="1200" dirty="0" smtClean="0">
                <a:solidFill>
                  <a:srgbClr val="FF0000"/>
                </a:solidFill>
              </a:rPr>
              <a:t>アドレス</a:t>
            </a:r>
            <a:r>
              <a:rPr lang="ja-JP" altLang="en-US" sz="1200" dirty="0" smtClean="0">
                <a:solidFill>
                  <a:schemeClr val="tx1"/>
                </a:solidFill>
              </a:rPr>
              <a:t>を</a:t>
            </a:r>
            <a:endParaRPr lang="en-US" altLang="ja-JP" sz="1200" dirty="0" smtClean="0">
              <a:solidFill>
                <a:schemeClr val="tx1"/>
              </a:solidFill>
            </a:endParaRPr>
          </a:p>
          <a:p>
            <a:pPr algn="ctr"/>
            <a:r>
              <a:rPr lang="ja-JP" altLang="en-US" sz="1200" dirty="0" smtClean="0">
                <a:solidFill>
                  <a:schemeClr val="tx1"/>
                </a:solidFill>
              </a:rPr>
              <a:t>属性に持つユーザ証明書を動的に発行</a:t>
            </a:r>
            <a:endParaRPr lang="en-US" sz="1200" dirty="0" smtClean="0">
              <a:solidFill>
                <a:schemeClr val="tx1"/>
              </a:solidFill>
            </a:endParaRPr>
          </a:p>
        </p:txBody>
      </p:sp>
      <p:sp>
        <p:nvSpPr>
          <p:cNvPr id="2" name="TextBox 1"/>
          <p:cNvSpPr txBox="1"/>
          <p:nvPr/>
        </p:nvSpPr>
        <p:spPr>
          <a:xfrm>
            <a:off x="5905313" y="1992245"/>
            <a:ext cx="3238688" cy="230832"/>
          </a:xfrm>
          <a:prstGeom prst="rect">
            <a:avLst/>
          </a:prstGeom>
          <a:noFill/>
        </p:spPr>
        <p:txBody>
          <a:bodyPr wrap="square" rtlCol="0">
            <a:spAutoFit/>
          </a:bodyPr>
          <a:lstStyle/>
          <a:p>
            <a:r>
              <a:rPr lang="en-US" altLang="ja-JP" sz="900" dirty="0" smtClean="0"/>
              <a:t>※ISE1.4</a:t>
            </a:r>
            <a:r>
              <a:rPr lang="ja-JP" altLang="en-US" sz="900" dirty="0" smtClean="0"/>
              <a:t>より</a:t>
            </a:r>
            <a:r>
              <a:rPr lang="en-US" altLang="ja-JP" sz="900" dirty="0" smtClean="0"/>
              <a:t>API</a:t>
            </a:r>
            <a:r>
              <a:rPr lang="ja-JP" altLang="en-US" sz="900" dirty="0" smtClean="0"/>
              <a:t>経由</a:t>
            </a:r>
            <a:r>
              <a:rPr lang="en-US" altLang="ja-JP" sz="900" dirty="0" smtClean="0"/>
              <a:t>, 2.0</a:t>
            </a:r>
            <a:r>
              <a:rPr lang="ja-JP" altLang="en-US" sz="900" dirty="0" smtClean="0"/>
              <a:t>より</a:t>
            </a:r>
            <a:r>
              <a:rPr lang="en-US" altLang="ja-JP" sz="900" dirty="0" smtClean="0"/>
              <a:t>Web</a:t>
            </a:r>
            <a:r>
              <a:rPr lang="ja-JP" altLang="en-US" sz="900" dirty="0" smtClean="0"/>
              <a:t>経由の証明書配布に対応</a:t>
            </a:r>
            <a:endParaRPr lang="en-US" sz="900" dirty="0"/>
          </a:p>
        </p:txBody>
      </p:sp>
      <p:pic>
        <p:nvPicPr>
          <p:cNvPr id="48" name="Picture 20" descr="serve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21946" y="1262457"/>
            <a:ext cx="544421" cy="666464"/>
          </a:xfrm>
          <a:prstGeom prst="rect">
            <a:avLst/>
          </a:prstGeom>
          <a:noFill/>
        </p:spPr>
      </p:pic>
      <p:pic>
        <p:nvPicPr>
          <p:cNvPr id="49" name="Picture 48"/>
          <p:cNvPicPr>
            <a:picLocks noChangeAspect="1"/>
          </p:cNvPicPr>
          <p:nvPr/>
        </p:nvPicPr>
        <p:blipFill rotWithShape="1">
          <a:blip r:embed="rId3" cstate="print">
            <a:extLst>
              <a:ext uri="{28A0092B-C50C-407E-A947-70E740481C1C}">
                <a14:useLocalDpi xmlns:a14="http://schemas.microsoft.com/office/drawing/2010/main"/>
              </a:ext>
            </a:extLst>
          </a:blip>
          <a:srcRect l="12069" t="46333" r="47278" b="9294"/>
          <a:stretch/>
        </p:blipFill>
        <p:spPr>
          <a:xfrm>
            <a:off x="1380433" y="1541725"/>
            <a:ext cx="338667" cy="264045"/>
          </a:xfrm>
          <a:prstGeom prst="rect">
            <a:avLst/>
          </a:prstGeom>
        </p:spPr>
      </p:pic>
    </p:spTree>
    <p:extLst>
      <p:ext uri="{BB962C8B-B14F-4D97-AF65-F5344CB8AC3E}">
        <p14:creationId xmlns:p14="http://schemas.microsoft.com/office/powerpoint/2010/main" val="27718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066604"/>
            <a:ext cx="3901123" cy="3083094"/>
          </a:xfrm>
        </p:spPr>
        <p:txBody>
          <a:bodyPr/>
          <a:lstStyle/>
          <a:p>
            <a:r>
              <a:rPr lang="en-US" sz="1800" dirty="0" smtClean="0"/>
              <a:t>ISE 1.4</a:t>
            </a:r>
            <a:r>
              <a:rPr lang="en-US" altLang="ja-JP" sz="1800" dirty="0" smtClean="0"/>
              <a:t>〜</a:t>
            </a:r>
          </a:p>
          <a:p>
            <a:pPr lvl="1"/>
            <a:r>
              <a:rPr lang="en-US" sz="1600" dirty="0">
                <a:ea typeface="ＭＳ Ｐゴシック"/>
                <a:cs typeface="ＭＳ Ｐゴシック"/>
              </a:rPr>
              <a:t>BYOD</a:t>
            </a:r>
            <a:r>
              <a:rPr lang="ja-JP" altLang="en-US" sz="1600" dirty="0">
                <a:ea typeface="ＭＳ Ｐゴシック"/>
                <a:cs typeface="ＭＳ Ｐゴシック"/>
              </a:rPr>
              <a:t>フローが実行できないデバイスに</a:t>
            </a:r>
            <a:r>
              <a:rPr lang="ja-JP" altLang="en-US" sz="1600" dirty="0" smtClean="0">
                <a:ea typeface="ＭＳ Ｐゴシック"/>
                <a:cs typeface="ＭＳ Ｐゴシック"/>
              </a:rPr>
              <a:t>対して</a:t>
            </a:r>
            <a:r>
              <a:rPr lang="en-US" altLang="ja-JP" sz="1600" dirty="0" smtClean="0">
                <a:ea typeface="ＭＳ Ｐゴシック"/>
                <a:cs typeface="ＭＳ Ｐゴシック"/>
              </a:rPr>
              <a:t>API</a:t>
            </a:r>
            <a:r>
              <a:rPr lang="ja-JP" altLang="en-US" sz="1600" dirty="0" smtClean="0">
                <a:ea typeface="ＭＳ Ｐゴシック"/>
                <a:cs typeface="ＭＳ Ｐゴシック"/>
              </a:rPr>
              <a:t>を利用して証明書</a:t>
            </a:r>
            <a:r>
              <a:rPr lang="ja-JP" altLang="en-US" sz="1600" dirty="0">
                <a:ea typeface="ＭＳ Ｐゴシック"/>
                <a:cs typeface="ＭＳ Ｐゴシック"/>
              </a:rPr>
              <a:t>を</a:t>
            </a:r>
            <a:r>
              <a:rPr lang="ja-JP" altLang="en-US" sz="1600" dirty="0" smtClean="0">
                <a:ea typeface="ＭＳ Ｐゴシック"/>
                <a:cs typeface="ＭＳ Ｐゴシック"/>
              </a:rPr>
              <a:t>発行・取得できます</a:t>
            </a:r>
            <a:endParaRPr lang="en-US" sz="1600" dirty="0">
              <a:ea typeface="ＭＳ Ｐゴシック"/>
              <a:cs typeface="ＭＳ Ｐゴシック"/>
            </a:endParaRPr>
          </a:p>
          <a:p>
            <a:pPr lvl="1"/>
            <a:endParaRPr lang="en-US" sz="1600" dirty="0"/>
          </a:p>
        </p:txBody>
      </p:sp>
      <p:sp>
        <p:nvSpPr>
          <p:cNvPr id="5" name="Text Placeholder 4"/>
          <p:cNvSpPr>
            <a:spLocks noGrp="1"/>
          </p:cNvSpPr>
          <p:nvPr>
            <p:ph type="body" sz="quarter" idx="11"/>
          </p:nvPr>
        </p:nvSpPr>
        <p:spPr>
          <a:xfrm>
            <a:off x="4564794" y="1066604"/>
            <a:ext cx="4218460" cy="3083094"/>
          </a:xfrm>
        </p:spPr>
        <p:txBody>
          <a:bodyPr/>
          <a:lstStyle/>
          <a:p>
            <a:r>
              <a:rPr lang="en-US" sz="1800" dirty="0" smtClean="0"/>
              <a:t>ISE 2.0 </a:t>
            </a:r>
            <a:r>
              <a:rPr lang="en-US" altLang="ja-JP" sz="1800" dirty="0" smtClean="0"/>
              <a:t>〜</a:t>
            </a:r>
          </a:p>
          <a:p>
            <a:pPr lvl="1"/>
            <a:r>
              <a:rPr lang="ja-JP" altLang="en-US" sz="1600" dirty="0" smtClean="0"/>
              <a:t>ユーザおよび管理者が簡単に証明書を発行・ダウンロードできる、証明書プロビジョニングポータルに対応</a:t>
            </a:r>
            <a:endParaRPr lang="en-US" sz="1600" dirty="0"/>
          </a:p>
        </p:txBody>
      </p:sp>
      <p:sp>
        <p:nvSpPr>
          <p:cNvPr id="2" name="Title 1"/>
          <p:cNvSpPr>
            <a:spLocks noGrp="1"/>
          </p:cNvSpPr>
          <p:nvPr>
            <p:ph type="title"/>
          </p:nvPr>
        </p:nvSpPr>
        <p:spPr/>
        <p:txBody>
          <a:bodyPr/>
          <a:lstStyle/>
          <a:p>
            <a:r>
              <a:rPr lang="en-US" altLang="ja-JP" dirty="0" smtClean="0">
                <a:ea typeface="ＭＳ Ｐゴシック"/>
                <a:cs typeface="ＭＳ Ｐゴシック"/>
              </a:rPr>
              <a:t>ISE </a:t>
            </a:r>
            <a:r>
              <a:rPr lang="ja-JP" altLang="en-US" dirty="0" smtClean="0">
                <a:ea typeface="ＭＳ Ｐゴシック"/>
                <a:cs typeface="ＭＳ Ｐゴシック"/>
              </a:rPr>
              <a:t>認証局機能</a:t>
            </a:r>
            <a:r>
              <a:rPr lang="ja-JP" altLang="ja-JP" dirty="0" smtClean="0">
                <a:ea typeface="ＭＳ Ｐゴシック"/>
                <a:cs typeface="ＭＳ Ｐゴシック"/>
              </a:rPr>
              <a:t>　</a:t>
            </a:r>
            <a:r>
              <a:rPr lang="ja-JP" altLang="en-US" dirty="0" smtClean="0">
                <a:ea typeface="ＭＳ Ｐゴシック"/>
                <a:cs typeface="ＭＳ Ｐゴシック"/>
              </a:rPr>
              <a:t>証明書発行機能拡張</a:t>
            </a:r>
            <a:endParaRPr lang="en-US" dirty="0">
              <a:ea typeface="ＭＳ Ｐゴシック"/>
              <a:cs typeface="ＭＳ Ｐゴシック"/>
            </a:endParaRPr>
          </a:p>
        </p:txBody>
      </p:sp>
      <p:pic>
        <p:nvPicPr>
          <p:cNvPr id="3075"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2193925"/>
            <a:ext cx="1938338" cy="23764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70" y="2194033"/>
            <a:ext cx="1835504" cy="23769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descr="ise20_cert_portal_04.png"/>
          <p:cNvPicPr>
            <a:picLocks noChangeAspect="1"/>
          </p:cNvPicPr>
          <p:nvPr/>
        </p:nvPicPr>
        <p:blipFill rotWithShape="1">
          <a:blip r:embed="rId4">
            <a:extLst>
              <a:ext uri="{28A0092B-C50C-407E-A947-70E740481C1C}">
                <a14:useLocalDpi xmlns:a14="http://schemas.microsoft.com/office/drawing/2010/main" val="0"/>
              </a:ext>
            </a:extLst>
          </a:blip>
          <a:srcRect l="14056" t="5749" r="16989" b="6184"/>
          <a:stretch/>
        </p:blipFill>
        <p:spPr>
          <a:xfrm>
            <a:off x="4895542" y="2194032"/>
            <a:ext cx="3887712" cy="2766682"/>
          </a:xfrm>
          <a:prstGeom prst="rect">
            <a:avLst/>
          </a:prstGeom>
          <a:ln w="6350" cmpd="sng">
            <a:solidFill>
              <a:schemeClr val="bg1">
                <a:lumMod val="50000"/>
              </a:schemeClr>
            </a:solidFill>
          </a:ln>
        </p:spPr>
      </p:pic>
    </p:spTree>
    <p:extLst>
      <p:ext uri="{BB962C8B-B14F-4D97-AF65-F5344CB8AC3E}">
        <p14:creationId xmlns:p14="http://schemas.microsoft.com/office/powerpoint/2010/main" val="692498899"/>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45460" y="845911"/>
            <a:ext cx="8582751" cy="900596"/>
          </a:xfrm>
        </p:spPr>
        <p:txBody>
          <a:bodyPr/>
          <a:lstStyle/>
          <a:p>
            <a:r>
              <a:rPr lang="ja-JP" altLang="en-US" sz="1600" dirty="0" smtClean="0"/>
              <a:t>登録端末の編集・削除機能を提供する専用ポータル</a:t>
            </a:r>
            <a:endParaRPr lang="en-US" altLang="ja-JP" sz="1600" dirty="0" smtClean="0"/>
          </a:p>
          <a:p>
            <a:r>
              <a:rPr lang="ja-JP" altLang="en-US" sz="1600" dirty="0" smtClean="0"/>
              <a:t>紛失</a:t>
            </a:r>
            <a:r>
              <a:rPr lang="ja-JP" altLang="en-US" sz="1600" dirty="0"/>
              <a:t>時にも、端末ごとに、すばやく企業ネットワークへの接続</a:t>
            </a:r>
            <a:r>
              <a:rPr lang="ja-JP" altLang="en-US" sz="1600" dirty="0" smtClean="0"/>
              <a:t>拒否</a:t>
            </a:r>
            <a:r>
              <a:rPr lang="en-US" altLang="ja-JP" sz="1600" dirty="0"/>
              <a:t> </a:t>
            </a:r>
            <a:r>
              <a:rPr lang="en-US" altLang="ja-JP" sz="1600" dirty="0" smtClean="0"/>
              <a:t>/ </a:t>
            </a:r>
            <a:r>
              <a:rPr lang="ja-JP" altLang="en-US" sz="1600" dirty="0" smtClean="0"/>
              <a:t>証明書失効</a:t>
            </a:r>
            <a:r>
              <a:rPr lang="en-US" altLang="ja-JP" sz="1600" dirty="0" smtClean="0"/>
              <a:t> / </a:t>
            </a:r>
            <a:r>
              <a:rPr lang="ja-JP" altLang="en-US" sz="1600" dirty="0" smtClean="0"/>
              <a:t>リモートワイプ（</a:t>
            </a:r>
            <a:r>
              <a:rPr lang="en-US" altLang="ja-JP" sz="1600" dirty="0" smtClean="0"/>
              <a:t>MDM</a:t>
            </a:r>
            <a:r>
              <a:rPr lang="ja-JP" altLang="en-US" sz="1600" dirty="0" smtClean="0"/>
              <a:t>連携時のみ）設定</a:t>
            </a:r>
            <a:r>
              <a:rPr lang="ja-JP" altLang="en-US" sz="1600" dirty="0"/>
              <a:t>が可能</a:t>
            </a:r>
          </a:p>
        </p:txBody>
      </p:sp>
      <p:sp>
        <p:nvSpPr>
          <p:cNvPr id="2" name="Title 1"/>
          <p:cNvSpPr>
            <a:spLocks noGrp="1"/>
          </p:cNvSpPr>
          <p:nvPr>
            <p:ph type="title"/>
          </p:nvPr>
        </p:nvSpPr>
        <p:spPr/>
        <p:txBody>
          <a:bodyPr/>
          <a:lstStyle/>
          <a:p>
            <a:r>
              <a:rPr lang="ja-JP" altLang="en-US" sz="2800" dirty="0" smtClean="0"/>
              <a:t>マイデバイスポータル</a:t>
            </a:r>
            <a:endParaRPr lang="en-US" sz="2800" dirty="0"/>
          </a:p>
        </p:txBody>
      </p:sp>
      <p:pic>
        <p:nvPicPr>
          <p:cNvPr id="5" name="Picture 4" descr="Screen Shot 2014-05-26 at 9.17.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916" y="1867014"/>
            <a:ext cx="4596593" cy="2798277"/>
          </a:xfrm>
          <a:prstGeom prst="rect">
            <a:avLst/>
          </a:prstGeom>
          <a:ln>
            <a:noFill/>
          </a:ln>
          <a:effectLst>
            <a:outerShdw blurRad="292100" dist="139700" dir="2700000" algn="tl" rotWithShape="0">
              <a:srgbClr val="333333">
                <a:alpha val="65000"/>
              </a:srgbClr>
            </a:outerShdw>
          </a:effectLst>
        </p:spPr>
      </p:pic>
      <p:pic>
        <p:nvPicPr>
          <p:cNvPr id="8" name="Picture 7" descr="Screen Shot 2014-05-26 at 9.18.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13" y="1870995"/>
            <a:ext cx="4236531" cy="2738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5112400"/>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z="2800" dirty="0" smtClean="0"/>
              <a:t>ゲストアクセスサービス</a:t>
            </a:r>
            <a:endParaRPr lang="en-US" sz="2800" dirty="0"/>
          </a:p>
        </p:txBody>
      </p:sp>
      <p:pic>
        <p:nvPicPr>
          <p:cNvPr id="8" name="Picture 7" descr="Screen Shot 2014-12-01 at 22.34.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63840" y="1251394"/>
            <a:ext cx="2917782" cy="2004539"/>
          </a:xfrm>
          <a:prstGeom prst="rect">
            <a:avLst/>
          </a:prstGeom>
          <a:ln>
            <a:noFill/>
          </a:ln>
          <a:effectLst>
            <a:outerShdw blurRad="292100" dist="139700" dir="2700000" algn="tl" rotWithShape="0">
              <a:srgbClr val="333333">
                <a:alpha val="65000"/>
              </a:srgbClr>
            </a:outerShdw>
          </a:effectLst>
        </p:spPr>
      </p:pic>
      <p:pic>
        <p:nvPicPr>
          <p:cNvPr id="9" name="Picture 33" descr="sponsor_green_tie.png"/>
          <p:cNvPicPr>
            <a:picLocks noChangeAspect="1"/>
          </p:cNvPicPr>
          <p:nvPr/>
        </p:nvPicPr>
        <p:blipFill>
          <a:blip r:embed="rId3" cstate="print"/>
          <a:srcRect/>
          <a:stretch>
            <a:fillRect/>
          </a:stretch>
        </p:blipFill>
        <p:spPr bwMode="auto">
          <a:xfrm>
            <a:off x="4906395" y="998921"/>
            <a:ext cx="893177" cy="979787"/>
          </a:xfrm>
          <a:prstGeom prst="rect">
            <a:avLst/>
          </a:prstGeom>
          <a:noFill/>
          <a:ln>
            <a:noFill/>
          </a:ln>
        </p:spPr>
      </p:pic>
      <p:pic>
        <p:nvPicPr>
          <p:cNvPr id="10" name="Picture 9" descr="Screen Shot 2014-12-01 at 10.19.09.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1209" y="1273873"/>
            <a:ext cx="2884424" cy="1657560"/>
          </a:xfrm>
          <a:prstGeom prst="rect">
            <a:avLst/>
          </a:prstGeom>
          <a:ln>
            <a:noFill/>
          </a:ln>
          <a:effectLst>
            <a:outerShdw blurRad="292100" dist="139700" dir="2700000" algn="tl" rotWithShape="0">
              <a:srgbClr val="333333">
                <a:alpha val="65000"/>
              </a:srgbClr>
            </a:outerShdw>
          </a:effectLst>
        </p:spPr>
      </p:pic>
      <p:pic>
        <p:nvPicPr>
          <p:cNvPr id="11" name="Picture 2" descr="C:\Documents and Settings\jobana\My Documents\My Pictures\Microsoft クリップ オーガナイザ\j0432625.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9515" y="1017831"/>
            <a:ext cx="639719" cy="653426"/>
          </a:xfrm>
          <a:prstGeom prst="rect">
            <a:avLst/>
          </a:prstGeom>
          <a:noFill/>
          <a:ln w="9525">
            <a:noFill/>
            <a:miter lim="800000"/>
            <a:headEnd/>
            <a:tailEnd/>
          </a:ln>
        </p:spPr>
      </p:pic>
      <p:pic>
        <p:nvPicPr>
          <p:cNvPr id="12" name="Picture 11" descr="Screen Shot 2014-12-02 at 20.10.13.png"/>
          <p:cNvPicPr>
            <a:picLocks noChangeAspect="1"/>
          </p:cNvPicPr>
          <p:nvPr/>
        </p:nvPicPr>
        <p:blipFill rotWithShape="1">
          <a:blip r:embed="rId6">
            <a:extLst>
              <a:ext uri="{28A0092B-C50C-407E-A947-70E740481C1C}">
                <a14:useLocalDpi xmlns:a14="http://schemas.microsoft.com/office/drawing/2010/main"/>
              </a:ext>
            </a:extLst>
          </a:blip>
          <a:srcRect t="6448"/>
          <a:stretch/>
        </p:blipFill>
        <p:spPr>
          <a:xfrm>
            <a:off x="3275820" y="1765064"/>
            <a:ext cx="865485" cy="133691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96962" y="3289071"/>
            <a:ext cx="3942522" cy="1590179"/>
          </a:xfrm>
          <a:prstGeom prst="rect">
            <a:avLst/>
          </a:prstGeom>
          <a:noFill/>
        </p:spPr>
        <p:txBody>
          <a:bodyPr wrap="square" rtlCol="0">
            <a:spAutoFit/>
          </a:bodyPr>
          <a:lstStyle/>
          <a:p>
            <a:pPr marL="285750" indent="-285750">
              <a:spcBef>
                <a:spcPts val="400"/>
              </a:spcBef>
              <a:buFont typeface="Wingdings" charset="2"/>
              <a:buChar char="Ø"/>
            </a:pPr>
            <a:r>
              <a:rPr lang="ja-JP" altLang="en-US" sz="1400" dirty="0" smtClean="0"/>
              <a:t>マルチデバイス、マルチランゲージ対応</a:t>
            </a:r>
            <a:endParaRPr lang="en-US" altLang="ja-JP" sz="1400" dirty="0" smtClean="0"/>
          </a:p>
          <a:p>
            <a:pPr marL="285750" indent="-285750">
              <a:spcBef>
                <a:spcPts val="400"/>
              </a:spcBef>
              <a:buFont typeface="Wingdings" charset="2"/>
              <a:buChar char="Ø"/>
            </a:pPr>
            <a:r>
              <a:rPr lang="ja-JP" altLang="en-US" sz="1400" dirty="0" smtClean="0"/>
              <a:t>無線・有線で共通インターフェイスを提供</a:t>
            </a:r>
            <a:endParaRPr lang="en-US" altLang="ja-JP" sz="1400" dirty="0" smtClean="0"/>
          </a:p>
          <a:p>
            <a:pPr marL="285750" indent="-285750">
              <a:spcBef>
                <a:spcPts val="400"/>
              </a:spcBef>
              <a:buFont typeface="Wingdings" charset="2"/>
              <a:buChar char="Ø"/>
            </a:pPr>
            <a:r>
              <a:rPr lang="ja-JP" altLang="en-US" sz="1400" dirty="0" smtClean="0"/>
              <a:t>利用規約の同意やパスワード変更、アカウント申請などの追加オプション</a:t>
            </a:r>
            <a:endParaRPr lang="en-US" altLang="ja-JP" sz="1400" dirty="0" smtClean="0"/>
          </a:p>
          <a:p>
            <a:pPr marL="285750" indent="-285750">
              <a:spcBef>
                <a:spcPts val="400"/>
              </a:spcBef>
              <a:buFont typeface="Wingdings" charset="2"/>
              <a:buChar char="Ø"/>
            </a:pPr>
            <a:r>
              <a:rPr lang="ja-JP" altLang="en-US" sz="1400" dirty="0" smtClean="0"/>
              <a:t>シンプルかつ詳細な画面カスタマイズ</a:t>
            </a:r>
            <a:endParaRPr lang="en-US" altLang="ja-JP" sz="1400" dirty="0" smtClean="0"/>
          </a:p>
          <a:p>
            <a:pPr marL="285750" indent="-285750">
              <a:spcBef>
                <a:spcPts val="400"/>
              </a:spcBef>
              <a:buFont typeface="Wingdings" charset="2"/>
              <a:buChar char="Ø"/>
            </a:pPr>
            <a:endParaRPr lang="en-US" sz="1400" dirty="0"/>
          </a:p>
        </p:txBody>
      </p:sp>
      <p:sp>
        <p:nvSpPr>
          <p:cNvPr id="14" name="TextBox 13"/>
          <p:cNvSpPr txBox="1"/>
          <p:nvPr/>
        </p:nvSpPr>
        <p:spPr>
          <a:xfrm>
            <a:off x="4901099" y="3342079"/>
            <a:ext cx="4121423" cy="1590179"/>
          </a:xfrm>
          <a:prstGeom prst="rect">
            <a:avLst/>
          </a:prstGeom>
          <a:noFill/>
        </p:spPr>
        <p:txBody>
          <a:bodyPr wrap="square" rtlCol="0">
            <a:spAutoFit/>
          </a:bodyPr>
          <a:lstStyle/>
          <a:p>
            <a:pPr marL="285750" indent="-285750">
              <a:spcBef>
                <a:spcPts val="400"/>
              </a:spcBef>
              <a:buFont typeface="Wingdings" charset="2"/>
              <a:buChar char="Ø"/>
            </a:pPr>
            <a:r>
              <a:rPr lang="ja-JP" altLang="en-US" sz="1400" dirty="0" smtClean="0"/>
              <a:t>有効期限付き一時アカウントの簡単発行</a:t>
            </a:r>
            <a:endParaRPr lang="en-US" altLang="ja-JP" sz="1400" dirty="0" smtClean="0"/>
          </a:p>
          <a:p>
            <a:pPr marL="285750" indent="-285750">
              <a:spcBef>
                <a:spcPts val="400"/>
              </a:spcBef>
              <a:buFont typeface="Wingdings" charset="2"/>
              <a:buChar char="Ø"/>
            </a:pPr>
            <a:r>
              <a:rPr lang="ja-JP" altLang="en-US" sz="1400" dirty="0" smtClean="0"/>
              <a:t>ユーザ権限に応じた発行ポリシーの制御（有効期限・アクセス権限等）</a:t>
            </a:r>
            <a:endParaRPr lang="en-US" altLang="ja-JP" sz="1400" dirty="0"/>
          </a:p>
          <a:p>
            <a:pPr marL="285750" indent="-285750">
              <a:spcBef>
                <a:spcPts val="400"/>
              </a:spcBef>
              <a:buFont typeface="Wingdings" charset="2"/>
              <a:buChar char="Ø"/>
            </a:pPr>
            <a:r>
              <a:rPr lang="ja-JP" altLang="en-US" sz="1400" dirty="0" smtClean="0"/>
              <a:t>メール・印刷での発行アカウント通知</a:t>
            </a:r>
            <a:endParaRPr lang="en-US" altLang="ja-JP" sz="1400" dirty="0" smtClean="0"/>
          </a:p>
          <a:p>
            <a:pPr marL="285750" indent="-285750">
              <a:spcBef>
                <a:spcPts val="400"/>
              </a:spcBef>
              <a:buFont typeface="Wingdings" charset="2"/>
              <a:buChar char="Ø"/>
            </a:pPr>
            <a:r>
              <a:rPr lang="ja-JP" altLang="en-US" sz="1400" dirty="0" smtClean="0"/>
              <a:t>ゲストアカウントおよび発行者のトラッキング</a:t>
            </a:r>
            <a:endParaRPr lang="en-US" altLang="ja-JP" sz="1400" dirty="0" smtClean="0"/>
          </a:p>
          <a:p>
            <a:pPr marL="285750" indent="-285750">
              <a:spcBef>
                <a:spcPts val="400"/>
              </a:spcBef>
              <a:buFont typeface="Wingdings" charset="2"/>
              <a:buChar char="Ø"/>
            </a:pPr>
            <a:r>
              <a:rPr lang="ja-JP" altLang="en-US" sz="1400" dirty="0" smtClean="0"/>
              <a:t>利用・発行履歴のレポート</a:t>
            </a:r>
            <a:endParaRPr lang="en-US" altLang="ja-JP" sz="1400" dirty="0" smtClean="0"/>
          </a:p>
        </p:txBody>
      </p:sp>
      <p:sp>
        <p:nvSpPr>
          <p:cNvPr id="15" name="TextBox 14"/>
          <p:cNvSpPr txBox="1"/>
          <p:nvPr/>
        </p:nvSpPr>
        <p:spPr>
          <a:xfrm>
            <a:off x="1369391" y="881588"/>
            <a:ext cx="2308087" cy="338554"/>
          </a:xfrm>
          <a:prstGeom prst="rect">
            <a:avLst/>
          </a:prstGeom>
          <a:noFill/>
        </p:spPr>
        <p:txBody>
          <a:bodyPr wrap="square" rtlCol="0">
            <a:spAutoFit/>
          </a:bodyPr>
          <a:lstStyle/>
          <a:p>
            <a:r>
              <a:rPr lang="ja-JP" altLang="en-US" sz="1600" dirty="0" smtClean="0"/>
              <a:t>ゲストポータル</a:t>
            </a:r>
            <a:endParaRPr lang="en-US" sz="1600" dirty="0"/>
          </a:p>
        </p:txBody>
      </p:sp>
      <p:sp>
        <p:nvSpPr>
          <p:cNvPr id="16" name="TextBox 15"/>
          <p:cNvSpPr txBox="1"/>
          <p:nvPr/>
        </p:nvSpPr>
        <p:spPr>
          <a:xfrm>
            <a:off x="5696230" y="879379"/>
            <a:ext cx="2308087" cy="338554"/>
          </a:xfrm>
          <a:prstGeom prst="rect">
            <a:avLst/>
          </a:prstGeom>
          <a:noFill/>
        </p:spPr>
        <p:txBody>
          <a:bodyPr wrap="square" rtlCol="0">
            <a:spAutoFit/>
          </a:bodyPr>
          <a:lstStyle/>
          <a:p>
            <a:r>
              <a:rPr lang="ja-JP" altLang="en-US" sz="1600" dirty="0" smtClean="0"/>
              <a:t>スポンサーポータル</a:t>
            </a:r>
            <a:endParaRPr lang="en-US" sz="1600" dirty="0"/>
          </a:p>
        </p:txBody>
      </p:sp>
    </p:spTree>
    <p:extLst>
      <p:ext uri="{BB962C8B-B14F-4D97-AF65-F5344CB8AC3E}">
        <p14:creationId xmlns:p14="http://schemas.microsoft.com/office/powerpoint/2010/main" val="100080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a:t>2</a:t>
            </a:r>
            <a:r>
              <a:rPr lang="en-US" altLang="ja-JP" dirty="0" smtClean="0"/>
              <a:t>. ISE</a:t>
            </a:r>
            <a:r>
              <a:rPr lang="ja-JP" altLang="en-US" dirty="0" smtClean="0"/>
              <a:t>で実現できる付加価値</a:t>
            </a:r>
            <a:r>
              <a:rPr lang="en-US" altLang="ja-JP" dirty="0" smtClean="0"/>
              <a:t/>
            </a:r>
            <a:br>
              <a:rPr lang="en-US" altLang="ja-JP" dirty="0" smtClean="0"/>
            </a:br>
            <a:r>
              <a:rPr lang="ja-JP" altLang="en-US" dirty="0"/>
              <a:t>　</a:t>
            </a:r>
            <a:r>
              <a:rPr lang="ja-JP" altLang="en-US" dirty="0" smtClean="0"/>
              <a:t>　</a:t>
            </a:r>
            <a:r>
              <a:rPr lang="en-US" altLang="ja-JP" dirty="0" smtClean="0"/>
              <a:t>- </a:t>
            </a:r>
            <a:r>
              <a:rPr lang="ja-JP" altLang="en-US" dirty="0" smtClean="0"/>
              <a:t>連携ソリューション紹介</a:t>
            </a:r>
            <a:endParaRPr lang="en-US" dirty="0"/>
          </a:p>
        </p:txBody>
      </p:sp>
    </p:spTree>
    <p:extLst>
      <p:ext uri="{BB962C8B-B14F-4D97-AF65-F5344CB8AC3E}">
        <p14:creationId xmlns:p14="http://schemas.microsoft.com/office/powerpoint/2010/main" val="1500233736"/>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新たに追加すべきセキュリティ対策</a:t>
            </a:r>
            <a:endParaRPr kumimoji="1" lang="ja-JP" altLang="en-US" dirty="0"/>
          </a:p>
        </p:txBody>
      </p:sp>
      <p:sp>
        <p:nvSpPr>
          <p:cNvPr id="4" name="PolicyBeam"/>
          <p:cNvSpPr>
            <a:spLocks/>
          </p:cNvSpPr>
          <p:nvPr/>
        </p:nvSpPr>
        <p:spPr bwMode="auto">
          <a:xfrm rot="16200000">
            <a:off x="2429022" y="602639"/>
            <a:ext cx="4195728" cy="4556383"/>
          </a:xfrm>
          <a:prstGeom prst="blockArc">
            <a:avLst>
              <a:gd name="adj1" fmla="val 10741481"/>
              <a:gd name="adj2" fmla="val 47178"/>
              <a:gd name="adj3" fmla="val 15085"/>
            </a:avLst>
          </a:prstGeom>
          <a:gradFill>
            <a:gsLst>
              <a:gs pos="0">
                <a:schemeClr val="accent1">
                  <a:lumMod val="20000"/>
                  <a:lumOff val="80000"/>
                  <a:alpha val="0"/>
                </a:schemeClr>
              </a:gs>
              <a:gs pos="34000">
                <a:schemeClr val="tx2">
                  <a:lumMod val="50000"/>
                  <a:alpha val="45000"/>
                </a:schemeClr>
              </a:gs>
              <a:gs pos="100000">
                <a:schemeClr val="accent1">
                  <a:lumMod val="20000"/>
                  <a:lumOff val="80000"/>
                  <a:alpha val="0"/>
                </a:schemeClr>
              </a:gs>
              <a:gs pos="11000">
                <a:schemeClr val="accent1">
                  <a:lumMod val="20000"/>
                  <a:lumOff val="80000"/>
                  <a:alpha val="11000"/>
                </a:schemeClr>
              </a:gs>
              <a:gs pos="86000">
                <a:schemeClr val="accent1">
                  <a:lumMod val="20000"/>
                  <a:lumOff val="80000"/>
                  <a:alpha val="12000"/>
                </a:schemeClr>
              </a:gs>
              <a:gs pos="50000">
                <a:schemeClr val="tx2">
                  <a:lumMod val="50000"/>
                  <a:alpha val="17000"/>
                </a:schemeClr>
              </a:gs>
              <a:gs pos="68000">
                <a:schemeClr val="tx2">
                  <a:lumMod val="50000"/>
                  <a:alpha val="29000"/>
                </a:schemeClr>
              </a:gs>
            </a:gsLst>
            <a:lin ang="0" scaled="0"/>
          </a:gradFill>
          <a:ln w="9525">
            <a:noFill/>
            <a:round/>
            <a:headEnd/>
            <a:tailEnd/>
          </a:ln>
        </p:spPr>
        <p:txBody>
          <a:bodyPr vert="horz" wrap="square" lIns="64277" tIns="32139" rIns="64277" bIns="32139" numCol="1" anchor="t" anchorCtr="0" compatLnSpc="1">
            <a:prstTxWarp prst="textNoShape">
              <a:avLst/>
            </a:prstTxWarp>
          </a:bodyPr>
          <a:lstStyle/>
          <a:p>
            <a:pPr algn="l" defTabSz="642816" rtl="0" fontAlgn="base">
              <a:spcBef>
                <a:spcPct val="0"/>
              </a:spcBef>
              <a:spcAft>
                <a:spcPct val="0"/>
              </a:spcAft>
            </a:pPr>
            <a:endParaRPr lang="en-US" sz="2400" kern="1200" dirty="0">
              <a:solidFill>
                <a:srgbClr val="000000"/>
              </a:solidFill>
              <a:latin typeface="Arial"/>
              <a:ea typeface="ヒラギノ角ゴ ProN W3" charset="0"/>
              <a:cs typeface="ヒラギノ角ゴ ProN W3" charset="0"/>
              <a:sym typeface="Arial" charset="0"/>
            </a:endParaRPr>
          </a:p>
        </p:txBody>
      </p:sp>
      <p:sp>
        <p:nvSpPr>
          <p:cNvPr id="5" name="PolicyBeam"/>
          <p:cNvSpPr>
            <a:spLocks/>
          </p:cNvSpPr>
          <p:nvPr/>
        </p:nvSpPr>
        <p:spPr bwMode="auto">
          <a:xfrm rot="5400000">
            <a:off x="2429022" y="602639"/>
            <a:ext cx="4195728" cy="4556383"/>
          </a:xfrm>
          <a:prstGeom prst="blockArc">
            <a:avLst>
              <a:gd name="adj1" fmla="val 10850731"/>
              <a:gd name="adj2" fmla="val 21537896"/>
              <a:gd name="adj3" fmla="val 15139"/>
            </a:avLst>
          </a:prstGeom>
          <a:gradFill>
            <a:gsLst>
              <a:gs pos="0">
                <a:schemeClr val="accent1">
                  <a:lumMod val="20000"/>
                  <a:lumOff val="80000"/>
                  <a:alpha val="0"/>
                </a:schemeClr>
              </a:gs>
              <a:gs pos="34000">
                <a:schemeClr val="tx2">
                  <a:lumMod val="50000"/>
                  <a:alpha val="45000"/>
                </a:schemeClr>
              </a:gs>
              <a:gs pos="100000">
                <a:schemeClr val="accent1">
                  <a:lumMod val="20000"/>
                  <a:lumOff val="80000"/>
                  <a:alpha val="0"/>
                </a:schemeClr>
              </a:gs>
              <a:gs pos="11000">
                <a:schemeClr val="accent1">
                  <a:lumMod val="20000"/>
                  <a:lumOff val="80000"/>
                  <a:alpha val="11000"/>
                </a:schemeClr>
              </a:gs>
              <a:gs pos="86000">
                <a:schemeClr val="accent1">
                  <a:lumMod val="20000"/>
                  <a:lumOff val="80000"/>
                  <a:alpha val="12000"/>
                </a:schemeClr>
              </a:gs>
              <a:gs pos="50000">
                <a:schemeClr val="tx2">
                  <a:lumMod val="50000"/>
                  <a:alpha val="17000"/>
                </a:schemeClr>
              </a:gs>
              <a:gs pos="68000">
                <a:schemeClr val="tx2">
                  <a:lumMod val="50000"/>
                  <a:alpha val="29000"/>
                </a:schemeClr>
              </a:gs>
            </a:gsLst>
            <a:lin ang="0" scaled="0"/>
          </a:gradFill>
          <a:ln w="9525">
            <a:noFill/>
            <a:round/>
            <a:headEnd/>
            <a:tailEnd/>
          </a:ln>
        </p:spPr>
        <p:txBody>
          <a:bodyPr vert="horz" wrap="square" lIns="64277" tIns="32139" rIns="64277" bIns="32139" numCol="1" anchor="t" anchorCtr="0" compatLnSpc="1">
            <a:prstTxWarp prst="textNoShape">
              <a:avLst/>
            </a:prstTxWarp>
          </a:bodyPr>
          <a:lstStyle/>
          <a:p>
            <a:pPr algn="l" defTabSz="642816" rtl="0" fontAlgn="base">
              <a:spcBef>
                <a:spcPct val="0"/>
              </a:spcBef>
              <a:spcAft>
                <a:spcPct val="0"/>
              </a:spcAft>
            </a:pPr>
            <a:endParaRPr lang="en-US" sz="2400" kern="1200" dirty="0">
              <a:solidFill>
                <a:srgbClr val="000000"/>
              </a:solidFill>
              <a:latin typeface="Arial"/>
              <a:ea typeface="ヒラギノ角ゴ ProN W3" charset="0"/>
              <a:cs typeface="ヒラギノ角ゴ ProN W3" charset="0"/>
              <a:sym typeface="Arial" charset="0"/>
            </a:endParaRPr>
          </a:p>
        </p:txBody>
      </p:sp>
      <p:grpSp>
        <p:nvGrpSpPr>
          <p:cNvPr id="8" name="new Policy Top"/>
          <p:cNvGrpSpPr/>
          <p:nvPr/>
        </p:nvGrpSpPr>
        <p:grpSpPr>
          <a:xfrm>
            <a:off x="2824758" y="2464712"/>
            <a:ext cx="3407270" cy="1162570"/>
            <a:chOff x="4749700" y="1765300"/>
            <a:chExt cx="3587737" cy="1158379"/>
          </a:xfrm>
          <a:effectLst>
            <a:outerShdw blurRad="215900" algn="t" rotWithShape="0">
              <a:prstClr val="black">
                <a:alpha val="81000"/>
              </a:prstClr>
            </a:outerShdw>
          </a:effectLst>
        </p:grpSpPr>
        <p:sp>
          <p:nvSpPr>
            <p:cNvPr id="9" name="Oval 592"/>
            <p:cNvSpPr>
              <a:spLocks noChangeArrowheads="1"/>
            </p:cNvSpPr>
            <p:nvPr/>
          </p:nvSpPr>
          <p:spPr bwMode="auto">
            <a:xfrm>
              <a:off x="4817634" y="1822057"/>
              <a:ext cx="3366246" cy="823290"/>
            </a:xfrm>
            <a:prstGeom prst="ellipse">
              <a:avLst/>
            </a:prstGeom>
            <a:gradFill flip="none" rotWithShape="1">
              <a:gsLst>
                <a:gs pos="0">
                  <a:schemeClr val="accent1">
                    <a:lumMod val="40000"/>
                    <a:lumOff val="60000"/>
                    <a:alpha val="56000"/>
                  </a:schemeClr>
                </a:gs>
                <a:gs pos="99000">
                  <a:schemeClr val="accent1">
                    <a:lumMod val="60000"/>
                    <a:lumOff val="40000"/>
                    <a:alpha val="0"/>
                  </a:schemeClr>
                </a:gs>
              </a:gsLst>
              <a:path path="circle">
                <a:fillToRect t="100000" r="100000"/>
              </a:path>
              <a:tileRect l="-100000" b="-100000"/>
            </a:gradFill>
            <a:ln w="9525" cap="flat">
              <a:noFill/>
              <a:round/>
              <a:headEnd type="none" w="med" len="med"/>
              <a:tailEnd type="none" w="med" len="med"/>
            </a:ln>
            <a:effectLst/>
          </p:spPr>
          <p:txBody>
            <a:bodyPr lIns="0" tIns="0" rIns="0" bIns="0"/>
            <a:lstStyle/>
            <a:p>
              <a:endParaRPr lang="en-US" sz="1300" dirty="0" smtClean="0">
                <a:solidFill>
                  <a:schemeClr val="tx1">
                    <a:lumMod val="50000"/>
                  </a:schemeClr>
                </a:solidFill>
              </a:endParaRPr>
            </a:p>
          </p:txBody>
        </p:sp>
        <p:sp>
          <p:nvSpPr>
            <p:cNvPr id="10" name="Freeform 6"/>
            <p:cNvSpPr>
              <a:spLocks/>
            </p:cNvSpPr>
            <p:nvPr/>
          </p:nvSpPr>
          <p:spPr bwMode="auto">
            <a:xfrm>
              <a:off x="4749700" y="2220538"/>
              <a:ext cx="3572497" cy="703141"/>
            </a:xfrm>
            <a:custGeom>
              <a:avLst/>
              <a:gdLst/>
              <a:ahLst/>
              <a:cxnLst>
                <a:cxn ang="0">
                  <a:pos x="1677" y="0"/>
                </a:cxn>
                <a:cxn ang="0">
                  <a:pos x="839" y="213"/>
                </a:cxn>
                <a:cxn ang="0">
                  <a:pos x="0" y="0"/>
                </a:cxn>
                <a:cxn ang="0">
                  <a:pos x="0" y="118"/>
                </a:cxn>
                <a:cxn ang="0">
                  <a:pos x="0" y="118"/>
                </a:cxn>
                <a:cxn ang="0">
                  <a:pos x="839" y="330"/>
                </a:cxn>
                <a:cxn ang="0">
                  <a:pos x="1677" y="118"/>
                </a:cxn>
                <a:cxn ang="0">
                  <a:pos x="1678" y="118"/>
                </a:cxn>
              </a:cxnLst>
              <a:rect l="0" t="0" r="r" b="b"/>
              <a:pathLst>
                <a:path w="1678" h="330">
                  <a:moveTo>
                    <a:pt x="1677" y="0"/>
                  </a:moveTo>
                  <a:cubicBezTo>
                    <a:pt x="1677" y="117"/>
                    <a:pt x="1302" y="213"/>
                    <a:pt x="839" y="213"/>
                  </a:cubicBezTo>
                  <a:cubicBezTo>
                    <a:pt x="375" y="213"/>
                    <a:pt x="0" y="117"/>
                    <a:pt x="0" y="0"/>
                  </a:cubicBezTo>
                  <a:cubicBezTo>
                    <a:pt x="0" y="118"/>
                    <a:pt x="0" y="118"/>
                    <a:pt x="0" y="118"/>
                  </a:cubicBezTo>
                  <a:cubicBezTo>
                    <a:pt x="0" y="118"/>
                    <a:pt x="0" y="118"/>
                    <a:pt x="0" y="118"/>
                  </a:cubicBezTo>
                  <a:cubicBezTo>
                    <a:pt x="3" y="235"/>
                    <a:pt x="377" y="330"/>
                    <a:pt x="839" y="330"/>
                  </a:cubicBezTo>
                  <a:cubicBezTo>
                    <a:pt x="1301" y="330"/>
                    <a:pt x="1675" y="234"/>
                    <a:pt x="1677" y="118"/>
                  </a:cubicBezTo>
                  <a:cubicBezTo>
                    <a:pt x="1678" y="118"/>
                    <a:pt x="1678" y="118"/>
                    <a:pt x="1678" y="118"/>
                  </a:cubicBezTo>
                </a:path>
              </a:pathLst>
            </a:custGeom>
            <a:gradFill flip="none" rotWithShape="1">
              <a:gsLst>
                <a:gs pos="0">
                  <a:schemeClr val="accent1">
                    <a:lumMod val="60000"/>
                    <a:lumOff val="40000"/>
                    <a:alpha val="38000"/>
                  </a:schemeClr>
                </a:gs>
                <a:gs pos="99000">
                  <a:srgbClr val="4F5B66"/>
                </a:gs>
              </a:gsLst>
              <a:lin ang="18900000" scaled="1"/>
              <a:tileRect/>
            </a:gradFill>
            <a:ln w="9525" cap="flat">
              <a:noFill/>
              <a:round/>
              <a:headEnd type="none" w="med" len="med"/>
              <a:tailEnd type="none" w="med" len="med"/>
            </a:ln>
            <a:effectLst/>
          </p:spPr>
          <p:txBody>
            <a:bodyPr lIns="0" tIns="0" rIns="0" bIns="0"/>
            <a:lstStyle/>
            <a:p>
              <a:endParaRPr lang="en-US" sz="1300" dirty="0" smtClean="0">
                <a:solidFill>
                  <a:schemeClr val="tx1">
                    <a:lumMod val="50000"/>
                  </a:schemeClr>
                </a:solidFill>
              </a:endParaRPr>
            </a:p>
          </p:txBody>
        </p:sp>
        <p:sp>
          <p:nvSpPr>
            <p:cNvPr id="11" name="Freeform 10"/>
            <p:cNvSpPr>
              <a:spLocks/>
            </p:cNvSpPr>
            <p:nvPr/>
          </p:nvSpPr>
          <p:spPr bwMode="auto">
            <a:xfrm>
              <a:off x="4764940" y="2205298"/>
              <a:ext cx="3572497" cy="703141"/>
            </a:xfrm>
            <a:custGeom>
              <a:avLst/>
              <a:gdLst/>
              <a:ahLst/>
              <a:cxnLst>
                <a:cxn ang="0">
                  <a:pos x="1677" y="0"/>
                </a:cxn>
                <a:cxn ang="0">
                  <a:pos x="839" y="213"/>
                </a:cxn>
                <a:cxn ang="0">
                  <a:pos x="0" y="0"/>
                </a:cxn>
                <a:cxn ang="0">
                  <a:pos x="0" y="118"/>
                </a:cxn>
                <a:cxn ang="0">
                  <a:pos x="0" y="118"/>
                </a:cxn>
                <a:cxn ang="0">
                  <a:pos x="839" y="330"/>
                </a:cxn>
                <a:cxn ang="0">
                  <a:pos x="1677" y="118"/>
                </a:cxn>
                <a:cxn ang="0">
                  <a:pos x="1678" y="118"/>
                </a:cxn>
              </a:cxnLst>
              <a:rect l="0" t="0" r="r" b="b"/>
              <a:pathLst>
                <a:path w="1678" h="330">
                  <a:moveTo>
                    <a:pt x="1677" y="0"/>
                  </a:moveTo>
                  <a:cubicBezTo>
                    <a:pt x="1677" y="117"/>
                    <a:pt x="1302" y="213"/>
                    <a:pt x="839" y="213"/>
                  </a:cubicBezTo>
                  <a:cubicBezTo>
                    <a:pt x="375" y="213"/>
                    <a:pt x="0" y="117"/>
                    <a:pt x="0" y="0"/>
                  </a:cubicBezTo>
                  <a:cubicBezTo>
                    <a:pt x="0" y="118"/>
                    <a:pt x="0" y="118"/>
                    <a:pt x="0" y="118"/>
                  </a:cubicBezTo>
                  <a:cubicBezTo>
                    <a:pt x="0" y="118"/>
                    <a:pt x="0" y="118"/>
                    <a:pt x="0" y="118"/>
                  </a:cubicBezTo>
                  <a:cubicBezTo>
                    <a:pt x="3" y="235"/>
                    <a:pt x="377" y="330"/>
                    <a:pt x="839" y="330"/>
                  </a:cubicBezTo>
                  <a:cubicBezTo>
                    <a:pt x="1301" y="330"/>
                    <a:pt x="1675" y="234"/>
                    <a:pt x="1677" y="118"/>
                  </a:cubicBezTo>
                  <a:cubicBezTo>
                    <a:pt x="1678" y="118"/>
                    <a:pt x="1678" y="118"/>
                    <a:pt x="1678" y="118"/>
                  </a:cubicBezTo>
                </a:path>
              </a:pathLst>
            </a:custGeom>
            <a:noFill/>
            <a:ln w="15875" cap="flat">
              <a:gradFill flip="none" rotWithShape="1">
                <a:gsLst>
                  <a:gs pos="0">
                    <a:schemeClr val="accent1">
                      <a:tint val="66000"/>
                      <a:satMod val="160000"/>
                      <a:alpha val="0"/>
                    </a:schemeClr>
                  </a:gs>
                  <a:gs pos="100000">
                    <a:schemeClr val="accent1">
                      <a:tint val="23500"/>
                      <a:satMod val="160000"/>
                      <a:alpha val="56000"/>
                    </a:schemeClr>
                  </a:gs>
                </a:gsLst>
                <a:lin ang="10800000" scaled="1"/>
                <a:tileRect/>
              </a:gradFill>
              <a:round/>
              <a:headEnd type="none" w="med" len="med"/>
              <a:tailEnd type="none" w="med" len="med"/>
            </a:ln>
            <a:effectLst/>
          </p:spPr>
          <p:txBody>
            <a:bodyPr lIns="0" tIns="0" rIns="0" bIns="0"/>
            <a:lstStyle/>
            <a:p>
              <a:endParaRPr lang="en-US" sz="1300" dirty="0" smtClean="0">
                <a:solidFill>
                  <a:schemeClr val="tx1">
                    <a:lumMod val="50000"/>
                  </a:schemeClr>
                </a:solidFill>
              </a:endParaRPr>
            </a:p>
          </p:txBody>
        </p:sp>
        <p:sp>
          <p:nvSpPr>
            <p:cNvPr id="12" name="Oval 11"/>
            <p:cNvSpPr>
              <a:spLocks noChangeArrowheads="1"/>
            </p:cNvSpPr>
            <p:nvPr/>
          </p:nvSpPr>
          <p:spPr bwMode="auto">
            <a:xfrm>
              <a:off x="4749700" y="1765300"/>
              <a:ext cx="3570694" cy="909575"/>
            </a:xfrm>
            <a:prstGeom prst="ellipse">
              <a:avLst/>
            </a:prstGeom>
            <a:gradFill flip="none" rotWithShape="1">
              <a:gsLst>
                <a:gs pos="0">
                  <a:schemeClr val="accent1">
                    <a:lumMod val="60000"/>
                    <a:lumOff val="40000"/>
                    <a:alpha val="34000"/>
                  </a:schemeClr>
                </a:gs>
                <a:gs pos="99000">
                  <a:srgbClr val="4F5B66">
                    <a:alpha val="31000"/>
                  </a:srgbClr>
                </a:gs>
              </a:gsLst>
              <a:lin ang="5400000" scaled="1"/>
              <a:tileRect/>
            </a:gradFill>
            <a:ln w="9525" cap="flat">
              <a:noFill/>
              <a:round/>
              <a:headEnd type="none" w="med" len="med"/>
              <a:tailEnd type="none" w="med" len="med"/>
            </a:ln>
            <a:effectLst/>
          </p:spPr>
          <p:txBody>
            <a:bodyPr lIns="0" tIns="0" rIns="0" bIns="0"/>
            <a:lstStyle/>
            <a:p>
              <a:endParaRPr lang="en-US" sz="1300" dirty="0" smtClean="0">
                <a:solidFill>
                  <a:schemeClr val="tx1">
                    <a:lumMod val="50000"/>
                  </a:schemeClr>
                </a:solidFill>
              </a:endParaRPr>
            </a:p>
          </p:txBody>
        </p:sp>
        <p:sp>
          <p:nvSpPr>
            <p:cNvPr id="13" name="Oval 12"/>
            <p:cNvSpPr>
              <a:spLocks noChangeArrowheads="1"/>
            </p:cNvSpPr>
            <p:nvPr/>
          </p:nvSpPr>
          <p:spPr bwMode="auto">
            <a:xfrm>
              <a:off x="4749700" y="2012301"/>
              <a:ext cx="3570694" cy="909575"/>
            </a:xfrm>
            <a:prstGeom prst="ellipse">
              <a:avLst/>
            </a:prstGeom>
            <a:gradFill flip="none" rotWithShape="1">
              <a:gsLst>
                <a:gs pos="0">
                  <a:schemeClr val="bg2">
                    <a:alpha val="0"/>
                  </a:schemeClr>
                </a:gs>
                <a:gs pos="99000">
                  <a:schemeClr val="accent1">
                    <a:lumMod val="60000"/>
                    <a:lumOff val="40000"/>
                    <a:alpha val="0"/>
                  </a:schemeClr>
                </a:gs>
              </a:gsLst>
              <a:lin ang="10800000" scaled="1"/>
              <a:tileRect/>
            </a:gradFill>
            <a:ln w="9525" cap="flat">
              <a:noFill/>
              <a:round/>
              <a:headEnd type="none" w="med" len="med"/>
              <a:tailEnd type="none" w="med" len="med"/>
            </a:ln>
            <a:effectLst/>
          </p:spPr>
          <p:txBody>
            <a:bodyPr lIns="0" tIns="0" rIns="0" bIns="0"/>
            <a:lstStyle/>
            <a:p>
              <a:endParaRPr lang="en-US" sz="1300" dirty="0" smtClean="0">
                <a:solidFill>
                  <a:schemeClr val="tx1">
                    <a:lumMod val="50000"/>
                  </a:schemeClr>
                </a:solidFill>
              </a:endParaRPr>
            </a:p>
          </p:txBody>
        </p:sp>
        <p:sp>
          <p:nvSpPr>
            <p:cNvPr id="14" name="Oval 8"/>
            <p:cNvSpPr>
              <a:spLocks noChangeArrowheads="1"/>
            </p:cNvSpPr>
            <p:nvPr/>
          </p:nvSpPr>
          <p:spPr bwMode="auto">
            <a:xfrm>
              <a:off x="4757320" y="1768461"/>
              <a:ext cx="3570694" cy="909575"/>
            </a:xfrm>
            <a:prstGeom prst="ellipse">
              <a:avLst/>
            </a:prstGeom>
            <a:noFill/>
            <a:ln w="15875" cap="flat">
              <a:gradFill>
                <a:gsLst>
                  <a:gs pos="0">
                    <a:schemeClr val="accent1">
                      <a:tint val="66000"/>
                      <a:satMod val="160000"/>
                      <a:alpha val="0"/>
                    </a:schemeClr>
                  </a:gs>
                  <a:gs pos="100000">
                    <a:schemeClr val="accent1">
                      <a:tint val="23500"/>
                      <a:satMod val="160000"/>
                      <a:alpha val="73000"/>
                    </a:schemeClr>
                  </a:gs>
                </a:gsLst>
                <a:lin ang="5400000" scaled="0"/>
              </a:gradFill>
              <a:round/>
              <a:headEnd type="none" w="med" len="med"/>
              <a:tailEnd type="none" w="med" len="med"/>
            </a:ln>
            <a:effectLst/>
          </p:spPr>
          <p:txBody>
            <a:bodyPr lIns="0" tIns="0" rIns="0" bIns="0"/>
            <a:lstStyle/>
            <a:p>
              <a:endParaRPr lang="en-US" sz="1300" dirty="0" smtClean="0">
                <a:solidFill>
                  <a:schemeClr val="tx1">
                    <a:lumMod val="50000"/>
                  </a:schemeClr>
                </a:solidFill>
              </a:endParaRPr>
            </a:p>
          </p:txBody>
        </p:sp>
      </p:grpSp>
      <p:pic>
        <p:nvPicPr>
          <p:cNvPr id="15" name="Picture 669" descr="towers.png"/>
          <p:cNvPicPr>
            <a:picLocks noChangeAspect="1"/>
          </p:cNvPicPr>
          <p:nvPr/>
        </p:nvPicPr>
        <p:blipFill>
          <a:blip r:embed="rId2"/>
          <a:stretch>
            <a:fillRect/>
          </a:stretch>
        </p:blipFill>
        <p:spPr>
          <a:xfrm>
            <a:off x="3489474" y="1663704"/>
            <a:ext cx="2071588" cy="1639542"/>
          </a:xfrm>
          <a:prstGeom prst="rect">
            <a:avLst/>
          </a:prstGeom>
        </p:spPr>
      </p:pic>
      <p:sp>
        <p:nvSpPr>
          <p:cNvPr id="16" name="Right Arrow 47"/>
          <p:cNvSpPr/>
          <p:nvPr/>
        </p:nvSpPr>
        <p:spPr bwMode="auto">
          <a:xfrm>
            <a:off x="700522" y="2726903"/>
            <a:ext cx="1547837" cy="638188"/>
          </a:xfrm>
          <a:custGeom>
            <a:avLst/>
            <a:gdLst>
              <a:gd name="connsiteX0" fmla="*/ 0 w 2304256"/>
              <a:gd name="connsiteY0" fmla="*/ 201346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604037 h 805383"/>
              <a:gd name="connsiteX7" fmla="*/ 0 w 2304256"/>
              <a:gd name="connsiteY7" fmla="*/ 201346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604037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51154"/>
              <a:gd name="connsiteY0" fmla="*/ 117736 h 909824"/>
              <a:gd name="connsiteX1" fmla="*/ 1901565 w 2351154"/>
              <a:gd name="connsiteY1" fmla="*/ 305787 h 909824"/>
              <a:gd name="connsiteX2" fmla="*/ 1620180 w 2351154"/>
              <a:gd name="connsiteY2" fmla="*/ 0 h 909824"/>
              <a:gd name="connsiteX3" fmla="*/ 2304256 w 2351154"/>
              <a:gd name="connsiteY3" fmla="*/ 507133 h 909824"/>
              <a:gd name="connsiteX4" fmla="*/ 1901565 w 2351154"/>
              <a:gd name="connsiteY4" fmla="*/ 909824 h 909824"/>
              <a:gd name="connsiteX5" fmla="*/ 1901565 w 2351154"/>
              <a:gd name="connsiteY5" fmla="*/ 708478 h 909824"/>
              <a:gd name="connsiteX6" fmla="*/ 0 w 2351154"/>
              <a:gd name="connsiteY6" fmla="*/ 909824 h 909824"/>
              <a:gd name="connsiteX7" fmla="*/ 0 w 2351154"/>
              <a:gd name="connsiteY7" fmla="*/ 117736 h 909824"/>
              <a:gd name="connsiteX0" fmla="*/ 0 w 2310257"/>
              <a:gd name="connsiteY0" fmla="*/ 117736 h 976846"/>
              <a:gd name="connsiteX1" fmla="*/ 1901565 w 2310257"/>
              <a:gd name="connsiteY1" fmla="*/ 305787 h 976846"/>
              <a:gd name="connsiteX2" fmla="*/ 1620180 w 2310257"/>
              <a:gd name="connsiteY2" fmla="*/ 0 h 976846"/>
              <a:gd name="connsiteX3" fmla="*/ 2304256 w 2310257"/>
              <a:gd name="connsiteY3" fmla="*/ 507133 h 976846"/>
              <a:gd name="connsiteX4" fmla="*/ 1656184 w 2310257"/>
              <a:gd name="connsiteY4" fmla="*/ 976846 h 976846"/>
              <a:gd name="connsiteX5" fmla="*/ 1901565 w 2310257"/>
              <a:gd name="connsiteY5" fmla="*/ 708478 h 976846"/>
              <a:gd name="connsiteX6" fmla="*/ 0 w 2310257"/>
              <a:gd name="connsiteY6" fmla="*/ 909824 h 976846"/>
              <a:gd name="connsiteX7" fmla="*/ 0 w 2310257"/>
              <a:gd name="connsiteY7" fmla="*/ 117736 h 976846"/>
              <a:gd name="connsiteX0" fmla="*/ 0 w 2385076"/>
              <a:gd name="connsiteY0" fmla="*/ 117736 h 976846"/>
              <a:gd name="connsiteX1" fmla="*/ 1901565 w 2385076"/>
              <a:gd name="connsiteY1" fmla="*/ 305787 h 976846"/>
              <a:gd name="connsiteX2" fmla="*/ 1620180 w 2385076"/>
              <a:gd name="connsiteY2" fmla="*/ 0 h 976846"/>
              <a:gd name="connsiteX3" fmla="*/ 2379075 w 2385076"/>
              <a:gd name="connsiteY3" fmla="*/ 507526 h 976846"/>
              <a:gd name="connsiteX4" fmla="*/ 1656184 w 2385076"/>
              <a:gd name="connsiteY4" fmla="*/ 976846 h 976846"/>
              <a:gd name="connsiteX5" fmla="*/ 1901565 w 2385076"/>
              <a:gd name="connsiteY5" fmla="*/ 708478 h 976846"/>
              <a:gd name="connsiteX6" fmla="*/ 0 w 2385076"/>
              <a:gd name="connsiteY6" fmla="*/ 909824 h 976846"/>
              <a:gd name="connsiteX7" fmla="*/ 0 w 2385076"/>
              <a:gd name="connsiteY7" fmla="*/ 117736 h 976846"/>
              <a:gd name="connsiteX0" fmla="*/ 0 w 2385076"/>
              <a:gd name="connsiteY0" fmla="*/ 117736 h 976846"/>
              <a:gd name="connsiteX1" fmla="*/ 1901565 w 2385076"/>
              <a:gd name="connsiteY1" fmla="*/ 305787 h 976846"/>
              <a:gd name="connsiteX2" fmla="*/ 1620180 w 2385076"/>
              <a:gd name="connsiteY2" fmla="*/ 0 h 976846"/>
              <a:gd name="connsiteX3" fmla="*/ 2379075 w 2385076"/>
              <a:gd name="connsiteY3" fmla="*/ 507526 h 976846"/>
              <a:gd name="connsiteX4" fmla="*/ 1656184 w 2385076"/>
              <a:gd name="connsiteY4" fmla="*/ 976846 h 976846"/>
              <a:gd name="connsiteX5" fmla="*/ 1901565 w 2385076"/>
              <a:gd name="connsiteY5" fmla="*/ 708478 h 976846"/>
              <a:gd name="connsiteX6" fmla="*/ 0 w 2385076"/>
              <a:gd name="connsiteY6" fmla="*/ 909824 h 976846"/>
              <a:gd name="connsiteX7" fmla="*/ 0 w 2385076"/>
              <a:gd name="connsiteY7" fmla="*/ 117736 h 976846"/>
              <a:gd name="connsiteX0" fmla="*/ 0 w 2379075"/>
              <a:gd name="connsiteY0" fmla="*/ 117736 h 976846"/>
              <a:gd name="connsiteX1" fmla="*/ 1901565 w 2379075"/>
              <a:gd name="connsiteY1" fmla="*/ 305787 h 976846"/>
              <a:gd name="connsiteX2" fmla="*/ 1620180 w 2379075"/>
              <a:gd name="connsiteY2" fmla="*/ 0 h 976846"/>
              <a:gd name="connsiteX3" fmla="*/ 2379075 w 2379075"/>
              <a:gd name="connsiteY3" fmla="*/ 507526 h 976846"/>
              <a:gd name="connsiteX4" fmla="*/ 1656184 w 2379075"/>
              <a:gd name="connsiteY4" fmla="*/ 976846 h 976846"/>
              <a:gd name="connsiteX5" fmla="*/ 1901565 w 2379075"/>
              <a:gd name="connsiteY5" fmla="*/ 708478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901565 w 2379075"/>
              <a:gd name="connsiteY5" fmla="*/ 708478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901565 w 2379075"/>
              <a:gd name="connsiteY5" fmla="*/ 708478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0 h 1193710"/>
              <a:gd name="connsiteX1" fmla="*/ 1836205 w 2379075"/>
              <a:gd name="connsiteY1" fmla="*/ 586628 h 1193710"/>
              <a:gd name="connsiteX2" fmla="*/ 1620180 w 2379075"/>
              <a:gd name="connsiteY2" fmla="*/ 216864 h 1193710"/>
              <a:gd name="connsiteX3" fmla="*/ 2379075 w 2379075"/>
              <a:gd name="connsiteY3" fmla="*/ 724390 h 1193710"/>
              <a:gd name="connsiteX4" fmla="*/ 1656184 w 2379075"/>
              <a:gd name="connsiteY4" fmla="*/ 1193710 h 1193710"/>
              <a:gd name="connsiteX5" fmla="*/ 1800201 w 2379075"/>
              <a:gd name="connsiteY5" fmla="*/ 869880 h 1193710"/>
              <a:gd name="connsiteX6" fmla="*/ 0 w 2379075"/>
              <a:gd name="connsiteY6" fmla="*/ 1126688 h 1193710"/>
              <a:gd name="connsiteX7" fmla="*/ 0 w 2379075"/>
              <a:gd name="connsiteY7" fmla="*/ 0 h 1193710"/>
              <a:gd name="connsiteX0" fmla="*/ 0 w 2379075"/>
              <a:gd name="connsiteY0" fmla="*/ 0 h 1440160"/>
              <a:gd name="connsiteX1" fmla="*/ 1836205 w 2379075"/>
              <a:gd name="connsiteY1" fmla="*/ 586628 h 1440160"/>
              <a:gd name="connsiteX2" fmla="*/ 1620180 w 2379075"/>
              <a:gd name="connsiteY2" fmla="*/ 216864 h 1440160"/>
              <a:gd name="connsiteX3" fmla="*/ 2379075 w 2379075"/>
              <a:gd name="connsiteY3" fmla="*/ 724390 h 1440160"/>
              <a:gd name="connsiteX4" fmla="*/ 1656184 w 2379075"/>
              <a:gd name="connsiteY4" fmla="*/ 1193710 h 1440160"/>
              <a:gd name="connsiteX5" fmla="*/ 1800201 w 2379075"/>
              <a:gd name="connsiteY5" fmla="*/ 869880 h 1440160"/>
              <a:gd name="connsiteX6" fmla="*/ 0 w 2379075"/>
              <a:gd name="connsiteY6" fmla="*/ 1440160 h 1440160"/>
              <a:gd name="connsiteX7" fmla="*/ 0 w 2379075"/>
              <a:gd name="connsiteY7"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9075" h="1440160">
                <a:moveTo>
                  <a:pt x="0" y="0"/>
                </a:moveTo>
                <a:cubicBezTo>
                  <a:pt x="933297" y="361173"/>
                  <a:pt x="1117108" y="570854"/>
                  <a:pt x="1836205" y="586628"/>
                </a:cubicBezTo>
                <a:cubicBezTo>
                  <a:pt x="1766665" y="454735"/>
                  <a:pt x="1692188" y="340119"/>
                  <a:pt x="1620180" y="216864"/>
                </a:cubicBezTo>
                <a:cubicBezTo>
                  <a:pt x="1848205" y="385908"/>
                  <a:pt x="2163524" y="564720"/>
                  <a:pt x="2379075" y="724390"/>
                </a:cubicBezTo>
                <a:cubicBezTo>
                  <a:pt x="2084164" y="901280"/>
                  <a:pt x="1790414" y="1059480"/>
                  <a:pt x="1656184" y="1193710"/>
                </a:cubicBezTo>
                <a:lnTo>
                  <a:pt x="1800201" y="869880"/>
                </a:lnTo>
                <a:cubicBezTo>
                  <a:pt x="943364" y="879293"/>
                  <a:pt x="918501" y="1106605"/>
                  <a:pt x="0" y="1440160"/>
                </a:cubicBezTo>
                <a:lnTo>
                  <a:pt x="0" y="0"/>
                </a:lnTo>
                <a:close/>
              </a:path>
            </a:pathLst>
          </a:custGeom>
          <a:gradFill flip="none" rotWithShape="1">
            <a:gsLst>
              <a:gs pos="1000">
                <a:srgbClr val="FF0000">
                  <a:alpha val="0"/>
                </a:srgbClr>
              </a:gs>
              <a:gs pos="99000">
                <a:srgbClr val="FF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400">
              <a:solidFill>
                <a:srgbClr val="FFFFFF"/>
              </a:solidFill>
              <a:ea typeface="ＭＳ Ｐゴシック" pitchFamily="50" charset="-128"/>
              <a:cs typeface="Arial" pitchFamily="34" charset="0"/>
            </a:endParaRPr>
          </a:p>
        </p:txBody>
      </p:sp>
      <p:grpSp>
        <p:nvGrpSpPr>
          <p:cNvPr id="17" name="Group 60"/>
          <p:cNvGrpSpPr>
            <a:grpSpLocks/>
          </p:cNvGrpSpPr>
          <p:nvPr/>
        </p:nvGrpSpPr>
        <p:grpSpPr bwMode="auto">
          <a:xfrm>
            <a:off x="398814" y="2620502"/>
            <a:ext cx="848304" cy="850990"/>
            <a:chOff x="6175680" y="3903325"/>
            <a:chExt cx="445112" cy="448056"/>
          </a:xfrm>
        </p:grpSpPr>
        <p:sp>
          <p:nvSpPr>
            <p:cNvPr id="18" name="Oval 263"/>
            <p:cNvSpPr>
              <a:spLocks/>
            </p:cNvSpPr>
            <p:nvPr/>
          </p:nvSpPr>
          <p:spPr bwMode="auto">
            <a:xfrm>
              <a:off x="6175680" y="3903475"/>
              <a:ext cx="445152" cy="447724"/>
            </a:xfrm>
            <a:prstGeom prst="ellipse">
              <a:avLst/>
            </a:prstGeom>
            <a:gradFill rotWithShape="0">
              <a:gsLst>
                <a:gs pos="0">
                  <a:srgbClr val="FF0000"/>
                </a:gs>
                <a:gs pos="100000">
                  <a:srgbClr val="800000"/>
                </a:gs>
              </a:gsLst>
              <a:lin ang="5400000" scaled="1"/>
            </a:gradFill>
            <a:ln w="38100">
              <a:noFill/>
              <a:round/>
              <a:headEnd/>
              <a:tailEnd/>
            </a:ln>
            <a:effectLst>
              <a:outerShdw algn="ctr" rotWithShape="0">
                <a:srgbClr val="000000">
                  <a:alpha val="73000"/>
                </a:srgbClr>
              </a:outerShdw>
            </a:effectLst>
          </p:spPr>
          <p:txBody>
            <a:bodyPr lIns="0" tIns="0" rIns="0" bIns="0"/>
            <a:lstStyle/>
            <a:p>
              <a:pPr eaLnBrk="0" hangingPunct="0">
                <a:lnSpc>
                  <a:spcPct val="90000"/>
                </a:lnSpc>
                <a:defRPr/>
              </a:pPr>
              <a:endParaRPr lang="ja-JP" altLang="ja-JP">
                <a:solidFill>
                  <a:srgbClr val="00B0F0"/>
                </a:solidFill>
                <a:ea typeface="ＭＳ Ｐゴシック" pitchFamily="50" charset="-128"/>
              </a:endParaRPr>
            </a:p>
          </p:txBody>
        </p:sp>
        <p:sp>
          <p:nvSpPr>
            <p:cNvPr id="19" name="Freeform 18"/>
            <p:cNvSpPr>
              <a:spLocks noEditPoints="1"/>
            </p:cNvSpPr>
            <p:nvPr/>
          </p:nvSpPr>
          <p:spPr bwMode="auto">
            <a:xfrm>
              <a:off x="6243269" y="3986180"/>
              <a:ext cx="305906" cy="268577"/>
            </a:xfrm>
            <a:custGeom>
              <a:avLst/>
              <a:gdLst>
                <a:gd name="T0" fmla="*/ 2147483647 w 507"/>
                <a:gd name="T1" fmla="*/ 2147483647 h 444"/>
                <a:gd name="T2" fmla="*/ 2147483647 w 507"/>
                <a:gd name="T3" fmla="*/ 2147483647 h 444"/>
                <a:gd name="T4" fmla="*/ 2147483647 w 507"/>
                <a:gd name="T5" fmla="*/ 2147483647 h 444"/>
                <a:gd name="T6" fmla="*/ 2147483647 w 507"/>
                <a:gd name="T7" fmla="*/ 2147483647 h 444"/>
                <a:gd name="T8" fmla="*/ 2147483647 w 507"/>
                <a:gd name="T9" fmla="*/ 2147483647 h 444"/>
                <a:gd name="T10" fmla="*/ 2147483647 w 507"/>
                <a:gd name="T11" fmla="*/ 2147483647 h 444"/>
                <a:gd name="T12" fmla="*/ 2147483647 w 507"/>
                <a:gd name="T13" fmla="*/ 2147483647 h 444"/>
                <a:gd name="T14" fmla="*/ 2147483647 w 507"/>
                <a:gd name="T15" fmla="*/ 2147483647 h 444"/>
                <a:gd name="T16" fmla="*/ 2147483647 w 507"/>
                <a:gd name="T17" fmla="*/ 2147483647 h 444"/>
                <a:gd name="T18" fmla="*/ 2147483647 w 507"/>
                <a:gd name="T19" fmla="*/ 0 h 444"/>
                <a:gd name="T20" fmla="*/ 2147483647 w 507"/>
                <a:gd name="T21" fmla="*/ 2147483647 h 444"/>
                <a:gd name="T22" fmla="*/ 2147483647 w 507"/>
                <a:gd name="T23" fmla="*/ 2147483647 h 444"/>
                <a:gd name="T24" fmla="*/ 2147483647 w 507"/>
                <a:gd name="T25" fmla="*/ 2147483647 h 444"/>
                <a:gd name="T26" fmla="*/ 2147483647 w 507"/>
                <a:gd name="T27" fmla="*/ 2147483647 h 444"/>
                <a:gd name="T28" fmla="*/ 2147483647 w 507"/>
                <a:gd name="T29" fmla="*/ 2147483647 h 444"/>
                <a:gd name="T30" fmla="*/ 2147483647 w 507"/>
                <a:gd name="T31" fmla="*/ 2147483647 h 444"/>
                <a:gd name="T32" fmla="*/ 2147483647 w 507"/>
                <a:gd name="T33" fmla="*/ 2147483647 h 444"/>
                <a:gd name="T34" fmla="*/ 2147483647 w 507"/>
                <a:gd name="T35" fmla="*/ 2147483647 h 444"/>
                <a:gd name="T36" fmla="*/ 2147483647 w 507"/>
                <a:gd name="T37" fmla="*/ 2147483647 h 444"/>
                <a:gd name="T38" fmla="*/ 2147483647 w 507"/>
                <a:gd name="T39" fmla="*/ 2147483647 h 444"/>
                <a:gd name="T40" fmla="*/ 2147483647 w 507"/>
                <a:gd name="T41" fmla="*/ 2147483647 h 444"/>
                <a:gd name="T42" fmla="*/ 2147483647 w 507"/>
                <a:gd name="T43" fmla="*/ 2147483647 h 444"/>
                <a:gd name="T44" fmla="*/ 2147483647 w 507"/>
                <a:gd name="T45" fmla="*/ 2147483647 h 444"/>
                <a:gd name="T46" fmla="*/ 2147483647 w 507"/>
                <a:gd name="T47" fmla="*/ 2147483647 h 444"/>
                <a:gd name="T48" fmla="*/ 2147483647 w 507"/>
                <a:gd name="T49" fmla="*/ 2147483647 h 444"/>
                <a:gd name="T50" fmla="*/ 2147483647 w 507"/>
                <a:gd name="T51" fmla="*/ 2147483647 h 444"/>
                <a:gd name="T52" fmla="*/ 2147483647 w 507"/>
                <a:gd name="T53" fmla="*/ 2147483647 h 444"/>
                <a:gd name="T54" fmla="*/ 2147483647 w 507"/>
                <a:gd name="T55" fmla="*/ 2147483647 h 444"/>
                <a:gd name="T56" fmla="*/ 2147483647 w 507"/>
                <a:gd name="T57" fmla="*/ 2147483647 h 444"/>
                <a:gd name="T58" fmla="*/ 2147483647 w 507"/>
                <a:gd name="T59" fmla="*/ 2147483647 h 444"/>
                <a:gd name="T60" fmla="*/ 2147483647 w 507"/>
                <a:gd name="T61" fmla="*/ 2147483647 h 444"/>
                <a:gd name="T62" fmla="*/ 2147483647 w 507"/>
                <a:gd name="T63" fmla="*/ 2147483647 h 444"/>
                <a:gd name="T64" fmla="*/ 2147483647 w 507"/>
                <a:gd name="T65" fmla="*/ 2147483647 h 444"/>
                <a:gd name="T66" fmla="*/ 2147483647 w 507"/>
                <a:gd name="T67" fmla="*/ 2147483647 h 444"/>
                <a:gd name="T68" fmla="*/ 2147483647 w 507"/>
                <a:gd name="T69" fmla="*/ 2147483647 h 444"/>
                <a:gd name="T70" fmla="*/ 2147483647 w 507"/>
                <a:gd name="T71" fmla="*/ 2147483647 h 444"/>
                <a:gd name="T72" fmla="*/ 2147483647 w 507"/>
                <a:gd name="T73" fmla="*/ 2147483647 h 444"/>
                <a:gd name="T74" fmla="*/ 2147483647 w 507"/>
                <a:gd name="T75" fmla="*/ 2147483647 h 444"/>
                <a:gd name="T76" fmla="*/ 2147483647 w 507"/>
                <a:gd name="T77" fmla="*/ 2147483647 h 444"/>
                <a:gd name="T78" fmla="*/ 2147483647 w 507"/>
                <a:gd name="T79" fmla="*/ 2147483647 h 444"/>
                <a:gd name="T80" fmla="*/ 2147483647 w 507"/>
                <a:gd name="T81" fmla="*/ 0 h 444"/>
                <a:gd name="T82" fmla="*/ 2147483647 w 507"/>
                <a:gd name="T83" fmla="*/ 2147483647 h 444"/>
                <a:gd name="T84" fmla="*/ 2147483647 w 507"/>
                <a:gd name="T85" fmla="*/ 2147483647 h 444"/>
                <a:gd name="T86" fmla="*/ 2147483647 w 507"/>
                <a:gd name="T87" fmla="*/ 2147483647 h 444"/>
                <a:gd name="T88" fmla="*/ 2147483647 w 507"/>
                <a:gd name="T89" fmla="*/ 2147483647 h 444"/>
                <a:gd name="T90" fmla="*/ 2147483647 w 507"/>
                <a:gd name="T91" fmla="*/ 2147483647 h 444"/>
                <a:gd name="T92" fmla="*/ 2147483647 w 507"/>
                <a:gd name="T93" fmla="*/ 2147483647 h 444"/>
                <a:gd name="T94" fmla="*/ 2147483647 w 507"/>
                <a:gd name="T95" fmla="*/ 2147483647 h 444"/>
                <a:gd name="T96" fmla="*/ 2147483647 w 507"/>
                <a:gd name="T97" fmla="*/ 2147483647 h 444"/>
                <a:gd name="T98" fmla="*/ 2147483647 w 507"/>
                <a:gd name="T99" fmla="*/ 2147483647 h 444"/>
                <a:gd name="T100" fmla="*/ 2147483647 w 507"/>
                <a:gd name="T101" fmla="*/ 2147483647 h 444"/>
                <a:gd name="T102" fmla="*/ 2147483647 w 507"/>
                <a:gd name="T103" fmla="*/ 2147483647 h 444"/>
                <a:gd name="T104" fmla="*/ 2147483647 w 507"/>
                <a:gd name="T105" fmla="*/ 2147483647 h 444"/>
                <a:gd name="T106" fmla="*/ 2147483647 w 507"/>
                <a:gd name="T107" fmla="*/ 2147483647 h 444"/>
                <a:gd name="T108" fmla="*/ 2147483647 w 507"/>
                <a:gd name="T109" fmla="*/ 2147483647 h 444"/>
                <a:gd name="T110" fmla="*/ 2147483647 w 507"/>
                <a:gd name="T111" fmla="*/ 2147483647 h 4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7"/>
                <a:gd name="T169" fmla="*/ 0 h 444"/>
                <a:gd name="T170" fmla="*/ 507 w 507"/>
                <a:gd name="T171" fmla="*/ 444 h 4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FFFF"/>
            </a:solidFill>
            <a:ln w="3175">
              <a:noFill/>
              <a:miter lim="800000"/>
              <a:headEnd/>
              <a:tailEnd/>
            </a:ln>
          </p:spPr>
          <p:txBody>
            <a:bodyPr wrap="none" lIns="73017" tIns="36506" rIns="73017" bIns="36506" anchor="ctr"/>
            <a:lstStyle/>
            <a:p>
              <a:endParaRPr lang="ja-JP" altLang="en-US"/>
            </a:p>
          </p:txBody>
        </p:sp>
      </p:grpSp>
      <p:sp>
        <p:nvSpPr>
          <p:cNvPr id="20" name="Right Arrow 47"/>
          <p:cNvSpPr/>
          <p:nvPr/>
        </p:nvSpPr>
        <p:spPr bwMode="auto">
          <a:xfrm rot="10800000">
            <a:off x="6857206" y="2726903"/>
            <a:ext cx="1547837" cy="638188"/>
          </a:xfrm>
          <a:custGeom>
            <a:avLst/>
            <a:gdLst>
              <a:gd name="connsiteX0" fmla="*/ 0 w 2304256"/>
              <a:gd name="connsiteY0" fmla="*/ 201346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604037 h 805383"/>
              <a:gd name="connsiteX7" fmla="*/ 0 w 2304256"/>
              <a:gd name="connsiteY7" fmla="*/ 201346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604037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04256"/>
              <a:gd name="connsiteY0" fmla="*/ 13295 h 805383"/>
              <a:gd name="connsiteX1" fmla="*/ 1901565 w 2304256"/>
              <a:gd name="connsiteY1" fmla="*/ 201346 h 805383"/>
              <a:gd name="connsiteX2" fmla="*/ 1901565 w 2304256"/>
              <a:gd name="connsiteY2" fmla="*/ 0 h 805383"/>
              <a:gd name="connsiteX3" fmla="*/ 2304256 w 2304256"/>
              <a:gd name="connsiteY3" fmla="*/ 402692 h 805383"/>
              <a:gd name="connsiteX4" fmla="*/ 1901565 w 2304256"/>
              <a:gd name="connsiteY4" fmla="*/ 805383 h 805383"/>
              <a:gd name="connsiteX5" fmla="*/ 1901565 w 2304256"/>
              <a:gd name="connsiteY5" fmla="*/ 604037 h 805383"/>
              <a:gd name="connsiteX6" fmla="*/ 0 w 2304256"/>
              <a:gd name="connsiteY6" fmla="*/ 805383 h 805383"/>
              <a:gd name="connsiteX7" fmla="*/ 0 w 2304256"/>
              <a:gd name="connsiteY7" fmla="*/ 13295 h 805383"/>
              <a:gd name="connsiteX0" fmla="*/ 0 w 2351154"/>
              <a:gd name="connsiteY0" fmla="*/ 117736 h 909824"/>
              <a:gd name="connsiteX1" fmla="*/ 1901565 w 2351154"/>
              <a:gd name="connsiteY1" fmla="*/ 305787 h 909824"/>
              <a:gd name="connsiteX2" fmla="*/ 1620180 w 2351154"/>
              <a:gd name="connsiteY2" fmla="*/ 0 h 909824"/>
              <a:gd name="connsiteX3" fmla="*/ 2304256 w 2351154"/>
              <a:gd name="connsiteY3" fmla="*/ 507133 h 909824"/>
              <a:gd name="connsiteX4" fmla="*/ 1901565 w 2351154"/>
              <a:gd name="connsiteY4" fmla="*/ 909824 h 909824"/>
              <a:gd name="connsiteX5" fmla="*/ 1901565 w 2351154"/>
              <a:gd name="connsiteY5" fmla="*/ 708478 h 909824"/>
              <a:gd name="connsiteX6" fmla="*/ 0 w 2351154"/>
              <a:gd name="connsiteY6" fmla="*/ 909824 h 909824"/>
              <a:gd name="connsiteX7" fmla="*/ 0 w 2351154"/>
              <a:gd name="connsiteY7" fmla="*/ 117736 h 909824"/>
              <a:gd name="connsiteX0" fmla="*/ 0 w 2310257"/>
              <a:gd name="connsiteY0" fmla="*/ 117736 h 976846"/>
              <a:gd name="connsiteX1" fmla="*/ 1901565 w 2310257"/>
              <a:gd name="connsiteY1" fmla="*/ 305787 h 976846"/>
              <a:gd name="connsiteX2" fmla="*/ 1620180 w 2310257"/>
              <a:gd name="connsiteY2" fmla="*/ 0 h 976846"/>
              <a:gd name="connsiteX3" fmla="*/ 2304256 w 2310257"/>
              <a:gd name="connsiteY3" fmla="*/ 507133 h 976846"/>
              <a:gd name="connsiteX4" fmla="*/ 1656184 w 2310257"/>
              <a:gd name="connsiteY4" fmla="*/ 976846 h 976846"/>
              <a:gd name="connsiteX5" fmla="*/ 1901565 w 2310257"/>
              <a:gd name="connsiteY5" fmla="*/ 708478 h 976846"/>
              <a:gd name="connsiteX6" fmla="*/ 0 w 2310257"/>
              <a:gd name="connsiteY6" fmla="*/ 909824 h 976846"/>
              <a:gd name="connsiteX7" fmla="*/ 0 w 2310257"/>
              <a:gd name="connsiteY7" fmla="*/ 117736 h 976846"/>
              <a:gd name="connsiteX0" fmla="*/ 0 w 2385076"/>
              <a:gd name="connsiteY0" fmla="*/ 117736 h 976846"/>
              <a:gd name="connsiteX1" fmla="*/ 1901565 w 2385076"/>
              <a:gd name="connsiteY1" fmla="*/ 305787 h 976846"/>
              <a:gd name="connsiteX2" fmla="*/ 1620180 w 2385076"/>
              <a:gd name="connsiteY2" fmla="*/ 0 h 976846"/>
              <a:gd name="connsiteX3" fmla="*/ 2379075 w 2385076"/>
              <a:gd name="connsiteY3" fmla="*/ 507526 h 976846"/>
              <a:gd name="connsiteX4" fmla="*/ 1656184 w 2385076"/>
              <a:gd name="connsiteY4" fmla="*/ 976846 h 976846"/>
              <a:gd name="connsiteX5" fmla="*/ 1901565 w 2385076"/>
              <a:gd name="connsiteY5" fmla="*/ 708478 h 976846"/>
              <a:gd name="connsiteX6" fmla="*/ 0 w 2385076"/>
              <a:gd name="connsiteY6" fmla="*/ 909824 h 976846"/>
              <a:gd name="connsiteX7" fmla="*/ 0 w 2385076"/>
              <a:gd name="connsiteY7" fmla="*/ 117736 h 976846"/>
              <a:gd name="connsiteX0" fmla="*/ 0 w 2385076"/>
              <a:gd name="connsiteY0" fmla="*/ 117736 h 976846"/>
              <a:gd name="connsiteX1" fmla="*/ 1901565 w 2385076"/>
              <a:gd name="connsiteY1" fmla="*/ 305787 h 976846"/>
              <a:gd name="connsiteX2" fmla="*/ 1620180 w 2385076"/>
              <a:gd name="connsiteY2" fmla="*/ 0 h 976846"/>
              <a:gd name="connsiteX3" fmla="*/ 2379075 w 2385076"/>
              <a:gd name="connsiteY3" fmla="*/ 507526 h 976846"/>
              <a:gd name="connsiteX4" fmla="*/ 1656184 w 2385076"/>
              <a:gd name="connsiteY4" fmla="*/ 976846 h 976846"/>
              <a:gd name="connsiteX5" fmla="*/ 1901565 w 2385076"/>
              <a:gd name="connsiteY5" fmla="*/ 708478 h 976846"/>
              <a:gd name="connsiteX6" fmla="*/ 0 w 2385076"/>
              <a:gd name="connsiteY6" fmla="*/ 909824 h 976846"/>
              <a:gd name="connsiteX7" fmla="*/ 0 w 2385076"/>
              <a:gd name="connsiteY7" fmla="*/ 117736 h 976846"/>
              <a:gd name="connsiteX0" fmla="*/ 0 w 2379075"/>
              <a:gd name="connsiteY0" fmla="*/ 117736 h 976846"/>
              <a:gd name="connsiteX1" fmla="*/ 1901565 w 2379075"/>
              <a:gd name="connsiteY1" fmla="*/ 305787 h 976846"/>
              <a:gd name="connsiteX2" fmla="*/ 1620180 w 2379075"/>
              <a:gd name="connsiteY2" fmla="*/ 0 h 976846"/>
              <a:gd name="connsiteX3" fmla="*/ 2379075 w 2379075"/>
              <a:gd name="connsiteY3" fmla="*/ 507526 h 976846"/>
              <a:gd name="connsiteX4" fmla="*/ 1656184 w 2379075"/>
              <a:gd name="connsiteY4" fmla="*/ 976846 h 976846"/>
              <a:gd name="connsiteX5" fmla="*/ 1901565 w 2379075"/>
              <a:gd name="connsiteY5" fmla="*/ 708478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901565 w 2379075"/>
              <a:gd name="connsiteY5" fmla="*/ 708478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901565 w 2379075"/>
              <a:gd name="connsiteY5" fmla="*/ 708478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117736 h 976846"/>
              <a:gd name="connsiteX1" fmla="*/ 1836205 w 2379075"/>
              <a:gd name="connsiteY1" fmla="*/ 369764 h 976846"/>
              <a:gd name="connsiteX2" fmla="*/ 1620180 w 2379075"/>
              <a:gd name="connsiteY2" fmla="*/ 0 h 976846"/>
              <a:gd name="connsiteX3" fmla="*/ 2379075 w 2379075"/>
              <a:gd name="connsiteY3" fmla="*/ 507526 h 976846"/>
              <a:gd name="connsiteX4" fmla="*/ 1656184 w 2379075"/>
              <a:gd name="connsiteY4" fmla="*/ 976846 h 976846"/>
              <a:gd name="connsiteX5" fmla="*/ 1800201 w 2379075"/>
              <a:gd name="connsiteY5" fmla="*/ 653016 h 976846"/>
              <a:gd name="connsiteX6" fmla="*/ 0 w 2379075"/>
              <a:gd name="connsiteY6" fmla="*/ 909824 h 976846"/>
              <a:gd name="connsiteX7" fmla="*/ 0 w 2379075"/>
              <a:gd name="connsiteY7" fmla="*/ 117736 h 976846"/>
              <a:gd name="connsiteX0" fmla="*/ 0 w 2379075"/>
              <a:gd name="connsiteY0" fmla="*/ 0 h 1193710"/>
              <a:gd name="connsiteX1" fmla="*/ 1836205 w 2379075"/>
              <a:gd name="connsiteY1" fmla="*/ 586628 h 1193710"/>
              <a:gd name="connsiteX2" fmla="*/ 1620180 w 2379075"/>
              <a:gd name="connsiteY2" fmla="*/ 216864 h 1193710"/>
              <a:gd name="connsiteX3" fmla="*/ 2379075 w 2379075"/>
              <a:gd name="connsiteY3" fmla="*/ 724390 h 1193710"/>
              <a:gd name="connsiteX4" fmla="*/ 1656184 w 2379075"/>
              <a:gd name="connsiteY4" fmla="*/ 1193710 h 1193710"/>
              <a:gd name="connsiteX5" fmla="*/ 1800201 w 2379075"/>
              <a:gd name="connsiteY5" fmla="*/ 869880 h 1193710"/>
              <a:gd name="connsiteX6" fmla="*/ 0 w 2379075"/>
              <a:gd name="connsiteY6" fmla="*/ 1126688 h 1193710"/>
              <a:gd name="connsiteX7" fmla="*/ 0 w 2379075"/>
              <a:gd name="connsiteY7" fmla="*/ 0 h 1193710"/>
              <a:gd name="connsiteX0" fmla="*/ 0 w 2379075"/>
              <a:gd name="connsiteY0" fmla="*/ 0 h 1440160"/>
              <a:gd name="connsiteX1" fmla="*/ 1836205 w 2379075"/>
              <a:gd name="connsiteY1" fmla="*/ 586628 h 1440160"/>
              <a:gd name="connsiteX2" fmla="*/ 1620180 w 2379075"/>
              <a:gd name="connsiteY2" fmla="*/ 216864 h 1440160"/>
              <a:gd name="connsiteX3" fmla="*/ 2379075 w 2379075"/>
              <a:gd name="connsiteY3" fmla="*/ 724390 h 1440160"/>
              <a:gd name="connsiteX4" fmla="*/ 1656184 w 2379075"/>
              <a:gd name="connsiteY4" fmla="*/ 1193710 h 1440160"/>
              <a:gd name="connsiteX5" fmla="*/ 1800201 w 2379075"/>
              <a:gd name="connsiteY5" fmla="*/ 869880 h 1440160"/>
              <a:gd name="connsiteX6" fmla="*/ 0 w 2379075"/>
              <a:gd name="connsiteY6" fmla="*/ 1440160 h 1440160"/>
              <a:gd name="connsiteX7" fmla="*/ 0 w 2379075"/>
              <a:gd name="connsiteY7"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9075" h="1440160">
                <a:moveTo>
                  <a:pt x="0" y="0"/>
                </a:moveTo>
                <a:cubicBezTo>
                  <a:pt x="933297" y="361173"/>
                  <a:pt x="1117108" y="570854"/>
                  <a:pt x="1836205" y="586628"/>
                </a:cubicBezTo>
                <a:cubicBezTo>
                  <a:pt x="1766665" y="454735"/>
                  <a:pt x="1692188" y="340119"/>
                  <a:pt x="1620180" y="216864"/>
                </a:cubicBezTo>
                <a:cubicBezTo>
                  <a:pt x="1848205" y="385908"/>
                  <a:pt x="2163524" y="564720"/>
                  <a:pt x="2379075" y="724390"/>
                </a:cubicBezTo>
                <a:cubicBezTo>
                  <a:pt x="2084164" y="901280"/>
                  <a:pt x="1790414" y="1059480"/>
                  <a:pt x="1656184" y="1193710"/>
                </a:cubicBezTo>
                <a:lnTo>
                  <a:pt x="1800201" y="869880"/>
                </a:lnTo>
                <a:cubicBezTo>
                  <a:pt x="943364" y="879293"/>
                  <a:pt x="918501" y="1106605"/>
                  <a:pt x="0" y="1440160"/>
                </a:cubicBezTo>
                <a:lnTo>
                  <a:pt x="0" y="0"/>
                </a:lnTo>
                <a:close/>
              </a:path>
            </a:pathLst>
          </a:custGeom>
          <a:gradFill flip="none" rotWithShape="1">
            <a:gsLst>
              <a:gs pos="1000">
                <a:srgbClr val="FF0000">
                  <a:alpha val="0"/>
                </a:srgbClr>
              </a:gs>
              <a:gs pos="99000">
                <a:srgbClr val="FF00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400">
              <a:solidFill>
                <a:schemeClr val="tx1">
                  <a:lumMod val="50000"/>
                </a:schemeClr>
              </a:solidFill>
              <a:ea typeface="ＭＳ Ｐゴシック" pitchFamily="50" charset="-128"/>
              <a:cs typeface="Arial" pitchFamily="34" charset="0"/>
            </a:endParaRPr>
          </a:p>
        </p:txBody>
      </p:sp>
      <p:grpSp>
        <p:nvGrpSpPr>
          <p:cNvPr id="21" name="Group 109"/>
          <p:cNvGrpSpPr/>
          <p:nvPr/>
        </p:nvGrpSpPr>
        <p:grpSpPr bwMode="auto">
          <a:xfrm>
            <a:off x="2320702" y="2759523"/>
            <a:ext cx="451592" cy="572948"/>
            <a:chOff x="1314451" y="514413"/>
            <a:chExt cx="435728" cy="483443"/>
          </a:xfrm>
          <a:solidFill>
            <a:schemeClr val="tx2"/>
          </a:solidFill>
        </p:grpSpPr>
        <p:sp>
          <p:nvSpPr>
            <p:cNvPr id="22" name="Freeform 9"/>
            <p:cNvSpPr>
              <a:spLocks noEditPoints="1"/>
            </p:cNvSpPr>
            <p:nvPr/>
          </p:nvSpPr>
          <p:spPr bwMode="auto">
            <a:xfrm>
              <a:off x="1314451" y="514413"/>
              <a:ext cx="435728" cy="483443"/>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chemeClr val="tx2"/>
                </a:solidFill>
              </a:endParaRPr>
            </a:p>
          </p:txBody>
        </p:sp>
        <p:sp>
          <p:nvSpPr>
            <p:cNvPr id="23" name="Freeform 10"/>
            <p:cNvSpPr>
              <a:spLocks noEditPoints="1"/>
            </p:cNvSpPr>
            <p:nvPr/>
          </p:nvSpPr>
          <p:spPr bwMode="auto">
            <a:xfrm>
              <a:off x="1363776" y="560769"/>
              <a:ext cx="331208" cy="389499"/>
            </a:xfrm>
            <a:custGeom>
              <a:avLst/>
              <a:gdLst/>
              <a:ahLst/>
              <a:cxnLst>
                <a:cxn ang="0">
                  <a:pos x="577" y="7"/>
                </a:cxn>
                <a:cxn ang="0">
                  <a:pos x="442" y="63"/>
                </a:cxn>
                <a:cxn ang="0">
                  <a:pos x="285" y="191"/>
                </a:cxn>
                <a:cxn ang="0">
                  <a:pos x="16" y="276"/>
                </a:cxn>
                <a:cxn ang="0">
                  <a:pos x="23" y="630"/>
                </a:cxn>
                <a:cxn ang="0">
                  <a:pos x="579" y="630"/>
                </a:cxn>
                <a:cxn ang="0">
                  <a:pos x="579" y="7"/>
                </a:cxn>
                <a:cxn ang="0">
                  <a:pos x="577" y="7"/>
                </a:cxn>
                <a:cxn ang="0">
                  <a:pos x="587" y="634"/>
                </a:cxn>
                <a:cxn ang="0">
                  <a:pos x="587" y="1369"/>
                </a:cxn>
                <a:cxn ang="0">
                  <a:pos x="1041" y="935"/>
                </a:cxn>
                <a:cxn ang="0">
                  <a:pos x="1128" y="634"/>
                </a:cxn>
                <a:cxn ang="0">
                  <a:pos x="587" y="634"/>
                </a:cxn>
              </a:cxnLst>
              <a:rect l="0" t="0" r="r" b="b"/>
              <a:pathLst>
                <a:path w="1128" h="1369">
                  <a:moveTo>
                    <a:pt x="577" y="7"/>
                  </a:moveTo>
                  <a:cubicBezTo>
                    <a:pt x="577" y="7"/>
                    <a:pt x="517" y="0"/>
                    <a:pt x="442" y="63"/>
                  </a:cubicBezTo>
                  <a:cubicBezTo>
                    <a:pt x="368" y="127"/>
                    <a:pt x="375" y="155"/>
                    <a:pt x="285" y="191"/>
                  </a:cubicBezTo>
                  <a:cubicBezTo>
                    <a:pt x="196" y="226"/>
                    <a:pt x="1" y="262"/>
                    <a:pt x="16" y="276"/>
                  </a:cubicBezTo>
                  <a:cubicBezTo>
                    <a:pt x="16" y="276"/>
                    <a:pt x="0" y="445"/>
                    <a:pt x="23" y="630"/>
                  </a:cubicBezTo>
                  <a:cubicBezTo>
                    <a:pt x="579" y="630"/>
                    <a:pt x="579" y="630"/>
                    <a:pt x="579" y="630"/>
                  </a:cubicBezTo>
                  <a:cubicBezTo>
                    <a:pt x="579" y="7"/>
                    <a:pt x="579" y="7"/>
                    <a:pt x="579" y="7"/>
                  </a:cubicBezTo>
                  <a:cubicBezTo>
                    <a:pt x="578" y="7"/>
                    <a:pt x="577" y="7"/>
                    <a:pt x="577" y="7"/>
                  </a:cubicBezTo>
                  <a:close/>
                  <a:moveTo>
                    <a:pt x="587" y="634"/>
                  </a:moveTo>
                  <a:cubicBezTo>
                    <a:pt x="587" y="1369"/>
                    <a:pt x="587" y="1369"/>
                    <a:pt x="587" y="1369"/>
                  </a:cubicBezTo>
                  <a:cubicBezTo>
                    <a:pt x="635" y="1356"/>
                    <a:pt x="854" y="1279"/>
                    <a:pt x="1041" y="935"/>
                  </a:cubicBezTo>
                  <a:cubicBezTo>
                    <a:pt x="1088" y="848"/>
                    <a:pt x="1114" y="739"/>
                    <a:pt x="1128" y="634"/>
                  </a:cubicBezTo>
                  <a:lnTo>
                    <a:pt x="587" y="63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chemeClr val="tx2"/>
                </a:solidFill>
              </a:endParaRPr>
            </a:p>
          </p:txBody>
        </p:sp>
      </p:grpSp>
      <p:grpSp>
        <p:nvGrpSpPr>
          <p:cNvPr id="24" name="Group 109"/>
          <p:cNvGrpSpPr/>
          <p:nvPr/>
        </p:nvGrpSpPr>
        <p:grpSpPr bwMode="auto">
          <a:xfrm>
            <a:off x="6297602" y="2759523"/>
            <a:ext cx="451592" cy="572948"/>
            <a:chOff x="1314451" y="514413"/>
            <a:chExt cx="435728" cy="483443"/>
          </a:xfrm>
          <a:solidFill>
            <a:schemeClr val="tx2"/>
          </a:solidFill>
        </p:grpSpPr>
        <p:sp>
          <p:nvSpPr>
            <p:cNvPr id="25" name="Freeform 9"/>
            <p:cNvSpPr>
              <a:spLocks noEditPoints="1"/>
            </p:cNvSpPr>
            <p:nvPr/>
          </p:nvSpPr>
          <p:spPr bwMode="auto">
            <a:xfrm>
              <a:off x="1314451" y="514413"/>
              <a:ext cx="435728" cy="483443"/>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chemeClr val="tx1">
                    <a:lumMod val="50000"/>
                  </a:schemeClr>
                </a:solidFill>
              </a:endParaRPr>
            </a:p>
          </p:txBody>
        </p:sp>
        <p:sp>
          <p:nvSpPr>
            <p:cNvPr id="26" name="Freeform 10"/>
            <p:cNvSpPr>
              <a:spLocks noEditPoints="1"/>
            </p:cNvSpPr>
            <p:nvPr/>
          </p:nvSpPr>
          <p:spPr bwMode="auto">
            <a:xfrm>
              <a:off x="1363776" y="560769"/>
              <a:ext cx="331208" cy="389499"/>
            </a:xfrm>
            <a:custGeom>
              <a:avLst/>
              <a:gdLst/>
              <a:ahLst/>
              <a:cxnLst>
                <a:cxn ang="0">
                  <a:pos x="577" y="7"/>
                </a:cxn>
                <a:cxn ang="0">
                  <a:pos x="442" y="63"/>
                </a:cxn>
                <a:cxn ang="0">
                  <a:pos x="285" y="191"/>
                </a:cxn>
                <a:cxn ang="0">
                  <a:pos x="16" y="276"/>
                </a:cxn>
                <a:cxn ang="0">
                  <a:pos x="23" y="630"/>
                </a:cxn>
                <a:cxn ang="0">
                  <a:pos x="579" y="630"/>
                </a:cxn>
                <a:cxn ang="0">
                  <a:pos x="579" y="7"/>
                </a:cxn>
                <a:cxn ang="0">
                  <a:pos x="577" y="7"/>
                </a:cxn>
                <a:cxn ang="0">
                  <a:pos x="587" y="634"/>
                </a:cxn>
                <a:cxn ang="0">
                  <a:pos x="587" y="1369"/>
                </a:cxn>
                <a:cxn ang="0">
                  <a:pos x="1041" y="935"/>
                </a:cxn>
                <a:cxn ang="0">
                  <a:pos x="1128" y="634"/>
                </a:cxn>
                <a:cxn ang="0">
                  <a:pos x="587" y="634"/>
                </a:cxn>
              </a:cxnLst>
              <a:rect l="0" t="0" r="r" b="b"/>
              <a:pathLst>
                <a:path w="1128" h="1369">
                  <a:moveTo>
                    <a:pt x="577" y="7"/>
                  </a:moveTo>
                  <a:cubicBezTo>
                    <a:pt x="577" y="7"/>
                    <a:pt x="517" y="0"/>
                    <a:pt x="442" y="63"/>
                  </a:cubicBezTo>
                  <a:cubicBezTo>
                    <a:pt x="368" y="127"/>
                    <a:pt x="375" y="155"/>
                    <a:pt x="285" y="191"/>
                  </a:cubicBezTo>
                  <a:cubicBezTo>
                    <a:pt x="196" y="226"/>
                    <a:pt x="1" y="262"/>
                    <a:pt x="16" y="276"/>
                  </a:cubicBezTo>
                  <a:cubicBezTo>
                    <a:pt x="16" y="276"/>
                    <a:pt x="0" y="445"/>
                    <a:pt x="23" y="630"/>
                  </a:cubicBezTo>
                  <a:cubicBezTo>
                    <a:pt x="579" y="630"/>
                    <a:pt x="579" y="630"/>
                    <a:pt x="579" y="630"/>
                  </a:cubicBezTo>
                  <a:cubicBezTo>
                    <a:pt x="579" y="7"/>
                    <a:pt x="579" y="7"/>
                    <a:pt x="579" y="7"/>
                  </a:cubicBezTo>
                  <a:cubicBezTo>
                    <a:pt x="578" y="7"/>
                    <a:pt x="577" y="7"/>
                    <a:pt x="577" y="7"/>
                  </a:cubicBezTo>
                  <a:close/>
                  <a:moveTo>
                    <a:pt x="587" y="634"/>
                  </a:moveTo>
                  <a:cubicBezTo>
                    <a:pt x="587" y="1369"/>
                    <a:pt x="587" y="1369"/>
                    <a:pt x="587" y="1369"/>
                  </a:cubicBezTo>
                  <a:cubicBezTo>
                    <a:pt x="635" y="1356"/>
                    <a:pt x="854" y="1279"/>
                    <a:pt x="1041" y="935"/>
                  </a:cubicBezTo>
                  <a:cubicBezTo>
                    <a:pt x="1088" y="848"/>
                    <a:pt x="1114" y="739"/>
                    <a:pt x="1128" y="634"/>
                  </a:cubicBezTo>
                  <a:lnTo>
                    <a:pt x="587" y="63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chemeClr val="tx1">
                    <a:lumMod val="50000"/>
                  </a:schemeClr>
                </a:solidFill>
              </a:endParaRPr>
            </a:p>
          </p:txBody>
        </p:sp>
      </p:grpSp>
      <p:grpSp>
        <p:nvGrpSpPr>
          <p:cNvPr id="31" name="グループ化 114"/>
          <p:cNvGrpSpPr/>
          <p:nvPr/>
        </p:nvGrpSpPr>
        <p:grpSpPr>
          <a:xfrm>
            <a:off x="7469274" y="2507733"/>
            <a:ext cx="1512005" cy="1076529"/>
            <a:chOff x="7496174" y="2280550"/>
            <a:chExt cx="1512005" cy="1076529"/>
          </a:xfrm>
        </p:grpSpPr>
        <p:grpSp>
          <p:nvGrpSpPr>
            <p:cNvPr id="32" name="Group 140"/>
            <p:cNvGrpSpPr>
              <a:grpSpLocks/>
            </p:cNvGrpSpPr>
            <p:nvPr/>
          </p:nvGrpSpPr>
          <p:grpSpPr bwMode="auto">
            <a:xfrm>
              <a:off x="7496174" y="2280550"/>
              <a:ext cx="1512005" cy="1076529"/>
              <a:chOff x="4060249" y="1286154"/>
              <a:chExt cx="1104681" cy="760306"/>
            </a:xfrm>
          </p:grpSpPr>
          <p:sp>
            <p:nvSpPr>
              <p:cNvPr id="36" name="Oval 209"/>
              <p:cNvSpPr/>
              <p:nvPr/>
            </p:nvSpPr>
            <p:spPr>
              <a:xfrm>
                <a:off x="4060249" y="1781055"/>
                <a:ext cx="1104681" cy="210763"/>
              </a:xfrm>
              <a:prstGeom prst="ellipse">
                <a:avLst/>
              </a:prstGeom>
              <a:gradFill flip="none" rotWithShape="1">
                <a:gsLst>
                  <a:gs pos="0">
                    <a:srgbClr val="000000"/>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sz="1600">
                  <a:solidFill>
                    <a:srgbClr val="FFFFFF"/>
                  </a:solidFill>
                  <a:ea typeface="ＭＳ Ｐゴシック" pitchFamily="50" charset="-128"/>
                </a:endParaRPr>
              </a:p>
            </p:txBody>
          </p:sp>
          <p:pic>
            <p:nvPicPr>
              <p:cNvPr id="37" name="Picture 4" descr="\\MV-FS\Projects\Cisco\03_Assets\Brand Assets\Corporate Imagery\SmartDevices\MAClaptop.png"/>
              <p:cNvPicPr>
                <a:picLocks noChangeAspect="1" noChangeArrowheads="1"/>
              </p:cNvPicPr>
              <p:nvPr/>
            </p:nvPicPr>
            <p:blipFill>
              <a:blip r:embed="rId3"/>
              <a:srcRect/>
              <a:stretch>
                <a:fillRect/>
              </a:stretch>
            </p:blipFill>
            <p:spPr bwMode="auto">
              <a:xfrm>
                <a:off x="4232436" y="1286154"/>
                <a:ext cx="760306" cy="760306"/>
              </a:xfrm>
              <a:prstGeom prst="rect">
                <a:avLst/>
              </a:prstGeom>
              <a:noFill/>
              <a:ln w="9525">
                <a:noFill/>
                <a:miter lim="800000"/>
                <a:headEnd/>
                <a:tailEnd/>
              </a:ln>
            </p:spPr>
          </p:pic>
        </p:grpSp>
        <p:grpSp>
          <p:nvGrpSpPr>
            <p:cNvPr id="33" name="Group 60"/>
            <p:cNvGrpSpPr>
              <a:grpSpLocks/>
            </p:cNvGrpSpPr>
            <p:nvPr/>
          </p:nvGrpSpPr>
          <p:grpSpPr bwMode="auto">
            <a:xfrm>
              <a:off x="8338584" y="2293514"/>
              <a:ext cx="531451" cy="533134"/>
              <a:chOff x="6175680" y="3903325"/>
              <a:chExt cx="445112" cy="448056"/>
            </a:xfrm>
          </p:grpSpPr>
          <p:sp>
            <p:nvSpPr>
              <p:cNvPr id="34" name="Oval 263"/>
              <p:cNvSpPr>
                <a:spLocks/>
              </p:cNvSpPr>
              <p:nvPr/>
            </p:nvSpPr>
            <p:spPr bwMode="auto">
              <a:xfrm>
                <a:off x="6175680" y="3903475"/>
                <a:ext cx="445152" cy="447724"/>
              </a:xfrm>
              <a:prstGeom prst="ellipse">
                <a:avLst/>
              </a:prstGeom>
              <a:gradFill rotWithShape="0">
                <a:gsLst>
                  <a:gs pos="0">
                    <a:srgbClr val="FF0000"/>
                  </a:gs>
                  <a:gs pos="100000">
                    <a:srgbClr val="800000"/>
                  </a:gs>
                </a:gsLst>
                <a:lin ang="5400000" scaled="1"/>
              </a:gradFill>
              <a:ln w="38100">
                <a:noFill/>
                <a:round/>
                <a:headEnd/>
                <a:tailEnd/>
              </a:ln>
              <a:effectLst>
                <a:outerShdw algn="ctr" rotWithShape="0">
                  <a:srgbClr val="000000">
                    <a:alpha val="73000"/>
                  </a:srgbClr>
                </a:outerShdw>
              </a:effectLst>
            </p:spPr>
            <p:txBody>
              <a:bodyPr lIns="0" tIns="0" rIns="0" bIns="0"/>
              <a:lstStyle/>
              <a:p>
                <a:pPr eaLnBrk="0" hangingPunct="0">
                  <a:lnSpc>
                    <a:spcPct val="90000"/>
                  </a:lnSpc>
                  <a:defRPr/>
                </a:pPr>
                <a:endParaRPr lang="ja-JP" altLang="ja-JP">
                  <a:solidFill>
                    <a:srgbClr val="00B0F0"/>
                  </a:solidFill>
                  <a:ea typeface="ＭＳ Ｐゴシック" pitchFamily="50" charset="-128"/>
                </a:endParaRPr>
              </a:p>
            </p:txBody>
          </p:sp>
          <p:sp>
            <p:nvSpPr>
              <p:cNvPr id="35" name="Freeform 20"/>
              <p:cNvSpPr>
                <a:spLocks noEditPoints="1"/>
              </p:cNvSpPr>
              <p:nvPr/>
            </p:nvSpPr>
            <p:spPr bwMode="auto">
              <a:xfrm>
                <a:off x="6243269" y="3986180"/>
                <a:ext cx="305906" cy="268577"/>
              </a:xfrm>
              <a:custGeom>
                <a:avLst/>
                <a:gdLst>
                  <a:gd name="T0" fmla="*/ 2147483647 w 507"/>
                  <a:gd name="T1" fmla="*/ 2147483647 h 444"/>
                  <a:gd name="T2" fmla="*/ 2147483647 w 507"/>
                  <a:gd name="T3" fmla="*/ 2147483647 h 444"/>
                  <a:gd name="T4" fmla="*/ 2147483647 w 507"/>
                  <a:gd name="T5" fmla="*/ 2147483647 h 444"/>
                  <a:gd name="T6" fmla="*/ 2147483647 w 507"/>
                  <a:gd name="T7" fmla="*/ 2147483647 h 444"/>
                  <a:gd name="T8" fmla="*/ 2147483647 w 507"/>
                  <a:gd name="T9" fmla="*/ 2147483647 h 444"/>
                  <a:gd name="T10" fmla="*/ 2147483647 w 507"/>
                  <a:gd name="T11" fmla="*/ 2147483647 h 444"/>
                  <a:gd name="T12" fmla="*/ 2147483647 w 507"/>
                  <a:gd name="T13" fmla="*/ 2147483647 h 444"/>
                  <a:gd name="T14" fmla="*/ 2147483647 w 507"/>
                  <a:gd name="T15" fmla="*/ 2147483647 h 444"/>
                  <a:gd name="T16" fmla="*/ 2147483647 w 507"/>
                  <a:gd name="T17" fmla="*/ 2147483647 h 444"/>
                  <a:gd name="T18" fmla="*/ 2147483647 w 507"/>
                  <a:gd name="T19" fmla="*/ 0 h 444"/>
                  <a:gd name="T20" fmla="*/ 2147483647 w 507"/>
                  <a:gd name="T21" fmla="*/ 2147483647 h 444"/>
                  <a:gd name="T22" fmla="*/ 2147483647 w 507"/>
                  <a:gd name="T23" fmla="*/ 2147483647 h 444"/>
                  <a:gd name="T24" fmla="*/ 2147483647 w 507"/>
                  <a:gd name="T25" fmla="*/ 2147483647 h 444"/>
                  <a:gd name="T26" fmla="*/ 2147483647 w 507"/>
                  <a:gd name="T27" fmla="*/ 2147483647 h 444"/>
                  <a:gd name="T28" fmla="*/ 2147483647 w 507"/>
                  <a:gd name="T29" fmla="*/ 2147483647 h 444"/>
                  <a:gd name="T30" fmla="*/ 2147483647 w 507"/>
                  <a:gd name="T31" fmla="*/ 2147483647 h 444"/>
                  <a:gd name="T32" fmla="*/ 2147483647 w 507"/>
                  <a:gd name="T33" fmla="*/ 2147483647 h 444"/>
                  <a:gd name="T34" fmla="*/ 2147483647 w 507"/>
                  <a:gd name="T35" fmla="*/ 2147483647 h 444"/>
                  <a:gd name="T36" fmla="*/ 2147483647 w 507"/>
                  <a:gd name="T37" fmla="*/ 2147483647 h 444"/>
                  <a:gd name="T38" fmla="*/ 2147483647 w 507"/>
                  <a:gd name="T39" fmla="*/ 2147483647 h 444"/>
                  <a:gd name="T40" fmla="*/ 2147483647 w 507"/>
                  <a:gd name="T41" fmla="*/ 2147483647 h 444"/>
                  <a:gd name="T42" fmla="*/ 2147483647 w 507"/>
                  <a:gd name="T43" fmla="*/ 2147483647 h 444"/>
                  <a:gd name="T44" fmla="*/ 2147483647 w 507"/>
                  <a:gd name="T45" fmla="*/ 2147483647 h 444"/>
                  <a:gd name="T46" fmla="*/ 2147483647 w 507"/>
                  <a:gd name="T47" fmla="*/ 2147483647 h 444"/>
                  <a:gd name="T48" fmla="*/ 2147483647 w 507"/>
                  <a:gd name="T49" fmla="*/ 2147483647 h 444"/>
                  <a:gd name="T50" fmla="*/ 2147483647 w 507"/>
                  <a:gd name="T51" fmla="*/ 2147483647 h 444"/>
                  <a:gd name="T52" fmla="*/ 2147483647 w 507"/>
                  <a:gd name="T53" fmla="*/ 2147483647 h 444"/>
                  <a:gd name="T54" fmla="*/ 2147483647 w 507"/>
                  <a:gd name="T55" fmla="*/ 2147483647 h 444"/>
                  <a:gd name="T56" fmla="*/ 2147483647 w 507"/>
                  <a:gd name="T57" fmla="*/ 2147483647 h 444"/>
                  <a:gd name="T58" fmla="*/ 2147483647 w 507"/>
                  <a:gd name="T59" fmla="*/ 2147483647 h 444"/>
                  <a:gd name="T60" fmla="*/ 2147483647 w 507"/>
                  <a:gd name="T61" fmla="*/ 2147483647 h 444"/>
                  <a:gd name="T62" fmla="*/ 2147483647 w 507"/>
                  <a:gd name="T63" fmla="*/ 2147483647 h 444"/>
                  <a:gd name="T64" fmla="*/ 2147483647 w 507"/>
                  <a:gd name="T65" fmla="*/ 2147483647 h 444"/>
                  <a:gd name="T66" fmla="*/ 2147483647 w 507"/>
                  <a:gd name="T67" fmla="*/ 2147483647 h 444"/>
                  <a:gd name="T68" fmla="*/ 2147483647 w 507"/>
                  <a:gd name="T69" fmla="*/ 2147483647 h 444"/>
                  <a:gd name="T70" fmla="*/ 2147483647 w 507"/>
                  <a:gd name="T71" fmla="*/ 2147483647 h 444"/>
                  <a:gd name="T72" fmla="*/ 2147483647 w 507"/>
                  <a:gd name="T73" fmla="*/ 2147483647 h 444"/>
                  <a:gd name="T74" fmla="*/ 2147483647 w 507"/>
                  <a:gd name="T75" fmla="*/ 2147483647 h 444"/>
                  <a:gd name="T76" fmla="*/ 2147483647 w 507"/>
                  <a:gd name="T77" fmla="*/ 2147483647 h 444"/>
                  <a:gd name="T78" fmla="*/ 2147483647 w 507"/>
                  <a:gd name="T79" fmla="*/ 2147483647 h 444"/>
                  <a:gd name="T80" fmla="*/ 2147483647 w 507"/>
                  <a:gd name="T81" fmla="*/ 0 h 444"/>
                  <a:gd name="T82" fmla="*/ 2147483647 w 507"/>
                  <a:gd name="T83" fmla="*/ 2147483647 h 444"/>
                  <a:gd name="T84" fmla="*/ 2147483647 w 507"/>
                  <a:gd name="T85" fmla="*/ 2147483647 h 444"/>
                  <a:gd name="T86" fmla="*/ 2147483647 w 507"/>
                  <a:gd name="T87" fmla="*/ 2147483647 h 444"/>
                  <a:gd name="T88" fmla="*/ 2147483647 w 507"/>
                  <a:gd name="T89" fmla="*/ 2147483647 h 444"/>
                  <a:gd name="T90" fmla="*/ 2147483647 w 507"/>
                  <a:gd name="T91" fmla="*/ 2147483647 h 444"/>
                  <a:gd name="T92" fmla="*/ 2147483647 w 507"/>
                  <a:gd name="T93" fmla="*/ 2147483647 h 444"/>
                  <a:gd name="T94" fmla="*/ 2147483647 w 507"/>
                  <a:gd name="T95" fmla="*/ 2147483647 h 444"/>
                  <a:gd name="T96" fmla="*/ 2147483647 w 507"/>
                  <a:gd name="T97" fmla="*/ 2147483647 h 444"/>
                  <a:gd name="T98" fmla="*/ 2147483647 w 507"/>
                  <a:gd name="T99" fmla="*/ 2147483647 h 444"/>
                  <a:gd name="T100" fmla="*/ 2147483647 w 507"/>
                  <a:gd name="T101" fmla="*/ 2147483647 h 444"/>
                  <a:gd name="T102" fmla="*/ 2147483647 w 507"/>
                  <a:gd name="T103" fmla="*/ 2147483647 h 444"/>
                  <a:gd name="T104" fmla="*/ 2147483647 w 507"/>
                  <a:gd name="T105" fmla="*/ 2147483647 h 444"/>
                  <a:gd name="T106" fmla="*/ 2147483647 w 507"/>
                  <a:gd name="T107" fmla="*/ 2147483647 h 444"/>
                  <a:gd name="T108" fmla="*/ 2147483647 w 507"/>
                  <a:gd name="T109" fmla="*/ 2147483647 h 444"/>
                  <a:gd name="T110" fmla="*/ 2147483647 w 507"/>
                  <a:gd name="T111" fmla="*/ 2147483647 h 4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7"/>
                  <a:gd name="T169" fmla="*/ 0 h 444"/>
                  <a:gd name="T170" fmla="*/ 507 w 507"/>
                  <a:gd name="T171" fmla="*/ 444 h 4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FFFF"/>
              </a:solidFill>
              <a:ln w="3175">
                <a:noFill/>
                <a:miter lim="800000"/>
                <a:headEnd/>
                <a:tailEnd/>
              </a:ln>
            </p:spPr>
            <p:txBody>
              <a:bodyPr wrap="none" lIns="73017" tIns="36506" rIns="73017" bIns="36506" anchor="ctr"/>
              <a:lstStyle/>
              <a:p>
                <a:endParaRPr lang="ja-JP" altLang="en-US"/>
              </a:p>
            </p:txBody>
          </p:sp>
        </p:grpSp>
      </p:grpSp>
      <p:sp>
        <p:nvSpPr>
          <p:cNvPr id="38" name="角丸四角形 105"/>
          <p:cNvSpPr/>
          <p:nvPr/>
        </p:nvSpPr>
        <p:spPr>
          <a:xfrm>
            <a:off x="2013016" y="3516260"/>
            <a:ext cx="5040927" cy="670560"/>
          </a:xfrm>
          <a:prstGeom prst="roundRect">
            <a:avLst/>
          </a:prstGeom>
          <a:solidFill>
            <a:schemeClr val="bg1">
              <a:alpha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lumMod val="50000"/>
                  </a:schemeClr>
                </a:solidFill>
                <a:latin typeface="ＭＳ Ｐゴシック" pitchFamily="50" charset="-128"/>
                <a:ea typeface="ＭＳ Ｐゴシック" pitchFamily="50" charset="-128"/>
              </a:rPr>
              <a:t>自動制御</a:t>
            </a:r>
            <a:endParaRPr kumimoji="1" lang="en-US" altLang="ja-JP" sz="2000" b="1" dirty="0" smtClean="0">
              <a:solidFill>
                <a:schemeClr val="tx1">
                  <a:lumMod val="50000"/>
                </a:schemeClr>
              </a:solidFill>
              <a:latin typeface="ＭＳ Ｐゴシック" pitchFamily="50" charset="-128"/>
              <a:ea typeface="ＭＳ Ｐゴシック" pitchFamily="50" charset="-128"/>
            </a:endParaRPr>
          </a:p>
          <a:p>
            <a:pPr algn="ctr"/>
            <a:r>
              <a:rPr kumimoji="1" lang="ja-JP" altLang="en-US" sz="2000" b="1" dirty="0" smtClean="0">
                <a:solidFill>
                  <a:schemeClr val="tx1">
                    <a:lumMod val="50000"/>
                  </a:schemeClr>
                </a:solidFill>
                <a:latin typeface="ＭＳ Ｐゴシック" pitchFamily="50" charset="-128"/>
                <a:ea typeface="ＭＳ Ｐゴシック" pitchFamily="50" charset="-128"/>
              </a:rPr>
              <a:t>（内部対策）</a:t>
            </a:r>
          </a:p>
        </p:txBody>
      </p:sp>
      <p:sp>
        <p:nvSpPr>
          <p:cNvPr id="28" name="角丸四角形 105"/>
          <p:cNvSpPr/>
          <p:nvPr/>
        </p:nvSpPr>
        <p:spPr>
          <a:xfrm>
            <a:off x="5633070" y="3496782"/>
            <a:ext cx="1749552" cy="670560"/>
          </a:xfrm>
          <a:prstGeom prst="round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lumMod val="50000"/>
                  </a:schemeClr>
                </a:solidFill>
                <a:latin typeface="ＭＳ Ｐゴシック" pitchFamily="50" charset="-128"/>
                <a:ea typeface="ＭＳ Ｐゴシック" pitchFamily="50" charset="-128"/>
              </a:rPr>
              <a:t>発見的防御</a:t>
            </a:r>
            <a:endParaRPr kumimoji="1" lang="en-US" altLang="ja-JP" sz="1400" b="1" dirty="0" smtClean="0">
              <a:solidFill>
                <a:schemeClr val="tx1">
                  <a:lumMod val="50000"/>
                </a:schemeClr>
              </a:solidFill>
              <a:latin typeface="ＭＳ Ｐゴシック" pitchFamily="50" charset="-128"/>
              <a:ea typeface="ＭＳ Ｐゴシック" pitchFamily="50" charset="-128"/>
            </a:endParaRPr>
          </a:p>
          <a:p>
            <a:pPr algn="ctr"/>
            <a:r>
              <a:rPr kumimoji="1" lang="ja-JP" altLang="en-US" sz="1400" b="1" dirty="0" smtClean="0">
                <a:solidFill>
                  <a:schemeClr val="tx1">
                    <a:lumMod val="50000"/>
                  </a:schemeClr>
                </a:solidFill>
                <a:latin typeface="ＭＳ Ｐゴシック" pitchFamily="50" charset="-128"/>
                <a:ea typeface="ＭＳ Ｐゴシック" pitchFamily="50" charset="-128"/>
              </a:rPr>
              <a:t>（出口対策）</a:t>
            </a:r>
          </a:p>
        </p:txBody>
      </p:sp>
      <p:sp>
        <p:nvSpPr>
          <p:cNvPr id="27" name="角丸四角形 104"/>
          <p:cNvSpPr/>
          <p:nvPr/>
        </p:nvSpPr>
        <p:spPr>
          <a:xfrm>
            <a:off x="1739922" y="3512022"/>
            <a:ext cx="1749552" cy="640080"/>
          </a:xfrm>
          <a:prstGeom prst="round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lumMod val="50000"/>
                  </a:schemeClr>
                </a:solidFill>
                <a:latin typeface="ＭＳ Ｐゴシック" pitchFamily="50" charset="-128"/>
                <a:ea typeface="ＭＳ Ｐゴシック" pitchFamily="50" charset="-128"/>
              </a:rPr>
              <a:t>予防的防御</a:t>
            </a:r>
            <a:endParaRPr kumimoji="1" lang="en-US" altLang="ja-JP" sz="1400" b="1" dirty="0" smtClean="0">
              <a:solidFill>
                <a:schemeClr val="tx1">
                  <a:lumMod val="50000"/>
                </a:schemeClr>
              </a:solidFill>
              <a:latin typeface="ＭＳ Ｐゴシック" pitchFamily="50" charset="-128"/>
              <a:ea typeface="ＭＳ Ｐゴシック" pitchFamily="50" charset="-128"/>
            </a:endParaRPr>
          </a:p>
          <a:p>
            <a:pPr algn="ctr"/>
            <a:r>
              <a:rPr kumimoji="1" lang="ja-JP" altLang="en-US" sz="1400" b="1" dirty="0" smtClean="0">
                <a:solidFill>
                  <a:schemeClr val="tx1">
                    <a:lumMod val="50000"/>
                  </a:schemeClr>
                </a:solidFill>
                <a:latin typeface="ＭＳ Ｐゴシック" pitchFamily="50" charset="-128"/>
                <a:ea typeface="ＭＳ Ｐゴシック" pitchFamily="50" charset="-128"/>
              </a:rPr>
              <a:t>（入口対策）</a:t>
            </a:r>
          </a:p>
        </p:txBody>
      </p:sp>
      <p:sp>
        <p:nvSpPr>
          <p:cNvPr id="39" name="TextBox 38"/>
          <p:cNvSpPr txBox="1"/>
          <p:nvPr/>
        </p:nvSpPr>
        <p:spPr>
          <a:xfrm>
            <a:off x="206334" y="4225080"/>
            <a:ext cx="8731332" cy="400110"/>
          </a:xfrm>
          <a:prstGeom prst="rect">
            <a:avLst/>
          </a:prstGeom>
          <a:noFill/>
        </p:spPr>
        <p:txBody>
          <a:bodyPr wrap="square" rtlCol="0">
            <a:spAutoFit/>
          </a:bodyPr>
          <a:lstStyle/>
          <a:p>
            <a:r>
              <a:rPr lang="ja-JP" altLang="en-US" sz="2000" dirty="0" smtClean="0"/>
              <a:t>内部対策：</a:t>
            </a:r>
            <a:r>
              <a:rPr lang="en-US" altLang="ja-JP" sz="2000" dirty="0" smtClean="0"/>
              <a:t>NW</a:t>
            </a:r>
            <a:r>
              <a:rPr lang="ja-JP" altLang="en-US" sz="2000" dirty="0" smtClean="0"/>
              <a:t>機器を</a:t>
            </a:r>
            <a:r>
              <a:rPr lang="ja-JP" altLang="en-US" sz="2000" b="1" dirty="0" smtClean="0">
                <a:solidFill>
                  <a:srgbClr val="C00000"/>
                </a:solidFill>
              </a:rPr>
              <a:t>センサー</a:t>
            </a:r>
            <a:r>
              <a:rPr lang="ja-JP" altLang="en-US" sz="2000" dirty="0" smtClean="0"/>
              <a:t>とし、トラフィックの</a:t>
            </a:r>
            <a:r>
              <a:rPr lang="ja-JP" altLang="en-US" sz="2000" b="1" dirty="0" smtClean="0">
                <a:solidFill>
                  <a:srgbClr val="C00000"/>
                </a:solidFill>
              </a:rPr>
              <a:t>可視化</a:t>
            </a:r>
            <a:r>
              <a:rPr lang="ja-JP" altLang="en-US" sz="2000" dirty="0" smtClean="0"/>
              <a:t>を行い、脅威を</a:t>
            </a:r>
            <a:r>
              <a:rPr lang="ja-JP" altLang="en-US" sz="2000" b="1" dirty="0" smtClean="0">
                <a:solidFill>
                  <a:srgbClr val="C00000"/>
                </a:solidFill>
              </a:rPr>
              <a:t>抑止</a:t>
            </a:r>
            <a:r>
              <a:rPr lang="ja-JP" altLang="en-US" sz="2000" dirty="0" smtClean="0"/>
              <a:t>する</a:t>
            </a:r>
            <a:endParaRPr lang="en-US" sz="2000" dirty="0"/>
          </a:p>
        </p:txBody>
      </p:sp>
    </p:spTree>
    <p:extLst>
      <p:ext uri="{BB962C8B-B14F-4D97-AF65-F5344CB8AC3E}">
        <p14:creationId xmlns:p14="http://schemas.microsoft.com/office/powerpoint/2010/main" val="8229015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6" presetClass="entr" presetSubtype="42"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Horizontal)">
                                      <p:cBhvr>
                                        <p:cTn id="17" dur="500"/>
                                        <p:tgtEl>
                                          <p:spTgt spid="4"/>
                                        </p:tgtEl>
                                      </p:cBhvr>
                                    </p:animEffect>
                                  </p:childTnLst>
                                </p:cTn>
                              </p:par>
                            </p:childTnLst>
                          </p:cTn>
                        </p:par>
                        <p:par>
                          <p:cTn id="18" fill="hold">
                            <p:stCondLst>
                              <p:cond delay="1000"/>
                            </p:stCondLst>
                            <p:childTnLst>
                              <p:par>
                                <p:cTn id="19" presetID="47"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500"/>
                                        <p:tgtEl>
                                          <p:spTgt spid="20"/>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6" presetClass="entr" presetSubtype="42"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outHorizontal)">
                                      <p:cBhvr>
                                        <p:cTn id="37" dur="500"/>
                                        <p:tgtEl>
                                          <p:spTgt spid="5"/>
                                        </p:tgtEl>
                                      </p:cBhvr>
                                    </p:animEffect>
                                  </p:childTnLst>
                                </p:cTn>
                              </p:par>
                            </p:childTnLst>
                          </p:cTn>
                        </p:par>
                        <p:par>
                          <p:cTn id="38" fill="hold">
                            <p:stCondLst>
                              <p:cond delay="2500"/>
                            </p:stCondLst>
                            <p:childTnLst>
                              <p:par>
                                <p:cTn id="39" presetID="47"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anim calcmode="lin" valueType="num">
                                      <p:cBhvr>
                                        <p:cTn id="42" dur="500" fill="hold"/>
                                        <p:tgtEl>
                                          <p:spTgt spid="28"/>
                                        </p:tgtEl>
                                        <p:attrNameLst>
                                          <p:attrName>ppt_x</p:attrName>
                                        </p:attrNameLst>
                                      </p:cBhvr>
                                      <p:tavLst>
                                        <p:tav tm="0">
                                          <p:val>
                                            <p:strVal val="#ppt_x"/>
                                          </p:val>
                                        </p:tav>
                                        <p:tav tm="100000">
                                          <p:val>
                                            <p:strVal val="#ppt_x"/>
                                          </p:val>
                                        </p:tav>
                                      </p:tavLst>
                                    </p:anim>
                                    <p:anim calcmode="lin" valueType="num">
                                      <p:cBhvr>
                                        <p:cTn id="43" dur="500" fill="hold"/>
                                        <p:tgtEl>
                                          <p:spTgt spid="28"/>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7" presetClass="entr" presetSubtype="0"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anim calcmode="lin" valueType="num">
                                      <p:cBhvr>
                                        <p:cTn id="48" dur="500" fill="hold"/>
                                        <p:tgtEl>
                                          <p:spTgt spid="38"/>
                                        </p:tgtEl>
                                        <p:attrNameLst>
                                          <p:attrName>ppt_x</p:attrName>
                                        </p:attrNameLst>
                                      </p:cBhvr>
                                      <p:tavLst>
                                        <p:tav tm="0">
                                          <p:val>
                                            <p:strVal val="#ppt_x"/>
                                          </p:val>
                                        </p:tav>
                                        <p:tav tm="100000">
                                          <p:val>
                                            <p:strVal val="#ppt_x"/>
                                          </p:val>
                                        </p:tav>
                                      </p:tavLst>
                                    </p:anim>
                                    <p:anim calcmode="lin" valueType="num">
                                      <p:cBhvr>
                                        <p:cTn id="49" dur="500" fill="hold"/>
                                        <p:tgtEl>
                                          <p:spTgt spid="38"/>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47" presetClass="entr" presetSubtype="0"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20" grpId="0" animBg="1"/>
      <p:bldP spid="38" grpId="0" animBg="1"/>
      <p:bldP spid="28" grpId="0"/>
      <p:bldP spid="27"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759431"/>
            <a:ext cx="8345488" cy="3083094"/>
          </a:xfrm>
        </p:spPr>
        <p:txBody>
          <a:bodyPr/>
          <a:lstStyle/>
          <a:p>
            <a:pPr marL="682580" lvl="1" indent="-455613">
              <a:spcBef>
                <a:spcPts val="1113"/>
              </a:spcBef>
              <a:buFont typeface="Arial" charset="0"/>
              <a:buAutoNum type="arabicPeriod"/>
            </a:pPr>
            <a:r>
              <a:rPr lang="en-US" altLang="ja-JP" dirty="0" smtClean="0">
                <a:latin typeface="Arial" charset="0"/>
              </a:rPr>
              <a:t>ISE</a:t>
            </a:r>
            <a:r>
              <a:rPr lang="ja-JP" altLang="en-US" dirty="0" smtClean="0">
                <a:latin typeface="Arial" charset="0"/>
              </a:rPr>
              <a:t>とは</a:t>
            </a:r>
            <a:endParaRPr lang="en-US" altLang="ja-JP" dirty="0" smtClean="0">
              <a:latin typeface="Arial" charset="0"/>
            </a:endParaRPr>
          </a:p>
          <a:p>
            <a:pPr marL="682580" lvl="1" indent="-455613">
              <a:spcBef>
                <a:spcPts val="1113"/>
              </a:spcBef>
              <a:buFont typeface="Arial" charset="0"/>
              <a:buAutoNum type="arabicPeriod"/>
            </a:pPr>
            <a:r>
              <a:rPr lang="en-US" altLang="ja-JP" dirty="0" smtClean="0">
                <a:latin typeface="Arial" charset="0"/>
              </a:rPr>
              <a:t>ISE</a:t>
            </a:r>
            <a:r>
              <a:rPr lang="ja-JP" altLang="en-US" dirty="0" smtClean="0">
                <a:latin typeface="Arial" charset="0"/>
              </a:rPr>
              <a:t>で実現できる付加価値</a:t>
            </a:r>
            <a:r>
              <a:rPr lang="en-US" altLang="ja-JP" dirty="0" smtClean="0">
                <a:latin typeface="Arial" charset="0"/>
              </a:rPr>
              <a:t> - </a:t>
            </a:r>
            <a:r>
              <a:rPr lang="ja-JP" altLang="en-US" dirty="0" smtClean="0">
                <a:latin typeface="Arial" charset="0"/>
              </a:rPr>
              <a:t>連携ソリューション紹介</a:t>
            </a:r>
            <a:endParaRPr lang="en-US" altLang="ja-JP" dirty="0" smtClean="0">
              <a:latin typeface="Arial" charset="0"/>
            </a:endParaRPr>
          </a:p>
          <a:p>
            <a:pPr marL="682580" lvl="1" indent="-455613">
              <a:spcBef>
                <a:spcPts val="1113"/>
              </a:spcBef>
              <a:buFont typeface="Arial" charset="0"/>
              <a:buAutoNum type="arabicPeriod"/>
            </a:pPr>
            <a:r>
              <a:rPr lang="en-US" altLang="ja-JP" dirty="0" smtClean="0">
                <a:latin typeface="Arial" charset="0"/>
              </a:rPr>
              <a:t>ISE</a:t>
            </a:r>
            <a:r>
              <a:rPr lang="ja-JP" altLang="en-US" dirty="0" smtClean="0">
                <a:latin typeface="Arial" charset="0"/>
              </a:rPr>
              <a:t>の構成、ライセンス</a:t>
            </a:r>
            <a:endParaRPr lang="en-US" altLang="ja-JP" dirty="0" smtClean="0">
              <a:latin typeface="Arial" charset="0"/>
            </a:endParaRPr>
          </a:p>
          <a:p>
            <a:pPr marL="682580" lvl="1" indent="-455613">
              <a:spcBef>
                <a:spcPts val="1113"/>
              </a:spcBef>
              <a:buFont typeface="Arial" charset="0"/>
              <a:buAutoNum type="arabicPeriod"/>
            </a:pPr>
            <a:r>
              <a:rPr lang="ja-JP" altLang="en-US" dirty="0" smtClean="0">
                <a:latin typeface="Arial" charset="0"/>
              </a:rPr>
              <a:t>認証、認可について</a:t>
            </a:r>
            <a:endParaRPr lang="en-US" altLang="ja-JP" dirty="0" smtClean="0">
              <a:latin typeface="Arial" charset="0"/>
            </a:endParaRPr>
          </a:p>
          <a:p>
            <a:pPr marL="682580" lvl="1" indent="-455613">
              <a:spcBef>
                <a:spcPts val="1113"/>
              </a:spcBef>
              <a:buFont typeface="Arial" charset="0"/>
              <a:buAutoNum type="arabicPeriod"/>
            </a:pPr>
            <a:r>
              <a:rPr lang="ja-JP" altLang="en-US" dirty="0" smtClean="0">
                <a:latin typeface="Arial" charset="0"/>
              </a:rPr>
              <a:t>サンプル設定</a:t>
            </a:r>
            <a:endParaRPr lang="en-US" altLang="ja-JP" dirty="0" smtClean="0">
              <a:latin typeface="Arial" charset="0"/>
            </a:endParaRPr>
          </a:p>
          <a:p>
            <a:pPr marL="682580" lvl="1" indent="-455613">
              <a:spcBef>
                <a:spcPts val="1113"/>
              </a:spcBef>
              <a:buFont typeface="Arial" charset="0"/>
              <a:buAutoNum type="arabicPeriod"/>
            </a:pPr>
            <a:r>
              <a:rPr lang="en-US" altLang="ja-JP" dirty="0" smtClean="0">
                <a:latin typeface="Arial" charset="0"/>
              </a:rPr>
              <a:t>ISE2.0</a:t>
            </a:r>
            <a:r>
              <a:rPr lang="ja-JP" altLang="en-US" dirty="0" smtClean="0">
                <a:latin typeface="Arial" charset="0"/>
              </a:rPr>
              <a:t>以降の主だった新機能</a:t>
            </a:r>
            <a:r>
              <a:rPr lang="en-US" altLang="ja-JP" dirty="0" smtClean="0">
                <a:latin typeface="Arial" charset="0"/>
              </a:rPr>
              <a:t> – TACACS+</a:t>
            </a:r>
            <a:r>
              <a:rPr lang="ja-JP" altLang="en-US" dirty="0" smtClean="0">
                <a:latin typeface="Arial" charset="0"/>
              </a:rPr>
              <a:t>、</a:t>
            </a:r>
            <a:r>
              <a:rPr lang="en-US" altLang="ja-JP" dirty="0" smtClean="0">
                <a:latin typeface="Arial" charset="0"/>
              </a:rPr>
              <a:t>3</a:t>
            </a:r>
            <a:r>
              <a:rPr lang="en-US" altLang="ja-JP" baseline="30000" dirty="0" smtClean="0">
                <a:latin typeface="Arial" charset="0"/>
              </a:rPr>
              <a:t>rd</a:t>
            </a:r>
            <a:r>
              <a:rPr lang="en-US" altLang="ja-JP" dirty="0" smtClean="0">
                <a:latin typeface="Arial" charset="0"/>
              </a:rPr>
              <a:t> Party NAD</a:t>
            </a:r>
            <a:endParaRPr lang="en-US" altLang="ja-JP" dirty="0">
              <a:latin typeface="Arial" charset="0"/>
            </a:endParaRPr>
          </a:p>
          <a:p>
            <a:pPr marL="682580" lvl="1" indent="-455613">
              <a:spcBef>
                <a:spcPts val="1113"/>
              </a:spcBef>
              <a:buFont typeface="Arial" charset="0"/>
              <a:buAutoNum type="arabicPeriod"/>
            </a:pPr>
            <a:r>
              <a:rPr lang="ja-JP" altLang="en-US" dirty="0" smtClean="0">
                <a:latin typeface="Arial" charset="0"/>
              </a:rPr>
              <a:t>今後の</a:t>
            </a:r>
            <a:r>
              <a:rPr lang="en-US" altLang="ja-JP" dirty="0" smtClean="0">
                <a:latin typeface="Arial" charset="0"/>
              </a:rPr>
              <a:t>ISE</a:t>
            </a:r>
            <a:r>
              <a:rPr lang="ja-JP" altLang="en-US" dirty="0" smtClean="0">
                <a:latin typeface="Arial" charset="0"/>
              </a:rPr>
              <a:t>の展望</a:t>
            </a:r>
            <a:endParaRPr lang="en-US" altLang="ja-JP" dirty="0" smtClean="0">
              <a:latin typeface="Arial" charset="0"/>
            </a:endParaRPr>
          </a:p>
          <a:p>
            <a:pPr marL="682580" lvl="1" indent="-455613">
              <a:spcBef>
                <a:spcPts val="1113"/>
              </a:spcBef>
              <a:buFont typeface="Arial" charset="0"/>
              <a:buAutoNum type="arabicPeriod"/>
            </a:pPr>
            <a:endParaRPr lang="en-US" altLang="ja-JP" dirty="0" smtClean="0">
              <a:latin typeface="Arial" charset="0"/>
            </a:endParaRPr>
          </a:p>
        </p:txBody>
      </p:sp>
      <p:sp>
        <p:nvSpPr>
          <p:cNvPr id="3" name="Title 2"/>
          <p:cNvSpPr>
            <a:spLocks noGrp="1"/>
          </p:cNvSpPr>
          <p:nvPr>
            <p:ph type="title"/>
          </p:nvPr>
        </p:nvSpPr>
        <p:spPr>
          <a:xfrm>
            <a:off x="437766" y="126516"/>
            <a:ext cx="8345488" cy="731837"/>
          </a:xfrm>
        </p:spPr>
        <p:txBody>
          <a:bodyPr/>
          <a:lstStyle/>
          <a:p>
            <a:r>
              <a:rPr lang="en-US" sz="2400" dirty="0" smtClean="0"/>
              <a:t>アジェンダ</a:t>
            </a:r>
            <a:endParaRPr lang="en-US" sz="2400" dirty="0"/>
          </a:p>
        </p:txBody>
      </p:sp>
      <p:sp>
        <p:nvSpPr>
          <p:cNvPr id="2" name="テキスト ボックス 1"/>
          <p:cNvSpPr txBox="1"/>
          <p:nvPr/>
        </p:nvSpPr>
        <p:spPr>
          <a:xfrm>
            <a:off x="1205947" y="3723861"/>
            <a:ext cx="7248939" cy="923330"/>
          </a:xfrm>
          <a:prstGeom prst="rect">
            <a:avLst/>
          </a:prstGeom>
          <a:noFill/>
        </p:spPr>
        <p:txBody>
          <a:bodyPr wrap="square" rtlCol="0">
            <a:spAutoFit/>
          </a:bodyPr>
          <a:lstStyle/>
          <a:p>
            <a:r>
              <a:rPr kumimoji="1" lang="ja-JP" altLang="en-US" dirty="0" smtClean="0">
                <a:solidFill>
                  <a:schemeClr val="bg2"/>
                </a:solidFill>
              </a:rPr>
              <a:t>こちらの資料には非表示スライドが含まれいています。</a:t>
            </a:r>
            <a:endParaRPr kumimoji="1" lang="en-US" altLang="ja-JP" dirty="0" smtClean="0">
              <a:solidFill>
                <a:schemeClr val="bg2"/>
              </a:solidFill>
            </a:endParaRPr>
          </a:p>
          <a:p>
            <a:r>
              <a:rPr kumimoji="1" lang="en-US" altLang="ja-JP" dirty="0" smtClean="0">
                <a:solidFill>
                  <a:schemeClr val="bg2"/>
                </a:solidFill>
              </a:rPr>
              <a:t>PSU Week</a:t>
            </a:r>
            <a:r>
              <a:rPr kumimoji="1" lang="ja-JP" altLang="en-US" dirty="0" smtClean="0">
                <a:solidFill>
                  <a:schemeClr val="bg2"/>
                </a:solidFill>
              </a:rPr>
              <a:t>では、時間の関係で説明はしておりませんが、お役立て頂ける資料として非表示で残してあります。</a:t>
            </a:r>
            <a:endParaRPr kumimoji="1" lang="ja-JP" altLang="en-US" dirty="0">
              <a:solidFill>
                <a:schemeClr val="bg2"/>
              </a:solidFill>
            </a:endParaRPr>
          </a:p>
        </p:txBody>
      </p:sp>
    </p:spTree>
    <p:extLst>
      <p:ext uri="{BB962C8B-B14F-4D97-AF65-F5344CB8AC3E}">
        <p14:creationId xmlns:p14="http://schemas.microsoft.com/office/powerpoint/2010/main" val="149993152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6" name="think-cell Slide" r:id="rId5" imgW="378" imgH="377" progId="TCLayout.ActiveDocument.1">
                  <p:embed/>
                </p:oleObj>
              </mc:Choice>
              <mc:Fallback>
                <p:oleObj name="think-cell Slide" r:id="rId5" imgW="378" imgH="377"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07" name="Rectangle 206"/>
          <p:cNvSpPr/>
          <p:nvPr/>
        </p:nvSpPr>
        <p:spPr>
          <a:xfrm>
            <a:off x="7036726" y="1783080"/>
            <a:ext cx="1688174" cy="253922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914141"/>
            <a:r>
              <a:rPr lang="ja-JP" altLang="en-US" sz="1200" kern="0" dirty="0" smtClean="0">
                <a:solidFill>
                  <a:srgbClr val="FFFFFF"/>
                </a:solidFill>
              </a:rPr>
              <a:t>ネットワークリソース</a:t>
            </a:r>
            <a:endParaRPr lang="en-US" sz="1200" kern="0" dirty="0">
              <a:solidFill>
                <a:srgbClr val="FFFFFF"/>
              </a:solidFill>
            </a:endParaRPr>
          </a:p>
        </p:txBody>
      </p:sp>
      <p:sp>
        <p:nvSpPr>
          <p:cNvPr id="405" name="Rectangle 404"/>
          <p:cNvSpPr/>
          <p:nvPr/>
        </p:nvSpPr>
        <p:spPr>
          <a:xfrm>
            <a:off x="0" y="1783080"/>
            <a:ext cx="7032111" cy="254063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3" name="Group 52"/>
          <p:cNvGrpSpPr/>
          <p:nvPr/>
        </p:nvGrpSpPr>
        <p:grpSpPr>
          <a:xfrm>
            <a:off x="5322989" y="1789827"/>
            <a:ext cx="1597747" cy="786015"/>
            <a:chOff x="5349153" y="1789827"/>
            <a:chExt cx="1597747" cy="786015"/>
          </a:xfrm>
        </p:grpSpPr>
        <p:sp>
          <p:nvSpPr>
            <p:cNvPr id="198" name="Rectangle 197"/>
            <p:cNvSpPr/>
            <p:nvPr/>
          </p:nvSpPr>
          <p:spPr>
            <a:xfrm>
              <a:off x="5349153" y="1789827"/>
              <a:ext cx="1597747" cy="786015"/>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defTabSz="914141">
                <a:defRPr/>
              </a:pPr>
              <a:r>
                <a:rPr lang="ja-JP" altLang="en-US" sz="1200" kern="0" dirty="0" smtClean="0">
                  <a:solidFill>
                    <a:srgbClr val="FFFFFF"/>
                  </a:solidFill>
                </a:rPr>
                <a:t>ポリシーアクセス</a:t>
              </a:r>
              <a:endParaRPr lang="en-US" sz="1200" kern="0" dirty="0">
                <a:solidFill>
                  <a:srgbClr val="FFFFFF"/>
                </a:solidFill>
              </a:endParaRPr>
            </a:p>
          </p:txBody>
        </p:sp>
        <p:grpSp>
          <p:nvGrpSpPr>
            <p:cNvPr id="16" name="Group 15"/>
            <p:cNvGrpSpPr/>
            <p:nvPr/>
          </p:nvGrpSpPr>
          <p:grpSpPr>
            <a:xfrm>
              <a:off x="5380929" y="2245002"/>
              <a:ext cx="1527760" cy="296232"/>
              <a:chOff x="5439817" y="2190456"/>
              <a:chExt cx="1284635" cy="101701"/>
            </a:xfrm>
          </p:grpSpPr>
          <p:sp>
            <p:nvSpPr>
              <p:cNvPr id="201" name="Rectangle 200"/>
              <p:cNvSpPr/>
              <p:nvPr/>
            </p:nvSpPr>
            <p:spPr>
              <a:xfrm>
                <a:off x="5439817" y="2190456"/>
                <a:ext cx="629779" cy="101701"/>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 tIns="27432" rIns="73152" bIns="27432" rtlCol="0" anchor="ctr"/>
              <a:lstStyle/>
              <a:p>
                <a:pPr algn="ctr"/>
                <a:r>
                  <a:rPr lang="ja-JP" altLang="en-US" sz="1000" dirty="0" smtClean="0">
                    <a:solidFill>
                      <a:schemeClr val="tx1"/>
                    </a:solidFill>
                  </a:rPr>
                  <a:t>通常</a:t>
                </a:r>
                <a:endParaRPr lang="en-US" sz="1000" dirty="0" smtClean="0">
                  <a:solidFill>
                    <a:schemeClr val="tx1"/>
                  </a:solidFill>
                </a:endParaRPr>
              </a:p>
            </p:txBody>
          </p:sp>
          <p:sp>
            <p:nvSpPr>
              <p:cNvPr id="202" name="Rectangle 201"/>
              <p:cNvSpPr/>
              <p:nvPr/>
            </p:nvSpPr>
            <p:spPr>
              <a:xfrm>
                <a:off x="6094673" y="2190456"/>
                <a:ext cx="629779" cy="101701"/>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 tIns="27432" rIns="73152" bIns="27432" rtlCol="0" anchor="ctr"/>
              <a:lstStyle/>
              <a:p>
                <a:pPr algn="ctr"/>
                <a:r>
                  <a:rPr lang="en-US" sz="1000" dirty="0" err="1" smtClean="0">
                    <a:solidFill>
                      <a:schemeClr val="tx1"/>
                    </a:solidFill>
                  </a:rPr>
                  <a:t>TrustSec</a:t>
                </a:r>
                <a:endParaRPr lang="en-US" sz="1000" dirty="0">
                  <a:solidFill>
                    <a:schemeClr val="tx1"/>
                  </a:solidFill>
                </a:endParaRPr>
              </a:p>
            </p:txBody>
          </p:sp>
        </p:grpSp>
      </p:grpSp>
      <p:sp>
        <p:nvSpPr>
          <p:cNvPr id="196" name="Rectangle 195"/>
          <p:cNvSpPr/>
          <p:nvPr/>
        </p:nvSpPr>
        <p:spPr>
          <a:xfrm>
            <a:off x="5322989" y="3036195"/>
            <a:ext cx="1597747" cy="415893"/>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defTabSz="456911"/>
            <a:r>
              <a:rPr lang="en-US" sz="1100" dirty="0" smtClean="0">
                <a:solidFill>
                  <a:schemeClr val="tx1"/>
                </a:solidFill>
              </a:rPr>
              <a:t>BYOD </a:t>
            </a:r>
            <a:r>
              <a:rPr lang="ja-JP" altLang="en-US" sz="1100" dirty="0" smtClean="0">
                <a:solidFill>
                  <a:schemeClr val="tx1"/>
                </a:solidFill>
              </a:rPr>
              <a:t>アクセス</a:t>
            </a:r>
            <a:endParaRPr lang="en-US" sz="1100" dirty="0">
              <a:solidFill>
                <a:schemeClr val="tx1"/>
              </a:solidFill>
            </a:endParaRPr>
          </a:p>
        </p:txBody>
      </p:sp>
      <p:sp>
        <p:nvSpPr>
          <p:cNvPr id="199" name="Rectangle 198"/>
          <p:cNvSpPr/>
          <p:nvPr/>
        </p:nvSpPr>
        <p:spPr>
          <a:xfrm>
            <a:off x="5322989" y="3911410"/>
            <a:ext cx="1597747" cy="417644"/>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defTabSz="456911"/>
            <a:r>
              <a:rPr lang="ja-JP" altLang="en-US" sz="1100" dirty="0" smtClean="0">
                <a:solidFill>
                  <a:schemeClr val="tx1"/>
                </a:solidFill>
              </a:rPr>
              <a:t>セキュアアクセス</a:t>
            </a:r>
            <a:endParaRPr lang="en-US" sz="1100" dirty="0">
              <a:solidFill>
                <a:schemeClr val="tx1"/>
              </a:solidFill>
            </a:endParaRPr>
          </a:p>
        </p:txBody>
      </p:sp>
      <p:sp>
        <p:nvSpPr>
          <p:cNvPr id="200" name="Rectangle 199"/>
          <p:cNvSpPr/>
          <p:nvPr/>
        </p:nvSpPr>
        <p:spPr>
          <a:xfrm>
            <a:off x="5322989" y="2596835"/>
            <a:ext cx="1597747" cy="417644"/>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defTabSz="456911"/>
            <a:r>
              <a:rPr lang="ja-JP" altLang="en-US" sz="1100" dirty="0" smtClean="0">
                <a:solidFill>
                  <a:schemeClr val="tx1"/>
                </a:solidFill>
              </a:rPr>
              <a:t>ゲストアクセス</a:t>
            </a:r>
            <a:endParaRPr lang="en-US" sz="1100" dirty="0">
              <a:solidFill>
                <a:schemeClr val="tx1"/>
              </a:solidFill>
            </a:endParaRPr>
          </a:p>
        </p:txBody>
      </p:sp>
      <p:sp>
        <p:nvSpPr>
          <p:cNvPr id="197" name="Rectangle 196"/>
          <p:cNvSpPr/>
          <p:nvPr/>
        </p:nvSpPr>
        <p:spPr>
          <a:xfrm>
            <a:off x="5322989" y="3473803"/>
            <a:ext cx="3401910" cy="415893"/>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defTabSz="456911"/>
            <a:r>
              <a:rPr lang="ja-JP" altLang="en-US" sz="1100" b="1" dirty="0" smtClean="0">
                <a:solidFill>
                  <a:schemeClr val="bg1"/>
                </a:solidFill>
              </a:rPr>
              <a:t>ロールベースアクセス</a:t>
            </a:r>
            <a:endParaRPr lang="en-US" sz="1100" b="1" dirty="0">
              <a:solidFill>
                <a:schemeClr val="bg1"/>
              </a:solidFill>
            </a:endParaRPr>
          </a:p>
        </p:txBody>
      </p:sp>
      <p:sp>
        <p:nvSpPr>
          <p:cNvPr id="408" name="Rectangle 407"/>
          <p:cNvSpPr/>
          <p:nvPr/>
        </p:nvSpPr>
        <p:spPr>
          <a:xfrm>
            <a:off x="0" y="1783080"/>
            <a:ext cx="5314252" cy="254063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0" name="Rectangle 469"/>
          <p:cNvSpPr/>
          <p:nvPr/>
        </p:nvSpPr>
        <p:spPr>
          <a:xfrm>
            <a:off x="3615811" y="1789827"/>
            <a:ext cx="1591189" cy="434404"/>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defTabSz="914141">
              <a:defRPr/>
            </a:pPr>
            <a:r>
              <a:rPr lang="ja-JP" altLang="en-US" sz="1200" kern="0" dirty="0" smtClean="0">
                <a:solidFill>
                  <a:srgbClr val="FFFFFF"/>
                </a:solidFill>
                <a:latin typeface="ＭＳ Ｐゴシック"/>
                <a:ea typeface="ＭＳ Ｐゴシック"/>
                <a:cs typeface="ＭＳ Ｐゴシック"/>
              </a:rPr>
              <a:t>プロファイリング</a:t>
            </a:r>
            <a:r>
              <a:rPr lang="en-US" altLang="ja-JP" sz="1200" kern="0" dirty="0" smtClean="0">
                <a:solidFill>
                  <a:srgbClr val="FFFFFF"/>
                </a:solidFill>
                <a:latin typeface="ＭＳ Ｐゴシック"/>
                <a:ea typeface="ＭＳ Ｐゴシック"/>
                <a:cs typeface="ＭＳ Ｐゴシック"/>
              </a:rPr>
              <a:t>/</a:t>
            </a:r>
            <a:r>
              <a:rPr lang="en-US" sz="1200" kern="0" dirty="0" smtClean="0">
                <a:solidFill>
                  <a:srgbClr val="FFFFFF"/>
                </a:solidFill>
                <a:latin typeface="ＭＳ Ｐゴシック"/>
                <a:ea typeface="ＭＳ Ｐゴシック"/>
                <a:cs typeface="ＭＳ Ｐゴシック"/>
              </a:rPr>
              <a:t/>
            </a:r>
            <a:br>
              <a:rPr lang="en-US" sz="1200" kern="0" dirty="0" smtClean="0">
                <a:solidFill>
                  <a:srgbClr val="FFFFFF"/>
                </a:solidFill>
                <a:latin typeface="ＭＳ Ｐゴシック"/>
                <a:ea typeface="ＭＳ Ｐゴシック"/>
                <a:cs typeface="ＭＳ Ｐゴシック"/>
              </a:rPr>
            </a:br>
            <a:r>
              <a:rPr lang="ja-JP" altLang="en-US" sz="1200" kern="0" dirty="0" smtClean="0">
                <a:solidFill>
                  <a:srgbClr val="FFFFFF"/>
                </a:solidFill>
                <a:latin typeface="ＭＳ Ｐゴシック"/>
                <a:ea typeface="ＭＳ Ｐゴシック"/>
                <a:cs typeface="ＭＳ Ｐゴシック"/>
              </a:rPr>
              <a:t>ポスチャー</a:t>
            </a:r>
            <a:endParaRPr lang="en-US" sz="1200" kern="0" dirty="0">
              <a:solidFill>
                <a:srgbClr val="FFFFFF"/>
              </a:solidFill>
              <a:latin typeface="ＭＳ Ｐゴシック"/>
              <a:ea typeface="ＭＳ Ｐゴシック"/>
              <a:cs typeface="ＭＳ Ｐゴシック"/>
            </a:endParaRPr>
          </a:p>
        </p:txBody>
      </p:sp>
      <p:grpSp>
        <p:nvGrpSpPr>
          <p:cNvPr id="45" name="Group 44"/>
          <p:cNvGrpSpPr/>
          <p:nvPr/>
        </p:nvGrpSpPr>
        <p:grpSpPr>
          <a:xfrm>
            <a:off x="3615811" y="2245002"/>
            <a:ext cx="1591190" cy="330840"/>
            <a:chOff x="3615811" y="2245002"/>
            <a:chExt cx="1591190" cy="330840"/>
          </a:xfrm>
        </p:grpSpPr>
        <p:sp>
          <p:nvSpPr>
            <p:cNvPr id="10" name="Rectangle 9"/>
            <p:cNvSpPr/>
            <p:nvPr/>
          </p:nvSpPr>
          <p:spPr>
            <a:xfrm>
              <a:off x="3615811" y="2245002"/>
              <a:ext cx="1591190" cy="33084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ja-JP" altLang="en-US" sz="1100" dirty="0" smtClean="0">
                  <a:solidFill>
                    <a:schemeClr val="tx1"/>
                  </a:solidFill>
                </a:rPr>
                <a:t>誰が</a:t>
              </a:r>
              <a:endParaRPr lang="en-US" sz="1100" dirty="0">
                <a:solidFill>
                  <a:schemeClr val="tx1"/>
                </a:solidFill>
              </a:endParaRPr>
            </a:p>
          </p:txBody>
        </p:sp>
        <p:sp>
          <p:nvSpPr>
            <p:cNvPr id="134" name="Oval 133"/>
            <p:cNvSpPr/>
            <p:nvPr/>
          </p:nvSpPr>
          <p:spPr>
            <a:xfrm>
              <a:off x="3678020" y="2289335"/>
              <a:ext cx="238264" cy="238264"/>
            </a:xfrm>
            <a:prstGeom prst="ellipse">
              <a:avLst/>
            </a:prstGeom>
            <a:solidFill>
              <a:schemeClr val="bg1"/>
            </a:solidFill>
            <a:ln w="9525">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smtClean="0">
                <a:solidFill>
                  <a:srgbClr val="FFFFFF"/>
                </a:solidFill>
              </a:endParaRPr>
            </a:p>
          </p:txBody>
        </p:sp>
        <p:grpSp>
          <p:nvGrpSpPr>
            <p:cNvPr id="135" name="Group 134"/>
            <p:cNvGrpSpPr/>
            <p:nvPr/>
          </p:nvGrpSpPr>
          <p:grpSpPr>
            <a:xfrm>
              <a:off x="3760846" y="2321062"/>
              <a:ext cx="72641" cy="174810"/>
              <a:chOff x="4510345" y="1810027"/>
              <a:chExt cx="105928" cy="272527"/>
            </a:xfrm>
            <a:solidFill>
              <a:schemeClr val="accent1"/>
            </a:solidFill>
          </p:grpSpPr>
          <p:sp>
            <p:nvSpPr>
              <p:cNvPr id="136" name="Freeform 33"/>
              <p:cNvSpPr>
                <a:spLocks/>
              </p:cNvSpPr>
              <p:nvPr/>
            </p:nvSpPr>
            <p:spPr bwMode="auto">
              <a:xfrm>
                <a:off x="4510345" y="1903522"/>
                <a:ext cx="105928" cy="179032"/>
              </a:xfrm>
              <a:custGeom>
                <a:avLst/>
                <a:gdLst>
                  <a:gd name="T0" fmla="*/ 159 w 160"/>
                  <a:gd name="T1" fmla="*/ 51 h 270"/>
                  <a:gd name="T2" fmla="*/ 82 w 160"/>
                  <a:gd name="T3" fmla="*/ 0 h 270"/>
                  <a:gd name="T4" fmla="*/ 2 w 160"/>
                  <a:gd name="T5" fmla="*/ 51 h 270"/>
                  <a:gd name="T6" fmla="*/ 33 w 160"/>
                  <a:gd name="T7" fmla="*/ 252 h 270"/>
                  <a:gd name="T8" fmla="*/ 82 w 160"/>
                  <a:gd name="T9" fmla="*/ 270 h 270"/>
                  <a:gd name="T10" fmla="*/ 128 w 160"/>
                  <a:gd name="T11" fmla="*/ 252 h 270"/>
                  <a:gd name="T12" fmla="*/ 159 w 160"/>
                  <a:gd name="T13" fmla="*/ 51 h 270"/>
                </a:gdLst>
                <a:ahLst/>
                <a:cxnLst>
                  <a:cxn ang="0">
                    <a:pos x="T0" y="T1"/>
                  </a:cxn>
                  <a:cxn ang="0">
                    <a:pos x="T2" y="T3"/>
                  </a:cxn>
                  <a:cxn ang="0">
                    <a:pos x="T4" y="T5"/>
                  </a:cxn>
                  <a:cxn ang="0">
                    <a:pos x="T6" y="T7"/>
                  </a:cxn>
                  <a:cxn ang="0">
                    <a:pos x="T8" y="T9"/>
                  </a:cxn>
                  <a:cxn ang="0">
                    <a:pos x="T10" y="T11"/>
                  </a:cxn>
                  <a:cxn ang="0">
                    <a:pos x="T12" y="T13"/>
                  </a:cxn>
                </a:cxnLst>
                <a:rect l="0" t="0" r="r" b="b"/>
                <a:pathLst>
                  <a:path w="160" h="270">
                    <a:moveTo>
                      <a:pt x="159" y="51"/>
                    </a:moveTo>
                    <a:cubicBezTo>
                      <a:pt x="159" y="24"/>
                      <a:pt x="124" y="0"/>
                      <a:pt x="82" y="0"/>
                    </a:cubicBezTo>
                    <a:cubicBezTo>
                      <a:pt x="37" y="0"/>
                      <a:pt x="2" y="24"/>
                      <a:pt x="2" y="51"/>
                    </a:cubicBezTo>
                    <a:cubicBezTo>
                      <a:pt x="2" y="51"/>
                      <a:pt x="0" y="166"/>
                      <a:pt x="33" y="252"/>
                    </a:cubicBezTo>
                    <a:cubicBezTo>
                      <a:pt x="34" y="264"/>
                      <a:pt x="56" y="270"/>
                      <a:pt x="82" y="270"/>
                    </a:cubicBezTo>
                    <a:cubicBezTo>
                      <a:pt x="106" y="270"/>
                      <a:pt x="127" y="264"/>
                      <a:pt x="128" y="252"/>
                    </a:cubicBezTo>
                    <a:cubicBezTo>
                      <a:pt x="160" y="166"/>
                      <a:pt x="159" y="51"/>
                      <a:pt x="159" y="51"/>
                    </a:cubicBezTo>
                  </a:path>
                </a:pathLst>
              </a:custGeom>
              <a:solidFill>
                <a:schemeClr val="accent2">
                  <a:lumMod val="50000"/>
                </a:schemeClr>
              </a:solidFill>
              <a:ln>
                <a:noFill/>
              </a:ln>
            </p:spPr>
            <p:txBody>
              <a:bodyPr vert="horz" wrap="square" lIns="121888" tIns="60944" rIns="121888" bIns="60944"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37" name="Freeform 35"/>
              <p:cNvSpPr>
                <a:spLocks/>
              </p:cNvSpPr>
              <p:nvPr/>
            </p:nvSpPr>
            <p:spPr bwMode="auto">
              <a:xfrm>
                <a:off x="4524271" y="1810027"/>
                <a:ext cx="82057" cy="80565"/>
              </a:xfrm>
              <a:custGeom>
                <a:avLst/>
                <a:gdLst>
                  <a:gd name="T0" fmla="*/ 62 w 124"/>
                  <a:gd name="T1" fmla="*/ 122 h 122"/>
                  <a:gd name="T2" fmla="*/ 124 w 124"/>
                  <a:gd name="T3" fmla="*/ 60 h 122"/>
                  <a:gd name="T4" fmla="*/ 62 w 124"/>
                  <a:gd name="T5" fmla="*/ 0 h 122"/>
                  <a:gd name="T6" fmla="*/ 0 w 124"/>
                  <a:gd name="T7" fmla="*/ 60 h 122"/>
                  <a:gd name="T8" fmla="*/ 62 w 124"/>
                  <a:gd name="T9" fmla="*/ 122 h 122"/>
                </a:gdLst>
                <a:ahLst/>
                <a:cxnLst>
                  <a:cxn ang="0">
                    <a:pos x="T0" y="T1"/>
                  </a:cxn>
                  <a:cxn ang="0">
                    <a:pos x="T2" y="T3"/>
                  </a:cxn>
                  <a:cxn ang="0">
                    <a:pos x="T4" y="T5"/>
                  </a:cxn>
                  <a:cxn ang="0">
                    <a:pos x="T6" y="T7"/>
                  </a:cxn>
                  <a:cxn ang="0">
                    <a:pos x="T8" y="T9"/>
                  </a:cxn>
                </a:cxnLst>
                <a:rect l="0" t="0" r="r" b="b"/>
                <a:pathLst>
                  <a:path w="124" h="122">
                    <a:moveTo>
                      <a:pt x="62" y="122"/>
                    </a:moveTo>
                    <a:cubicBezTo>
                      <a:pt x="97" y="122"/>
                      <a:pt x="124" y="94"/>
                      <a:pt x="124" y="60"/>
                    </a:cubicBezTo>
                    <a:cubicBezTo>
                      <a:pt x="124" y="28"/>
                      <a:pt x="97" y="0"/>
                      <a:pt x="62" y="0"/>
                    </a:cubicBezTo>
                    <a:cubicBezTo>
                      <a:pt x="27" y="0"/>
                      <a:pt x="0" y="28"/>
                      <a:pt x="0" y="60"/>
                    </a:cubicBezTo>
                    <a:cubicBezTo>
                      <a:pt x="0" y="94"/>
                      <a:pt x="27" y="122"/>
                      <a:pt x="62" y="122"/>
                    </a:cubicBezTo>
                  </a:path>
                </a:pathLst>
              </a:custGeom>
              <a:solidFill>
                <a:schemeClr val="accent2">
                  <a:lumMod val="50000"/>
                </a:schemeClr>
              </a:solidFill>
              <a:ln>
                <a:noFill/>
              </a:ln>
            </p:spPr>
            <p:txBody>
              <a:bodyPr vert="horz" wrap="square" lIns="121888" tIns="60944" rIns="121888" bIns="60944"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grpSp>
      </p:grpSp>
      <p:grpSp>
        <p:nvGrpSpPr>
          <p:cNvPr id="50" name="Group 49"/>
          <p:cNvGrpSpPr/>
          <p:nvPr/>
        </p:nvGrpSpPr>
        <p:grpSpPr>
          <a:xfrm>
            <a:off x="3615811" y="4000820"/>
            <a:ext cx="1591190" cy="330840"/>
            <a:chOff x="3615811" y="4000820"/>
            <a:chExt cx="1591190" cy="330840"/>
          </a:xfrm>
        </p:grpSpPr>
        <p:sp>
          <p:nvSpPr>
            <p:cNvPr id="152" name="Rectangle 151"/>
            <p:cNvSpPr/>
            <p:nvPr/>
          </p:nvSpPr>
          <p:spPr>
            <a:xfrm>
              <a:off x="3615811" y="4000820"/>
              <a:ext cx="1591190" cy="33084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ja-JP" altLang="en-US" sz="1100" dirty="0" smtClean="0">
                  <a:solidFill>
                    <a:schemeClr val="tx1"/>
                  </a:solidFill>
                </a:rPr>
                <a:t>コンプライアンス</a:t>
              </a:r>
              <a:endParaRPr lang="en-US" sz="1100" dirty="0">
                <a:solidFill>
                  <a:schemeClr val="tx1"/>
                </a:solidFill>
              </a:endParaRPr>
            </a:p>
          </p:txBody>
        </p:sp>
        <p:sp>
          <p:nvSpPr>
            <p:cNvPr id="180" name="Oval 179"/>
            <p:cNvSpPr/>
            <p:nvPr/>
          </p:nvSpPr>
          <p:spPr>
            <a:xfrm>
              <a:off x="3678020" y="4047108"/>
              <a:ext cx="238264" cy="238264"/>
            </a:xfrm>
            <a:prstGeom prst="ellipse">
              <a:avLst/>
            </a:prstGeom>
            <a:solidFill>
              <a:schemeClr val="bg1"/>
            </a:solidFill>
            <a:ln w="9525">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fontAlgn="base">
                <a:spcBef>
                  <a:spcPct val="0"/>
                </a:spcBef>
                <a:spcAft>
                  <a:spcPct val="0"/>
                </a:spcAft>
              </a:pPr>
              <a:r>
                <a:rPr lang="en-US" sz="1000" b="1" dirty="0">
                  <a:solidFill>
                    <a:schemeClr val="accent2">
                      <a:lumMod val="50000"/>
                    </a:schemeClr>
                  </a:solidFill>
                  <a:sym typeface="Wingdings 2" panose="05020102010507070707" pitchFamily="18" charset="2"/>
                </a:rPr>
                <a:t></a:t>
              </a:r>
              <a:endParaRPr lang="en-US" sz="1000" b="1" dirty="0">
                <a:solidFill>
                  <a:schemeClr val="accent2">
                    <a:lumMod val="50000"/>
                  </a:schemeClr>
                </a:solidFill>
              </a:endParaRPr>
            </a:p>
          </p:txBody>
        </p:sp>
      </p:grpSp>
      <p:grpSp>
        <p:nvGrpSpPr>
          <p:cNvPr id="46" name="Group 45"/>
          <p:cNvGrpSpPr/>
          <p:nvPr/>
        </p:nvGrpSpPr>
        <p:grpSpPr>
          <a:xfrm>
            <a:off x="3615811" y="2596165"/>
            <a:ext cx="1591190" cy="330840"/>
            <a:chOff x="3615811" y="2596165"/>
            <a:chExt cx="1591190" cy="330840"/>
          </a:xfrm>
        </p:grpSpPr>
        <p:sp>
          <p:nvSpPr>
            <p:cNvPr id="148" name="Rectangle 147"/>
            <p:cNvSpPr/>
            <p:nvPr/>
          </p:nvSpPr>
          <p:spPr>
            <a:xfrm>
              <a:off x="3615811" y="2596165"/>
              <a:ext cx="1591190" cy="33084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ja-JP" altLang="en-US" sz="1100" dirty="0" smtClean="0">
                  <a:solidFill>
                    <a:schemeClr val="tx1"/>
                  </a:solidFill>
                </a:rPr>
                <a:t>何を</a:t>
              </a:r>
              <a:endParaRPr lang="en-US" sz="1100" dirty="0">
                <a:solidFill>
                  <a:schemeClr val="tx1"/>
                </a:solidFill>
              </a:endParaRPr>
            </a:p>
          </p:txBody>
        </p:sp>
        <p:sp>
          <p:nvSpPr>
            <p:cNvPr id="160" name="Oval 159"/>
            <p:cNvSpPr/>
            <p:nvPr/>
          </p:nvSpPr>
          <p:spPr>
            <a:xfrm>
              <a:off x="3678020" y="2642453"/>
              <a:ext cx="238264" cy="238264"/>
            </a:xfrm>
            <a:prstGeom prst="ellipse">
              <a:avLst/>
            </a:prstGeom>
            <a:solidFill>
              <a:schemeClr val="bg1"/>
            </a:solidFill>
            <a:ln w="9525">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smtClean="0">
                <a:solidFill>
                  <a:srgbClr val="FFFFFF"/>
                </a:solidFill>
              </a:endParaRPr>
            </a:p>
          </p:txBody>
        </p:sp>
        <p:grpSp>
          <p:nvGrpSpPr>
            <p:cNvPr id="111" name="Group 110"/>
            <p:cNvGrpSpPr/>
            <p:nvPr/>
          </p:nvGrpSpPr>
          <p:grpSpPr>
            <a:xfrm>
              <a:off x="3719695" y="2711572"/>
              <a:ext cx="154915" cy="100026"/>
              <a:chOff x="2927350" y="2795588"/>
              <a:chExt cx="850900" cy="587375"/>
            </a:xfrm>
            <a:solidFill>
              <a:schemeClr val="accent2">
                <a:lumMod val="50000"/>
              </a:schemeClr>
            </a:solidFill>
            <a:effectLst/>
          </p:grpSpPr>
          <p:sp>
            <p:nvSpPr>
              <p:cNvPr id="112" name="Freeform 21"/>
              <p:cNvSpPr>
                <a:spLocks noEditPoints="1"/>
              </p:cNvSpPr>
              <p:nvPr/>
            </p:nvSpPr>
            <p:spPr bwMode="auto">
              <a:xfrm>
                <a:off x="2927350" y="2795588"/>
                <a:ext cx="266700" cy="231775"/>
              </a:xfrm>
              <a:custGeom>
                <a:avLst/>
                <a:gdLst>
                  <a:gd name="T0" fmla="*/ 32 w 126"/>
                  <a:gd name="T1" fmla="*/ 0 h 110"/>
                  <a:gd name="T2" fmla="*/ 0 w 126"/>
                  <a:gd name="T3" fmla="*/ 30 h 110"/>
                  <a:gd name="T4" fmla="*/ 0 w 126"/>
                  <a:gd name="T5" fmla="*/ 110 h 110"/>
                  <a:gd name="T6" fmla="*/ 126 w 126"/>
                  <a:gd name="T7" fmla="*/ 110 h 110"/>
                  <a:gd name="T8" fmla="*/ 126 w 126"/>
                  <a:gd name="T9" fmla="*/ 0 h 110"/>
                  <a:gd name="T10" fmla="*/ 32 w 126"/>
                  <a:gd name="T11" fmla="*/ 0 h 110"/>
                  <a:gd name="T12" fmla="*/ 105 w 126"/>
                  <a:gd name="T13" fmla="*/ 97 h 110"/>
                  <a:gd name="T14" fmla="*/ 22 w 126"/>
                  <a:gd name="T15" fmla="*/ 97 h 110"/>
                  <a:gd name="T16" fmla="*/ 22 w 126"/>
                  <a:gd name="T17" fmla="*/ 83 h 110"/>
                  <a:gd name="T18" fmla="*/ 105 w 126"/>
                  <a:gd name="T19" fmla="*/ 83 h 110"/>
                  <a:gd name="T20" fmla="*/ 105 w 126"/>
                  <a:gd name="T21"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10">
                    <a:moveTo>
                      <a:pt x="32" y="0"/>
                    </a:moveTo>
                    <a:cubicBezTo>
                      <a:pt x="14" y="0"/>
                      <a:pt x="0" y="14"/>
                      <a:pt x="0" y="30"/>
                    </a:cubicBezTo>
                    <a:cubicBezTo>
                      <a:pt x="0" y="110"/>
                      <a:pt x="0" y="110"/>
                      <a:pt x="0" y="110"/>
                    </a:cubicBezTo>
                    <a:cubicBezTo>
                      <a:pt x="126" y="110"/>
                      <a:pt x="126" y="110"/>
                      <a:pt x="126" y="110"/>
                    </a:cubicBezTo>
                    <a:cubicBezTo>
                      <a:pt x="126" y="0"/>
                      <a:pt x="126" y="0"/>
                      <a:pt x="126" y="0"/>
                    </a:cubicBezTo>
                    <a:cubicBezTo>
                      <a:pt x="32" y="0"/>
                      <a:pt x="32" y="0"/>
                      <a:pt x="32" y="0"/>
                    </a:cubicBezTo>
                    <a:close/>
                    <a:moveTo>
                      <a:pt x="105" y="97"/>
                    </a:moveTo>
                    <a:cubicBezTo>
                      <a:pt x="22" y="97"/>
                      <a:pt x="22" y="97"/>
                      <a:pt x="22" y="97"/>
                    </a:cubicBezTo>
                    <a:cubicBezTo>
                      <a:pt x="22" y="83"/>
                      <a:pt x="22" y="83"/>
                      <a:pt x="22" y="83"/>
                    </a:cubicBezTo>
                    <a:cubicBezTo>
                      <a:pt x="105" y="83"/>
                      <a:pt x="105" y="83"/>
                      <a:pt x="105" y="83"/>
                    </a:cubicBezTo>
                    <a:cubicBezTo>
                      <a:pt x="105" y="97"/>
                      <a:pt x="105" y="97"/>
                      <a:pt x="105" y="97"/>
                    </a:cubicBezTo>
                    <a:close/>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13" name="Freeform 22"/>
              <p:cNvSpPr>
                <a:spLocks noEditPoints="1"/>
              </p:cNvSpPr>
              <p:nvPr/>
            </p:nvSpPr>
            <p:spPr bwMode="auto">
              <a:xfrm>
                <a:off x="3217863" y="2795588"/>
                <a:ext cx="273050" cy="231775"/>
              </a:xfrm>
              <a:custGeom>
                <a:avLst/>
                <a:gdLst>
                  <a:gd name="T0" fmla="*/ 0 w 129"/>
                  <a:gd name="T1" fmla="*/ 0 h 110"/>
                  <a:gd name="T2" fmla="*/ 0 w 129"/>
                  <a:gd name="T3" fmla="*/ 110 h 110"/>
                  <a:gd name="T4" fmla="*/ 129 w 129"/>
                  <a:gd name="T5" fmla="*/ 110 h 110"/>
                  <a:gd name="T6" fmla="*/ 129 w 129"/>
                  <a:gd name="T7" fmla="*/ 0 h 110"/>
                  <a:gd name="T8" fmla="*/ 0 w 129"/>
                  <a:gd name="T9" fmla="*/ 0 h 110"/>
                  <a:gd name="T10" fmla="*/ 104 w 129"/>
                  <a:gd name="T11" fmla="*/ 97 h 110"/>
                  <a:gd name="T12" fmla="*/ 23 w 129"/>
                  <a:gd name="T13" fmla="*/ 97 h 110"/>
                  <a:gd name="T14" fmla="*/ 23 w 129"/>
                  <a:gd name="T15" fmla="*/ 14 h 110"/>
                  <a:gd name="T16" fmla="*/ 104 w 129"/>
                  <a:gd name="T17" fmla="*/ 14 h 110"/>
                  <a:gd name="T18" fmla="*/ 104 w 129"/>
                  <a:gd name="T19"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10">
                    <a:moveTo>
                      <a:pt x="0" y="0"/>
                    </a:moveTo>
                    <a:cubicBezTo>
                      <a:pt x="0" y="110"/>
                      <a:pt x="0" y="110"/>
                      <a:pt x="0" y="110"/>
                    </a:cubicBezTo>
                    <a:cubicBezTo>
                      <a:pt x="129" y="110"/>
                      <a:pt x="129" y="110"/>
                      <a:pt x="129" y="110"/>
                    </a:cubicBezTo>
                    <a:cubicBezTo>
                      <a:pt x="129" y="0"/>
                      <a:pt x="129" y="0"/>
                      <a:pt x="129" y="0"/>
                    </a:cubicBezTo>
                    <a:cubicBezTo>
                      <a:pt x="0" y="0"/>
                      <a:pt x="0" y="0"/>
                      <a:pt x="0" y="0"/>
                    </a:cubicBezTo>
                    <a:close/>
                    <a:moveTo>
                      <a:pt x="104" y="97"/>
                    </a:moveTo>
                    <a:cubicBezTo>
                      <a:pt x="23" y="97"/>
                      <a:pt x="23" y="97"/>
                      <a:pt x="23" y="97"/>
                    </a:cubicBezTo>
                    <a:cubicBezTo>
                      <a:pt x="23" y="14"/>
                      <a:pt x="23" y="14"/>
                      <a:pt x="23" y="14"/>
                    </a:cubicBezTo>
                    <a:cubicBezTo>
                      <a:pt x="104" y="14"/>
                      <a:pt x="104" y="14"/>
                      <a:pt x="104" y="14"/>
                    </a:cubicBezTo>
                    <a:cubicBezTo>
                      <a:pt x="104" y="97"/>
                      <a:pt x="104" y="97"/>
                      <a:pt x="104" y="97"/>
                    </a:cubicBezTo>
                    <a:close/>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14" name="Freeform 23"/>
              <p:cNvSpPr>
                <a:spLocks/>
              </p:cNvSpPr>
              <p:nvPr/>
            </p:nvSpPr>
            <p:spPr bwMode="auto">
              <a:xfrm>
                <a:off x="3294063" y="2852738"/>
                <a:ext cx="120650" cy="117475"/>
              </a:xfrm>
              <a:custGeom>
                <a:avLst/>
                <a:gdLst>
                  <a:gd name="T0" fmla="*/ 57 w 57"/>
                  <a:gd name="T1" fmla="*/ 0 h 56"/>
                  <a:gd name="T2" fmla="*/ 0 w 57"/>
                  <a:gd name="T3" fmla="*/ 0 h 56"/>
                  <a:gd name="T4" fmla="*/ 0 w 57"/>
                  <a:gd name="T5" fmla="*/ 56 h 56"/>
                  <a:gd name="T6" fmla="*/ 57 w 57"/>
                  <a:gd name="T7" fmla="*/ 56 h 56"/>
                  <a:gd name="T8" fmla="*/ 57 w 57"/>
                  <a:gd name="T9" fmla="*/ 0 h 56"/>
                </a:gdLst>
                <a:ahLst/>
                <a:cxnLst>
                  <a:cxn ang="0">
                    <a:pos x="T0" y="T1"/>
                  </a:cxn>
                  <a:cxn ang="0">
                    <a:pos x="T2" y="T3"/>
                  </a:cxn>
                  <a:cxn ang="0">
                    <a:pos x="T4" y="T5"/>
                  </a:cxn>
                  <a:cxn ang="0">
                    <a:pos x="T6" y="T7"/>
                  </a:cxn>
                  <a:cxn ang="0">
                    <a:pos x="T8" y="T9"/>
                  </a:cxn>
                </a:cxnLst>
                <a:rect l="0" t="0" r="r" b="b"/>
                <a:pathLst>
                  <a:path w="57" h="56">
                    <a:moveTo>
                      <a:pt x="57" y="0"/>
                    </a:moveTo>
                    <a:cubicBezTo>
                      <a:pt x="0" y="0"/>
                      <a:pt x="0" y="0"/>
                      <a:pt x="0" y="0"/>
                    </a:cubicBezTo>
                    <a:cubicBezTo>
                      <a:pt x="0" y="56"/>
                      <a:pt x="0" y="56"/>
                      <a:pt x="0" y="56"/>
                    </a:cubicBezTo>
                    <a:cubicBezTo>
                      <a:pt x="57" y="56"/>
                      <a:pt x="57" y="56"/>
                      <a:pt x="57" y="56"/>
                    </a:cubicBezTo>
                    <a:cubicBezTo>
                      <a:pt x="57" y="0"/>
                      <a:pt x="57" y="0"/>
                      <a:pt x="57"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15" name="Freeform 24"/>
              <p:cNvSpPr>
                <a:spLocks noEditPoints="1"/>
              </p:cNvSpPr>
              <p:nvPr/>
            </p:nvSpPr>
            <p:spPr bwMode="auto">
              <a:xfrm>
                <a:off x="2936875" y="3100388"/>
                <a:ext cx="298450" cy="282575"/>
              </a:xfrm>
              <a:custGeom>
                <a:avLst/>
                <a:gdLst>
                  <a:gd name="T0" fmla="*/ 84 w 141"/>
                  <a:gd name="T1" fmla="*/ 0 h 134"/>
                  <a:gd name="T2" fmla="*/ 57 w 141"/>
                  <a:gd name="T3" fmla="*/ 0 h 134"/>
                  <a:gd name="T4" fmla="*/ 0 w 141"/>
                  <a:gd name="T5" fmla="*/ 134 h 134"/>
                  <a:gd name="T6" fmla="*/ 30 w 141"/>
                  <a:gd name="T7" fmla="*/ 134 h 134"/>
                  <a:gd name="T8" fmla="*/ 41 w 141"/>
                  <a:gd name="T9" fmla="*/ 105 h 134"/>
                  <a:gd name="T10" fmla="*/ 99 w 141"/>
                  <a:gd name="T11" fmla="*/ 105 h 134"/>
                  <a:gd name="T12" fmla="*/ 110 w 141"/>
                  <a:gd name="T13" fmla="*/ 134 h 134"/>
                  <a:gd name="T14" fmla="*/ 141 w 141"/>
                  <a:gd name="T15" fmla="*/ 134 h 134"/>
                  <a:gd name="T16" fmla="*/ 84 w 141"/>
                  <a:gd name="T17" fmla="*/ 0 h 134"/>
                  <a:gd name="T18" fmla="*/ 52 w 141"/>
                  <a:gd name="T19" fmla="*/ 79 h 134"/>
                  <a:gd name="T20" fmla="*/ 70 w 141"/>
                  <a:gd name="T21" fmla="*/ 36 h 134"/>
                  <a:gd name="T22" fmla="*/ 88 w 141"/>
                  <a:gd name="T23" fmla="*/ 79 h 134"/>
                  <a:gd name="T24" fmla="*/ 52 w 141"/>
                  <a:gd name="T25" fmla="*/ 7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34">
                    <a:moveTo>
                      <a:pt x="84" y="0"/>
                    </a:moveTo>
                    <a:cubicBezTo>
                      <a:pt x="57" y="0"/>
                      <a:pt x="57" y="0"/>
                      <a:pt x="57" y="0"/>
                    </a:cubicBezTo>
                    <a:cubicBezTo>
                      <a:pt x="0" y="134"/>
                      <a:pt x="0" y="134"/>
                      <a:pt x="0" y="134"/>
                    </a:cubicBezTo>
                    <a:cubicBezTo>
                      <a:pt x="30" y="134"/>
                      <a:pt x="30" y="134"/>
                      <a:pt x="30" y="134"/>
                    </a:cubicBezTo>
                    <a:cubicBezTo>
                      <a:pt x="41" y="105"/>
                      <a:pt x="41" y="105"/>
                      <a:pt x="41" y="105"/>
                    </a:cubicBezTo>
                    <a:cubicBezTo>
                      <a:pt x="99" y="105"/>
                      <a:pt x="99" y="105"/>
                      <a:pt x="99" y="105"/>
                    </a:cubicBezTo>
                    <a:cubicBezTo>
                      <a:pt x="110" y="134"/>
                      <a:pt x="110" y="134"/>
                      <a:pt x="110" y="134"/>
                    </a:cubicBezTo>
                    <a:cubicBezTo>
                      <a:pt x="141" y="134"/>
                      <a:pt x="141" y="134"/>
                      <a:pt x="141" y="134"/>
                    </a:cubicBezTo>
                    <a:cubicBezTo>
                      <a:pt x="84" y="0"/>
                      <a:pt x="84" y="0"/>
                      <a:pt x="84" y="0"/>
                    </a:cubicBezTo>
                    <a:close/>
                    <a:moveTo>
                      <a:pt x="52" y="79"/>
                    </a:moveTo>
                    <a:cubicBezTo>
                      <a:pt x="70" y="36"/>
                      <a:pt x="70" y="36"/>
                      <a:pt x="70" y="36"/>
                    </a:cubicBezTo>
                    <a:cubicBezTo>
                      <a:pt x="88" y="79"/>
                      <a:pt x="88" y="79"/>
                      <a:pt x="88" y="79"/>
                    </a:cubicBezTo>
                    <a:cubicBezTo>
                      <a:pt x="52" y="79"/>
                      <a:pt x="52" y="79"/>
                      <a:pt x="52" y="79"/>
                    </a:cubicBezTo>
                    <a:close/>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16" name="Freeform 25"/>
              <p:cNvSpPr>
                <a:spLocks noEditPoints="1"/>
              </p:cNvSpPr>
              <p:nvPr/>
            </p:nvSpPr>
            <p:spPr bwMode="auto">
              <a:xfrm>
                <a:off x="3511550" y="2795588"/>
                <a:ext cx="266700" cy="231775"/>
              </a:xfrm>
              <a:custGeom>
                <a:avLst/>
                <a:gdLst>
                  <a:gd name="T0" fmla="*/ 95 w 126"/>
                  <a:gd name="T1" fmla="*/ 0 h 110"/>
                  <a:gd name="T2" fmla="*/ 0 w 126"/>
                  <a:gd name="T3" fmla="*/ 0 h 110"/>
                  <a:gd name="T4" fmla="*/ 0 w 126"/>
                  <a:gd name="T5" fmla="*/ 110 h 110"/>
                  <a:gd name="T6" fmla="*/ 126 w 126"/>
                  <a:gd name="T7" fmla="*/ 110 h 110"/>
                  <a:gd name="T8" fmla="*/ 126 w 126"/>
                  <a:gd name="T9" fmla="*/ 30 h 110"/>
                  <a:gd name="T10" fmla="*/ 95 w 126"/>
                  <a:gd name="T11" fmla="*/ 0 h 110"/>
                  <a:gd name="T12" fmla="*/ 104 w 126"/>
                  <a:gd name="T13" fmla="*/ 97 h 110"/>
                  <a:gd name="T14" fmla="*/ 22 w 126"/>
                  <a:gd name="T15" fmla="*/ 97 h 110"/>
                  <a:gd name="T16" fmla="*/ 22 w 126"/>
                  <a:gd name="T17" fmla="*/ 14 h 110"/>
                  <a:gd name="T18" fmla="*/ 104 w 126"/>
                  <a:gd name="T19" fmla="*/ 14 h 110"/>
                  <a:gd name="T20" fmla="*/ 104 w 126"/>
                  <a:gd name="T21" fmla="*/ 9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10">
                    <a:moveTo>
                      <a:pt x="95" y="0"/>
                    </a:moveTo>
                    <a:cubicBezTo>
                      <a:pt x="0" y="0"/>
                      <a:pt x="0" y="0"/>
                      <a:pt x="0" y="0"/>
                    </a:cubicBezTo>
                    <a:cubicBezTo>
                      <a:pt x="0" y="110"/>
                      <a:pt x="0" y="110"/>
                      <a:pt x="0" y="110"/>
                    </a:cubicBezTo>
                    <a:cubicBezTo>
                      <a:pt x="126" y="110"/>
                      <a:pt x="126" y="110"/>
                      <a:pt x="126" y="110"/>
                    </a:cubicBezTo>
                    <a:cubicBezTo>
                      <a:pt x="126" y="30"/>
                      <a:pt x="126" y="30"/>
                      <a:pt x="126" y="30"/>
                    </a:cubicBezTo>
                    <a:cubicBezTo>
                      <a:pt x="126" y="14"/>
                      <a:pt x="113" y="0"/>
                      <a:pt x="95" y="0"/>
                    </a:cubicBezTo>
                    <a:close/>
                    <a:moveTo>
                      <a:pt x="104" y="97"/>
                    </a:moveTo>
                    <a:cubicBezTo>
                      <a:pt x="22" y="97"/>
                      <a:pt x="22" y="97"/>
                      <a:pt x="22" y="97"/>
                    </a:cubicBezTo>
                    <a:cubicBezTo>
                      <a:pt x="22" y="14"/>
                      <a:pt x="22" y="14"/>
                      <a:pt x="22" y="14"/>
                    </a:cubicBezTo>
                    <a:cubicBezTo>
                      <a:pt x="104" y="14"/>
                      <a:pt x="104" y="14"/>
                      <a:pt x="104" y="14"/>
                    </a:cubicBezTo>
                    <a:cubicBezTo>
                      <a:pt x="104" y="97"/>
                      <a:pt x="104" y="97"/>
                      <a:pt x="104" y="97"/>
                    </a:cubicBezTo>
                    <a:close/>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17" name="Freeform 26"/>
              <p:cNvSpPr>
                <a:spLocks/>
              </p:cNvSpPr>
              <p:nvPr/>
            </p:nvSpPr>
            <p:spPr bwMode="auto">
              <a:xfrm>
                <a:off x="3579813" y="2871788"/>
                <a:ext cx="39688" cy="82550"/>
              </a:xfrm>
              <a:custGeom>
                <a:avLst/>
                <a:gdLst>
                  <a:gd name="T0" fmla="*/ 0 w 19"/>
                  <a:gd name="T1" fmla="*/ 0 h 39"/>
                  <a:gd name="T2" fmla="*/ 0 w 19"/>
                  <a:gd name="T3" fmla="*/ 39 h 39"/>
                  <a:gd name="T4" fmla="*/ 19 w 19"/>
                  <a:gd name="T5" fmla="*/ 20 h 39"/>
                  <a:gd name="T6" fmla="*/ 0 w 19"/>
                  <a:gd name="T7" fmla="*/ 0 h 39"/>
                </a:gdLst>
                <a:ahLst/>
                <a:cxnLst>
                  <a:cxn ang="0">
                    <a:pos x="T0" y="T1"/>
                  </a:cxn>
                  <a:cxn ang="0">
                    <a:pos x="T2" y="T3"/>
                  </a:cxn>
                  <a:cxn ang="0">
                    <a:pos x="T4" y="T5"/>
                  </a:cxn>
                  <a:cxn ang="0">
                    <a:pos x="T6" y="T7"/>
                  </a:cxn>
                </a:cxnLst>
                <a:rect l="0" t="0" r="r" b="b"/>
                <a:pathLst>
                  <a:path w="19" h="39">
                    <a:moveTo>
                      <a:pt x="0" y="0"/>
                    </a:moveTo>
                    <a:cubicBezTo>
                      <a:pt x="0" y="39"/>
                      <a:pt x="0" y="39"/>
                      <a:pt x="0" y="39"/>
                    </a:cubicBezTo>
                    <a:cubicBezTo>
                      <a:pt x="19" y="20"/>
                      <a:pt x="19" y="20"/>
                      <a:pt x="19" y="20"/>
                    </a:cubicBezTo>
                    <a:cubicBezTo>
                      <a:pt x="0" y="0"/>
                      <a:pt x="0" y="0"/>
                      <a:pt x="0"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18" name="Freeform 27"/>
              <p:cNvSpPr>
                <a:spLocks/>
              </p:cNvSpPr>
              <p:nvPr/>
            </p:nvSpPr>
            <p:spPr bwMode="auto">
              <a:xfrm>
                <a:off x="3600450" y="2847975"/>
                <a:ext cx="84138" cy="42863"/>
              </a:xfrm>
              <a:custGeom>
                <a:avLst/>
                <a:gdLst>
                  <a:gd name="T0" fmla="*/ 40 w 40"/>
                  <a:gd name="T1" fmla="*/ 0 h 20"/>
                  <a:gd name="T2" fmla="*/ 0 w 40"/>
                  <a:gd name="T3" fmla="*/ 0 h 20"/>
                  <a:gd name="T4" fmla="*/ 21 w 40"/>
                  <a:gd name="T5" fmla="*/ 20 h 20"/>
                  <a:gd name="T6" fmla="*/ 40 w 40"/>
                  <a:gd name="T7" fmla="*/ 0 h 20"/>
                </a:gdLst>
                <a:ahLst/>
                <a:cxnLst>
                  <a:cxn ang="0">
                    <a:pos x="T0" y="T1"/>
                  </a:cxn>
                  <a:cxn ang="0">
                    <a:pos x="T2" y="T3"/>
                  </a:cxn>
                  <a:cxn ang="0">
                    <a:pos x="T4" y="T5"/>
                  </a:cxn>
                  <a:cxn ang="0">
                    <a:pos x="T6" y="T7"/>
                  </a:cxn>
                </a:cxnLst>
                <a:rect l="0" t="0" r="r" b="b"/>
                <a:pathLst>
                  <a:path w="40" h="20">
                    <a:moveTo>
                      <a:pt x="40" y="0"/>
                    </a:moveTo>
                    <a:cubicBezTo>
                      <a:pt x="0" y="0"/>
                      <a:pt x="0" y="0"/>
                      <a:pt x="0" y="0"/>
                    </a:cubicBezTo>
                    <a:cubicBezTo>
                      <a:pt x="21" y="20"/>
                      <a:pt x="21" y="20"/>
                      <a:pt x="21" y="20"/>
                    </a:cubicBezTo>
                    <a:cubicBezTo>
                      <a:pt x="40" y="0"/>
                      <a:pt x="40" y="0"/>
                      <a:pt x="40"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19" name="Freeform 28"/>
              <p:cNvSpPr>
                <a:spLocks noEditPoints="1"/>
              </p:cNvSpPr>
              <p:nvPr/>
            </p:nvSpPr>
            <p:spPr bwMode="auto">
              <a:xfrm>
                <a:off x="3278188" y="3103563"/>
                <a:ext cx="222250" cy="279400"/>
              </a:xfrm>
              <a:custGeom>
                <a:avLst/>
                <a:gdLst>
                  <a:gd name="T0" fmla="*/ 101 w 105"/>
                  <a:gd name="T1" fmla="*/ 27 h 132"/>
                  <a:gd name="T2" fmla="*/ 92 w 105"/>
                  <a:gd name="T3" fmla="*/ 13 h 132"/>
                  <a:gd name="T4" fmla="*/ 75 w 105"/>
                  <a:gd name="T5" fmla="*/ 3 h 132"/>
                  <a:gd name="T6" fmla="*/ 54 w 105"/>
                  <a:gd name="T7" fmla="*/ 0 h 132"/>
                  <a:gd name="T8" fmla="*/ 0 w 105"/>
                  <a:gd name="T9" fmla="*/ 0 h 132"/>
                  <a:gd name="T10" fmla="*/ 0 w 105"/>
                  <a:gd name="T11" fmla="*/ 132 h 132"/>
                  <a:gd name="T12" fmla="*/ 29 w 105"/>
                  <a:gd name="T13" fmla="*/ 132 h 132"/>
                  <a:gd name="T14" fmla="*/ 29 w 105"/>
                  <a:gd name="T15" fmla="*/ 94 h 132"/>
                  <a:gd name="T16" fmla="*/ 51 w 105"/>
                  <a:gd name="T17" fmla="*/ 94 h 132"/>
                  <a:gd name="T18" fmla="*/ 73 w 105"/>
                  <a:gd name="T19" fmla="*/ 90 h 132"/>
                  <a:gd name="T20" fmla="*/ 91 w 105"/>
                  <a:gd name="T21" fmla="*/ 81 h 132"/>
                  <a:gd name="T22" fmla="*/ 101 w 105"/>
                  <a:gd name="T23" fmla="*/ 67 h 132"/>
                  <a:gd name="T24" fmla="*/ 105 w 105"/>
                  <a:gd name="T25" fmla="*/ 46 h 132"/>
                  <a:gd name="T26" fmla="*/ 105 w 105"/>
                  <a:gd name="T27" fmla="*/ 45 h 132"/>
                  <a:gd name="T28" fmla="*/ 101 w 105"/>
                  <a:gd name="T29" fmla="*/ 27 h 132"/>
                  <a:gd name="T30" fmla="*/ 69 w 105"/>
                  <a:gd name="T31" fmla="*/ 61 h 132"/>
                  <a:gd name="T32" fmla="*/ 52 w 105"/>
                  <a:gd name="T33" fmla="*/ 67 h 132"/>
                  <a:gd name="T34" fmla="*/ 29 w 105"/>
                  <a:gd name="T35" fmla="*/ 67 h 132"/>
                  <a:gd name="T36" fmla="*/ 29 w 105"/>
                  <a:gd name="T37" fmla="*/ 27 h 132"/>
                  <a:gd name="T38" fmla="*/ 52 w 105"/>
                  <a:gd name="T39" fmla="*/ 27 h 132"/>
                  <a:gd name="T40" fmla="*/ 69 w 105"/>
                  <a:gd name="T41" fmla="*/ 31 h 132"/>
                  <a:gd name="T42" fmla="*/ 75 w 105"/>
                  <a:gd name="T43" fmla="*/ 46 h 132"/>
                  <a:gd name="T44" fmla="*/ 69 w 105"/>
                  <a:gd name="T45" fmla="*/ 6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132">
                    <a:moveTo>
                      <a:pt x="101" y="27"/>
                    </a:moveTo>
                    <a:cubicBezTo>
                      <a:pt x="100" y="22"/>
                      <a:pt x="96" y="16"/>
                      <a:pt x="92" y="13"/>
                    </a:cubicBezTo>
                    <a:cubicBezTo>
                      <a:pt x="87" y="9"/>
                      <a:pt x="82" y="5"/>
                      <a:pt x="75" y="3"/>
                    </a:cubicBezTo>
                    <a:cubicBezTo>
                      <a:pt x="69" y="1"/>
                      <a:pt x="61" y="0"/>
                      <a:pt x="54" y="0"/>
                    </a:cubicBezTo>
                    <a:cubicBezTo>
                      <a:pt x="0" y="0"/>
                      <a:pt x="0" y="0"/>
                      <a:pt x="0" y="0"/>
                    </a:cubicBezTo>
                    <a:cubicBezTo>
                      <a:pt x="0" y="132"/>
                      <a:pt x="0" y="132"/>
                      <a:pt x="0" y="132"/>
                    </a:cubicBezTo>
                    <a:cubicBezTo>
                      <a:pt x="29" y="132"/>
                      <a:pt x="29" y="132"/>
                      <a:pt x="29" y="132"/>
                    </a:cubicBezTo>
                    <a:cubicBezTo>
                      <a:pt x="29" y="94"/>
                      <a:pt x="29" y="94"/>
                      <a:pt x="29" y="94"/>
                    </a:cubicBezTo>
                    <a:cubicBezTo>
                      <a:pt x="51" y="94"/>
                      <a:pt x="51" y="94"/>
                      <a:pt x="51" y="94"/>
                    </a:cubicBezTo>
                    <a:cubicBezTo>
                      <a:pt x="60" y="94"/>
                      <a:pt x="65" y="91"/>
                      <a:pt x="73" y="90"/>
                    </a:cubicBezTo>
                    <a:cubicBezTo>
                      <a:pt x="79" y="88"/>
                      <a:pt x="84" y="85"/>
                      <a:pt x="91" y="81"/>
                    </a:cubicBezTo>
                    <a:cubicBezTo>
                      <a:pt x="93" y="77"/>
                      <a:pt x="97" y="72"/>
                      <a:pt x="101" y="67"/>
                    </a:cubicBezTo>
                    <a:cubicBezTo>
                      <a:pt x="102" y="61"/>
                      <a:pt x="105" y="54"/>
                      <a:pt x="105" y="46"/>
                    </a:cubicBezTo>
                    <a:cubicBezTo>
                      <a:pt x="105" y="45"/>
                      <a:pt x="105" y="45"/>
                      <a:pt x="105" y="45"/>
                    </a:cubicBezTo>
                    <a:cubicBezTo>
                      <a:pt x="105" y="40"/>
                      <a:pt x="105" y="32"/>
                      <a:pt x="101" y="27"/>
                    </a:cubicBezTo>
                    <a:close/>
                    <a:moveTo>
                      <a:pt x="69" y="61"/>
                    </a:moveTo>
                    <a:cubicBezTo>
                      <a:pt x="65" y="64"/>
                      <a:pt x="60" y="67"/>
                      <a:pt x="52" y="67"/>
                    </a:cubicBezTo>
                    <a:cubicBezTo>
                      <a:pt x="29" y="67"/>
                      <a:pt x="29" y="67"/>
                      <a:pt x="29" y="67"/>
                    </a:cubicBezTo>
                    <a:cubicBezTo>
                      <a:pt x="29" y="27"/>
                      <a:pt x="29" y="27"/>
                      <a:pt x="29" y="27"/>
                    </a:cubicBezTo>
                    <a:cubicBezTo>
                      <a:pt x="52" y="27"/>
                      <a:pt x="52" y="27"/>
                      <a:pt x="52" y="27"/>
                    </a:cubicBezTo>
                    <a:cubicBezTo>
                      <a:pt x="60" y="27"/>
                      <a:pt x="65" y="28"/>
                      <a:pt x="69" y="31"/>
                    </a:cubicBezTo>
                    <a:cubicBezTo>
                      <a:pt x="74" y="34"/>
                      <a:pt x="75" y="40"/>
                      <a:pt x="75" y="46"/>
                    </a:cubicBezTo>
                    <a:cubicBezTo>
                      <a:pt x="75" y="52"/>
                      <a:pt x="74" y="58"/>
                      <a:pt x="69" y="61"/>
                    </a:cubicBezTo>
                    <a:close/>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20" name="Freeform 119"/>
              <p:cNvSpPr>
                <a:spLocks/>
              </p:cNvSpPr>
              <p:nvPr/>
            </p:nvSpPr>
            <p:spPr bwMode="auto">
              <a:xfrm>
                <a:off x="3663950" y="2867025"/>
                <a:ext cx="46038" cy="87313"/>
              </a:xfrm>
              <a:custGeom>
                <a:avLst/>
                <a:gdLst>
                  <a:gd name="T0" fmla="*/ 22 w 22"/>
                  <a:gd name="T1" fmla="*/ 41 h 41"/>
                  <a:gd name="T2" fmla="*/ 22 w 22"/>
                  <a:gd name="T3" fmla="*/ 0 h 41"/>
                  <a:gd name="T4" fmla="*/ 0 w 22"/>
                  <a:gd name="T5" fmla="*/ 22 h 41"/>
                  <a:gd name="T6" fmla="*/ 22 w 22"/>
                  <a:gd name="T7" fmla="*/ 41 h 41"/>
                </a:gdLst>
                <a:ahLst/>
                <a:cxnLst>
                  <a:cxn ang="0">
                    <a:pos x="T0" y="T1"/>
                  </a:cxn>
                  <a:cxn ang="0">
                    <a:pos x="T2" y="T3"/>
                  </a:cxn>
                  <a:cxn ang="0">
                    <a:pos x="T4" y="T5"/>
                  </a:cxn>
                  <a:cxn ang="0">
                    <a:pos x="T6" y="T7"/>
                  </a:cxn>
                </a:cxnLst>
                <a:rect l="0" t="0" r="r" b="b"/>
                <a:pathLst>
                  <a:path w="22" h="41">
                    <a:moveTo>
                      <a:pt x="22" y="41"/>
                    </a:moveTo>
                    <a:cubicBezTo>
                      <a:pt x="22" y="0"/>
                      <a:pt x="22" y="0"/>
                      <a:pt x="22" y="0"/>
                    </a:cubicBezTo>
                    <a:cubicBezTo>
                      <a:pt x="0" y="22"/>
                      <a:pt x="0" y="22"/>
                      <a:pt x="0" y="22"/>
                    </a:cubicBezTo>
                    <a:cubicBezTo>
                      <a:pt x="22" y="41"/>
                      <a:pt x="22" y="41"/>
                      <a:pt x="22" y="41"/>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21" name="Freeform 120"/>
              <p:cNvSpPr>
                <a:spLocks/>
              </p:cNvSpPr>
              <p:nvPr/>
            </p:nvSpPr>
            <p:spPr bwMode="auto">
              <a:xfrm>
                <a:off x="3600450" y="2932113"/>
                <a:ext cx="84138" cy="41275"/>
              </a:xfrm>
              <a:custGeom>
                <a:avLst/>
                <a:gdLst>
                  <a:gd name="T0" fmla="*/ 0 w 40"/>
                  <a:gd name="T1" fmla="*/ 19 h 19"/>
                  <a:gd name="T2" fmla="*/ 40 w 40"/>
                  <a:gd name="T3" fmla="*/ 19 h 19"/>
                  <a:gd name="T4" fmla="*/ 21 w 40"/>
                  <a:gd name="T5" fmla="*/ 0 h 19"/>
                  <a:gd name="T6" fmla="*/ 0 w 40"/>
                  <a:gd name="T7" fmla="*/ 19 h 19"/>
                </a:gdLst>
                <a:ahLst/>
                <a:cxnLst>
                  <a:cxn ang="0">
                    <a:pos x="T0" y="T1"/>
                  </a:cxn>
                  <a:cxn ang="0">
                    <a:pos x="T2" y="T3"/>
                  </a:cxn>
                  <a:cxn ang="0">
                    <a:pos x="T4" y="T5"/>
                  </a:cxn>
                  <a:cxn ang="0">
                    <a:pos x="T6" y="T7"/>
                  </a:cxn>
                </a:cxnLst>
                <a:rect l="0" t="0" r="r" b="b"/>
                <a:pathLst>
                  <a:path w="40" h="19">
                    <a:moveTo>
                      <a:pt x="0" y="19"/>
                    </a:moveTo>
                    <a:cubicBezTo>
                      <a:pt x="40" y="19"/>
                      <a:pt x="40" y="19"/>
                      <a:pt x="40" y="19"/>
                    </a:cubicBezTo>
                    <a:cubicBezTo>
                      <a:pt x="21" y="0"/>
                      <a:pt x="21" y="0"/>
                      <a:pt x="21" y="0"/>
                    </a:cubicBezTo>
                    <a:cubicBezTo>
                      <a:pt x="0" y="19"/>
                      <a:pt x="0" y="19"/>
                      <a:pt x="0" y="19"/>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22" name="Freeform 121"/>
              <p:cNvSpPr>
                <a:spLocks noEditPoints="1"/>
              </p:cNvSpPr>
              <p:nvPr/>
            </p:nvSpPr>
            <p:spPr bwMode="auto">
              <a:xfrm>
                <a:off x="3543300" y="3103563"/>
                <a:ext cx="227013" cy="279400"/>
              </a:xfrm>
              <a:custGeom>
                <a:avLst/>
                <a:gdLst>
                  <a:gd name="T0" fmla="*/ 103 w 107"/>
                  <a:gd name="T1" fmla="*/ 27 h 132"/>
                  <a:gd name="T2" fmla="*/ 93 w 107"/>
                  <a:gd name="T3" fmla="*/ 13 h 132"/>
                  <a:gd name="T4" fmla="*/ 76 w 107"/>
                  <a:gd name="T5" fmla="*/ 3 h 132"/>
                  <a:gd name="T6" fmla="*/ 54 w 107"/>
                  <a:gd name="T7" fmla="*/ 0 h 132"/>
                  <a:gd name="T8" fmla="*/ 0 w 107"/>
                  <a:gd name="T9" fmla="*/ 0 h 132"/>
                  <a:gd name="T10" fmla="*/ 0 w 107"/>
                  <a:gd name="T11" fmla="*/ 132 h 132"/>
                  <a:gd name="T12" fmla="*/ 30 w 107"/>
                  <a:gd name="T13" fmla="*/ 132 h 132"/>
                  <a:gd name="T14" fmla="*/ 30 w 107"/>
                  <a:gd name="T15" fmla="*/ 94 h 132"/>
                  <a:gd name="T16" fmla="*/ 53 w 107"/>
                  <a:gd name="T17" fmla="*/ 94 h 132"/>
                  <a:gd name="T18" fmla="*/ 72 w 107"/>
                  <a:gd name="T19" fmla="*/ 90 h 132"/>
                  <a:gd name="T20" fmla="*/ 90 w 107"/>
                  <a:gd name="T21" fmla="*/ 81 h 132"/>
                  <a:gd name="T22" fmla="*/ 102 w 107"/>
                  <a:gd name="T23" fmla="*/ 67 h 132"/>
                  <a:gd name="T24" fmla="*/ 107 w 107"/>
                  <a:gd name="T25" fmla="*/ 46 h 132"/>
                  <a:gd name="T26" fmla="*/ 107 w 107"/>
                  <a:gd name="T27" fmla="*/ 45 h 132"/>
                  <a:gd name="T28" fmla="*/ 103 w 107"/>
                  <a:gd name="T29" fmla="*/ 27 h 132"/>
                  <a:gd name="T30" fmla="*/ 71 w 107"/>
                  <a:gd name="T31" fmla="*/ 61 h 132"/>
                  <a:gd name="T32" fmla="*/ 53 w 107"/>
                  <a:gd name="T33" fmla="*/ 67 h 132"/>
                  <a:gd name="T34" fmla="*/ 30 w 107"/>
                  <a:gd name="T35" fmla="*/ 67 h 132"/>
                  <a:gd name="T36" fmla="*/ 30 w 107"/>
                  <a:gd name="T37" fmla="*/ 27 h 132"/>
                  <a:gd name="T38" fmla="*/ 53 w 107"/>
                  <a:gd name="T39" fmla="*/ 27 h 132"/>
                  <a:gd name="T40" fmla="*/ 71 w 107"/>
                  <a:gd name="T41" fmla="*/ 31 h 132"/>
                  <a:gd name="T42" fmla="*/ 76 w 107"/>
                  <a:gd name="T43" fmla="*/ 46 h 132"/>
                  <a:gd name="T44" fmla="*/ 71 w 107"/>
                  <a:gd name="T45" fmla="*/ 6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32">
                    <a:moveTo>
                      <a:pt x="103" y="27"/>
                    </a:moveTo>
                    <a:cubicBezTo>
                      <a:pt x="99" y="22"/>
                      <a:pt x="98" y="16"/>
                      <a:pt x="93" y="13"/>
                    </a:cubicBezTo>
                    <a:cubicBezTo>
                      <a:pt x="89" y="9"/>
                      <a:pt x="84" y="5"/>
                      <a:pt x="76" y="3"/>
                    </a:cubicBezTo>
                    <a:cubicBezTo>
                      <a:pt x="71" y="1"/>
                      <a:pt x="63" y="0"/>
                      <a:pt x="54" y="0"/>
                    </a:cubicBezTo>
                    <a:cubicBezTo>
                      <a:pt x="0" y="0"/>
                      <a:pt x="0" y="0"/>
                      <a:pt x="0" y="0"/>
                    </a:cubicBezTo>
                    <a:cubicBezTo>
                      <a:pt x="0" y="132"/>
                      <a:pt x="0" y="132"/>
                      <a:pt x="0" y="132"/>
                    </a:cubicBezTo>
                    <a:cubicBezTo>
                      <a:pt x="30" y="132"/>
                      <a:pt x="30" y="132"/>
                      <a:pt x="30" y="132"/>
                    </a:cubicBezTo>
                    <a:cubicBezTo>
                      <a:pt x="30" y="94"/>
                      <a:pt x="30" y="94"/>
                      <a:pt x="30" y="94"/>
                    </a:cubicBezTo>
                    <a:cubicBezTo>
                      <a:pt x="53" y="94"/>
                      <a:pt x="53" y="94"/>
                      <a:pt x="53" y="94"/>
                    </a:cubicBezTo>
                    <a:cubicBezTo>
                      <a:pt x="61" y="94"/>
                      <a:pt x="67" y="91"/>
                      <a:pt x="72" y="90"/>
                    </a:cubicBezTo>
                    <a:cubicBezTo>
                      <a:pt x="80" y="88"/>
                      <a:pt x="85" y="85"/>
                      <a:pt x="90" y="81"/>
                    </a:cubicBezTo>
                    <a:cubicBezTo>
                      <a:pt x="97" y="77"/>
                      <a:pt x="99" y="72"/>
                      <a:pt x="102" y="67"/>
                    </a:cubicBezTo>
                    <a:cubicBezTo>
                      <a:pt x="106" y="61"/>
                      <a:pt x="107" y="54"/>
                      <a:pt x="107" y="46"/>
                    </a:cubicBezTo>
                    <a:cubicBezTo>
                      <a:pt x="107" y="45"/>
                      <a:pt x="107" y="45"/>
                      <a:pt x="107" y="45"/>
                    </a:cubicBezTo>
                    <a:cubicBezTo>
                      <a:pt x="107" y="40"/>
                      <a:pt x="106" y="32"/>
                      <a:pt x="103" y="27"/>
                    </a:cubicBezTo>
                    <a:close/>
                    <a:moveTo>
                      <a:pt x="71" y="61"/>
                    </a:moveTo>
                    <a:cubicBezTo>
                      <a:pt x="67" y="64"/>
                      <a:pt x="61" y="67"/>
                      <a:pt x="53" y="67"/>
                    </a:cubicBezTo>
                    <a:cubicBezTo>
                      <a:pt x="30" y="67"/>
                      <a:pt x="30" y="67"/>
                      <a:pt x="30" y="67"/>
                    </a:cubicBezTo>
                    <a:cubicBezTo>
                      <a:pt x="30" y="27"/>
                      <a:pt x="30" y="27"/>
                      <a:pt x="30" y="27"/>
                    </a:cubicBezTo>
                    <a:cubicBezTo>
                      <a:pt x="53" y="27"/>
                      <a:pt x="53" y="27"/>
                      <a:pt x="53" y="27"/>
                    </a:cubicBezTo>
                    <a:cubicBezTo>
                      <a:pt x="61" y="27"/>
                      <a:pt x="66" y="28"/>
                      <a:pt x="71" y="31"/>
                    </a:cubicBezTo>
                    <a:cubicBezTo>
                      <a:pt x="75" y="34"/>
                      <a:pt x="76" y="40"/>
                      <a:pt x="76" y="46"/>
                    </a:cubicBezTo>
                    <a:cubicBezTo>
                      <a:pt x="76" y="52"/>
                      <a:pt x="75" y="58"/>
                      <a:pt x="71" y="61"/>
                    </a:cubicBezTo>
                    <a:close/>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grpSp>
      </p:grpSp>
      <p:grpSp>
        <p:nvGrpSpPr>
          <p:cNvPr id="47" name="Group 46"/>
          <p:cNvGrpSpPr/>
          <p:nvPr/>
        </p:nvGrpSpPr>
        <p:grpSpPr>
          <a:xfrm>
            <a:off x="3615811" y="2947328"/>
            <a:ext cx="1591190" cy="330840"/>
            <a:chOff x="3615811" y="2947328"/>
            <a:chExt cx="1591190" cy="330840"/>
          </a:xfrm>
        </p:grpSpPr>
        <p:sp>
          <p:nvSpPr>
            <p:cNvPr id="149" name="Rectangle 148"/>
            <p:cNvSpPr/>
            <p:nvPr/>
          </p:nvSpPr>
          <p:spPr>
            <a:xfrm>
              <a:off x="3615811" y="2947328"/>
              <a:ext cx="1591190" cy="33084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ja-JP" altLang="en-US" sz="1100" dirty="0" smtClean="0">
                  <a:solidFill>
                    <a:schemeClr val="tx1"/>
                  </a:solidFill>
                </a:rPr>
                <a:t>いつ</a:t>
              </a:r>
              <a:endParaRPr lang="en-US" sz="1100" dirty="0">
                <a:solidFill>
                  <a:schemeClr val="tx1"/>
                </a:solidFill>
              </a:endParaRPr>
            </a:p>
          </p:txBody>
        </p:sp>
        <p:sp>
          <p:nvSpPr>
            <p:cNvPr id="165" name="Oval 164"/>
            <p:cNvSpPr/>
            <p:nvPr/>
          </p:nvSpPr>
          <p:spPr>
            <a:xfrm>
              <a:off x="3678020" y="2993616"/>
              <a:ext cx="238264" cy="238264"/>
            </a:xfrm>
            <a:prstGeom prst="ellipse">
              <a:avLst/>
            </a:prstGeom>
            <a:solidFill>
              <a:schemeClr val="bg1"/>
            </a:solidFill>
            <a:ln w="9525">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smtClean="0">
                <a:solidFill>
                  <a:srgbClr val="FFFFFF"/>
                </a:solidFill>
              </a:endParaRPr>
            </a:p>
          </p:txBody>
        </p:sp>
        <p:grpSp>
          <p:nvGrpSpPr>
            <p:cNvPr id="141" name="Group 140"/>
            <p:cNvGrpSpPr/>
            <p:nvPr/>
          </p:nvGrpSpPr>
          <p:grpSpPr>
            <a:xfrm>
              <a:off x="3716227" y="3029142"/>
              <a:ext cx="161850" cy="167213"/>
              <a:chOff x="2875119" y="2874632"/>
              <a:chExt cx="91440" cy="94470"/>
            </a:xfrm>
            <a:solidFill>
              <a:schemeClr val="accent2">
                <a:lumMod val="50000"/>
              </a:schemeClr>
            </a:solidFill>
          </p:grpSpPr>
          <p:sp>
            <p:nvSpPr>
              <p:cNvPr id="142" name="Freeform 16"/>
              <p:cNvSpPr>
                <a:spLocks/>
              </p:cNvSpPr>
              <p:nvPr/>
            </p:nvSpPr>
            <p:spPr bwMode="auto">
              <a:xfrm>
                <a:off x="2915608" y="2917351"/>
                <a:ext cx="10462" cy="9033"/>
              </a:xfrm>
              <a:custGeom>
                <a:avLst/>
                <a:gdLst>
                  <a:gd name="T0" fmla="*/ 21 w 39"/>
                  <a:gd name="T1" fmla="*/ 0 h 36"/>
                  <a:gd name="T2" fmla="*/ 0 w 39"/>
                  <a:gd name="T3" fmla="*/ 18 h 36"/>
                  <a:gd name="T4" fmla="*/ 21 w 39"/>
                  <a:gd name="T5" fmla="*/ 36 h 36"/>
                  <a:gd name="T6" fmla="*/ 39 w 39"/>
                  <a:gd name="T7" fmla="*/ 18 h 36"/>
                  <a:gd name="T8" fmla="*/ 21 w 39"/>
                  <a:gd name="T9" fmla="*/ 0 h 36"/>
                </a:gdLst>
                <a:ahLst/>
                <a:cxnLst>
                  <a:cxn ang="0">
                    <a:pos x="T0" y="T1"/>
                  </a:cxn>
                  <a:cxn ang="0">
                    <a:pos x="T2" y="T3"/>
                  </a:cxn>
                  <a:cxn ang="0">
                    <a:pos x="T4" y="T5"/>
                  </a:cxn>
                  <a:cxn ang="0">
                    <a:pos x="T6" y="T7"/>
                  </a:cxn>
                  <a:cxn ang="0">
                    <a:pos x="T8" y="T9"/>
                  </a:cxn>
                </a:cxnLst>
                <a:rect l="0" t="0" r="r" b="b"/>
                <a:pathLst>
                  <a:path w="39" h="36">
                    <a:moveTo>
                      <a:pt x="21" y="0"/>
                    </a:moveTo>
                    <a:cubicBezTo>
                      <a:pt x="9" y="0"/>
                      <a:pt x="0" y="9"/>
                      <a:pt x="0" y="18"/>
                    </a:cubicBezTo>
                    <a:cubicBezTo>
                      <a:pt x="0" y="28"/>
                      <a:pt x="9" y="36"/>
                      <a:pt x="21" y="36"/>
                    </a:cubicBezTo>
                    <a:cubicBezTo>
                      <a:pt x="30" y="36"/>
                      <a:pt x="39" y="28"/>
                      <a:pt x="39" y="18"/>
                    </a:cubicBezTo>
                    <a:cubicBezTo>
                      <a:pt x="39" y="9"/>
                      <a:pt x="30" y="0"/>
                      <a:pt x="21"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43" name="Freeform 18"/>
              <p:cNvSpPr>
                <a:spLocks noEditPoints="1"/>
              </p:cNvSpPr>
              <p:nvPr/>
            </p:nvSpPr>
            <p:spPr bwMode="auto">
              <a:xfrm>
                <a:off x="2875119" y="2874632"/>
                <a:ext cx="91440" cy="94470"/>
              </a:xfrm>
              <a:custGeom>
                <a:avLst/>
                <a:gdLst>
                  <a:gd name="T0" fmla="*/ 0 w 376"/>
                  <a:gd name="T1" fmla="*/ 188 h 377"/>
                  <a:gd name="T2" fmla="*/ 376 w 376"/>
                  <a:gd name="T3" fmla="*/ 188 h 377"/>
                  <a:gd name="T4" fmla="*/ 274 w 376"/>
                  <a:gd name="T5" fmla="*/ 90 h 377"/>
                  <a:gd name="T6" fmla="*/ 306 w 376"/>
                  <a:gd name="T7" fmla="*/ 70 h 377"/>
                  <a:gd name="T8" fmla="*/ 285 w 376"/>
                  <a:gd name="T9" fmla="*/ 103 h 377"/>
                  <a:gd name="T10" fmla="*/ 274 w 376"/>
                  <a:gd name="T11" fmla="*/ 90 h 377"/>
                  <a:gd name="T12" fmla="*/ 189 w 376"/>
                  <a:gd name="T13" fmla="*/ 22 h 377"/>
                  <a:gd name="T14" fmla="*/ 198 w 376"/>
                  <a:gd name="T15" fmla="*/ 60 h 377"/>
                  <a:gd name="T16" fmla="*/ 177 w 376"/>
                  <a:gd name="T17" fmla="*/ 60 h 377"/>
                  <a:gd name="T18" fmla="*/ 59 w 376"/>
                  <a:gd name="T19" fmla="*/ 198 h 377"/>
                  <a:gd name="T20" fmla="*/ 22 w 376"/>
                  <a:gd name="T21" fmla="*/ 188 h 377"/>
                  <a:gd name="T22" fmla="*/ 59 w 376"/>
                  <a:gd name="T23" fmla="*/ 179 h 377"/>
                  <a:gd name="T24" fmla="*/ 59 w 376"/>
                  <a:gd name="T25" fmla="*/ 198 h 377"/>
                  <a:gd name="T26" fmla="*/ 85 w 376"/>
                  <a:gd name="T27" fmla="*/ 305 h 377"/>
                  <a:gd name="T28" fmla="*/ 71 w 376"/>
                  <a:gd name="T29" fmla="*/ 292 h 377"/>
                  <a:gd name="T30" fmla="*/ 103 w 376"/>
                  <a:gd name="T31" fmla="*/ 273 h 377"/>
                  <a:gd name="T32" fmla="*/ 103 w 376"/>
                  <a:gd name="T33" fmla="*/ 103 h 377"/>
                  <a:gd name="T34" fmla="*/ 71 w 376"/>
                  <a:gd name="T35" fmla="*/ 85 h 377"/>
                  <a:gd name="T36" fmla="*/ 85 w 376"/>
                  <a:gd name="T37" fmla="*/ 70 h 377"/>
                  <a:gd name="T38" fmla="*/ 103 w 376"/>
                  <a:gd name="T39" fmla="*/ 103 h 377"/>
                  <a:gd name="T40" fmla="*/ 189 w 376"/>
                  <a:gd name="T41" fmla="*/ 354 h 377"/>
                  <a:gd name="T42" fmla="*/ 177 w 376"/>
                  <a:gd name="T43" fmla="*/ 318 h 377"/>
                  <a:gd name="T44" fmla="*/ 198 w 376"/>
                  <a:gd name="T45" fmla="*/ 318 h 377"/>
                  <a:gd name="T46" fmla="*/ 256 w 376"/>
                  <a:gd name="T47" fmla="*/ 329 h 377"/>
                  <a:gd name="T48" fmla="*/ 190 w 376"/>
                  <a:gd name="T49" fmla="*/ 225 h 377"/>
                  <a:gd name="T50" fmla="*/ 149 w 376"/>
                  <a:gd name="T51" fmla="*/ 188 h 377"/>
                  <a:gd name="T52" fmla="*/ 172 w 376"/>
                  <a:gd name="T53" fmla="*/ 101 h 377"/>
                  <a:gd name="T54" fmla="*/ 202 w 376"/>
                  <a:gd name="T55" fmla="*/ 101 h 377"/>
                  <a:gd name="T56" fmla="*/ 226 w 376"/>
                  <a:gd name="T57" fmla="*/ 188 h 377"/>
                  <a:gd name="T58" fmla="*/ 262 w 376"/>
                  <a:gd name="T59" fmla="*/ 313 h 377"/>
                  <a:gd name="T60" fmla="*/ 306 w 376"/>
                  <a:gd name="T61" fmla="*/ 305 h 377"/>
                  <a:gd name="T62" fmla="*/ 274 w 376"/>
                  <a:gd name="T63" fmla="*/ 287 h 377"/>
                  <a:gd name="T64" fmla="*/ 285 w 376"/>
                  <a:gd name="T65" fmla="*/ 273 h 377"/>
                  <a:gd name="T66" fmla="*/ 306 w 376"/>
                  <a:gd name="T67" fmla="*/ 305 h 377"/>
                  <a:gd name="T68" fmla="*/ 316 w 376"/>
                  <a:gd name="T69" fmla="*/ 198 h 377"/>
                  <a:gd name="T70" fmla="*/ 316 w 376"/>
                  <a:gd name="T71" fmla="*/ 179 h 377"/>
                  <a:gd name="T72" fmla="*/ 354 w 376"/>
                  <a:gd name="T73"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377">
                    <a:moveTo>
                      <a:pt x="189" y="0"/>
                    </a:moveTo>
                    <a:cubicBezTo>
                      <a:pt x="85" y="0"/>
                      <a:pt x="0" y="85"/>
                      <a:pt x="0" y="188"/>
                    </a:cubicBezTo>
                    <a:cubicBezTo>
                      <a:pt x="0" y="292"/>
                      <a:pt x="85" y="377"/>
                      <a:pt x="189" y="377"/>
                    </a:cubicBezTo>
                    <a:cubicBezTo>
                      <a:pt x="292" y="377"/>
                      <a:pt x="376" y="292"/>
                      <a:pt x="376" y="188"/>
                    </a:cubicBezTo>
                    <a:cubicBezTo>
                      <a:pt x="376" y="85"/>
                      <a:pt x="292" y="0"/>
                      <a:pt x="189" y="0"/>
                    </a:cubicBezTo>
                    <a:close/>
                    <a:moveTo>
                      <a:pt x="274" y="90"/>
                    </a:moveTo>
                    <a:cubicBezTo>
                      <a:pt x="292" y="70"/>
                      <a:pt x="292" y="70"/>
                      <a:pt x="292" y="70"/>
                    </a:cubicBezTo>
                    <a:cubicBezTo>
                      <a:pt x="294" y="67"/>
                      <a:pt x="302" y="67"/>
                      <a:pt x="306" y="70"/>
                    </a:cubicBezTo>
                    <a:cubicBezTo>
                      <a:pt x="309" y="74"/>
                      <a:pt x="309" y="81"/>
                      <a:pt x="306" y="85"/>
                    </a:cubicBezTo>
                    <a:cubicBezTo>
                      <a:pt x="285" y="103"/>
                      <a:pt x="285" y="103"/>
                      <a:pt x="285" y="103"/>
                    </a:cubicBezTo>
                    <a:cubicBezTo>
                      <a:pt x="283" y="107"/>
                      <a:pt x="276" y="107"/>
                      <a:pt x="274" y="103"/>
                    </a:cubicBezTo>
                    <a:cubicBezTo>
                      <a:pt x="267" y="99"/>
                      <a:pt x="267" y="94"/>
                      <a:pt x="274" y="90"/>
                    </a:cubicBezTo>
                    <a:close/>
                    <a:moveTo>
                      <a:pt x="177" y="33"/>
                    </a:moveTo>
                    <a:cubicBezTo>
                      <a:pt x="177" y="27"/>
                      <a:pt x="184" y="22"/>
                      <a:pt x="189" y="22"/>
                    </a:cubicBezTo>
                    <a:cubicBezTo>
                      <a:pt x="193" y="22"/>
                      <a:pt x="198" y="27"/>
                      <a:pt x="198" y="33"/>
                    </a:cubicBezTo>
                    <a:cubicBezTo>
                      <a:pt x="198" y="60"/>
                      <a:pt x="198" y="60"/>
                      <a:pt x="198" y="60"/>
                    </a:cubicBezTo>
                    <a:cubicBezTo>
                      <a:pt x="198" y="63"/>
                      <a:pt x="193" y="69"/>
                      <a:pt x="189" y="69"/>
                    </a:cubicBezTo>
                    <a:cubicBezTo>
                      <a:pt x="184" y="69"/>
                      <a:pt x="177" y="63"/>
                      <a:pt x="177" y="60"/>
                    </a:cubicBezTo>
                    <a:cubicBezTo>
                      <a:pt x="177" y="33"/>
                      <a:pt x="177" y="33"/>
                      <a:pt x="177" y="33"/>
                    </a:cubicBezTo>
                    <a:close/>
                    <a:moveTo>
                      <a:pt x="59" y="198"/>
                    </a:moveTo>
                    <a:cubicBezTo>
                      <a:pt x="32" y="198"/>
                      <a:pt x="32" y="198"/>
                      <a:pt x="32" y="198"/>
                    </a:cubicBezTo>
                    <a:cubicBezTo>
                      <a:pt x="27" y="198"/>
                      <a:pt x="22" y="193"/>
                      <a:pt x="22" y="188"/>
                    </a:cubicBezTo>
                    <a:cubicBezTo>
                      <a:pt x="22" y="182"/>
                      <a:pt x="27" y="179"/>
                      <a:pt x="32" y="179"/>
                    </a:cubicBezTo>
                    <a:cubicBezTo>
                      <a:pt x="59" y="179"/>
                      <a:pt x="59" y="179"/>
                      <a:pt x="59" y="179"/>
                    </a:cubicBezTo>
                    <a:cubicBezTo>
                      <a:pt x="64" y="179"/>
                      <a:pt x="68" y="182"/>
                      <a:pt x="68" y="188"/>
                    </a:cubicBezTo>
                    <a:cubicBezTo>
                      <a:pt x="68" y="193"/>
                      <a:pt x="64" y="198"/>
                      <a:pt x="59" y="198"/>
                    </a:cubicBezTo>
                    <a:close/>
                    <a:moveTo>
                      <a:pt x="103" y="287"/>
                    </a:moveTo>
                    <a:cubicBezTo>
                      <a:pt x="85" y="305"/>
                      <a:pt x="85" y="305"/>
                      <a:pt x="85" y="305"/>
                    </a:cubicBezTo>
                    <a:cubicBezTo>
                      <a:pt x="81" y="310"/>
                      <a:pt x="76" y="310"/>
                      <a:pt x="71" y="305"/>
                    </a:cubicBezTo>
                    <a:cubicBezTo>
                      <a:pt x="67" y="301"/>
                      <a:pt x="67" y="296"/>
                      <a:pt x="71" y="292"/>
                    </a:cubicBezTo>
                    <a:cubicBezTo>
                      <a:pt x="90" y="273"/>
                      <a:pt x="90" y="273"/>
                      <a:pt x="90" y="273"/>
                    </a:cubicBezTo>
                    <a:cubicBezTo>
                      <a:pt x="94" y="269"/>
                      <a:pt x="99" y="269"/>
                      <a:pt x="103" y="273"/>
                    </a:cubicBezTo>
                    <a:cubicBezTo>
                      <a:pt x="108" y="276"/>
                      <a:pt x="108" y="283"/>
                      <a:pt x="103" y="287"/>
                    </a:cubicBezTo>
                    <a:close/>
                    <a:moveTo>
                      <a:pt x="103" y="103"/>
                    </a:moveTo>
                    <a:cubicBezTo>
                      <a:pt x="99" y="107"/>
                      <a:pt x="94" y="107"/>
                      <a:pt x="90" y="103"/>
                    </a:cubicBezTo>
                    <a:cubicBezTo>
                      <a:pt x="71" y="85"/>
                      <a:pt x="71" y="85"/>
                      <a:pt x="71" y="85"/>
                    </a:cubicBezTo>
                    <a:cubicBezTo>
                      <a:pt x="67" y="81"/>
                      <a:pt x="67" y="74"/>
                      <a:pt x="71" y="70"/>
                    </a:cubicBezTo>
                    <a:cubicBezTo>
                      <a:pt x="73" y="67"/>
                      <a:pt x="81" y="67"/>
                      <a:pt x="85" y="70"/>
                    </a:cubicBezTo>
                    <a:cubicBezTo>
                      <a:pt x="103" y="90"/>
                      <a:pt x="103" y="90"/>
                      <a:pt x="103" y="90"/>
                    </a:cubicBezTo>
                    <a:cubicBezTo>
                      <a:pt x="108" y="94"/>
                      <a:pt x="108" y="99"/>
                      <a:pt x="103" y="103"/>
                    </a:cubicBezTo>
                    <a:close/>
                    <a:moveTo>
                      <a:pt x="198" y="345"/>
                    </a:moveTo>
                    <a:cubicBezTo>
                      <a:pt x="198" y="350"/>
                      <a:pt x="193" y="354"/>
                      <a:pt x="189" y="354"/>
                    </a:cubicBezTo>
                    <a:cubicBezTo>
                      <a:pt x="184" y="354"/>
                      <a:pt x="177" y="350"/>
                      <a:pt x="177" y="345"/>
                    </a:cubicBezTo>
                    <a:cubicBezTo>
                      <a:pt x="177" y="318"/>
                      <a:pt x="177" y="318"/>
                      <a:pt x="177" y="318"/>
                    </a:cubicBezTo>
                    <a:cubicBezTo>
                      <a:pt x="177" y="313"/>
                      <a:pt x="184" y="309"/>
                      <a:pt x="189" y="309"/>
                    </a:cubicBezTo>
                    <a:cubicBezTo>
                      <a:pt x="193" y="309"/>
                      <a:pt x="198" y="313"/>
                      <a:pt x="198" y="318"/>
                    </a:cubicBezTo>
                    <a:cubicBezTo>
                      <a:pt x="198" y="345"/>
                      <a:pt x="198" y="345"/>
                      <a:pt x="198" y="345"/>
                    </a:cubicBezTo>
                    <a:close/>
                    <a:moveTo>
                      <a:pt x="256" y="329"/>
                    </a:moveTo>
                    <a:cubicBezTo>
                      <a:pt x="249" y="333"/>
                      <a:pt x="240" y="329"/>
                      <a:pt x="238" y="324"/>
                    </a:cubicBezTo>
                    <a:cubicBezTo>
                      <a:pt x="190" y="225"/>
                      <a:pt x="190" y="225"/>
                      <a:pt x="190" y="225"/>
                    </a:cubicBezTo>
                    <a:cubicBezTo>
                      <a:pt x="189" y="225"/>
                      <a:pt x="189" y="225"/>
                      <a:pt x="189" y="225"/>
                    </a:cubicBezTo>
                    <a:cubicBezTo>
                      <a:pt x="167" y="225"/>
                      <a:pt x="149" y="210"/>
                      <a:pt x="149" y="188"/>
                    </a:cubicBezTo>
                    <a:cubicBezTo>
                      <a:pt x="149" y="173"/>
                      <a:pt x="159" y="159"/>
                      <a:pt x="172" y="153"/>
                    </a:cubicBezTo>
                    <a:cubicBezTo>
                      <a:pt x="172" y="101"/>
                      <a:pt x="172" y="101"/>
                      <a:pt x="172" y="101"/>
                    </a:cubicBezTo>
                    <a:cubicBezTo>
                      <a:pt x="172" y="94"/>
                      <a:pt x="180" y="87"/>
                      <a:pt x="186" y="87"/>
                    </a:cubicBezTo>
                    <a:cubicBezTo>
                      <a:pt x="194" y="87"/>
                      <a:pt x="202" y="94"/>
                      <a:pt x="202" y="101"/>
                    </a:cubicBezTo>
                    <a:cubicBezTo>
                      <a:pt x="202" y="152"/>
                      <a:pt x="202" y="152"/>
                      <a:pt x="202" y="152"/>
                    </a:cubicBezTo>
                    <a:cubicBezTo>
                      <a:pt x="216" y="157"/>
                      <a:pt x="226" y="171"/>
                      <a:pt x="226" y="188"/>
                    </a:cubicBezTo>
                    <a:cubicBezTo>
                      <a:pt x="226" y="198"/>
                      <a:pt x="221" y="207"/>
                      <a:pt x="216" y="215"/>
                    </a:cubicBezTo>
                    <a:cubicBezTo>
                      <a:pt x="262" y="313"/>
                      <a:pt x="262" y="313"/>
                      <a:pt x="262" y="313"/>
                    </a:cubicBezTo>
                    <a:cubicBezTo>
                      <a:pt x="266" y="319"/>
                      <a:pt x="262" y="327"/>
                      <a:pt x="256" y="329"/>
                    </a:cubicBezTo>
                    <a:close/>
                    <a:moveTo>
                      <a:pt x="306" y="305"/>
                    </a:moveTo>
                    <a:cubicBezTo>
                      <a:pt x="302" y="310"/>
                      <a:pt x="294" y="310"/>
                      <a:pt x="292" y="305"/>
                    </a:cubicBezTo>
                    <a:cubicBezTo>
                      <a:pt x="274" y="287"/>
                      <a:pt x="274" y="287"/>
                      <a:pt x="274" y="287"/>
                    </a:cubicBezTo>
                    <a:cubicBezTo>
                      <a:pt x="267" y="283"/>
                      <a:pt x="267" y="276"/>
                      <a:pt x="274" y="273"/>
                    </a:cubicBezTo>
                    <a:cubicBezTo>
                      <a:pt x="276" y="269"/>
                      <a:pt x="283" y="269"/>
                      <a:pt x="285" y="273"/>
                    </a:cubicBezTo>
                    <a:cubicBezTo>
                      <a:pt x="306" y="292"/>
                      <a:pt x="306" y="292"/>
                      <a:pt x="306" y="292"/>
                    </a:cubicBezTo>
                    <a:cubicBezTo>
                      <a:pt x="309" y="296"/>
                      <a:pt x="309" y="301"/>
                      <a:pt x="306" y="305"/>
                    </a:cubicBezTo>
                    <a:close/>
                    <a:moveTo>
                      <a:pt x="343" y="198"/>
                    </a:moveTo>
                    <a:cubicBezTo>
                      <a:pt x="316" y="198"/>
                      <a:pt x="316" y="198"/>
                      <a:pt x="316" y="198"/>
                    </a:cubicBezTo>
                    <a:cubicBezTo>
                      <a:pt x="311" y="198"/>
                      <a:pt x="307" y="193"/>
                      <a:pt x="307" y="188"/>
                    </a:cubicBezTo>
                    <a:cubicBezTo>
                      <a:pt x="307" y="182"/>
                      <a:pt x="311" y="179"/>
                      <a:pt x="316" y="179"/>
                    </a:cubicBezTo>
                    <a:cubicBezTo>
                      <a:pt x="343" y="179"/>
                      <a:pt x="343" y="179"/>
                      <a:pt x="343" y="179"/>
                    </a:cubicBezTo>
                    <a:cubicBezTo>
                      <a:pt x="349" y="179"/>
                      <a:pt x="354" y="182"/>
                      <a:pt x="354" y="188"/>
                    </a:cubicBezTo>
                    <a:cubicBezTo>
                      <a:pt x="354" y="193"/>
                      <a:pt x="349" y="198"/>
                      <a:pt x="343" y="198"/>
                    </a:cubicBezTo>
                    <a:close/>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grpSp>
      </p:grpSp>
      <p:grpSp>
        <p:nvGrpSpPr>
          <p:cNvPr id="48" name="Group 47"/>
          <p:cNvGrpSpPr/>
          <p:nvPr/>
        </p:nvGrpSpPr>
        <p:grpSpPr>
          <a:xfrm>
            <a:off x="3615811" y="3298491"/>
            <a:ext cx="1591190" cy="330840"/>
            <a:chOff x="3615811" y="3298491"/>
            <a:chExt cx="1591190" cy="330840"/>
          </a:xfrm>
        </p:grpSpPr>
        <p:sp>
          <p:nvSpPr>
            <p:cNvPr id="150" name="Rectangle 149"/>
            <p:cNvSpPr/>
            <p:nvPr/>
          </p:nvSpPr>
          <p:spPr>
            <a:xfrm>
              <a:off x="3615811" y="3298491"/>
              <a:ext cx="1591190" cy="33084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ja-JP" altLang="en-US" sz="1100" dirty="0" smtClean="0">
                  <a:solidFill>
                    <a:schemeClr val="tx1"/>
                  </a:solidFill>
                </a:rPr>
                <a:t>どこで</a:t>
              </a:r>
              <a:endParaRPr lang="en-US" sz="1100" dirty="0">
                <a:solidFill>
                  <a:schemeClr val="tx1"/>
                </a:solidFill>
              </a:endParaRPr>
            </a:p>
          </p:txBody>
        </p:sp>
        <p:sp>
          <p:nvSpPr>
            <p:cNvPr id="170" name="Oval 169"/>
            <p:cNvSpPr/>
            <p:nvPr/>
          </p:nvSpPr>
          <p:spPr>
            <a:xfrm>
              <a:off x="3678020" y="3344779"/>
              <a:ext cx="238264" cy="238264"/>
            </a:xfrm>
            <a:prstGeom prst="ellipse">
              <a:avLst/>
            </a:prstGeom>
            <a:solidFill>
              <a:schemeClr val="bg1"/>
            </a:solidFill>
            <a:ln w="9525">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smtClean="0">
                <a:solidFill>
                  <a:srgbClr val="FFFFFF"/>
                </a:solidFill>
              </a:endParaRPr>
            </a:p>
          </p:txBody>
        </p:sp>
        <p:sp>
          <p:nvSpPr>
            <p:cNvPr id="139" name="Freeform 19"/>
            <p:cNvSpPr>
              <a:spLocks noEditPoints="1"/>
            </p:cNvSpPr>
            <p:nvPr/>
          </p:nvSpPr>
          <p:spPr bwMode="auto">
            <a:xfrm>
              <a:off x="3739851" y="3370958"/>
              <a:ext cx="114602" cy="185907"/>
            </a:xfrm>
            <a:custGeom>
              <a:avLst/>
              <a:gdLst>
                <a:gd name="T0" fmla="*/ 113 w 226"/>
                <a:gd name="T1" fmla="*/ 0 h 392"/>
                <a:gd name="T2" fmla="*/ 0 w 226"/>
                <a:gd name="T3" fmla="*/ 114 h 392"/>
                <a:gd name="T4" fmla="*/ 36 w 226"/>
                <a:gd name="T5" fmla="*/ 193 h 392"/>
                <a:gd name="T6" fmla="*/ 113 w 226"/>
                <a:gd name="T7" fmla="*/ 392 h 392"/>
                <a:gd name="T8" fmla="*/ 190 w 226"/>
                <a:gd name="T9" fmla="*/ 193 h 392"/>
                <a:gd name="T10" fmla="*/ 226 w 226"/>
                <a:gd name="T11" fmla="*/ 114 h 392"/>
                <a:gd name="T12" fmla="*/ 113 w 226"/>
                <a:gd name="T13" fmla="*/ 0 h 392"/>
                <a:gd name="T14" fmla="*/ 110 w 226"/>
                <a:gd name="T15" fmla="*/ 161 h 392"/>
                <a:gd name="T16" fmla="*/ 60 w 226"/>
                <a:gd name="T17" fmla="*/ 110 h 392"/>
                <a:gd name="T18" fmla="*/ 110 w 226"/>
                <a:gd name="T19" fmla="*/ 60 h 392"/>
                <a:gd name="T20" fmla="*/ 161 w 226"/>
                <a:gd name="T21" fmla="*/ 110 h 392"/>
                <a:gd name="T22" fmla="*/ 110 w 226"/>
                <a:gd name="T23" fmla="*/ 16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392">
                  <a:moveTo>
                    <a:pt x="113" y="0"/>
                  </a:moveTo>
                  <a:cubicBezTo>
                    <a:pt x="50" y="0"/>
                    <a:pt x="0" y="51"/>
                    <a:pt x="0" y="114"/>
                  </a:cubicBezTo>
                  <a:cubicBezTo>
                    <a:pt x="0" y="132"/>
                    <a:pt x="11" y="162"/>
                    <a:pt x="36" y="193"/>
                  </a:cubicBezTo>
                  <a:cubicBezTo>
                    <a:pt x="78" y="249"/>
                    <a:pt x="109" y="338"/>
                    <a:pt x="113" y="392"/>
                  </a:cubicBezTo>
                  <a:cubicBezTo>
                    <a:pt x="115" y="338"/>
                    <a:pt x="146" y="249"/>
                    <a:pt x="190" y="193"/>
                  </a:cubicBezTo>
                  <a:cubicBezTo>
                    <a:pt x="215" y="162"/>
                    <a:pt x="226" y="132"/>
                    <a:pt x="226" y="114"/>
                  </a:cubicBezTo>
                  <a:cubicBezTo>
                    <a:pt x="226" y="51"/>
                    <a:pt x="176" y="0"/>
                    <a:pt x="113" y="0"/>
                  </a:cubicBezTo>
                  <a:close/>
                  <a:moveTo>
                    <a:pt x="110" y="161"/>
                  </a:moveTo>
                  <a:cubicBezTo>
                    <a:pt x="83" y="161"/>
                    <a:pt x="60" y="137"/>
                    <a:pt x="60" y="110"/>
                  </a:cubicBezTo>
                  <a:cubicBezTo>
                    <a:pt x="60" y="81"/>
                    <a:pt x="83" y="60"/>
                    <a:pt x="110" y="60"/>
                  </a:cubicBezTo>
                  <a:cubicBezTo>
                    <a:pt x="140" y="60"/>
                    <a:pt x="161" y="81"/>
                    <a:pt x="161" y="110"/>
                  </a:cubicBezTo>
                  <a:cubicBezTo>
                    <a:pt x="161" y="137"/>
                    <a:pt x="140" y="161"/>
                    <a:pt x="110" y="161"/>
                  </a:cubicBezTo>
                  <a:close/>
                </a:path>
              </a:pathLst>
            </a:custGeom>
            <a:solidFill>
              <a:schemeClr val="accent2">
                <a:lumMod val="50000"/>
              </a:schemeClr>
            </a:solidFill>
            <a:ln>
              <a:noFill/>
            </a:ln>
            <a:effectLst/>
          </p:spPr>
          <p:txBody>
            <a:bodyPr vert="horz" wrap="square" lIns="162482" tIns="81240" rIns="162482" bIns="8124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grpSp>
      <p:grpSp>
        <p:nvGrpSpPr>
          <p:cNvPr id="49" name="Group 48"/>
          <p:cNvGrpSpPr/>
          <p:nvPr/>
        </p:nvGrpSpPr>
        <p:grpSpPr>
          <a:xfrm>
            <a:off x="3615811" y="3649654"/>
            <a:ext cx="1591190" cy="330840"/>
            <a:chOff x="3615811" y="3649654"/>
            <a:chExt cx="1591190" cy="330840"/>
          </a:xfrm>
        </p:grpSpPr>
        <p:sp>
          <p:nvSpPr>
            <p:cNvPr id="151" name="Rectangle 150"/>
            <p:cNvSpPr/>
            <p:nvPr/>
          </p:nvSpPr>
          <p:spPr>
            <a:xfrm>
              <a:off x="3615811" y="3649654"/>
              <a:ext cx="1591190" cy="33084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ja-JP" altLang="en-US" sz="1100" dirty="0" smtClean="0">
                  <a:solidFill>
                    <a:schemeClr val="tx1"/>
                  </a:solidFill>
                </a:rPr>
                <a:t>どのように</a:t>
              </a:r>
              <a:endParaRPr lang="en-US" sz="1100" dirty="0">
                <a:solidFill>
                  <a:schemeClr val="tx1"/>
                </a:solidFill>
              </a:endParaRPr>
            </a:p>
          </p:txBody>
        </p:sp>
        <p:sp>
          <p:nvSpPr>
            <p:cNvPr id="175" name="Oval 174"/>
            <p:cNvSpPr/>
            <p:nvPr/>
          </p:nvSpPr>
          <p:spPr>
            <a:xfrm>
              <a:off x="3678020" y="3695942"/>
              <a:ext cx="238264" cy="238264"/>
            </a:xfrm>
            <a:prstGeom prst="ellipse">
              <a:avLst/>
            </a:prstGeom>
            <a:solidFill>
              <a:schemeClr val="bg1"/>
            </a:solidFill>
            <a:ln w="9525">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smtClean="0">
                <a:solidFill>
                  <a:srgbClr val="FFFFFF"/>
                </a:solidFill>
              </a:endParaRPr>
            </a:p>
          </p:txBody>
        </p:sp>
        <p:grpSp>
          <p:nvGrpSpPr>
            <p:cNvPr id="124" name="Group 123"/>
            <p:cNvGrpSpPr/>
            <p:nvPr/>
          </p:nvGrpSpPr>
          <p:grpSpPr>
            <a:xfrm>
              <a:off x="3740542" y="3748220"/>
              <a:ext cx="113220" cy="133708"/>
              <a:chOff x="6215063" y="2747963"/>
              <a:chExt cx="538163" cy="679450"/>
            </a:xfrm>
            <a:solidFill>
              <a:schemeClr val="accent2">
                <a:lumMod val="50000"/>
              </a:schemeClr>
            </a:solidFill>
            <a:effectLst/>
          </p:grpSpPr>
          <p:sp>
            <p:nvSpPr>
              <p:cNvPr id="125" name="Freeform 6"/>
              <p:cNvSpPr>
                <a:spLocks/>
              </p:cNvSpPr>
              <p:nvPr/>
            </p:nvSpPr>
            <p:spPr bwMode="auto">
              <a:xfrm>
                <a:off x="6297613" y="2852738"/>
                <a:ext cx="103188" cy="101600"/>
              </a:xfrm>
              <a:custGeom>
                <a:avLst/>
                <a:gdLst>
                  <a:gd name="T0" fmla="*/ 44 w 49"/>
                  <a:gd name="T1" fmla="*/ 0 h 48"/>
                  <a:gd name="T2" fmla="*/ 6 w 49"/>
                  <a:gd name="T3" fmla="*/ 0 h 48"/>
                  <a:gd name="T4" fmla="*/ 0 w 49"/>
                  <a:gd name="T5" fmla="*/ 5 h 48"/>
                  <a:gd name="T6" fmla="*/ 0 w 49"/>
                  <a:gd name="T7" fmla="*/ 43 h 48"/>
                  <a:gd name="T8" fmla="*/ 6 w 49"/>
                  <a:gd name="T9" fmla="*/ 48 h 48"/>
                  <a:gd name="T10" fmla="*/ 44 w 49"/>
                  <a:gd name="T11" fmla="*/ 48 h 48"/>
                  <a:gd name="T12" fmla="*/ 49 w 49"/>
                  <a:gd name="T13" fmla="*/ 43 h 48"/>
                  <a:gd name="T14" fmla="*/ 49 w 49"/>
                  <a:gd name="T15" fmla="*/ 5 h 48"/>
                  <a:gd name="T16" fmla="*/ 44 w 4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44" y="0"/>
                    </a:moveTo>
                    <a:cubicBezTo>
                      <a:pt x="6" y="0"/>
                      <a:pt x="6" y="0"/>
                      <a:pt x="6" y="0"/>
                    </a:cubicBezTo>
                    <a:cubicBezTo>
                      <a:pt x="2" y="0"/>
                      <a:pt x="0" y="1"/>
                      <a:pt x="0" y="5"/>
                    </a:cubicBezTo>
                    <a:cubicBezTo>
                      <a:pt x="0" y="43"/>
                      <a:pt x="0" y="43"/>
                      <a:pt x="0" y="43"/>
                    </a:cubicBezTo>
                    <a:cubicBezTo>
                      <a:pt x="0" y="47"/>
                      <a:pt x="2" y="48"/>
                      <a:pt x="6" y="48"/>
                    </a:cubicBezTo>
                    <a:cubicBezTo>
                      <a:pt x="44" y="48"/>
                      <a:pt x="44" y="48"/>
                      <a:pt x="44" y="48"/>
                    </a:cubicBezTo>
                    <a:cubicBezTo>
                      <a:pt x="47" y="48"/>
                      <a:pt x="49" y="47"/>
                      <a:pt x="49" y="43"/>
                    </a:cubicBezTo>
                    <a:cubicBezTo>
                      <a:pt x="49" y="5"/>
                      <a:pt x="49" y="5"/>
                      <a:pt x="49" y="5"/>
                    </a:cubicBezTo>
                    <a:cubicBezTo>
                      <a:pt x="49" y="1"/>
                      <a:pt x="47"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26" name="Freeform 7"/>
              <p:cNvSpPr>
                <a:spLocks/>
              </p:cNvSpPr>
              <p:nvPr/>
            </p:nvSpPr>
            <p:spPr bwMode="auto">
              <a:xfrm>
                <a:off x="6429375" y="2989263"/>
                <a:ext cx="104775" cy="101600"/>
              </a:xfrm>
              <a:custGeom>
                <a:avLst/>
                <a:gdLst>
                  <a:gd name="T0" fmla="*/ 44 w 49"/>
                  <a:gd name="T1" fmla="*/ 0 h 48"/>
                  <a:gd name="T2" fmla="*/ 6 w 49"/>
                  <a:gd name="T3" fmla="*/ 0 h 48"/>
                  <a:gd name="T4" fmla="*/ 0 w 49"/>
                  <a:gd name="T5" fmla="*/ 5 h 48"/>
                  <a:gd name="T6" fmla="*/ 0 w 49"/>
                  <a:gd name="T7" fmla="*/ 43 h 48"/>
                  <a:gd name="T8" fmla="*/ 6 w 49"/>
                  <a:gd name="T9" fmla="*/ 48 h 48"/>
                  <a:gd name="T10" fmla="*/ 44 w 49"/>
                  <a:gd name="T11" fmla="*/ 48 h 48"/>
                  <a:gd name="T12" fmla="*/ 49 w 49"/>
                  <a:gd name="T13" fmla="*/ 43 h 48"/>
                  <a:gd name="T14" fmla="*/ 49 w 49"/>
                  <a:gd name="T15" fmla="*/ 5 h 48"/>
                  <a:gd name="T16" fmla="*/ 44 w 4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44" y="0"/>
                    </a:moveTo>
                    <a:cubicBezTo>
                      <a:pt x="6" y="0"/>
                      <a:pt x="6" y="0"/>
                      <a:pt x="6" y="0"/>
                    </a:cubicBezTo>
                    <a:cubicBezTo>
                      <a:pt x="4" y="0"/>
                      <a:pt x="0" y="1"/>
                      <a:pt x="0" y="5"/>
                    </a:cubicBezTo>
                    <a:cubicBezTo>
                      <a:pt x="0" y="43"/>
                      <a:pt x="0" y="43"/>
                      <a:pt x="0" y="43"/>
                    </a:cubicBezTo>
                    <a:cubicBezTo>
                      <a:pt x="0" y="45"/>
                      <a:pt x="4" y="48"/>
                      <a:pt x="6" y="48"/>
                    </a:cubicBezTo>
                    <a:cubicBezTo>
                      <a:pt x="44" y="48"/>
                      <a:pt x="44" y="48"/>
                      <a:pt x="44" y="48"/>
                    </a:cubicBezTo>
                    <a:cubicBezTo>
                      <a:pt x="48" y="48"/>
                      <a:pt x="49" y="45"/>
                      <a:pt x="49" y="43"/>
                    </a:cubicBezTo>
                    <a:cubicBezTo>
                      <a:pt x="49" y="5"/>
                      <a:pt x="49" y="5"/>
                      <a:pt x="49" y="5"/>
                    </a:cubicBezTo>
                    <a:cubicBezTo>
                      <a:pt x="49" y="1"/>
                      <a:pt x="48"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27" name="Freeform 8"/>
              <p:cNvSpPr>
                <a:spLocks/>
              </p:cNvSpPr>
              <p:nvPr/>
            </p:nvSpPr>
            <p:spPr bwMode="auto">
              <a:xfrm>
                <a:off x="6429375" y="3122613"/>
                <a:ext cx="104775" cy="104775"/>
              </a:xfrm>
              <a:custGeom>
                <a:avLst/>
                <a:gdLst>
                  <a:gd name="T0" fmla="*/ 44 w 49"/>
                  <a:gd name="T1" fmla="*/ 0 h 49"/>
                  <a:gd name="T2" fmla="*/ 6 w 49"/>
                  <a:gd name="T3" fmla="*/ 0 h 49"/>
                  <a:gd name="T4" fmla="*/ 0 w 49"/>
                  <a:gd name="T5" fmla="*/ 5 h 49"/>
                  <a:gd name="T6" fmla="*/ 0 w 49"/>
                  <a:gd name="T7" fmla="*/ 45 h 49"/>
                  <a:gd name="T8" fmla="*/ 6 w 49"/>
                  <a:gd name="T9" fmla="*/ 49 h 49"/>
                  <a:gd name="T10" fmla="*/ 44 w 49"/>
                  <a:gd name="T11" fmla="*/ 49 h 49"/>
                  <a:gd name="T12" fmla="*/ 49 w 49"/>
                  <a:gd name="T13" fmla="*/ 45 h 49"/>
                  <a:gd name="T14" fmla="*/ 49 w 49"/>
                  <a:gd name="T15" fmla="*/ 5 h 49"/>
                  <a:gd name="T16" fmla="*/ 44 w 49"/>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4" y="0"/>
                    </a:moveTo>
                    <a:cubicBezTo>
                      <a:pt x="6" y="0"/>
                      <a:pt x="6" y="0"/>
                      <a:pt x="6" y="0"/>
                    </a:cubicBezTo>
                    <a:cubicBezTo>
                      <a:pt x="4" y="0"/>
                      <a:pt x="0" y="4"/>
                      <a:pt x="0" y="5"/>
                    </a:cubicBezTo>
                    <a:cubicBezTo>
                      <a:pt x="0" y="45"/>
                      <a:pt x="0" y="45"/>
                      <a:pt x="0" y="45"/>
                    </a:cubicBezTo>
                    <a:cubicBezTo>
                      <a:pt x="0" y="46"/>
                      <a:pt x="4" y="49"/>
                      <a:pt x="6" y="49"/>
                    </a:cubicBezTo>
                    <a:cubicBezTo>
                      <a:pt x="44" y="49"/>
                      <a:pt x="44" y="49"/>
                      <a:pt x="44" y="49"/>
                    </a:cubicBezTo>
                    <a:cubicBezTo>
                      <a:pt x="48" y="49"/>
                      <a:pt x="49" y="46"/>
                      <a:pt x="49" y="45"/>
                    </a:cubicBezTo>
                    <a:cubicBezTo>
                      <a:pt x="49" y="5"/>
                      <a:pt x="49" y="5"/>
                      <a:pt x="49" y="5"/>
                    </a:cubicBezTo>
                    <a:cubicBezTo>
                      <a:pt x="49" y="4"/>
                      <a:pt x="48"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28" name="Freeform 9"/>
              <p:cNvSpPr>
                <a:spLocks/>
              </p:cNvSpPr>
              <p:nvPr/>
            </p:nvSpPr>
            <p:spPr bwMode="auto">
              <a:xfrm>
                <a:off x="6297613" y="3122613"/>
                <a:ext cx="103188" cy="104775"/>
              </a:xfrm>
              <a:custGeom>
                <a:avLst/>
                <a:gdLst>
                  <a:gd name="T0" fmla="*/ 44 w 49"/>
                  <a:gd name="T1" fmla="*/ 0 h 49"/>
                  <a:gd name="T2" fmla="*/ 6 w 49"/>
                  <a:gd name="T3" fmla="*/ 0 h 49"/>
                  <a:gd name="T4" fmla="*/ 0 w 49"/>
                  <a:gd name="T5" fmla="*/ 5 h 49"/>
                  <a:gd name="T6" fmla="*/ 0 w 49"/>
                  <a:gd name="T7" fmla="*/ 45 h 49"/>
                  <a:gd name="T8" fmla="*/ 6 w 49"/>
                  <a:gd name="T9" fmla="*/ 49 h 49"/>
                  <a:gd name="T10" fmla="*/ 44 w 49"/>
                  <a:gd name="T11" fmla="*/ 49 h 49"/>
                  <a:gd name="T12" fmla="*/ 49 w 49"/>
                  <a:gd name="T13" fmla="*/ 45 h 49"/>
                  <a:gd name="T14" fmla="*/ 49 w 49"/>
                  <a:gd name="T15" fmla="*/ 5 h 49"/>
                  <a:gd name="T16" fmla="*/ 44 w 49"/>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4" y="0"/>
                    </a:moveTo>
                    <a:cubicBezTo>
                      <a:pt x="6" y="0"/>
                      <a:pt x="6" y="0"/>
                      <a:pt x="6" y="0"/>
                    </a:cubicBezTo>
                    <a:cubicBezTo>
                      <a:pt x="2" y="0"/>
                      <a:pt x="0" y="4"/>
                      <a:pt x="0" y="5"/>
                    </a:cubicBezTo>
                    <a:cubicBezTo>
                      <a:pt x="0" y="45"/>
                      <a:pt x="0" y="45"/>
                      <a:pt x="0" y="45"/>
                    </a:cubicBezTo>
                    <a:cubicBezTo>
                      <a:pt x="0" y="46"/>
                      <a:pt x="2" y="49"/>
                      <a:pt x="6" y="49"/>
                    </a:cubicBezTo>
                    <a:cubicBezTo>
                      <a:pt x="44" y="49"/>
                      <a:pt x="44" y="49"/>
                      <a:pt x="44" y="49"/>
                    </a:cubicBezTo>
                    <a:cubicBezTo>
                      <a:pt x="47" y="49"/>
                      <a:pt x="49" y="46"/>
                      <a:pt x="49" y="45"/>
                    </a:cubicBezTo>
                    <a:cubicBezTo>
                      <a:pt x="49" y="5"/>
                      <a:pt x="49" y="5"/>
                      <a:pt x="49" y="5"/>
                    </a:cubicBezTo>
                    <a:cubicBezTo>
                      <a:pt x="49" y="4"/>
                      <a:pt x="47"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29" name="Freeform 10"/>
              <p:cNvSpPr>
                <a:spLocks/>
              </p:cNvSpPr>
              <p:nvPr/>
            </p:nvSpPr>
            <p:spPr bwMode="auto">
              <a:xfrm>
                <a:off x="6297613" y="2989263"/>
                <a:ext cx="103188" cy="101600"/>
              </a:xfrm>
              <a:custGeom>
                <a:avLst/>
                <a:gdLst>
                  <a:gd name="T0" fmla="*/ 44 w 49"/>
                  <a:gd name="T1" fmla="*/ 0 h 48"/>
                  <a:gd name="T2" fmla="*/ 6 w 49"/>
                  <a:gd name="T3" fmla="*/ 0 h 48"/>
                  <a:gd name="T4" fmla="*/ 0 w 49"/>
                  <a:gd name="T5" fmla="*/ 5 h 48"/>
                  <a:gd name="T6" fmla="*/ 0 w 49"/>
                  <a:gd name="T7" fmla="*/ 43 h 48"/>
                  <a:gd name="T8" fmla="*/ 6 w 49"/>
                  <a:gd name="T9" fmla="*/ 48 h 48"/>
                  <a:gd name="T10" fmla="*/ 44 w 49"/>
                  <a:gd name="T11" fmla="*/ 48 h 48"/>
                  <a:gd name="T12" fmla="*/ 49 w 49"/>
                  <a:gd name="T13" fmla="*/ 43 h 48"/>
                  <a:gd name="T14" fmla="*/ 49 w 49"/>
                  <a:gd name="T15" fmla="*/ 5 h 48"/>
                  <a:gd name="T16" fmla="*/ 44 w 4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44" y="0"/>
                    </a:moveTo>
                    <a:cubicBezTo>
                      <a:pt x="6" y="0"/>
                      <a:pt x="6" y="0"/>
                      <a:pt x="6" y="0"/>
                    </a:cubicBezTo>
                    <a:cubicBezTo>
                      <a:pt x="2" y="0"/>
                      <a:pt x="0" y="1"/>
                      <a:pt x="0" y="5"/>
                    </a:cubicBezTo>
                    <a:cubicBezTo>
                      <a:pt x="0" y="43"/>
                      <a:pt x="0" y="43"/>
                      <a:pt x="0" y="43"/>
                    </a:cubicBezTo>
                    <a:cubicBezTo>
                      <a:pt x="0" y="45"/>
                      <a:pt x="2" y="48"/>
                      <a:pt x="6" y="48"/>
                    </a:cubicBezTo>
                    <a:cubicBezTo>
                      <a:pt x="44" y="48"/>
                      <a:pt x="44" y="48"/>
                      <a:pt x="44" y="48"/>
                    </a:cubicBezTo>
                    <a:cubicBezTo>
                      <a:pt x="47" y="48"/>
                      <a:pt x="49" y="45"/>
                      <a:pt x="49" y="43"/>
                    </a:cubicBezTo>
                    <a:cubicBezTo>
                      <a:pt x="49" y="5"/>
                      <a:pt x="49" y="5"/>
                      <a:pt x="49" y="5"/>
                    </a:cubicBezTo>
                    <a:cubicBezTo>
                      <a:pt x="49" y="1"/>
                      <a:pt x="47"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30" name="Freeform 11"/>
              <p:cNvSpPr>
                <a:spLocks/>
              </p:cNvSpPr>
              <p:nvPr/>
            </p:nvSpPr>
            <p:spPr bwMode="auto">
              <a:xfrm>
                <a:off x="6429375" y="2852738"/>
                <a:ext cx="104775" cy="101600"/>
              </a:xfrm>
              <a:custGeom>
                <a:avLst/>
                <a:gdLst>
                  <a:gd name="T0" fmla="*/ 44 w 49"/>
                  <a:gd name="T1" fmla="*/ 0 h 48"/>
                  <a:gd name="T2" fmla="*/ 6 w 49"/>
                  <a:gd name="T3" fmla="*/ 0 h 48"/>
                  <a:gd name="T4" fmla="*/ 0 w 49"/>
                  <a:gd name="T5" fmla="*/ 5 h 48"/>
                  <a:gd name="T6" fmla="*/ 0 w 49"/>
                  <a:gd name="T7" fmla="*/ 43 h 48"/>
                  <a:gd name="T8" fmla="*/ 6 w 49"/>
                  <a:gd name="T9" fmla="*/ 48 h 48"/>
                  <a:gd name="T10" fmla="*/ 44 w 49"/>
                  <a:gd name="T11" fmla="*/ 48 h 48"/>
                  <a:gd name="T12" fmla="*/ 49 w 49"/>
                  <a:gd name="T13" fmla="*/ 43 h 48"/>
                  <a:gd name="T14" fmla="*/ 49 w 49"/>
                  <a:gd name="T15" fmla="*/ 5 h 48"/>
                  <a:gd name="T16" fmla="*/ 44 w 4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8">
                    <a:moveTo>
                      <a:pt x="44" y="0"/>
                    </a:moveTo>
                    <a:cubicBezTo>
                      <a:pt x="6" y="0"/>
                      <a:pt x="6" y="0"/>
                      <a:pt x="6" y="0"/>
                    </a:cubicBezTo>
                    <a:cubicBezTo>
                      <a:pt x="4" y="0"/>
                      <a:pt x="0" y="1"/>
                      <a:pt x="0" y="5"/>
                    </a:cubicBezTo>
                    <a:cubicBezTo>
                      <a:pt x="0" y="43"/>
                      <a:pt x="0" y="43"/>
                      <a:pt x="0" y="43"/>
                    </a:cubicBezTo>
                    <a:cubicBezTo>
                      <a:pt x="0" y="47"/>
                      <a:pt x="4" y="48"/>
                      <a:pt x="6" y="48"/>
                    </a:cubicBezTo>
                    <a:cubicBezTo>
                      <a:pt x="44" y="48"/>
                      <a:pt x="44" y="48"/>
                      <a:pt x="44" y="48"/>
                    </a:cubicBezTo>
                    <a:cubicBezTo>
                      <a:pt x="48" y="48"/>
                      <a:pt x="49" y="47"/>
                      <a:pt x="49" y="43"/>
                    </a:cubicBezTo>
                    <a:cubicBezTo>
                      <a:pt x="49" y="5"/>
                      <a:pt x="49" y="5"/>
                      <a:pt x="49" y="5"/>
                    </a:cubicBezTo>
                    <a:cubicBezTo>
                      <a:pt x="49" y="1"/>
                      <a:pt x="48" y="0"/>
                      <a:pt x="44"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31" name="Freeform 13"/>
              <p:cNvSpPr>
                <a:spLocks/>
              </p:cNvSpPr>
              <p:nvPr/>
            </p:nvSpPr>
            <p:spPr bwMode="auto">
              <a:xfrm>
                <a:off x="6569075" y="2852738"/>
                <a:ext cx="101600" cy="101600"/>
              </a:xfrm>
              <a:custGeom>
                <a:avLst/>
                <a:gdLst>
                  <a:gd name="T0" fmla="*/ 42 w 48"/>
                  <a:gd name="T1" fmla="*/ 0 h 48"/>
                  <a:gd name="T2" fmla="*/ 5 w 48"/>
                  <a:gd name="T3" fmla="*/ 0 h 48"/>
                  <a:gd name="T4" fmla="*/ 0 w 48"/>
                  <a:gd name="T5" fmla="*/ 5 h 48"/>
                  <a:gd name="T6" fmla="*/ 0 w 48"/>
                  <a:gd name="T7" fmla="*/ 43 h 48"/>
                  <a:gd name="T8" fmla="*/ 5 w 48"/>
                  <a:gd name="T9" fmla="*/ 48 h 48"/>
                  <a:gd name="T10" fmla="*/ 42 w 48"/>
                  <a:gd name="T11" fmla="*/ 48 h 48"/>
                  <a:gd name="T12" fmla="*/ 48 w 48"/>
                  <a:gd name="T13" fmla="*/ 43 h 48"/>
                  <a:gd name="T14" fmla="*/ 48 w 48"/>
                  <a:gd name="T15" fmla="*/ 5 h 48"/>
                  <a:gd name="T16" fmla="*/ 42 w 4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2" y="0"/>
                    </a:moveTo>
                    <a:cubicBezTo>
                      <a:pt x="5" y="0"/>
                      <a:pt x="5" y="0"/>
                      <a:pt x="5" y="0"/>
                    </a:cubicBezTo>
                    <a:cubicBezTo>
                      <a:pt x="1" y="0"/>
                      <a:pt x="0" y="1"/>
                      <a:pt x="0" y="5"/>
                    </a:cubicBezTo>
                    <a:cubicBezTo>
                      <a:pt x="0" y="43"/>
                      <a:pt x="0" y="43"/>
                      <a:pt x="0" y="43"/>
                    </a:cubicBezTo>
                    <a:cubicBezTo>
                      <a:pt x="0" y="47"/>
                      <a:pt x="1" y="48"/>
                      <a:pt x="5" y="48"/>
                    </a:cubicBezTo>
                    <a:cubicBezTo>
                      <a:pt x="42" y="48"/>
                      <a:pt x="42" y="48"/>
                      <a:pt x="42" y="48"/>
                    </a:cubicBezTo>
                    <a:cubicBezTo>
                      <a:pt x="45" y="48"/>
                      <a:pt x="48" y="47"/>
                      <a:pt x="48" y="43"/>
                    </a:cubicBezTo>
                    <a:cubicBezTo>
                      <a:pt x="48" y="5"/>
                      <a:pt x="48" y="5"/>
                      <a:pt x="48" y="5"/>
                    </a:cubicBezTo>
                    <a:cubicBezTo>
                      <a:pt x="48" y="1"/>
                      <a:pt x="45" y="0"/>
                      <a:pt x="42"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32" name="Freeform 14"/>
              <p:cNvSpPr>
                <a:spLocks/>
              </p:cNvSpPr>
              <p:nvPr/>
            </p:nvSpPr>
            <p:spPr bwMode="auto">
              <a:xfrm>
                <a:off x="6569075" y="2989263"/>
                <a:ext cx="101600" cy="101600"/>
              </a:xfrm>
              <a:custGeom>
                <a:avLst/>
                <a:gdLst>
                  <a:gd name="T0" fmla="*/ 42 w 48"/>
                  <a:gd name="T1" fmla="*/ 0 h 48"/>
                  <a:gd name="T2" fmla="*/ 5 w 48"/>
                  <a:gd name="T3" fmla="*/ 0 h 48"/>
                  <a:gd name="T4" fmla="*/ 0 w 48"/>
                  <a:gd name="T5" fmla="*/ 5 h 48"/>
                  <a:gd name="T6" fmla="*/ 0 w 48"/>
                  <a:gd name="T7" fmla="*/ 43 h 48"/>
                  <a:gd name="T8" fmla="*/ 5 w 48"/>
                  <a:gd name="T9" fmla="*/ 48 h 48"/>
                  <a:gd name="T10" fmla="*/ 42 w 48"/>
                  <a:gd name="T11" fmla="*/ 48 h 48"/>
                  <a:gd name="T12" fmla="*/ 48 w 48"/>
                  <a:gd name="T13" fmla="*/ 43 h 48"/>
                  <a:gd name="T14" fmla="*/ 48 w 48"/>
                  <a:gd name="T15" fmla="*/ 5 h 48"/>
                  <a:gd name="T16" fmla="*/ 42 w 4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2" y="0"/>
                    </a:moveTo>
                    <a:cubicBezTo>
                      <a:pt x="5" y="0"/>
                      <a:pt x="5" y="0"/>
                      <a:pt x="5" y="0"/>
                    </a:cubicBezTo>
                    <a:cubicBezTo>
                      <a:pt x="1" y="0"/>
                      <a:pt x="0" y="1"/>
                      <a:pt x="0" y="5"/>
                    </a:cubicBezTo>
                    <a:cubicBezTo>
                      <a:pt x="0" y="43"/>
                      <a:pt x="0" y="43"/>
                      <a:pt x="0" y="43"/>
                    </a:cubicBezTo>
                    <a:cubicBezTo>
                      <a:pt x="0" y="45"/>
                      <a:pt x="1" y="48"/>
                      <a:pt x="5" y="48"/>
                    </a:cubicBezTo>
                    <a:cubicBezTo>
                      <a:pt x="42" y="48"/>
                      <a:pt x="42" y="48"/>
                      <a:pt x="42" y="48"/>
                    </a:cubicBezTo>
                    <a:cubicBezTo>
                      <a:pt x="45" y="48"/>
                      <a:pt x="48" y="45"/>
                      <a:pt x="48" y="43"/>
                    </a:cubicBezTo>
                    <a:cubicBezTo>
                      <a:pt x="48" y="5"/>
                      <a:pt x="48" y="5"/>
                      <a:pt x="48" y="5"/>
                    </a:cubicBezTo>
                    <a:cubicBezTo>
                      <a:pt x="48" y="1"/>
                      <a:pt x="45" y="0"/>
                      <a:pt x="42" y="0"/>
                    </a:cubicBezTo>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sp>
            <p:nvSpPr>
              <p:cNvPr id="133" name="Freeform 15"/>
              <p:cNvSpPr>
                <a:spLocks noEditPoints="1"/>
              </p:cNvSpPr>
              <p:nvPr/>
            </p:nvSpPr>
            <p:spPr bwMode="auto">
              <a:xfrm>
                <a:off x="6215063" y="2747963"/>
                <a:ext cx="538163" cy="679450"/>
              </a:xfrm>
              <a:custGeom>
                <a:avLst/>
                <a:gdLst>
                  <a:gd name="T0" fmla="*/ 237 w 255"/>
                  <a:gd name="T1" fmla="*/ 0 h 321"/>
                  <a:gd name="T2" fmla="*/ 18 w 255"/>
                  <a:gd name="T3" fmla="*/ 0 h 321"/>
                  <a:gd name="T4" fmla="*/ 0 w 255"/>
                  <a:gd name="T5" fmla="*/ 18 h 321"/>
                  <a:gd name="T6" fmla="*/ 0 w 255"/>
                  <a:gd name="T7" fmla="*/ 300 h 321"/>
                  <a:gd name="T8" fmla="*/ 18 w 255"/>
                  <a:gd name="T9" fmla="*/ 321 h 321"/>
                  <a:gd name="T10" fmla="*/ 237 w 255"/>
                  <a:gd name="T11" fmla="*/ 321 h 321"/>
                  <a:gd name="T12" fmla="*/ 255 w 255"/>
                  <a:gd name="T13" fmla="*/ 300 h 321"/>
                  <a:gd name="T14" fmla="*/ 255 w 255"/>
                  <a:gd name="T15" fmla="*/ 18 h 321"/>
                  <a:gd name="T16" fmla="*/ 237 w 255"/>
                  <a:gd name="T17" fmla="*/ 0 h 321"/>
                  <a:gd name="T18" fmla="*/ 168 w 255"/>
                  <a:gd name="T19" fmla="*/ 298 h 321"/>
                  <a:gd name="T20" fmla="*/ 97 w 255"/>
                  <a:gd name="T21" fmla="*/ 298 h 321"/>
                  <a:gd name="T22" fmla="*/ 84 w 255"/>
                  <a:gd name="T23" fmla="*/ 286 h 321"/>
                  <a:gd name="T24" fmla="*/ 97 w 255"/>
                  <a:gd name="T25" fmla="*/ 275 h 321"/>
                  <a:gd name="T26" fmla="*/ 168 w 255"/>
                  <a:gd name="T27" fmla="*/ 275 h 321"/>
                  <a:gd name="T28" fmla="*/ 180 w 255"/>
                  <a:gd name="T29" fmla="*/ 286 h 321"/>
                  <a:gd name="T30" fmla="*/ 168 w 255"/>
                  <a:gd name="T31" fmla="*/ 298 h 321"/>
                  <a:gd name="T32" fmla="*/ 240 w 255"/>
                  <a:gd name="T33" fmla="*/ 253 h 321"/>
                  <a:gd name="T34" fmla="*/ 16 w 255"/>
                  <a:gd name="T35" fmla="*/ 253 h 321"/>
                  <a:gd name="T36" fmla="*/ 16 w 255"/>
                  <a:gd name="T37" fmla="*/ 34 h 321"/>
                  <a:gd name="T38" fmla="*/ 32 w 255"/>
                  <a:gd name="T39" fmla="*/ 16 h 321"/>
                  <a:gd name="T40" fmla="*/ 223 w 255"/>
                  <a:gd name="T41" fmla="*/ 16 h 321"/>
                  <a:gd name="T42" fmla="*/ 240 w 255"/>
                  <a:gd name="T43" fmla="*/ 34 h 321"/>
                  <a:gd name="T44" fmla="*/ 240 w 255"/>
                  <a:gd name="T45" fmla="*/ 25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5" h="321">
                    <a:moveTo>
                      <a:pt x="237" y="0"/>
                    </a:moveTo>
                    <a:cubicBezTo>
                      <a:pt x="18" y="0"/>
                      <a:pt x="18" y="0"/>
                      <a:pt x="18" y="0"/>
                    </a:cubicBezTo>
                    <a:cubicBezTo>
                      <a:pt x="7" y="0"/>
                      <a:pt x="0" y="7"/>
                      <a:pt x="0" y="18"/>
                    </a:cubicBezTo>
                    <a:cubicBezTo>
                      <a:pt x="0" y="300"/>
                      <a:pt x="0" y="300"/>
                      <a:pt x="0" y="300"/>
                    </a:cubicBezTo>
                    <a:cubicBezTo>
                      <a:pt x="0" y="312"/>
                      <a:pt x="7" y="321"/>
                      <a:pt x="18" y="321"/>
                    </a:cubicBezTo>
                    <a:cubicBezTo>
                      <a:pt x="237" y="321"/>
                      <a:pt x="237" y="321"/>
                      <a:pt x="237" y="321"/>
                    </a:cubicBezTo>
                    <a:cubicBezTo>
                      <a:pt x="246" y="321"/>
                      <a:pt x="255" y="312"/>
                      <a:pt x="255" y="300"/>
                    </a:cubicBezTo>
                    <a:cubicBezTo>
                      <a:pt x="255" y="18"/>
                      <a:pt x="255" y="18"/>
                      <a:pt x="255" y="18"/>
                    </a:cubicBezTo>
                    <a:cubicBezTo>
                      <a:pt x="255" y="7"/>
                      <a:pt x="246" y="0"/>
                      <a:pt x="237" y="0"/>
                    </a:cubicBezTo>
                    <a:close/>
                    <a:moveTo>
                      <a:pt x="168" y="298"/>
                    </a:moveTo>
                    <a:cubicBezTo>
                      <a:pt x="97" y="298"/>
                      <a:pt x="97" y="298"/>
                      <a:pt x="97" y="298"/>
                    </a:cubicBezTo>
                    <a:cubicBezTo>
                      <a:pt x="90" y="298"/>
                      <a:pt x="84" y="291"/>
                      <a:pt x="84" y="286"/>
                    </a:cubicBezTo>
                    <a:cubicBezTo>
                      <a:pt x="84" y="280"/>
                      <a:pt x="90" y="275"/>
                      <a:pt x="97" y="275"/>
                    </a:cubicBezTo>
                    <a:cubicBezTo>
                      <a:pt x="168" y="275"/>
                      <a:pt x="168" y="275"/>
                      <a:pt x="168" y="275"/>
                    </a:cubicBezTo>
                    <a:cubicBezTo>
                      <a:pt x="174" y="275"/>
                      <a:pt x="180" y="280"/>
                      <a:pt x="180" y="286"/>
                    </a:cubicBezTo>
                    <a:cubicBezTo>
                      <a:pt x="180" y="291"/>
                      <a:pt x="174" y="298"/>
                      <a:pt x="168" y="298"/>
                    </a:cubicBezTo>
                    <a:close/>
                    <a:moveTo>
                      <a:pt x="240" y="253"/>
                    </a:moveTo>
                    <a:cubicBezTo>
                      <a:pt x="16" y="253"/>
                      <a:pt x="16" y="253"/>
                      <a:pt x="16" y="253"/>
                    </a:cubicBezTo>
                    <a:cubicBezTo>
                      <a:pt x="16" y="34"/>
                      <a:pt x="16" y="34"/>
                      <a:pt x="16" y="34"/>
                    </a:cubicBezTo>
                    <a:cubicBezTo>
                      <a:pt x="16" y="23"/>
                      <a:pt x="23" y="16"/>
                      <a:pt x="32" y="16"/>
                    </a:cubicBezTo>
                    <a:cubicBezTo>
                      <a:pt x="223" y="16"/>
                      <a:pt x="223" y="16"/>
                      <a:pt x="223" y="16"/>
                    </a:cubicBezTo>
                    <a:cubicBezTo>
                      <a:pt x="232" y="16"/>
                      <a:pt x="240" y="23"/>
                      <a:pt x="240" y="34"/>
                    </a:cubicBezTo>
                    <a:cubicBezTo>
                      <a:pt x="240" y="253"/>
                      <a:pt x="240" y="253"/>
                      <a:pt x="240" y="253"/>
                    </a:cubicBezTo>
                    <a:close/>
                  </a:path>
                </a:pathLst>
              </a:custGeom>
              <a:grpFill/>
              <a:ln>
                <a:noFill/>
              </a:ln>
            </p:spPr>
            <p:txBody>
              <a:bodyPr vert="horz" wrap="square" lIns="91440" tIns="45720" rIns="91440" bIns="45720" numCol="1" anchor="t" anchorCtr="0" compatLnSpc="1">
                <a:prstTxWarp prst="textNoShape">
                  <a:avLst/>
                </a:prstTxWarp>
              </a:bodyPr>
              <a:lstStyle/>
              <a:p>
                <a:pPr defTabSz="914172" fontAlgn="base"/>
                <a:endParaRPr lang="en-US" sz="800" dirty="0">
                  <a:solidFill>
                    <a:srgbClr val="FFFFFF"/>
                  </a:solidFill>
                  <a:ea typeface="ＭＳ Ｐゴシック" charset="0"/>
                </a:endParaRPr>
              </a:p>
            </p:txBody>
          </p:sp>
        </p:grpSp>
      </p:grpSp>
      <p:sp>
        <p:nvSpPr>
          <p:cNvPr id="51" name="Rectangle 50"/>
          <p:cNvSpPr/>
          <p:nvPr/>
        </p:nvSpPr>
        <p:spPr>
          <a:xfrm>
            <a:off x="0" y="1783080"/>
            <a:ext cx="3615811" cy="25392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6" name="Freeform 465"/>
          <p:cNvSpPr/>
          <p:nvPr/>
        </p:nvSpPr>
        <p:spPr bwMode="auto">
          <a:xfrm>
            <a:off x="999548" y="4410075"/>
            <a:ext cx="4582653" cy="341530"/>
          </a:xfrm>
          <a:custGeom>
            <a:avLst/>
            <a:gdLst>
              <a:gd name="connsiteX0" fmla="*/ 0 w 7730837"/>
              <a:gd name="connsiteY0" fmla="*/ 0 h 693420"/>
              <a:gd name="connsiteX1" fmla="*/ 5034708 w 7730837"/>
              <a:gd name="connsiteY1" fmla="*/ 0 h 693420"/>
              <a:gd name="connsiteX2" fmla="*/ 5034708 w 7730837"/>
              <a:gd name="connsiteY2" fmla="*/ 20626 h 693420"/>
              <a:gd name="connsiteX3" fmla="*/ 7730837 w 7730837"/>
              <a:gd name="connsiteY3" fmla="*/ 688830 h 693420"/>
              <a:gd name="connsiteX4" fmla="*/ 7730837 w 7730837"/>
              <a:gd name="connsiteY4" fmla="*/ 693420 h 693420"/>
              <a:gd name="connsiteX5" fmla="*/ 0 w 7730837"/>
              <a:gd name="connsiteY5" fmla="*/ 693420 h 69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0837" h="693420">
                <a:moveTo>
                  <a:pt x="0" y="0"/>
                </a:moveTo>
                <a:lnTo>
                  <a:pt x="5034708" y="0"/>
                </a:lnTo>
                <a:lnTo>
                  <a:pt x="5034708" y="20626"/>
                </a:lnTo>
                <a:lnTo>
                  <a:pt x="7730837" y="688830"/>
                </a:lnTo>
                <a:lnTo>
                  <a:pt x="7730837" y="693420"/>
                </a:lnTo>
                <a:lnTo>
                  <a:pt x="0" y="69342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65" name="Freeform 464"/>
          <p:cNvSpPr/>
          <p:nvPr/>
        </p:nvSpPr>
        <p:spPr bwMode="auto">
          <a:xfrm flipH="1" flipV="1">
            <a:off x="1285875" y="4410074"/>
            <a:ext cx="7439024" cy="336155"/>
          </a:xfrm>
          <a:custGeom>
            <a:avLst/>
            <a:gdLst>
              <a:gd name="connsiteX0" fmla="*/ 7626177 w 7626177"/>
              <a:gd name="connsiteY0" fmla="*/ 693420 h 693420"/>
              <a:gd name="connsiteX1" fmla="*/ 0 w 7626177"/>
              <a:gd name="connsiteY1" fmla="*/ 693420 h 693420"/>
              <a:gd name="connsiteX2" fmla="*/ 0 w 7626177"/>
              <a:gd name="connsiteY2" fmla="*/ 0 h 693420"/>
              <a:gd name="connsiteX3" fmla="*/ 4930048 w 7626177"/>
              <a:gd name="connsiteY3" fmla="*/ 0 h 693420"/>
              <a:gd name="connsiteX4" fmla="*/ 4930048 w 7626177"/>
              <a:gd name="connsiteY4" fmla="*/ 20626 h 693420"/>
              <a:gd name="connsiteX5" fmla="*/ 7626177 w 7626177"/>
              <a:gd name="connsiteY5" fmla="*/ 688830 h 693420"/>
              <a:gd name="connsiteX0" fmla="*/ 7626177 w 7626177"/>
              <a:gd name="connsiteY0" fmla="*/ 695825 h 695825"/>
              <a:gd name="connsiteX1" fmla="*/ 0 w 7626177"/>
              <a:gd name="connsiteY1" fmla="*/ 695825 h 695825"/>
              <a:gd name="connsiteX2" fmla="*/ 0 w 7626177"/>
              <a:gd name="connsiteY2" fmla="*/ 2405 h 695825"/>
              <a:gd name="connsiteX3" fmla="*/ 4930048 w 7626177"/>
              <a:gd name="connsiteY3" fmla="*/ 2405 h 695825"/>
              <a:gd name="connsiteX4" fmla="*/ 6344205 w 7626177"/>
              <a:gd name="connsiteY4" fmla="*/ 0 h 695825"/>
              <a:gd name="connsiteX5" fmla="*/ 7626177 w 7626177"/>
              <a:gd name="connsiteY5" fmla="*/ 691235 h 695825"/>
              <a:gd name="connsiteX6" fmla="*/ 7626177 w 7626177"/>
              <a:gd name="connsiteY6" fmla="*/ 695825 h 69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177" h="695825">
                <a:moveTo>
                  <a:pt x="7626177" y="695825"/>
                </a:moveTo>
                <a:lnTo>
                  <a:pt x="0" y="695825"/>
                </a:lnTo>
                <a:lnTo>
                  <a:pt x="0" y="2405"/>
                </a:lnTo>
                <a:lnTo>
                  <a:pt x="4930048" y="2405"/>
                </a:lnTo>
                <a:lnTo>
                  <a:pt x="6344205" y="0"/>
                </a:lnTo>
                <a:lnTo>
                  <a:pt x="7626177" y="691235"/>
                </a:lnTo>
                <a:lnTo>
                  <a:pt x="7626177" y="695825"/>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00" name="Group 399"/>
          <p:cNvGrpSpPr/>
          <p:nvPr/>
        </p:nvGrpSpPr>
        <p:grpSpPr>
          <a:xfrm>
            <a:off x="2017684" y="3470188"/>
            <a:ext cx="1170057" cy="1070455"/>
            <a:chOff x="1329137" y="3508289"/>
            <a:chExt cx="1170057" cy="1070455"/>
          </a:xfrm>
        </p:grpSpPr>
        <p:sp>
          <p:nvSpPr>
            <p:cNvPr id="401" name="Freeform 400"/>
            <p:cNvSpPr/>
            <p:nvPr/>
          </p:nvSpPr>
          <p:spPr>
            <a:xfrm rot="13627400" flipV="1">
              <a:off x="1378938" y="3458488"/>
              <a:ext cx="1070455" cy="1170057"/>
            </a:xfrm>
            <a:custGeom>
              <a:avLst/>
              <a:gdLst>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78810 w 1070455"/>
                <a:gd name="connsiteY55" fmla="*/ 308330 h 1170057"/>
                <a:gd name="connsiteX56" fmla="*/ 963637 w 1070455"/>
                <a:gd name="connsiteY56" fmla="*/ 277899 h 1170057"/>
                <a:gd name="connsiteX57" fmla="*/ 963894 w 1070455"/>
                <a:gd name="connsiteY57" fmla="*/ 277115 h 1170057"/>
                <a:gd name="connsiteX58" fmla="*/ 954147 w 1070455"/>
                <a:gd name="connsiteY58" fmla="*/ 257838 h 1170057"/>
                <a:gd name="connsiteX59" fmla="*/ 1044128 w 1070455"/>
                <a:gd name="connsiteY59" fmla="*/ 31490 h 1170057"/>
                <a:gd name="connsiteX60" fmla="*/ 904871 w 1070455"/>
                <a:gd name="connsiteY60" fmla="*/ 26327 h 1170057"/>
                <a:gd name="connsiteX61" fmla="*/ 899709 w 1070455"/>
                <a:gd name="connsiteY61" fmla="*/ 165583 h 1170057"/>
                <a:gd name="connsiteX62" fmla="*/ 1038965 w 1070455"/>
                <a:gd name="connsiteY62" fmla="*/ 170747 h 1170057"/>
                <a:gd name="connsiteX63" fmla="*/ 1044128 w 1070455"/>
                <a:gd name="connsiteY63" fmla="*/ 31490 h 1170057"/>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78810 w 1070455"/>
                <a:gd name="connsiteY55" fmla="*/ 308330 h 1170057"/>
                <a:gd name="connsiteX56" fmla="*/ 963637 w 1070455"/>
                <a:gd name="connsiteY56" fmla="*/ 277899 h 1170057"/>
                <a:gd name="connsiteX57" fmla="*/ 954147 w 1070455"/>
                <a:gd name="connsiteY57" fmla="*/ 257838 h 1170057"/>
                <a:gd name="connsiteX58" fmla="*/ 1044128 w 1070455"/>
                <a:gd name="connsiteY58" fmla="*/ 31490 h 1170057"/>
                <a:gd name="connsiteX59" fmla="*/ 904871 w 1070455"/>
                <a:gd name="connsiteY59" fmla="*/ 26327 h 1170057"/>
                <a:gd name="connsiteX60" fmla="*/ 899709 w 1070455"/>
                <a:gd name="connsiteY60" fmla="*/ 165583 h 1170057"/>
                <a:gd name="connsiteX61" fmla="*/ 1038965 w 1070455"/>
                <a:gd name="connsiteY61" fmla="*/ 170747 h 1170057"/>
                <a:gd name="connsiteX62" fmla="*/ 1044128 w 1070455"/>
                <a:gd name="connsiteY62" fmla="*/ 31490 h 1170057"/>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63637 w 1070455"/>
                <a:gd name="connsiteY55" fmla="*/ 277899 h 1170057"/>
                <a:gd name="connsiteX56" fmla="*/ 954147 w 1070455"/>
                <a:gd name="connsiteY56" fmla="*/ 257838 h 1170057"/>
                <a:gd name="connsiteX57" fmla="*/ 1044128 w 1070455"/>
                <a:gd name="connsiteY57" fmla="*/ 31490 h 1170057"/>
                <a:gd name="connsiteX58" fmla="*/ 904871 w 1070455"/>
                <a:gd name="connsiteY58" fmla="*/ 26327 h 1170057"/>
                <a:gd name="connsiteX59" fmla="*/ 899709 w 1070455"/>
                <a:gd name="connsiteY59" fmla="*/ 165583 h 1170057"/>
                <a:gd name="connsiteX60" fmla="*/ 1038965 w 1070455"/>
                <a:gd name="connsiteY60" fmla="*/ 170747 h 1170057"/>
                <a:gd name="connsiteX61" fmla="*/ 1044128 w 1070455"/>
                <a:gd name="connsiteY61" fmla="*/ 31490 h 1170057"/>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54147 w 1070455"/>
                <a:gd name="connsiteY55" fmla="*/ 257838 h 1170057"/>
                <a:gd name="connsiteX56" fmla="*/ 1044128 w 1070455"/>
                <a:gd name="connsiteY56" fmla="*/ 31490 h 1170057"/>
                <a:gd name="connsiteX57" fmla="*/ 904871 w 1070455"/>
                <a:gd name="connsiteY57" fmla="*/ 26327 h 1170057"/>
                <a:gd name="connsiteX58" fmla="*/ 899709 w 1070455"/>
                <a:gd name="connsiteY58" fmla="*/ 165583 h 1170057"/>
                <a:gd name="connsiteX59" fmla="*/ 1038965 w 1070455"/>
                <a:gd name="connsiteY59" fmla="*/ 170747 h 1170057"/>
                <a:gd name="connsiteX60" fmla="*/ 1044128 w 1070455"/>
                <a:gd name="connsiteY60" fmla="*/ 31490 h 117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70455" h="1170057">
                  <a:moveTo>
                    <a:pt x="954147" y="257838"/>
                  </a:moveTo>
                  <a:lnTo>
                    <a:pt x="851940" y="154744"/>
                  </a:lnTo>
                  <a:lnTo>
                    <a:pt x="851616" y="154138"/>
                  </a:lnTo>
                  <a:lnTo>
                    <a:pt x="850126" y="152914"/>
                  </a:lnTo>
                  <a:lnTo>
                    <a:pt x="843478" y="146211"/>
                  </a:lnTo>
                  <a:lnTo>
                    <a:pt x="842834" y="146932"/>
                  </a:lnTo>
                  <a:lnTo>
                    <a:pt x="836694" y="141896"/>
                  </a:lnTo>
                  <a:cubicBezTo>
                    <a:pt x="825356" y="135776"/>
                    <a:pt x="811682" y="133982"/>
                    <a:pt x="798362" y="137965"/>
                  </a:cubicBezTo>
                  <a:lnTo>
                    <a:pt x="645869" y="183556"/>
                  </a:lnTo>
                  <a:lnTo>
                    <a:pt x="438880" y="148045"/>
                  </a:lnTo>
                  <a:cubicBezTo>
                    <a:pt x="411950" y="143426"/>
                    <a:pt x="386372" y="161513"/>
                    <a:pt x="381752" y="188443"/>
                  </a:cubicBezTo>
                  <a:cubicBezTo>
                    <a:pt x="377133" y="215373"/>
                    <a:pt x="395220" y="240951"/>
                    <a:pt x="422149" y="245571"/>
                  </a:cubicBezTo>
                  <a:lnTo>
                    <a:pt x="634372" y="281978"/>
                  </a:lnTo>
                  <a:lnTo>
                    <a:pt x="648518" y="281563"/>
                  </a:lnTo>
                  <a:lnTo>
                    <a:pt x="652063" y="282670"/>
                  </a:lnTo>
                  <a:cubicBezTo>
                    <a:pt x="658563" y="283385"/>
                    <a:pt x="665312" y="282838"/>
                    <a:pt x="671973" y="280847"/>
                  </a:cubicBezTo>
                  <a:lnTo>
                    <a:pt x="721047" y="266176"/>
                  </a:lnTo>
                  <a:lnTo>
                    <a:pt x="717547" y="269714"/>
                  </a:lnTo>
                  <a:cubicBezTo>
                    <a:pt x="701518" y="308625"/>
                    <a:pt x="685629" y="343284"/>
                    <a:pt x="667007" y="374141"/>
                  </a:cubicBezTo>
                  <a:lnTo>
                    <a:pt x="648618" y="401859"/>
                  </a:lnTo>
                  <a:lnTo>
                    <a:pt x="345310" y="517021"/>
                  </a:lnTo>
                  <a:cubicBezTo>
                    <a:pt x="325740" y="526043"/>
                    <a:pt x="321216" y="527082"/>
                    <a:pt x="334666" y="545868"/>
                  </a:cubicBezTo>
                  <a:lnTo>
                    <a:pt x="371370" y="585831"/>
                  </a:lnTo>
                  <a:lnTo>
                    <a:pt x="307343" y="585830"/>
                  </a:lnTo>
                  <a:cubicBezTo>
                    <a:pt x="293360" y="585831"/>
                    <a:pt x="280701" y="591498"/>
                    <a:pt x="271539" y="600661"/>
                  </a:cubicBezTo>
                  <a:lnTo>
                    <a:pt x="270883" y="602244"/>
                  </a:lnTo>
                  <a:lnTo>
                    <a:pt x="19517" y="793905"/>
                  </a:lnTo>
                  <a:cubicBezTo>
                    <a:pt x="-2543" y="811093"/>
                    <a:pt x="-6493" y="842909"/>
                    <a:pt x="10695" y="864969"/>
                  </a:cubicBezTo>
                  <a:lnTo>
                    <a:pt x="10694" y="864969"/>
                  </a:lnTo>
                  <a:cubicBezTo>
                    <a:pt x="27882" y="887029"/>
                    <a:pt x="59698" y="890978"/>
                    <a:pt x="81758" y="873790"/>
                  </a:cubicBezTo>
                  <a:lnTo>
                    <a:pt x="318166" y="689590"/>
                  </a:lnTo>
                  <a:lnTo>
                    <a:pt x="319578" y="687100"/>
                  </a:lnTo>
                  <a:lnTo>
                    <a:pt x="457500" y="687101"/>
                  </a:lnTo>
                  <a:lnTo>
                    <a:pt x="463306" y="685928"/>
                  </a:lnTo>
                  <a:lnTo>
                    <a:pt x="480047" y="704156"/>
                  </a:lnTo>
                  <a:lnTo>
                    <a:pt x="479282" y="704624"/>
                  </a:lnTo>
                  <a:lnTo>
                    <a:pt x="491448" y="717728"/>
                  </a:lnTo>
                  <a:lnTo>
                    <a:pt x="493497" y="719926"/>
                  </a:lnTo>
                  <a:lnTo>
                    <a:pt x="281344" y="1093724"/>
                  </a:lnTo>
                  <a:cubicBezTo>
                    <a:pt x="267413" y="1118269"/>
                    <a:pt x="276018" y="1149459"/>
                    <a:pt x="300562" y="1163389"/>
                  </a:cubicBezTo>
                  <a:cubicBezTo>
                    <a:pt x="325107" y="1177320"/>
                    <a:pt x="356297" y="1168716"/>
                    <a:pt x="370227" y="1144171"/>
                  </a:cubicBezTo>
                  <a:lnTo>
                    <a:pt x="566525" y="798311"/>
                  </a:lnTo>
                  <a:lnTo>
                    <a:pt x="590054" y="823928"/>
                  </a:lnTo>
                  <a:lnTo>
                    <a:pt x="609300" y="844655"/>
                  </a:lnTo>
                  <a:lnTo>
                    <a:pt x="626523" y="855967"/>
                  </a:lnTo>
                  <a:cubicBezTo>
                    <a:pt x="631539" y="856197"/>
                    <a:pt x="635744" y="852125"/>
                    <a:pt x="639403" y="841823"/>
                  </a:cubicBezTo>
                  <a:lnTo>
                    <a:pt x="762158" y="518243"/>
                  </a:lnTo>
                  <a:lnTo>
                    <a:pt x="760443" y="516396"/>
                  </a:lnTo>
                  <a:lnTo>
                    <a:pt x="916181" y="343203"/>
                  </a:lnTo>
                  <a:lnTo>
                    <a:pt x="906313" y="407586"/>
                  </a:lnTo>
                  <a:lnTo>
                    <a:pt x="804413" y="584375"/>
                  </a:lnTo>
                  <a:cubicBezTo>
                    <a:pt x="791156" y="607376"/>
                    <a:pt x="794812" y="635836"/>
                    <a:pt x="812578" y="647942"/>
                  </a:cubicBezTo>
                  <a:cubicBezTo>
                    <a:pt x="830346" y="660046"/>
                    <a:pt x="855498" y="651213"/>
                    <a:pt x="868755" y="628213"/>
                  </a:cubicBezTo>
                  <a:cubicBezTo>
                    <a:pt x="903580" y="567793"/>
                    <a:pt x="940109" y="507999"/>
                    <a:pt x="973231" y="446954"/>
                  </a:cubicBezTo>
                  <a:cubicBezTo>
                    <a:pt x="1006353" y="385910"/>
                    <a:pt x="996909" y="395417"/>
                    <a:pt x="993728" y="363898"/>
                  </a:cubicBezTo>
                  <a:cubicBezTo>
                    <a:pt x="990547" y="332379"/>
                    <a:pt x="977778" y="292697"/>
                    <a:pt x="954147" y="257838"/>
                  </a:cubicBezTo>
                  <a:close/>
                  <a:moveTo>
                    <a:pt x="1044128" y="31490"/>
                  </a:moveTo>
                  <a:cubicBezTo>
                    <a:pt x="1007099" y="-8390"/>
                    <a:pt x="944751" y="-10701"/>
                    <a:pt x="904871" y="26327"/>
                  </a:cubicBezTo>
                  <a:cubicBezTo>
                    <a:pt x="864991" y="63356"/>
                    <a:pt x="862680" y="125703"/>
                    <a:pt x="899709" y="165583"/>
                  </a:cubicBezTo>
                  <a:cubicBezTo>
                    <a:pt x="936738" y="205464"/>
                    <a:pt x="999085" y="207776"/>
                    <a:pt x="1038965" y="170747"/>
                  </a:cubicBezTo>
                  <a:cubicBezTo>
                    <a:pt x="1078845" y="133718"/>
                    <a:pt x="1081157" y="71370"/>
                    <a:pt x="1044128" y="3149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2" name="Group 401"/>
            <p:cNvGrpSpPr/>
            <p:nvPr/>
          </p:nvGrpSpPr>
          <p:grpSpPr>
            <a:xfrm rot="1567462">
              <a:off x="1677196" y="3757977"/>
              <a:ext cx="85118" cy="147345"/>
              <a:chOff x="2371199" y="3736184"/>
              <a:chExt cx="113686" cy="196798"/>
            </a:xfrm>
          </p:grpSpPr>
          <p:sp>
            <p:nvSpPr>
              <p:cNvPr id="403" name="Rounded Rectangle 402"/>
              <p:cNvSpPr/>
              <p:nvPr/>
            </p:nvSpPr>
            <p:spPr>
              <a:xfrm rot="1633723" flipH="1">
                <a:off x="2378507" y="3751742"/>
                <a:ext cx="95096" cy="173420"/>
              </a:xfrm>
              <a:prstGeom prst="roundRect">
                <a:avLst>
                  <a:gd name="adj" fmla="val 34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4" name="Freeform 403"/>
              <p:cNvSpPr>
                <a:spLocks noEditPoints="1"/>
              </p:cNvSpPr>
              <p:nvPr/>
            </p:nvSpPr>
            <p:spPr bwMode="auto">
              <a:xfrm rot="1620779">
                <a:off x="2371199" y="3736184"/>
                <a:ext cx="113686" cy="196798"/>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chemeClr val="tx1">
                  <a:lumMod val="50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91">
                  <a:defRPr/>
                </a:pPr>
                <a:endParaRPr lang="en-US" sz="1400" kern="0" dirty="0" smtClean="0">
                  <a:solidFill>
                    <a:srgbClr val="000000"/>
                  </a:solidFill>
                  <a:latin typeface="Arial"/>
                </a:endParaRPr>
              </a:p>
            </p:txBody>
          </p:sp>
        </p:grpSp>
      </p:grpSp>
      <p:grpSp>
        <p:nvGrpSpPr>
          <p:cNvPr id="43" name="Group 42"/>
          <p:cNvGrpSpPr/>
          <p:nvPr/>
        </p:nvGrpSpPr>
        <p:grpSpPr>
          <a:xfrm>
            <a:off x="2485115" y="3411613"/>
            <a:ext cx="1082535" cy="1208233"/>
            <a:chOff x="2485115" y="3381622"/>
            <a:chExt cx="1082535" cy="1208233"/>
          </a:xfrm>
        </p:grpSpPr>
        <p:sp>
          <p:nvSpPr>
            <p:cNvPr id="339" name="Freeform 338"/>
            <p:cNvSpPr/>
            <p:nvPr/>
          </p:nvSpPr>
          <p:spPr>
            <a:xfrm rot="20016676">
              <a:off x="2485115" y="3381622"/>
              <a:ext cx="1082535" cy="1208233"/>
            </a:xfrm>
            <a:custGeom>
              <a:avLst/>
              <a:gdLst>
                <a:gd name="connsiteX0" fmla="*/ 723086 w 1082535"/>
                <a:gd name="connsiteY0" fmla="*/ 160913 h 1208233"/>
                <a:gd name="connsiteX1" fmla="*/ 851029 w 1082535"/>
                <a:gd name="connsiteY1" fmla="*/ 229702 h 1208233"/>
                <a:gd name="connsiteX2" fmla="*/ 851703 w 1082535"/>
                <a:gd name="connsiteY2" fmla="*/ 229841 h 1208233"/>
                <a:gd name="connsiteX3" fmla="*/ 853300 w 1082535"/>
                <a:gd name="connsiteY3" fmla="*/ 230923 h 1208233"/>
                <a:gd name="connsiteX4" fmla="*/ 861621 w 1082535"/>
                <a:gd name="connsiteY4" fmla="*/ 235397 h 1208233"/>
                <a:gd name="connsiteX5" fmla="*/ 861112 w 1082535"/>
                <a:gd name="connsiteY5" fmla="*/ 236221 h 1208233"/>
                <a:gd name="connsiteX6" fmla="*/ 867687 w 1082535"/>
                <a:gd name="connsiteY6" fmla="*/ 240681 h 1208233"/>
                <a:gd name="connsiteX7" fmla="*/ 882345 w 1082535"/>
                <a:gd name="connsiteY7" fmla="*/ 276344 h 1208233"/>
                <a:gd name="connsiteX8" fmla="*/ 881981 w 1082535"/>
                <a:gd name="connsiteY8" fmla="*/ 409373 h 1208233"/>
                <a:gd name="connsiteX9" fmla="*/ 1036180 w 1082535"/>
                <a:gd name="connsiteY9" fmla="*/ 409373 h 1208233"/>
                <a:gd name="connsiteX10" fmla="*/ 1082535 w 1082535"/>
                <a:gd name="connsiteY10" fmla="*/ 455728 h 1208233"/>
                <a:gd name="connsiteX11" fmla="*/ 1036180 w 1082535"/>
                <a:gd name="connsiteY11" fmla="*/ 502083 h 1208233"/>
                <a:gd name="connsiteX12" fmla="*/ 828762 w 1082535"/>
                <a:gd name="connsiteY12" fmla="*/ 502083 h 1208233"/>
                <a:gd name="connsiteX13" fmla="*/ 782407 w 1082535"/>
                <a:gd name="connsiteY13" fmla="*/ 455728 h 1208233"/>
                <a:gd name="connsiteX14" fmla="*/ 783529 w 1082535"/>
                <a:gd name="connsiteY14" fmla="*/ 450171 h 1208233"/>
                <a:gd name="connsiteX15" fmla="*/ 781145 w 1082535"/>
                <a:gd name="connsiteY15" fmla="*/ 438192 h 1208233"/>
                <a:gd name="connsiteX16" fmla="*/ 781285 w 1082535"/>
                <a:gd name="connsiteY16" fmla="*/ 386939 h 1208233"/>
                <a:gd name="connsiteX17" fmla="*/ 778884 w 1082535"/>
                <a:gd name="connsiteY17" fmla="*/ 391301 h 1208233"/>
                <a:gd name="connsiteX18" fmla="*/ 693041 w 1082535"/>
                <a:gd name="connsiteY18" fmla="*/ 469452 h 1208233"/>
                <a:gd name="connsiteX19" fmla="*/ 671668 w 1082535"/>
                <a:gd name="connsiteY19" fmla="*/ 494967 h 1208233"/>
                <a:gd name="connsiteX20" fmla="*/ 647308 w 1082535"/>
                <a:gd name="connsiteY20" fmla="*/ 818694 h 1208233"/>
                <a:gd name="connsiteX21" fmla="*/ 622652 w 1082535"/>
                <a:gd name="connsiteY21" fmla="*/ 837100 h 1208233"/>
                <a:gd name="connsiteX22" fmla="*/ 572154 w 1082535"/>
                <a:gd name="connsiteY22" fmla="*/ 812384 h 1208233"/>
                <a:gd name="connsiteX23" fmla="*/ 513635 w 1082535"/>
                <a:gd name="connsiteY23" fmla="*/ 1164556 h 1208233"/>
                <a:gd name="connsiteX24" fmla="*/ 453549 w 1082535"/>
                <a:gd name="connsiteY24" fmla="*/ 1207519 h 1208233"/>
                <a:gd name="connsiteX25" fmla="*/ 410587 w 1082535"/>
                <a:gd name="connsiteY25" fmla="*/ 1147433 h 1208233"/>
                <a:gd name="connsiteX26" fmla="*/ 474224 w 1082535"/>
                <a:gd name="connsiteY26" fmla="*/ 764454 h 1208233"/>
                <a:gd name="connsiteX27" fmla="*/ 429489 w 1082535"/>
                <a:gd name="connsiteY27" fmla="*/ 742560 h 1208233"/>
                <a:gd name="connsiteX28" fmla="*/ 428296 w 1082535"/>
                <a:gd name="connsiteY28" fmla="*/ 747019 h 1208233"/>
                <a:gd name="connsiteX29" fmla="*/ 376594 w 1082535"/>
                <a:gd name="connsiteY29" fmla="*/ 851224 h 1208233"/>
                <a:gd name="connsiteX30" fmla="*/ 364310 w 1082535"/>
                <a:gd name="connsiteY30" fmla="*/ 867059 h 1208233"/>
                <a:gd name="connsiteX31" fmla="*/ 351993 w 1082535"/>
                <a:gd name="connsiteY31" fmla="*/ 874063 h 1208233"/>
                <a:gd name="connsiteX32" fmla="*/ 72568 w 1082535"/>
                <a:gd name="connsiteY32" fmla="*/ 1010965 h 1208233"/>
                <a:gd name="connsiteX33" fmla="*/ 5102 w 1082535"/>
                <a:gd name="connsiteY33" fmla="*/ 987678 h 1208233"/>
                <a:gd name="connsiteX34" fmla="*/ 28390 w 1082535"/>
                <a:gd name="connsiteY34" fmla="*/ 920211 h 1208233"/>
                <a:gd name="connsiteX35" fmla="*/ 293790 w 1082535"/>
                <a:gd name="connsiteY35" fmla="*/ 791015 h 1208233"/>
                <a:gd name="connsiteX36" fmla="*/ 337878 w 1082535"/>
                <a:gd name="connsiteY36" fmla="*/ 702157 h 1208233"/>
                <a:gd name="connsiteX37" fmla="*/ 340371 w 1082535"/>
                <a:gd name="connsiteY37" fmla="*/ 698943 h 1208233"/>
                <a:gd name="connsiteX38" fmla="*/ 258453 w 1082535"/>
                <a:gd name="connsiteY38" fmla="*/ 658850 h 1208233"/>
                <a:gd name="connsiteX39" fmla="*/ 252142 w 1082535"/>
                <a:gd name="connsiteY39" fmla="*/ 628756 h 1208233"/>
                <a:gd name="connsiteX40" fmla="*/ 527753 w 1082535"/>
                <a:gd name="connsiteY40" fmla="*/ 419079 h 1208233"/>
                <a:gd name="connsiteX41" fmla="*/ 530013 w 1082535"/>
                <a:gd name="connsiteY41" fmla="*/ 420200 h 1208233"/>
                <a:gd name="connsiteX42" fmla="*/ 684045 w 1082535"/>
                <a:gd name="connsiteY42" fmla="*/ 169330 h 1208233"/>
                <a:gd name="connsiteX43" fmla="*/ 723086 w 1082535"/>
                <a:gd name="connsiteY43" fmla="*/ 160913 h 1208233"/>
                <a:gd name="connsiteX44" fmla="*/ 914711 w 1082535"/>
                <a:gd name="connsiteY44" fmla="*/ 10296 h 1208233"/>
                <a:gd name="connsiteX45" fmla="*/ 959213 w 1082535"/>
                <a:gd name="connsiteY45" fmla="*/ 142445 h 1208233"/>
                <a:gd name="connsiteX46" fmla="*/ 827064 w 1082535"/>
                <a:gd name="connsiteY46" fmla="*/ 186947 h 1208233"/>
                <a:gd name="connsiteX47" fmla="*/ 782562 w 1082535"/>
                <a:gd name="connsiteY47" fmla="*/ 54798 h 1208233"/>
                <a:gd name="connsiteX48" fmla="*/ 914711 w 1082535"/>
                <a:gd name="connsiteY48" fmla="*/ 10296 h 1208233"/>
                <a:gd name="connsiteX0" fmla="*/ 723086 w 1082535"/>
                <a:gd name="connsiteY0" fmla="*/ 160913 h 1208233"/>
                <a:gd name="connsiteX1" fmla="*/ 851029 w 1082535"/>
                <a:gd name="connsiteY1" fmla="*/ 229702 h 1208233"/>
                <a:gd name="connsiteX2" fmla="*/ 851703 w 1082535"/>
                <a:gd name="connsiteY2" fmla="*/ 229841 h 1208233"/>
                <a:gd name="connsiteX3" fmla="*/ 853300 w 1082535"/>
                <a:gd name="connsiteY3" fmla="*/ 230923 h 1208233"/>
                <a:gd name="connsiteX4" fmla="*/ 861621 w 1082535"/>
                <a:gd name="connsiteY4" fmla="*/ 235397 h 1208233"/>
                <a:gd name="connsiteX5" fmla="*/ 861112 w 1082535"/>
                <a:gd name="connsiteY5" fmla="*/ 236221 h 1208233"/>
                <a:gd name="connsiteX6" fmla="*/ 867687 w 1082535"/>
                <a:gd name="connsiteY6" fmla="*/ 240681 h 1208233"/>
                <a:gd name="connsiteX7" fmla="*/ 882345 w 1082535"/>
                <a:gd name="connsiteY7" fmla="*/ 276344 h 1208233"/>
                <a:gd name="connsiteX8" fmla="*/ 881981 w 1082535"/>
                <a:gd name="connsiteY8" fmla="*/ 409373 h 1208233"/>
                <a:gd name="connsiteX9" fmla="*/ 1036180 w 1082535"/>
                <a:gd name="connsiteY9" fmla="*/ 409373 h 1208233"/>
                <a:gd name="connsiteX10" fmla="*/ 1082535 w 1082535"/>
                <a:gd name="connsiteY10" fmla="*/ 455728 h 1208233"/>
                <a:gd name="connsiteX11" fmla="*/ 1036180 w 1082535"/>
                <a:gd name="connsiteY11" fmla="*/ 502083 h 1208233"/>
                <a:gd name="connsiteX12" fmla="*/ 828762 w 1082535"/>
                <a:gd name="connsiteY12" fmla="*/ 502083 h 1208233"/>
                <a:gd name="connsiteX13" fmla="*/ 782407 w 1082535"/>
                <a:gd name="connsiteY13" fmla="*/ 455728 h 1208233"/>
                <a:gd name="connsiteX14" fmla="*/ 781145 w 1082535"/>
                <a:gd name="connsiteY14" fmla="*/ 438192 h 1208233"/>
                <a:gd name="connsiteX15" fmla="*/ 781285 w 1082535"/>
                <a:gd name="connsiteY15" fmla="*/ 386939 h 1208233"/>
                <a:gd name="connsiteX16" fmla="*/ 778884 w 1082535"/>
                <a:gd name="connsiteY16" fmla="*/ 391301 h 1208233"/>
                <a:gd name="connsiteX17" fmla="*/ 693041 w 1082535"/>
                <a:gd name="connsiteY17" fmla="*/ 469452 h 1208233"/>
                <a:gd name="connsiteX18" fmla="*/ 671668 w 1082535"/>
                <a:gd name="connsiteY18" fmla="*/ 494967 h 1208233"/>
                <a:gd name="connsiteX19" fmla="*/ 647308 w 1082535"/>
                <a:gd name="connsiteY19" fmla="*/ 818694 h 1208233"/>
                <a:gd name="connsiteX20" fmla="*/ 622652 w 1082535"/>
                <a:gd name="connsiteY20" fmla="*/ 837100 h 1208233"/>
                <a:gd name="connsiteX21" fmla="*/ 572154 w 1082535"/>
                <a:gd name="connsiteY21" fmla="*/ 812384 h 1208233"/>
                <a:gd name="connsiteX22" fmla="*/ 513635 w 1082535"/>
                <a:gd name="connsiteY22" fmla="*/ 1164556 h 1208233"/>
                <a:gd name="connsiteX23" fmla="*/ 453549 w 1082535"/>
                <a:gd name="connsiteY23" fmla="*/ 1207519 h 1208233"/>
                <a:gd name="connsiteX24" fmla="*/ 410587 w 1082535"/>
                <a:gd name="connsiteY24" fmla="*/ 1147433 h 1208233"/>
                <a:gd name="connsiteX25" fmla="*/ 474224 w 1082535"/>
                <a:gd name="connsiteY25" fmla="*/ 764454 h 1208233"/>
                <a:gd name="connsiteX26" fmla="*/ 429489 w 1082535"/>
                <a:gd name="connsiteY26" fmla="*/ 742560 h 1208233"/>
                <a:gd name="connsiteX27" fmla="*/ 428296 w 1082535"/>
                <a:gd name="connsiteY27" fmla="*/ 747019 h 1208233"/>
                <a:gd name="connsiteX28" fmla="*/ 376594 w 1082535"/>
                <a:gd name="connsiteY28" fmla="*/ 851224 h 1208233"/>
                <a:gd name="connsiteX29" fmla="*/ 364310 w 1082535"/>
                <a:gd name="connsiteY29" fmla="*/ 867059 h 1208233"/>
                <a:gd name="connsiteX30" fmla="*/ 351993 w 1082535"/>
                <a:gd name="connsiteY30" fmla="*/ 874063 h 1208233"/>
                <a:gd name="connsiteX31" fmla="*/ 72568 w 1082535"/>
                <a:gd name="connsiteY31" fmla="*/ 1010965 h 1208233"/>
                <a:gd name="connsiteX32" fmla="*/ 5102 w 1082535"/>
                <a:gd name="connsiteY32" fmla="*/ 987678 h 1208233"/>
                <a:gd name="connsiteX33" fmla="*/ 28390 w 1082535"/>
                <a:gd name="connsiteY33" fmla="*/ 920211 h 1208233"/>
                <a:gd name="connsiteX34" fmla="*/ 293790 w 1082535"/>
                <a:gd name="connsiteY34" fmla="*/ 791015 h 1208233"/>
                <a:gd name="connsiteX35" fmla="*/ 337878 w 1082535"/>
                <a:gd name="connsiteY35" fmla="*/ 702157 h 1208233"/>
                <a:gd name="connsiteX36" fmla="*/ 340371 w 1082535"/>
                <a:gd name="connsiteY36" fmla="*/ 698943 h 1208233"/>
                <a:gd name="connsiteX37" fmla="*/ 258453 w 1082535"/>
                <a:gd name="connsiteY37" fmla="*/ 658850 h 1208233"/>
                <a:gd name="connsiteX38" fmla="*/ 252142 w 1082535"/>
                <a:gd name="connsiteY38" fmla="*/ 628756 h 1208233"/>
                <a:gd name="connsiteX39" fmla="*/ 527753 w 1082535"/>
                <a:gd name="connsiteY39" fmla="*/ 419079 h 1208233"/>
                <a:gd name="connsiteX40" fmla="*/ 530013 w 1082535"/>
                <a:gd name="connsiteY40" fmla="*/ 420200 h 1208233"/>
                <a:gd name="connsiteX41" fmla="*/ 684045 w 1082535"/>
                <a:gd name="connsiteY41" fmla="*/ 169330 h 1208233"/>
                <a:gd name="connsiteX42" fmla="*/ 723086 w 1082535"/>
                <a:gd name="connsiteY42" fmla="*/ 160913 h 1208233"/>
                <a:gd name="connsiteX43" fmla="*/ 914711 w 1082535"/>
                <a:gd name="connsiteY43" fmla="*/ 10296 h 1208233"/>
                <a:gd name="connsiteX44" fmla="*/ 959213 w 1082535"/>
                <a:gd name="connsiteY44" fmla="*/ 142445 h 1208233"/>
                <a:gd name="connsiteX45" fmla="*/ 827064 w 1082535"/>
                <a:gd name="connsiteY45" fmla="*/ 186947 h 1208233"/>
                <a:gd name="connsiteX46" fmla="*/ 782562 w 1082535"/>
                <a:gd name="connsiteY46" fmla="*/ 54798 h 1208233"/>
                <a:gd name="connsiteX47" fmla="*/ 914711 w 1082535"/>
                <a:gd name="connsiteY47" fmla="*/ 10296 h 120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535" h="1208233">
                  <a:moveTo>
                    <a:pt x="723086" y="160913"/>
                  </a:moveTo>
                  <a:lnTo>
                    <a:pt x="851029" y="229702"/>
                  </a:lnTo>
                  <a:lnTo>
                    <a:pt x="851703" y="229841"/>
                  </a:lnTo>
                  <a:lnTo>
                    <a:pt x="853300" y="230923"/>
                  </a:lnTo>
                  <a:lnTo>
                    <a:pt x="861621" y="235397"/>
                  </a:lnTo>
                  <a:lnTo>
                    <a:pt x="861112" y="236221"/>
                  </a:lnTo>
                  <a:lnTo>
                    <a:pt x="867687" y="240681"/>
                  </a:lnTo>
                  <a:cubicBezTo>
                    <a:pt x="876779" y="249823"/>
                    <a:pt x="882384" y="262432"/>
                    <a:pt x="882345" y="276344"/>
                  </a:cubicBezTo>
                  <a:cubicBezTo>
                    <a:pt x="882224" y="320687"/>
                    <a:pt x="882102" y="365030"/>
                    <a:pt x="881981" y="409373"/>
                  </a:cubicBezTo>
                  <a:lnTo>
                    <a:pt x="1036180" y="409373"/>
                  </a:lnTo>
                  <a:cubicBezTo>
                    <a:pt x="1061781" y="409373"/>
                    <a:pt x="1082535" y="430127"/>
                    <a:pt x="1082535" y="455728"/>
                  </a:cubicBezTo>
                  <a:cubicBezTo>
                    <a:pt x="1082535" y="481329"/>
                    <a:pt x="1061781" y="502083"/>
                    <a:pt x="1036180" y="502083"/>
                  </a:cubicBezTo>
                  <a:lnTo>
                    <a:pt x="828762" y="502083"/>
                  </a:lnTo>
                  <a:cubicBezTo>
                    <a:pt x="803161" y="502083"/>
                    <a:pt x="782407" y="481329"/>
                    <a:pt x="782407" y="455728"/>
                  </a:cubicBezTo>
                  <a:cubicBezTo>
                    <a:pt x="781986" y="449883"/>
                    <a:pt x="781566" y="444037"/>
                    <a:pt x="781145" y="438192"/>
                  </a:cubicBezTo>
                  <a:cubicBezTo>
                    <a:pt x="781192" y="421108"/>
                    <a:pt x="781238" y="404023"/>
                    <a:pt x="781285" y="386939"/>
                  </a:cubicBezTo>
                  <a:lnTo>
                    <a:pt x="778884" y="391301"/>
                  </a:lnTo>
                  <a:cubicBezTo>
                    <a:pt x="746102" y="417732"/>
                    <a:pt x="717359" y="442820"/>
                    <a:pt x="693041" y="469452"/>
                  </a:cubicBezTo>
                  <a:lnTo>
                    <a:pt x="671668" y="494967"/>
                  </a:lnTo>
                  <a:lnTo>
                    <a:pt x="647308" y="818694"/>
                  </a:lnTo>
                  <a:cubicBezTo>
                    <a:pt x="644209" y="840034"/>
                    <a:pt x="644497" y="844670"/>
                    <a:pt x="622652" y="837100"/>
                  </a:cubicBezTo>
                  <a:lnTo>
                    <a:pt x="572154" y="812384"/>
                  </a:lnTo>
                  <a:lnTo>
                    <a:pt x="513635" y="1164556"/>
                  </a:lnTo>
                  <a:cubicBezTo>
                    <a:pt x="508907" y="1193012"/>
                    <a:pt x="482005" y="1212248"/>
                    <a:pt x="453549" y="1207519"/>
                  </a:cubicBezTo>
                  <a:cubicBezTo>
                    <a:pt x="425094" y="1202791"/>
                    <a:pt x="405858" y="1175889"/>
                    <a:pt x="410587" y="1147433"/>
                  </a:cubicBezTo>
                  <a:lnTo>
                    <a:pt x="474224" y="764454"/>
                  </a:lnTo>
                  <a:lnTo>
                    <a:pt x="429489" y="742560"/>
                  </a:lnTo>
                  <a:lnTo>
                    <a:pt x="428296" y="747019"/>
                  </a:lnTo>
                  <a:lnTo>
                    <a:pt x="376594" y="851224"/>
                  </a:lnTo>
                  <a:cubicBezTo>
                    <a:pt x="373497" y="857466"/>
                    <a:pt x="369282" y="862785"/>
                    <a:pt x="364310" y="867059"/>
                  </a:cubicBezTo>
                  <a:lnTo>
                    <a:pt x="351993" y="874063"/>
                  </a:lnTo>
                  <a:lnTo>
                    <a:pt x="72568" y="1010965"/>
                  </a:lnTo>
                  <a:cubicBezTo>
                    <a:pt x="47507" y="1023165"/>
                    <a:pt x="17301" y="1012739"/>
                    <a:pt x="5102" y="987678"/>
                  </a:cubicBezTo>
                  <a:cubicBezTo>
                    <a:pt x="-7098" y="962616"/>
                    <a:pt x="3328" y="932411"/>
                    <a:pt x="28390" y="920211"/>
                  </a:cubicBezTo>
                  <a:lnTo>
                    <a:pt x="293790" y="791015"/>
                  </a:lnTo>
                  <a:lnTo>
                    <a:pt x="337878" y="702157"/>
                  </a:lnTo>
                  <a:lnTo>
                    <a:pt x="340371" y="698943"/>
                  </a:lnTo>
                  <a:lnTo>
                    <a:pt x="258453" y="658850"/>
                  </a:lnTo>
                  <a:cubicBezTo>
                    <a:pt x="241294" y="649520"/>
                    <a:pt x="234451" y="641630"/>
                    <a:pt x="252142" y="628756"/>
                  </a:cubicBezTo>
                  <a:lnTo>
                    <a:pt x="527753" y="419079"/>
                  </a:lnTo>
                  <a:lnTo>
                    <a:pt x="530013" y="420200"/>
                  </a:lnTo>
                  <a:lnTo>
                    <a:pt x="684045" y="169330"/>
                  </a:lnTo>
                  <a:cubicBezTo>
                    <a:pt x="692501" y="156224"/>
                    <a:pt x="709980" y="152456"/>
                    <a:pt x="723086" y="160913"/>
                  </a:cubicBezTo>
                  <a:close/>
                  <a:moveTo>
                    <a:pt x="914711" y="10296"/>
                  </a:moveTo>
                  <a:cubicBezTo>
                    <a:pt x="963491" y="34499"/>
                    <a:pt x="983416" y="93664"/>
                    <a:pt x="959213" y="142445"/>
                  </a:cubicBezTo>
                  <a:cubicBezTo>
                    <a:pt x="935010" y="191225"/>
                    <a:pt x="875844" y="211150"/>
                    <a:pt x="827064" y="186947"/>
                  </a:cubicBezTo>
                  <a:cubicBezTo>
                    <a:pt x="778283" y="162744"/>
                    <a:pt x="758359" y="103578"/>
                    <a:pt x="782562" y="54798"/>
                  </a:cubicBezTo>
                  <a:cubicBezTo>
                    <a:pt x="806765" y="6017"/>
                    <a:pt x="865930" y="-13907"/>
                    <a:pt x="914711" y="10296"/>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p:cNvGrpSpPr/>
            <p:nvPr/>
          </p:nvGrpSpPr>
          <p:grpSpPr>
            <a:xfrm>
              <a:off x="3341647" y="3491965"/>
              <a:ext cx="113686" cy="196798"/>
              <a:chOff x="3384944" y="3436524"/>
              <a:chExt cx="113686" cy="196798"/>
            </a:xfrm>
          </p:grpSpPr>
          <p:sp>
            <p:nvSpPr>
              <p:cNvPr id="90" name="Rounded Rectangle 89"/>
              <p:cNvSpPr/>
              <p:nvPr/>
            </p:nvSpPr>
            <p:spPr>
              <a:xfrm rot="22379" flipH="1">
                <a:off x="3394214" y="3452563"/>
                <a:ext cx="95096" cy="173420"/>
              </a:xfrm>
              <a:prstGeom prst="roundRect">
                <a:avLst>
                  <a:gd name="adj" fmla="val 34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 name="Freeform 90"/>
              <p:cNvSpPr>
                <a:spLocks noEditPoints="1"/>
              </p:cNvSpPr>
              <p:nvPr/>
            </p:nvSpPr>
            <p:spPr bwMode="auto">
              <a:xfrm rot="9435">
                <a:off x="3384944" y="3436524"/>
                <a:ext cx="113686" cy="196798"/>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chemeClr val="tx1">
                  <a:lumMod val="50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91">
                  <a:defRPr/>
                </a:pPr>
                <a:endParaRPr lang="en-US" sz="1400" kern="0" dirty="0" smtClean="0">
                  <a:solidFill>
                    <a:srgbClr val="000000"/>
                  </a:solidFill>
                  <a:latin typeface="Arial"/>
                </a:endParaRPr>
              </a:p>
            </p:txBody>
          </p:sp>
        </p:grpSp>
      </p:grpSp>
      <p:sp>
        <p:nvSpPr>
          <p:cNvPr id="21" name="Title 20"/>
          <p:cNvSpPr>
            <a:spLocks noGrp="1"/>
          </p:cNvSpPr>
          <p:nvPr>
            <p:ph type="title"/>
          </p:nvPr>
        </p:nvSpPr>
        <p:spPr/>
        <p:txBody>
          <a:bodyPr/>
          <a:lstStyle/>
          <a:p>
            <a:r>
              <a:rPr lang="en-US" dirty="0" smtClean="0"/>
              <a:t>I</a:t>
            </a:r>
            <a:r>
              <a:rPr lang="en-US" sz="2400" dirty="0" smtClean="0"/>
              <a:t>dentity </a:t>
            </a:r>
            <a:r>
              <a:rPr lang="en-US" dirty="0" smtClean="0"/>
              <a:t>S</a:t>
            </a:r>
            <a:r>
              <a:rPr lang="en-US" sz="2400" dirty="0" smtClean="0"/>
              <a:t>ervices </a:t>
            </a:r>
            <a:r>
              <a:rPr lang="en-US" dirty="0" smtClean="0"/>
              <a:t>E</a:t>
            </a:r>
            <a:r>
              <a:rPr lang="en-US" sz="2400" dirty="0" smtClean="0"/>
              <a:t>ngine</a:t>
            </a:r>
            <a:r>
              <a:rPr lang="en-US" dirty="0" smtClean="0"/>
              <a:t/>
            </a:r>
            <a:br>
              <a:rPr lang="en-US" dirty="0" smtClean="0"/>
            </a:br>
            <a:endParaRPr lang="en-US" dirty="0"/>
          </a:p>
        </p:txBody>
      </p:sp>
      <p:sp>
        <p:nvSpPr>
          <p:cNvPr id="256" name="Rectangle 255"/>
          <p:cNvSpPr/>
          <p:nvPr/>
        </p:nvSpPr>
        <p:spPr>
          <a:xfrm>
            <a:off x="437766" y="818827"/>
            <a:ext cx="8287134" cy="776291"/>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marL="180975"/>
            <a:r>
              <a:rPr lang="ja-JP" altLang="en-US" dirty="0" smtClean="0">
                <a:latin typeface="ＭＳ Ｐゴシック"/>
                <a:ea typeface="ＭＳ Ｐゴシック"/>
                <a:cs typeface="ＭＳ Ｐゴシック"/>
              </a:rPr>
              <a:t>コンテキストデータを共有し属性に応じて</a:t>
            </a:r>
            <a:r>
              <a:rPr lang="ja-JP" altLang="en-US" dirty="0" smtClean="0">
                <a:latin typeface="ＭＳ Ｐゴシック"/>
                <a:cs typeface="ＭＳ Ｐゴシック"/>
              </a:rPr>
              <a:t>ネットワークリソースへの</a:t>
            </a:r>
            <a:r>
              <a:rPr lang="ja-JP" altLang="en-US" dirty="0" smtClean="0">
                <a:latin typeface="ＭＳ Ｐゴシック"/>
                <a:ea typeface="ＭＳ Ｐゴシック"/>
                <a:cs typeface="ＭＳ Ｐゴシック"/>
              </a:rPr>
              <a:t>アクセス制御を</a:t>
            </a:r>
            <a:r>
              <a:rPr lang="en-US" altLang="ja-JP" dirty="0" smtClean="0">
                <a:latin typeface="ＭＳ Ｐゴシック"/>
                <a:ea typeface="ＭＳ Ｐゴシック"/>
                <a:cs typeface="ＭＳ Ｐゴシック"/>
              </a:rPr>
              <a:t/>
            </a:r>
            <a:br>
              <a:rPr lang="en-US" altLang="ja-JP" dirty="0" smtClean="0">
                <a:latin typeface="ＭＳ Ｐゴシック"/>
                <a:ea typeface="ＭＳ Ｐゴシック"/>
                <a:cs typeface="ＭＳ Ｐゴシック"/>
              </a:rPr>
            </a:br>
            <a:r>
              <a:rPr lang="ja-JP" altLang="en-US" dirty="0" smtClean="0">
                <a:latin typeface="ＭＳ Ｐゴシック"/>
                <a:ea typeface="ＭＳ Ｐゴシック"/>
                <a:cs typeface="ＭＳ Ｐゴシック"/>
              </a:rPr>
              <a:t>自動化する集中型のセキュリティソリューション</a:t>
            </a:r>
            <a:endParaRPr lang="en-US" dirty="0">
              <a:solidFill>
                <a:srgbClr val="FFFFFF"/>
              </a:solidFill>
              <a:latin typeface="ＭＳ Ｐゴシック"/>
              <a:ea typeface="ＭＳ Ｐゴシック"/>
              <a:cs typeface="ＭＳ Ｐゴシック"/>
            </a:endParaRPr>
          </a:p>
        </p:txBody>
      </p:sp>
      <p:sp>
        <p:nvSpPr>
          <p:cNvPr id="321" name="Freeform 320"/>
          <p:cNvSpPr/>
          <p:nvPr/>
        </p:nvSpPr>
        <p:spPr>
          <a:xfrm>
            <a:off x="1790700" y="1366827"/>
            <a:ext cx="2575560" cy="452180"/>
          </a:xfrm>
          <a:custGeom>
            <a:avLst/>
            <a:gdLst>
              <a:gd name="connsiteX0" fmla="*/ 2575560 w 2575560"/>
              <a:gd name="connsiteY0" fmla="*/ 401013 h 452180"/>
              <a:gd name="connsiteX1" fmla="*/ 2247900 w 2575560"/>
              <a:gd name="connsiteY1" fmla="*/ 187653 h 452180"/>
              <a:gd name="connsiteX2" fmla="*/ 1546860 w 2575560"/>
              <a:gd name="connsiteY2" fmla="*/ 20013 h 452180"/>
              <a:gd name="connsiteX3" fmla="*/ 800100 w 2575560"/>
              <a:gd name="connsiteY3" fmla="*/ 20013 h 452180"/>
              <a:gd name="connsiteX4" fmla="*/ 106680 w 2575560"/>
              <a:gd name="connsiteY4" fmla="*/ 172413 h 452180"/>
              <a:gd name="connsiteX5" fmla="*/ 38100 w 2575560"/>
              <a:gd name="connsiteY5" fmla="*/ 446733 h 452180"/>
              <a:gd name="connsiteX6" fmla="*/ 30480 w 2575560"/>
              <a:gd name="connsiteY6" fmla="*/ 355293 h 452180"/>
              <a:gd name="connsiteX7" fmla="*/ 0 w 2575560"/>
              <a:gd name="connsiteY7" fmla="*/ 355293 h 45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5560" h="452180">
                <a:moveTo>
                  <a:pt x="2575560" y="401013"/>
                </a:moveTo>
                <a:cubicBezTo>
                  <a:pt x="2497455" y="326083"/>
                  <a:pt x="2419350" y="251153"/>
                  <a:pt x="2247900" y="187653"/>
                </a:cubicBezTo>
                <a:cubicBezTo>
                  <a:pt x="2076450" y="124153"/>
                  <a:pt x="1788160" y="47953"/>
                  <a:pt x="1546860" y="20013"/>
                </a:cubicBezTo>
                <a:cubicBezTo>
                  <a:pt x="1305560" y="-7927"/>
                  <a:pt x="1040130" y="-5387"/>
                  <a:pt x="800100" y="20013"/>
                </a:cubicBezTo>
                <a:cubicBezTo>
                  <a:pt x="560070" y="45413"/>
                  <a:pt x="233680" y="101293"/>
                  <a:pt x="106680" y="172413"/>
                </a:cubicBezTo>
                <a:cubicBezTo>
                  <a:pt x="-20320" y="243533"/>
                  <a:pt x="50800" y="416253"/>
                  <a:pt x="38100" y="446733"/>
                </a:cubicBezTo>
                <a:cubicBezTo>
                  <a:pt x="25400" y="477213"/>
                  <a:pt x="36830" y="370533"/>
                  <a:pt x="30480" y="355293"/>
                </a:cubicBezTo>
                <a:cubicBezTo>
                  <a:pt x="24130" y="340053"/>
                  <a:pt x="12065" y="347673"/>
                  <a:pt x="0" y="355293"/>
                </a:cubicBez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2" name="Freeform 321"/>
          <p:cNvSpPr/>
          <p:nvPr/>
        </p:nvSpPr>
        <p:spPr>
          <a:xfrm>
            <a:off x="1783080" y="1346380"/>
            <a:ext cx="2621280" cy="436700"/>
          </a:xfrm>
          <a:custGeom>
            <a:avLst/>
            <a:gdLst>
              <a:gd name="connsiteX0" fmla="*/ 2621280 w 2621280"/>
              <a:gd name="connsiteY0" fmla="*/ 413840 h 436700"/>
              <a:gd name="connsiteX1" fmla="*/ 2225040 w 2621280"/>
              <a:gd name="connsiteY1" fmla="*/ 101420 h 436700"/>
              <a:gd name="connsiteX2" fmla="*/ 1805940 w 2621280"/>
              <a:gd name="connsiteY2" fmla="*/ 48080 h 436700"/>
              <a:gd name="connsiteX3" fmla="*/ 899160 w 2621280"/>
              <a:gd name="connsiteY3" fmla="*/ 2360 h 436700"/>
              <a:gd name="connsiteX4" fmla="*/ 190500 w 2621280"/>
              <a:gd name="connsiteY4" fmla="*/ 124280 h 436700"/>
              <a:gd name="connsiteX5" fmla="*/ 0 w 2621280"/>
              <a:gd name="connsiteY5" fmla="*/ 436700 h 4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1280" h="436700">
                <a:moveTo>
                  <a:pt x="2621280" y="413840"/>
                </a:moveTo>
                <a:cubicBezTo>
                  <a:pt x="2491105" y="288110"/>
                  <a:pt x="2360930" y="162380"/>
                  <a:pt x="2225040" y="101420"/>
                </a:cubicBezTo>
                <a:cubicBezTo>
                  <a:pt x="2089150" y="40460"/>
                  <a:pt x="2026920" y="64590"/>
                  <a:pt x="1805940" y="48080"/>
                </a:cubicBezTo>
                <a:cubicBezTo>
                  <a:pt x="1584960" y="31570"/>
                  <a:pt x="1168400" y="-10340"/>
                  <a:pt x="899160" y="2360"/>
                </a:cubicBezTo>
                <a:cubicBezTo>
                  <a:pt x="629920" y="15060"/>
                  <a:pt x="340360" y="51890"/>
                  <a:pt x="190500" y="124280"/>
                </a:cubicBezTo>
                <a:cubicBezTo>
                  <a:pt x="40640" y="196670"/>
                  <a:pt x="20320" y="316685"/>
                  <a:pt x="0" y="436700"/>
                </a:cubicBez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7" name="Freeform 486"/>
          <p:cNvSpPr/>
          <p:nvPr/>
        </p:nvSpPr>
        <p:spPr bwMode="auto">
          <a:xfrm>
            <a:off x="1293975" y="2219325"/>
            <a:ext cx="1318227" cy="2526904"/>
          </a:xfrm>
          <a:custGeom>
            <a:avLst/>
            <a:gdLst>
              <a:gd name="connsiteX0" fmla="*/ 946319 w 1318227"/>
              <a:gd name="connsiteY0" fmla="*/ 1191840 h 2526904"/>
              <a:gd name="connsiteX1" fmla="*/ 911219 w 1318227"/>
              <a:gd name="connsiteY1" fmla="*/ 1226940 h 2526904"/>
              <a:gd name="connsiteX2" fmla="*/ 946319 w 1318227"/>
              <a:gd name="connsiteY2" fmla="*/ 1262040 h 2526904"/>
              <a:gd name="connsiteX3" fmla="*/ 981419 w 1318227"/>
              <a:gd name="connsiteY3" fmla="*/ 1226940 h 2526904"/>
              <a:gd name="connsiteX4" fmla="*/ 946319 w 1318227"/>
              <a:gd name="connsiteY4" fmla="*/ 1191840 h 2526904"/>
              <a:gd name="connsiteX5" fmla="*/ 78552 w 1318227"/>
              <a:gd name="connsiteY5" fmla="*/ 377147 h 2526904"/>
              <a:gd name="connsiteX6" fmla="*/ 1033695 w 1318227"/>
              <a:gd name="connsiteY6" fmla="*/ 377147 h 2526904"/>
              <a:gd name="connsiteX7" fmla="*/ 1033695 w 1318227"/>
              <a:gd name="connsiteY7" fmla="*/ 2194092 h 2526904"/>
              <a:gd name="connsiteX8" fmla="*/ 78552 w 1318227"/>
              <a:gd name="connsiteY8" fmla="*/ 2194092 h 2526904"/>
              <a:gd name="connsiteX9" fmla="*/ 1318227 w 1318227"/>
              <a:gd name="connsiteY9" fmla="*/ 0 h 2526904"/>
              <a:gd name="connsiteX10" fmla="*/ 1318227 w 1318227"/>
              <a:gd name="connsiteY10" fmla="*/ 2524204 h 2526904"/>
              <a:gd name="connsiteX11" fmla="*/ 1238844 w 1318227"/>
              <a:gd name="connsiteY11" fmla="*/ 2526904 h 2526904"/>
              <a:gd name="connsiteX12" fmla="*/ 1234079 w 1318227"/>
              <a:gd name="connsiteY12" fmla="*/ 79203 h 2526904"/>
              <a:gd name="connsiteX13" fmla="*/ 49803 w 1318227"/>
              <a:gd name="connsiteY13" fmla="*/ 366956 h 2526904"/>
              <a:gd name="connsiteX14" fmla="*/ 52184 w 1318227"/>
              <a:gd name="connsiteY14" fmla="*/ 2202118 h 2526904"/>
              <a:gd name="connsiteX15" fmla="*/ 0 w 1318227"/>
              <a:gd name="connsiteY15" fmla="*/ 2203904 h 2526904"/>
              <a:gd name="connsiteX16" fmla="*/ 0 w 1318227"/>
              <a:gd name="connsiteY16" fmla="*/ 320301 h 252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8227" h="2526904">
                <a:moveTo>
                  <a:pt x="946319" y="1191840"/>
                </a:moveTo>
                <a:cubicBezTo>
                  <a:pt x="926934" y="1191840"/>
                  <a:pt x="911219" y="1207555"/>
                  <a:pt x="911219" y="1226940"/>
                </a:cubicBezTo>
                <a:cubicBezTo>
                  <a:pt x="911219" y="1246325"/>
                  <a:pt x="926934" y="1262040"/>
                  <a:pt x="946319" y="1262040"/>
                </a:cubicBezTo>
                <a:cubicBezTo>
                  <a:pt x="965704" y="1262040"/>
                  <a:pt x="981419" y="1246325"/>
                  <a:pt x="981419" y="1226940"/>
                </a:cubicBezTo>
                <a:cubicBezTo>
                  <a:pt x="981419" y="1207555"/>
                  <a:pt x="965704" y="1191840"/>
                  <a:pt x="946319" y="1191840"/>
                </a:cubicBezTo>
                <a:close/>
                <a:moveTo>
                  <a:pt x="78552" y="377147"/>
                </a:moveTo>
                <a:lnTo>
                  <a:pt x="1033695" y="377147"/>
                </a:lnTo>
                <a:lnTo>
                  <a:pt x="1033695" y="2194092"/>
                </a:lnTo>
                <a:lnTo>
                  <a:pt x="78552" y="2194092"/>
                </a:lnTo>
                <a:close/>
                <a:moveTo>
                  <a:pt x="1318227" y="0"/>
                </a:moveTo>
                <a:lnTo>
                  <a:pt x="1318227" y="2524204"/>
                </a:lnTo>
                <a:lnTo>
                  <a:pt x="1238844" y="2526904"/>
                </a:lnTo>
                <a:lnTo>
                  <a:pt x="1234079" y="79203"/>
                </a:lnTo>
                <a:lnTo>
                  <a:pt x="49803" y="366956"/>
                </a:lnTo>
                <a:lnTo>
                  <a:pt x="52184" y="2202118"/>
                </a:lnTo>
                <a:lnTo>
                  <a:pt x="0" y="2203904"/>
                </a:lnTo>
                <a:lnTo>
                  <a:pt x="0" y="3203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p:cNvGrpSpPr/>
          <p:nvPr/>
        </p:nvGrpSpPr>
        <p:grpSpPr>
          <a:xfrm>
            <a:off x="386675" y="3250308"/>
            <a:ext cx="753657" cy="1290336"/>
            <a:chOff x="419100" y="3385931"/>
            <a:chExt cx="753657" cy="1290336"/>
          </a:xfrm>
        </p:grpSpPr>
        <p:sp>
          <p:nvSpPr>
            <p:cNvPr id="463" name="Freeform 462"/>
            <p:cNvSpPr/>
            <p:nvPr/>
          </p:nvSpPr>
          <p:spPr>
            <a:xfrm>
              <a:off x="419100" y="3385931"/>
              <a:ext cx="746126" cy="1290336"/>
            </a:xfrm>
            <a:custGeom>
              <a:avLst/>
              <a:gdLst>
                <a:gd name="connsiteX0" fmla="*/ 640607 w 1618351"/>
                <a:gd name="connsiteY0" fmla="*/ 477380 h 2798745"/>
                <a:gd name="connsiteX1" fmla="*/ 955515 w 1618351"/>
                <a:gd name="connsiteY1" fmla="*/ 487696 h 2798745"/>
                <a:gd name="connsiteX2" fmla="*/ 956958 w 1618351"/>
                <a:gd name="connsiteY2" fmla="*/ 487315 h 2798745"/>
                <a:gd name="connsiteX3" fmla="*/ 961105 w 1618351"/>
                <a:gd name="connsiteY3" fmla="*/ 487879 h 2798745"/>
                <a:gd name="connsiteX4" fmla="*/ 981585 w 1618351"/>
                <a:gd name="connsiteY4" fmla="*/ 488550 h 2798745"/>
                <a:gd name="connsiteX5" fmla="*/ 981389 w 1618351"/>
                <a:gd name="connsiteY5" fmla="*/ 490642 h 2798745"/>
                <a:gd name="connsiteX6" fmla="*/ 998465 w 1618351"/>
                <a:gd name="connsiteY6" fmla="*/ 492968 h 2798745"/>
                <a:gd name="connsiteX7" fmla="*/ 1061326 w 1618351"/>
                <a:gd name="connsiteY7" fmla="*/ 548131 h 2798745"/>
                <a:gd name="connsiteX8" fmla="*/ 1214013 w 1618351"/>
                <a:gd name="connsiteY8" fmla="*/ 857999 h 2798745"/>
                <a:gd name="connsiteX9" fmla="*/ 1576169 w 1618351"/>
                <a:gd name="connsiteY9" fmla="*/ 1134777 h 2798745"/>
                <a:gd name="connsiteX10" fmla="*/ 1596283 w 1618351"/>
                <a:gd name="connsiteY10" fmla="*/ 1285298 h 2798745"/>
                <a:gd name="connsiteX11" fmla="*/ 1445762 w 1618351"/>
                <a:gd name="connsiteY11" fmla="*/ 1305411 h 2798745"/>
                <a:gd name="connsiteX12" fmla="*/ 1074452 w 1618351"/>
                <a:gd name="connsiteY12" fmla="*/ 1021635 h 2798745"/>
                <a:gd name="connsiteX13" fmla="*/ 1054221 w 1618351"/>
                <a:gd name="connsiteY13" fmla="*/ 998523 h 2798745"/>
                <a:gd name="connsiteX14" fmla="*/ 1047223 w 1618351"/>
                <a:gd name="connsiteY14" fmla="*/ 994519 h 2798745"/>
                <a:gd name="connsiteX15" fmla="*/ 1020721 w 1618351"/>
                <a:gd name="connsiteY15" fmla="*/ 960161 h 2798745"/>
                <a:gd name="connsiteX16" fmla="*/ 971584 w 1618351"/>
                <a:gd name="connsiteY16" fmla="*/ 860441 h 2798745"/>
                <a:gd name="connsiteX17" fmla="*/ 971125 w 1618351"/>
                <a:gd name="connsiteY17" fmla="*/ 871232 h 2798745"/>
                <a:gd name="connsiteX18" fmla="*/ 879671 w 1618351"/>
                <a:gd name="connsiteY18" fmla="*/ 1105834 h 2798745"/>
                <a:gd name="connsiteX19" fmla="*/ 862741 w 1618351"/>
                <a:gd name="connsiteY19" fmla="*/ 1176014 h 2798745"/>
                <a:gd name="connsiteX20" fmla="*/ 1127494 w 1618351"/>
                <a:gd name="connsiteY20" fmla="*/ 1828497 h 2798745"/>
                <a:gd name="connsiteX21" fmla="*/ 1097332 w 1618351"/>
                <a:gd name="connsiteY21" fmla="*/ 1888028 h 2798745"/>
                <a:gd name="connsiteX22" fmla="*/ 975388 w 1618351"/>
                <a:gd name="connsiteY22" fmla="*/ 1888688 h 2798745"/>
                <a:gd name="connsiteX23" fmla="*/ 1201192 w 1618351"/>
                <a:gd name="connsiteY23" fmla="*/ 2629369 h 2798745"/>
                <a:gd name="connsiteX24" fmla="*/ 1125863 w 1618351"/>
                <a:gd name="connsiteY24" fmla="*/ 2770772 h 2798745"/>
                <a:gd name="connsiteX25" fmla="*/ 1125863 w 1618351"/>
                <a:gd name="connsiteY25" fmla="*/ 2770771 h 2798745"/>
                <a:gd name="connsiteX26" fmla="*/ 984461 w 1618351"/>
                <a:gd name="connsiteY26" fmla="*/ 2695441 h 2798745"/>
                <a:gd name="connsiteX27" fmla="*/ 738903 w 1618351"/>
                <a:gd name="connsiteY27" fmla="*/ 1889968 h 2798745"/>
                <a:gd name="connsiteX28" fmla="*/ 630877 w 1618351"/>
                <a:gd name="connsiteY28" fmla="*/ 1890554 h 2798745"/>
                <a:gd name="connsiteX29" fmla="*/ 632859 w 1618351"/>
                <a:gd name="connsiteY29" fmla="*/ 1900368 h 2798745"/>
                <a:gd name="connsiteX30" fmla="*/ 632859 w 1618351"/>
                <a:gd name="connsiteY30" fmla="*/ 2152679 h 2798745"/>
                <a:gd name="connsiteX31" fmla="*/ 624256 w 1618351"/>
                <a:gd name="connsiteY31" fmla="*/ 2195289 h 2798745"/>
                <a:gd name="connsiteX32" fmla="*/ 607076 w 1618351"/>
                <a:gd name="connsiteY32" fmla="*/ 2220771 h 2798745"/>
                <a:gd name="connsiteX33" fmla="*/ 196135 w 1618351"/>
                <a:gd name="connsiteY33" fmla="*/ 2756147 h 2798745"/>
                <a:gd name="connsiteX34" fmla="*/ 42598 w 1618351"/>
                <a:gd name="connsiteY34" fmla="*/ 2775939 h 2798745"/>
                <a:gd name="connsiteX35" fmla="*/ 22806 w 1618351"/>
                <a:gd name="connsiteY35" fmla="*/ 2622402 h 2798745"/>
                <a:gd name="connsiteX36" fmla="*/ 413928 w 1618351"/>
                <a:gd name="connsiteY36" fmla="*/ 2115520 h 2798745"/>
                <a:gd name="connsiteX37" fmla="*/ 413928 w 1618351"/>
                <a:gd name="connsiteY37" fmla="*/ 1900367 h 2798745"/>
                <a:gd name="connsiteX38" fmla="*/ 415674 w 1618351"/>
                <a:gd name="connsiteY38" fmla="*/ 1891719 h 2798745"/>
                <a:gd name="connsiteX39" fmla="*/ 217857 w 1618351"/>
                <a:gd name="connsiteY39" fmla="*/ 1892791 h 2798745"/>
                <a:gd name="connsiteX40" fmla="*/ 176582 w 1618351"/>
                <a:gd name="connsiteY40" fmla="*/ 1840402 h 2798745"/>
                <a:gd name="connsiteX41" fmla="*/ 509957 w 1618351"/>
                <a:gd name="connsiteY41" fmla="*/ 1167302 h 2798745"/>
                <a:gd name="connsiteX42" fmla="*/ 515428 w 1618351"/>
                <a:gd name="connsiteY42" fmla="*/ 1167302 h 2798745"/>
                <a:gd name="connsiteX43" fmla="*/ 572864 w 1618351"/>
                <a:gd name="connsiteY43" fmla="*/ 531371 h 2798745"/>
                <a:gd name="connsiteX44" fmla="*/ 640607 w 1618351"/>
                <a:gd name="connsiteY44" fmla="*/ 477380 h 2798745"/>
                <a:gd name="connsiteX45" fmla="*/ 867732 w 1618351"/>
                <a:gd name="connsiteY45" fmla="*/ 0 h 2798745"/>
                <a:gd name="connsiteX46" fmla="*/ 1081595 w 1618351"/>
                <a:gd name="connsiteY46" fmla="*/ 213863 h 2798745"/>
                <a:gd name="connsiteX47" fmla="*/ 867732 w 1618351"/>
                <a:gd name="connsiteY47" fmla="*/ 427726 h 2798745"/>
                <a:gd name="connsiteX48" fmla="*/ 653869 w 1618351"/>
                <a:gd name="connsiteY48" fmla="*/ 213863 h 2798745"/>
                <a:gd name="connsiteX49" fmla="*/ 867732 w 1618351"/>
                <a:gd name="connsiteY49" fmla="*/ 0 h 279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18351" h="2798745">
                  <a:moveTo>
                    <a:pt x="640607" y="477380"/>
                  </a:moveTo>
                  <a:lnTo>
                    <a:pt x="955515" y="487696"/>
                  </a:lnTo>
                  <a:lnTo>
                    <a:pt x="956958" y="487315"/>
                  </a:lnTo>
                  <a:lnTo>
                    <a:pt x="961105" y="487879"/>
                  </a:lnTo>
                  <a:lnTo>
                    <a:pt x="981585" y="488550"/>
                  </a:lnTo>
                  <a:lnTo>
                    <a:pt x="981389" y="490642"/>
                  </a:lnTo>
                  <a:lnTo>
                    <a:pt x="998465" y="492968"/>
                  </a:lnTo>
                  <a:cubicBezTo>
                    <a:pt x="1024943" y="501966"/>
                    <a:pt x="1047989" y="521063"/>
                    <a:pt x="1061326" y="548131"/>
                  </a:cubicBezTo>
                  <a:lnTo>
                    <a:pt x="1214013" y="857999"/>
                  </a:lnTo>
                  <a:lnTo>
                    <a:pt x="1576169" y="1134777"/>
                  </a:lnTo>
                  <a:cubicBezTo>
                    <a:pt x="1623288" y="1170787"/>
                    <a:pt x="1632294" y="1238178"/>
                    <a:pt x="1596283" y="1285298"/>
                  </a:cubicBezTo>
                  <a:cubicBezTo>
                    <a:pt x="1560272" y="1332416"/>
                    <a:pt x="1492881" y="1341421"/>
                    <a:pt x="1445762" y="1305411"/>
                  </a:cubicBezTo>
                  <a:cubicBezTo>
                    <a:pt x="1321992" y="1210819"/>
                    <a:pt x="1198223" y="1116226"/>
                    <a:pt x="1074452" y="1021635"/>
                  </a:cubicBezTo>
                  <a:lnTo>
                    <a:pt x="1054221" y="998523"/>
                  </a:lnTo>
                  <a:lnTo>
                    <a:pt x="1047223" y="994519"/>
                  </a:lnTo>
                  <a:cubicBezTo>
                    <a:pt x="1036486" y="985236"/>
                    <a:pt x="1027390" y="973695"/>
                    <a:pt x="1020721" y="960161"/>
                  </a:cubicBezTo>
                  <a:lnTo>
                    <a:pt x="971584" y="860441"/>
                  </a:lnTo>
                  <a:lnTo>
                    <a:pt x="971125" y="871232"/>
                  </a:lnTo>
                  <a:cubicBezTo>
                    <a:pt x="932909" y="954191"/>
                    <a:pt x="901247" y="1030645"/>
                    <a:pt x="879671" y="1105834"/>
                  </a:cubicBezTo>
                  <a:lnTo>
                    <a:pt x="862741" y="1176014"/>
                  </a:lnTo>
                  <a:lnTo>
                    <a:pt x="1127494" y="1828497"/>
                  </a:lnTo>
                  <a:cubicBezTo>
                    <a:pt x="1142045" y="1872947"/>
                    <a:pt x="1147074" y="1881677"/>
                    <a:pt x="1097332" y="1888028"/>
                  </a:cubicBezTo>
                  <a:lnTo>
                    <a:pt x="975388" y="1888688"/>
                  </a:lnTo>
                  <a:lnTo>
                    <a:pt x="1201192" y="2629369"/>
                  </a:lnTo>
                  <a:cubicBezTo>
                    <a:pt x="1219438" y="2689218"/>
                    <a:pt x="1185711" y="2752526"/>
                    <a:pt x="1125863" y="2770772"/>
                  </a:cubicBezTo>
                  <a:lnTo>
                    <a:pt x="1125863" y="2770771"/>
                  </a:lnTo>
                  <a:cubicBezTo>
                    <a:pt x="1066015" y="2789016"/>
                    <a:pt x="1002706" y="2755290"/>
                    <a:pt x="984461" y="2695441"/>
                  </a:cubicBezTo>
                  <a:lnTo>
                    <a:pt x="738903" y="1889968"/>
                  </a:lnTo>
                  <a:lnTo>
                    <a:pt x="630877" y="1890554"/>
                  </a:lnTo>
                  <a:lnTo>
                    <a:pt x="632859" y="1900368"/>
                  </a:lnTo>
                  <a:lnTo>
                    <a:pt x="632859" y="2152679"/>
                  </a:lnTo>
                  <a:cubicBezTo>
                    <a:pt x="632859" y="2167794"/>
                    <a:pt x="629796" y="2182192"/>
                    <a:pt x="624256" y="2195289"/>
                  </a:cubicBezTo>
                  <a:lnTo>
                    <a:pt x="607076" y="2220771"/>
                  </a:lnTo>
                  <a:lnTo>
                    <a:pt x="196135" y="2756147"/>
                  </a:lnTo>
                  <a:cubicBezTo>
                    <a:pt x="159202" y="2804010"/>
                    <a:pt x="90461" y="2812872"/>
                    <a:pt x="42598" y="2775939"/>
                  </a:cubicBezTo>
                  <a:cubicBezTo>
                    <a:pt x="-5266" y="2739005"/>
                    <a:pt x="-14127" y="2670266"/>
                    <a:pt x="22806" y="2622402"/>
                  </a:cubicBezTo>
                  <a:lnTo>
                    <a:pt x="413928" y="2115520"/>
                  </a:lnTo>
                  <a:lnTo>
                    <a:pt x="413928" y="1900367"/>
                  </a:lnTo>
                  <a:lnTo>
                    <a:pt x="415674" y="1891719"/>
                  </a:lnTo>
                  <a:lnTo>
                    <a:pt x="217857" y="1892791"/>
                  </a:lnTo>
                  <a:cubicBezTo>
                    <a:pt x="175523" y="1891204"/>
                    <a:pt x="154621" y="1882471"/>
                    <a:pt x="176582" y="1840402"/>
                  </a:cubicBezTo>
                  <a:lnTo>
                    <a:pt x="509957" y="1167302"/>
                  </a:lnTo>
                  <a:lnTo>
                    <a:pt x="515428" y="1167302"/>
                  </a:lnTo>
                  <a:lnTo>
                    <a:pt x="572864" y="531371"/>
                  </a:lnTo>
                  <a:cubicBezTo>
                    <a:pt x="576661" y="497755"/>
                    <a:pt x="606990" y="473583"/>
                    <a:pt x="640607" y="477380"/>
                  </a:cubicBezTo>
                  <a:close/>
                  <a:moveTo>
                    <a:pt x="867732" y="0"/>
                  </a:moveTo>
                  <a:cubicBezTo>
                    <a:pt x="985845" y="0"/>
                    <a:pt x="1081595" y="95750"/>
                    <a:pt x="1081595" y="213863"/>
                  </a:cubicBezTo>
                  <a:cubicBezTo>
                    <a:pt x="1081595" y="331976"/>
                    <a:pt x="985845" y="427726"/>
                    <a:pt x="867732" y="427726"/>
                  </a:cubicBezTo>
                  <a:cubicBezTo>
                    <a:pt x="749619" y="427726"/>
                    <a:pt x="653869" y="331976"/>
                    <a:pt x="653869" y="213863"/>
                  </a:cubicBezTo>
                  <a:cubicBezTo>
                    <a:pt x="653869" y="95750"/>
                    <a:pt x="749619" y="0"/>
                    <a:pt x="867732" y="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p:nvGrpSpPr>
          <p:grpSpPr>
            <a:xfrm>
              <a:off x="1059071" y="3834301"/>
              <a:ext cx="113686" cy="196798"/>
              <a:chOff x="1045751" y="3831605"/>
              <a:chExt cx="137116" cy="237357"/>
            </a:xfrm>
          </p:grpSpPr>
          <p:sp>
            <p:nvSpPr>
              <p:cNvPr id="32" name="Rounded Rectangle 31"/>
              <p:cNvSpPr/>
              <p:nvPr/>
            </p:nvSpPr>
            <p:spPr>
              <a:xfrm rot="1633723" flipH="1">
                <a:off x="1054565" y="3850370"/>
                <a:ext cx="114695" cy="209161"/>
              </a:xfrm>
              <a:prstGeom prst="roundRect">
                <a:avLst>
                  <a:gd name="adj" fmla="val 34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4" name="Freeform 463"/>
              <p:cNvSpPr>
                <a:spLocks noEditPoints="1"/>
              </p:cNvSpPr>
              <p:nvPr/>
            </p:nvSpPr>
            <p:spPr bwMode="auto">
              <a:xfrm rot="1620779">
                <a:off x="1045751" y="3831605"/>
                <a:ext cx="137116" cy="23735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chemeClr val="tx1">
                  <a:lumMod val="50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91">
                  <a:defRPr/>
                </a:pPr>
                <a:endParaRPr lang="en-US" sz="1400" kern="0" dirty="0" smtClean="0">
                  <a:solidFill>
                    <a:srgbClr val="000000"/>
                  </a:solidFill>
                  <a:latin typeface="Arial"/>
                </a:endParaRPr>
              </a:p>
            </p:txBody>
          </p:sp>
        </p:grpSp>
      </p:grpSp>
      <p:sp>
        <p:nvSpPr>
          <p:cNvPr id="36" name="Rectangle 35"/>
          <p:cNvSpPr/>
          <p:nvPr/>
        </p:nvSpPr>
        <p:spPr>
          <a:xfrm>
            <a:off x="1384300" y="2681433"/>
            <a:ext cx="930276" cy="615620"/>
          </a:xfrm>
          <a:prstGeom prst="rect">
            <a:avLst/>
          </a:prstGeom>
        </p:spPr>
        <p:txBody>
          <a:bodyPr wrap="square" lIns="45720" rIns="45720">
            <a:noAutofit/>
          </a:bodyPr>
          <a:lstStyle/>
          <a:p>
            <a:pPr algn="ctr"/>
            <a:r>
              <a:rPr lang="ja-JP" altLang="en-US" sz="1200" b="1" dirty="0" smtClean="0">
                <a:solidFill>
                  <a:schemeClr val="bg1"/>
                </a:solidFill>
              </a:rPr>
              <a:t>ネットワーク入口</a:t>
            </a:r>
            <a:endParaRPr lang="en-US" sz="1200" b="1" dirty="0">
              <a:solidFill>
                <a:schemeClr val="bg1"/>
              </a:solidFill>
            </a:endParaRPr>
          </a:p>
        </p:txBody>
      </p:sp>
      <p:grpSp>
        <p:nvGrpSpPr>
          <p:cNvPr id="40" name="Group 39"/>
          <p:cNvGrpSpPr/>
          <p:nvPr/>
        </p:nvGrpSpPr>
        <p:grpSpPr>
          <a:xfrm>
            <a:off x="509544" y="3470189"/>
            <a:ext cx="1170057" cy="1070455"/>
            <a:chOff x="1329137" y="3508289"/>
            <a:chExt cx="1170057" cy="1070455"/>
          </a:xfrm>
        </p:grpSpPr>
        <p:sp>
          <p:nvSpPr>
            <p:cNvPr id="330" name="Freeform 329"/>
            <p:cNvSpPr/>
            <p:nvPr/>
          </p:nvSpPr>
          <p:spPr>
            <a:xfrm rot="13627400" flipV="1">
              <a:off x="1378938" y="3458488"/>
              <a:ext cx="1070455" cy="1170057"/>
            </a:xfrm>
            <a:custGeom>
              <a:avLst/>
              <a:gdLst>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78810 w 1070455"/>
                <a:gd name="connsiteY55" fmla="*/ 308330 h 1170057"/>
                <a:gd name="connsiteX56" fmla="*/ 963637 w 1070455"/>
                <a:gd name="connsiteY56" fmla="*/ 277899 h 1170057"/>
                <a:gd name="connsiteX57" fmla="*/ 963894 w 1070455"/>
                <a:gd name="connsiteY57" fmla="*/ 277115 h 1170057"/>
                <a:gd name="connsiteX58" fmla="*/ 954147 w 1070455"/>
                <a:gd name="connsiteY58" fmla="*/ 257838 h 1170057"/>
                <a:gd name="connsiteX59" fmla="*/ 1044128 w 1070455"/>
                <a:gd name="connsiteY59" fmla="*/ 31490 h 1170057"/>
                <a:gd name="connsiteX60" fmla="*/ 904871 w 1070455"/>
                <a:gd name="connsiteY60" fmla="*/ 26327 h 1170057"/>
                <a:gd name="connsiteX61" fmla="*/ 899709 w 1070455"/>
                <a:gd name="connsiteY61" fmla="*/ 165583 h 1170057"/>
                <a:gd name="connsiteX62" fmla="*/ 1038965 w 1070455"/>
                <a:gd name="connsiteY62" fmla="*/ 170747 h 1170057"/>
                <a:gd name="connsiteX63" fmla="*/ 1044128 w 1070455"/>
                <a:gd name="connsiteY63" fmla="*/ 31490 h 1170057"/>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78810 w 1070455"/>
                <a:gd name="connsiteY55" fmla="*/ 308330 h 1170057"/>
                <a:gd name="connsiteX56" fmla="*/ 963637 w 1070455"/>
                <a:gd name="connsiteY56" fmla="*/ 277899 h 1170057"/>
                <a:gd name="connsiteX57" fmla="*/ 954147 w 1070455"/>
                <a:gd name="connsiteY57" fmla="*/ 257838 h 1170057"/>
                <a:gd name="connsiteX58" fmla="*/ 1044128 w 1070455"/>
                <a:gd name="connsiteY58" fmla="*/ 31490 h 1170057"/>
                <a:gd name="connsiteX59" fmla="*/ 904871 w 1070455"/>
                <a:gd name="connsiteY59" fmla="*/ 26327 h 1170057"/>
                <a:gd name="connsiteX60" fmla="*/ 899709 w 1070455"/>
                <a:gd name="connsiteY60" fmla="*/ 165583 h 1170057"/>
                <a:gd name="connsiteX61" fmla="*/ 1038965 w 1070455"/>
                <a:gd name="connsiteY61" fmla="*/ 170747 h 1170057"/>
                <a:gd name="connsiteX62" fmla="*/ 1044128 w 1070455"/>
                <a:gd name="connsiteY62" fmla="*/ 31490 h 1170057"/>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63637 w 1070455"/>
                <a:gd name="connsiteY55" fmla="*/ 277899 h 1170057"/>
                <a:gd name="connsiteX56" fmla="*/ 954147 w 1070455"/>
                <a:gd name="connsiteY56" fmla="*/ 257838 h 1170057"/>
                <a:gd name="connsiteX57" fmla="*/ 1044128 w 1070455"/>
                <a:gd name="connsiteY57" fmla="*/ 31490 h 1170057"/>
                <a:gd name="connsiteX58" fmla="*/ 904871 w 1070455"/>
                <a:gd name="connsiteY58" fmla="*/ 26327 h 1170057"/>
                <a:gd name="connsiteX59" fmla="*/ 899709 w 1070455"/>
                <a:gd name="connsiteY59" fmla="*/ 165583 h 1170057"/>
                <a:gd name="connsiteX60" fmla="*/ 1038965 w 1070455"/>
                <a:gd name="connsiteY60" fmla="*/ 170747 h 1170057"/>
                <a:gd name="connsiteX61" fmla="*/ 1044128 w 1070455"/>
                <a:gd name="connsiteY61" fmla="*/ 31490 h 1170057"/>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54147 w 1070455"/>
                <a:gd name="connsiteY55" fmla="*/ 257838 h 1170057"/>
                <a:gd name="connsiteX56" fmla="*/ 1044128 w 1070455"/>
                <a:gd name="connsiteY56" fmla="*/ 31490 h 1170057"/>
                <a:gd name="connsiteX57" fmla="*/ 904871 w 1070455"/>
                <a:gd name="connsiteY57" fmla="*/ 26327 h 1170057"/>
                <a:gd name="connsiteX58" fmla="*/ 899709 w 1070455"/>
                <a:gd name="connsiteY58" fmla="*/ 165583 h 1170057"/>
                <a:gd name="connsiteX59" fmla="*/ 1038965 w 1070455"/>
                <a:gd name="connsiteY59" fmla="*/ 170747 h 1170057"/>
                <a:gd name="connsiteX60" fmla="*/ 1044128 w 1070455"/>
                <a:gd name="connsiteY60" fmla="*/ 31490 h 117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70455" h="1170057">
                  <a:moveTo>
                    <a:pt x="954147" y="257838"/>
                  </a:moveTo>
                  <a:lnTo>
                    <a:pt x="851940" y="154744"/>
                  </a:lnTo>
                  <a:lnTo>
                    <a:pt x="851616" y="154138"/>
                  </a:lnTo>
                  <a:lnTo>
                    <a:pt x="850126" y="152914"/>
                  </a:lnTo>
                  <a:lnTo>
                    <a:pt x="843478" y="146211"/>
                  </a:lnTo>
                  <a:lnTo>
                    <a:pt x="842834" y="146932"/>
                  </a:lnTo>
                  <a:lnTo>
                    <a:pt x="836694" y="141896"/>
                  </a:lnTo>
                  <a:cubicBezTo>
                    <a:pt x="825356" y="135776"/>
                    <a:pt x="811682" y="133982"/>
                    <a:pt x="798362" y="137965"/>
                  </a:cubicBezTo>
                  <a:lnTo>
                    <a:pt x="645869" y="183556"/>
                  </a:lnTo>
                  <a:lnTo>
                    <a:pt x="438880" y="148045"/>
                  </a:lnTo>
                  <a:cubicBezTo>
                    <a:pt x="411950" y="143426"/>
                    <a:pt x="386372" y="161513"/>
                    <a:pt x="381752" y="188443"/>
                  </a:cubicBezTo>
                  <a:cubicBezTo>
                    <a:pt x="377133" y="215373"/>
                    <a:pt x="395220" y="240951"/>
                    <a:pt x="422149" y="245571"/>
                  </a:cubicBezTo>
                  <a:lnTo>
                    <a:pt x="634372" y="281978"/>
                  </a:lnTo>
                  <a:lnTo>
                    <a:pt x="648518" y="281563"/>
                  </a:lnTo>
                  <a:lnTo>
                    <a:pt x="652063" y="282670"/>
                  </a:lnTo>
                  <a:cubicBezTo>
                    <a:pt x="658563" y="283385"/>
                    <a:pt x="665312" y="282838"/>
                    <a:pt x="671973" y="280847"/>
                  </a:cubicBezTo>
                  <a:lnTo>
                    <a:pt x="721047" y="266176"/>
                  </a:lnTo>
                  <a:lnTo>
                    <a:pt x="717547" y="269714"/>
                  </a:lnTo>
                  <a:cubicBezTo>
                    <a:pt x="701518" y="308625"/>
                    <a:pt x="685629" y="343284"/>
                    <a:pt x="667007" y="374141"/>
                  </a:cubicBezTo>
                  <a:lnTo>
                    <a:pt x="648618" y="401859"/>
                  </a:lnTo>
                  <a:lnTo>
                    <a:pt x="345310" y="517021"/>
                  </a:lnTo>
                  <a:cubicBezTo>
                    <a:pt x="325740" y="526043"/>
                    <a:pt x="321216" y="527082"/>
                    <a:pt x="334666" y="545868"/>
                  </a:cubicBezTo>
                  <a:lnTo>
                    <a:pt x="371370" y="585831"/>
                  </a:lnTo>
                  <a:lnTo>
                    <a:pt x="307343" y="585830"/>
                  </a:lnTo>
                  <a:cubicBezTo>
                    <a:pt x="293360" y="585831"/>
                    <a:pt x="280701" y="591498"/>
                    <a:pt x="271539" y="600661"/>
                  </a:cubicBezTo>
                  <a:lnTo>
                    <a:pt x="270883" y="602244"/>
                  </a:lnTo>
                  <a:lnTo>
                    <a:pt x="19517" y="793905"/>
                  </a:lnTo>
                  <a:cubicBezTo>
                    <a:pt x="-2543" y="811093"/>
                    <a:pt x="-6493" y="842909"/>
                    <a:pt x="10695" y="864969"/>
                  </a:cubicBezTo>
                  <a:lnTo>
                    <a:pt x="10694" y="864969"/>
                  </a:lnTo>
                  <a:cubicBezTo>
                    <a:pt x="27882" y="887029"/>
                    <a:pt x="59698" y="890978"/>
                    <a:pt x="81758" y="873790"/>
                  </a:cubicBezTo>
                  <a:lnTo>
                    <a:pt x="318166" y="689590"/>
                  </a:lnTo>
                  <a:lnTo>
                    <a:pt x="319578" y="687100"/>
                  </a:lnTo>
                  <a:lnTo>
                    <a:pt x="457500" y="687101"/>
                  </a:lnTo>
                  <a:lnTo>
                    <a:pt x="463306" y="685928"/>
                  </a:lnTo>
                  <a:lnTo>
                    <a:pt x="480047" y="704156"/>
                  </a:lnTo>
                  <a:lnTo>
                    <a:pt x="479282" y="704624"/>
                  </a:lnTo>
                  <a:lnTo>
                    <a:pt x="491448" y="717728"/>
                  </a:lnTo>
                  <a:lnTo>
                    <a:pt x="493497" y="719926"/>
                  </a:lnTo>
                  <a:lnTo>
                    <a:pt x="281344" y="1093724"/>
                  </a:lnTo>
                  <a:cubicBezTo>
                    <a:pt x="267413" y="1118269"/>
                    <a:pt x="276018" y="1149459"/>
                    <a:pt x="300562" y="1163389"/>
                  </a:cubicBezTo>
                  <a:cubicBezTo>
                    <a:pt x="325107" y="1177320"/>
                    <a:pt x="356297" y="1168716"/>
                    <a:pt x="370227" y="1144171"/>
                  </a:cubicBezTo>
                  <a:lnTo>
                    <a:pt x="566525" y="798311"/>
                  </a:lnTo>
                  <a:lnTo>
                    <a:pt x="590054" y="823928"/>
                  </a:lnTo>
                  <a:lnTo>
                    <a:pt x="609300" y="844655"/>
                  </a:lnTo>
                  <a:lnTo>
                    <a:pt x="626523" y="855967"/>
                  </a:lnTo>
                  <a:cubicBezTo>
                    <a:pt x="631539" y="856197"/>
                    <a:pt x="635744" y="852125"/>
                    <a:pt x="639403" y="841823"/>
                  </a:cubicBezTo>
                  <a:lnTo>
                    <a:pt x="762158" y="518243"/>
                  </a:lnTo>
                  <a:lnTo>
                    <a:pt x="760443" y="516396"/>
                  </a:lnTo>
                  <a:lnTo>
                    <a:pt x="916181" y="343203"/>
                  </a:lnTo>
                  <a:lnTo>
                    <a:pt x="906313" y="407586"/>
                  </a:lnTo>
                  <a:lnTo>
                    <a:pt x="804413" y="584375"/>
                  </a:lnTo>
                  <a:cubicBezTo>
                    <a:pt x="791156" y="607376"/>
                    <a:pt x="794812" y="635836"/>
                    <a:pt x="812578" y="647942"/>
                  </a:cubicBezTo>
                  <a:cubicBezTo>
                    <a:pt x="830346" y="660046"/>
                    <a:pt x="855498" y="651213"/>
                    <a:pt x="868755" y="628213"/>
                  </a:cubicBezTo>
                  <a:cubicBezTo>
                    <a:pt x="903580" y="567793"/>
                    <a:pt x="940109" y="507999"/>
                    <a:pt x="973231" y="446954"/>
                  </a:cubicBezTo>
                  <a:cubicBezTo>
                    <a:pt x="1006353" y="385910"/>
                    <a:pt x="996909" y="395417"/>
                    <a:pt x="993728" y="363898"/>
                  </a:cubicBezTo>
                  <a:cubicBezTo>
                    <a:pt x="990547" y="332379"/>
                    <a:pt x="977778" y="292697"/>
                    <a:pt x="954147" y="257838"/>
                  </a:cubicBezTo>
                  <a:close/>
                  <a:moveTo>
                    <a:pt x="1044128" y="31490"/>
                  </a:moveTo>
                  <a:cubicBezTo>
                    <a:pt x="1007099" y="-8390"/>
                    <a:pt x="944751" y="-10701"/>
                    <a:pt x="904871" y="26327"/>
                  </a:cubicBezTo>
                  <a:cubicBezTo>
                    <a:pt x="864991" y="63356"/>
                    <a:pt x="862680" y="125703"/>
                    <a:pt x="899709" y="165583"/>
                  </a:cubicBezTo>
                  <a:cubicBezTo>
                    <a:pt x="936738" y="205464"/>
                    <a:pt x="999085" y="207776"/>
                    <a:pt x="1038965" y="170747"/>
                  </a:cubicBezTo>
                  <a:cubicBezTo>
                    <a:pt x="1078845" y="133718"/>
                    <a:pt x="1081157" y="71370"/>
                    <a:pt x="1044128" y="3149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p:cNvGrpSpPr/>
            <p:nvPr/>
          </p:nvGrpSpPr>
          <p:grpSpPr>
            <a:xfrm rot="1567462">
              <a:off x="1677196" y="3757977"/>
              <a:ext cx="85118" cy="147345"/>
              <a:chOff x="2371199" y="3736184"/>
              <a:chExt cx="113686" cy="196798"/>
            </a:xfrm>
          </p:grpSpPr>
          <p:sp>
            <p:nvSpPr>
              <p:cNvPr id="479" name="Rounded Rectangle 478"/>
              <p:cNvSpPr/>
              <p:nvPr/>
            </p:nvSpPr>
            <p:spPr>
              <a:xfrm rot="1633723" flipH="1">
                <a:off x="2378507" y="3751742"/>
                <a:ext cx="95096" cy="173420"/>
              </a:xfrm>
              <a:prstGeom prst="roundRect">
                <a:avLst>
                  <a:gd name="adj" fmla="val 34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1" name="Freeform 480"/>
              <p:cNvSpPr>
                <a:spLocks noEditPoints="1"/>
              </p:cNvSpPr>
              <p:nvPr/>
            </p:nvSpPr>
            <p:spPr bwMode="auto">
              <a:xfrm rot="1620779">
                <a:off x="2371199" y="3736184"/>
                <a:ext cx="113686" cy="196798"/>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chemeClr val="tx1">
                  <a:lumMod val="50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91">
                  <a:defRPr/>
                </a:pPr>
                <a:endParaRPr lang="en-US" sz="1400" kern="0" dirty="0" smtClean="0">
                  <a:solidFill>
                    <a:srgbClr val="000000"/>
                  </a:solidFill>
                  <a:latin typeface="Arial"/>
                </a:endParaRPr>
              </a:p>
            </p:txBody>
          </p:sp>
        </p:grpSp>
      </p:grpSp>
      <p:sp>
        <p:nvSpPr>
          <p:cNvPr id="243" name="Freeform 242"/>
          <p:cNvSpPr>
            <a:spLocks noEditPoints="1"/>
          </p:cNvSpPr>
          <p:nvPr/>
        </p:nvSpPr>
        <p:spPr bwMode="auto">
          <a:xfrm>
            <a:off x="4949979" y="1828419"/>
            <a:ext cx="206359" cy="357221"/>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chemeClr val="tx1">
              <a:lumMod val="50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91">
              <a:defRPr/>
            </a:pPr>
            <a:endParaRPr lang="en-US" sz="1400" kern="0" dirty="0" smtClean="0">
              <a:solidFill>
                <a:srgbClr val="000000"/>
              </a:solidFill>
              <a:latin typeface="Arial"/>
            </a:endParaRPr>
          </a:p>
        </p:txBody>
      </p:sp>
      <p:sp>
        <p:nvSpPr>
          <p:cNvPr id="317" name="Oval 316"/>
          <p:cNvSpPr/>
          <p:nvPr/>
        </p:nvSpPr>
        <p:spPr>
          <a:xfrm flipH="1">
            <a:off x="4991466" y="1945338"/>
            <a:ext cx="123385" cy="123383"/>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nvGrpSpPr>
          <p:cNvPr id="370" name="Group 369"/>
          <p:cNvGrpSpPr/>
          <p:nvPr/>
        </p:nvGrpSpPr>
        <p:grpSpPr>
          <a:xfrm>
            <a:off x="1050647" y="3250308"/>
            <a:ext cx="753657" cy="1290336"/>
            <a:chOff x="419100" y="3385931"/>
            <a:chExt cx="753657" cy="1290336"/>
          </a:xfrm>
        </p:grpSpPr>
        <p:sp>
          <p:nvSpPr>
            <p:cNvPr id="371" name="Freeform 370"/>
            <p:cNvSpPr/>
            <p:nvPr/>
          </p:nvSpPr>
          <p:spPr>
            <a:xfrm>
              <a:off x="419100" y="3385931"/>
              <a:ext cx="746126" cy="1290336"/>
            </a:xfrm>
            <a:custGeom>
              <a:avLst/>
              <a:gdLst>
                <a:gd name="connsiteX0" fmla="*/ 640607 w 1618351"/>
                <a:gd name="connsiteY0" fmla="*/ 477380 h 2798745"/>
                <a:gd name="connsiteX1" fmla="*/ 955515 w 1618351"/>
                <a:gd name="connsiteY1" fmla="*/ 487696 h 2798745"/>
                <a:gd name="connsiteX2" fmla="*/ 956958 w 1618351"/>
                <a:gd name="connsiteY2" fmla="*/ 487315 h 2798745"/>
                <a:gd name="connsiteX3" fmla="*/ 961105 w 1618351"/>
                <a:gd name="connsiteY3" fmla="*/ 487879 h 2798745"/>
                <a:gd name="connsiteX4" fmla="*/ 981585 w 1618351"/>
                <a:gd name="connsiteY4" fmla="*/ 488550 h 2798745"/>
                <a:gd name="connsiteX5" fmla="*/ 981389 w 1618351"/>
                <a:gd name="connsiteY5" fmla="*/ 490642 h 2798745"/>
                <a:gd name="connsiteX6" fmla="*/ 998465 w 1618351"/>
                <a:gd name="connsiteY6" fmla="*/ 492968 h 2798745"/>
                <a:gd name="connsiteX7" fmla="*/ 1061326 w 1618351"/>
                <a:gd name="connsiteY7" fmla="*/ 548131 h 2798745"/>
                <a:gd name="connsiteX8" fmla="*/ 1214013 w 1618351"/>
                <a:gd name="connsiteY8" fmla="*/ 857999 h 2798745"/>
                <a:gd name="connsiteX9" fmla="*/ 1576169 w 1618351"/>
                <a:gd name="connsiteY9" fmla="*/ 1134777 h 2798745"/>
                <a:gd name="connsiteX10" fmla="*/ 1596283 w 1618351"/>
                <a:gd name="connsiteY10" fmla="*/ 1285298 h 2798745"/>
                <a:gd name="connsiteX11" fmla="*/ 1445762 w 1618351"/>
                <a:gd name="connsiteY11" fmla="*/ 1305411 h 2798745"/>
                <a:gd name="connsiteX12" fmla="*/ 1074452 w 1618351"/>
                <a:gd name="connsiteY12" fmla="*/ 1021635 h 2798745"/>
                <a:gd name="connsiteX13" fmla="*/ 1054221 w 1618351"/>
                <a:gd name="connsiteY13" fmla="*/ 998523 h 2798745"/>
                <a:gd name="connsiteX14" fmla="*/ 1047223 w 1618351"/>
                <a:gd name="connsiteY14" fmla="*/ 994519 h 2798745"/>
                <a:gd name="connsiteX15" fmla="*/ 1020721 w 1618351"/>
                <a:gd name="connsiteY15" fmla="*/ 960161 h 2798745"/>
                <a:gd name="connsiteX16" fmla="*/ 971584 w 1618351"/>
                <a:gd name="connsiteY16" fmla="*/ 860441 h 2798745"/>
                <a:gd name="connsiteX17" fmla="*/ 971125 w 1618351"/>
                <a:gd name="connsiteY17" fmla="*/ 871232 h 2798745"/>
                <a:gd name="connsiteX18" fmla="*/ 879671 w 1618351"/>
                <a:gd name="connsiteY18" fmla="*/ 1105834 h 2798745"/>
                <a:gd name="connsiteX19" fmla="*/ 862741 w 1618351"/>
                <a:gd name="connsiteY19" fmla="*/ 1176014 h 2798745"/>
                <a:gd name="connsiteX20" fmla="*/ 1127494 w 1618351"/>
                <a:gd name="connsiteY20" fmla="*/ 1828497 h 2798745"/>
                <a:gd name="connsiteX21" fmla="*/ 1097332 w 1618351"/>
                <a:gd name="connsiteY21" fmla="*/ 1888028 h 2798745"/>
                <a:gd name="connsiteX22" fmla="*/ 975388 w 1618351"/>
                <a:gd name="connsiteY22" fmla="*/ 1888688 h 2798745"/>
                <a:gd name="connsiteX23" fmla="*/ 1201192 w 1618351"/>
                <a:gd name="connsiteY23" fmla="*/ 2629369 h 2798745"/>
                <a:gd name="connsiteX24" fmla="*/ 1125863 w 1618351"/>
                <a:gd name="connsiteY24" fmla="*/ 2770772 h 2798745"/>
                <a:gd name="connsiteX25" fmla="*/ 1125863 w 1618351"/>
                <a:gd name="connsiteY25" fmla="*/ 2770771 h 2798745"/>
                <a:gd name="connsiteX26" fmla="*/ 984461 w 1618351"/>
                <a:gd name="connsiteY26" fmla="*/ 2695441 h 2798745"/>
                <a:gd name="connsiteX27" fmla="*/ 738903 w 1618351"/>
                <a:gd name="connsiteY27" fmla="*/ 1889968 h 2798745"/>
                <a:gd name="connsiteX28" fmla="*/ 630877 w 1618351"/>
                <a:gd name="connsiteY28" fmla="*/ 1890554 h 2798745"/>
                <a:gd name="connsiteX29" fmla="*/ 632859 w 1618351"/>
                <a:gd name="connsiteY29" fmla="*/ 1900368 h 2798745"/>
                <a:gd name="connsiteX30" fmla="*/ 632859 w 1618351"/>
                <a:gd name="connsiteY30" fmla="*/ 2152679 h 2798745"/>
                <a:gd name="connsiteX31" fmla="*/ 624256 w 1618351"/>
                <a:gd name="connsiteY31" fmla="*/ 2195289 h 2798745"/>
                <a:gd name="connsiteX32" fmla="*/ 607076 w 1618351"/>
                <a:gd name="connsiteY32" fmla="*/ 2220771 h 2798745"/>
                <a:gd name="connsiteX33" fmla="*/ 196135 w 1618351"/>
                <a:gd name="connsiteY33" fmla="*/ 2756147 h 2798745"/>
                <a:gd name="connsiteX34" fmla="*/ 42598 w 1618351"/>
                <a:gd name="connsiteY34" fmla="*/ 2775939 h 2798745"/>
                <a:gd name="connsiteX35" fmla="*/ 22806 w 1618351"/>
                <a:gd name="connsiteY35" fmla="*/ 2622402 h 2798745"/>
                <a:gd name="connsiteX36" fmla="*/ 413928 w 1618351"/>
                <a:gd name="connsiteY36" fmla="*/ 2115520 h 2798745"/>
                <a:gd name="connsiteX37" fmla="*/ 413928 w 1618351"/>
                <a:gd name="connsiteY37" fmla="*/ 1900367 h 2798745"/>
                <a:gd name="connsiteX38" fmla="*/ 415674 w 1618351"/>
                <a:gd name="connsiteY38" fmla="*/ 1891719 h 2798745"/>
                <a:gd name="connsiteX39" fmla="*/ 217857 w 1618351"/>
                <a:gd name="connsiteY39" fmla="*/ 1892791 h 2798745"/>
                <a:gd name="connsiteX40" fmla="*/ 176582 w 1618351"/>
                <a:gd name="connsiteY40" fmla="*/ 1840402 h 2798745"/>
                <a:gd name="connsiteX41" fmla="*/ 509957 w 1618351"/>
                <a:gd name="connsiteY41" fmla="*/ 1167302 h 2798745"/>
                <a:gd name="connsiteX42" fmla="*/ 515428 w 1618351"/>
                <a:gd name="connsiteY42" fmla="*/ 1167302 h 2798745"/>
                <a:gd name="connsiteX43" fmla="*/ 572864 w 1618351"/>
                <a:gd name="connsiteY43" fmla="*/ 531371 h 2798745"/>
                <a:gd name="connsiteX44" fmla="*/ 640607 w 1618351"/>
                <a:gd name="connsiteY44" fmla="*/ 477380 h 2798745"/>
                <a:gd name="connsiteX45" fmla="*/ 867732 w 1618351"/>
                <a:gd name="connsiteY45" fmla="*/ 0 h 2798745"/>
                <a:gd name="connsiteX46" fmla="*/ 1081595 w 1618351"/>
                <a:gd name="connsiteY46" fmla="*/ 213863 h 2798745"/>
                <a:gd name="connsiteX47" fmla="*/ 867732 w 1618351"/>
                <a:gd name="connsiteY47" fmla="*/ 427726 h 2798745"/>
                <a:gd name="connsiteX48" fmla="*/ 653869 w 1618351"/>
                <a:gd name="connsiteY48" fmla="*/ 213863 h 2798745"/>
                <a:gd name="connsiteX49" fmla="*/ 867732 w 1618351"/>
                <a:gd name="connsiteY49" fmla="*/ 0 h 279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18351" h="2798745">
                  <a:moveTo>
                    <a:pt x="640607" y="477380"/>
                  </a:moveTo>
                  <a:lnTo>
                    <a:pt x="955515" y="487696"/>
                  </a:lnTo>
                  <a:lnTo>
                    <a:pt x="956958" y="487315"/>
                  </a:lnTo>
                  <a:lnTo>
                    <a:pt x="961105" y="487879"/>
                  </a:lnTo>
                  <a:lnTo>
                    <a:pt x="981585" y="488550"/>
                  </a:lnTo>
                  <a:lnTo>
                    <a:pt x="981389" y="490642"/>
                  </a:lnTo>
                  <a:lnTo>
                    <a:pt x="998465" y="492968"/>
                  </a:lnTo>
                  <a:cubicBezTo>
                    <a:pt x="1024943" y="501966"/>
                    <a:pt x="1047989" y="521063"/>
                    <a:pt x="1061326" y="548131"/>
                  </a:cubicBezTo>
                  <a:lnTo>
                    <a:pt x="1214013" y="857999"/>
                  </a:lnTo>
                  <a:lnTo>
                    <a:pt x="1576169" y="1134777"/>
                  </a:lnTo>
                  <a:cubicBezTo>
                    <a:pt x="1623288" y="1170787"/>
                    <a:pt x="1632294" y="1238178"/>
                    <a:pt x="1596283" y="1285298"/>
                  </a:cubicBezTo>
                  <a:cubicBezTo>
                    <a:pt x="1560272" y="1332416"/>
                    <a:pt x="1492881" y="1341421"/>
                    <a:pt x="1445762" y="1305411"/>
                  </a:cubicBezTo>
                  <a:cubicBezTo>
                    <a:pt x="1321992" y="1210819"/>
                    <a:pt x="1198223" y="1116226"/>
                    <a:pt x="1074452" y="1021635"/>
                  </a:cubicBezTo>
                  <a:lnTo>
                    <a:pt x="1054221" y="998523"/>
                  </a:lnTo>
                  <a:lnTo>
                    <a:pt x="1047223" y="994519"/>
                  </a:lnTo>
                  <a:cubicBezTo>
                    <a:pt x="1036486" y="985236"/>
                    <a:pt x="1027390" y="973695"/>
                    <a:pt x="1020721" y="960161"/>
                  </a:cubicBezTo>
                  <a:lnTo>
                    <a:pt x="971584" y="860441"/>
                  </a:lnTo>
                  <a:lnTo>
                    <a:pt x="971125" y="871232"/>
                  </a:lnTo>
                  <a:cubicBezTo>
                    <a:pt x="932909" y="954191"/>
                    <a:pt x="901247" y="1030645"/>
                    <a:pt x="879671" y="1105834"/>
                  </a:cubicBezTo>
                  <a:lnTo>
                    <a:pt x="862741" y="1176014"/>
                  </a:lnTo>
                  <a:lnTo>
                    <a:pt x="1127494" y="1828497"/>
                  </a:lnTo>
                  <a:cubicBezTo>
                    <a:pt x="1142045" y="1872947"/>
                    <a:pt x="1147074" y="1881677"/>
                    <a:pt x="1097332" y="1888028"/>
                  </a:cubicBezTo>
                  <a:lnTo>
                    <a:pt x="975388" y="1888688"/>
                  </a:lnTo>
                  <a:lnTo>
                    <a:pt x="1201192" y="2629369"/>
                  </a:lnTo>
                  <a:cubicBezTo>
                    <a:pt x="1219438" y="2689218"/>
                    <a:pt x="1185711" y="2752526"/>
                    <a:pt x="1125863" y="2770772"/>
                  </a:cubicBezTo>
                  <a:lnTo>
                    <a:pt x="1125863" y="2770771"/>
                  </a:lnTo>
                  <a:cubicBezTo>
                    <a:pt x="1066015" y="2789016"/>
                    <a:pt x="1002706" y="2755290"/>
                    <a:pt x="984461" y="2695441"/>
                  </a:cubicBezTo>
                  <a:lnTo>
                    <a:pt x="738903" y="1889968"/>
                  </a:lnTo>
                  <a:lnTo>
                    <a:pt x="630877" y="1890554"/>
                  </a:lnTo>
                  <a:lnTo>
                    <a:pt x="632859" y="1900368"/>
                  </a:lnTo>
                  <a:lnTo>
                    <a:pt x="632859" y="2152679"/>
                  </a:lnTo>
                  <a:cubicBezTo>
                    <a:pt x="632859" y="2167794"/>
                    <a:pt x="629796" y="2182192"/>
                    <a:pt x="624256" y="2195289"/>
                  </a:cubicBezTo>
                  <a:lnTo>
                    <a:pt x="607076" y="2220771"/>
                  </a:lnTo>
                  <a:lnTo>
                    <a:pt x="196135" y="2756147"/>
                  </a:lnTo>
                  <a:cubicBezTo>
                    <a:pt x="159202" y="2804010"/>
                    <a:pt x="90461" y="2812872"/>
                    <a:pt x="42598" y="2775939"/>
                  </a:cubicBezTo>
                  <a:cubicBezTo>
                    <a:pt x="-5266" y="2739005"/>
                    <a:pt x="-14127" y="2670266"/>
                    <a:pt x="22806" y="2622402"/>
                  </a:cubicBezTo>
                  <a:lnTo>
                    <a:pt x="413928" y="2115520"/>
                  </a:lnTo>
                  <a:lnTo>
                    <a:pt x="413928" y="1900367"/>
                  </a:lnTo>
                  <a:lnTo>
                    <a:pt x="415674" y="1891719"/>
                  </a:lnTo>
                  <a:lnTo>
                    <a:pt x="217857" y="1892791"/>
                  </a:lnTo>
                  <a:cubicBezTo>
                    <a:pt x="175523" y="1891204"/>
                    <a:pt x="154621" y="1882471"/>
                    <a:pt x="176582" y="1840402"/>
                  </a:cubicBezTo>
                  <a:lnTo>
                    <a:pt x="509957" y="1167302"/>
                  </a:lnTo>
                  <a:lnTo>
                    <a:pt x="515428" y="1167302"/>
                  </a:lnTo>
                  <a:lnTo>
                    <a:pt x="572864" y="531371"/>
                  </a:lnTo>
                  <a:cubicBezTo>
                    <a:pt x="576661" y="497755"/>
                    <a:pt x="606990" y="473583"/>
                    <a:pt x="640607" y="477380"/>
                  </a:cubicBezTo>
                  <a:close/>
                  <a:moveTo>
                    <a:pt x="867732" y="0"/>
                  </a:moveTo>
                  <a:cubicBezTo>
                    <a:pt x="985845" y="0"/>
                    <a:pt x="1081595" y="95750"/>
                    <a:pt x="1081595" y="213863"/>
                  </a:cubicBezTo>
                  <a:cubicBezTo>
                    <a:pt x="1081595" y="331976"/>
                    <a:pt x="985845" y="427726"/>
                    <a:pt x="867732" y="427726"/>
                  </a:cubicBezTo>
                  <a:cubicBezTo>
                    <a:pt x="749619" y="427726"/>
                    <a:pt x="653869" y="331976"/>
                    <a:pt x="653869" y="213863"/>
                  </a:cubicBezTo>
                  <a:cubicBezTo>
                    <a:pt x="653869" y="95750"/>
                    <a:pt x="749619" y="0"/>
                    <a:pt x="867732" y="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72" name="Group 371"/>
            <p:cNvGrpSpPr/>
            <p:nvPr/>
          </p:nvGrpSpPr>
          <p:grpSpPr>
            <a:xfrm>
              <a:off x="1059071" y="3834301"/>
              <a:ext cx="113686" cy="196798"/>
              <a:chOff x="1045751" y="3831605"/>
              <a:chExt cx="137116" cy="237357"/>
            </a:xfrm>
          </p:grpSpPr>
          <p:sp>
            <p:nvSpPr>
              <p:cNvPr id="373" name="Rounded Rectangle 372"/>
              <p:cNvSpPr/>
              <p:nvPr/>
            </p:nvSpPr>
            <p:spPr>
              <a:xfrm rot="1633723" flipH="1">
                <a:off x="1054565" y="3850370"/>
                <a:ext cx="114695" cy="209161"/>
              </a:xfrm>
              <a:prstGeom prst="roundRect">
                <a:avLst>
                  <a:gd name="adj" fmla="val 34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74" name="Freeform 373"/>
              <p:cNvSpPr>
                <a:spLocks noEditPoints="1"/>
              </p:cNvSpPr>
              <p:nvPr/>
            </p:nvSpPr>
            <p:spPr bwMode="auto">
              <a:xfrm rot="1620779">
                <a:off x="1045751" y="3831605"/>
                <a:ext cx="137116" cy="23735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chemeClr val="tx1">
                  <a:lumMod val="50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91">
                  <a:defRPr/>
                </a:pPr>
                <a:endParaRPr lang="en-US" sz="1400" kern="0" dirty="0" smtClean="0">
                  <a:solidFill>
                    <a:srgbClr val="000000"/>
                  </a:solidFill>
                  <a:latin typeface="Arial"/>
                </a:endParaRPr>
              </a:p>
            </p:txBody>
          </p:sp>
        </p:grpSp>
      </p:grpSp>
      <p:grpSp>
        <p:nvGrpSpPr>
          <p:cNvPr id="375" name="Group 374"/>
          <p:cNvGrpSpPr/>
          <p:nvPr/>
        </p:nvGrpSpPr>
        <p:grpSpPr>
          <a:xfrm>
            <a:off x="1192252" y="3470189"/>
            <a:ext cx="1170057" cy="1070455"/>
            <a:chOff x="1329137" y="3508289"/>
            <a:chExt cx="1170057" cy="1070455"/>
          </a:xfrm>
        </p:grpSpPr>
        <p:sp>
          <p:nvSpPr>
            <p:cNvPr id="376" name="Freeform 375"/>
            <p:cNvSpPr/>
            <p:nvPr/>
          </p:nvSpPr>
          <p:spPr>
            <a:xfrm rot="13627400" flipV="1">
              <a:off x="1378938" y="3458488"/>
              <a:ext cx="1070455" cy="1170057"/>
            </a:xfrm>
            <a:custGeom>
              <a:avLst/>
              <a:gdLst>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78810 w 1070455"/>
                <a:gd name="connsiteY55" fmla="*/ 308330 h 1170057"/>
                <a:gd name="connsiteX56" fmla="*/ 963637 w 1070455"/>
                <a:gd name="connsiteY56" fmla="*/ 277899 h 1170057"/>
                <a:gd name="connsiteX57" fmla="*/ 963894 w 1070455"/>
                <a:gd name="connsiteY57" fmla="*/ 277115 h 1170057"/>
                <a:gd name="connsiteX58" fmla="*/ 954147 w 1070455"/>
                <a:gd name="connsiteY58" fmla="*/ 257838 h 1170057"/>
                <a:gd name="connsiteX59" fmla="*/ 1044128 w 1070455"/>
                <a:gd name="connsiteY59" fmla="*/ 31490 h 1170057"/>
                <a:gd name="connsiteX60" fmla="*/ 904871 w 1070455"/>
                <a:gd name="connsiteY60" fmla="*/ 26327 h 1170057"/>
                <a:gd name="connsiteX61" fmla="*/ 899709 w 1070455"/>
                <a:gd name="connsiteY61" fmla="*/ 165583 h 1170057"/>
                <a:gd name="connsiteX62" fmla="*/ 1038965 w 1070455"/>
                <a:gd name="connsiteY62" fmla="*/ 170747 h 1170057"/>
                <a:gd name="connsiteX63" fmla="*/ 1044128 w 1070455"/>
                <a:gd name="connsiteY63" fmla="*/ 31490 h 1170057"/>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78810 w 1070455"/>
                <a:gd name="connsiteY55" fmla="*/ 308330 h 1170057"/>
                <a:gd name="connsiteX56" fmla="*/ 963637 w 1070455"/>
                <a:gd name="connsiteY56" fmla="*/ 277899 h 1170057"/>
                <a:gd name="connsiteX57" fmla="*/ 954147 w 1070455"/>
                <a:gd name="connsiteY57" fmla="*/ 257838 h 1170057"/>
                <a:gd name="connsiteX58" fmla="*/ 1044128 w 1070455"/>
                <a:gd name="connsiteY58" fmla="*/ 31490 h 1170057"/>
                <a:gd name="connsiteX59" fmla="*/ 904871 w 1070455"/>
                <a:gd name="connsiteY59" fmla="*/ 26327 h 1170057"/>
                <a:gd name="connsiteX60" fmla="*/ 899709 w 1070455"/>
                <a:gd name="connsiteY60" fmla="*/ 165583 h 1170057"/>
                <a:gd name="connsiteX61" fmla="*/ 1038965 w 1070455"/>
                <a:gd name="connsiteY61" fmla="*/ 170747 h 1170057"/>
                <a:gd name="connsiteX62" fmla="*/ 1044128 w 1070455"/>
                <a:gd name="connsiteY62" fmla="*/ 31490 h 1170057"/>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63637 w 1070455"/>
                <a:gd name="connsiteY55" fmla="*/ 277899 h 1170057"/>
                <a:gd name="connsiteX56" fmla="*/ 954147 w 1070455"/>
                <a:gd name="connsiteY56" fmla="*/ 257838 h 1170057"/>
                <a:gd name="connsiteX57" fmla="*/ 1044128 w 1070455"/>
                <a:gd name="connsiteY57" fmla="*/ 31490 h 1170057"/>
                <a:gd name="connsiteX58" fmla="*/ 904871 w 1070455"/>
                <a:gd name="connsiteY58" fmla="*/ 26327 h 1170057"/>
                <a:gd name="connsiteX59" fmla="*/ 899709 w 1070455"/>
                <a:gd name="connsiteY59" fmla="*/ 165583 h 1170057"/>
                <a:gd name="connsiteX60" fmla="*/ 1038965 w 1070455"/>
                <a:gd name="connsiteY60" fmla="*/ 170747 h 1170057"/>
                <a:gd name="connsiteX61" fmla="*/ 1044128 w 1070455"/>
                <a:gd name="connsiteY61" fmla="*/ 31490 h 1170057"/>
                <a:gd name="connsiteX0" fmla="*/ 954147 w 1070455"/>
                <a:gd name="connsiteY0" fmla="*/ 257838 h 1170057"/>
                <a:gd name="connsiteX1" fmla="*/ 851940 w 1070455"/>
                <a:gd name="connsiteY1" fmla="*/ 154744 h 1170057"/>
                <a:gd name="connsiteX2" fmla="*/ 851616 w 1070455"/>
                <a:gd name="connsiteY2" fmla="*/ 154138 h 1170057"/>
                <a:gd name="connsiteX3" fmla="*/ 850126 w 1070455"/>
                <a:gd name="connsiteY3" fmla="*/ 152914 h 1170057"/>
                <a:gd name="connsiteX4" fmla="*/ 843478 w 1070455"/>
                <a:gd name="connsiteY4" fmla="*/ 146211 h 1170057"/>
                <a:gd name="connsiteX5" fmla="*/ 842834 w 1070455"/>
                <a:gd name="connsiteY5" fmla="*/ 146932 h 1170057"/>
                <a:gd name="connsiteX6" fmla="*/ 836694 w 1070455"/>
                <a:gd name="connsiteY6" fmla="*/ 141896 h 1170057"/>
                <a:gd name="connsiteX7" fmla="*/ 798362 w 1070455"/>
                <a:gd name="connsiteY7" fmla="*/ 137965 h 1170057"/>
                <a:gd name="connsiteX8" fmla="*/ 645869 w 1070455"/>
                <a:gd name="connsiteY8" fmla="*/ 183556 h 1170057"/>
                <a:gd name="connsiteX9" fmla="*/ 438880 w 1070455"/>
                <a:gd name="connsiteY9" fmla="*/ 148045 h 1170057"/>
                <a:gd name="connsiteX10" fmla="*/ 381752 w 1070455"/>
                <a:gd name="connsiteY10" fmla="*/ 188443 h 1170057"/>
                <a:gd name="connsiteX11" fmla="*/ 422149 w 1070455"/>
                <a:gd name="connsiteY11" fmla="*/ 245571 h 1170057"/>
                <a:gd name="connsiteX12" fmla="*/ 634372 w 1070455"/>
                <a:gd name="connsiteY12" fmla="*/ 281978 h 1170057"/>
                <a:gd name="connsiteX13" fmla="*/ 648518 w 1070455"/>
                <a:gd name="connsiteY13" fmla="*/ 281563 h 1170057"/>
                <a:gd name="connsiteX14" fmla="*/ 652063 w 1070455"/>
                <a:gd name="connsiteY14" fmla="*/ 282670 h 1170057"/>
                <a:gd name="connsiteX15" fmla="*/ 671973 w 1070455"/>
                <a:gd name="connsiteY15" fmla="*/ 280847 h 1170057"/>
                <a:gd name="connsiteX16" fmla="*/ 721047 w 1070455"/>
                <a:gd name="connsiteY16" fmla="*/ 266176 h 1170057"/>
                <a:gd name="connsiteX17" fmla="*/ 717547 w 1070455"/>
                <a:gd name="connsiteY17" fmla="*/ 269714 h 1170057"/>
                <a:gd name="connsiteX18" fmla="*/ 667007 w 1070455"/>
                <a:gd name="connsiteY18" fmla="*/ 374141 h 1170057"/>
                <a:gd name="connsiteX19" fmla="*/ 648618 w 1070455"/>
                <a:gd name="connsiteY19" fmla="*/ 401859 h 1170057"/>
                <a:gd name="connsiteX20" fmla="*/ 345310 w 1070455"/>
                <a:gd name="connsiteY20" fmla="*/ 517021 h 1170057"/>
                <a:gd name="connsiteX21" fmla="*/ 334666 w 1070455"/>
                <a:gd name="connsiteY21" fmla="*/ 545868 h 1170057"/>
                <a:gd name="connsiteX22" fmla="*/ 371370 w 1070455"/>
                <a:gd name="connsiteY22" fmla="*/ 585831 h 1170057"/>
                <a:gd name="connsiteX23" fmla="*/ 307343 w 1070455"/>
                <a:gd name="connsiteY23" fmla="*/ 585830 h 1170057"/>
                <a:gd name="connsiteX24" fmla="*/ 271539 w 1070455"/>
                <a:gd name="connsiteY24" fmla="*/ 600661 h 1170057"/>
                <a:gd name="connsiteX25" fmla="*/ 270883 w 1070455"/>
                <a:gd name="connsiteY25" fmla="*/ 602244 h 1170057"/>
                <a:gd name="connsiteX26" fmla="*/ 19517 w 1070455"/>
                <a:gd name="connsiteY26" fmla="*/ 793905 h 1170057"/>
                <a:gd name="connsiteX27" fmla="*/ 10695 w 1070455"/>
                <a:gd name="connsiteY27" fmla="*/ 864969 h 1170057"/>
                <a:gd name="connsiteX28" fmla="*/ 10694 w 1070455"/>
                <a:gd name="connsiteY28" fmla="*/ 864969 h 1170057"/>
                <a:gd name="connsiteX29" fmla="*/ 81758 w 1070455"/>
                <a:gd name="connsiteY29" fmla="*/ 873790 h 1170057"/>
                <a:gd name="connsiteX30" fmla="*/ 318166 w 1070455"/>
                <a:gd name="connsiteY30" fmla="*/ 689590 h 1170057"/>
                <a:gd name="connsiteX31" fmla="*/ 319578 w 1070455"/>
                <a:gd name="connsiteY31" fmla="*/ 687100 h 1170057"/>
                <a:gd name="connsiteX32" fmla="*/ 457500 w 1070455"/>
                <a:gd name="connsiteY32" fmla="*/ 687101 h 1170057"/>
                <a:gd name="connsiteX33" fmla="*/ 463306 w 1070455"/>
                <a:gd name="connsiteY33" fmla="*/ 685928 h 1170057"/>
                <a:gd name="connsiteX34" fmla="*/ 480047 w 1070455"/>
                <a:gd name="connsiteY34" fmla="*/ 704156 h 1170057"/>
                <a:gd name="connsiteX35" fmla="*/ 479282 w 1070455"/>
                <a:gd name="connsiteY35" fmla="*/ 704624 h 1170057"/>
                <a:gd name="connsiteX36" fmla="*/ 491448 w 1070455"/>
                <a:gd name="connsiteY36" fmla="*/ 717728 h 1170057"/>
                <a:gd name="connsiteX37" fmla="*/ 493497 w 1070455"/>
                <a:gd name="connsiteY37" fmla="*/ 719926 h 1170057"/>
                <a:gd name="connsiteX38" fmla="*/ 281344 w 1070455"/>
                <a:gd name="connsiteY38" fmla="*/ 1093724 h 1170057"/>
                <a:gd name="connsiteX39" fmla="*/ 300562 w 1070455"/>
                <a:gd name="connsiteY39" fmla="*/ 1163389 h 1170057"/>
                <a:gd name="connsiteX40" fmla="*/ 370227 w 1070455"/>
                <a:gd name="connsiteY40" fmla="*/ 1144171 h 1170057"/>
                <a:gd name="connsiteX41" fmla="*/ 566525 w 1070455"/>
                <a:gd name="connsiteY41" fmla="*/ 798311 h 1170057"/>
                <a:gd name="connsiteX42" fmla="*/ 590054 w 1070455"/>
                <a:gd name="connsiteY42" fmla="*/ 823928 h 1170057"/>
                <a:gd name="connsiteX43" fmla="*/ 609300 w 1070455"/>
                <a:gd name="connsiteY43" fmla="*/ 844655 h 1170057"/>
                <a:gd name="connsiteX44" fmla="*/ 626523 w 1070455"/>
                <a:gd name="connsiteY44" fmla="*/ 855967 h 1170057"/>
                <a:gd name="connsiteX45" fmla="*/ 639403 w 1070455"/>
                <a:gd name="connsiteY45" fmla="*/ 841823 h 1170057"/>
                <a:gd name="connsiteX46" fmla="*/ 762158 w 1070455"/>
                <a:gd name="connsiteY46" fmla="*/ 518243 h 1170057"/>
                <a:gd name="connsiteX47" fmla="*/ 760443 w 1070455"/>
                <a:gd name="connsiteY47" fmla="*/ 516396 h 1170057"/>
                <a:gd name="connsiteX48" fmla="*/ 916181 w 1070455"/>
                <a:gd name="connsiteY48" fmla="*/ 343203 h 1170057"/>
                <a:gd name="connsiteX49" fmla="*/ 906313 w 1070455"/>
                <a:gd name="connsiteY49" fmla="*/ 407586 h 1170057"/>
                <a:gd name="connsiteX50" fmla="*/ 804413 w 1070455"/>
                <a:gd name="connsiteY50" fmla="*/ 584375 h 1170057"/>
                <a:gd name="connsiteX51" fmla="*/ 812578 w 1070455"/>
                <a:gd name="connsiteY51" fmla="*/ 647942 h 1170057"/>
                <a:gd name="connsiteX52" fmla="*/ 868755 w 1070455"/>
                <a:gd name="connsiteY52" fmla="*/ 628213 h 1170057"/>
                <a:gd name="connsiteX53" fmla="*/ 973231 w 1070455"/>
                <a:gd name="connsiteY53" fmla="*/ 446954 h 1170057"/>
                <a:gd name="connsiteX54" fmla="*/ 993728 w 1070455"/>
                <a:gd name="connsiteY54" fmla="*/ 363898 h 1170057"/>
                <a:gd name="connsiteX55" fmla="*/ 954147 w 1070455"/>
                <a:gd name="connsiteY55" fmla="*/ 257838 h 1170057"/>
                <a:gd name="connsiteX56" fmla="*/ 1044128 w 1070455"/>
                <a:gd name="connsiteY56" fmla="*/ 31490 h 1170057"/>
                <a:gd name="connsiteX57" fmla="*/ 904871 w 1070455"/>
                <a:gd name="connsiteY57" fmla="*/ 26327 h 1170057"/>
                <a:gd name="connsiteX58" fmla="*/ 899709 w 1070455"/>
                <a:gd name="connsiteY58" fmla="*/ 165583 h 1170057"/>
                <a:gd name="connsiteX59" fmla="*/ 1038965 w 1070455"/>
                <a:gd name="connsiteY59" fmla="*/ 170747 h 1170057"/>
                <a:gd name="connsiteX60" fmla="*/ 1044128 w 1070455"/>
                <a:gd name="connsiteY60" fmla="*/ 31490 h 117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70455" h="1170057">
                  <a:moveTo>
                    <a:pt x="954147" y="257838"/>
                  </a:moveTo>
                  <a:lnTo>
                    <a:pt x="851940" y="154744"/>
                  </a:lnTo>
                  <a:lnTo>
                    <a:pt x="851616" y="154138"/>
                  </a:lnTo>
                  <a:lnTo>
                    <a:pt x="850126" y="152914"/>
                  </a:lnTo>
                  <a:lnTo>
                    <a:pt x="843478" y="146211"/>
                  </a:lnTo>
                  <a:lnTo>
                    <a:pt x="842834" y="146932"/>
                  </a:lnTo>
                  <a:lnTo>
                    <a:pt x="836694" y="141896"/>
                  </a:lnTo>
                  <a:cubicBezTo>
                    <a:pt x="825356" y="135776"/>
                    <a:pt x="811682" y="133982"/>
                    <a:pt x="798362" y="137965"/>
                  </a:cubicBezTo>
                  <a:lnTo>
                    <a:pt x="645869" y="183556"/>
                  </a:lnTo>
                  <a:lnTo>
                    <a:pt x="438880" y="148045"/>
                  </a:lnTo>
                  <a:cubicBezTo>
                    <a:pt x="411950" y="143426"/>
                    <a:pt x="386372" y="161513"/>
                    <a:pt x="381752" y="188443"/>
                  </a:cubicBezTo>
                  <a:cubicBezTo>
                    <a:pt x="377133" y="215373"/>
                    <a:pt x="395220" y="240951"/>
                    <a:pt x="422149" y="245571"/>
                  </a:cubicBezTo>
                  <a:lnTo>
                    <a:pt x="634372" y="281978"/>
                  </a:lnTo>
                  <a:lnTo>
                    <a:pt x="648518" y="281563"/>
                  </a:lnTo>
                  <a:lnTo>
                    <a:pt x="652063" y="282670"/>
                  </a:lnTo>
                  <a:cubicBezTo>
                    <a:pt x="658563" y="283385"/>
                    <a:pt x="665312" y="282838"/>
                    <a:pt x="671973" y="280847"/>
                  </a:cubicBezTo>
                  <a:lnTo>
                    <a:pt x="721047" y="266176"/>
                  </a:lnTo>
                  <a:lnTo>
                    <a:pt x="717547" y="269714"/>
                  </a:lnTo>
                  <a:cubicBezTo>
                    <a:pt x="701518" y="308625"/>
                    <a:pt x="685629" y="343284"/>
                    <a:pt x="667007" y="374141"/>
                  </a:cubicBezTo>
                  <a:lnTo>
                    <a:pt x="648618" y="401859"/>
                  </a:lnTo>
                  <a:lnTo>
                    <a:pt x="345310" y="517021"/>
                  </a:lnTo>
                  <a:cubicBezTo>
                    <a:pt x="325740" y="526043"/>
                    <a:pt x="321216" y="527082"/>
                    <a:pt x="334666" y="545868"/>
                  </a:cubicBezTo>
                  <a:lnTo>
                    <a:pt x="371370" y="585831"/>
                  </a:lnTo>
                  <a:lnTo>
                    <a:pt x="307343" y="585830"/>
                  </a:lnTo>
                  <a:cubicBezTo>
                    <a:pt x="293360" y="585831"/>
                    <a:pt x="280701" y="591498"/>
                    <a:pt x="271539" y="600661"/>
                  </a:cubicBezTo>
                  <a:lnTo>
                    <a:pt x="270883" y="602244"/>
                  </a:lnTo>
                  <a:lnTo>
                    <a:pt x="19517" y="793905"/>
                  </a:lnTo>
                  <a:cubicBezTo>
                    <a:pt x="-2543" y="811093"/>
                    <a:pt x="-6493" y="842909"/>
                    <a:pt x="10695" y="864969"/>
                  </a:cubicBezTo>
                  <a:lnTo>
                    <a:pt x="10694" y="864969"/>
                  </a:lnTo>
                  <a:cubicBezTo>
                    <a:pt x="27882" y="887029"/>
                    <a:pt x="59698" y="890978"/>
                    <a:pt x="81758" y="873790"/>
                  </a:cubicBezTo>
                  <a:lnTo>
                    <a:pt x="318166" y="689590"/>
                  </a:lnTo>
                  <a:lnTo>
                    <a:pt x="319578" y="687100"/>
                  </a:lnTo>
                  <a:lnTo>
                    <a:pt x="457500" y="687101"/>
                  </a:lnTo>
                  <a:lnTo>
                    <a:pt x="463306" y="685928"/>
                  </a:lnTo>
                  <a:lnTo>
                    <a:pt x="480047" y="704156"/>
                  </a:lnTo>
                  <a:lnTo>
                    <a:pt x="479282" y="704624"/>
                  </a:lnTo>
                  <a:lnTo>
                    <a:pt x="491448" y="717728"/>
                  </a:lnTo>
                  <a:lnTo>
                    <a:pt x="493497" y="719926"/>
                  </a:lnTo>
                  <a:lnTo>
                    <a:pt x="281344" y="1093724"/>
                  </a:lnTo>
                  <a:cubicBezTo>
                    <a:pt x="267413" y="1118269"/>
                    <a:pt x="276018" y="1149459"/>
                    <a:pt x="300562" y="1163389"/>
                  </a:cubicBezTo>
                  <a:cubicBezTo>
                    <a:pt x="325107" y="1177320"/>
                    <a:pt x="356297" y="1168716"/>
                    <a:pt x="370227" y="1144171"/>
                  </a:cubicBezTo>
                  <a:lnTo>
                    <a:pt x="566525" y="798311"/>
                  </a:lnTo>
                  <a:lnTo>
                    <a:pt x="590054" y="823928"/>
                  </a:lnTo>
                  <a:lnTo>
                    <a:pt x="609300" y="844655"/>
                  </a:lnTo>
                  <a:lnTo>
                    <a:pt x="626523" y="855967"/>
                  </a:lnTo>
                  <a:cubicBezTo>
                    <a:pt x="631539" y="856197"/>
                    <a:pt x="635744" y="852125"/>
                    <a:pt x="639403" y="841823"/>
                  </a:cubicBezTo>
                  <a:lnTo>
                    <a:pt x="762158" y="518243"/>
                  </a:lnTo>
                  <a:lnTo>
                    <a:pt x="760443" y="516396"/>
                  </a:lnTo>
                  <a:lnTo>
                    <a:pt x="916181" y="343203"/>
                  </a:lnTo>
                  <a:lnTo>
                    <a:pt x="906313" y="407586"/>
                  </a:lnTo>
                  <a:lnTo>
                    <a:pt x="804413" y="584375"/>
                  </a:lnTo>
                  <a:cubicBezTo>
                    <a:pt x="791156" y="607376"/>
                    <a:pt x="794812" y="635836"/>
                    <a:pt x="812578" y="647942"/>
                  </a:cubicBezTo>
                  <a:cubicBezTo>
                    <a:pt x="830346" y="660046"/>
                    <a:pt x="855498" y="651213"/>
                    <a:pt x="868755" y="628213"/>
                  </a:cubicBezTo>
                  <a:cubicBezTo>
                    <a:pt x="903580" y="567793"/>
                    <a:pt x="940109" y="507999"/>
                    <a:pt x="973231" y="446954"/>
                  </a:cubicBezTo>
                  <a:cubicBezTo>
                    <a:pt x="1006353" y="385910"/>
                    <a:pt x="996909" y="395417"/>
                    <a:pt x="993728" y="363898"/>
                  </a:cubicBezTo>
                  <a:cubicBezTo>
                    <a:pt x="990547" y="332379"/>
                    <a:pt x="977778" y="292697"/>
                    <a:pt x="954147" y="257838"/>
                  </a:cubicBezTo>
                  <a:close/>
                  <a:moveTo>
                    <a:pt x="1044128" y="31490"/>
                  </a:moveTo>
                  <a:cubicBezTo>
                    <a:pt x="1007099" y="-8390"/>
                    <a:pt x="944751" y="-10701"/>
                    <a:pt x="904871" y="26327"/>
                  </a:cubicBezTo>
                  <a:cubicBezTo>
                    <a:pt x="864991" y="63356"/>
                    <a:pt x="862680" y="125703"/>
                    <a:pt x="899709" y="165583"/>
                  </a:cubicBezTo>
                  <a:cubicBezTo>
                    <a:pt x="936738" y="205464"/>
                    <a:pt x="999085" y="207776"/>
                    <a:pt x="1038965" y="170747"/>
                  </a:cubicBezTo>
                  <a:cubicBezTo>
                    <a:pt x="1078845" y="133718"/>
                    <a:pt x="1081157" y="71370"/>
                    <a:pt x="1044128" y="3149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7" name="Group 376"/>
            <p:cNvGrpSpPr/>
            <p:nvPr/>
          </p:nvGrpSpPr>
          <p:grpSpPr>
            <a:xfrm rot="1567462">
              <a:off x="1677196" y="3757977"/>
              <a:ext cx="85118" cy="147345"/>
              <a:chOff x="2371199" y="3736184"/>
              <a:chExt cx="113686" cy="196798"/>
            </a:xfrm>
          </p:grpSpPr>
          <p:sp>
            <p:nvSpPr>
              <p:cNvPr id="378" name="Rounded Rectangle 377"/>
              <p:cNvSpPr/>
              <p:nvPr/>
            </p:nvSpPr>
            <p:spPr>
              <a:xfrm rot="1633723" flipH="1">
                <a:off x="2378507" y="3751742"/>
                <a:ext cx="95096" cy="173420"/>
              </a:xfrm>
              <a:prstGeom prst="roundRect">
                <a:avLst>
                  <a:gd name="adj" fmla="val 34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79" name="Freeform 378"/>
              <p:cNvSpPr>
                <a:spLocks noEditPoints="1"/>
              </p:cNvSpPr>
              <p:nvPr/>
            </p:nvSpPr>
            <p:spPr bwMode="auto">
              <a:xfrm rot="1620779">
                <a:off x="2371199" y="3736184"/>
                <a:ext cx="113686" cy="196798"/>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chemeClr val="tx1">
                  <a:lumMod val="50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91">
                  <a:defRPr/>
                </a:pPr>
                <a:endParaRPr lang="en-US" sz="1400" kern="0" dirty="0" smtClean="0">
                  <a:solidFill>
                    <a:srgbClr val="000000"/>
                  </a:solidFill>
                  <a:latin typeface="Arial"/>
                </a:endParaRPr>
              </a:p>
            </p:txBody>
          </p:sp>
        </p:grpSp>
      </p:grpSp>
      <p:grpSp>
        <p:nvGrpSpPr>
          <p:cNvPr id="380" name="Group 379"/>
          <p:cNvGrpSpPr/>
          <p:nvPr/>
        </p:nvGrpSpPr>
        <p:grpSpPr>
          <a:xfrm>
            <a:off x="1733447" y="3250308"/>
            <a:ext cx="753657" cy="1290336"/>
            <a:chOff x="419100" y="3385931"/>
            <a:chExt cx="753657" cy="1290336"/>
          </a:xfrm>
        </p:grpSpPr>
        <p:sp>
          <p:nvSpPr>
            <p:cNvPr id="381" name="Freeform 380"/>
            <p:cNvSpPr/>
            <p:nvPr/>
          </p:nvSpPr>
          <p:spPr>
            <a:xfrm>
              <a:off x="419100" y="3385931"/>
              <a:ext cx="746126" cy="1290336"/>
            </a:xfrm>
            <a:custGeom>
              <a:avLst/>
              <a:gdLst>
                <a:gd name="connsiteX0" fmla="*/ 640607 w 1618351"/>
                <a:gd name="connsiteY0" fmla="*/ 477380 h 2798745"/>
                <a:gd name="connsiteX1" fmla="*/ 955515 w 1618351"/>
                <a:gd name="connsiteY1" fmla="*/ 487696 h 2798745"/>
                <a:gd name="connsiteX2" fmla="*/ 956958 w 1618351"/>
                <a:gd name="connsiteY2" fmla="*/ 487315 h 2798745"/>
                <a:gd name="connsiteX3" fmla="*/ 961105 w 1618351"/>
                <a:gd name="connsiteY3" fmla="*/ 487879 h 2798745"/>
                <a:gd name="connsiteX4" fmla="*/ 981585 w 1618351"/>
                <a:gd name="connsiteY4" fmla="*/ 488550 h 2798745"/>
                <a:gd name="connsiteX5" fmla="*/ 981389 w 1618351"/>
                <a:gd name="connsiteY5" fmla="*/ 490642 h 2798745"/>
                <a:gd name="connsiteX6" fmla="*/ 998465 w 1618351"/>
                <a:gd name="connsiteY6" fmla="*/ 492968 h 2798745"/>
                <a:gd name="connsiteX7" fmla="*/ 1061326 w 1618351"/>
                <a:gd name="connsiteY7" fmla="*/ 548131 h 2798745"/>
                <a:gd name="connsiteX8" fmla="*/ 1214013 w 1618351"/>
                <a:gd name="connsiteY8" fmla="*/ 857999 h 2798745"/>
                <a:gd name="connsiteX9" fmla="*/ 1576169 w 1618351"/>
                <a:gd name="connsiteY9" fmla="*/ 1134777 h 2798745"/>
                <a:gd name="connsiteX10" fmla="*/ 1596283 w 1618351"/>
                <a:gd name="connsiteY10" fmla="*/ 1285298 h 2798745"/>
                <a:gd name="connsiteX11" fmla="*/ 1445762 w 1618351"/>
                <a:gd name="connsiteY11" fmla="*/ 1305411 h 2798745"/>
                <a:gd name="connsiteX12" fmla="*/ 1074452 w 1618351"/>
                <a:gd name="connsiteY12" fmla="*/ 1021635 h 2798745"/>
                <a:gd name="connsiteX13" fmla="*/ 1054221 w 1618351"/>
                <a:gd name="connsiteY13" fmla="*/ 998523 h 2798745"/>
                <a:gd name="connsiteX14" fmla="*/ 1047223 w 1618351"/>
                <a:gd name="connsiteY14" fmla="*/ 994519 h 2798745"/>
                <a:gd name="connsiteX15" fmla="*/ 1020721 w 1618351"/>
                <a:gd name="connsiteY15" fmla="*/ 960161 h 2798745"/>
                <a:gd name="connsiteX16" fmla="*/ 971584 w 1618351"/>
                <a:gd name="connsiteY16" fmla="*/ 860441 h 2798745"/>
                <a:gd name="connsiteX17" fmla="*/ 971125 w 1618351"/>
                <a:gd name="connsiteY17" fmla="*/ 871232 h 2798745"/>
                <a:gd name="connsiteX18" fmla="*/ 879671 w 1618351"/>
                <a:gd name="connsiteY18" fmla="*/ 1105834 h 2798745"/>
                <a:gd name="connsiteX19" fmla="*/ 862741 w 1618351"/>
                <a:gd name="connsiteY19" fmla="*/ 1176014 h 2798745"/>
                <a:gd name="connsiteX20" fmla="*/ 1127494 w 1618351"/>
                <a:gd name="connsiteY20" fmla="*/ 1828497 h 2798745"/>
                <a:gd name="connsiteX21" fmla="*/ 1097332 w 1618351"/>
                <a:gd name="connsiteY21" fmla="*/ 1888028 h 2798745"/>
                <a:gd name="connsiteX22" fmla="*/ 975388 w 1618351"/>
                <a:gd name="connsiteY22" fmla="*/ 1888688 h 2798745"/>
                <a:gd name="connsiteX23" fmla="*/ 1201192 w 1618351"/>
                <a:gd name="connsiteY23" fmla="*/ 2629369 h 2798745"/>
                <a:gd name="connsiteX24" fmla="*/ 1125863 w 1618351"/>
                <a:gd name="connsiteY24" fmla="*/ 2770772 h 2798745"/>
                <a:gd name="connsiteX25" fmla="*/ 1125863 w 1618351"/>
                <a:gd name="connsiteY25" fmla="*/ 2770771 h 2798745"/>
                <a:gd name="connsiteX26" fmla="*/ 984461 w 1618351"/>
                <a:gd name="connsiteY26" fmla="*/ 2695441 h 2798745"/>
                <a:gd name="connsiteX27" fmla="*/ 738903 w 1618351"/>
                <a:gd name="connsiteY27" fmla="*/ 1889968 h 2798745"/>
                <a:gd name="connsiteX28" fmla="*/ 630877 w 1618351"/>
                <a:gd name="connsiteY28" fmla="*/ 1890554 h 2798745"/>
                <a:gd name="connsiteX29" fmla="*/ 632859 w 1618351"/>
                <a:gd name="connsiteY29" fmla="*/ 1900368 h 2798745"/>
                <a:gd name="connsiteX30" fmla="*/ 632859 w 1618351"/>
                <a:gd name="connsiteY30" fmla="*/ 2152679 h 2798745"/>
                <a:gd name="connsiteX31" fmla="*/ 624256 w 1618351"/>
                <a:gd name="connsiteY31" fmla="*/ 2195289 h 2798745"/>
                <a:gd name="connsiteX32" fmla="*/ 607076 w 1618351"/>
                <a:gd name="connsiteY32" fmla="*/ 2220771 h 2798745"/>
                <a:gd name="connsiteX33" fmla="*/ 196135 w 1618351"/>
                <a:gd name="connsiteY33" fmla="*/ 2756147 h 2798745"/>
                <a:gd name="connsiteX34" fmla="*/ 42598 w 1618351"/>
                <a:gd name="connsiteY34" fmla="*/ 2775939 h 2798745"/>
                <a:gd name="connsiteX35" fmla="*/ 22806 w 1618351"/>
                <a:gd name="connsiteY35" fmla="*/ 2622402 h 2798745"/>
                <a:gd name="connsiteX36" fmla="*/ 413928 w 1618351"/>
                <a:gd name="connsiteY36" fmla="*/ 2115520 h 2798745"/>
                <a:gd name="connsiteX37" fmla="*/ 413928 w 1618351"/>
                <a:gd name="connsiteY37" fmla="*/ 1900367 h 2798745"/>
                <a:gd name="connsiteX38" fmla="*/ 415674 w 1618351"/>
                <a:gd name="connsiteY38" fmla="*/ 1891719 h 2798745"/>
                <a:gd name="connsiteX39" fmla="*/ 217857 w 1618351"/>
                <a:gd name="connsiteY39" fmla="*/ 1892791 h 2798745"/>
                <a:gd name="connsiteX40" fmla="*/ 176582 w 1618351"/>
                <a:gd name="connsiteY40" fmla="*/ 1840402 h 2798745"/>
                <a:gd name="connsiteX41" fmla="*/ 509957 w 1618351"/>
                <a:gd name="connsiteY41" fmla="*/ 1167302 h 2798745"/>
                <a:gd name="connsiteX42" fmla="*/ 515428 w 1618351"/>
                <a:gd name="connsiteY42" fmla="*/ 1167302 h 2798745"/>
                <a:gd name="connsiteX43" fmla="*/ 572864 w 1618351"/>
                <a:gd name="connsiteY43" fmla="*/ 531371 h 2798745"/>
                <a:gd name="connsiteX44" fmla="*/ 640607 w 1618351"/>
                <a:gd name="connsiteY44" fmla="*/ 477380 h 2798745"/>
                <a:gd name="connsiteX45" fmla="*/ 867732 w 1618351"/>
                <a:gd name="connsiteY45" fmla="*/ 0 h 2798745"/>
                <a:gd name="connsiteX46" fmla="*/ 1081595 w 1618351"/>
                <a:gd name="connsiteY46" fmla="*/ 213863 h 2798745"/>
                <a:gd name="connsiteX47" fmla="*/ 867732 w 1618351"/>
                <a:gd name="connsiteY47" fmla="*/ 427726 h 2798745"/>
                <a:gd name="connsiteX48" fmla="*/ 653869 w 1618351"/>
                <a:gd name="connsiteY48" fmla="*/ 213863 h 2798745"/>
                <a:gd name="connsiteX49" fmla="*/ 867732 w 1618351"/>
                <a:gd name="connsiteY49" fmla="*/ 0 h 279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18351" h="2798745">
                  <a:moveTo>
                    <a:pt x="640607" y="477380"/>
                  </a:moveTo>
                  <a:lnTo>
                    <a:pt x="955515" y="487696"/>
                  </a:lnTo>
                  <a:lnTo>
                    <a:pt x="956958" y="487315"/>
                  </a:lnTo>
                  <a:lnTo>
                    <a:pt x="961105" y="487879"/>
                  </a:lnTo>
                  <a:lnTo>
                    <a:pt x="981585" y="488550"/>
                  </a:lnTo>
                  <a:lnTo>
                    <a:pt x="981389" y="490642"/>
                  </a:lnTo>
                  <a:lnTo>
                    <a:pt x="998465" y="492968"/>
                  </a:lnTo>
                  <a:cubicBezTo>
                    <a:pt x="1024943" y="501966"/>
                    <a:pt x="1047989" y="521063"/>
                    <a:pt x="1061326" y="548131"/>
                  </a:cubicBezTo>
                  <a:lnTo>
                    <a:pt x="1214013" y="857999"/>
                  </a:lnTo>
                  <a:lnTo>
                    <a:pt x="1576169" y="1134777"/>
                  </a:lnTo>
                  <a:cubicBezTo>
                    <a:pt x="1623288" y="1170787"/>
                    <a:pt x="1632294" y="1238178"/>
                    <a:pt x="1596283" y="1285298"/>
                  </a:cubicBezTo>
                  <a:cubicBezTo>
                    <a:pt x="1560272" y="1332416"/>
                    <a:pt x="1492881" y="1341421"/>
                    <a:pt x="1445762" y="1305411"/>
                  </a:cubicBezTo>
                  <a:cubicBezTo>
                    <a:pt x="1321992" y="1210819"/>
                    <a:pt x="1198223" y="1116226"/>
                    <a:pt x="1074452" y="1021635"/>
                  </a:cubicBezTo>
                  <a:lnTo>
                    <a:pt x="1054221" y="998523"/>
                  </a:lnTo>
                  <a:lnTo>
                    <a:pt x="1047223" y="994519"/>
                  </a:lnTo>
                  <a:cubicBezTo>
                    <a:pt x="1036486" y="985236"/>
                    <a:pt x="1027390" y="973695"/>
                    <a:pt x="1020721" y="960161"/>
                  </a:cubicBezTo>
                  <a:lnTo>
                    <a:pt x="971584" y="860441"/>
                  </a:lnTo>
                  <a:lnTo>
                    <a:pt x="971125" y="871232"/>
                  </a:lnTo>
                  <a:cubicBezTo>
                    <a:pt x="932909" y="954191"/>
                    <a:pt x="901247" y="1030645"/>
                    <a:pt x="879671" y="1105834"/>
                  </a:cubicBezTo>
                  <a:lnTo>
                    <a:pt x="862741" y="1176014"/>
                  </a:lnTo>
                  <a:lnTo>
                    <a:pt x="1127494" y="1828497"/>
                  </a:lnTo>
                  <a:cubicBezTo>
                    <a:pt x="1142045" y="1872947"/>
                    <a:pt x="1147074" y="1881677"/>
                    <a:pt x="1097332" y="1888028"/>
                  </a:cubicBezTo>
                  <a:lnTo>
                    <a:pt x="975388" y="1888688"/>
                  </a:lnTo>
                  <a:lnTo>
                    <a:pt x="1201192" y="2629369"/>
                  </a:lnTo>
                  <a:cubicBezTo>
                    <a:pt x="1219438" y="2689218"/>
                    <a:pt x="1185711" y="2752526"/>
                    <a:pt x="1125863" y="2770772"/>
                  </a:cubicBezTo>
                  <a:lnTo>
                    <a:pt x="1125863" y="2770771"/>
                  </a:lnTo>
                  <a:cubicBezTo>
                    <a:pt x="1066015" y="2789016"/>
                    <a:pt x="1002706" y="2755290"/>
                    <a:pt x="984461" y="2695441"/>
                  </a:cubicBezTo>
                  <a:lnTo>
                    <a:pt x="738903" y="1889968"/>
                  </a:lnTo>
                  <a:lnTo>
                    <a:pt x="630877" y="1890554"/>
                  </a:lnTo>
                  <a:lnTo>
                    <a:pt x="632859" y="1900368"/>
                  </a:lnTo>
                  <a:lnTo>
                    <a:pt x="632859" y="2152679"/>
                  </a:lnTo>
                  <a:cubicBezTo>
                    <a:pt x="632859" y="2167794"/>
                    <a:pt x="629796" y="2182192"/>
                    <a:pt x="624256" y="2195289"/>
                  </a:cubicBezTo>
                  <a:lnTo>
                    <a:pt x="607076" y="2220771"/>
                  </a:lnTo>
                  <a:lnTo>
                    <a:pt x="196135" y="2756147"/>
                  </a:lnTo>
                  <a:cubicBezTo>
                    <a:pt x="159202" y="2804010"/>
                    <a:pt x="90461" y="2812872"/>
                    <a:pt x="42598" y="2775939"/>
                  </a:cubicBezTo>
                  <a:cubicBezTo>
                    <a:pt x="-5266" y="2739005"/>
                    <a:pt x="-14127" y="2670266"/>
                    <a:pt x="22806" y="2622402"/>
                  </a:cubicBezTo>
                  <a:lnTo>
                    <a:pt x="413928" y="2115520"/>
                  </a:lnTo>
                  <a:lnTo>
                    <a:pt x="413928" y="1900367"/>
                  </a:lnTo>
                  <a:lnTo>
                    <a:pt x="415674" y="1891719"/>
                  </a:lnTo>
                  <a:lnTo>
                    <a:pt x="217857" y="1892791"/>
                  </a:lnTo>
                  <a:cubicBezTo>
                    <a:pt x="175523" y="1891204"/>
                    <a:pt x="154621" y="1882471"/>
                    <a:pt x="176582" y="1840402"/>
                  </a:cubicBezTo>
                  <a:lnTo>
                    <a:pt x="509957" y="1167302"/>
                  </a:lnTo>
                  <a:lnTo>
                    <a:pt x="515428" y="1167302"/>
                  </a:lnTo>
                  <a:lnTo>
                    <a:pt x="572864" y="531371"/>
                  </a:lnTo>
                  <a:cubicBezTo>
                    <a:pt x="576661" y="497755"/>
                    <a:pt x="606990" y="473583"/>
                    <a:pt x="640607" y="477380"/>
                  </a:cubicBezTo>
                  <a:close/>
                  <a:moveTo>
                    <a:pt x="867732" y="0"/>
                  </a:moveTo>
                  <a:cubicBezTo>
                    <a:pt x="985845" y="0"/>
                    <a:pt x="1081595" y="95750"/>
                    <a:pt x="1081595" y="213863"/>
                  </a:cubicBezTo>
                  <a:cubicBezTo>
                    <a:pt x="1081595" y="331976"/>
                    <a:pt x="985845" y="427726"/>
                    <a:pt x="867732" y="427726"/>
                  </a:cubicBezTo>
                  <a:cubicBezTo>
                    <a:pt x="749619" y="427726"/>
                    <a:pt x="653869" y="331976"/>
                    <a:pt x="653869" y="213863"/>
                  </a:cubicBezTo>
                  <a:cubicBezTo>
                    <a:pt x="653869" y="95750"/>
                    <a:pt x="749619" y="0"/>
                    <a:pt x="867732" y="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82" name="Group 381"/>
            <p:cNvGrpSpPr/>
            <p:nvPr/>
          </p:nvGrpSpPr>
          <p:grpSpPr>
            <a:xfrm>
              <a:off x="1059071" y="3834301"/>
              <a:ext cx="113686" cy="196798"/>
              <a:chOff x="1045751" y="3831605"/>
              <a:chExt cx="137116" cy="237357"/>
            </a:xfrm>
          </p:grpSpPr>
          <p:sp>
            <p:nvSpPr>
              <p:cNvPr id="383" name="Rounded Rectangle 382"/>
              <p:cNvSpPr/>
              <p:nvPr/>
            </p:nvSpPr>
            <p:spPr>
              <a:xfrm rot="1633723" flipH="1">
                <a:off x="1054565" y="3850370"/>
                <a:ext cx="114695" cy="209161"/>
              </a:xfrm>
              <a:prstGeom prst="roundRect">
                <a:avLst>
                  <a:gd name="adj" fmla="val 34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4" name="Freeform 383"/>
              <p:cNvSpPr>
                <a:spLocks noEditPoints="1"/>
              </p:cNvSpPr>
              <p:nvPr/>
            </p:nvSpPr>
            <p:spPr bwMode="auto">
              <a:xfrm rot="1620779">
                <a:off x="1045751" y="3831605"/>
                <a:ext cx="137116" cy="237357"/>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chemeClr val="tx1">
                  <a:lumMod val="50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91">
                  <a:defRPr/>
                </a:pPr>
                <a:endParaRPr lang="en-US" sz="1400" kern="0" dirty="0" smtClean="0">
                  <a:solidFill>
                    <a:srgbClr val="000000"/>
                  </a:solidFill>
                  <a:latin typeface="Arial"/>
                </a:endParaRPr>
              </a:p>
            </p:txBody>
          </p:sp>
        </p:grpSp>
      </p:grpSp>
      <p:grpSp>
        <p:nvGrpSpPr>
          <p:cNvPr id="62" name="Group 61"/>
          <p:cNvGrpSpPr/>
          <p:nvPr/>
        </p:nvGrpSpPr>
        <p:grpSpPr>
          <a:xfrm>
            <a:off x="7164458" y="2292641"/>
            <a:ext cx="1432711" cy="1567719"/>
            <a:chOff x="7164458" y="2292641"/>
            <a:chExt cx="1432711" cy="1567719"/>
          </a:xfrm>
        </p:grpSpPr>
        <p:sp>
          <p:nvSpPr>
            <p:cNvPr id="26" name="Freeform 25"/>
            <p:cNvSpPr/>
            <p:nvPr/>
          </p:nvSpPr>
          <p:spPr>
            <a:xfrm>
              <a:off x="7339012" y="3217706"/>
              <a:ext cx="433387" cy="459644"/>
            </a:xfrm>
            <a:custGeom>
              <a:avLst/>
              <a:gdLst>
                <a:gd name="connsiteX0" fmla="*/ 0 w 444500"/>
                <a:gd name="connsiteY0" fmla="*/ 0 h 292100"/>
                <a:gd name="connsiteX1" fmla="*/ 0 w 444500"/>
                <a:gd name="connsiteY1" fmla="*/ 292100 h 292100"/>
                <a:gd name="connsiteX2" fmla="*/ 444500 w 444500"/>
                <a:gd name="connsiteY2" fmla="*/ 292100 h 292100"/>
                <a:gd name="connsiteX0" fmla="*/ 32925 w 477425"/>
                <a:gd name="connsiteY0" fmla="*/ 0 h 313736"/>
                <a:gd name="connsiteX1" fmla="*/ 32925 w 477425"/>
                <a:gd name="connsiteY1" fmla="*/ 292100 h 313736"/>
                <a:gd name="connsiteX2" fmla="*/ 477425 w 477425"/>
                <a:gd name="connsiteY2" fmla="*/ 292100 h 313736"/>
                <a:gd name="connsiteX0" fmla="*/ 471 w 444971"/>
                <a:gd name="connsiteY0" fmla="*/ 0 h 319070"/>
                <a:gd name="connsiteX1" fmla="*/ 471 w 444971"/>
                <a:gd name="connsiteY1" fmla="*/ 292100 h 319070"/>
                <a:gd name="connsiteX2" fmla="*/ 444971 w 444971"/>
                <a:gd name="connsiteY2" fmla="*/ 292100 h 319070"/>
                <a:gd name="connsiteX0" fmla="*/ 26971 w 471471"/>
                <a:gd name="connsiteY0" fmla="*/ 0 h 292103"/>
                <a:gd name="connsiteX1" fmla="*/ 26971 w 471471"/>
                <a:gd name="connsiteY1" fmla="*/ 292100 h 292103"/>
                <a:gd name="connsiteX2" fmla="*/ 471471 w 471471"/>
                <a:gd name="connsiteY2" fmla="*/ 292100 h 292103"/>
                <a:gd name="connsiteX0" fmla="*/ 160 w 444660"/>
                <a:gd name="connsiteY0" fmla="*/ 0 h 292100"/>
                <a:gd name="connsiteX1" fmla="*/ 160 w 444660"/>
                <a:gd name="connsiteY1" fmla="*/ 292100 h 292100"/>
                <a:gd name="connsiteX2" fmla="*/ 444660 w 444660"/>
                <a:gd name="connsiteY2" fmla="*/ 292100 h 292100"/>
              </a:gdLst>
              <a:ahLst/>
              <a:cxnLst>
                <a:cxn ang="0">
                  <a:pos x="connsiteX0" y="connsiteY0"/>
                </a:cxn>
                <a:cxn ang="0">
                  <a:pos x="connsiteX1" y="connsiteY1"/>
                </a:cxn>
                <a:cxn ang="0">
                  <a:pos x="connsiteX2" y="connsiteY2"/>
                </a:cxn>
              </a:cxnLst>
              <a:rect l="l" t="t" r="r" b="b"/>
              <a:pathLst>
                <a:path w="444660" h="292100">
                  <a:moveTo>
                    <a:pt x="160" y="0"/>
                  </a:moveTo>
                  <a:cubicBezTo>
                    <a:pt x="160" y="97367"/>
                    <a:pt x="-200" y="260121"/>
                    <a:pt x="160" y="292100"/>
                  </a:cubicBezTo>
                  <a:cubicBezTo>
                    <a:pt x="137743" y="289781"/>
                    <a:pt x="296493" y="292100"/>
                    <a:pt x="444660" y="292100"/>
                  </a:cubicBezTo>
                </a:path>
              </a:pathLst>
            </a:cu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7883525" y="2473325"/>
              <a:ext cx="310904" cy="1176329"/>
            </a:xfrm>
            <a:custGeom>
              <a:avLst/>
              <a:gdLst>
                <a:gd name="connsiteX0" fmla="*/ 412750 w 412750"/>
                <a:gd name="connsiteY0" fmla="*/ 0 h 1073150"/>
                <a:gd name="connsiteX1" fmla="*/ 317500 w 412750"/>
                <a:gd name="connsiteY1" fmla="*/ 0 h 1073150"/>
                <a:gd name="connsiteX2" fmla="*/ 317500 w 412750"/>
                <a:gd name="connsiteY2" fmla="*/ 936625 h 1073150"/>
                <a:gd name="connsiteX3" fmla="*/ 0 w 412750"/>
                <a:gd name="connsiteY3" fmla="*/ 936625 h 1073150"/>
                <a:gd name="connsiteX4" fmla="*/ 0 w 412750"/>
                <a:gd name="connsiteY4" fmla="*/ 1073150 h 1073150"/>
                <a:gd name="connsiteX0" fmla="*/ 412750 w 412750"/>
                <a:gd name="connsiteY0" fmla="*/ 0 h 1073150"/>
                <a:gd name="connsiteX1" fmla="*/ 317500 w 412750"/>
                <a:gd name="connsiteY1" fmla="*/ 0 h 1073150"/>
                <a:gd name="connsiteX2" fmla="*/ 311762 w 412750"/>
                <a:gd name="connsiteY2" fmla="*/ 884256 h 1073150"/>
                <a:gd name="connsiteX3" fmla="*/ 0 w 412750"/>
                <a:gd name="connsiteY3" fmla="*/ 936625 h 1073150"/>
                <a:gd name="connsiteX4" fmla="*/ 0 w 412750"/>
                <a:gd name="connsiteY4" fmla="*/ 1073150 h 1073150"/>
                <a:gd name="connsiteX0" fmla="*/ 421358 w 421358"/>
                <a:gd name="connsiteY0" fmla="*/ 0 h 1073150"/>
                <a:gd name="connsiteX1" fmla="*/ 326108 w 421358"/>
                <a:gd name="connsiteY1" fmla="*/ 0 h 1073150"/>
                <a:gd name="connsiteX2" fmla="*/ 320370 w 421358"/>
                <a:gd name="connsiteY2" fmla="*/ 884256 h 1073150"/>
                <a:gd name="connsiteX3" fmla="*/ 0 w 421358"/>
                <a:gd name="connsiteY3" fmla="*/ 884256 h 1073150"/>
                <a:gd name="connsiteX4" fmla="*/ 8608 w 421358"/>
                <a:gd name="connsiteY4" fmla="*/ 1073150 h 1073150"/>
                <a:gd name="connsiteX0" fmla="*/ 412750 w 412750"/>
                <a:gd name="connsiteY0" fmla="*/ 0 h 1073150"/>
                <a:gd name="connsiteX1" fmla="*/ 317500 w 412750"/>
                <a:gd name="connsiteY1" fmla="*/ 0 h 1073150"/>
                <a:gd name="connsiteX2" fmla="*/ 311762 w 412750"/>
                <a:gd name="connsiteY2" fmla="*/ 884256 h 1073150"/>
                <a:gd name="connsiteX3" fmla="*/ 0 w 412750"/>
                <a:gd name="connsiteY3" fmla="*/ 877972 h 1073150"/>
                <a:gd name="connsiteX4" fmla="*/ 0 w 412750"/>
                <a:gd name="connsiteY4" fmla="*/ 1073150 h 1073150"/>
                <a:gd name="connsiteX0" fmla="*/ 412750 w 412750"/>
                <a:gd name="connsiteY0" fmla="*/ 0 h 1073150"/>
                <a:gd name="connsiteX1" fmla="*/ 317500 w 412750"/>
                <a:gd name="connsiteY1" fmla="*/ 0 h 1073150"/>
                <a:gd name="connsiteX2" fmla="*/ 311762 w 412750"/>
                <a:gd name="connsiteY2" fmla="*/ 877971 h 1073150"/>
                <a:gd name="connsiteX3" fmla="*/ 0 w 412750"/>
                <a:gd name="connsiteY3" fmla="*/ 877972 h 1073150"/>
                <a:gd name="connsiteX4" fmla="*/ 0 w 412750"/>
                <a:gd name="connsiteY4" fmla="*/ 1073150 h 107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0" h="1073150">
                  <a:moveTo>
                    <a:pt x="412750" y="0"/>
                  </a:moveTo>
                  <a:lnTo>
                    <a:pt x="317500" y="0"/>
                  </a:lnTo>
                  <a:cubicBezTo>
                    <a:pt x="315587" y="294752"/>
                    <a:pt x="313675" y="583219"/>
                    <a:pt x="311762" y="877971"/>
                  </a:cubicBezTo>
                  <a:lnTo>
                    <a:pt x="0" y="877972"/>
                  </a:lnTo>
                  <a:lnTo>
                    <a:pt x="0" y="1073150"/>
                  </a:lnTo>
                </a:path>
              </a:pathLst>
            </a:cu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578224" y="2467897"/>
              <a:ext cx="269201" cy="1209453"/>
            </a:xfrm>
            <a:custGeom>
              <a:avLst/>
              <a:gdLst>
                <a:gd name="connsiteX0" fmla="*/ 88900 w 174625"/>
                <a:gd name="connsiteY0" fmla="*/ 0 h 1019175"/>
                <a:gd name="connsiteX1" fmla="*/ 0 w 174625"/>
                <a:gd name="connsiteY1" fmla="*/ 0 h 1019175"/>
                <a:gd name="connsiteX2" fmla="*/ 0 w 174625"/>
                <a:gd name="connsiteY2" fmla="*/ 1019175 h 1019175"/>
                <a:gd name="connsiteX3" fmla="*/ 174625 w 174625"/>
                <a:gd name="connsiteY3" fmla="*/ 1019175 h 1019175"/>
              </a:gdLst>
              <a:ahLst/>
              <a:cxnLst>
                <a:cxn ang="0">
                  <a:pos x="connsiteX0" y="connsiteY0"/>
                </a:cxn>
                <a:cxn ang="0">
                  <a:pos x="connsiteX1" y="connsiteY1"/>
                </a:cxn>
                <a:cxn ang="0">
                  <a:pos x="connsiteX2" y="connsiteY2"/>
                </a:cxn>
                <a:cxn ang="0">
                  <a:pos x="connsiteX3" y="connsiteY3"/>
                </a:cxn>
              </a:cxnLst>
              <a:rect l="l" t="t" r="r" b="b"/>
              <a:pathLst>
                <a:path w="174625" h="1019175">
                  <a:moveTo>
                    <a:pt x="88900" y="0"/>
                  </a:moveTo>
                  <a:lnTo>
                    <a:pt x="0" y="0"/>
                  </a:lnTo>
                  <a:lnTo>
                    <a:pt x="0" y="1019175"/>
                  </a:lnTo>
                  <a:lnTo>
                    <a:pt x="174625" y="1019175"/>
                  </a:lnTo>
                </a:path>
              </a:pathLst>
            </a:cu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7164458" y="2873706"/>
              <a:ext cx="345915" cy="414960"/>
              <a:chOff x="7164458" y="2873706"/>
              <a:chExt cx="345915" cy="414960"/>
            </a:xfrm>
          </p:grpSpPr>
          <p:grpSp>
            <p:nvGrpSpPr>
              <p:cNvPr id="227" name="Group 226"/>
              <p:cNvGrpSpPr/>
              <p:nvPr/>
            </p:nvGrpSpPr>
            <p:grpSpPr>
              <a:xfrm>
                <a:off x="7164458" y="2873706"/>
                <a:ext cx="345915" cy="344321"/>
                <a:chOff x="3464955" y="2823093"/>
                <a:chExt cx="386066" cy="384288"/>
              </a:xfrm>
            </p:grpSpPr>
            <p:sp>
              <p:nvSpPr>
                <p:cNvPr id="234" name="Oval 233"/>
                <p:cNvSpPr/>
                <p:nvPr/>
              </p:nvSpPr>
              <p:spPr>
                <a:xfrm>
                  <a:off x="3464955" y="2823093"/>
                  <a:ext cx="386066" cy="384288"/>
                </a:xfrm>
                <a:prstGeom prst="ellipse">
                  <a:avLst/>
                </a:prstGeom>
                <a:no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68562" rIns="0" bIns="68562" rtlCol="0" anchor="ctr"/>
                <a:lstStyle/>
                <a:p>
                  <a:endParaRPr lang="en-US" sz="675" b="1" dirty="0">
                    <a:solidFill>
                      <a:srgbClr val="676767"/>
                    </a:solidFill>
                  </a:endParaRPr>
                </a:p>
              </p:txBody>
            </p:sp>
            <p:sp>
              <p:nvSpPr>
                <p:cNvPr id="235" name="Freeform 11"/>
                <p:cNvSpPr>
                  <a:spLocks noChangeAspect="1" noEditPoints="1"/>
                </p:cNvSpPr>
                <p:nvPr/>
              </p:nvSpPr>
              <p:spPr bwMode="auto">
                <a:xfrm>
                  <a:off x="3509483" y="2866884"/>
                  <a:ext cx="297010" cy="296706"/>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bg1"/>
                </a:solidFill>
                <a:ln w="9525">
                  <a:noFill/>
                  <a:round/>
                  <a:headEnd/>
                  <a:tailEnd/>
                </a:ln>
              </p:spPr>
              <p:txBody>
                <a:bodyPr vert="horz" wrap="none" lIns="68553" tIns="34277" rIns="68553" bIns="34277" numCol="1" anchor="ctr" anchorCtr="0" compatLnSpc="1">
                  <a:prstTxWarp prst="textNoShape">
                    <a:avLst/>
                  </a:prstTxWarp>
                </a:bodyPr>
                <a:lstStyle/>
                <a:p>
                  <a:pPr algn="ctr" defTabSz="456914"/>
                  <a:endParaRPr lang="en-US" sz="1499" dirty="0">
                    <a:solidFill>
                      <a:srgbClr val="000000"/>
                    </a:solidFill>
                  </a:endParaRPr>
                </a:p>
              </p:txBody>
            </p:sp>
          </p:grpSp>
          <p:sp>
            <p:nvSpPr>
              <p:cNvPr id="323" name="Oval 322"/>
              <p:cNvSpPr/>
              <p:nvPr/>
            </p:nvSpPr>
            <p:spPr>
              <a:xfrm flipH="1">
                <a:off x="7291259" y="3196356"/>
                <a:ext cx="92312" cy="9231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grpSp>
          <p:nvGrpSpPr>
            <p:cNvPr id="58" name="Group 57"/>
            <p:cNvGrpSpPr/>
            <p:nvPr/>
          </p:nvGrpSpPr>
          <p:grpSpPr>
            <a:xfrm>
              <a:off x="8179505" y="2292641"/>
              <a:ext cx="417664" cy="344321"/>
              <a:chOff x="8179505" y="2292641"/>
              <a:chExt cx="417664" cy="344321"/>
            </a:xfrm>
          </p:grpSpPr>
          <p:grpSp>
            <p:nvGrpSpPr>
              <p:cNvPr id="222" name="Group 221"/>
              <p:cNvGrpSpPr/>
              <p:nvPr/>
            </p:nvGrpSpPr>
            <p:grpSpPr>
              <a:xfrm>
                <a:off x="8251254" y="2292641"/>
                <a:ext cx="345915" cy="344321"/>
                <a:chOff x="3464955" y="2823093"/>
                <a:chExt cx="386066" cy="384288"/>
              </a:xfrm>
            </p:grpSpPr>
            <p:sp>
              <p:nvSpPr>
                <p:cNvPr id="223" name="Oval 222"/>
                <p:cNvSpPr/>
                <p:nvPr/>
              </p:nvSpPr>
              <p:spPr>
                <a:xfrm>
                  <a:off x="3464955" y="2823093"/>
                  <a:ext cx="386066" cy="384288"/>
                </a:xfrm>
                <a:prstGeom prst="ellipse">
                  <a:avLst/>
                </a:prstGeom>
                <a:no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68562" rIns="0" bIns="68562" rtlCol="0" anchor="ctr"/>
                <a:lstStyle/>
                <a:p>
                  <a:endParaRPr lang="en-US" sz="675" b="1" dirty="0">
                    <a:solidFill>
                      <a:srgbClr val="676767"/>
                    </a:solidFill>
                  </a:endParaRPr>
                </a:p>
              </p:txBody>
            </p:sp>
            <p:sp>
              <p:nvSpPr>
                <p:cNvPr id="224" name="Freeform 11"/>
                <p:cNvSpPr>
                  <a:spLocks noChangeAspect="1" noEditPoints="1"/>
                </p:cNvSpPr>
                <p:nvPr/>
              </p:nvSpPr>
              <p:spPr bwMode="auto">
                <a:xfrm>
                  <a:off x="3509483" y="2866884"/>
                  <a:ext cx="297010" cy="296706"/>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bg1"/>
                </a:solidFill>
                <a:ln w="9525">
                  <a:noFill/>
                  <a:round/>
                  <a:headEnd/>
                  <a:tailEnd/>
                </a:ln>
              </p:spPr>
              <p:txBody>
                <a:bodyPr vert="horz" wrap="none" lIns="68553" tIns="34277" rIns="68553" bIns="34277" numCol="1" anchor="ctr" anchorCtr="0" compatLnSpc="1">
                  <a:prstTxWarp prst="textNoShape">
                    <a:avLst/>
                  </a:prstTxWarp>
                </a:bodyPr>
                <a:lstStyle/>
                <a:p>
                  <a:pPr algn="ctr" defTabSz="456914"/>
                  <a:endParaRPr lang="en-US" sz="1499" dirty="0">
                    <a:solidFill>
                      <a:srgbClr val="000000"/>
                    </a:solidFill>
                  </a:endParaRPr>
                </a:p>
              </p:txBody>
            </p:sp>
          </p:grpSp>
          <p:sp>
            <p:nvSpPr>
              <p:cNvPr id="325" name="Oval 324"/>
              <p:cNvSpPr/>
              <p:nvPr/>
            </p:nvSpPr>
            <p:spPr>
              <a:xfrm flipH="1">
                <a:off x="8179505" y="2418646"/>
                <a:ext cx="92312" cy="9231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grpSp>
          <p:nvGrpSpPr>
            <p:cNvPr id="57" name="Group 56"/>
            <p:cNvGrpSpPr/>
            <p:nvPr/>
          </p:nvGrpSpPr>
          <p:grpSpPr>
            <a:xfrm>
              <a:off x="7636626" y="2292641"/>
              <a:ext cx="417145" cy="344321"/>
              <a:chOff x="7636626" y="2292641"/>
              <a:chExt cx="417145" cy="344321"/>
            </a:xfrm>
          </p:grpSpPr>
          <p:grpSp>
            <p:nvGrpSpPr>
              <p:cNvPr id="219" name="Group 218"/>
              <p:cNvGrpSpPr/>
              <p:nvPr/>
            </p:nvGrpSpPr>
            <p:grpSpPr>
              <a:xfrm>
                <a:off x="7707856" y="2292641"/>
                <a:ext cx="345915" cy="344321"/>
                <a:chOff x="3464955" y="2823093"/>
                <a:chExt cx="386066" cy="384288"/>
              </a:xfrm>
            </p:grpSpPr>
            <p:sp>
              <p:nvSpPr>
                <p:cNvPr id="220" name="Oval 219"/>
                <p:cNvSpPr/>
                <p:nvPr/>
              </p:nvSpPr>
              <p:spPr>
                <a:xfrm>
                  <a:off x="3464955" y="2823093"/>
                  <a:ext cx="386066" cy="384288"/>
                </a:xfrm>
                <a:prstGeom prst="ellipse">
                  <a:avLst/>
                </a:prstGeom>
                <a:no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68562" rIns="0" bIns="68562" rtlCol="0" anchor="ctr"/>
                <a:lstStyle/>
                <a:p>
                  <a:endParaRPr lang="en-US" sz="675" b="1" dirty="0">
                    <a:solidFill>
                      <a:srgbClr val="676767"/>
                    </a:solidFill>
                  </a:endParaRPr>
                </a:p>
              </p:txBody>
            </p:sp>
            <p:sp>
              <p:nvSpPr>
                <p:cNvPr id="221" name="Freeform 11"/>
                <p:cNvSpPr>
                  <a:spLocks noChangeAspect="1" noEditPoints="1"/>
                </p:cNvSpPr>
                <p:nvPr/>
              </p:nvSpPr>
              <p:spPr bwMode="auto">
                <a:xfrm>
                  <a:off x="3509483" y="2866884"/>
                  <a:ext cx="297010" cy="296706"/>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bg1"/>
                </a:solidFill>
                <a:ln w="9525">
                  <a:noFill/>
                  <a:round/>
                  <a:headEnd/>
                  <a:tailEnd/>
                </a:ln>
              </p:spPr>
              <p:txBody>
                <a:bodyPr vert="horz" wrap="none" lIns="68553" tIns="34277" rIns="68553" bIns="34277" numCol="1" anchor="ctr" anchorCtr="0" compatLnSpc="1">
                  <a:prstTxWarp prst="textNoShape">
                    <a:avLst/>
                  </a:prstTxWarp>
                </a:bodyPr>
                <a:lstStyle/>
                <a:p>
                  <a:pPr algn="ctr" defTabSz="456914"/>
                  <a:endParaRPr lang="en-US" sz="1499" dirty="0">
                    <a:solidFill>
                      <a:srgbClr val="000000"/>
                    </a:solidFill>
                  </a:endParaRPr>
                </a:p>
              </p:txBody>
            </p:sp>
          </p:grpSp>
          <p:sp>
            <p:nvSpPr>
              <p:cNvPr id="326" name="Oval 325"/>
              <p:cNvSpPr/>
              <p:nvPr/>
            </p:nvSpPr>
            <p:spPr>
              <a:xfrm flipH="1">
                <a:off x="7636626" y="2418646"/>
                <a:ext cx="92312" cy="9231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grpSp>
          <p:nvGrpSpPr>
            <p:cNvPr id="60" name="Group 59"/>
            <p:cNvGrpSpPr/>
            <p:nvPr/>
          </p:nvGrpSpPr>
          <p:grpSpPr>
            <a:xfrm>
              <a:off x="7707856" y="2873706"/>
              <a:ext cx="345915" cy="411257"/>
              <a:chOff x="7707856" y="2873706"/>
              <a:chExt cx="345915" cy="411257"/>
            </a:xfrm>
          </p:grpSpPr>
          <p:grpSp>
            <p:nvGrpSpPr>
              <p:cNvPr id="228" name="Group 227"/>
              <p:cNvGrpSpPr/>
              <p:nvPr/>
            </p:nvGrpSpPr>
            <p:grpSpPr>
              <a:xfrm>
                <a:off x="7707856" y="2873706"/>
                <a:ext cx="345915" cy="344321"/>
                <a:chOff x="3464955" y="2823093"/>
                <a:chExt cx="386066" cy="384288"/>
              </a:xfrm>
            </p:grpSpPr>
            <p:sp>
              <p:nvSpPr>
                <p:cNvPr id="232" name="Oval 231"/>
                <p:cNvSpPr/>
                <p:nvPr/>
              </p:nvSpPr>
              <p:spPr>
                <a:xfrm>
                  <a:off x="3464955" y="2823093"/>
                  <a:ext cx="386066" cy="384288"/>
                </a:xfrm>
                <a:prstGeom prst="ellipse">
                  <a:avLst/>
                </a:prstGeom>
                <a:noFill/>
                <a:ln w="127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68562" rIns="0" bIns="68562" rtlCol="0" anchor="ctr"/>
                <a:lstStyle/>
                <a:p>
                  <a:endParaRPr lang="en-US" sz="675" b="1" dirty="0">
                    <a:solidFill>
                      <a:srgbClr val="676767"/>
                    </a:solidFill>
                  </a:endParaRPr>
                </a:p>
              </p:txBody>
            </p:sp>
            <p:sp>
              <p:nvSpPr>
                <p:cNvPr id="233" name="Freeform 11"/>
                <p:cNvSpPr>
                  <a:spLocks noChangeAspect="1" noEditPoints="1"/>
                </p:cNvSpPr>
                <p:nvPr/>
              </p:nvSpPr>
              <p:spPr bwMode="auto">
                <a:xfrm>
                  <a:off x="3509483" y="2866884"/>
                  <a:ext cx="297010" cy="296706"/>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bg1"/>
                </a:solidFill>
                <a:ln w="9525">
                  <a:noFill/>
                  <a:round/>
                  <a:headEnd/>
                  <a:tailEnd/>
                </a:ln>
              </p:spPr>
              <p:txBody>
                <a:bodyPr vert="horz" wrap="none" lIns="68553" tIns="34277" rIns="68553" bIns="34277" numCol="1" anchor="ctr" anchorCtr="0" compatLnSpc="1">
                  <a:prstTxWarp prst="textNoShape">
                    <a:avLst/>
                  </a:prstTxWarp>
                </a:bodyPr>
                <a:lstStyle/>
                <a:p>
                  <a:pPr algn="ctr" defTabSz="456914"/>
                  <a:endParaRPr lang="en-US" sz="1499" dirty="0">
                    <a:solidFill>
                      <a:srgbClr val="000000"/>
                    </a:solidFill>
                  </a:endParaRPr>
                </a:p>
              </p:txBody>
            </p:sp>
          </p:grpSp>
          <p:sp>
            <p:nvSpPr>
              <p:cNvPr id="328" name="Oval 327"/>
              <p:cNvSpPr/>
              <p:nvPr/>
            </p:nvSpPr>
            <p:spPr>
              <a:xfrm flipH="1">
                <a:off x="7834657" y="3192653"/>
                <a:ext cx="92312" cy="92310"/>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sp>
          <p:nvSpPr>
            <p:cNvPr id="34" name="Freeform 33"/>
            <p:cNvSpPr/>
            <p:nvPr/>
          </p:nvSpPr>
          <p:spPr>
            <a:xfrm>
              <a:off x="7880813" y="3286124"/>
              <a:ext cx="0" cy="365760"/>
            </a:xfrm>
            <a:custGeom>
              <a:avLst/>
              <a:gdLst>
                <a:gd name="connsiteX0" fmla="*/ 0 w 0"/>
                <a:gd name="connsiteY0" fmla="*/ 0 h 333375"/>
                <a:gd name="connsiteX1" fmla="*/ 0 w 0"/>
                <a:gd name="connsiteY1" fmla="*/ 333375 h 333375"/>
              </a:gdLst>
              <a:ahLst/>
              <a:cxnLst>
                <a:cxn ang="0">
                  <a:pos x="connsiteX0" y="connsiteY0"/>
                </a:cxn>
                <a:cxn ang="0">
                  <a:pos x="connsiteX1" y="connsiteY1"/>
                </a:cxn>
              </a:cxnLst>
              <a:rect l="l" t="t" r="r" b="b"/>
              <a:pathLst>
                <a:path h="333375">
                  <a:moveTo>
                    <a:pt x="0" y="0"/>
                  </a:moveTo>
                  <a:lnTo>
                    <a:pt x="0" y="333375"/>
                  </a:lnTo>
                </a:path>
              </a:pathLst>
            </a:cu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Freeform 406"/>
            <p:cNvSpPr/>
            <p:nvPr/>
          </p:nvSpPr>
          <p:spPr>
            <a:xfrm>
              <a:off x="7341797" y="2686050"/>
              <a:ext cx="465115" cy="990600"/>
            </a:xfrm>
            <a:custGeom>
              <a:avLst/>
              <a:gdLst>
                <a:gd name="connsiteX0" fmla="*/ 482600 w 482600"/>
                <a:gd name="connsiteY0" fmla="*/ 990600 h 990600"/>
                <a:gd name="connsiteX1" fmla="*/ 247650 w 482600"/>
                <a:gd name="connsiteY1" fmla="*/ 990600 h 990600"/>
                <a:gd name="connsiteX2" fmla="*/ 247650 w 482600"/>
                <a:gd name="connsiteY2" fmla="*/ 114300 h 990600"/>
                <a:gd name="connsiteX3" fmla="*/ 0 w 482600"/>
                <a:gd name="connsiteY3" fmla="*/ 114300 h 990600"/>
                <a:gd name="connsiteX4" fmla="*/ 0 w 482600"/>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600" h="990600">
                  <a:moveTo>
                    <a:pt x="482600" y="990600"/>
                  </a:moveTo>
                  <a:lnTo>
                    <a:pt x="247650" y="990600"/>
                  </a:lnTo>
                  <a:lnTo>
                    <a:pt x="247650" y="114300"/>
                  </a:lnTo>
                  <a:lnTo>
                    <a:pt x="0" y="114300"/>
                  </a:lnTo>
                  <a:lnTo>
                    <a:pt x="0" y="0"/>
                  </a:lnTo>
                </a:path>
              </a:pathLst>
            </a:cu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7164458" y="2292641"/>
              <a:ext cx="345915" cy="399407"/>
              <a:chOff x="7164458" y="2292641"/>
              <a:chExt cx="345915" cy="399407"/>
            </a:xfrm>
          </p:grpSpPr>
          <p:grpSp>
            <p:nvGrpSpPr>
              <p:cNvPr id="209" name="Group 208"/>
              <p:cNvGrpSpPr/>
              <p:nvPr/>
            </p:nvGrpSpPr>
            <p:grpSpPr>
              <a:xfrm>
                <a:off x="7164458" y="2292641"/>
                <a:ext cx="345915" cy="344321"/>
                <a:chOff x="3464955" y="2823093"/>
                <a:chExt cx="386066" cy="384288"/>
              </a:xfrm>
            </p:grpSpPr>
            <p:sp>
              <p:nvSpPr>
                <p:cNvPr id="211" name="Oval 210"/>
                <p:cNvSpPr/>
                <p:nvPr/>
              </p:nvSpPr>
              <p:spPr>
                <a:xfrm>
                  <a:off x="3464955" y="2823093"/>
                  <a:ext cx="386066" cy="384288"/>
                </a:xfrm>
                <a:prstGeom prst="ellipse">
                  <a:avLst/>
                </a:prstGeom>
                <a:noFill/>
                <a:ln w="127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68562" rIns="0" bIns="68562" rtlCol="0" anchor="ctr"/>
                <a:lstStyle/>
                <a:p>
                  <a:endParaRPr lang="en-US" sz="675" b="1" dirty="0">
                    <a:solidFill>
                      <a:srgbClr val="676767"/>
                    </a:solidFill>
                  </a:endParaRPr>
                </a:p>
              </p:txBody>
            </p:sp>
            <p:sp>
              <p:nvSpPr>
                <p:cNvPr id="212" name="Freeform 11"/>
                <p:cNvSpPr>
                  <a:spLocks noChangeAspect="1" noEditPoints="1"/>
                </p:cNvSpPr>
                <p:nvPr/>
              </p:nvSpPr>
              <p:spPr bwMode="auto">
                <a:xfrm>
                  <a:off x="3509483" y="2866884"/>
                  <a:ext cx="297010" cy="296706"/>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bg1"/>
                </a:solidFill>
                <a:ln w="9525">
                  <a:noFill/>
                  <a:round/>
                  <a:headEnd/>
                  <a:tailEnd/>
                </a:ln>
              </p:spPr>
              <p:txBody>
                <a:bodyPr vert="horz" wrap="none" lIns="68553" tIns="34277" rIns="68553" bIns="34277" numCol="1" anchor="ctr" anchorCtr="0" compatLnSpc="1">
                  <a:prstTxWarp prst="textNoShape">
                    <a:avLst/>
                  </a:prstTxWarp>
                </a:bodyPr>
                <a:lstStyle/>
                <a:p>
                  <a:pPr algn="ctr" defTabSz="456914"/>
                  <a:endParaRPr lang="en-US" sz="1499" dirty="0">
                    <a:solidFill>
                      <a:srgbClr val="000000"/>
                    </a:solidFill>
                  </a:endParaRPr>
                </a:p>
              </p:txBody>
            </p:sp>
          </p:grpSp>
          <p:sp>
            <p:nvSpPr>
              <p:cNvPr id="327" name="Oval 326"/>
              <p:cNvSpPr/>
              <p:nvPr/>
            </p:nvSpPr>
            <p:spPr>
              <a:xfrm flipH="1">
                <a:off x="7291259" y="2599738"/>
                <a:ext cx="92312" cy="92310"/>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sp>
          <p:nvSpPr>
            <p:cNvPr id="251" name="Freeform 250"/>
            <p:cNvSpPr/>
            <p:nvPr/>
          </p:nvSpPr>
          <p:spPr>
            <a:xfrm flipH="1">
              <a:off x="7924800" y="3218027"/>
              <a:ext cx="498474" cy="459324"/>
            </a:xfrm>
            <a:custGeom>
              <a:avLst/>
              <a:gdLst>
                <a:gd name="connsiteX0" fmla="*/ 0 w 444500"/>
                <a:gd name="connsiteY0" fmla="*/ 0 h 292100"/>
                <a:gd name="connsiteX1" fmla="*/ 0 w 444500"/>
                <a:gd name="connsiteY1" fmla="*/ 292100 h 292100"/>
                <a:gd name="connsiteX2" fmla="*/ 444500 w 444500"/>
                <a:gd name="connsiteY2" fmla="*/ 292100 h 292100"/>
                <a:gd name="connsiteX0" fmla="*/ 32925 w 477425"/>
                <a:gd name="connsiteY0" fmla="*/ 0 h 313736"/>
                <a:gd name="connsiteX1" fmla="*/ 32925 w 477425"/>
                <a:gd name="connsiteY1" fmla="*/ 292100 h 313736"/>
                <a:gd name="connsiteX2" fmla="*/ 477425 w 477425"/>
                <a:gd name="connsiteY2" fmla="*/ 292100 h 313736"/>
                <a:gd name="connsiteX0" fmla="*/ 471 w 444971"/>
                <a:gd name="connsiteY0" fmla="*/ 0 h 319070"/>
                <a:gd name="connsiteX1" fmla="*/ 471 w 444971"/>
                <a:gd name="connsiteY1" fmla="*/ 292100 h 319070"/>
                <a:gd name="connsiteX2" fmla="*/ 444971 w 444971"/>
                <a:gd name="connsiteY2" fmla="*/ 292100 h 319070"/>
                <a:gd name="connsiteX0" fmla="*/ 26971 w 471471"/>
                <a:gd name="connsiteY0" fmla="*/ 0 h 292103"/>
                <a:gd name="connsiteX1" fmla="*/ 26971 w 471471"/>
                <a:gd name="connsiteY1" fmla="*/ 292100 h 292103"/>
                <a:gd name="connsiteX2" fmla="*/ 471471 w 471471"/>
                <a:gd name="connsiteY2" fmla="*/ 292100 h 292103"/>
                <a:gd name="connsiteX0" fmla="*/ 160 w 444660"/>
                <a:gd name="connsiteY0" fmla="*/ 0 h 292100"/>
                <a:gd name="connsiteX1" fmla="*/ 160 w 444660"/>
                <a:gd name="connsiteY1" fmla="*/ 292100 h 292100"/>
                <a:gd name="connsiteX2" fmla="*/ 444660 w 444660"/>
                <a:gd name="connsiteY2" fmla="*/ 292100 h 292100"/>
              </a:gdLst>
              <a:ahLst/>
              <a:cxnLst>
                <a:cxn ang="0">
                  <a:pos x="connsiteX0" y="connsiteY0"/>
                </a:cxn>
                <a:cxn ang="0">
                  <a:pos x="connsiteX1" y="connsiteY1"/>
                </a:cxn>
                <a:cxn ang="0">
                  <a:pos x="connsiteX2" y="connsiteY2"/>
                </a:cxn>
              </a:cxnLst>
              <a:rect l="l" t="t" r="r" b="b"/>
              <a:pathLst>
                <a:path w="444660" h="292100">
                  <a:moveTo>
                    <a:pt x="160" y="0"/>
                  </a:moveTo>
                  <a:cubicBezTo>
                    <a:pt x="160" y="97367"/>
                    <a:pt x="-200" y="260121"/>
                    <a:pt x="160" y="292100"/>
                  </a:cubicBezTo>
                  <a:cubicBezTo>
                    <a:pt x="137743" y="289781"/>
                    <a:pt x="296493" y="292100"/>
                    <a:pt x="444660" y="292100"/>
                  </a:cubicBezTo>
                </a:path>
              </a:pathLst>
            </a:cu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8251254" y="2873706"/>
              <a:ext cx="345915" cy="414960"/>
              <a:chOff x="8251254" y="2873706"/>
              <a:chExt cx="345915" cy="414960"/>
            </a:xfrm>
          </p:grpSpPr>
          <p:grpSp>
            <p:nvGrpSpPr>
              <p:cNvPr id="229" name="Group 228"/>
              <p:cNvGrpSpPr/>
              <p:nvPr/>
            </p:nvGrpSpPr>
            <p:grpSpPr>
              <a:xfrm>
                <a:off x="8251254" y="2873706"/>
                <a:ext cx="345915" cy="344321"/>
                <a:chOff x="3464955" y="2823093"/>
                <a:chExt cx="386066" cy="384288"/>
              </a:xfrm>
            </p:grpSpPr>
            <p:sp>
              <p:nvSpPr>
                <p:cNvPr id="230" name="Oval 229"/>
                <p:cNvSpPr/>
                <p:nvPr/>
              </p:nvSpPr>
              <p:spPr>
                <a:xfrm>
                  <a:off x="3464955" y="2823093"/>
                  <a:ext cx="386066" cy="384288"/>
                </a:xfrm>
                <a:prstGeom prst="ellipse">
                  <a:avLst/>
                </a:prstGeom>
                <a:no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68562" rIns="0" bIns="68562" rtlCol="0" anchor="ctr"/>
                <a:lstStyle/>
                <a:p>
                  <a:endParaRPr lang="en-US" sz="675" b="1" dirty="0">
                    <a:solidFill>
                      <a:srgbClr val="676767"/>
                    </a:solidFill>
                  </a:endParaRPr>
                </a:p>
              </p:txBody>
            </p:sp>
            <p:sp>
              <p:nvSpPr>
                <p:cNvPr id="231" name="Freeform 11"/>
                <p:cNvSpPr>
                  <a:spLocks noChangeAspect="1" noEditPoints="1"/>
                </p:cNvSpPr>
                <p:nvPr/>
              </p:nvSpPr>
              <p:spPr bwMode="auto">
                <a:xfrm>
                  <a:off x="3509483" y="2866884"/>
                  <a:ext cx="297010" cy="296706"/>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bg1"/>
                </a:solidFill>
                <a:ln w="9525">
                  <a:noFill/>
                  <a:round/>
                  <a:headEnd/>
                  <a:tailEnd/>
                </a:ln>
              </p:spPr>
              <p:txBody>
                <a:bodyPr vert="horz" wrap="none" lIns="68553" tIns="34277" rIns="68553" bIns="34277" numCol="1" anchor="ctr" anchorCtr="0" compatLnSpc="1">
                  <a:prstTxWarp prst="textNoShape">
                    <a:avLst/>
                  </a:prstTxWarp>
                </a:bodyPr>
                <a:lstStyle/>
                <a:p>
                  <a:pPr algn="ctr" defTabSz="456914"/>
                  <a:endParaRPr lang="en-US" sz="1499" dirty="0">
                    <a:solidFill>
                      <a:srgbClr val="000000"/>
                    </a:solidFill>
                  </a:endParaRPr>
                </a:p>
              </p:txBody>
            </p:sp>
          </p:grpSp>
          <p:sp>
            <p:nvSpPr>
              <p:cNvPr id="324" name="Oval 323"/>
              <p:cNvSpPr/>
              <p:nvPr/>
            </p:nvSpPr>
            <p:spPr>
              <a:xfrm flipH="1">
                <a:off x="8378055" y="3196356"/>
                <a:ext cx="92312" cy="9231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grpSp>
          <p:nvGrpSpPr>
            <p:cNvPr id="54" name="Group 53"/>
            <p:cNvGrpSpPr/>
            <p:nvPr/>
          </p:nvGrpSpPr>
          <p:grpSpPr>
            <a:xfrm>
              <a:off x="7776923" y="3503139"/>
              <a:ext cx="206359" cy="357221"/>
              <a:chOff x="7776923" y="3503139"/>
              <a:chExt cx="206359" cy="357221"/>
            </a:xfrm>
          </p:grpSpPr>
          <p:sp>
            <p:nvSpPr>
              <p:cNvPr id="31" name="Rectangle 30"/>
              <p:cNvSpPr/>
              <p:nvPr/>
            </p:nvSpPr>
            <p:spPr>
              <a:xfrm>
                <a:off x="7796867" y="3534923"/>
                <a:ext cx="166470" cy="260782"/>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2" name="Group 51"/>
              <p:cNvGrpSpPr/>
              <p:nvPr/>
            </p:nvGrpSpPr>
            <p:grpSpPr>
              <a:xfrm>
                <a:off x="7776923" y="3503139"/>
                <a:ext cx="206359" cy="357221"/>
                <a:chOff x="7776923" y="3503139"/>
                <a:chExt cx="206359" cy="357221"/>
              </a:xfrm>
            </p:grpSpPr>
            <p:sp>
              <p:nvSpPr>
                <p:cNvPr id="237" name="Freeform 236"/>
                <p:cNvSpPr>
                  <a:spLocks noEditPoints="1"/>
                </p:cNvSpPr>
                <p:nvPr/>
              </p:nvSpPr>
              <p:spPr bwMode="auto">
                <a:xfrm>
                  <a:off x="7776923" y="3503139"/>
                  <a:ext cx="206359" cy="357221"/>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chemeClr val="tx1">
                    <a:lumMod val="50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91">
                    <a:defRPr/>
                  </a:pPr>
                  <a:endParaRPr lang="en-US" sz="1400" kern="0" dirty="0" smtClean="0">
                    <a:solidFill>
                      <a:srgbClr val="000000"/>
                    </a:solidFill>
                    <a:latin typeface="Arial"/>
                  </a:endParaRPr>
                </a:p>
              </p:txBody>
            </p:sp>
            <p:sp>
              <p:nvSpPr>
                <p:cNvPr id="318" name="Oval 317"/>
                <p:cNvSpPr/>
                <p:nvPr/>
              </p:nvSpPr>
              <p:spPr>
                <a:xfrm flipH="1">
                  <a:off x="7818410" y="3620058"/>
                  <a:ext cx="123385" cy="123383"/>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grpSp>
      </p:grpSp>
      <p:grpSp>
        <p:nvGrpSpPr>
          <p:cNvPr id="8" name="Group 7"/>
          <p:cNvGrpSpPr/>
          <p:nvPr/>
        </p:nvGrpSpPr>
        <p:grpSpPr>
          <a:xfrm>
            <a:off x="3503408" y="2262823"/>
            <a:ext cx="1759320" cy="2268053"/>
            <a:chOff x="3503408" y="2262823"/>
            <a:chExt cx="1759320" cy="2268053"/>
          </a:xfrm>
        </p:grpSpPr>
        <p:sp>
          <p:nvSpPr>
            <p:cNvPr id="6" name="Rectangle 5"/>
            <p:cNvSpPr/>
            <p:nvPr/>
          </p:nvSpPr>
          <p:spPr>
            <a:xfrm>
              <a:off x="3503408" y="2262823"/>
              <a:ext cx="1759320" cy="2139095"/>
            </a:xfrm>
            <a:prstGeom prst="rect">
              <a:avLst/>
            </a:prstGeom>
            <a:no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3873165" y="4289271"/>
              <a:ext cx="1076814" cy="241605"/>
            </a:xfrm>
            <a:prstGeom prst="rect">
              <a:avLst/>
            </a:prstGeom>
            <a:solidFill>
              <a:schemeClr val="bg1"/>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075E8D"/>
                  </a:solidFill>
                </a:rPr>
                <a:t>コンテキスト</a:t>
              </a:r>
              <a:endParaRPr lang="en-US" sz="1200" dirty="0" smtClean="0">
                <a:solidFill>
                  <a:srgbClr val="075E8D"/>
                </a:solidFill>
              </a:endParaRPr>
            </a:p>
          </p:txBody>
        </p:sp>
      </p:grpSp>
      <p:grpSp>
        <p:nvGrpSpPr>
          <p:cNvPr id="355" name="Group 354"/>
          <p:cNvGrpSpPr/>
          <p:nvPr/>
        </p:nvGrpSpPr>
        <p:grpSpPr>
          <a:xfrm>
            <a:off x="6473281" y="3541362"/>
            <a:ext cx="1259937" cy="1259937"/>
            <a:chOff x="3865107" y="1731830"/>
            <a:chExt cx="1478128" cy="1478128"/>
          </a:xfrm>
        </p:grpSpPr>
        <p:grpSp>
          <p:nvGrpSpPr>
            <p:cNvPr id="356" name="Group 355"/>
            <p:cNvGrpSpPr/>
            <p:nvPr/>
          </p:nvGrpSpPr>
          <p:grpSpPr>
            <a:xfrm>
              <a:off x="3865107" y="1731830"/>
              <a:ext cx="1478128" cy="1478128"/>
              <a:chOff x="3865107" y="1731830"/>
              <a:chExt cx="1478128" cy="1478128"/>
            </a:xfrm>
          </p:grpSpPr>
          <p:sp>
            <p:nvSpPr>
              <p:cNvPr id="360" name="Oval 359"/>
              <p:cNvSpPr/>
              <p:nvPr/>
            </p:nvSpPr>
            <p:spPr>
              <a:xfrm>
                <a:off x="3865107" y="1731830"/>
                <a:ext cx="1478128" cy="147812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77240" bIns="182880" rtlCol="0" anchor="b"/>
              <a:lstStyle/>
              <a:p>
                <a:pPr algn="ctr"/>
                <a:r>
                  <a:rPr lang="en-US" sz="900" dirty="0">
                    <a:solidFill>
                      <a:srgbClr val="FFFFFF"/>
                    </a:solidFill>
                  </a:rPr>
                  <a:t>ISE </a:t>
                </a:r>
                <a:r>
                  <a:rPr lang="en-US" sz="900" dirty="0" smtClean="0">
                    <a:solidFill>
                      <a:srgbClr val="FFFFFF"/>
                    </a:solidFill>
                  </a:rPr>
                  <a:t>pxGrid</a:t>
                </a:r>
                <a:endParaRPr lang="en-US" sz="900" dirty="0">
                  <a:solidFill>
                    <a:srgbClr val="FFFFFF"/>
                  </a:solidFill>
                </a:endParaRPr>
              </a:p>
              <a:p>
                <a:pPr algn="ctr"/>
                <a:endParaRPr lang="en-US" sz="900" dirty="0">
                  <a:solidFill>
                    <a:srgbClr val="FFFFFF"/>
                  </a:solidFill>
                </a:endParaRPr>
              </a:p>
            </p:txBody>
          </p:sp>
          <p:grpSp>
            <p:nvGrpSpPr>
              <p:cNvPr id="361" name="Group 603"/>
              <p:cNvGrpSpPr>
                <a:grpSpLocks noChangeAspect="1"/>
              </p:cNvGrpSpPr>
              <p:nvPr/>
            </p:nvGrpSpPr>
            <p:grpSpPr bwMode="auto">
              <a:xfrm>
                <a:off x="4456086" y="2074149"/>
                <a:ext cx="278696" cy="403754"/>
                <a:chOff x="6556" y="492"/>
                <a:chExt cx="2551" cy="3655"/>
              </a:xfrm>
              <a:solidFill>
                <a:schemeClr val="bg1"/>
              </a:solidFill>
              <a:effectLst/>
            </p:grpSpPr>
            <p:sp>
              <p:nvSpPr>
                <p:cNvPr id="36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6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6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6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6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6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6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6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85"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86"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87"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88"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89"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0"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1"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2"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3"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4"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5"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6"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7"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8"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399"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sp>
              <p:nvSpPr>
                <p:cNvPr id="40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eaLnBrk="0" hangingPunct="0">
                    <a:defRPr/>
                  </a:pPr>
                  <a:endParaRPr lang="en-US" sz="1350" dirty="0">
                    <a:solidFill>
                      <a:srgbClr val="676767"/>
                    </a:solidFill>
                    <a:ea typeface="ＭＳ Ｐゴシック" pitchFamily="34" charset="-128"/>
                  </a:endParaRPr>
                </a:p>
              </p:txBody>
            </p:sp>
          </p:grpSp>
        </p:grpSp>
        <p:grpSp>
          <p:nvGrpSpPr>
            <p:cNvPr id="357" name="Group 356"/>
            <p:cNvGrpSpPr/>
            <p:nvPr/>
          </p:nvGrpSpPr>
          <p:grpSpPr>
            <a:xfrm rot="5400000">
              <a:off x="3955251" y="1762061"/>
              <a:ext cx="1297838" cy="1417668"/>
              <a:chOff x="3631854" y="2689724"/>
              <a:chExt cx="2160068" cy="2359506"/>
            </a:xfrm>
            <a:solidFill>
              <a:schemeClr val="bg1">
                <a:lumMod val="65000"/>
              </a:schemeClr>
            </a:solidFill>
          </p:grpSpPr>
          <p:sp>
            <p:nvSpPr>
              <p:cNvPr id="358" name="Oval 17"/>
              <p:cNvSpPr/>
              <p:nvPr/>
            </p:nvSpPr>
            <p:spPr>
              <a:xfrm>
                <a:off x="3631854" y="2689724"/>
                <a:ext cx="1228426" cy="2219151"/>
              </a:xfrm>
              <a:custGeom>
                <a:avLst/>
                <a:gdLst/>
                <a:ahLst/>
                <a:cxnLst/>
                <a:rect l="l" t="t" r="r" b="b"/>
                <a:pathLst>
                  <a:path w="1228426" h="2219151">
                    <a:moveTo>
                      <a:pt x="936260" y="0"/>
                    </a:moveTo>
                    <a:lnTo>
                      <a:pt x="1228426" y="279696"/>
                    </a:lnTo>
                    <a:lnTo>
                      <a:pt x="939539" y="570618"/>
                    </a:lnTo>
                    <a:lnTo>
                      <a:pt x="938569" y="444478"/>
                    </a:lnTo>
                    <a:cubicBezTo>
                      <a:pt x="575836" y="491631"/>
                      <a:pt x="296955" y="802652"/>
                      <a:pt x="296955" y="1178808"/>
                    </a:cubicBezTo>
                    <a:cubicBezTo>
                      <a:pt x="296955" y="1578439"/>
                      <a:pt x="611730" y="1904552"/>
                      <a:pt x="1006994" y="1920037"/>
                    </a:cubicBezTo>
                    <a:lnTo>
                      <a:pt x="1007532" y="1929668"/>
                    </a:lnTo>
                    <a:lnTo>
                      <a:pt x="861598" y="2072206"/>
                    </a:lnTo>
                    <a:lnTo>
                      <a:pt x="1015222" y="2219151"/>
                    </a:lnTo>
                    <a:cubicBezTo>
                      <a:pt x="452132" y="2206105"/>
                      <a:pt x="0" y="1745256"/>
                      <a:pt x="0" y="1178808"/>
                    </a:cubicBezTo>
                    <a:cubicBezTo>
                      <a:pt x="0" y="639092"/>
                      <a:pt x="410463" y="195244"/>
                      <a:pt x="936260" y="142452"/>
                    </a:cubicBezTo>
                    <a:close/>
                  </a:path>
                </a:pathLst>
              </a:custGeom>
              <a:solidFill>
                <a:schemeClr val="bg1">
                  <a:lumMod val="95000"/>
                </a:schemeClr>
              </a:solidFill>
              <a:ln w="25400" cap="flat" cmpd="sng" algn="ctr">
                <a:noFill/>
                <a:prstDash val="solid"/>
              </a:ln>
              <a:effectLst/>
            </p:spPr>
            <p:txBody>
              <a:bodyPr rtlCol="0" anchor="ctr"/>
              <a:lstStyle/>
              <a:p>
                <a:pPr algn="ctr" defTabSz="914400">
                  <a:defRPr/>
                </a:pPr>
                <a:endParaRPr lang="en-US" kern="0" dirty="0">
                  <a:ln>
                    <a:solidFill>
                      <a:sysClr val="window" lastClr="FFFFFF">
                        <a:alpha val="0"/>
                      </a:sysClr>
                    </a:solidFill>
                  </a:ln>
                  <a:solidFill>
                    <a:sysClr val="windowText" lastClr="000000">
                      <a:lumMod val="75000"/>
                    </a:sysClr>
                  </a:solidFill>
                </a:endParaRPr>
              </a:p>
            </p:txBody>
          </p:sp>
          <p:sp>
            <p:nvSpPr>
              <p:cNvPr id="359" name="Oval 17"/>
              <p:cNvSpPr/>
              <p:nvPr/>
            </p:nvSpPr>
            <p:spPr>
              <a:xfrm rot="10800000">
                <a:off x="4563495" y="2830077"/>
                <a:ext cx="1228427" cy="2219153"/>
              </a:xfrm>
              <a:custGeom>
                <a:avLst/>
                <a:gdLst/>
                <a:ahLst/>
                <a:cxnLst/>
                <a:rect l="l" t="t" r="r" b="b"/>
                <a:pathLst>
                  <a:path w="1228426" h="2219151">
                    <a:moveTo>
                      <a:pt x="936260" y="0"/>
                    </a:moveTo>
                    <a:lnTo>
                      <a:pt x="1228426" y="279696"/>
                    </a:lnTo>
                    <a:lnTo>
                      <a:pt x="939539" y="570618"/>
                    </a:lnTo>
                    <a:lnTo>
                      <a:pt x="938569" y="444478"/>
                    </a:lnTo>
                    <a:cubicBezTo>
                      <a:pt x="575836" y="491631"/>
                      <a:pt x="296955" y="802652"/>
                      <a:pt x="296955" y="1178808"/>
                    </a:cubicBezTo>
                    <a:cubicBezTo>
                      <a:pt x="296955" y="1578439"/>
                      <a:pt x="611730" y="1904552"/>
                      <a:pt x="1006994" y="1920037"/>
                    </a:cubicBezTo>
                    <a:lnTo>
                      <a:pt x="1007532" y="1929668"/>
                    </a:lnTo>
                    <a:lnTo>
                      <a:pt x="861598" y="2072206"/>
                    </a:lnTo>
                    <a:lnTo>
                      <a:pt x="1015222" y="2219151"/>
                    </a:lnTo>
                    <a:cubicBezTo>
                      <a:pt x="452132" y="2206105"/>
                      <a:pt x="0" y="1745256"/>
                      <a:pt x="0" y="1178808"/>
                    </a:cubicBezTo>
                    <a:cubicBezTo>
                      <a:pt x="0" y="639092"/>
                      <a:pt x="410463" y="195244"/>
                      <a:pt x="936260" y="142452"/>
                    </a:cubicBezTo>
                    <a:close/>
                  </a:path>
                </a:pathLst>
              </a:custGeom>
              <a:solidFill>
                <a:schemeClr val="bg1">
                  <a:lumMod val="95000"/>
                </a:schemeClr>
              </a:solidFill>
              <a:ln w="25400" cap="flat" cmpd="sng" algn="ctr">
                <a:noFill/>
                <a:prstDash val="solid"/>
              </a:ln>
              <a:effectLst/>
            </p:spPr>
            <p:txBody>
              <a:bodyPr rtlCol="0" anchor="ctr"/>
              <a:lstStyle/>
              <a:p>
                <a:pPr algn="ctr" defTabSz="914400">
                  <a:defRPr/>
                </a:pPr>
                <a:endParaRPr lang="en-US" kern="0" dirty="0">
                  <a:ln>
                    <a:solidFill>
                      <a:sysClr val="window" lastClr="FFFFFF">
                        <a:alpha val="0"/>
                      </a:sysClr>
                    </a:solidFill>
                  </a:ln>
                  <a:solidFill>
                    <a:sysClr val="windowText" lastClr="000000">
                      <a:lumMod val="75000"/>
                    </a:sysClr>
                  </a:solidFill>
                </a:endParaRPr>
              </a:p>
            </p:txBody>
          </p:sp>
        </p:grpSp>
      </p:grpSp>
    </p:spTree>
    <p:extLst>
      <p:ext uri="{BB962C8B-B14F-4D97-AF65-F5344CB8AC3E}">
        <p14:creationId xmlns:p14="http://schemas.microsoft.com/office/powerpoint/2010/main" val="7112439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50"/>
                                        <p:tgtEl>
                                          <p:spTgt spid="35"/>
                                        </p:tgtEl>
                                      </p:cBhvr>
                                    </p:animEffect>
                                  </p:childTnLst>
                                </p:cTn>
                              </p:par>
                            </p:childTnLst>
                          </p:cTn>
                        </p:par>
                        <p:par>
                          <p:cTn id="8" fill="hold">
                            <p:stCondLst>
                              <p:cond delay="150"/>
                            </p:stCondLst>
                            <p:childTnLst>
                              <p:par>
                                <p:cTn id="9" presetID="1" presetClass="exit" presetSubtype="0" fill="hold" nodeType="afterEffect">
                                  <p:stCondLst>
                                    <p:cond delay="0"/>
                                  </p:stCondLst>
                                  <p:childTnLst>
                                    <p:set>
                                      <p:cBhvr>
                                        <p:cTn id="10" dur="1" fill="hold">
                                          <p:stCondLst>
                                            <p:cond delay="249"/>
                                          </p:stCondLst>
                                        </p:cTn>
                                        <p:tgtEl>
                                          <p:spTgt spid="35"/>
                                        </p:tgtEl>
                                        <p:attrNameLst>
                                          <p:attrName>style.visibility</p:attrName>
                                        </p:attrNameLst>
                                      </p:cBhvr>
                                      <p:to>
                                        <p:strVal val="hidden"/>
                                      </p:to>
                                    </p:set>
                                  </p:childTnLst>
                                </p:cTn>
                              </p:par>
                            </p:childTnLst>
                          </p:cTn>
                        </p:par>
                        <p:par>
                          <p:cTn id="11" fill="hold">
                            <p:stCondLst>
                              <p:cond delay="400"/>
                            </p:stCondLst>
                            <p:childTnLst>
                              <p:par>
                                <p:cTn id="12" presetID="10"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50"/>
                                        <p:tgtEl>
                                          <p:spTgt spid="40"/>
                                        </p:tgtEl>
                                      </p:cBhvr>
                                    </p:animEffect>
                                  </p:childTnLst>
                                </p:cTn>
                              </p:par>
                            </p:childTnLst>
                          </p:cTn>
                        </p:par>
                        <p:par>
                          <p:cTn id="15" fill="hold">
                            <p:stCondLst>
                              <p:cond delay="550"/>
                            </p:stCondLst>
                            <p:childTnLst>
                              <p:par>
                                <p:cTn id="16" presetID="1" presetClass="exit" presetSubtype="0" fill="hold" nodeType="afterEffect">
                                  <p:stCondLst>
                                    <p:cond delay="0"/>
                                  </p:stCondLst>
                                  <p:childTnLst>
                                    <p:set>
                                      <p:cBhvr>
                                        <p:cTn id="17" dur="1" fill="hold">
                                          <p:stCondLst>
                                            <p:cond delay="249"/>
                                          </p:stCondLst>
                                        </p:cTn>
                                        <p:tgtEl>
                                          <p:spTgt spid="40"/>
                                        </p:tgtEl>
                                        <p:attrNameLst>
                                          <p:attrName>style.visibility</p:attrName>
                                        </p:attrNameLst>
                                      </p:cBhvr>
                                      <p:to>
                                        <p:strVal val="hidden"/>
                                      </p:to>
                                    </p:set>
                                  </p:childTnLst>
                                </p:cTn>
                              </p:par>
                            </p:childTnLst>
                          </p:cTn>
                        </p:par>
                        <p:par>
                          <p:cTn id="18" fill="hold">
                            <p:stCondLst>
                              <p:cond delay="800"/>
                            </p:stCondLst>
                            <p:childTnLst>
                              <p:par>
                                <p:cTn id="19" presetID="10" presetClass="entr" presetSubtype="0" fill="hold" nodeType="afterEffect">
                                  <p:stCondLst>
                                    <p:cond delay="0"/>
                                  </p:stCondLst>
                                  <p:childTnLst>
                                    <p:set>
                                      <p:cBhvr>
                                        <p:cTn id="20" dur="1" fill="hold">
                                          <p:stCondLst>
                                            <p:cond delay="0"/>
                                          </p:stCondLst>
                                        </p:cTn>
                                        <p:tgtEl>
                                          <p:spTgt spid="370"/>
                                        </p:tgtEl>
                                        <p:attrNameLst>
                                          <p:attrName>style.visibility</p:attrName>
                                        </p:attrNameLst>
                                      </p:cBhvr>
                                      <p:to>
                                        <p:strVal val="visible"/>
                                      </p:to>
                                    </p:set>
                                    <p:animEffect transition="in" filter="fade">
                                      <p:cBhvr>
                                        <p:cTn id="21" dur="150"/>
                                        <p:tgtEl>
                                          <p:spTgt spid="370"/>
                                        </p:tgtEl>
                                      </p:cBhvr>
                                    </p:animEffect>
                                  </p:childTnLst>
                                </p:cTn>
                              </p:par>
                            </p:childTnLst>
                          </p:cTn>
                        </p:par>
                        <p:par>
                          <p:cTn id="22" fill="hold">
                            <p:stCondLst>
                              <p:cond delay="950"/>
                            </p:stCondLst>
                            <p:childTnLst>
                              <p:par>
                                <p:cTn id="23" presetID="1" presetClass="exit" presetSubtype="0" fill="hold" nodeType="afterEffect">
                                  <p:stCondLst>
                                    <p:cond delay="0"/>
                                  </p:stCondLst>
                                  <p:childTnLst>
                                    <p:set>
                                      <p:cBhvr>
                                        <p:cTn id="24" dur="1" fill="hold">
                                          <p:stCondLst>
                                            <p:cond delay="249"/>
                                          </p:stCondLst>
                                        </p:cTn>
                                        <p:tgtEl>
                                          <p:spTgt spid="370"/>
                                        </p:tgtEl>
                                        <p:attrNameLst>
                                          <p:attrName>style.visibility</p:attrName>
                                        </p:attrNameLst>
                                      </p:cBhvr>
                                      <p:to>
                                        <p:strVal val="hidden"/>
                                      </p:to>
                                    </p:set>
                                  </p:childTnLst>
                                </p:cTn>
                              </p:par>
                            </p:childTnLst>
                          </p:cTn>
                        </p:par>
                        <p:par>
                          <p:cTn id="25" fill="hold">
                            <p:stCondLst>
                              <p:cond delay="1200"/>
                            </p:stCondLst>
                            <p:childTnLst>
                              <p:par>
                                <p:cTn id="26" presetID="10" presetClass="entr" presetSubtype="0" fill="hold" nodeType="afterEffect">
                                  <p:stCondLst>
                                    <p:cond delay="0"/>
                                  </p:stCondLst>
                                  <p:childTnLst>
                                    <p:set>
                                      <p:cBhvr>
                                        <p:cTn id="27" dur="1" fill="hold">
                                          <p:stCondLst>
                                            <p:cond delay="0"/>
                                          </p:stCondLst>
                                        </p:cTn>
                                        <p:tgtEl>
                                          <p:spTgt spid="375"/>
                                        </p:tgtEl>
                                        <p:attrNameLst>
                                          <p:attrName>style.visibility</p:attrName>
                                        </p:attrNameLst>
                                      </p:cBhvr>
                                      <p:to>
                                        <p:strVal val="visible"/>
                                      </p:to>
                                    </p:set>
                                    <p:animEffect transition="in" filter="fade">
                                      <p:cBhvr>
                                        <p:cTn id="28" dur="150"/>
                                        <p:tgtEl>
                                          <p:spTgt spid="375"/>
                                        </p:tgtEl>
                                      </p:cBhvr>
                                    </p:animEffect>
                                  </p:childTnLst>
                                </p:cTn>
                              </p:par>
                            </p:childTnLst>
                          </p:cTn>
                        </p:par>
                        <p:par>
                          <p:cTn id="29" fill="hold">
                            <p:stCondLst>
                              <p:cond delay="1350"/>
                            </p:stCondLst>
                            <p:childTnLst>
                              <p:par>
                                <p:cTn id="30" presetID="1" presetClass="exit" presetSubtype="0" fill="hold" nodeType="afterEffect">
                                  <p:stCondLst>
                                    <p:cond delay="0"/>
                                  </p:stCondLst>
                                  <p:childTnLst>
                                    <p:set>
                                      <p:cBhvr>
                                        <p:cTn id="31" dur="1" fill="hold">
                                          <p:stCondLst>
                                            <p:cond delay="249"/>
                                          </p:stCondLst>
                                        </p:cTn>
                                        <p:tgtEl>
                                          <p:spTgt spid="375"/>
                                        </p:tgtEl>
                                        <p:attrNameLst>
                                          <p:attrName>style.visibility</p:attrName>
                                        </p:attrNameLst>
                                      </p:cBhvr>
                                      <p:to>
                                        <p:strVal val="hidden"/>
                                      </p:to>
                                    </p:set>
                                  </p:childTnLst>
                                </p:cTn>
                              </p:par>
                            </p:childTnLst>
                          </p:cTn>
                        </p:par>
                        <p:par>
                          <p:cTn id="32" fill="hold">
                            <p:stCondLst>
                              <p:cond delay="1600"/>
                            </p:stCondLst>
                            <p:childTnLst>
                              <p:par>
                                <p:cTn id="33" presetID="10" presetClass="entr" presetSubtype="0" fill="hold" nodeType="afterEffect">
                                  <p:stCondLst>
                                    <p:cond delay="0"/>
                                  </p:stCondLst>
                                  <p:childTnLst>
                                    <p:set>
                                      <p:cBhvr>
                                        <p:cTn id="34" dur="1" fill="hold">
                                          <p:stCondLst>
                                            <p:cond delay="0"/>
                                          </p:stCondLst>
                                        </p:cTn>
                                        <p:tgtEl>
                                          <p:spTgt spid="380"/>
                                        </p:tgtEl>
                                        <p:attrNameLst>
                                          <p:attrName>style.visibility</p:attrName>
                                        </p:attrNameLst>
                                      </p:cBhvr>
                                      <p:to>
                                        <p:strVal val="visible"/>
                                      </p:to>
                                    </p:set>
                                    <p:animEffect transition="in" filter="fade">
                                      <p:cBhvr>
                                        <p:cTn id="35" dur="150"/>
                                        <p:tgtEl>
                                          <p:spTgt spid="380"/>
                                        </p:tgtEl>
                                      </p:cBhvr>
                                    </p:animEffect>
                                  </p:childTnLst>
                                </p:cTn>
                              </p:par>
                            </p:childTnLst>
                          </p:cTn>
                        </p:par>
                        <p:par>
                          <p:cTn id="36" fill="hold">
                            <p:stCondLst>
                              <p:cond delay="1750"/>
                            </p:stCondLst>
                            <p:childTnLst>
                              <p:par>
                                <p:cTn id="37" presetID="1" presetClass="exit" presetSubtype="0" fill="hold" nodeType="afterEffect">
                                  <p:stCondLst>
                                    <p:cond delay="0"/>
                                  </p:stCondLst>
                                  <p:childTnLst>
                                    <p:set>
                                      <p:cBhvr>
                                        <p:cTn id="38" dur="1" fill="hold">
                                          <p:stCondLst>
                                            <p:cond delay="249"/>
                                          </p:stCondLst>
                                        </p:cTn>
                                        <p:tgtEl>
                                          <p:spTgt spid="380"/>
                                        </p:tgtEl>
                                        <p:attrNameLst>
                                          <p:attrName>style.visibility</p:attrName>
                                        </p:attrNameLst>
                                      </p:cBhvr>
                                      <p:to>
                                        <p:strVal val="hidden"/>
                                      </p:to>
                                    </p:se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400"/>
                                        </p:tgtEl>
                                        <p:attrNameLst>
                                          <p:attrName>style.visibility</p:attrName>
                                        </p:attrNameLst>
                                      </p:cBhvr>
                                      <p:to>
                                        <p:strVal val="visible"/>
                                      </p:to>
                                    </p:set>
                                    <p:animEffect transition="in" filter="fade">
                                      <p:cBhvr>
                                        <p:cTn id="42" dur="150"/>
                                        <p:tgtEl>
                                          <p:spTgt spid="400"/>
                                        </p:tgtEl>
                                      </p:cBhvr>
                                    </p:animEffect>
                                  </p:childTnLst>
                                </p:cTn>
                              </p:par>
                            </p:childTnLst>
                          </p:cTn>
                        </p:par>
                        <p:par>
                          <p:cTn id="43" fill="hold">
                            <p:stCondLst>
                              <p:cond delay="2150"/>
                            </p:stCondLst>
                            <p:childTnLst>
                              <p:par>
                                <p:cTn id="44" presetID="1" presetClass="exit" presetSubtype="0" fill="hold" nodeType="afterEffect">
                                  <p:stCondLst>
                                    <p:cond delay="0"/>
                                  </p:stCondLst>
                                  <p:childTnLst>
                                    <p:set>
                                      <p:cBhvr>
                                        <p:cTn id="45" dur="1" fill="hold">
                                          <p:stCondLst>
                                            <p:cond delay="249"/>
                                          </p:stCondLst>
                                        </p:cTn>
                                        <p:tgtEl>
                                          <p:spTgt spid="400"/>
                                        </p:tgtEl>
                                        <p:attrNameLst>
                                          <p:attrName>style.visibility</p:attrName>
                                        </p:attrNameLst>
                                      </p:cBhvr>
                                      <p:to>
                                        <p:strVal val="hidden"/>
                                      </p:to>
                                    </p:set>
                                  </p:childTnLst>
                                </p:cTn>
                              </p:par>
                            </p:childTnLst>
                          </p:cTn>
                        </p:par>
                        <p:par>
                          <p:cTn id="46" fill="hold">
                            <p:stCondLst>
                              <p:cond delay="240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50"/>
                                        <p:tgtEl>
                                          <p:spTgt spid="43"/>
                                        </p:tgtEl>
                                      </p:cBhvr>
                                    </p:animEffect>
                                  </p:childTnLst>
                                </p:cTn>
                              </p:par>
                            </p:childTnLst>
                          </p:cTn>
                        </p:par>
                        <p:par>
                          <p:cTn id="50" fill="hold">
                            <p:stCondLst>
                              <p:cond delay="2550"/>
                            </p:stCondLst>
                            <p:childTnLst>
                              <p:par>
                                <p:cTn id="51" presetID="2" presetClass="entr" presetSubtype="8" fill="hold" grpId="0" nodeType="afterEffect">
                                  <p:stCondLst>
                                    <p:cond delay="0"/>
                                  </p:stCondLst>
                                  <p:childTnLst>
                                    <p:set>
                                      <p:cBhvr>
                                        <p:cTn id="52" dur="1" fill="hold">
                                          <p:stCondLst>
                                            <p:cond delay="0"/>
                                          </p:stCondLst>
                                        </p:cTn>
                                        <p:tgtEl>
                                          <p:spTgt spid="470"/>
                                        </p:tgtEl>
                                        <p:attrNameLst>
                                          <p:attrName>style.visibility</p:attrName>
                                        </p:attrNameLst>
                                      </p:cBhvr>
                                      <p:to>
                                        <p:strVal val="visible"/>
                                      </p:to>
                                    </p:set>
                                    <p:anim calcmode="lin" valueType="num">
                                      <p:cBhvr additive="base">
                                        <p:cTn id="53" dur="1000" fill="hold"/>
                                        <p:tgtEl>
                                          <p:spTgt spid="470"/>
                                        </p:tgtEl>
                                        <p:attrNameLst>
                                          <p:attrName>ppt_x</p:attrName>
                                        </p:attrNameLst>
                                      </p:cBhvr>
                                      <p:tavLst>
                                        <p:tav tm="0">
                                          <p:val>
                                            <p:strVal val="0-#ppt_w/2"/>
                                          </p:val>
                                        </p:tav>
                                        <p:tav tm="100000">
                                          <p:val>
                                            <p:strVal val="#ppt_x"/>
                                          </p:val>
                                        </p:tav>
                                      </p:tavLst>
                                    </p:anim>
                                    <p:anim calcmode="lin" valueType="num">
                                      <p:cBhvr additive="base">
                                        <p:cTn id="54" dur="1000" fill="hold"/>
                                        <p:tgtEl>
                                          <p:spTgt spid="470"/>
                                        </p:tgtEl>
                                        <p:attrNameLst>
                                          <p:attrName>ppt_y</p:attrName>
                                        </p:attrNameLst>
                                      </p:cBhvr>
                                      <p:tavLst>
                                        <p:tav tm="0">
                                          <p:val>
                                            <p:strVal val="#ppt_y"/>
                                          </p:val>
                                        </p:tav>
                                        <p:tav tm="100000">
                                          <p:val>
                                            <p:strVal val="#ppt_y"/>
                                          </p:val>
                                        </p:tav>
                                      </p:tavLst>
                                    </p:anim>
                                  </p:childTnLst>
                                </p:cTn>
                              </p:par>
                            </p:childTnLst>
                          </p:cTn>
                        </p:par>
                        <p:par>
                          <p:cTn id="55" fill="hold">
                            <p:stCondLst>
                              <p:cond delay="3550"/>
                            </p:stCondLst>
                            <p:childTnLst>
                              <p:par>
                                <p:cTn id="56" presetID="10" presetClass="entr" presetSubtype="0" fill="hold" grpId="0" nodeType="afterEffect">
                                  <p:stCondLst>
                                    <p:cond delay="0"/>
                                  </p:stCondLst>
                                  <p:childTnLst>
                                    <p:set>
                                      <p:cBhvr>
                                        <p:cTn id="57" dur="1" fill="hold">
                                          <p:stCondLst>
                                            <p:cond delay="0"/>
                                          </p:stCondLst>
                                        </p:cTn>
                                        <p:tgtEl>
                                          <p:spTgt spid="243"/>
                                        </p:tgtEl>
                                        <p:attrNameLst>
                                          <p:attrName>style.visibility</p:attrName>
                                        </p:attrNameLst>
                                      </p:cBhvr>
                                      <p:to>
                                        <p:strVal val="visible"/>
                                      </p:to>
                                    </p:set>
                                    <p:animEffect transition="in" filter="fade">
                                      <p:cBhvr>
                                        <p:cTn id="58" dur="500"/>
                                        <p:tgtEl>
                                          <p:spTgt spid="243"/>
                                        </p:tgtEl>
                                      </p:cBhvr>
                                    </p:animEffect>
                                  </p:childTnLst>
                                </p:cTn>
                              </p:par>
                              <p:par>
                                <p:cTn id="59" presetID="21" presetClass="entr" presetSubtype="1" fill="hold" grpId="0" nodeType="withEffect">
                                  <p:stCondLst>
                                    <p:cond delay="250"/>
                                  </p:stCondLst>
                                  <p:childTnLst>
                                    <p:set>
                                      <p:cBhvr>
                                        <p:cTn id="60" dur="1" fill="hold">
                                          <p:stCondLst>
                                            <p:cond delay="0"/>
                                          </p:stCondLst>
                                        </p:cTn>
                                        <p:tgtEl>
                                          <p:spTgt spid="317"/>
                                        </p:tgtEl>
                                        <p:attrNameLst>
                                          <p:attrName>style.visibility</p:attrName>
                                        </p:attrNameLst>
                                      </p:cBhvr>
                                      <p:to>
                                        <p:strVal val="visible"/>
                                      </p:to>
                                    </p:set>
                                    <p:animEffect transition="in" filter="wheel(1)">
                                      <p:cBhvr>
                                        <p:cTn id="61" dur="2250"/>
                                        <p:tgtEl>
                                          <p:spTgt spid="317"/>
                                        </p:tgtEl>
                                      </p:cBhvr>
                                    </p:animEffect>
                                  </p:childTnLst>
                                </p:cTn>
                              </p:par>
                              <p:par>
                                <p:cTn id="62" presetID="2" presetClass="entr" presetSubtype="8" decel="100000" fill="hold" nodeType="withEffect">
                                  <p:stCondLst>
                                    <p:cond delay="30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1000" fill="hold"/>
                                        <p:tgtEl>
                                          <p:spTgt spid="45"/>
                                        </p:tgtEl>
                                        <p:attrNameLst>
                                          <p:attrName>ppt_x</p:attrName>
                                        </p:attrNameLst>
                                      </p:cBhvr>
                                      <p:tavLst>
                                        <p:tav tm="0">
                                          <p:val>
                                            <p:strVal val="0-#ppt_w/2"/>
                                          </p:val>
                                        </p:tav>
                                        <p:tav tm="100000">
                                          <p:val>
                                            <p:strVal val="#ppt_x"/>
                                          </p:val>
                                        </p:tav>
                                      </p:tavLst>
                                    </p:anim>
                                    <p:anim calcmode="lin" valueType="num">
                                      <p:cBhvr additive="base">
                                        <p:cTn id="65" dur="1000" fill="hold"/>
                                        <p:tgtEl>
                                          <p:spTgt spid="45"/>
                                        </p:tgtEl>
                                        <p:attrNameLst>
                                          <p:attrName>ppt_y</p:attrName>
                                        </p:attrNameLst>
                                      </p:cBhvr>
                                      <p:tavLst>
                                        <p:tav tm="0">
                                          <p:val>
                                            <p:strVal val="#ppt_y"/>
                                          </p:val>
                                        </p:tav>
                                        <p:tav tm="100000">
                                          <p:val>
                                            <p:strVal val="#ppt_y"/>
                                          </p:val>
                                        </p:tav>
                                      </p:tavLst>
                                    </p:anim>
                                  </p:childTnLst>
                                </p:cTn>
                              </p:par>
                              <p:par>
                                <p:cTn id="66" presetID="2" presetClass="entr" presetSubtype="8" decel="100000" fill="hold" nodeType="withEffect">
                                  <p:stCondLst>
                                    <p:cond delay="60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1000" fill="hold"/>
                                        <p:tgtEl>
                                          <p:spTgt spid="46"/>
                                        </p:tgtEl>
                                        <p:attrNameLst>
                                          <p:attrName>ppt_x</p:attrName>
                                        </p:attrNameLst>
                                      </p:cBhvr>
                                      <p:tavLst>
                                        <p:tav tm="0">
                                          <p:val>
                                            <p:strVal val="0-#ppt_w/2"/>
                                          </p:val>
                                        </p:tav>
                                        <p:tav tm="100000">
                                          <p:val>
                                            <p:strVal val="#ppt_x"/>
                                          </p:val>
                                        </p:tav>
                                      </p:tavLst>
                                    </p:anim>
                                    <p:anim calcmode="lin" valueType="num">
                                      <p:cBhvr additive="base">
                                        <p:cTn id="69" dur="1000" fill="hold"/>
                                        <p:tgtEl>
                                          <p:spTgt spid="46"/>
                                        </p:tgtEl>
                                        <p:attrNameLst>
                                          <p:attrName>ppt_y</p:attrName>
                                        </p:attrNameLst>
                                      </p:cBhvr>
                                      <p:tavLst>
                                        <p:tav tm="0">
                                          <p:val>
                                            <p:strVal val="#ppt_y"/>
                                          </p:val>
                                        </p:tav>
                                        <p:tav tm="100000">
                                          <p:val>
                                            <p:strVal val="#ppt_y"/>
                                          </p:val>
                                        </p:tav>
                                      </p:tavLst>
                                    </p:anim>
                                  </p:childTnLst>
                                </p:cTn>
                              </p:par>
                              <p:par>
                                <p:cTn id="70" presetID="2" presetClass="entr" presetSubtype="8" decel="100000" fill="hold" nodeType="withEffect">
                                  <p:stCondLst>
                                    <p:cond delay="90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1000" fill="hold"/>
                                        <p:tgtEl>
                                          <p:spTgt spid="47"/>
                                        </p:tgtEl>
                                        <p:attrNameLst>
                                          <p:attrName>ppt_x</p:attrName>
                                        </p:attrNameLst>
                                      </p:cBhvr>
                                      <p:tavLst>
                                        <p:tav tm="0">
                                          <p:val>
                                            <p:strVal val="0-#ppt_w/2"/>
                                          </p:val>
                                        </p:tav>
                                        <p:tav tm="100000">
                                          <p:val>
                                            <p:strVal val="#ppt_x"/>
                                          </p:val>
                                        </p:tav>
                                      </p:tavLst>
                                    </p:anim>
                                    <p:anim calcmode="lin" valueType="num">
                                      <p:cBhvr additive="base">
                                        <p:cTn id="73" dur="1000" fill="hold"/>
                                        <p:tgtEl>
                                          <p:spTgt spid="47"/>
                                        </p:tgtEl>
                                        <p:attrNameLst>
                                          <p:attrName>ppt_y</p:attrName>
                                        </p:attrNameLst>
                                      </p:cBhvr>
                                      <p:tavLst>
                                        <p:tav tm="0">
                                          <p:val>
                                            <p:strVal val="#ppt_y"/>
                                          </p:val>
                                        </p:tav>
                                        <p:tav tm="100000">
                                          <p:val>
                                            <p:strVal val="#ppt_y"/>
                                          </p:val>
                                        </p:tav>
                                      </p:tavLst>
                                    </p:anim>
                                  </p:childTnLst>
                                </p:cTn>
                              </p:par>
                              <p:par>
                                <p:cTn id="74" presetID="2" presetClass="entr" presetSubtype="8" decel="100000" fill="hold" nodeType="withEffect">
                                  <p:stCondLst>
                                    <p:cond delay="1200"/>
                                  </p:stCondLst>
                                  <p:childTnLst>
                                    <p:set>
                                      <p:cBhvr>
                                        <p:cTn id="75" dur="1" fill="hold">
                                          <p:stCondLst>
                                            <p:cond delay="0"/>
                                          </p:stCondLst>
                                        </p:cTn>
                                        <p:tgtEl>
                                          <p:spTgt spid="48"/>
                                        </p:tgtEl>
                                        <p:attrNameLst>
                                          <p:attrName>style.visibility</p:attrName>
                                        </p:attrNameLst>
                                      </p:cBhvr>
                                      <p:to>
                                        <p:strVal val="visible"/>
                                      </p:to>
                                    </p:set>
                                    <p:anim calcmode="lin" valueType="num">
                                      <p:cBhvr additive="base">
                                        <p:cTn id="76" dur="1000" fill="hold"/>
                                        <p:tgtEl>
                                          <p:spTgt spid="48"/>
                                        </p:tgtEl>
                                        <p:attrNameLst>
                                          <p:attrName>ppt_x</p:attrName>
                                        </p:attrNameLst>
                                      </p:cBhvr>
                                      <p:tavLst>
                                        <p:tav tm="0">
                                          <p:val>
                                            <p:strVal val="0-#ppt_w/2"/>
                                          </p:val>
                                        </p:tav>
                                        <p:tav tm="100000">
                                          <p:val>
                                            <p:strVal val="#ppt_x"/>
                                          </p:val>
                                        </p:tav>
                                      </p:tavLst>
                                    </p:anim>
                                    <p:anim calcmode="lin" valueType="num">
                                      <p:cBhvr additive="base">
                                        <p:cTn id="77" dur="1000" fill="hold"/>
                                        <p:tgtEl>
                                          <p:spTgt spid="48"/>
                                        </p:tgtEl>
                                        <p:attrNameLst>
                                          <p:attrName>ppt_y</p:attrName>
                                        </p:attrNameLst>
                                      </p:cBhvr>
                                      <p:tavLst>
                                        <p:tav tm="0">
                                          <p:val>
                                            <p:strVal val="#ppt_y"/>
                                          </p:val>
                                        </p:tav>
                                        <p:tav tm="100000">
                                          <p:val>
                                            <p:strVal val="#ppt_y"/>
                                          </p:val>
                                        </p:tav>
                                      </p:tavLst>
                                    </p:anim>
                                  </p:childTnLst>
                                </p:cTn>
                              </p:par>
                              <p:par>
                                <p:cTn id="78" presetID="2" presetClass="entr" presetSubtype="8" decel="100000" fill="hold" nodeType="withEffect">
                                  <p:stCondLst>
                                    <p:cond delay="1500"/>
                                  </p:stCondLst>
                                  <p:childTnLst>
                                    <p:set>
                                      <p:cBhvr>
                                        <p:cTn id="79" dur="1" fill="hold">
                                          <p:stCondLst>
                                            <p:cond delay="0"/>
                                          </p:stCondLst>
                                        </p:cTn>
                                        <p:tgtEl>
                                          <p:spTgt spid="49"/>
                                        </p:tgtEl>
                                        <p:attrNameLst>
                                          <p:attrName>style.visibility</p:attrName>
                                        </p:attrNameLst>
                                      </p:cBhvr>
                                      <p:to>
                                        <p:strVal val="visible"/>
                                      </p:to>
                                    </p:set>
                                    <p:anim calcmode="lin" valueType="num">
                                      <p:cBhvr additive="base">
                                        <p:cTn id="80" dur="1000" fill="hold"/>
                                        <p:tgtEl>
                                          <p:spTgt spid="49"/>
                                        </p:tgtEl>
                                        <p:attrNameLst>
                                          <p:attrName>ppt_x</p:attrName>
                                        </p:attrNameLst>
                                      </p:cBhvr>
                                      <p:tavLst>
                                        <p:tav tm="0">
                                          <p:val>
                                            <p:strVal val="0-#ppt_w/2"/>
                                          </p:val>
                                        </p:tav>
                                        <p:tav tm="100000">
                                          <p:val>
                                            <p:strVal val="#ppt_x"/>
                                          </p:val>
                                        </p:tav>
                                      </p:tavLst>
                                    </p:anim>
                                    <p:anim calcmode="lin" valueType="num">
                                      <p:cBhvr additive="base">
                                        <p:cTn id="81" dur="1000" fill="hold"/>
                                        <p:tgtEl>
                                          <p:spTgt spid="49"/>
                                        </p:tgtEl>
                                        <p:attrNameLst>
                                          <p:attrName>ppt_y</p:attrName>
                                        </p:attrNameLst>
                                      </p:cBhvr>
                                      <p:tavLst>
                                        <p:tav tm="0">
                                          <p:val>
                                            <p:strVal val="#ppt_y"/>
                                          </p:val>
                                        </p:tav>
                                        <p:tav tm="100000">
                                          <p:val>
                                            <p:strVal val="#ppt_y"/>
                                          </p:val>
                                        </p:tav>
                                      </p:tavLst>
                                    </p:anim>
                                  </p:childTnLst>
                                </p:cTn>
                              </p:par>
                              <p:par>
                                <p:cTn id="82" presetID="2" presetClass="entr" presetSubtype="8" decel="100000" fill="hold" nodeType="withEffect">
                                  <p:stCondLst>
                                    <p:cond delay="180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1000" fill="hold"/>
                                        <p:tgtEl>
                                          <p:spTgt spid="50"/>
                                        </p:tgtEl>
                                        <p:attrNameLst>
                                          <p:attrName>ppt_x</p:attrName>
                                        </p:attrNameLst>
                                      </p:cBhvr>
                                      <p:tavLst>
                                        <p:tav tm="0">
                                          <p:val>
                                            <p:strVal val="0-#ppt_w/2"/>
                                          </p:val>
                                        </p:tav>
                                        <p:tav tm="100000">
                                          <p:val>
                                            <p:strVal val="#ppt_x"/>
                                          </p:val>
                                        </p:tav>
                                      </p:tavLst>
                                    </p:anim>
                                    <p:anim calcmode="lin" valueType="num">
                                      <p:cBhvr additive="base">
                                        <p:cTn id="85" dur="1000" fill="hold"/>
                                        <p:tgtEl>
                                          <p:spTgt spid="50"/>
                                        </p:tgtEl>
                                        <p:attrNameLst>
                                          <p:attrName>ppt_y</p:attrName>
                                        </p:attrNameLst>
                                      </p:cBhvr>
                                      <p:tavLst>
                                        <p:tav tm="0">
                                          <p:val>
                                            <p:strVal val="#ppt_y"/>
                                          </p:val>
                                        </p:tav>
                                        <p:tav tm="100000">
                                          <p:val>
                                            <p:strVal val="#ppt_y"/>
                                          </p:val>
                                        </p:tav>
                                      </p:tavLst>
                                    </p:anim>
                                  </p:childTnLst>
                                </p:cTn>
                              </p:par>
                            </p:childTnLst>
                          </p:cTn>
                        </p:par>
                        <p:par>
                          <p:cTn id="86" fill="hold">
                            <p:stCondLst>
                              <p:cond delay="6350"/>
                            </p:stCondLst>
                            <p:childTnLst>
                              <p:par>
                                <p:cTn id="87" presetID="2" presetClass="entr" presetSubtype="4" fill="hold" nodeType="after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ppt_x"/>
                                          </p:val>
                                        </p:tav>
                                        <p:tav tm="100000">
                                          <p:val>
                                            <p:strVal val="#ppt_x"/>
                                          </p:val>
                                        </p:tav>
                                      </p:tavLst>
                                    </p:anim>
                                    <p:anim calcmode="lin" valueType="num">
                                      <p:cBhvr additive="base">
                                        <p:cTn id="90" dur="500" fill="hold"/>
                                        <p:tgtEl>
                                          <p:spTgt spid="8"/>
                                        </p:tgtEl>
                                        <p:attrNameLst>
                                          <p:attrName>ppt_y</p:attrName>
                                        </p:attrNameLst>
                                      </p:cBhvr>
                                      <p:tavLst>
                                        <p:tav tm="0">
                                          <p:val>
                                            <p:strVal val="1+#ppt_h/2"/>
                                          </p:val>
                                        </p:tav>
                                        <p:tav tm="100000">
                                          <p:val>
                                            <p:strVal val="#ppt_y"/>
                                          </p:val>
                                        </p:tav>
                                      </p:tavLst>
                                    </p:anim>
                                  </p:childTnLst>
                                </p:cTn>
                              </p:par>
                            </p:childTnLst>
                          </p:cTn>
                        </p:par>
                        <p:par>
                          <p:cTn id="91" fill="hold">
                            <p:stCondLst>
                              <p:cond delay="6850"/>
                            </p:stCondLst>
                            <p:childTnLst>
                              <p:par>
                                <p:cTn id="92" presetID="2" presetClass="entr" presetSubtype="8" decel="100000" fill="hold" nodeType="after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additive="base">
                                        <p:cTn id="94" dur="1150" fill="hold"/>
                                        <p:tgtEl>
                                          <p:spTgt spid="53"/>
                                        </p:tgtEl>
                                        <p:attrNameLst>
                                          <p:attrName>ppt_x</p:attrName>
                                        </p:attrNameLst>
                                      </p:cBhvr>
                                      <p:tavLst>
                                        <p:tav tm="0">
                                          <p:val>
                                            <p:strVal val="0-#ppt_w/2"/>
                                          </p:val>
                                        </p:tav>
                                        <p:tav tm="100000">
                                          <p:val>
                                            <p:strVal val="#ppt_x"/>
                                          </p:val>
                                        </p:tav>
                                      </p:tavLst>
                                    </p:anim>
                                    <p:anim calcmode="lin" valueType="num">
                                      <p:cBhvr additive="base">
                                        <p:cTn id="95" dur="1150" fill="hold"/>
                                        <p:tgtEl>
                                          <p:spTgt spid="53"/>
                                        </p:tgtEl>
                                        <p:attrNameLst>
                                          <p:attrName>ppt_y</p:attrName>
                                        </p:attrNameLst>
                                      </p:cBhvr>
                                      <p:tavLst>
                                        <p:tav tm="0">
                                          <p:val>
                                            <p:strVal val="#ppt_y"/>
                                          </p:val>
                                        </p:tav>
                                        <p:tav tm="100000">
                                          <p:val>
                                            <p:strVal val="#ppt_y"/>
                                          </p:val>
                                        </p:tav>
                                      </p:tavLst>
                                    </p:anim>
                                  </p:childTnLst>
                                </p:cTn>
                              </p:par>
                              <p:par>
                                <p:cTn id="96" presetID="2" presetClass="entr" presetSubtype="8" decel="100000" fill="hold" grpId="0" nodeType="withEffect">
                                  <p:stCondLst>
                                    <p:cond delay="250"/>
                                  </p:stCondLst>
                                  <p:childTnLst>
                                    <p:set>
                                      <p:cBhvr>
                                        <p:cTn id="97" dur="1" fill="hold">
                                          <p:stCondLst>
                                            <p:cond delay="0"/>
                                          </p:stCondLst>
                                        </p:cTn>
                                        <p:tgtEl>
                                          <p:spTgt spid="200"/>
                                        </p:tgtEl>
                                        <p:attrNameLst>
                                          <p:attrName>style.visibility</p:attrName>
                                        </p:attrNameLst>
                                      </p:cBhvr>
                                      <p:to>
                                        <p:strVal val="visible"/>
                                      </p:to>
                                    </p:set>
                                    <p:anim calcmode="lin" valueType="num">
                                      <p:cBhvr additive="base">
                                        <p:cTn id="98" dur="1150" fill="hold"/>
                                        <p:tgtEl>
                                          <p:spTgt spid="200"/>
                                        </p:tgtEl>
                                        <p:attrNameLst>
                                          <p:attrName>ppt_x</p:attrName>
                                        </p:attrNameLst>
                                      </p:cBhvr>
                                      <p:tavLst>
                                        <p:tav tm="0">
                                          <p:val>
                                            <p:strVal val="0-#ppt_w/2"/>
                                          </p:val>
                                        </p:tav>
                                        <p:tav tm="100000">
                                          <p:val>
                                            <p:strVal val="#ppt_x"/>
                                          </p:val>
                                        </p:tav>
                                      </p:tavLst>
                                    </p:anim>
                                    <p:anim calcmode="lin" valueType="num">
                                      <p:cBhvr additive="base">
                                        <p:cTn id="99" dur="1150" fill="hold"/>
                                        <p:tgtEl>
                                          <p:spTgt spid="200"/>
                                        </p:tgtEl>
                                        <p:attrNameLst>
                                          <p:attrName>ppt_y</p:attrName>
                                        </p:attrNameLst>
                                      </p:cBhvr>
                                      <p:tavLst>
                                        <p:tav tm="0">
                                          <p:val>
                                            <p:strVal val="#ppt_y"/>
                                          </p:val>
                                        </p:tav>
                                        <p:tav tm="100000">
                                          <p:val>
                                            <p:strVal val="#ppt_y"/>
                                          </p:val>
                                        </p:tav>
                                      </p:tavLst>
                                    </p:anim>
                                  </p:childTnLst>
                                </p:cTn>
                              </p:par>
                              <p:par>
                                <p:cTn id="100" presetID="2" presetClass="entr" presetSubtype="8" decel="100000" fill="hold" grpId="0" nodeType="withEffect">
                                  <p:stCondLst>
                                    <p:cond delay="500"/>
                                  </p:stCondLst>
                                  <p:childTnLst>
                                    <p:set>
                                      <p:cBhvr>
                                        <p:cTn id="101" dur="1" fill="hold">
                                          <p:stCondLst>
                                            <p:cond delay="0"/>
                                          </p:stCondLst>
                                        </p:cTn>
                                        <p:tgtEl>
                                          <p:spTgt spid="196"/>
                                        </p:tgtEl>
                                        <p:attrNameLst>
                                          <p:attrName>style.visibility</p:attrName>
                                        </p:attrNameLst>
                                      </p:cBhvr>
                                      <p:to>
                                        <p:strVal val="visible"/>
                                      </p:to>
                                    </p:set>
                                    <p:anim calcmode="lin" valueType="num">
                                      <p:cBhvr additive="base">
                                        <p:cTn id="102" dur="1150" fill="hold"/>
                                        <p:tgtEl>
                                          <p:spTgt spid="196"/>
                                        </p:tgtEl>
                                        <p:attrNameLst>
                                          <p:attrName>ppt_x</p:attrName>
                                        </p:attrNameLst>
                                      </p:cBhvr>
                                      <p:tavLst>
                                        <p:tav tm="0">
                                          <p:val>
                                            <p:strVal val="0-#ppt_w/2"/>
                                          </p:val>
                                        </p:tav>
                                        <p:tav tm="100000">
                                          <p:val>
                                            <p:strVal val="#ppt_x"/>
                                          </p:val>
                                        </p:tav>
                                      </p:tavLst>
                                    </p:anim>
                                    <p:anim calcmode="lin" valueType="num">
                                      <p:cBhvr additive="base">
                                        <p:cTn id="103" dur="1150" fill="hold"/>
                                        <p:tgtEl>
                                          <p:spTgt spid="196"/>
                                        </p:tgtEl>
                                        <p:attrNameLst>
                                          <p:attrName>ppt_y</p:attrName>
                                        </p:attrNameLst>
                                      </p:cBhvr>
                                      <p:tavLst>
                                        <p:tav tm="0">
                                          <p:val>
                                            <p:strVal val="#ppt_y"/>
                                          </p:val>
                                        </p:tav>
                                        <p:tav tm="100000">
                                          <p:val>
                                            <p:strVal val="#ppt_y"/>
                                          </p:val>
                                        </p:tav>
                                      </p:tavLst>
                                    </p:anim>
                                  </p:childTnLst>
                                </p:cTn>
                              </p:par>
                              <p:par>
                                <p:cTn id="104" presetID="2" presetClass="entr" presetSubtype="8" decel="100000" fill="hold" grpId="0" nodeType="withEffect">
                                  <p:stCondLst>
                                    <p:cond delay="750"/>
                                  </p:stCondLst>
                                  <p:childTnLst>
                                    <p:set>
                                      <p:cBhvr>
                                        <p:cTn id="105" dur="1" fill="hold">
                                          <p:stCondLst>
                                            <p:cond delay="0"/>
                                          </p:stCondLst>
                                        </p:cTn>
                                        <p:tgtEl>
                                          <p:spTgt spid="197"/>
                                        </p:tgtEl>
                                        <p:attrNameLst>
                                          <p:attrName>style.visibility</p:attrName>
                                        </p:attrNameLst>
                                      </p:cBhvr>
                                      <p:to>
                                        <p:strVal val="visible"/>
                                      </p:to>
                                    </p:set>
                                    <p:anim calcmode="lin" valueType="num">
                                      <p:cBhvr additive="base">
                                        <p:cTn id="106" dur="1150" fill="hold"/>
                                        <p:tgtEl>
                                          <p:spTgt spid="197"/>
                                        </p:tgtEl>
                                        <p:attrNameLst>
                                          <p:attrName>ppt_x</p:attrName>
                                        </p:attrNameLst>
                                      </p:cBhvr>
                                      <p:tavLst>
                                        <p:tav tm="0">
                                          <p:val>
                                            <p:strVal val="0-#ppt_w/2"/>
                                          </p:val>
                                        </p:tav>
                                        <p:tav tm="100000">
                                          <p:val>
                                            <p:strVal val="#ppt_x"/>
                                          </p:val>
                                        </p:tav>
                                      </p:tavLst>
                                    </p:anim>
                                    <p:anim calcmode="lin" valueType="num">
                                      <p:cBhvr additive="base">
                                        <p:cTn id="107" dur="1150" fill="hold"/>
                                        <p:tgtEl>
                                          <p:spTgt spid="197"/>
                                        </p:tgtEl>
                                        <p:attrNameLst>
                                          <p:attrName>ppt_y</p:attrName>
                                        </p:attrNameLst>
                                      </p:cBhvr>
                                      <p:tavLst>
                                        <p:tav tm="0">
                                          <p:val>
                                            <p:strVal val="#ppt_y"/>
                                          </p:val>
                                        </p:tav>
                                        <p:tav tm="100000">
                                          <p:val>
                                            <p:strVal val="#ppt_y"/>
                                          </p:val>
                                        </p:tav>
                                      </p:tavLst>
                                    </p:anim>
                                  </p:childTnLst>
                                </p:cTn>
                              </p:par>
                              <p:par>
                                <p:cTn id="108" presetID="2" presetClass="entr" presetSubtype="8" decel="100000" fill="hold" grpId="0" nodeType="withEffect">
                                  <p:stCondLst>
                                    <p:cond delay="1000"/>
                                  </p:stCondLst>
                                  <p:childTnLst>
                                    <p:set>
                                      <p:cBhvr>
                                        <p:cTn id="109" dur="1" fill="hold">
                                          <p:stCondLst>
                                            <p:cond delay="0"/>
                                          </p:stCondLst>
                                        </p:cTn>
                                        <p:tgtEl>
                                          <p:spTgt spid="199"/>
                                        </p:tgtEl>
                                        <p:attrNameLst>
                                          <p:attrName>style.visibility</p:attrName>
                                        </p:attrNameLst>
                                      </p:cBhvr>
                                      <p:to>
                                        <p:strVal val="visible"/>
                                      </p:to>
                                    </p:set>
                                    <p:anim calcmode="lin" valueType="num">
                                      <p:cBhvr additive="base">
                                        <p:cTn id="110" dur="1150" fill="hold"/>
                                        <p:tgtEl>
                                          <p:spTgt spid="199"/>
                                        </p:tgtEl>
                                        <p:attrNameLst>
                                          <p:attrName>ppt_x</p:attrName>
                                        </p:attrNameLst>
                                      </p:cBhvr>
                                      <p:tavLst>
                                        <p:tav tm="0">
                                          <p:val>
                                            <p:strVal val="0-#ppt_w/2"/>
                                          </p:val>
                                        </p:tav>
                                        <p:tav tm="100000">
                                          <p:val>
                                            <p:strVal val="#ppt_x"/>
                                          </p:val>
                                        </p:tav>
                                      </p:tavLst>
                                    </p:anim>
                                    <p:anim calcmode="lin" valueType="num">
                                      <p:cBhvr additive="base">
                                        <p:cTn id="111" dur="1150" fill="hold"/>
                                        <p:tgtEl>
                                          <p:spTgt spid="199"/>
                                        </p:tgtEl>
                                        <p:attrNameLst>
                                          <p:attrName>ppt_y</p:attrName>
                                        </p:attrNameLst>
                                      </p:cBhvr>
                                      <p:tavLst>
                                        <p:tav tm="0">
                                          <p:val>
                                            <p:strVal val="#ppt_y"/>
                                          </p:val>
                                        </p:tav>
                                        <p:tav tm="100000">
                                          <p:val>
                                            <p:strVal val="#ppt_y"/>
                                          </p:val>
                                        </p:tav>
                                      </p:tavLst>
                                    </p:anim>
                                  </p:childTnLst>
                                </p:cTn>
                              </p:par>
                              <p:par>
                                <p:cTn id="112" presetID="2" presetClass="entr" presetSubtype="8" decel="100000" fill="hold" grpId="0" nodeType="withEffect">
                                  <p:stCondLst>
                                    <p:cond delay="1500"/>
                                  </p:stCondLst>
                                  <p:childTnLst>
                                    <p:set>
                                      <p:cBhvr>
                                        <p:cTn id="113" dur="1" fill="hold">
                                          <p:stCondLst>
                                            <p:cond delay="0"/>
                                          </p:stCondLst>
                                        </p:cTn>
                                        <p:tgtEl>
                                          <p:spTgt spid="207"/>
                                        </p:tgtEl>
                                        <p:attrNameLst>
                                          <p:attrName>style.visibility</p:attrName>
                                        </p:attrNameLst>
                                      </p:cBhvr>
                                      <p:to>
                                        <p:strVal val="visible"/>
                                      </p:to>
                                    </p:set>
                                    <p:anim calcmode="lin" valueType="num">
                                      <p:cBhvr additive="base">
                                        <p:cTn id="114" dur="1500" fill="hold"/>
                                        <p:tgtEl>
                                          <p:spTgt spid="207"/>
                                        </p:tgtEl>
                                        <p:attrNameLst>
                                          <p:attrName>ppt_x</p:attrName>
                                        </p:attrNameLst>
                                      </p:cBhvr>
                                      <p:tavLst>
                                        <p:tav tm="0">
                                          <p:val>
                                            <p:strVal val="0-#ppt_w/2"/>
                                          </p:val>
                                        </p:tav>
                                        <p:tav tm="100000">
                                          <p:val>
                                            <p:strVal val="#ppt_x"/>
                                          </p:val>
                                        </p:tav>
                                      </p:tavLst>
                                    </p:anim>
                                    <p:anim calcmode="lin" valueType="num">
                                      <p:cBhvr additive="base">
                                        <p:cTn id="115" dur="1500" fill="hold"/>
                                        <p:tgtEl>
                                          <p:spTgt spid="207"/>
                                        </p:tgtEl>
                                        <p:attrNameLst>
                                          <p:attrName>ppt_y</p:attrName>
                                        </p:attrNameLst>
                                      </p:cBhvr>
                                      <p:tavLst>
                                        <p:tav tm="0">
                                          <p:val>
                                            <p:strVal val="#ppt_y"/>
                                          </p:val>
                                        </p:tav>
                                        <p:tav tm="100000">
                                          <p:val>
                                            <p:strVal val="#ppt_y"/>
                                          </p:val>
                                        </p:tav>
                                      </p:tavLst>
                                    </p:anim>
                                  </p:childTnLst>
                                </p:cTn>
                              </p:par>
                            </p:childTnLst>
                          </p:cTn>
                        </p:par>
                        <p:par>
                          <p:cTn id="116" fill="hold">
                            <p:stCondLst>
                              <p:cond delay="9850"/>
                            </p:stCondLst>
                            <p:childTnLst>
                              <p:par>
                                <p:cTn id="117" presetID="22" presetClass="entr" presetSubtype="4" fill="hold" nodeType="after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wipe(down)">
                                      <p:cBhvr>
                                        <p:cTn id="119" dur="750"/>
                                        <p:tgtEl>
                                          <p:spTgt spid="62"/>
                                        </p:tgtEl>
                                      </p:cBhvr>
                                    </p:animEffect>
                                  </p:childTnLst>
                                </p:cTn>
                              </p:par>
                            </p:childTnLst>
                          </p:cTn>
                        </p:par>
                        <p:par>
                          <p:cTn id="120" fill="hold">
                            <p:stCondLst>
                              <p:cond delay="10600"/>
                            </p:stCondLst>
                            <p:childTnLst>
                              <p:par>
                                <p:cTn id="121" presetID="10" presetClass="entr" presetSubtype="0" fill="hold" nodeType="afterEffect">
                                  <p:stCondLst>
                                    <p:cond delay="500"/>
                                  </p:stCondLst>
                                  <p:childTnLst>
                                    <p:set>
                                      <p:cBhvr>
                                        <p:cTn id="122" dur="1" fill="hold">
                                          <p:stCondLst>
                                            <p:cond delay="0"/>
                                          </p:stCondLst>
                                        </p:cTn>
                                        <p:tgtEl>
                                          <p:spTgt spid="355"/>
                                        </p:tgtEl>
                                        <p:attrNameLst>
                                          <p:attrName>style.visibility</p:attrName>
                                        </p:attrNameLst>
                                      </p:cBhvr>
                                      <p:to>
                                        <p:strVal val="visible"/>
                                      </p:to>
                                    </p:set>
                                    <p:animEffect transition="in" filter="fade">
                                      <p:cBhvr>
                                        <p:cTn id="123"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196" grpId="0" animBg="1"/>
      <p:bldP spid="199" grpId="0" animBg="1"/>
      <p:bldP spid="200" grpId="0" animBg="1"/>
      <p:bldP spid="197" grpId="0" animBg="1"/>
      <p:bldP spid="470" grpId="0" animBg="1"/>
      <p:bldP spid="243" grpId="0" animBg="1"/>
      <p:bldP spid="3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b="1" dirty="0" smtClean="0">
                <a:solidFill>
                  <a:srgbClr val="004BAF"/>
                </a:solidFill>
              </a:rPr>
              <a:t>Identity</a:t>
            </a:r>
            <a:r>
              <a:rPr lang="ja-JP" altLang="en-US" dirty="0" smtClean="0"/>
              <a:t>を基に各</a:t>
            </a:r>
            <a:r>
              <a:rPr lang="en-US" altLang="ja-JP" b="1" dirty="0" smtClean="0">
                <a:solidFill>
                  <a:srgbClr val="004BAF"/>
                </a:solidFill>
              </a:rPr>
              <a:t>Service</a:t>
            </a:r>
            <a:r>
              <a:rPr lang="ja-JP" altLang="en-US" dirty="0" smtClean="0"/>
              <a:t>を提供する</a:t>
            </a:r>
            <a:r>
              <a:rPr lang="en-US" altLang="ja-JP" b="1" dirty="0" smtClean="0">
                <a:solidFill>
                  <a:srgbClr val="004BAF"/>
                </a:solidFill>
              </a:rPr>
              <a:t>Engine</a:t>
            </a:r>
            <a:endParaRPr lang="en-US" b="1" dirty="0">
              <a:solidFill>
                <a:srgbClr val="004BA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45382" y="2190716"/>
            <a:ext cx="1711913" cy="1711913"/>
          </a:xfrm>
          <a:prstGeom prst="rect">
            <a:avLst/>
          </a:prstGeom>
        </p:spPr>
      </p:pic>
      <p:grpSp>
        <p:nvGrpSpPr>
          <p:cNvPr id="2" name="Group 1"/>
          <p:cNvGrpSpPr/>
          <p:nvPr/>
        </p:nvGrpSpPr>
        <p:grpSpPr>
          <a:xfrm>
            <a:off x="381663" y="970059"/>
            <a:ext cx="3291839" cy="1224501"/>
            <a:chOff x="381663" y="970059"/>
            <a:chExt cx="3291839" cy="1224501"/>
          </a:xfrm>
        </p:grpSpPr>
        <p:sp>
          <p:nvSpPr>
            <p:cNvPr id="5" name="Rounded Rectangle 4"/>
            <p:cNvSpPr/>
            <p:nvPr/>
          </p:nvSpPr>
          <p:spPr>
            <a:xfrm>
              <a:off x="381663" y="1184744"/>
              <a:ext cx="3291839" cy="1009816"/>
            </a:xfrm>
            <a:prstGeom prst="roundRect">
              <a:avLst/>
            </a:prstGeom>
            <a:no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lumMod val="50000"/>
                    </a:schemeClr>
                  </a:solidFill>
                </a:rPr>
                <a:t>・</a:t>
              </a:r>
              <a:r>
                <a:rPr lang="en-US" sz="1200" dirty="0" smtClean="0">
                  <a:solidFill>
                    <a:schemeClr val="tx1">
                      <a:lumMod val="50000"/>
                    </a:schemeClr>
                  </a:solidFill>
                </a:rPr>
                <a:t>RADIUS / TACACS+</a:t>
              </a:r>
            </a:p>
            <a:p>
              <a:r>
                <a:rPr lang="en-US" sz="1050" dirty="0">
                  <a:solidFill>
                    <a:schemeClr val="tx1">
                      <a:lumMod val="50000"/>
                    </a:schemeClr>
                  </a:solidFill>
                </a:rPr>
                <a:t> </a:t>
              </a:r>
              <a:r>
                <a:rPr lang="en-US" sz="1050" dirty="0" smtClean="0">
                  <a:solidFill>
                    <a:schemeClr val="tx1">
                      <a:lumMod val="50000"/>
                    </a:schemeClr>
                  </a:solidFill>
                </a:rPr>
                <a:t> - 802.1X / MAC / Web</a:t>
              </a:r>
            </a:p>
            <a:p>
              <a:r>
                <a:rPr lang="en-US" sz="1050" dirty="0">
                  <a:solidFill>
                    <a:schemeClr val="tx1">
                      <a:lumMod val="50000"/>
                    </a:schemeClr>
                  </a:solidFill>
                </a:rPr>
                <a:t> </a:t>
              </a:r>
              <a:r>
                <a:rPr lang="en-US" sz="1050" dirty="0" smtClean="0">
                  <a:solidFill>
                    <a:schemeClr val="tx1">
                      <a:lumMod val="50000"/>
                    </a:schemeClr>
                  </a:solidFill>
                </a:rPr>
                <a:t> - AD Login (Easy Connect : Windows Only)</a:t>
              </a:r>
            </a:p>
            <a:p>
              <a:r>
                <a:rPr lang="ja-JP" altLang="en-US" sz="1200" dirty="0" smtClean="0">
                  <a:solidFill>
                    <a:schemeClr val="tx1">
                      <a:lumMod val="50000"/>
                    </a:schemeClr>
                  </a:solidFill>
                </a:rPr>
                <a:t>・プロファイリング</a:t>
              </a:r>
              <a:endParaRPr lang="en-US" altLang="ja-JP" sz="1200" dirty="0" smtClean="0">
                <a:solidFill>
                  <a:schemeClr val="tx1">
                    <a:lumMod val="50000"/>
                  </a:schemeClr>
                </a:solidFill>
              </a:endParaRPr>
            </a:p>
            <a:p>
              <a:r>
                <a:rPr lang="en-US" sz="1050" dirty="0">
                  <a:solidFill>
                    <a:schemeClr val="tx1">
                      <a:lumMod val="50000"/>
                    </a:schemeClr>
                  </a:solidFill>
                </a:rPr>
                <a:t> </a:t>
              </a:r>
              <a:r>
                <a:rPr lang="en-US" sz="1050" dirty="0" smtClean="0">
                  <a:solidFill>
                    <a:schemeClr val="tx1">
                      <a:lumMod val="50000"/>
                    </a:schemeClr>
                  </a:solidFill>
                </a:rPr>
                <a:t> - H/W, OS, </a:t>
              </a:r>
              <a:r>
                <a:rPr lang="ja-JP" altLang="en-US" sz="1050" dirty="0" smtClean="0">
                  <a:solidFill>
                    <a:schemeClr val="tx1">
                      <a:lumMod val="50000"/>
                    </a:schemeClr>
                  </a:solidFill>
                </a:rPr>
                <a:t>ベンダー</a:t>
              </a:r>
              <a:r>
                <a:rPr lang="is-IS" altLang="ja-JP" sz="1050" dirty="0" smtClean="0">
                  <a:solidFill>
                    <a:schemeClr val="tx1">
                      <a:lumMod val="50000"/>
                    </a:schemeClr>
                  </a:solidFill>
                </a:rPr>
                <a:t>…etc</a:t>
              </a:r>
              <a:endParaRPr lang="en-US" sz="1050" dirty="0" smtClean="0">
                <a:solidFill>
                  <a:schemeClr val="tx1">
                    <a:lumMod val="50000"/>
                  </a:schemeClr>
                </a:solidFill>
              </a:endParaRPr>
            </a:p>
          </p:txBody>
        </p:sp>
        <p:sp>
          <p:nvSpPr>
            <p:cNvPr id="8" name="TextBox 7"/>
            <p:cNvSpPr txBox="1"/>
            <p:nvPr/>
          </p:nvSpPr>
          <p:spPr>
            <a:xfrm>
              <a:off x="548642" y="970059"/>
              <a:ext cx="1550504" cy="307777"/>
            </a:xfrm>
            <a:prstGeom prst="rect">
              <a:avLst/>
            </a:prstGeom>
            <a:solidFill>
              <a:schemeClr val="bg1"/>
            </a:solidFill>
          </p:spPr>
          <p:txBody>
            <a:bodyPr wrap="square" rtlCol="0" anchor="b">
              <a:spAutoFit/>
            </a:bodyPr>
            <a:lstStyle/>
            <a:p>
              <a:r>
                <a:rPr lang="en-US" sz="1400" dirty="0" err="1" smtClean="0">
                  <a:solidFill>
                    <a:schemeClr val="accent1"/>
                  </a:solidFill>
                </a:rPr>
                <a:t>Identitiy</a:t>
              </a:r>
              <a:r>
                <a:rPr lang="en-US" sz="1400" dirty="0" smtClean="0">
                  <a:solidFill>
                    <a:schemeClr val="accent1"/>
                  </a:solidFill>
                </a:rPr>
                <a:t> #1(</a:t>
              </a:r>
              <a:r>
                <a:rPr lang="ja-JP" altLang="en-US" sz="1400" dirty="0" smtClean="0">
                  <a:solidFill>
                    <a:schemeClr val="accent1"/>
                  </a:solidFill>
                </a:rPr>
                <a:t>認証）</a:t>
              </a:r>
              <a:endParaRPr lang="en-US" sz="1400" dirty="0">
                <a:solidFill>
                  <a:schemeClr val="accent1"/>
                </a:solidFill>
              </a:endParaRPr>
            </a:p>
          </p:txBody>
        </p:sp>
      </p:grpSp>
      <p:grpSp>
        <p:nvGrpSpPr>
          <p:cNvPr id="12" name="Group 11"/>
          <p:cNvGrpSpPr/>
          <p:nvPr/>
        </p:nvGrpSpPr>
        <p:grpSpPr>
          <a:xfrm>
            <a:off x="381663" y="2258170"/>
            <a:ext cx="3291840" cy="1455088"/>
            <a:chOff x="381663" y="2258170"/>
            <a:chExt cx="3291840" cy="1455088"/>
          </a:xfrm>
        </p:grpSpPr>
        <p:sp>
          <p:nvSpPr>
            <p:cNvPr id="6" name="Rounded Rectangle 5"/>
            <p:cNvSpPr/>
            <p:nvPr/>
          </p:nvSpPr>
          <p:spPr>
            <a:xfrm>
              <a:off x="381663" y="2490082"/>
              <a:ext cx="3291840" cy="1223176"/>
            </a:xfrm>
            <a:prstGeom prst="roundRect">
              <a:avLst/>
            </a:prstGeom>
            <a:no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lumMod val="50000"/>
                    </a:schemeClr>
                  </a:solidFill>
                </a:rPr>
                <a:t>・デバイス情報：</a:t>
              </a:r>
              <a:r>
                <a:rPr lang="en-US" altLang="ja-JP" sz="1200" dirty="0" smtClean="0">
                  <a:solidFill>
                    <a:schemeClr val="tx1">
                      <a:lumMod val="50000"/>
                    </a:schemeClr>
                  </a:solidFill>
                </a:rPr>
                <a:t>MDM(12</a:t>
              </a:r>
              <a:r>
                <a:rPr lang="ja-JP" altLang="en-US" sz="1200" dirty="0" smtClean="0">
                  <a:solidFill>
                    <a:schemeClr val="tx1">
                      <a:lumMod val="50000"/>
                    </a:schemeClr>
                  </a:solidFill>
                </a:rPr>
                <a:t>社）</a:t>
              </a:r>
              <a:r>
                <a:rPr lang="en-US" altLang="ja-JP" sz="600" dirty="0">
                  <a:solidFill>
                    <a:schemeClr val="tx1">
                      <a:lumMod val="50000"/>
                    </a:schemeClr>
                  </a:solidFill>
                </a:rPr>
                <a:t> </a:t>
              </a:r>
              <a:r>
                <a:rPr lang="en-US" altLang="ja-JP" sz="600" dirty="0" smtClean="0">
                  <a:solidFill>
                    <a:schemeClr val="tx1">
                      <a:lumMod val="50000"/>
                    </a:schemeClr>
                  </a:solidFill>
                </a:rPr>
                <a:t>   </a:t>
              </a:r>
              <a:br>
                <a:rPr lang="en-US" altLang="ja-JP" sz="600" dirty="0" smtClean="0">
                  <a:solidFill>
                    <a:schemeClr val="tx1">
                      <a:lumMod val="50000"/>
                    </a:schemeClr>
                  </a:solidFill>
                </a:rPr>
              </a:br>
              <a:r>
                <a:rPr lang="en-US" altLang="ja-JP" sz="600" dirty="0" smtClean="0">
                  <a:solidFill>
                    <a:schemeClr val="tx1">
                      <a:lumMod val="50000"/>
                    </a:schemeClr>
                  </a:solidFill>
                </a:rPr>
                <a:t> </a:t>
              </a:r>
              <a:r>
                <a:rPr lang="en-US" altLang="ja-JP" sz="700" dirty="0" smtClean="0">
                  <a:solidFill>
                    <a:schemeClr val="tx1">
                      <a:lumMod val="50000"/>
                    </a:schemeClr>
                  </a:solidFill>
                </a:rPr>
                <a:t>http</a:t>
              </a:r>
              <a:r>
                <a:rPr lang="en-US" altLang="ja-JP" sz="700" dirty="0">
                  <a:solidFill>
                    <a:schemeClr val="tx1">
                      <a:lumMod val="50000"/>
                    </a:schemeClr>
                  </a:solidFill>
                </a:rPr>
                <a:t>://</a:t>
              </a:r>
              <a:r>
                <a:rPr lang="en-US" altLang="ja-JP" sz="700" dirty="0" err="1">
                  <a:solidFill>
                    <a:schemeClr val="tx1">
                      <a:lumMod val="50000"/>
                    </a:schemeClr>
                  </a:solidFill>
                </a:rPr>
                <a:t>www.cisco.com</a:t>
              </a:r>
              <a:r>
                <a:rPr lang="en-US" altLang="ja-JP" sz="700" dirty="0">
                  <a:solidFill>
                    <a:schemeClr val="tx1">
                      <a:lumMod val="50000"/>
                    </a:schemeClr>
                  </a:solidFill>
                </a:rPr>
                <a:t>/c/</a:t>
              </a:r>
              <a:r>
                <a:rPr lang="en-US" altLang="ja-JP" sz="700" dirty="0" err="1">
                  <a:solidFill>
                    <a:schemeClr val="tx1">
                      <a:lumMod val="50000"/>
                    </a:schemeClr>
                  </a:solidFill>
                </a:rPr>
                <a:t>en</a:t>
              </a:r>
              <a:r>
                <a:rPr lang="en-US" altLang="ja-JP" sz="700" dirty="0">
                  <a:solidFill>
                    <a:schemeClr val="tx1">
                      <a:lumMod val="50000"/>
                    </a:schemeClr>
                  </a:solidFill>
                </a:rPr>
                <a:t>/us/products/security/partner-</a:t>
              </a:r>
              <a:r>
                <a:rPr lang="en-US" altLang="ja-JP" sz="700" dirty="0" err="1">
                  <a:solidFill>
                    <a:schemeClr val="tx1">
                      <a:lumMod val="50000"/>
                    </a:schemeClr>
                  </a:solidFill>
                </a:rPr>
                <a:t>ecosystem.html</a:t>
              </a:r>
              <a:endParaRPr lang="en-US" altLang="ja-JP" sz="1100" dirty="0" smtClean="0">
                <a:solidFill>
                  <a:schemeClr val="tx1">
                    <a:lumMod val="50000"/>
                  </a:schemeClr>
                </a:solidFill>
              </a:endParaRPr>
            </a:p>
            <a:p>
              <a:r>
                <a:rPr lang="ja-JP" altLang="en-US" sz="1200" dirty="0" smtClean="0">
                  <a:solidFill>
                    <a:schemeClr val="tx1">
                      <a:lumMod val="50000"/>
                    </a:schemeClr>
                  </a:solidFill>
                </a:rPr>
                <a:t>・ロケーション情報：</a:t>
              </a:r>
              <a:r>
                <a:rPr lang="en-US" altLang="ja-JP" sz="1200" dirty="0" smtClean="0">
                  <a:solidFill>
                    <a:schemeClr val="tx1">
                      <a:lumMod val="50000"/>
                    </a:schemeClr>
                  </a:solidFill>
                </a:rPr>
                <a:t>MSE</a:t>
              </a:r>
              <a:r>
                <a:rPr lang="ja-JP" altLang="en-US" sz="1200" dirty="0" smtClean="0">
                  <a:solidFill>
                    <a:schemeClr val="tx1">
                      <a:lumMod val="50000"/>
                    </a:schemeClr>
                  </a:solidFill>
                </a:rPr>
                <a:t>（</a:t>
              </a:r>
              <a:r>
                <a:rPr lang="en-US" altLang="ja-JP" sz="1200" dirty="0" smtClean="0">
                  <a:solidFill>
                    <a:schemeClr val="tx1">
                      <a:lumMod val="50000"/>
                    </a:schemeClr>
                  </a:solidFill>
                </a:rPr>
                <a:t>PI</a:t>
              </a:r>
              <a:r>
                <a:rPr lang="ja-JP" altLang="en-US" sz="1200" dirty="0" smtClean="0">
                  <a:solidFill>
                    <a:schemeClr val="tx1">
                      <a:lumMod val="50000"/>
                    </a:schemeClr>
                  </a:solidFill>
                </a:rPr>
                <a:t>経由）</a:t>
              </a:r>
              <a:endParaRPr lang="en-US" altLang="ja-JP" sz="1200" dirty="0" smtClean="0">
                <a:solidFill>
                  <a:schemeClr val="tx1">
                    <a:lumMod val="50000"/>
                  </a:schemeClr>
                </a:solidFill>
              </a:endParaRPr>
            </a:p>
            <a:p>
              <a:r>
                <a:rPr lang="ja-JP" altLang="en-US" sz="1200" dirty="0" smtClean="0">
                  <a:solidFill>
                    <a:schemeClr val="tx1">
                      <a:lumMod val="50000"/>
                    </a:schemeClr>
                  </a:solidFill>
                </a:rPr>
                <a:t>・脆弱性情報</a:t>
              </a:r>
              <a:r>
                <a:rPr lang="ja-JP" altLang="en-US" sz="1200" dirty="0" smtClean="0">
                  <a:solidFill>
                    <a:schemeClr val="tx1">
                      <a:lumMod val="50000"/>
                    </a:schemeClr>
                  </a:solidFill>
                  <a:sym typeface="Wingdings"/>
                </a:rPr>
                <a:t>：</a:t>
              </a:r>
              <a:r>
                <a:rPr lang="ja-JP" altLang="en-US" sz="1200" dirty="0" smtClean="0">
                  <a:solidFill>
                    <a:schemeClr val="tx1">
                      <a:lumMod val="50000"/>
                    </a:schemeClr>
                  </a:solidFill>
                </a:rPr>
                <a:t>（現在は</a:t>
              </a:r>
              <a:r>
                <a:rPr lang="en-US" altLang="ja-JP" sz="1200" dirty="0" err="1" smtClean="0">
                  <a:solidFill>
                    <a:schemeClr val="tx1">
                      <a:lumMod val="50000"/>
                    </a:schemeClr>
                  </a:solidFill>
                </a:rPr>
                <a:t>Qualys</a:t>
              </a:r>
              <a:r>
                <a:rPr lang="ja-JP" altLang="en-US" sz="1200" dirty="0" smtClean="0">
                  <a:solidFill>
                    <a:schemeClr val="tx1">
                      <a:lumMod val="50000"/>
                    </a:schemeClr>
                  </a:solidFill>
                </a:rPr>
                <a:t>のみ）</a:t>
              </a:r>
              <a:endParaRPr lang="en-US" altLang="ja-JP" sz="1200" dirty="0" smtClean="0">
                <a:solidFill>
                  <a:schemeClr val="tx1">
                    <a:lumMod val="50000"/>
                  </a:schemeClr>
                </a:solidFill>
              </a:endParaRPr>
            </a:p>
            <a:p>
              <a:r>
                <a:rPr lang="ja-JP" altLang="en-US" sz="1200" dirty="0" smtClean="0">
                  <a:solidFill>
                    <a:schemeClr val="tx1">
                      <a:lumMod val="50000"/>
                    </a:schemeClr>
                  </a:solidFill>
                </a:rPr>
                <a:t>・</a:t>
              </a:r>
              <a:r>
                <a:rPr lang="en-US" altLang="ja-JP" sz="1200" dirty="0" smtClean="0">
                  <a:solidFill>
                    <a:schemeClr val="tx1">
                      <a:lumMod val="50000"/>
                    </a:schemeClr>
                  </a:solidFill>
                </a:rPr>
                <a:t>3rd Party NAD</a:t>
              </a:r>
              <a:r>
                <a:rPr lang="ja-JP" altLang="en-US" sz="1200" dirty="0" smtClean="0">
                  <a:solidFill>
                    <a:schemeClr val="tx1">
                      <a:lumMod val="50000"/>
                    </a:schemeClr>
                  </a:solidFill>
                </a:rPr>
                <a:t>（</a:t>
              </a:r>
              <a:r>
                <a:rPr lang="en-US" altLang="ja-JP" sz="1200" dirty="0" smtClean="0">
                  <a:solidFill>
                    <a:schemeClr val="tx1">
                      <a:lumMod val="50000"/>
                    </a:schemeClr>
                  </a:solidFill>
                </a:rPr>
                <a:t>8</a:t>
              </a:r>
              <a:r>
                <a:rPr lang="ja-JP" altLang="en-US" sz="1200" dirty="0" smtClean="0">
                  <a:solidFill>
                    <a:schemeClr val="tx1">
                      <a:lumMod val="50000"/>
                    </a:schemeClr>
                  </a:solidFill>
                </a:rPr>
                <a:t>社）</a:t>
              </a:r>
              <a:r>
                <a:rPr lang="en-US" altLang="ja-JP" sz="1200" dirty="0">
                  <a:solidFill>
                    <a:schemeClr val="tx1">
                      <a:lumMod val="50000"/>
                    </a:schemeClr>
                  </a:solidFill>
                </a:rPr>
                <a:t/>
              </a:r>
              <a:br>
                <a:rPr lang="en-US" altLang="ja-JP" sz="1200" dirty="0">
                  <a:solidFill>
                    <a:schemeClr val="tx1">
                      <a:lumMod val="50000"/>
                    </a:schemeClr>
                  </a:solidFill>
                </a:rPr>
              </a:br>
              <a:r>
                <a:rPr lang="en-US" altLang="ja-JP" sz="500" dirty="0" smtClean="0">
                  <a:solidFill>
                    <a:schemeClr val="tx1">
                      <a:lumMod val="50000"/>
                    </a:schemeClr>
                  </a:solidFill>
                </a:rPr>
                <a:t> </a:t>
              </a:r>
              <a:r>
                <a:rPr lang="en-US" altLang="ja-JP" sz="700" dirty="0" smtClean="0">
                  <a:solidFill>
                    <a:schemeClr val="tx1">
                      <a:lumMod val="50000"/>
                    </a:schemeClr>
                  </a:solidFill>
                </a:rPr>
                <a:t>http</a:t>
              </a:r>
              <a:r>
                <a:rPr lang="en-US" altLang="ja-JP" sz="700" dirty="0">
                  <a:solidFill>
                    <a:schemeClr val="tx1">
                      <a:lumMod val="50000"/>
                    </a:schemeClr>
                  </a:solidFill>
                </a:rPr>
                <a:t>://</a:t>
              </a:r>
              <a:r>
                <a:rPr lang="en-US" altLang="ja-JP" sz="700" dirty="0" err="1">
                  <a:solidFill>
                    <a:schemeClr val="tx1">
                      <a:lumMod val="50000"/>
                    </a:schemeClr>
                  </a:solidFill>
                </a:rPr>
                <a:t>www.cisco.com</a:t>
              </a:r>
              <a:r>
                <a:rPr lang="en-US" altLang="ja-JP" sz="700" dirty="0">
                  <a:solidFill>
                    <a:schemeClr val="tx1">
                      <a:lumMod val="50000"/>
                    </a:schemeClr>
                  </a:solidFill>
                </a:rPr>
                <a:t>/c/</a:t>
              </a:r>
              <a:r>
                <a:rPr lang="en-US" altLang="ja-JP" sz="700" dirty="0" err="1">
                  <a:solidFill>
                    <a:schemeClr val="tx1">
                      <a:lumMod val="50000"/>
                    </a:schemeClr>
                  </a:solidFill>
                </a:rPr>
                <a:t>en</a:t>
              </a:r>
              <a:r>
                <a:rPr lang="en-US" altLang="ja-JP" sz="700" dirty="0">
                  <a:solidFill>
                    <a:schemeClr val="tx1">
                      <a:lumMod val="50000"/>
                    </a:schemeClr>
                  </a:solidFill>
                </a:rPr>
                <a:t>/us/td/docs/security/</a:t>
              </a:r>
              <a:r>
                <a:rPr lang="en-US" altLang="ja-JP" sz="700" dirty="0" err="1">
                  <a:solidFill>
                    <a:schemeClr val="tx1">
                      <a:lumMod val="50000"/>
                    </a:schemeClr>
                  </a:solidFill>
                </a:rPr>
                <a:t>ise</a:t>
              </a:r>
              <a:r>
                <a:rPr lang="en-US" altLang="ja-JP" sz="700" dirty="0">
                  <a:solidFill>
                    <a:schemeClr val="tx1">
                      <a:lumMod val="50000"/>
                    </a:schemeClr>
                  </a:solidFill>
                </a:rPr>
                <a:t>/2-1/</a:t>
              </a:r>
              <a:r>
                <a:rPr lang="en-US" altLang="ja-JP" sz="700" dirty="0" err="1">
                  <a:solidFill>
                    <a:schemeClr val="tx1">
                      <a:lumMod val="50000"/>
                    </a:schemeClr>
                  </a:solidFill>
                </a:rPr>
                <a:t>release_notes</a:t>
              </a:r>
              <a:r>
                <a:rPr lang="en-US" altLang="ja-JP" sz="700" dirty="0">
                  <a:solidFill>
                    <a:schemeClr val="tx1">
                      <a:lumMod val="50000"/>
                    </a:schemeClr>
                  </a:solidFill>
                </a:rPr>
                <a:t>/ise21_rn.html#pgfId-681197</a:t>
              </a:r>
              <a:endParaRPr lang="en-US" sz="1200" dirty="0" smtClean="0">
                <a:solidFill>
                  <a:schemeClr val="tx1">
                    <a:lumMod val="50000"/>
                  </a:schemeClr>
                </a:solidFill>
              </a:endParaRPr>
            </a:p>
          </p:txBody>
        </p:sp>
        <p:sp>
          <p:nvSpPr>
            <p:cNvPr id="9" name="TextBox 8"/>
            <p:cNvSpPr txBox="1"/>
            <p:nvPr/>
          </p:nvSpPr>
          <p:spPr>
            <a:xfrm>
              <a:off x="548642" y="2258170"/>
              <a:ext cx="1550504" cy="307777"/>
            </a:xfrm>
            <a:prstGeom prst="rect">
              <a:avLst/>
            </a:prstGeom>
            <a:solidFill>
              <a:schemeClr val="bg1"/>
            </a:solidFill>
          </p:spPr>
          <p:txBody>
            <a:bodyPr wrap="square" rtlCol="0" anchor="b">
              <a:spAutoFit/>
            </a:bodyPr>
            <a:lstStyle/>
            <a:p>
              <a:r>
                <a:rPr lang="en-US" sz="1400" dirty="0" err="1" smtClean="0">
                  <a:solidFill>
                    <a:schemeClr val="accent1"/>
                  </a:solidFill>
                </a:rPr>
                <a:t>Identitiy</a:t>
              </a:r>
              <a:r>
                <a:rPr lang="en-US" sz="1400" dirty="0" smtClean="0">
                  <a:solidFill>
                    <a:schemeClr val="accent1"/>
                  </a:solidFill>
                </a:rPr>
                <a:t> #</a:t>
              </a:r>
              <a:r>
                <a:rPr lang="en-US" altLang="ja-JP" sz="1400" dirty="0" smtClean="0">
                  <a:solidFill>
                    <a:schemeClr val="accent1"/>
                  </a:solidFill>
                </a:rPr>
                <a:t>2</a:t>
              </a:r>
              <a:r>
                <a:rPr lang="en-US" sz="1400" dirty="0" smtClean="0">
                  <a:solidFill>
                    <a:schemeClr val="accent1"/>
                  </a:solidFill>
                </a:rPr>
                <a:t>(</a:t>
              </a:r>
              <a:r>
                <a:rPr lang="ja-JP" altLang="en-US" sz="1400" dirty="0" smtClean="0">
                  <a:solidFill>
                    <a:schemeClr val="accent1"/>
                  </a:solidFill>
                </a:rPr>
                <a:t>連携）</a:t>
              </a:r>
              <a:endParaRPr lang="en-US" sz="1400" dirty="0">
                <a:solidFill>
                  <a:schemeClr val="accent1"/>
                </a:solidFill>
              </a:endParaRPr>
            </a:p>
          </p:txBody>
        </p:sp>
      </p:grpSp>
      <p:grpSp>
        <p:nvGrpSpPr>
          <p:cNvPr id="15" name="Group 14"/>
          <p:cNvGrpSpPr/>
          <p:nvPr/>
        </p:nvGrpSpPr>
        <p:grpSpPr>
          <a:xfrm>
            <a:off x="381663" y="3751522"/>
            <a:ext cx="3291840" cy="1165032"/>
            <a:chOff x="381663" y="3751522"/>
            <a:chExt cx="3291840" cy="1165032"/>
          </a:xfrm>
        </p:grpSpPr>
        <p:sp>
          <p:nvSpPr>
            <p:cNvPr id="7" name="Rounded Rectangle 6"/>
            <p:cNvSpPr/>
            <p:nvPr/>
          </p:nvSpPr>
          <p:spPr>
            <a:xfrm>
              <a:off x="381663" y="3994202"/>
              <a:ext cx="3291840" cy="922352"/>
            </a:xfrm>
            <a:prstGeom prst="roundRect">
              <a:avLst/>
            </a:prstGeom>
            <a:solidFill>
              <a:schemeClr val="bg1"/>
            </a:solid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rgbClr val="4D4D4D"/>
                  </a:solidFill>
                </a:rPr>
                <a:t>・</a:t>
              </a:r>
              <a:r>
                <a:rPr lang="en-US" altLang="ja-JP" sz="1200" dirty="0" err="1" smtClean="0">
                  <a:solidFill>
                    <a:srgbClr val="4D4D4D"/>
                  </a:solidFill>
                </a:rPr>
                <a:t>Stealthwatch</a:t>
              </a:r>
              <a:r>
                <a:rPr lang="en-US" altLang="ja-JP" sz="1200" dirty="0" smtClean="0">
                  <a:solidFill>
                    <a:srgbClr val="4D4D4D"/>
                  </a:solidFill>
                </a:rPr>
                <a:t> </a:t>
              </a:r>
              <a:r>
                <a:rPr lang="ja-JP" altLang="en-US" sz="1200" dirty="0" smtClean="0">
                  <a:solidFill>
                    <a:srgbClr val="4D4D4D"/>
                  </a:solidFill>
                </a:rPr>
                <a:t>（</a:t>
              </a:r>
              <a:r>
                <a:rPr lang="en-US" altLang="ja-JP" sz="1200" dirty="0" err="1" smtClean="0">
                  <a:solidFill>
                    <a:srgbClr val="4D4D4D"/>
                  </a:solidFill>
                </a:rPr>
                <a:t>NaaS</a:t>
              </a:r>
              <a:r>
                <a:rPr lang="ja-JP" altLang="en-US" sz="1200" dirty="0" smtClean="0">
                  <a:solidFill>
                    <a:srgbClr val="4D4D4D"/>
                  </a:solidFill>
                </a:rPr>
                <a:t>）</a:t>
              </a:r>
              <a:endParaRPr lang="en-US" altLang="ja-JP" sz="1200" dirty="0" smtClean="0">
                <a:solidFill>
                  <a:srgbClr val="4D4D4D"/>
                </a:solidFill>
              </a:endParaRPr>
            </a:p>
            <a:p>
              <a:r>
                <a:rPr lang="ja-JP" altLang="en-US" sz="1200" dirty="0" smtClean="0">
                  <a:solidFill>
                    <a:schemeClr val="tx1">
                      <a:lumMod val="50000"/>
                    </a:schemeClr>
                  </a:solidFill>
                </a:rPr>
                <a:t>・</a:t>
              </a:r>
              <a:r>
                <a:rPr lang="en-US" altLang="ja-JP" sz="1200" dirty="0" smtClean="0">
                  <a:solidFill>
                    <a:schemeClr val="tx1">
                      <a:lumMod val="50000"/>
                    </a:schemeClr>
                  </a:solidFill>
                </a:rPr>
                <a:t>Firepower</a:t>
              </a:r>
              <a:r>
                <a:rPr lang="en-US" altLang="ja-JP" sz="1200" dirty="0">
                  <a:solidFill>
                    <a:schemeClr val="tx1">
                      <a:lumMod val="50000"/>
                    </a:schemeClr>
                  </a:solidFill>
                </a:rPr>
                <a:t> </a:t>
              </a:r>
              <a:r>
                <a:rPr lang="en-US" altLang="ja-JP" sz="1200" dirty="0" smtClean="0">
                  <a:solidFill>
                    <a:schemeClr val="tx1">
                      <a:lumMod val="50000"/>
                    </a:schemeClr>
                  </a:solidFill>
                </a:rPr>
                <a:t>(Fire &amp; Ice)</a:t>
              </a:r>
            </a:p>
            <a:p>
              <a:r>
                <a:rPr lang="ja-JP" altLang="en-US" sz="1200" dirty="0" smtClean="0">
                  <a:solidFill>
                    <a:schemeClr val="tx1">
                      <a:lumMod val="50000"/>
                    </a:schemeClr>
                  </a:solidFill>
                </a:rPr>
                <a:t>・</a:t>
              </a:r>
              <a:r>
                <a:rPr lang="en-US" altLang="ja-JP" sz="1200" dirty="0" err="1" smtClean="0">
                  <a:solidFill>
                    <a:schemeClr val="tx1">
                      <a:lumMod val="50000"/>
                    </a:schemeClr>
                  </a:solidFill>
                </a:rPr>
                <a:t>Splunk</a:t>
              </a:r>
              <a:r>
                <a:rPr lang="en-US" altLang="ja-JP" sz="1200" dirty="0" smtClean="0">
                  <a:solidFill>
                    <a:schemeClr val="tx1">
                      <a:lumMod val="50000"/>
                    </a:schemeClr>
                  </a:solidFill>
                </a:rPr>
                <a:t> </a:t>
              </a:r>
              <a:r>
                <a:rPr lang="en-US" altLang="ja-JP" sz="1200" dirty="0">
                  <a:solidFill>
                    <a:schemeClr val="tx1">
                      <a:lumMod val="50000"/>
                    </a:schemeClr>
                  </a:solidFill>
                </a:rPr>
                <a:t>(</a:t>
              </a:r>
              <a:r>
                <a:rPr lang="en-US" altLang="ja-JP" sz="1200" dirty="0" smtClean="0">
                  <a:solidFill>
                    <a:schemeClr val="tx1">
                      <a:lumMod val="50000"/>
                    </a:schemeClr>
                  </a:solidFill>
                </a:rPr>
                <a:t>SIEM)</a:t>
              </a:r>
            </a:p>
            <a:p>
              <a:r>
                <a:rPr lang="ja-JP" altLang="en-US" sz="1200" dirty="0" smtClean="0">
                  <a:solidFill>
                    <a:schemeClr val="tx1">
                      <a:lumMod val="50000"/>
                    </a:schemeClr>
                  </a:solidFill>
                </a:rPr>
                <a:t>・</a:t>
              </a:r>
              <a:r>
                <a:rPr lang="en-US" altLang="ja-JP" sz="1200" dirty="0" err="1" smtClean="0">
                  <a:solidFill>
                    <a:schemeClr val="tx1">
                      <a:lumMod val="50000"/>
                    </a:schemeClr>
                  </a:solidFill>
                </a:rPr>
                <a:t>pxGrid</a:t>
              </a:r>
              <a:r>
                <a:rPr lang="ja-JP" altLang="en-US" sz="1200" dirty="0" smtClean="0">
                  <a:solidFill>
                    <a:schemeClr val="tx1">
                      <a:lumMod val="50000"/>
                    </a:schemeClr>
                  </a:solidFill>
                </a:rPr>
                <a:t>に賛同するエコパートナー（約</a:t>
              </a:r>
              <a:r>
                <a:rPr lang="en-US" altLang="ja-JP" sz="1200" dirty="0" smtClean="0">
                  <a:solidFill>
                    <a:schemeClr val="tx1">
                      <a:lumMod val="50000"/>
                    </a:schemeClr>
                  </a:solidFill>
                </a:rPr>
                <a:t>30</a:t>
              </a:r>
              <a:r>
                <a:rPr lang="ja-JP" altLang="en-US" sz="1200" dirty="0" smtClean="0">
                  <a:solidFill>
                    <a:schemeClr val="tx1">
                      <a:lumMod val="50000"/>
                    </a:schemeClr>
                  </a:solidFill>
                </a:rPr>
                <a:t>社）</a:t>
              </a:r>
              <a:endParaRPr lang="en-US" sz="1200" dirty="0" smtClean="0">
                <a:solidFill>
                  <a:schemeClr val="tx1">
                    <a:lumMod val="50000"/>
                  </a:schemeClr>
                </a:solidFill>
              </a:endParaRPr>
            </a:p>
          </p:txBody>
        </p:sp>
        <p:sp>
          <p:nvSpPr>
            <p:cNvPr id="10" name="TextBox 9"/>
            <p:cNvSpPr txBox="1"/>
            <p:nvPr/>
          </p:nvSpPr>
          <p:spPr>
            <a:xfrm>
              <a:off x="548640" y="3751522"/>
              <a:ext cx="1717482" cy="307777"/>
            </a:xfrm>
            <a:prstGeom prst="rect">
              <a:avLst/>
            </a:prstGeom>
            <a:solidFill>
              <a:schemeClr val="bg1"/>
            </a:solidFill>
          </p:spPr>
          <p:txBody>
            <a:bodyPr wrap="square" rtlCol="0" anchor="b">
              <a:spAutoFit/>
            </a:bodyPr>
            <a:lstStyle/>
            <a:p>
              <a:r>
                <a:rPr lang="en-US" sz="1400" dirty="0" err="1" smtClean="0">
                  <a:solidFill>
                    <a:schemeClr val="accent1"/>
                  </a:solidFill>
                </a:rPr>
                <a:t>Identitiy</a:t>
              </a:r>
              <a:r>
                <a:rPr lang="en-US" sz="1400" dirty="0" smtClean="0">
                  <a:solidFill>
                    <a:schemeClr val="accent1"/>
                  </a:solidFill>
                </a:rPr>
                <a:t> #3(</a:t>
              </a:r>
              <a:r>
                <a:rPr lang="en-US" altLang="ja-JP" sz="1400" dirty="0" err="1" smtClean="0">
                  <a:solidFill>
                    <a:schemeClr val="accent1"/>
                  </a:solidFill>
                </a:rPr>
                <a:t>pxGrid</a:t>
              </a:r>
              <a:r>
                <a:rPr lang="ja-JP" altLang="en-US" sz="1400" dirty="0" smtClean="0">
                  <a:solidFill>
                    <a:schemeClr val="accent1"/>
                  </a:solidFill>
                </a:rPr>
                <a:t>）</a:t>
              </a:r>
              <a:endParaRPr lang="en-US" sz="1400" dirty="0">
                <a:solidFill>
                  <a:schemeClr val="accent1"/>
                </a:solidFill>
              </a:endParaRPr>
            </a:p>
          </p:txBody>
        </p:sp>
      </p:grpSp>
      <p:grpSp>
        <p:nvGrpSpPr>
          <p:cNvPr id="24" name="Group 23"/>
          <p:cNvGrpSpPr/>
          <p:nvPr/>
        </p:nvGrpSpPr>
        <p:grpSpPr>
          <a:xfrm>
            <a:off x="3570136" y="970058"/>
            <a:ext cx="502468" cy="4063117"/>
            <a:chOff x="3570136" y="970058"/>
            <a:chExt cx="502468" cy="4063117"/>
          </a:xfrm>
        </p:grpSpPr>
        <p:sp>
          <p:nvSpPr>
            <p:cNvPr id="13" name="Right Bracket 12"/>
            <p:cNvSpPr/>
            <p:nvPr/>
          </p:nvSpPr>
          <p:spPr>
            <a:xfrm>
              <a:off x="3570136" y="970058"/>
              <a:ext cx="214685" cy="4063117"/>
            </a:xfrm>
            <a:prstGeom prst="rightBracket">
              <a:avLst>
                <a:gd name="adj" fmla="val 71297"/>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riangle 13"/>
            <p:cNvSpPr/>
            <p:nvPr/>
          </p:nvSpPr>
          <p:spPr>
            <a:xfrm rot="5400000">
              <a:off x="3734674" y="2858494"/>
              <a:ext cx="389614" cy="286247"/>
            </a:xfrm>
            <a:prstGeom prst="triangl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7" name="Rectangle 16"/>
          <p:cNvSpPr/>
          <p:nvPr/>
        </p:nvSpPr>
        <p:spPr>
          <a:xfrm>
            <a:off x="5057030" y="4643562"/>
            <a:ext cx="3816626" cy="3896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6" name="Group 25"/>
          <p:cNvGrpSpPr/>
          <p:nvPr/>
        </p:nvGrpSpPr>
        <p:grpSpPr>
          <a:xfrm>
            <a:off x="6066846" y="1025717"/>
            <a:ext cx="3005591" cy="2798861"/>
            <a:chOff x="6066846" y="1025717"/>
            <a:chExt cx="3005591" cy="2798861"/>
          </a:xfrm>
        </p:grpSpPr>
        <p:sp>
          <p:nvSpPr>
            <p:cNvPr id="16" name="Rounded Rectangle 15"/>
            <p:cNvSpPr/>
            <p:nvPr/>
          </p:nvSpPr>
          <p:spPr>
            <a:xfrm>
              <a:off x="6066846" y="1182420"/>
              <a:ext cx="3005591" cy="2642158"/>
            </a:xfrm>
            <a:prstGeom prst="roundRect">
              <a:avLst>
                <a:gd name="adj" fmla="val 6939"/>
              </a:avLst>
            </a:prstGeom>
            <a:no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rgbClr val="4D4D4D"/>
                  </a:solidFill>
                </a:rPr>
                <a:t>・認証</a:t>
              </a:r>
              <a:r>
                <a:rPr lang="en-US" altLang="ja-JP" sz="1200" dirty="0" smtClean="0">
                  <a:solidFill>
                    <a:srgbClr val="4D4D4D"/>
                  </a:solidFill>
                </a:rPr>
                <a:t> / </a:t>
              </a:r>
              <a:r>
                <a:rPr lang="ja-JP" altLang="en-US" sz="1200" dirty="0" smtClean="0">
                  <a:solidFill>
                    <a:srgbClr val="4D4D4D"/>
                  </a:solidFill>
                </a:rPr>
                <a:t>認可</a:t>
              </a:r>
              <a:endParaRPr lang="en-US" altLang="ja-JP" sz="1200" dirty="0">
                <a:solidFill>
                  <a:srgbClr val="4D4D4D"/>
                </a:solidFill>
              </a:endParaRPr>
            </a:p>
            <a:p>
              <a:r>
                <a:rPr lang="ja-JP" altLang="en-US" sz="1200" dirty="0" smtClean="0">
                  <a:solidFill>
                    <a:srgbClr val="4D4D4D"/>
                  </a:solidFill>
                </a:rPr>
                <a:t>・</a:t>
              </a:r>
              <a:r>
                <a:rPr lang="en-US" altLang="ja-JP" sz="1200" dirty="0" smtClean="0">
                  <a:solidFill>
                    <a:srgbClr val="4D4D4D"/>
                  </a:solidFill>
                </a:rPr>
                <a:t>CoA (C</a:t>
              </a:r>
              <a:r>
                <a:rPr lang="en-US" altLang="ja-JP" sz="1050" dirty="0" smtClean="0">
                  <a:solidFill>
                    <a:srgbClr val="4D4D4D"/>
                  </a:solidFill>
                </a:rPr>
                <a:t>hange </a:t>
              </a:r>
              <a:r>
                <a:rPr lang="en-US" altLang="ja-JP" sz="1200" dirty="0" smtClean="0">
                  <a:solidFill>
                    <a:srgbClr val="4D4D4D"/>
                  </a:solidFill>
                </a:rPr>
                <a:t>o</a:t>
              </a:r>
              <a:r>
                <a:rPr lang="en-US" altLang="ja-JP" sz="1050" dirty="0" smtClean="0">
                  <a:solidFill>
                    <a:srgbClr val="4D4D4D"/>
                  </a:solidFill>
                </a:rPr>
                <a:t>f </a:t>
              </a:r>
              <a:r>
                <a:rPr lang="en-US" altLang="ja-JP" sz="1200" dirty="0" smtClean="0">
                  <a:solidFill>
                    <a:srgbClr val="4D4D4D"/>
                  </a:solidFill>
                </a:rPr>
                <a:t>A</a:t>
              </a:r>
              <a:r>
                <a:rPr lang="en-US" altLang="ja-JP" sz="1050" dirty="0" smtClean="0">
                  <a:solidFill>
                    <a:srgbClr val="4D4D4D"/>
                  </a:solidFill>
                </a:rPr>
                <a:t>uthorization</a:t>
              </a:r>
              <a:r>
                <a:rPr lang="en-US" altLang="ja-JP" sz="1200" dirty="0" smtClean="0">
                  <a:solidFill>
                    <a:srgbClr val="4D4D4D"/>
                  </a:solidFill>
                </a:rPr>
                <a:t>)</a:t>
              </a:r>
              <a:r>
                <a:rPr lang="ja-JP" altLang="en-US" sz="1200" dirty="0">
                  <a:solidFill>
                    <a:srgbClr val="4D4D4D"/>
                  </a:solidFill>
                </a:rPr>
                <a:t> （</a:t>
              </a:r>
              <a:r>
                <a:rPr lang="en-US" altLang="ja-JP" sz="1200" dirty="0" err="1">
                  <a:solidFill>
                    <a:srgbClr val="4D4D4D"/>
                  </a:solidFill>
                </a:rPr>
                <a:t>NaaE</a:t>
              </a:r>
              <a:r>
                <a:rPr lang="ja-JP" altLang="en-US" sz="1200" dirty="0">
                  <a:solidFill>
                    <a:srgbClr val="4D4D4D"/>
                  </a:solidFill>
                </a:rPr>
                <a:t>）</a:t>
              </a:r>
              <a:endParaRPr lang="en-US" altLang="ja-JP" sz="1200" dirty="0" smtClean="0">
                <a:solidFill>
                  <a:srgbClr val="4D4D4D"/>
                </a:solidFill>
              </a:endParaRPr>
            </a:p>
            <a:p>
              <a:r>
                <a:rPr lang="ja-JP" altLang="en-US" sz="1200" dirty="0">
                  <a:solidFill>
                    <a:srgbClr val="4D4D4D"/>
                  </a:solidFill>
                </a:rPr>
                <a:t>　</a:t>
              </a:r>
              <a:r>
                <a:rPr lang="en-US" altLang="ja-JP" sz="1050" dirty="0" smtClean="0">
                  <a:solidFill>
                    <a:srgbClr val="4D4D4D"/>
                  </a:solidFill>
                </a:rPr>
                <a:t>※</a:t>
              </a:r>
              <a:r>
                <a:rPr lang="ja-JP" altLang="en-US" sz="1050" dirty="0" smtClean="0">
                  <a:solidFill>
                    <a:srgbClr val="4D4D4D"/>
                  </a:solidFill>
                </a:rPr>
                <a:t>後から変更できる「認可」</a:t>
              </a:r>
              <a:endParaRPr lang="en-US" altLang="ja-JP" sz="1200" dirty="0" smtClean="0">
                <a:solidFill>
                  <a:srgbClr val="4D4D4D"/>
                </a:solidFill>
              </a:endParaRPr>
            </a:p>
            <a:p>
              <a:pPr lvl="0"/>
              <a:r>
                <a:rPr lang="ja-JP" altLang="en-US" sz="1200" dirty="0">
                  <a:solidFill>
                    <a:srgbClr val="4D4D4D"/>
                  </a:solidFill>
                </a:rPr>
                <a:t>・セグメンテーション（</a:t>
              </a:r>
              <a:r>
                <a:rPr lang="en-US" altLang="ja-JP" sz="1200" dirty="0" err="1">
                  <a:solidFill>
                    <a:srgbClr val="4D4D4D"/>
                  </a:solidFill>
                </a:rPr>
                <a:t>NaaE</a:t>
              </a:r>
              <a:r>
                <a:rPr lang="ja-JP" altLang="en-US" sz="1200" dirty="0">
                  <a:solidFill>
                    <a:srgbClr val="4D4D4D"/>
                  </a:solidFill>
                </a:rPr>
                <a:t>）</a:t>
              </a:r>
              <a:endParaRPr lang="en-US" altLang="ja-JP" sz="1200" dirty="0">
                <a:solidFill>
                  <a:srgbClr val="4D4D4D"/>
                </a:solidFill>
              </a:endParaRPr>
            </a:p>
            <a:p>
              <a:pPr lvl="0"/>
              <a:r>
                <a:rPr lang="en-US" altLang="ja-JP" sz="1050" dirty="0">
                  <a:solidFill>
                    <a:srgbClr val="4D4D4D"/>
                  </a:solidFill>
                </a:rPr>
                <a:t>  - </a:t>
              </a:r>
              <a:r>
                <a:rPr lang="en-US" altLang="ja-JP" sz="1050" dirty="0" err="1" smtClean="0">
                  <a:solidFill>
                    <a:srgbClr val="4D4D4D"/>
                  </a:solidFill>
                </a:rPr>
                <a:t>TrustSec</a:t>
              </a:r>
              <a:endParaRPr lang="en-US" altLang="ja-JP" sz="1050" dirty="0">
                <a:solidFill>
                  <a:srgbClr val="4D4D4D"/>
                </a:solidFill>
              </a:endParaRPr>
            </a:p>
            <a:p>
              <a:pPr lvl="0"/>
              <a:r>
                <a:rPr lang="en-US" altLang="ja-JP" sz="1050" dirty="0">
                  <a:solidFill>
                    <a:srgbClr val="4D4D4D"/>
                  </a:solidFill>
                </a:rPr>
                <a:t>  - ACL / </a:t>
              </a:r>
              <a:r>
                <a:rPr lang="en-US" altLang="ja-JP" sz="1050" dirty="0" smtClean="0">
                  <a:solidFill>
                    <a:srgbClr val="4D4D4D"/>
                  </a:solidFill>
                </a:rPr>
                <a:t>VLAN</a:t>
              </a:r>
              <a:endParaRPr lang="en-US" altLang="ja-JP" sz="1200" dirty="0" smtClean="0">
                <a:solidFill>
                  <a:srgbClr val="4D4D4D"/>
                </a:solidFill>
              </a:endParaRPr>
            </a:p>
            <a:p>
              <a:r>
                <a:rPr lang="ja-JP" altLang="en-US" sz="1200" dirty="0" smtClean="0">
                  <a:solidFill>
                    <a:srgbClr val="4D4D4D"/>
                  </a:solidFill>
                </a:rPr>
                <a:t>・証明書（発行、失効、認証局）</a:t>
              </a:r>
              <a:endParaRPr lang="en-US" altLang="ja-JP" sz="1200" dirty="0" smtClean="0">
                <a:solidFill>
                  <a:srgbClr val="4D4D4D"/>
                </a:solidFill>
              </a:endParaRPr>
            </a:p>
            <a:p>
              <a:r>
                <a:rPr lang="en-US" altLang="ja-JP" sz="1050" dirty="0" smtClean="0">
                  <a:solidFill>
                    <a:srgbClr val="4D4D4D"/>
                  </a:solidFill>
                </a:rPr>
                <a:t>  ※</a:t>
              </a:r>
              <a:r>
                <a:rPr lang="ja-JP" altLang="en-US" sz="1050" dirty="0" smtClean="0">
                  <a:solidFill>
                    <a:srgbClr val="4D4D4D"/>
                  </a:solidFill>
                </a:rPr>
                <a:t>認証局として証明書を発行できるのは、</a:t>
              </a:r>
              <a:endParaRPr lang="en-US" altLang="ja-JP" sz="1050" dirty="0" smtClean="0">
                <a:solidFill>
                  <a:srgbClr val="4D4D4D"/>
                </a:solidFill>
              </a:endParaRPr>
            </a:p>
            <a:p>
              <a:r>
                <a:rPr lang="ja-JP" altLang="en-US" sz="1050" dirty="0">
                  <a:solidFill>
                    <a:srgbClr val="4D4D4D"/>
                  </a:solidFill>
                </a:rPr>
                <a:t>　</a:t>
              </a:r>
              <a:r>
                <a:rPr lang="en-US" altLang="ja-JP" sz="1050" dirty="0" smtClean="0">
                  <a:solidFill>
                    <a:srgbClr val="4D4D4D"/>
                  </a:solidFill>
                </a:rPr>
                <a:t>※</a:t>
              </a:r>
              <a:r>
                <a:rPr lang="ja-JP" altLang="en-US" sz="1050" dirty="0" smtClean="0">
                  <a:solidFill>
                    <a:srgbClr val="4D4D4D"/>
                  </a:solidFill>
                </a:rPr>
                <a:t>プロファイリングしたデバイスのみ</a:t>
              </a:r>
              <a:endParaRPr lang="en-US" altLang="ja-JP" sz="1200" dirty="0" smtClean="0">
                <a:solidFill>
                  <a:srgbClr val="4D4D4D"/>
                </a:solidFill>
              </a:endParaRPr>
            </a:p>
            <a:p>
              <a:r>
                <a:rPr lang="ja-JP" altLang="en-US" sz="1200" dirty="0" smtClean="0">
                  <a:solidFill>
                    <a:srgbClr val="4D4D4D"/>
                  </a:solidFill>
                </a:rPr>
                <a:t>・ゲストアクセス</a:t>
              </a:r>
              <a:endParaRPr lang="en-US" altLang="ja-JP" sz="1200" dirty="0" smtClean="0">
                <a:solidFill>
                  <a:srgbClr val="4D4D4D"/>
                </a:solidFill>
              </a:endParaRPr>
            </a:p>
            <a:p>
              <a:r>
                <a:rPr lang="ja-JP" altLang="en-US" sz="1200" dirty="0" smtClean="0">
                  <a:solidFill>
                    <a:srgbClr val="4D4D4D"/>
                  </a:solidFill>
                </a:rPr>
                <a:t>・検疫（隔離・修復）</a:t>
              </a:r>
              <a:endParaRPr lang="en-US" altLang="ja-JP" sz="1200" dirty="0" smtClean="0">
                <a:solidFill>
                  <a:srgbClr val="4D4D4D"/>
                </a:solidFill>
              </a:endParaRPr>
            </a:p>
            <a:p>
              <a:r>
                <a:rPr lang="en-US" altLang="ja-JP" sz="1050" dirty="0">
                  <a:solidFill>
                    <a:srgbClr val="4D4D4D"/>
                  </a:solidFill>
                </a:rPr>
                <a:t> </a:t>
              </a:r>
              <a:r>
                <a:rPr lang="en-US" altLang="ja-JP" sz="1050" dirty="0" smtClean="0">
                  <a:solidFill>
                    <a:srgbClr val="4D4D4D"/>
                  </a:solidFill>
                </a:rPr>
                <a:t> ※</a:t>
              </a:r>
              <a:r>
                <a:rPr lang="ja-JP" altLang="en-US" sz="1050" dirty="0" smtClean="0">
                  <a:solidFill>
                    <a:srgbClr val="4D4D4D"/>
                  </a:solidFill>
                </a:rPr>
                <a:t>修復には</a:t>
              </a:r>
              <a:r>
                <a:rPr lang="en-US" altLang="ja-JP" sz="1050" dirty="0" smtClean="0">
                  <a:solidFill>
                    <a:srgbClr val="4D4D4D"/>
                  </a:solidFill>
                </a:rPr>
                <a:t>AnyConnect</a:t>
              </a:r>
              <a:r>
                <a:rPr lang="ja-JP" altLang="en-US" sz="1050" dirty="0" smtClean="0">
                  <a:solidFill>
                    <a:srgbClr val="4D4D4D"/>
                  </a:solidFill>
                </a:rPr>
                <a:t>が必要</a:t>
              </a:r>
              <a:endParaRPr lang="en-US" altLang="ja-JP" sz="1200" dirty="0" smtClean="0">
                <a:solidFill>
                  <a:srgbClr val="4D4D4D"/>
                </a:solidFill>
              </a:endParaRPr>
            </a:p>
            <a:p>
              <a:r>
                <a:rPr lang="ja-JP" altLang="en-US" sz="1200" dirty="0" smtClean="0">
                  <a:solidFill>
                    <a:srgbClr val="4D4D4D"/>
                  </a:solidFill>
                </a:rPr>
                <a:t>・</a:t>
              </a:r>
              <a:r>
                <a:rPr lang="en-US" altLang="ja-JP" sz="1200" dirty="0" smtClean="0">
                  <a:solidFill>
                    <a:srgbClr val="4D4D4D"/>
                  </a:solidFill>
                </a:rPr>
                <a:t>DNS / DHCP</a:t>
              </a:r>
              <a:r>
                <a:rPr lang="ja-JP" altLang="en-US" sz="1200" dirty="0" smtClean="0">
                  <a:solidFill>
                    <a:srgbClr val="4D4D4D"/>
                  </a:solidFill>
                </a:rPr>
                <a:t>（</a:t>
              </a:r>
              <a:r>
                <a:rPr lang="en-US" altLang="ja-JP" sz="1200" dirty="0" err="1" smtClean="0">
                  <a:solidFill>
                    <a:srgbClr val="4D4D4D"/>
                  </a:solidFill>
                </a:rPr>
                <a:t>AuthVLAN</a:t>
              </a:r>
              <a:r>
                <a:rPr lang="ja-JP" altLang="en-US" sz="1200" dirty="0" smtClean="0">
                  <a:solidFill>
                    <a:srgbClr val="4D4D4D"/>
                  </a:solidFill>
                </a:rPr>
                <a:t>のみ）</a:t>
              </a:r>
              <a:endParaRPr lang="en-US" sz="1200" dirty="0" smtClean="0">
                <a:solidFill>
                  <a:srgbClr val="4D4D4D"/>
                </a:solidFill>
              </a:endParaRPr>
            </a:p>
          </p:txBody>
        </p:sp>
        <p:sp>
          <p:nvSpPr>
            <p:cNvPr id="18" name="TextBox 17"/>
            <p:cNvSpPr txBox="1"/>
            <p:nvPr/>
          </p:nvSpPr>
          <p:spPr>
            <a:xfrm>
              <a:off x="6235151" y="1025717"/>
              <a:ext cx="881268" cy="307777"/>
            </a:xfrm>
            <a:prstGeom prst="rect">
              <a:avLst/>
            </a:prstGeom>
            <a:solidFill>
              <a:schemeClr val="bg1"/>
            </a:solidFill>
          </p:spPr>
          <p:txBody>
            <a:bodyPr wrap="square" rtlCol="0" anchor="b">
              <a:spAutoFit/>
            </a:bodyPr>
            <a:lstStyle/>
            <a:p>
              <a:r>
                <a:rPr lang="en-US" sz="1400" smtClean="0">
                  <a:solidFill>
                    <a:schemeClr val="accent1"/>
                  </a:solidFill>
                </a:rPr>
                <a:t>Services</a:t>
              </a:r>
              <a:endParaRPr lang="en-US" sz="1400" dirty="0">
                <a:solidFill>
                  <a:schemeClr val="accent1"/>
                </a:solidFill>
              </a:endParaRPr>
            </a:p>
          </p:txBody>
        </p:sp>
      </p:grpSp>
      <p:grpSp>
        <p:nvGrpSpPr>
          <p:cNvPr id="27" name="Group 26"/>
          <p:cNvGrpSpPr/>
          <p:nvPr/>
        </p:nvGrpSpPr>
        <p:grpSpPr>
          <a:xfrm>
            <a:off x="6066847" y="3907670"/>
            <a:ext cx="3005590" cy="1008883"/>
            <a:chOff x="6066847" y="3907670"/>
            <a:chExt cx="3005590" cy="1008883"/>
          </a:xfrm>
        </p:grpSpPr>
        <p:sp>
          <p:nvSpPr>
            <p:cNvPr id="19" name="Rounded Rectangle 18"/>
            <p:cNvSpPr/>
            <p:nvPr/>
          </p:nvSpPr>
          <p:spPr>
            <a:xfrm>
              <a:off x="6066847" y="4059298"/>
              <a:ext cx="3005590" cy="857255"/>
            </a:xfrm>
            <a:prstGeom prst="roundRect">
              <a:avLst>
                <a:gd name="adj" fmla="val 15287"/>
              </a:avLst>
            </a:prstGeom>
            <a:no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lumMod val="50000"/>
                    </a:schemeClr>
                  </a:solidFill>
                </a:rPr>
                <a:t>・</a:t>
              </a:r>
              <a:r>
                <a:rPr lang="en-US" altLang="ja-JP" sz="1200" dirty="0" smtClean="0">
                  <a:solidFill>
                    <a:schemeClr val="tx1">
                      <a:lumMod val="50000"/>
                    </a:schemeClr>
                  </a:solidFill>
                </a:rPr>
                <a:t>APIC-EM</a:t>
              </a:r>
            </a:p>
            <a:p>
              <a:r>
                <a:rPr lang="ja-JP" altLang="en-US" sz="1200" dirty="0" smtClean="0">
                  <a:solidFill>
                    <a:schemeClr val="tx1">
                      <a:lumMod val="50000"/>
                    </a:schemeClr>
                  </a:solidFill>
                </a:rPr>
                <a:t>・</a:t>
              </a:r>
              <a:r>
                <a:rPr lang="en-US" altLang="ja-JP" sz="1200" dirty="0" smtClean="0">
                  <a:solidFill>
                    <a:schemeClr val="tx1">
                      <a:lumMod val="50000"/>
                    </a:schemeClr>
                  </a:solidFill>
                </a:rPr>
                <a:t>Prime Infrastructure</a:t>
              </a:r>
              <a:endParaRPr lang="en-US" sz="1200" dirty="0" smtClean="0">
                <a:solidFill>
                  <a:schemeClr val="tx1">
                    <a:lumMod val="50000"/>
                  </a:schemeClr>
                </a:solidFill>
              </a:endParaRPr>
            </a:p>
          </p:txBody>
        </p:sp>
        <p:sp>
          <p:nvSpPr>
            <p:cNvPr id="20" name="TextBox 19"/>
            <p:cNvSpPr txBox="1"/>
            <p:nvPr/>
          </p:nvSpPr>
          <p:spPr>
            <a:xfrm>
              <a:off x="6235151" y="3907670"/>
              <a:ext cx="1541226" cy="307777"/>
            </a:xfrm>
            <a:prstGeom prst="rect">
              <a:avLst/>
            </a:prstGeom>
            <a:solidFill>
              <a:schemeClr val="bg1"/>
            </a:solidFill>
          </p:spPr>
          <p:txBody>
            <a:bodyPr wrap="square" rtlCol="0" anchor="b">
              <a:spAutoFit/>
            </a:bodyPr>
            <a:lstStyle/>
            <a:p>
              <a:r>
                <a:rPr lang="en-US" sz="1400" dirty="0" smtClean="0">
                  <a:solidFill>
                    <a:schemeClr val="accent1"/>
                  </a:solidFill>
                </a:rPr>
                <a:t>Services </a:t>
              </a:r>
              <a:r>
                <a:rPr lang="ja-JP" altLang="en-US" sz="1400" dirty="0" smtClean="0">
                  <a:solidFill>
                    <a:schemeClr val="accent1"/>
                  </a:solidFill>
                </a:rPr>
                <a:t>→</a:t>
              </a:r>
              <a:r>
                <a:rPr lang="en-US" altLang="ja-JP" sz="1400" dirty="0" smtClean="0">
                  <a:solidFill>
                    <a:schemeClr val="accent1"/>
                  </a:solidFill>
                </a:rPr>
                <a:t> DNA</a:t>
              </a:r>
              <a:endParaRPr lang="en-US" sz="1400" dirty="0">
                <a:solidFill>
                  <a:schemeClr val="accent1"/>
                </a:solidFill>
              </a:endParaRPr>
            </a:p>
          </p:txBody>
        </p:sp>
      </p:grpSp>
      <p:grpSp>
        <p:nvGrpSpPr>
          <p:cNvPr id="25" name="Group 24"/>
          <p:cNvGrpSpPr/>
          <p:nvPr/>
        </p:nvGrpSpPr>
        <p:grpSpPr>
          <a:xfrm>
            <a:off x="5632143" y="970058"/>
            <a:ext cx="499609" cy="4063117"/>
            <a:chOff x="5632143" y="970058"/>
            <a:chExt cx="499609" cy="4063117"/>
          </a:xfrm>
        </p:grpSpPr>
        <p:sp>
          <p:nvSpPr>
            <p:cNvPr id="21" name="Triangle 20"/>
            <p:cNvSpPr/>
            <p:nvPr/>
          </p:nvSpPr>
          <p:spPr>
            <a:xfrm rot="5400000">
              <a:off x="5580460" y="2858494"/>
              <a:ext cx="389614" cy="286247"/>
            </a:xfrm>
            <a:prstGeom prst="triangl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ight Bracket 21"/>
            <p:cNvSpPr/>
            <p:nvPr/>
          </p:nvSpPr>
          <p:spPr>
            <a:xfrm rot="10800000">
              <a:off x="5917067" y="970058"/>
              <a:ext cx="214685" cy="4063117"/>
            </a:xfrm>
            <a:prstGeom prst="rightBracket">
              <a:avLst>
                <a:gd name="adj" fmla="val 71297"/>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0023334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b="1" dirty="0" smtClean="0">
                <a:solidFill>
                  <a:srgbClr val="004BAF"/>
                </a:solidFill>
              </a:rPr>
              <a:t>Identity</a:t>
            </a:r>
            <a:r>
              <a:rPr lang="ja-JP" altLang="en-US" dirty="0" smtClean="0"/>
              <a:t>を基に各</a:t>
            </a:r>
            <a:r>
              <a:rPr lang="en-US" altLang="ja-JP" b="1" dirty="0" smtClean="0">
                <a:solidFill>
                  <a:srgbClr val="004BAF"/>
                </a:solidFill>
              </a:rPr>
              <a:t>Service</a:t>
            </a:r>
            <a:r>
              <a:rPr lang="ja-JP" altLang="en-US" dirty="0" smtClean="0"/>
              <a:t>を提供する</a:t>
            </a:r>
            <a:r>
              <a:rPr lang="en-US" altLang="ja-JP" b="1" dirty="0" smtClean="0">
                <a:solidFill>
                  <a:srgbClr val="004BAF"/>
                </a:solidFill>
              </a:rPr>
              <a:t>Engine</a:t>
            </a:r>
            <a:endParaRPr lang="en-US" b="1" dirty="0">
              <a:solidFill>
                <a:srgbClr val="004BA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45382" y="2190716"/>
            <a:ext cx="1711913" cy="1711913"/>
          </a:xfrm>
          <a:prstGeom prst="rect">
            <a:avLst/>
          </a:prstGeom>
        </p:spPr>
      </p:pic>
      <p:grpSp>
        <p:nvGrpSpPr>
          <p:cNvPr id="11" name="Group 10"/>
          <p:cNvGrpSpPr/>
          <p:nvPr/>
        </p:nvGrpSpPr>
        <p:grpSpPr>
          <a:xfrm>
            <a:off x="381663" y="970059"/>
            <a:ext cx="3291840" cy="3946495"/>
            <a:chOff x="381663" y="970059"/>
            <a:chExt cx="3291840" cy="3946495"/>
          </a:xfrm>
        </p:grpSpPr>
        <p:sp>
          <p:nvSpPr>
            <p:cNvPr id="5" name="Rounded Rectangle 4"/>
            <p:cNvSpPr/>
            <p:nvPr/>
          </p:nvSpPr>
          <p:spPr>
            <a:xfrm>
              <a:off x="381663" y="1184744"/>
              <a:ext cx="3291839" cy="1009816"/>
            </a:xfrm>
            <a:prstGeom prst="roundRect">
              <a:avLst/>
            </a:prstGeom>
            <a:no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lumMod val="50000"/>
                    </a:schemeClr>
                  </a:solidFill>
                </a:rPr>
                <a:t>・</a:t>
              </a:r>
              <a:r>
                <a:rPr lang="en-US" sz="1200" dirty="0" smtClean="0">
                  <a:solidFill>
                    <a:schemeClr val="tx1">
                      <a:lumMod val="50000"/>
                    </a:schemeClr>
                  </a:solidFill>
                </a:rPr>
                <a:t>RADIUS / TACACS+</a:t>
              </a:r>
            </a:p>
            <a:p>
              <a:r>
                <a:rPr lang="en-US" sz="1050" dirty="0">
                  <a:solidFill>
                    <a:schemeClr val="tx1">
                      <a:lumMod val="50000"/>
                    </a:schemeClr>
                  </a:solidFill>
                </a:rPr>
                <a:t> </a:t>
              </a:r>
              <a:r>
                <a:rPr lang="en-US" sz="1050" dirty="0" smtClean="0">
                  <a:solidFill>
                    <a:schemeClr val="tx1">
                      <a:lumMod val="50000"/>
                    </a:schemeClr>
                  </a:solidFill>
                </a:rPr>
                <a:t> - 802.1X / MAC / Web</a:t>
              </a:r>
            </a:p>
            <a:p>
              <a:r>
                <a:rPr lang="en-US" sz="1050" dirty="0">
                  <a:solidFill>
                    <a:schemeClr val="tx1">
                      <a:lumMod val="50000"/>
                    </a:schemeClr>
                  </a:solidFill>
                </a:rPr>
                <a:t> </a:t>
              </a:r>
              <a:r>
                <a:rPr lang="en-US" sz="1050" dirty="0" smtClean="0">
                  <a:solidFill>
                    <a:schemeClr val="tx1">
                      <a:lumMod val="50000"/>
                    </a:schemeClr>
                  </a:solidFill>
                </a:rPr>
                <a:t> - AD Login (Easy Connect : Windows Only)</a:t>
              </a:r>
            </a:p>
            <a:p>
              <a:r>
                <a:rPr lang="ja-JP" altLang="en-US" sz="1200" dirty="0" smtClean="0">
                  <a:solidFill>
                    <a:schemeClr val="tx1">
                      <a:lumMod val="50000"/>
                    </a:schemeClr>
                  </a:solidFill>
                </a:rPr>
                <a:t>・プロファイリング</a:t>
              </a:r>
              <a:endParaRPr lang="en-US" altLang="ja-JP" sz="1200" dirty="0" smtClean="0">
                <a:solidFill>
                  <a:schemeClr val="tx1">
                    <a:lumMod val="50000"/>
                  </a:schemeClr>
                </a:solidFill>
              </a:endParaRPr>
            </a:p>
            <a:p>
              <a:r>
                <a:rPr lang="en-US" sz="1050" dirty="0">
                  <a:solidFill>
                    <a:schemeClr val="tx1">
                      <a:lumMod val="50000"/>
                    </a:schemeClr>
                  </a:solidFill>
                </a:rPr>
                <a:t> </a:t>
              </a:r>
              <a:r>
                <a:rPr lang="en-US" sz="1050" dirty="0" smtClean="0">
                  <a:solidFill>
                    <a:schemeClr val="tx1">
                      <a:lumMod val="50000"/>
                    </a:schemeClr>
                  </a:solidFill>
                </a:rPr>
                <a:t> - H/W, OS, </a:t>
              </a:r>
              <a:r>
                <a:rPr lang="ja-JP" altLang="en-US" sz="1050" dirty="0" smtClean="0">
                  <a:solidFill>
                    <a:schemeClr val="tx1">
                      <a:lumMod val="50000"/>
                    </a:schemeClr>
                  </a:solidFill>
                </a:rPr>
                <a:t>ベンダー</a:t>
              </a:r>
              <a:r>
                <a:rPr lang="is-IS" altLang="ja-JP" sz="1050" dirty="0" smtClean="0">
                  <a:solidFill>
                    <a:schemeClr val="tx1">
                      <a:lumMod val="50000"/>
                    </a:schemeClr>
                  </a:solidFill>
                </a:rPr>
                <a:t>…etc</a:t>
              </a:r>
              <a:endParaRPr lang="en-US" sz="1050" dirty="0" smtClean="0">
                <a:solidFill>
                  <a:schemeClr val="tx1">
                    <a:lumMod val="50000"/>
                  </a:schemeClr>
                </a:solidFill>
              </a:endParaRPr>
            </a:p>
          </p:txBody>
        </p:sp>
        <p:sp>
          <p:nvSpPr>
            <p:cNvPr id="6" name="Rounded Rectangle 5"/>
            <p:cNvSpPr/>
            <p:nvPr/>
          </p:nvSpPr>
          <p:spPr>
            <a:xfrm>
              <a:off x="381663" y="2490082"/>
              <a:ext cx="3291840" cy="1223176"/>
            </a:xfrm>
            <a:prstGeom prst="roundRect">
              <a:avLst/>
            </a:prstGeom>
            <a:no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lumMod val="50000"/>
                    </a:schemeClr>
                  </a:solidFill>
                </a:rPr>
                <a:t>・デバイス情報：</a:t>
              </a:r>
              <a:r>
                <a:rPr lang="en-US" altLang="ja-JP" sz="1200" dirty="0" smtClean="0">
                  <a:solidFill>
                    <a:schemeClr val="tx1">
                      <a:lumMod val="50000"/>
                    </a:schemeClr>
                  </a:solidFill>
                </a:rPr>
                <a:t>MDM(12</a:t>
              </a:r>
              <a:r>
                <a:rPr lang="ja-JP" altLang="en-US" sz="1200" dirty="0" smtClean="0">
                  <a:solidFill>
                    <a:schemeClr val="tx1">
                      <a:lumMod val="50000"/>
                    </a:schemeClr>
                  </a:solidFill>
                </a:rPr>
                <a:t>社）</a:t>
              </a:r>
              <a:r>
                <a:rPr lang="en-US" altLang="ja-JP" sz="600" dirty="0">
                  <a:solidFill>
                    <a:schemeClr val="tx1">
                      <a:lumMod val="50000"/>
                    </a:schemeClr>
                  </a:solidFill>
                </a:rPr>
                <a:t> </a:t>
              </a:r>
              <a:r>
                <a:rPr lang="en-US" altLang="ja-JP" sz="600" dirty="0" smtClean="0">
                  <a:solidFill>
                    <a:schemeClr val="tx1">
                      <a:lumMod val="50000"/>
                    </a:schemeClr>
                  </a:solidFill>
                </a:rPr>
                <a:t>   </a:t>
              </a:r>
              <a:br>
                <a:rPr lang="en-US" altLang="ja-JP" sz="600" dirty="0" smtClean="0">
                  <a:solidFill>
                    <a:schemeClr val="tx1">
                      <a:lumMod val="50000"/>
                    </a:schemeClr>
                  </a:solidFill>
                </a:rPr>
              </a:br>
              <a:r>
                <a:rPr lang="en-US" altLang="ja-JP" sz="600" dirty="0" smtClean="0">
                  <a:solidFill>
                    <a:schemeClr val="tx1">
                      <a:lumMod val="50000"/>
                    </a:schemeClr>
                  </a:solidFill>
                </a:rPr>
                <a:t> </a:t>
              </a:r>
              <a:r>
                <a:rPr lang="en-US" altLang="ja-JP" sz="700" dirty="0" smtClean="0">
                  <a:solidFill>
                    <a:schemeClr val="tx1">
                      <a:lumMod val="50000"/>
                    </a:schemeClr>
                  </a:solidFill>
                </a:rPr>
                <a:t>http</a:t>
              </a:r>
              <a:r>
                <a:rPr lang="en-US" altLang="ja-JP" sz="700" dirty="0">
                  <a:solidFill>
                    <a:schemeClr val="tx1">
                      <a:lumMod val="50000"/>
                    </a:schemeClr>
                  </a:solidFill>
                </a:rPr>
                <a:t>://</a:t>
              </a:r>
              <a:r>
                <a:rPr lang="en-US" altLang="ja-JP" sz="700" dirty="0" err="1">
                  <a:solidFill>
                    <a:schemeClr val="tx1">
                      <a:lumMod val="50000"/>
                    </a:schemeClr>
                  </a:solidFill>
                </a:rPr>
                <a:t>www.cisco.com</a:t>
              </a:r>
              <a:r>
                <a:rPr lang="en-US" altLang="ja-JP" sz="700" dirty="0">
                  <a:solidFill>
                    <a:schemeClr val="tx1">
                      <a:lumMod val="50000"/>
                    </a:schemeClr>
                  </a:solidFill>
                </a:rPr>
                <a:t>/c/</a:t>
              </a:r>
              <a:r>
                <a:rPr lang="en-US" altLang="ja-JP" sz="700" dirty="0" err="1">
                  <a:solidFill>
                    <a:schemeClr val="tx1">
                      <a:lumMod val="50000"/>
                    </a:schemeClr>
                  </a:solidFill>
                </a:rPr>
                <a:t>en</a:t>
              </a:r>
              <a:r>
                <a:rPr lang="en-US" altLang="ja-JP" sz="700" dirty="0">
                  <a:solidFill>
                    <a:schemeClr val="tx1">
                      <a:lumMod val="50000"/>
                    </a:schemeClr>
                  </a:solidFill>
                </a:rPr>
                <a:t>/us/products/security/partner-</a:t>
              </a:r>
              <a:r>
                <a:rPr lang="en-US" altLang="ja-JP" sz="700" dirty="0" err="1">
                  <a:solidFill>
                    <a:schemeClr val="tx1">
                      <a:lumMod val="50000"/>
                    </a:schemeClr>
                  </a:solidFill>
                </a:rPr>
                <a:t>ecosystem.html</a:t>
              </a:r>
              <a:endParaRPr lang="en-US" altLang="ja-JP" sz="1100" dirty="0" smtClean="0">
                <a:solidFill>
                  <a:schemeClr val="tx1">
                    <a:lumMod val="50000"/>
                  </a:schemeClr>
                </a:solidFill>
              </a:endParaRPr>
            </a:p>
            <a:p>
              <a:r>
                <a:rPr lang="ja-JP" altLang="en-US" sz="1200" dirty="0" smtClean="0">
                  <a:solidFill>
                    <a:schemeClr val="tx1">
                      <a:lumMod val="50000"/>
                    </a:schemeClr>
                  </a:solidFill>
                </a:rPr>
                <a:t>・ロケーション情報：</a:t>
              </a:r>
              <a:r>
                <a:rPr lang="en-US" altLang="ja-JP" sz="1200" dirty="0" smtClean="0">
                  <a:solidFill>
                    <a:schemeClr val="tx1">
                      <a:lumMod val="50000"/>
                    </a:schemeClr>
                  </a:solidFill>
                </a:rPr>
                <a:t>MSE</a:t>
              </a:r>
              <a:r>
                <a:rPr lang="ja-JP" altLang="en-US" sz="1200" dirty="0" smtClean="0">
                  <a:solidFill>
                    <a:schemeClr val="tx1">
                      <a:lumMod val="50000"/>
                    </a:schemeClr>
                  </a:solidFill>
                </a:rPr>
                <a:t>（</a:t>
              </a:r>
              <a:r>
                <a:rPr lang="en-US" altLang="ja-JP" sz="1200" dirty="0" smtClean="0">
                  <a:solidFill>
                    <a:schemeClr val="tx1">
                      <a:lumMod val="50000"/>
                    </a:schemeClr>
                  </a:solidFill>
                </a:rPr>
                <a:t>PI</a:t>
              </a:r>
              <a:r>
                <a:rPr lang="ja-JP" altLang="en-US" sz="1200" dirty="0" smtClean="0">
                  <a:solidFill>
                    <a:schemeClr val="tx1">
                      <a:lumMod val="50000"/>
                    </a:schemeClr>
                  </a:solidFill>
                </a:rPr>
                <a:t>経由）</a:t>
              </a:r>
              <a:endParaRPr lang="en-US" altLang="ja-JP" sz="1200" dirty="0" smtClean="0">
                <a:solidFill>
                  <a:schemeClr val="tx1">
                    <a:lumMod val="50000"/>
                  </a:schemeClr>
                </a:solidFill>
              </a:endParaRPr>
            </a:p>
            <a:p>
              <a:r>
                <a:rPr lang="ja-JP" altLang="en-US" sz="1200" dirty="0" smtClean="0">
                  <a:solidFill>
                    <a:schemeClr val="tx1">
                      <a:lumMod val="50000"/>
                    </a:schemeClr>
                  </a:solidFill>
                </a:rPr>
                <a:t>・脆弱性情報</a:t>
              </a:r>
              <a:r>
                <a:rPr lang="ja-JP" altLang="en-US" sz="1200" dirty="0" smtClean="0">
                  <a:solidFill>
                    <a:schemeClr val="tx1">
                      <a:lumMod val="50000"/>
                    </a:schemeClr>
                  </a:solidFill>
                  <a:sym typeface="Wingdings"/>
                </a:rPr>
                <a:t>：</a:t>
              </a:r>
              <a:r>
                <a:rPr lang="ja-JP" altLang="en-US" sz="1200" dirty="0" smtClean="0">
                  <a:solidFill>
                    <a:schemeClr val="tx1">
                      <a:lumMod val="50000"/>
                    </a:schemeClr>
                  </a:solidFill>
                </a:rPr>
                <a:t>（現在は</a:t>
              </a:r>
              <a:r>
                <a:rPr lang="en-US" altLang="ja-JP" sz="1200" dirty="0" err="1" smtClean="0">
                  <a:solidFill>
                    <a:schemeClr val="tx1">
                      <a:lumMod val="50000"/>
                    </a:schemeClr>
                  </a:solidFill>
                </a:rPr>
                <a:t>Qualica</a:t>
              </a:r>
              <a:r>
                <a:rPr lang="ja-JP" altLang="en-US" sz="1200" dirty="0" smtClean="0">
                  <a:solidFill>
                    <a:schemeClr val="tx1">
                      <a:lumMod val="50000"/>
                    </a:schemeClr>
                  </a:solidFill>
                </a:rPr>
                <a:t>のみ）</a:t>
              </a:r>
              <a:endParaRPr lang="en-US" altLang="ja-JP" sz="1200" dirty="0" smtClean="0">
                <a:solidFill>
                  <a:schemeClr val="tx1">
                    <a:lumMod val="50000"/>
                  </a:schemeClr>
                </a:solidFill>
              </a:endParaRPr>
            </a:p>
            <a:p>
              <a:r>
                <a:rPr lang="ja-JP" altLang="en-US" sz="1200" dirty="0" smtClean="0">
                  <a:solidFill>
                    <a:schemeClr val="tx1">
                      <a:lumMod val="50000"/>
                    </a:schemeClr>
                  </a:solidFill>
                </a:rPr>
                <a:t>・</a:t>
              </a:r>
              <a:r>
                <a:rPr lang="en-US" altLang="ja-JP" sz="1200" dirty="0" smtClean="0">
                  <a:solidFill>
                    <a:schemeClr val="tx1">
                      <a:lumMod val="50000"/>
                    </a:schemeClr>
                  </a:solidFill>
                </a:rPr>
                <a:t>3rd Party NAD</a:t>
              </a:r>
              <a:r>
                <a:rPr lang="ja-JP" altLang="en-US" sz="1200" dirty="0" smtClean="0">
                  <a:solidFill>
                    <a:schemeClr val="tx1">
                      <a:lumMod val="50000"/>
                    </a:schemeClr>
                  </a:solidFill>
                </a:rPr>
                <a:t>（</a:t>
              </a:r>
              <a:r>
                <a:rPr lang="en-US" altLang="ja-JP" sz="1200" dirty="0" smtClean="0">
                  <a:solidFill>
                    <a:schemeClr val="tx1">
                      <a:lumMod val="50000"/>
                    </a:schemeClr>
                  </a:solidFill>
                </a:rPr>
                <a:t>8</a:t>
              </a:r>
              <a:r>
                <a:rPr lang="ja-JP" altLang="en-US" sz="1200" dirty="0" smtClean="0">
                  <a:solidFill>
                    <a:schemeClr val="tx1">
                      <a:lumMod val="50000"/>
                    </a:schemeClr>
                  </a:solidFill>
                </a:rPr>
                <a:t>社）</a:t>
              </a:r>
              <a:r>
                <a:rPr lang="en-US" altLang="ja-JP" sz="1200" dirty="0">
                  <a:solidFill>
                    <a:schemeClr val="tx1">
                      <a:lumMod val="50000"/>
                    </a:schemeClr>
                  </a:solidFill>
                </a:rPr>
                <a:t/>
              </a:r>
              <a:br>
                <a:rPr lang="en-US" altLang="ja-JP" sz="1200" dirty="0">
                  <a:solidFill>
                    <a:schemeClr val="tx1">
                      <a:lumMod val="50000"/>
                    </a:schemeClr>
                  </a:solidFill>
                </a:rPr>
              </a:br>
              <a:r>
                <a:rPr lang="en-US" altLang="ja-JP" sz="500" dirty="0" smtClean="0">
                  <a:solidFill>
                    <a:schemeClr val="tx1">
                      <a:lumMod val="50000"/>
                    </a:schemeClr>
                  </a:solidFill>
                </a:rPr>
                <a:t> </a:t>
              </a:r>
              <a:r>
                <a:rPr lang="en-US" altLang="ja-JP" sz="700" dirty="0" smtClean="0">
                  <a:solidFill>
                    <a:schemeClr val="tx1">
                      <a:lumMod val="50000"/>
                    </a:schemeClr>
                  </a:solidFill>
                </a:rPr>
                <a:t>http</a:t>
              </a:r>
              <a:r>
                <a:rPr lang="en-US" altLang="ja-JP" sz="700" dirty="0">
                  <a:solidFill>
                    <a:schemeClr val="tx1">
                      <a:lumMod val="50000"/>
                    </a:schemeClr>
                  </a:solidFill>
                </a:rPr>
                <a:t>://</a:t>
              </a:r>
              <a:r>
                <a:rPr lang="en-US" altLang="ja-JP" sz="700" dirty="0" err="1">
                  <a:solidFill>
                    <a:schemeClr val="tx1">
                      <a:lumMod val="50000"/>
                    </a:schemeClr>
                  </a:solidFill>
                </a:rPr>
                <a:t>www.cisco.com</a:t>
              </a:r>
              <a:r>
                <a:rPr lang="en-US" altLang="ja-JP" sz="700" dirty="0">
                  <a:solidFill>
                    <a:schemeClr val="tx1">
                      <a:lumMod val="50000"/>
                    </a:schemeClr>
                  </a:solidFill>
                </a:rPr>
                <a:t>/c/</a:t>
              </a:r>
              <a:r>
                <a:rPr lang="en-US" altLang="ja-JP" sz="700" dirty="0" err="1">
                  <a:solidFill>
                    <a:schemeClr val="tx1">
                      <a:lumMod val="50000"/>
                    </a:schemeClr>
                  </a:solidFill>
                </a:rPr>
                <a:t>en</a:t>
              </a:r>
              <a:r>
                <a:rPr lang="en-US" altLang="ja-JP" sz="700" dirty="0">
                  <a:solidFill>
                    <a:schemeClr val="tx1">
                      <a:lumMod val="50000"/>
                    </a:schemeClr>
                  </a:solidFill>
                </a:rPr>
                <a:t>/us/td/docs/security/</a:t>
              </a:r>
              <a:r>
                <a:rPr lang="en-US" altLang="ja-JP" sz="700" dirty="0" err="1">
                  <a:solidFill>
                    <a:schemeClr val="tx1">
                      <a:lumMod val="50000"/>
                    </a:schemeClr>
                  </a:solidFill>
                </a:rPr>
                <a:t>ise</a:t>
              </a:r>
              <a:r>
                <a:rPr lang="en-US" altLang="ja-JP" sz="700" dirty="0">
                  <a:solidFill>
                    <a:schemeClr val="tx1">
                      <a:lumMod val="50000"/>
                    </a:schemeClr>
                  </a:solidFill>
                </a:rPr>
                <a:t>/2-1/</a:t>
              </a:r>
              <a:r>
                <a:rPr lang="en-US" altLang="ja-JP" sz="700" dirty="0" err="1">
                  <a:solidFill>
                    <a:schemeClr val="tx1">
                      <a:lumMod val="50000"/>
                    </a:schemeClr>
                  </a:solidFill>
                </a:rPr>
                <a:t>release_notes</a:t>
              </a:r>
              <a:r>
                <a:rPr lang="en-US" altLang="ja-JP" sz="700" dirty="0">
                  <a:solidFill>
                    <a:schemeClr val="tx1">
                      <a:lumMod val="50000"/>
                    </a:schemeClr>
                  </a:solidFill>
                </a:rPr>
                <a:t>/ise21_rn.html#pgfId-681197</a:t>
              </a:r>
              <a:endParaRPr lang="en-US" sz="1200" dirty="0" smtClean="0">
                <a:solidFill>
                  <a:schemeClr val="tx1">
                    <a:lumMod val="50000"/>
                  </a:schemeClr>
                </a:solidFill>
              </a:endParaRPr>
            </a:p>
          </p:txBody>
        </p:sp>
        <p:sp>
          <p:nvSpPr>
            <p:cNvPr id="7" name="Rounded Rectangle 6"/>
            <p:cNvSpPr/>
            <p:nvPr/>
          </p:nvSpPr>
          <p:spPr>
            <a:xfrm>
              <a:off x="381663" y="3994202"/>
              <a:ext cx="3291840" cy="922352"/>
            </a:xfrm>
            <a:prstGeom prst="roundRect">
              <a:avLst/>
            </a:prstGeom>
            <a:solidFill>
              <a:schemeClr val="bg1"/>
            </a:solid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rgbClr val="4D4D4D"/>
                  </a:solidFill>
                </a:rPr>
                <a:t>・</a:t>
              </a:r>
              <a:r>
                <a:rPr lang="en-US" altLang="ja-JP" sz="1200" dirty="0" err="1" smtClean="0">
                  <a:solidFill>
                    <a:srgbClr val="4D4D4D"/>
                  </a:solidFill>
                </a:rPr>
                <a:t>Stealthwatch</a:t>
              </a:r>
              <a:r>
                <a:rPr lang="en-US" altLang="ja-JP" sz="1200" dirty="0" smtClean="0">
                  <a:solidFill>
                    <a:srgbClr val="4D4D4D"/>
                  </a:solidFill>
                </a:rPr>
                <a:t> </a:t>
              </a:r>
              <a:r>
                <a:rPr lang="ja-JP" altLang="en-US" sz="1200" dirty="0" smtClean="0">
                  <a:solidFill>
                    <a:srgbClr val="4D4D4D"/>
                  </a:solidFill>
                </a:rPr>
                <a:t>（</a:t>
              </a:r>
              <a:r>
                <a:rPr lang="en-US" altLang="ja-JP" sz="1200" dirty="0" err="1" smtClean="0">
                  <a:solidFill>
                    <a:srgbClr val="4D4D4D"/>
                  </a:solidFill>
                </a:rPr>
                <a:t>NaaS</a:t>
              </a:r>
              <a:r>
                <a:rPr lang="ja-JP" altLang="en-US" sz="1200" dirty="0" smtClean="0">
                  <a:solidFill>
                    <a:srgbClr val="4D4D4D"/>
                  </a:solidFill>
                </a:rPr>
                <a:t>）</a:t>
              </a:r>
              <a:endParaRPr lang="en-US" altLang="ja-JP" sz="1200" dirty="0" smtClean="0">
                <a:solidFill>
                  <a:srgbClr val="4D4D4D"/>
                </a:solidFill>
              </a:endParaRPr>
            </a:p>
            <a:p>
              <a:r>
                <a:rPr lang="ja-JP" altLang="en-US" sz="1200" dirty="0" smtClean="0">
                  <a:solidFill>
                    <a:schemeClr val="tx1">
                      <a:lumMod val="50000"/>
                    </a:schemeClr>
                  </a:solidFill>
                </a:rPr>
                <a:t>・</a:t>
              </a:r>
              <a:r>
                <a:rPr lang="en-US" altLang="ja-JP" sz="1200" dirty="0" smtClean="0">
                  <a:solidFill>
                    <a:schemeClr val="tx1">
                      <a:lumMod val="50000"/>
                    </a:schemeClr>
                  </a:solidFill>
                </a:rPr>
                <a:t>Firepower</a:t>
              </a:r>
              <a:r>
                <a:rPr lang="en-US" altLang="ja-JP" sz="1200" dirty="0">
                  <a:solidFill>
                    <a:schemeClr val="tx1">
                      <a:lumMod val="50000"/>
                    </a:schemeClr>
                  </a:solidFill>
                </a:rPr>
                <a:t> </a:t>
              </a:r>
              <a:r>
                <a:rPr lang="en-US" altLang="ja-JP" sz="1200" dirty="0" smtClean="0">
                  <a:solidFill>
                    <a:schemeClr val="tx1">
                      <a:lumMod val="50000"/>
                    </a:schemeClr>
                  </a:solidFill>
                </a:rPr>
                <a:t>(Fire &amp; Ice)</a:t>
              </a:r>
            </a:p>
            <a:p>
              <a:r>
                <a:rPr lang="ja-JP" altLang="en-US" sz="1200" dirty="0" smtClean="0">
                  <a:solidFill>
                    <a:schemeClr val="tx1">
                      <a:lumMod val="50000"/>
                    </a:schemeClr>
                  </a:solidFill>
                </a:rPr>
                <a:t>・</a:t>
              </a:r>
              <a:r>
                <a:rPr lang="en-US" altLang="ja-JP" sz="1200" dirty="0" err="1" smtClean="0">
                  <a:solidFill>
                    <a:schemeClr val="tx1">
                      <a:lumMod val="50000"/>
                    </a:schemeClr>
                  </a:solidFill>
                </a:rPr>
                <a:t>Splunk</a:t>
              </a:r>
              <a:r>
                <a:rPr lang="en-US" altLang="ja-JP" sz="1200" dirty="0" smtClean="0">
                  <a:solidFill>
                    <a:schemeClr val="tx1">
                      <a:lumMod val="50000"/>
                    </a:schemeClr>
                  </a:solidFill>
                </a:rPr>
                <a:t> </a:t>
              </a:r>
              <a:r>
                <a:rPr lang="en-US" altLang="ja-JP" sz="1200" dirty="0">
                  <a:solidFill>
                    <a:schemeClr val="tx1">
                      <a:lumMod val="50000"/>
                    </a:schemeClr>
                  </a:solidFill>
                </a:rPr>
                <a:t>(</a:t>
              </a:r>
              <a:r>
                <a:rPr lang="en-US" altLang="ja-JP" sz="1200" dirty="0" smtClean="0">
                  <a:solidFill>
                    <a:schemeClr val="tx1">
                      <a:lumMod val="50000"/>
                    </a:schemeClr>
                  </a:solidFill>
                </a:rPr>
                <a:t>SIEM)</a:t>
              </a:r>
            </a:p>
            <a:p>
              <a:r>
                <a:rPr lang="ja-JP" altLang="en-US" sz="1200" dirty="0" smtClean="0">
                  <a:solidFill>
                    <a:schemeClr val="tx1">
                      <a:lumMod val="50000"/>
                    </a:schemeClr>
                  </a:solidFill>
                </a:rPr>
                <a:t>・</a:t>
              </a:r>
              <a:r>
                <a:rPr lang="en-US" altLang="ja-JP" sz="1200" dirty="0" err="1" smtClean="0">
                  <a:solidFill>
                    <a:schemeClr val="tx1">
                      <a:lumMod val="50000"/>
                    </a:schemeClr>
                  </a:solidFill>
                </a:rPr>
                <a:t>pxGrid</a:t>
              </a:r>
              <a:r>
                <a:rPr lang="ja-JP" altLang="en-US" sz="1200" dirty="0" smtClean="0">
                  <a:solidFill>
                    <a:schemeClr val="tx1">
                      <a:lumMod val="50000"/>
                    </a:schemeClr>
                  </a:solidFill>
                </a:rPr>
                <a:t>に賛同するエコパートナー（約</a:t>
              </a:r>
              <a:r>
                <a:rPr lang="en-US" altLang="ja-JP" sz="1200" dirty="0" smtClean="0">
                  <a:solidFill>
                    <a:schemeClr val="tx1">
                      <a:lumMod val="50000"/>
                    </a:schemeClr>
                  </a:solidFill>
                </a:rPr>
                <a:t>30</a:t>
              </a:r>
              <a:r>
                <a:rPr lang="ja-JP" altLang="en-US" sz="1200" dirty="0" smtClean="0">
                  <a:solidFill>
                    <a:schemeClr val="tx1">
                      <a:lumMod val="50000"/>
                    </a:schemeClr>
                  </a:solidFill>
                </a:rPr>
                <a:t>社）</a:t>
              </a:r>
              <a:endParaRPr lang="en-US" sz="1200" dirty="0" smtClean="0">
                <a:solidFill>
                  <a:schemeClr val="tx1">
                    <a:lumMod val="50000"/>
                  </a:schemeClr>
                </a:solidFill>
              </a:endParaRPr>
            </a:p>
          </p:txBody>
        </p:sp>
        <p:sp>
          <p:nvSpPr>
            <p:cNvPr id="8" name="TextBox 7"/>
            <p:cNvSpPr txBox="1"/>
            <p:nvPr/>
          </p:nvSpPr>
          <p:spPr>
            <a:xfrm>
              <a:off x="548642" y="970059"/>
              <a:ext cx="1550504" cy="307777"/>
            </a:xfrm>
            <a:prstGeom prst="rect">
              <a:avLst/>
            </a:prstGeom>
            <a:solidFill>
              <a:schemeClr val="bg1"/>
            </a:solidFill>
          </p:spPr>
          <p:txBody>
            <a:bodyPr wrap="square" rtlCol="0" anchor="b">
              <a:spAutoFit/>
            </a:bodyPr>
            <a:lstStyle/>
            <a:p>
              <a:r>
                <a:rPr lang="en-US" sz="1400" dirty="0" err="1" smtClean="0">
                  <a:solidFill>
                    <a:schemeClr val="accent1"/>
                  </a:solidFill>
                </a:rPr>
                <a:t>Identitiy</a:t>
              </a:r>
              <a:r>
                <a:rPr lang="en-US" sz="1400" dirty="0" smtClean="0">
                  <a:solidFill>
                    <a:schemeClr val="accent1"/>
                  </a:solidFill>
                </a:rPr>
                <a:t> #1(</a:t>
              </a:r>
              <a:r>
                <a:rPr lang="ja-JP" altLang="en-US" sz="1400" dirty="0" smtClean="0">
                  <a:solidFill>
                    <a:schemeClr val="accent1"/>
                  </a:solidFill>
                </a:rPr>
                <a:t>認証）</a:t>
              </a:r>
              <a:endParaRPr lang="en-US" sz="1400" dirty="0">
                <a:solidFill>
                  <a:schemeClr val="accent1"/>
                </a:solidFill>
              </a:endParaRPr>
            </a:p>
          </p:txBody>
        </p:sp>
        <p:sp>
          <p:nvSpPr>
            <p:cNvPr id="9" name="TextBox 8"/>
            <p:cNvSpPr txBox="1"/>
            <p:nvPr/>
          </p:nvSpPr>
          <p:spPr>
            <a:xfrm>
              <a:off x="548642" y="2258170"/>
              <a:ext cx="1550504" cy="307777"/>
            </a:xfrm>
            <a:prstGeom prst="rect">
              <a:avLst/>
            </a:prstGeom>
            <a:solidFill>
              <a:schemeClr val="bg1"/>
            </a:solidFill>
          </p:spPr>
          <p:txBody>
            <a:bodyPr wrap="square" rtlCol="0" anchor="b">
              <a:spAutoFit/>
            </a:bodyPr>
            <a:lstStyle/>
            <a:p>
              <a:r>
                <a:rPr lang="en-US" sz="1400" dirty="0" err="1" smtClean="0">
                  <a:solidFill>
                    <a:schemeClr val="accent1"/>
                  </a:solidFill>
                </a:rPr>
                <a:t>Identitiy</a:t>
              </a:r>
              <a:r>
                <a:rPr lang="en-US" sz="1400" dirty="0" smtClean="0">
                  <a:solidFill>
                    <a:schemeClr val="accent1"/>
                  </a:solidFill>
                </a:rPr>
                <a:t> #</a:t>
              </a:r>
              <a:r>
                <a:rPr lang="en-US" altLang="ja-JP" sz="1400" dirty="0" smtClean="0">
                  <a:solidFill>
                    <a:schemeClr val="accent1"/>
                  </a:solidFill>
                </a:rPr>
                <a:t>2</a:t>
              </a:r>
              <a:r>
                <a:rPr lang="en-US" sz="1400" dirty="0" smtClean="0">
                  <a:solidFill>
                    <a:schemeClr val="accent1"/>
                  </a:solidFill>
                </a:rPr>
                <a:t>(</a:t>
              </a:r>
              <a:r>
                <a:rPr lang="ja-JP" altLang="en-US" sz="1400" dirty="0" smtClean="0">
                  <a:solidFill>
                    <a:schemeClr val="accent1"/>
                  </a:solidFill>
                </a:rPr>
                <a:t>連携）</a:t>
              </a:r>
              <a:endParaRPr lang="en-US" sz="1400" dirty="0">
                <a:solidFill>
                  <a:schemeClr val="accent1"/>
                </a:solidFill>
              </a:endParaRPr>
            </a:p>
          </p:txBody>
        </p:sp>
        <p:sp>
          <p:nvSpPr>
            <p:cNvPr id="10" name="TextBox 9"/>
            <p:cNvSpPr txBox="1"/>
            <p:nvPr/>
          </p:nvSpPr>
          <p:spPr>
            <a:xfrm>
              <a:off x="548640" y="3751522"/>
              <a:ext cx="1717482" cy="307777"/>
            </a:xfrm>
            <a:prstGeom prst="rect">
              <a:avLst/>
            </a:prstGeom>
            <a:solidFill>
              <a:schemeClr val="bg1"/>
            </a:solidFill>
          </p:spPr>
          <p:txBody>
            <a:bodyPr wrap="square" rtlCol="0" anchor="b">
              <a:spAutoFit/>
            </a:bodyPr>
            <a:lstStyle/>
            <a:p>
              <a:r>
                <a:rPr lang="en-US" sz="1400" dirty="0" err="1" smtClean="0">
                  <a:solidFill>
                    <a:schemeClr val="accent1"/>
                  </a:solidFill>
                </a:rPr>
                <a:t>Identitiy</a:t>
              </a:r>
              <a:r>
                <a:rPr lang="en-US" sz="1400" dirty="0" smtClean="0">
                  <a:solidFill>
                    <a:schemeClr val="accent1"/>
                  </a:solidFill>
                </a:rPr>
                <a:t> #3(</a:t>
              </a:r>
              <a:r>
                <a:rPr lang="en-US" altLang="ja-JP" sz="1400" dirty="0" err="1" smtClean="0">
                  <a:solidFill>
                    <a:schemeClr val="accent1"/>
                  </a:solidFill>
                </a:rPr>
                <a:t>pxGrid</a:t>
              </a:r>
              <a:r>
                <a:rPr lang="ja-JP" altLang="en-US" sz="1400" dirty="0" smtClean="0">
                  <a:solidFill>
                    <a:schemeClr val="accent1"/>
                  </a:solidFill>
                </a:rPr>
                <a:t>）</a:t>
              </a:r>
              <a:endParaRPr lang="en-US" sz="1400" dirty="0">
                <a:solidFill>
                  <a:schemeClr val="accent1"/>
                </a:solidFill>
              </a:endParaRPr>
            </a:p>
          </p:txBody>
        </p:sp>
      </p:grpSp>
      <p:sp>
        <p:nvSpPr>
          <p:cNvPr id="13" name="Right Bracket 12"/>
          <p:cNvSpPr/>
          <p:nvPr/>
        </p:nvSpPr>
        <p:spPr>
          <a:xfrm>
            <a:off x="3570136" y="970058"/>
            <a:ext cx="214685" cy="4063117"/>
          </a:xfrm>
          <a:prstGeom prst="rightBracket">
            <a:avLst>
              <a:gd name="adj" fmla="val 71297"/>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riangle 13"/>
          <p:cNvSpPr/>
          <p:nvPr/>
        </p:nvSpPr>
        <p:spPr>
          <a:xfrm rot="5400000">
            <a:off x="3734674" y="2858494"/>
            <a:ext cx="389614" cy="286247"/>
          </a:xfrm>
          <a:prstGeom prst="triangl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5057030" y="4643562"/>
            <a:ext cx="3816626" cy="3896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ounded Rectangle 15"/>
          <p:cNvSpPr/>
          <p:nvPr/>
        </p:nvSpPr>
        <p:spPr>
          <a:xfrm>
            <a:off x="6066846" y="1182420"/>
            <a:ext cx="3005591" cy="2642158"/>
          </a:xfrm>
          <a:prstGeom prst="roundRect">
            <a:avLst>
              <a:gd name="adj" fmla="val 6939"/>
            </a:avLst>
          </a:prstGeom>
          <a:no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rgbClr val="4D4D4D"/>
                </a:solidFill>
              </a:rPr>
              <a:t>・認証</a:t>
            </a:r>
            <a:r>
              <a:rPr lang="en-US" altLang="ja-JP" sz="1200" dirty="0" smtClean="0">
                <a:solidFill>
                  <a:srgbClr val="4D4D4D"/>
                </a:solidFill>
              </a:rPr>
              <a:t> / </a:t>
            </a:r>
            <a:r>
              <a:rPr lang="ja-JP" altLang="en-US" sz="1200" dirty="0" smtClean="0">
                <a:solidFill>
                  <a:srgbClr val="4D4D4D"/>
                </a:solidFill>
              </a:rPr>
              <a:t>認可</a:t>
            </a:r>
            <a:endParaRPr lang="en-US" altLang="ja-JP" sz="1200" dirty="0">
              <a:solidFill>
                <a:srgbClr val="4D4D4D"/>
              </a:solidFill>
            </a:endParaRPr>
          </a:p>
          <a:p>
            <a:r>
              <a:rPr lang="ja-JP" altLang="en-US" sz="1200" dirty="0" smtClean="0">
                <a:solidFill>
                  <a:srgbClr val="4D4D4D"/>
                </a:solidFill>
              </a:rPr>
              <a:t>・</a:t>
            </a:r>
            <a:r>
              <a:rPr lang="en-US" altLang="ja-JP" sz="1200" dirty="0" smtClean="0">
                <a:solidFill>
                  <a:srgbClr val="4D4D4D"/>
                </a:solidFill>
              </a:rPr>
              <a:t>CoA (C</a:t>
            </a:r>
            <a:r>
              <a:rPr lang="en-US" altLang="ja-JP" sz="1050" dirty="0" smtClean="0">
                <a:solidFill>
                  <a:srgbClr val="4D4D4D"/>
                </a:solidFill>
              </a:rPr>
              <a:t>hange </a:t>
            </a:r>
            <a:r>
              <a:rPr lang="en-US" altLang="ja-JP" sz="1200" dirty="0" smtClean="0">
                <a:solidFill>
                  <a:srgbClr val="4D4D4D"/>
                </a:solidFill>
              </a:rPr>
              <a:t>o</a:t>
            </a:r>
            <a:r>
              <a:rPr lang="en-US" altLang="ja-JP" sz="1050" dirty="0" smtClean="0">
                <a:solidFill>
                  <a:srgbClr val="4D4D4D"/>
                </a:solidFill>
              </a:rPr>
              <a:t>f </a:t>
            </a:r>
            <a:r>
              <a:rPr lang="en-US" altLang="ja-JP" sz="1200" dirty="0" smtClean="0">
                <a:solidFill>
                  <a:srgbClr val="4D4D4D"/>
                </a:solidFill>
              </a:rPr>
              <a:t>A</a:t>
            </a:r>
            <a:r>
              <a:rPr lang="en-US" altLang="ja-JP" sz="1050" dirty="0" smtClean="0">
                <a:solidFill>
                  <a:srgbClr val="4D4D4D"/>
                </a:solidFill>
              </a:rPr>
              <a:t>uthorization</a:t>
            </a:r>
            <a:r>
              <a:rPr lang="en-US" altLang="ja-JP" sz="1200" dirty="0" smtClean="0">
                <a:solidFill>
                  <a:srgbClr val="4D4D4D"/>
                </a:solidFill>
              </a:rPr>
              <a:t>)</a:t>
            </a:r>
            <a:r>
              <a:rPr lang="ja-JP" altLang="en-US" sz="1200" dirty="0">
                <a:solidFill>
                  <a:srgbClr val="4D4D4D"/>
                </a:solidFill>
              </a:rPr>
              <a:t> （</a:t>
            </a:r>
            <a:r>
              <a:rPr lang="en-US" altLang="ja-JP" sz="1200" dirty="0" err="1">
                <a:solidFill>
                  <a:srgbClr val="4D4D4D"/>
                </a:solidFill>
              </a:rPr>
              <a:t>NaaE</a:t>
            </a:r>
            <a:r>
              <a:rPr lang="ja-JP" altLang="en-US" sz="1200" dirty="0">
                <a:solidFill>
                  <a:srgbClr val="4D4D4D"/>
                </a:solidFill>
              </a:rPr>
              <a:t>）</a:t>
            </a:r>
            <a:endParaRPr lang="en-US" altLang="ja-JP" sz="1200" dirty="0" smtClean="0">
              <a:solidFill>
                <a:srgbClr val="4D4D4D"/>
              </a:solidFill>
            </a:endParaRPr>
          </a:p>
          <a:p>
            <a:r>
              <a:rPr lang="ja-JP" altLang="en-US" sz="1200" dirty="0">
                <a:solidFill>
                  <a:srgbClr val="4D4D4D"/>
                </a:solidFill>
              </a:rPr>
              <a:t>　</a:t>
            </a:r>
            <a:r>
              <a:rPr lang="en-US" altLang="ja-JP" sz="1050" dirty="0" smtClean="0">
                <a:solidFill>
                  <a:srgbClr val="4D4D4D"/>
                </a:solidFill>
              </a:rPr>
              <a:t>※</a:t>
            </a:r>
            <a:r>
              <a:rPr lang="ja-JP" altLang="en-US" sz="1050" dirty="0" smtClean="0">
                <a:solidFill>
                  <a:srgbClr val="4D4D4D"/>
                </a:solidFill>
              </a:rPr>
              <a:t>後から変更できる「認可」</a:t>
            </a:r>
            <a:endParaRPr lang="en-US" altLang="ja-JP" sz="1200" dirty="0" smtClean="0">
              <a:solidFill>
                <a:srgbClr val="4D4D4D"/>
              </a:solidFill>
            </a:endParaRPr>
          </a:p>
          <a:p>
            <a:pPr lvl="0"/>
            <a:r>
              <a:rPr lang="ja-JP" altLang="en-US" sz="1200" dirty="0">
                <a:solidFill>
                  <a:srgbClr val="4D4D4D"/>
                </a:solidFill>
              </a:rPr>
              <a:t>・セグメンテーション（</a:t>
            </a:r>
            <a:r>
              <a:rPr lang="en-US" altLang="ja-JP" sz="1200" dirty="0" err="1">
                <a:solidFill>
                  <a:srgbClr val="4D4D4D"/>
                </a:solidFill>
              </a:rPr>
              <a:t>NaaE</a:t>
            </a:r>
            <a:r>
              <a:rPr lang="ja-JP" altLang="en-US" sz="1200" dirty="0">
                <a:solidFill>
                  <a:srgbClr val="4D4D4D"/>
                </a:solidFill>
              </a:rPr>
              <a:t>）</a:t>
            </a:r>
            <a:endParaRPr lang="en-US" altLang="ja-JP" sz="1200" dirty="0">
              <a:solidFill>
                <a:srgbClr val="4D4D4D"/>
              </a:solidFill>
            </a:endParaRPr>
          </a:p>
          <a:p>
            <a:pPr lvl="0"/>
            <a:r>
              <a:rPr lang="en-US" altLang="ja-JP" sz="1050" dirty="0">
                <a:solidFill>
                  <a:srgbClr val="4D4D4D"/>
                </a:solidFill>
              </a:rPr>
              <a:t>  - </a:t>
            </a:r>
            <a:r>
              <a:rPr lang="en-US" altLang="ja-JP" sz="1050" dirty="0" err="1" smtClean="0">
                <a:solidFill>
                  <a:srgbClr val="4D4D4D"/>
                </a:solidFill>
              </a:rPr>
              <a:t>TrustSec</a:t>
            </a:r>
            <a:endParaRPr lang="en-US" altLang="ja-JP" sz="1050" dirty="0">
              <a:solidFill>
                <a:srgbClr val="4D4D4D"/>
              </a:solidFill>
            </a:endParaRPr>
          </a:p>
          <a:p>
            <a:pPr lvl="0"/>
            <a:r>
              <a:rPr lang="en-US" altLang="ja-JP" sz="1050" dirty="0">
                <a:solidFill>
                  <a:srgbClr val="4D4D4D"/>
                </a:solidFill>
              </a:rPr>
              <a:t>  - ACL / </a:t>
            </a:r>
            <a:r>
              <a:rPr lang="en-US" altLang="ja-JP" sz="1050" dirty="0" smtClean="0">
                <a:solidFill>
                  <a:srgbClr val="4D4D4D"/>
                </a:solidFill>
              </a:rPr>
              <a:t>VLAN</a:t>
            </a:r>
            <a:endParaRPr lang="en-US" altLang="ja-JP" sz="1200" dirty="0" smtClean="0">
              <a:solidFill>
                <a:srgbClr val="4D4D4D"/>
              </a:solidFill>
            </a:endParaRPr>
          </a:p>
          <a:p>
            <a:r>
              <a:rPr lang="ja-JP" altLang="en-US" sz="1200" dirty="0" smtClean="0">
                <a:solidFill>
                  <a:srgbClr val="4D4D4D"/>
                </a:solidFill>
              </a:rPr>
              <a:t>・証明書（発行、失効、認証局）</a:t>
            </a:r>
            <a:endParaRPr lang="en-US" altLang="ja-JP" sz="1200" dirty="0" smtClean="0">
              <a:solidFill>
                <a:srgbClr val="4D4D4D"/>
              </a:solidFill>
            </a:endParaRPr>
          </a:p>
          <a:p>
            <a:r>
              <a:rPr lang="en-US" altLang="ja-JP" sz="1050" dirty="0" smtClean="0">
                <a:solidFill>
                  <a:srgbClr val="4D4D4D"/>
                </a:solidFill>
              </a:rPr>
              <a:t>  ※</a:t>
            </a:r>
            <a:r>
              <a:rPr lang="ja-JP" altLang="en-US" sz="1050" dirty="0" smtClean="0">
                <a:solidFill>
                  <a:srgbClr val="4D4D4D"/>
                </a:solidFill>
              </a:rPr>
              <a:t>認証局として証明書を発行できるのは、</a:t>
            </a:r>
            <a:endParaRPr lang="en-US" altLang="ja-JP" sz="1050" dirty="0" smtClean="0">
              <a:solidFill>
                <a:srgbClr val="4D4D4D"/>
              </a:solidFill>
            </a:endParaRPr>
          </a:p>
          <a:p>
            <a:r>
              <a:rPr lang="ja-JP" altLang="en-US" sz="1050" dirty="0">
                <a:solidFill>
                  <a:srgbClr val="4D4D4D"/>
                </a:solidFill>
              </a:rPr>
              <a:t>　</a:t>
            </a:r>
            <a:r>
              <a:rPr lang="en-US" altLang="ja-JP" sz="1050" dirty="0" smtClean="0">
                <a:solidFill>
                  <a:srgbClr val="4D4D4D"/>
                </a:solidFill>
              </a:rPr>
              <a:t>※</a:t>
            </a:r>
            <a:r>
              <a:rPr lang="ja-JP" altLang="en-US" sz="1050" dirty="0" smtClean="0">
                <a:solidFill>
                  <a:srgbClr val="4D4D4D"/>
                </a:solidFill>
              </a:rPr>
              <a:t>プロファイリングしたデバイスのみ</a:t>
            </a:r>
            <a:endParaRPr lang="en-US" altLang="ja-JP" sz="1200" dirty="0" smtClean="0">
              <a:solidFill>
                <a:srgbClr val="4D4D4D"/>
              </a:solidFill>
            </a:endParaRPr>
          </a:p>
          <a:p>
            <a:r>
              <a:rPr lang="ja-JP" altLang="en-US" sz="1200" dirty="0" smtClean="0">
                <a:solidFill>
                  <a:srgbClr val="4D4D4D"/>
                </a:solidFill>
              </a:rPr>
              <a:t>・ゲストアクセス</a:t>
            </a:r>
            <a:endParaRPr lang="en-US" altLang="ja-JP" sz="1200" dirty="0" smtClean="0">
              <a:solidFill>
                <a:srgbClr val="4D4D4D"/>
              </a:solidFill>
            </a:endParaRPr>
          </a:p>
          <a:p>
            <a:r>
              <a:rPr lang="ja-JP" altLang="en-US" sz="1200" dirty="0" smtClean="0">
                <a:solidFill>
                  <a:srgbClr val="4D4D4D"/>
                </a:solidFill>
              </a:rPr>
              <a:t>・検疫（隔離・修復）</a:t>
            </a:r>
            <a:endParaRPr lang="en-US" altLang="ja-JP" sz="1200" dirty="0" smtClean="0">
              <a:solidFill>
                <a:srgbClr val="4D4D4D"/>
              </a:solidFill>
            </a:endParaRPr>
          </a:p>
          <a:p>
            <a:r>
              <a:rPr lang="en-US" altLang="ja-JP" sz="1050" dirty="0">
                <a:solidFill>
                  <a:srgbClr val="4D4D4D"/>
                </a:solidFill>
              </a:rPr>
              <a:t> </a:t>
            </a:r>
            <a:r>
              <a:rPr lang="en-US" altLang="ja-JP" sz="1050" dirty="0" smtClean="0">
                <a:solidFill>
                  <a:srgbClr val="4D4D4D"/>
                </a:solidFill>
              </a:rPr>
              <a:t> ※</a:t>
            </a:r>
            <a:r>
              <a:rPr lang="ja-JP" altLang="en-US" sz="1050" dirty="0" smtClean="0">
                <a:solidFill>
                  <a:srgbClr val="4D4D4D"/>
                </a:solidFill>
              </a:rPr>
              <a:t>修復には</a:t>
            </a:r>
            <a:r>
              <a:rPr lang="en-US" altLang="ja-JP" sz="1050" dirty="0" smtClean="0">
                <a:solidFill>
                  <a:srgbClr val="4D4D4D"/>
                </a:solidFill>
              </a:rPr>
              <a:t>AnyConnect</a:t>
            </a:r>
            <a:r>
              <a:rPr lang="ja-JP" altLang="en-US" sz="1050" dirty="0" smtClean="0">
                <a:solidFill>
                  <a:srgbClr val="4D4D4D"/>
                </a:solidFill>
              </a:rPr>
              <a:t>が必要</a:t>
            </a:r>
            <a:endParaRPr lang="en-US" altLang="ja-JP" sz="1200" dirty="0" smtClean="0">
              <a:solidFill>
                <a:srgbClr val="4D4D4D"/>
              </a:solidFill>
            </a:endParaRPr>
          </a:p>
          <a:p>
            <a:r>
              <a:rPr lang="ja-JP" altLang="en-US" sz="1200" dirty="0" smtClean="0">
                <a:solidFill>
                  <a:srgbClr val="4D4D4D"/>
                </a:solidFill>
              </a:rPr>
              <a:t>・</a:t>
            </a:r>
            <a:r>
              <a:rPr lang="en-US" altLang="ja-JP" sz="1200" dirty="0" smtClean="0">
                <a:solidFill>
                  <a:srgbClr val="4D4D4D"/>
                </a:solidFill>
              </a:rPr>
              <a:t>DNS / DHCP</a:t>
            </a:r>
            <a:r>
              <a:rPr lang="ja-JP" altLang="en-US" sz="1200" dirty="0" smtClean="0">
                <a:solidFill>
                  <a:srgbClr val="4D4D4D"/>
                </a:solidFill>
              </a:rPr>
              <a:t>（</a:t>
            </a:r>
            <a:r>
              <a:rPr lang="en-US" altLang="ja-JP" sz="1200" dirty="0" err="1" smtClean="0">
                <a:solidFill>
                  <a:srgbClr val="4D4D4D"/>
                </a:solidFill>
              </a:rPr>
              <a:t>AuthVLAN</a:t>
            </a:r>
            <a:r>
              <a:rPr lang="ja-JP" altLang="en-US" sz="1200" dirty="0" smtClean="0">
                <a:solidFill>
                  <a:srgbClr val="4D4D4D"/>
                </a:solidFill>
              </a:rPr>
              <a:t>のみ）</a:t>
            </a:r>
            <a:endParaRPr lang="en-US" sz="1200" dirty="0" smtClean="0">
              <a:solidFill>
                <a:srgbClr val="4D4D4D"/>
              </a:solidFill>
            </a:endParaRPr>
          </a:p>
        </p:txBody>
      </p:sp>
      <p:sp>
        <p:nvSpPr>
          <p:cNvPr id="18" name="TextBox 17"/>
          <p:cNvSpPr txBox="1"/>
          <p:nvPr/>
        </p:nvSpPr>
        <p:spPr>
          <a:xfrm>
            <a:off x="6235151" y="1025717"/>
            <a:ext cx="881268" cy="307777"/>
          </a:xfrm>
          <a:prstGeom prst="rect">
            <a:avLst/>
          </a:prstGeom>
          <a:solidFill>
            <a:schemeClr val="bg1"/>
          </a:solidFill>
        </p:spPr>
        <p:txBody>
          <a:bodyPr wrap="square" rtlCol="0" anchor="b">
            <a:spAutoFit/>
          </a:bodyPr>
          <a:lstStyle/>
          <a:p>
            <a:r>
              <a:rPr lang="en-US" sz="1400" smtClean="0">
                <a:solidFill>
                  <a:schemeClr val="accent1"/>
                </a:solidFill>
              </a:rPr>
              <a:t>Services</a:t>
            </a:r>
            <a:endParaRPr lang="en-US" sz="1400" dirty="0">
              <a:solidFill>
                <a:schemeClr val="accent1"/>
              </a:solidFill>
            </a:endParaRPr>
          </a:p>
        </p:txBody>
      </p:sp>
      <p:sp>
        <p:nvSpPr>
          <p:cNvPr id="19" name="Rounded Rectangle 18"/>
          <p:cNvSpPr/>
          <p:nvPr/>
        </p:nvSpPr>
        <p:spPr>
          <a:xfrm>
            <a:off x="6066847" y="4059298"/>
            <a:ext cx="3005590" cy="857255"/>
          </a:xfrm>
          <a:prstGeom prst="roundRect">
            <a:avLst>
              <a:gd name="adj" fmla="val 15287"/>
            </a:avLst>
          </a:prstGeom>
          <a:noFill/>
          <a:ln w="3175">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lumMod val="50000"/>
                  </a:schemeClr>
                </a:solidFill>
              </a:rPr>
              <a:t>・</a:t>
            </a:r>
            <a:r>
              <a:rPr lang="en-US" altLang="ja-JP" sz="1200" dirty="0" smtClean="0">
                <a:solidFill>
                  <a:schemeClr val="tx1">
                    <a:lumMod val="50000"/>
                  </a:schemeClr>
                </a:solidFill>
              </a:rPr>
              <a:t>APIC-EM</a:t>
            </a:r>
          </a:p>
          <a:p>
            <a:r>
              <a:rPr lang="ja-JP" altLang="en-US" sz="1200" dirty="0" smtClean="0">
                <a:solidFill>
                  <a:schemeClr val="tx1">
                    <a:lumMod val="50000"/>
                  </a:schemeClr>
                </a:solidFill>
              </a:rPr>
              <a:t>・</a:t>
            </a:r>
            <a:r>
              <a:rPr lang="en-US" altLang="ja-JP" sz="1200" dirty="0" smtClean="0">
                <a:solidFill>
                  <a:schemeClr val="tx1">
                    <a:lumMod val="50000"/>
                  </a:schemeClr>
                </a:solidFill>
              </a:rPr>
              <a:t>Prime Infrastructure</a:t>
            </a:r>
            <a:endParaRPr lang="en-US" sz="1200" dirty="0" smtClean="0">
              <a:solidFill>
                <a:schemeClr val="tx1">
                  <a:lumMod val="50000"/>
                </a:schemeClr>
              </a:solidFill>
            </a:endParaRPr>
          </a:p>
        </p:txBody>
      </p:sp>
      <p:sp>
        <p:nvSpPr>
          <p:cNvPr id="20" name="TextBox 19"/>
          <p:cNvSpPr txBox="1"/>
          <p:nvPr/>
        </p:nvSpPr>
        <p:spPr>
          <a:xfrm>
            <a:off x="6235151" y="3907670"/>
            <a:ext cx="1541226" cy="307777"/>
          </a:xfrm>
          <a:prstGeom prst="rect">
            <a:avLst/>
          </a:prstGeom>
          <a:solidFill>
            <a:schemeClr val="bg1"/>
          </a:solidFill>
        </p:spPr>
        <p:txBody>
          <a:bodyPr wrap="square" rtlCol="0" anchor="b">
            <a:spAutoFit/>
          </a:bodyPr>
          <a:lstStyle/>
          <a:p>
            <a:r>
              <a:rPr lang="en-US" sz="1400" dirty="0" smtClean="0">
                <a:solidFill>
                  <a:schemeClr val="accent1"/>
                </a:solidFill>
              </a:rPr>
              <a:t>Services </a:t>
            </a:r>
            <a:r>
              <a:rPr lang="ja-JP" altLang="en-US" sz="1400" dirty="0" smtClean="0">
                <a:solidFill>
                  <a:schemeClr val="accent1"/>
                </a:solidFill>
              </a:rPr>
              <a:t>→</a:t>
            </a:r>
            <a:r>
              <a:rPr lang="en-US" altLang="ja-JP" sz="1400" dirty="0" smtClean="0">
                <a:solidFill>
                  <a:schemeClr val="accent1"/>
                </a:solidFill>
              </a:rPr>
              <a:t> DNA</a:t>
            </a:r>
            <a:endParaRPr lang="en-US" sz="1400" dirty="0">
              <a:solidFill>
                <a:schemeClr val="accent1"/>
              </a:solidFill>
            </a:endParaRPr>
          </a:p>
        </p:txBody>
      </p:sp>
      <p:sp>
        <p:nvSpPr>
          <p:cNvPr id="21" name="Triangle 20"/>
          <p:cNvSpPr/>
          <p:nvPr/>
        </p:nvSpPr>
        <p:spPr>
          <a:xfrm rot="5400000">
            <a:off x="5580460" y="2858494"/>
            <a:ext cx="389614" cy="286247"/>
          </a:xfrm>
          <a:prstGeom prst="triangl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ight Bracket 21"/>
          <p:cNvSpPr/>
          <p:nvPr/>
        </p:nvSpPr>
        <p:spPr>
          <a:xfrm rot="10800000">
            <a:off x="5917067" y="970058"/>
            <a:ext cx="214685" cy="4063117"/>
          </a:xfrm>
          <a:prstGeom prst="rightBracket">
            <a:avLst>
              <a:gd name="adj" fmla="val 71297"/>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ounded Rectangle 1"/>
          <p:cNvSpPr/>
          <p:nvPr/>
        </p:nvSpPr>
        <p:spPr>
          <a:xfrm>
            <a:off x="246491" y="970058"/>
            <a:ext cx="3322110" cy="1288112"/>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Rounded Rectangle 22"/>
          <p:cNvSpPr/>
          <p:nvPr/>
        </p:nvSpPr>
        <p:spPr>
          <a:xfrm>
            <a:off x="6131752" y="1315821"/>
            <a:ext cx="1064179" cy="290342"/>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Rounded Rectangle 23"/>
          <p:cNvSpPr/>
          <p:nvPr/>
        </p:nvSpPr>
        <p:spPr>
          <a:xfrm>
            <a:off x="3943026" y="914992"/>
            <a:ext cx="1799113" cy="1963380"/>
          </a:xfrm>
          <a:prstGeom prst="roundRect">
            <a:avLst/>
          </a:prstGeom>
          <a:solidFill>
            <a:schemeClr val="bg1"/>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一般的な</a:t>
            </a:r>
            <a:endParaRPr lang="en-US" altLang="ja-JP" dirty="0" smtClean="0">
              <a:solidFill>
                <a:schemeClr val="tx1"/>
              </a:solidFill>
            </a:endParaRPr>
          </a:p>
          <a:p>
            <a:pPr algn="ctr"/>
            <a:r>
              <a:rPr lang="en-US" altLang="ja-JP" dirty="0" smtClean="0">
                <a:solidFill>
                  <a:schemeClr val="tx1"/>
                </a:solidFill>
              </a:rPr>
              <a:t>RADIUS</a:t>
            </a:r>
          </a:p>
          <a:p>
            <a:pPr algn="ctr"/>
            <a:r>
              <a:rPr lang="ja-JP" altLang="en-US" dirty="0" smtClean="0">
                <a:solidFill>
                  <a:schemeClr val="tx1"/>
                </a:solidFill>
              </a:rPr>
              <a:t>サーバ</a:t>
            </a:r>
            <a:endParaRPr lang="en-US" dirty="0" smtClean="0">
              <a:solidFill>
                <a:schemeClr val="tx1"/>
              </a:solidFill>
            </a:endParaRPr>
          </a:p>
        </p:txBody>
      </p:sp>
      <p:sp>
        <p:nvSpPr>
          <p:cNvPr id="26" name="Right Arrow 25"/>
          <p:cNvSpPr/>
          <p:nvPr/>
        </p:nvSpPr>
        <p:spPr>
          <a:xfrm>
            <a:off x="5805747" y="1341445"/>
            <a:ext cx="284952" cy="272669"/>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 name="Right Arrow 26"/>
          <p:cNvSpPr/>
          <p:nvPr/>
        </p:nvSpPr>
        <p:spPr>
          <a:xfrm rot="10800000">
            <a:off x="3609136" y="1341445"/>
            <a:ext cx="284952" cy="272669"/>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70067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4370266" y="1384002"/>
            <a:ext cx="0" cy="2357515"/>
          </a:xfrm>
          <a:prstGeom prst="line">
            <a:avLst/>
          </a:prstGeom>
          <a:noFill/>
          <a:ln w="12700" cap="rnd" cmpd="sng" algn="ctr">
            <a:solidFill>
              <a:srgbClr val="214794"/>
            </a:solidFill>
            <a:prstDash val="sysDot"/>
          </a:ln>
          <a:effectLst/>
        </p:spPr>
      </p:cxnSp>
      <p:cxnSp>
        <p:nvCxnSpPr>
          <p:cNvPr id="4" name="Straight Connector 3"/>
          <p:cNvCxnSpPr/>
          <p:nvPr/>
        </p:nvCxnSpPr>
        <p:spPr>
          <a:xfrm flipV="1">
            <a:off x="2276931" y="1688654"/>
            <a:ext cx="0" cy="1034487"/>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357463" y="2720423"/>
            <a:ext cx="1069362" cy="246140"/>
          </a:xfrm>
          <a:prstGeom prst="rect">
            <a:avLst/>
          </a:prstGeom>
          <a:noFill/>
        </p:spPr>
        <p:txBody>
          <a:bodyPr wrap="none" lIns="91360" tIns="45680" rIns="91360" bIns="45680" rtlCol="0">
            <a:spAutoFit/>
          </a:bodyPr>
          <a:lstStyle/>
          <a:p>
            <a:pPr algn="r" defTabSz="456706"/>
            <a:r>
              <a:rPr lang="ja-JP" altLang="en-US" sz="1000" dirty="0" smtClean="0">
                <a:solidFill>
                  <a:srgbClr val="097DBC">
                    <a:lumMod val="50000"/>
                  </a:srgbClr>
                </a:solidFill>
                <a:latin typeface="ＭＳ Ｐゴシック"/>
                <a:ea typeface="ＭＳ Ｐゴシック"/>
                <a:cs typeface="ＭＳ Ｐゴシック"/>
              </a:rPr>
              <a:t>アクセススイッチ</a:t>
            </a:r>
            <a:endParaRPr lang="en-US" sz="1000" dirty="0">
              <a:solidFill>
                <a:srgbClr val="097DBC">
                  <a:lumMod val="50000"/>
                </a:srgbClr>
              </a:solidFill>
              <a:latin typeface="ＭＳ Ｐゴシック"/>
              <a:ea typeface="ＭＳ Ｐゴシック"/>
              <a:cs typeface="ＭＳ Ｐゴシック"/>
            </a:endParaRPr>
          </a:p>
        </p:txBody>
      </p:sp>
      <p:grpSp>
        <p:nvGrpSpPr>
          <p:cNvPr id="6" name="Group 5"/>
          <p:cNvGrpSpPr/>
          <p:nvPr/>
        </p:nvGrpSpPr>
        <p:grpSpPr>
          <a:xfrm>
            <a:off x="1696836" y="1601143"/>
            <a:ext cx="1142666" cy="532218"/>
            <a:chOff x="3818109" y="3145417"/>
            <a:chExt cx="1142666" cy="532218"/>
          </a:xfrm>
        </p:grpSpPr>
        <p:sp>
          <p:nvSpPr>
            <p:cNvPr id="7" name="Freeform 6"/>
            <p:cNvSpPr>
              <a:spLocks/>
            </p:cNvSpPr>
            <p:nvPr/>
          </p:nvSpPr>
          <p:spPr bwMode="auto">
            <a:xfrm>
              <a:off x="3818109" y="3145417"/>
              <a:ext cx="1142666" cy="53221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rgbClr val="8E909E">
                    <a:lumMod val="40000"/>
                    <a:lumOff val="60000"/>
                  </a:srgbClr>
                </a:gs>
                <a:gs pos="0">
                  <a:srgbClr val="FFFFFF"/>
                </a:gs>
              </a:gsLst>
              <a:lin ang="2700000" scaled="1"/>
              <a:tileRect/>
            </a:gradFill>
            <a:ln w="25400" cap="flat" cmpd="sng" algn="ctr">
              <a:noFill/>
              <a:prstDash val="solid"/>
            </a:ln>
            <a:effectLst/>
          </p:spPr>
          <p:txBody>
            <a:bodyPr lIns="121899" tIns="60949" rIns="121899" bIns="60949" rtlCol="0" anchor="ctr"/>
            <a:lstStyle/>
            <a:p>
              <a:pPr algn="ctr" defTabSz="913640" fontAlgn="auto">
                <a:spcBef>
                  <a:spcPts val="0"/>
                </a:spcBef>
                <a:spcAft>
                  <a:spcPts val="0"/>
                </a:spcAft>
                <a:defRPr/>
              </a:pPr>
              <a:endParaRPr lang="en-US" sz="1000" kern="0" dirty="0">
                <a:solidFill>
                  <a:srgbClr val="097DBC">
                    <a:lumMod val="50000"/>
                  </a:srgbClr>
                </a:solidFill>
                <a:latin typeface="ＭＳ Ｐゴシック"/>
                <a:ea typeface="ＭＳ Ｐゴシック"/>
                <a:cs typeface="ＭＳ Ｐゴシック"/>
              </a:endParaRPr>
            </a:p>
          </p:txBody>
        </p:sp>
        <p:sp>
          <p:nvSpPr>
            <p:cNvPr id="8" name="TextBox 7"/>
            <p:cNvSpPr txBox="1"/>
            <p:nvPr/>
          </p:nvSpPr>
          <p:spPr>
            <a:xfrm>
              <a:off x="4048064" y="3381133"/>
              <a:ext cx="877163" cy="246221"/>
            </a:xfrm>
            <a:prstGeom prst="rect">
              <a:avLst/>
            </a:prstGeom>
            <a:noFill/>
          </p:spPr>
          <p:txBody>
            <a:bodyPr wrap="none" rtlCol="0">
              <a:spAutoFit/>
            </a:bodyPr>
            <a:lstStyle/>
            <a:p>
              <a:pPr algn="ctr" defTabSz="456706"/>
              <a:r>
                <a:rPr lang="ja-JP" altLang="en-US" sz="1000" dirty="0" smtClean="0">
                  <a:solidFill>
                    <a:srgbClr val="097DBC">
                      <a:lumMod val="50000"/>
                    </a:srgbClr>
                  </a:solidFill>
                  <a:latin typeface="ＭＳ Ｐゴシック"/>
                  <a:ea typeface="ＭＳ Ｐゴシック"/>
                  <a:cs typeface="ＭＳ Ｐゴシック"/>
                </a:rPr>
                <a:t>バックボーン</a:t>
              </a:r>
              <a:endParaRPr lang="en-US" sz="1000" dirty="0">
                <a:solidFill>
                  <a:srgbClr val="097DBC">
                    <a:lumMod val="50000"/>
                  </a:srgbClr>
                </a:solidFill>
                <a:latin typeface="ＭＳ Ｐゴシック"/>
                <a:ea typeface="ＭＳ Ｐゴシック"/>
                <a:cs typeface="ＭＳ Ｐゴシック"/>
              </a:endParaRPr>
            </a:p>
          </p:txBody>
        </p:sp>
        <p:sp>
          <p:nvSpPr>
            <p:cNvPr id="9" name="Rectangle 27"/>
            <p:cNvSpPr/>
            <p:nvPr/>
          </p:nvSpPr>
          <p:spPr>
            <a:xfrm>
              <a:off x="3876536" y="3335367"/>
              <a:ext cx="255193" cy="310373"/>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tx2">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41"/>
              <a:endParaRPr lang="en-US" sz="1000" dirty="0">
                <a:solidFill>
                  <a:srgbClr val="097DBC">
                    <a:lumMod val="50000"/>
                  </a:srgbClr>
                </a:solidFill>
                <a:latin typeface="ＭＳ Ｐゴシック"/>
                <a:ea typeface="ＭＳ Ｐゴシック"/>
                <a:cs typeface="ＭＳ Ｐゴシック"/>
              </a:endParaRPr>
            </a:p>
          </p:txBody>
        </p:sp>
      </p:grpSp>
      <p:grpSp>
        <p:nvGrpSpPr>
          <p:cNvPr id="10" name="Group 9"/>
          <p:cNvGrpSpPr/>
          <p:nvPr/>
        </p:nvGrpSpPr>
        <p:grpSpPr>
          <a:xfrm>
            <a:off x="1799624" y="3002929"/>
            <a:ext cx="493945" cy="1315755"/>
            <a:chOff x="5598739" y="3043758"/>
            <a:chExt cx="493945" cy="1315755"/>
          </a:xfrm>
        </p:grpSpPr>
        <p:sp>
          <p:nvSpPr>
            <p:cNvPr id="11" name="Rectangle 10"/>
            <p:cNvSpPr/>
            <p:nvPr/>
          </p:nvSpPr>
          <p:spPr>
            <a:xfrm>
              <a:off x="5613412" y="3049467"/>
              <a:ext cx="453872" cy="992269"/>
            </a:xfrm>
            <a:prstGeom prst="rect">
              <a:avLst/>
            </a:prstGeom>
            <a:solidFill>
              <a:srgbClr val="143457">
                <a:alpha val="7000"/>
              </a:srgbClr>
            </a:solidFill>
            <a:ln w="3175" cmpd="sng">
              <a:solidFill>
                <a:srgbClr val="214794"/>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b"/>
            <a:lstStyle/>
            <a:p>
              <a:pPr algn="ctr" defTabSz="913526"/>
              <a:endParaRPr lang="en-US" dirty="0">
                <a:solidFill>
                  <a:srgbClr val="097DBC">
                    <a:lumMod val="50000"/>
                  </a:srgbClr>
                </a:solidFill>
                <a:latin typeface="ＭＳ Ｐゴシック"/>
                <a:ea typeface="ＭＳ Ｐゴシック"/>
                <a:cs typeface="ＭＳ Ｐゴシック"/>
              </a:endParaRPr>
            </a:p>
          </p:txBody>
        </p:sp>
        <p:sp>
          <p:nvSpPr>
            <p:cNvPr id="12" name="TextBox 11"/>
            <p:cNvSpPr txBox="1"/>
            <p:nvPr/>
          </p:nvSpPr>
          <p:spPr>
            <a:xfrm>
              <a:off x="5598739" y="3990181"/>
              <a:ext cx="493945" cy="369332"/>
            </a:xfrm>
            <a:prstGeom prst="rect">
              <a:avLst/>
            </a:prstGeom>
            <a:noFill/>
          </p:spPr>
          <p:txBody>
            <a:bodyPr wrap="none" rtlCol="0">
              <a:spAutoFit/>
            </a:bodyPr>
            <a:lstStyle/>
            <a:p>
              <a:pPr algn="ctr" defTabSz="456706"/>
              <a:r>
                <a:rPr lang="ja-JP" altLang="en-US" sz="900" dirty="0" smtClean="0">
                  <a:solidFill>
                    <a:srgbClr val="097DBC">
                      <a:lumMod val="50000"/>
                    </a:srgbClr>
                  </a:solidFill>
                  <a:latin typeface="ＭＳ Ｐゴシック"/>
                  <a:ea typeface="ＭＳ Ｐゴシック"/>
                  <a:cs typeface="ＭＳ Ｐゴシック"/>
                </a:rPr>
                <a:t>ボイス</a:t>
              </a:r>
              <a:endParaRPr lang="en-US" sz="900" dirty="0">
                <a:solidFill>
                  <a:srgbClr val="097DBC">
                    <a:lumMod val="50000"/>
                  </a:srgbClr>
                </a:solidFill>
                <a:latin typeface="ＭＳ Ｐゴシック"/>
                <a:ea typeface="ＭＳ Ｐゴシック"/>
                <a:cs typeface="ＭＳ Ｐゴシック"/>
              </a:endParaRPr>
            </a:p>
            <a:p>
              <a:pPr algn="ctr" defTabSz="456706"/>
              <a:r>
                <a:rPr lang="en-US" sz="900" dirty="0">
                  <a:solidFill>
                    <a:srgbClr val="097DBC">
                      <a:lumMod val="50000"/>
                    </a:srgbClr>
                  </a:solidFill>
                  <a:latin typeface="ＭＳ Ｐゴシック"/>
                  <a:ea typeface="ＭＳ Ｐゴシック"/>
                  <a:cs typeface="ＭＳ Ｐゴシック"/>
                </a:rPr>
                <a:t>VLAN</a:t>
              </a:r>
            </a:p>
          </p:txBody>
        </p:sp>
        <p:cxnSp>
          <p:nvCxnSpPr>
            <p:cNvPr id="13" name="Straight Connector 12"/>
            <p:cNvCxnSpPr/>
            <p:nvPr/>
          </p:nvCxnSpPr>
          <p:spPr>
            <a:xfrm flipV="1">
              <a:off x="5769995" y="3043758"/>
              <a:ext cx="270365" cy="227530"/>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604170" y="3215741"/>
              <a:ext cx="415498" cy="542304"/>
              <a:chOff x="4088623" y="4363164"/>
              <a:chExt cx="415498" cy="542304"/>
            </a:xfrm>
          </p:grpSpPr>
          <p:sp>
            <p:nvSpPr>
              <p:cNvPr id="15" name="TextBox 14"/>
              <p:cNvSpPr txBox="1"/>
              <p:nvPr/>
            </p:nvSpPr>
            <p:spPr>
              <a:xfrm>
                <a:off x="4088623" y="4674636"/>
                <a:ext cx="415498" cy="230832"/>
              </a:xfrm>
              <a:prstGeom prst="rect">
                <a:avLst/>
              </a:prstGeom>
              <a:noFill/>
            </p:spPr>
            <p:txBody>
              <a:bodyPr wrap="none" rtlCol="0">
                <a:spAutoFit/>
              </a:bodyPr>
              <a:lstStyle/>
              <a:p>
                <a:pPr algn="ctr" defTabSz="456706"/>
                <a:r>
                  <a:rPr lang="ja-JP" altLang="en-US" sz="900" dirty="0" smtClean="0">
                    <a:solidFill>
                      <a:srgbClr val="097DBC">
                        <a:lumMod val="50000"/>
                      </a:srgbClr>
                    </a:solidFill>
                    <a:latin typeface="ＭＳ Ｐゴシック"/>
                    <a:ea typeface="ＭＳ Ｐゴシック"/>
                    <a:cs typeface="ＭＳ Ｐゴシック"/>
                  </a:rPr>
                  <a:t>音声</a:t>
                </a:r>
                <a:endParaRPr lang="en-US" sz="900" dirty="0">
                  <a:solidFill>
                    <a:srgbClr val="097DBC">
                      <a:lumMod val="50000"/>
                    </a:srgbClr>
                  </a:solidFill>
                  <a:latin typeface="ＭＳ Ｐゴシック"/>
                  <a:ea typeface="ＭＳ Ｐゴシック"/>
                  <a:cs typeface="ＭＳ Ｐゴシック"/>
                </a:endParaRPr>
              </a:p>
            </p:txBody>
          </p:sp>
          <p:grpSp>
            <p:nvGrpSpPr>
              <p:cNvPr id="16" name="Group 15"/>
              <p:cNvGrpSpPr/>
              <p:nvPr/>
            </p:nvGrpSpPr>
            <p:grpSpPr>
              <a:xfrm>
                <a:off x="4114761" y="4363164"/>
                <a:ext cx="363222" cy="367017"/>
                <a:chOff x="2393413" y="4075037"/>
                <a:chExt cx="363222" cy="367017"/>
              </a:xfrm>
            </p:grpSpPr>
            <p:sp>
              <p:nvSpPr>
                <p:cNvPr id="17" name="Oval 16"/>
                <p:cNvSpPr/>
                <p:nvPr/>
              </p:nvSpPr>
              <p:spPr>
                <a:xfrm rot="10800000">
                  <a:off x="2393413" y="4075037"/>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18" name="Freeform 17"/>
                <p:cNvSpPr>
                  <a:spLocks noEditPoints="1"/>
                </p:cNvSpPr>
                <p:nvPr/>
              </p:nvSpPr>
              <p:spPr bwMode="auto">
                <a:xfrm>
                  <a:off x="2462802" y="4152415"/>
                  <a:ext cx="212460" cy="200281"/>
                </a:xfrm>
                <a:custGeom>
                  <a:avLst/>
                  <a:gdLst>
                    <a:gd name="T0" fmla="*/ 541 w 541"/>
                    <a:gd name="T1" fmla="*/ 486 h 511"/>
                    <a:gd name="T2" fmla="*/ 26 w 541"/>
                    <a:gd name="T3" fmla="*/ 511 h 511"/>
                    <a:gd name="T4" fmla="*/ 0 w 541"/>
                    <a:gd name="T5" fmla="*/ 229 h 511"/>
                    <a:gd name="T6" fmla="*/ 16 w 541"/>
                    <a:gd name="T7" fmla="*/ 215 h 511"/>
                    <a:gd name="T8" fmla="*/ 46 w 541"/>
                    <a:gd name="T9" fmla="*/ 480 h 511"/>
                    <a:gd name="T10" fmla="*/ 141 w 541"/>
                    <a:gd name="T11" fmla="*/ 450 h 511"/>
                    <a:gd name="T12" fmla="*/ 142 w 541"/>
                    <a:gd name="T13" fmla="*/ 215 h 511"/>
                    <a:gd name="T14" fmla="*/ 155 w 541"/>
                    <a:gd name="T15" fmla="*/ 247 h 511"/>
                    <a:gd name="T16" fmla="*/ 236 w 541"/>
                    <a:gd name="T17" fmla="*/ 263 h 511"/>
                    <a:gd name="T18" fmla="*/ 179 w 541"/>
                    <a:gd name="T19" fmla="*/ 241 h 511"/>
                    <a:gd name="T20" fmla="*/ 168 w 541"/>
                    <a:gd name="T21" fmla="*/ 12 h 511"/>
                    <a:gd name="T22" fmla="*/ 500 w 541"/>
                    <a:gd name="T23" fmla="*/ 0 h 511"/>
                    <a:gd name="T24" fmla="*/ 512 w 541"/>
                    <a:gd name="T25" fmla="*/ 229 h 511"/>
                    <a:gd name="T26" fmla="*/ 445 w 541"/>
                    <a:gd name="T27" fmla="*/ 241 h 511"/>
                    <a:gd name="T28" fmla="*/ 530 w 541"/>
                    <a:gd name="T29" fmla="*/ 263 h 511"/>
                    <a:gd name="T30" fmla="*/ 489 w 541"/>
                    <a:gd name="T31" fmla="*/ 33 h 511"/>
                    <a:gd name="T32" fmla="*/ 190 w 541"/>
                    <a:gd name="T33" fmla="*/ 211 h 511"/>
                    <a:gd name="T34" fmla="*/ 489 w 541"/>
                    <a:gd name="T35" fmla="*/ 33 h 511"/>
                    <a:gd name="T36" fmla="*/ 275 w 541"/>
                    <a:gd name="T37" fmla="*/ 308 h 511"/>
                    <a:gd name="T38" fmla="*/ 311 w 541"/>
                    <a:gd name="T39" fmla="*/ 336 h 511"/>
                    <a:gd name="T40" fmla="*/ 358 w 541"/>
                    <a:gd name="T41" fmla="*/ 308 h 511"/>
                    <a:gd name="T42" fmla="*/ 323 w 541"/>
                    <a:gd name="T43" fmla="*/ 336 h 511"/>
                    <a:gd name="T44" fmla="*/ 358 w 541"/>
                    <a:gd name="T45" fmla="*/ 308 h 511"/>
                    <a:gd name="T46" fmla="*/ 370 w 541"/>
                    <a:gd name="T47" fmla="*/ 308 h 511"/>
                    <a:gd name="T48" fmla="*/ 406 w 541"/>
                    <a:gd name="T49" fmla="*/ 336 h 511"/>
                    <a:gd name="T50" fmla="*/ 311 w 541"/>
                    <a:gd name="T51" fmla="*/ 345 h 511"/>
                    <a:gd name="T52" fmla="*/ 275 w 541"/>
                    <a:gd name="T53" fmla="*/ 372 h 511"/>
                    <a:gd name="T54" fmla="*/ 311 w 541"/>
                    <a:gd name="T55" fmla="*/ 345 h 511"/>
                    <a:gd name="T56" fmla="*/ 323 w 541"/>
                    <a:gd name="T57" fmla="*/ 345 h 511"/>
                    <a:gd name="T58" fmla="*/ 358 w 541"/>
                    <a:gd name="T59" fmla="*/ 372 h 511"/>
                    <a:gd name="T60" fmla="*/ 406 w 541"/>
                    <a:gd name="T61" fmla="*/ 345 h 511"/>
                    <a:gd name="T62" fmla="*/ 370 w 541"/>
                    <a:gd name="T63" fmla="*/ 372 h 511"/>
                    <a:gd name="T64" fmla="*/ 406 w 541"/>
                    <a:gd name="T65" fmla="*/ 345 h 511"/>
                    <a:gd name="T66" fmla="*/ 275 w 541"/>
                    <a:gd name="T67" fmla="*/ 381 h 511"/>
                    <a:gd name="T68" fmla="*/ 311 w 541"/>
                    <a:gd name="T69" fmla="*/ 409 h 511"/>
                    <a:gd name="T70" fmla="*/ 358 w 541"/>
                    <a:gd name="T71" fmla="*/ 381 h 511"/>
                    <a:gd name="T72" fmla="*/ 323 w 541"/>
                    <a:gd name="T73" fmla="*/ 409 h 511"/>
                    <a:gd name="T74" fmla="*/ 358 w 541"/>
                    <a:gd name="T75" fmla="*/ 381 h 511"/>
                    <a:gd name="T76" fmla="*/ 370 w 541"/>
                    <a:gd name="T77" fmla="*/ 381 h 511"/>
                    <a:gd name="T78" fmla="*/ 406 w 541"/>
                    <a:gd name="T79" fmla="*/ 409 h 511"/>
                    <a:gd name="T80" fmla="*/ 311 w 541"/>
                    <a:gd name="T81" fmla="*/ 418 h 511"/>
                    <a:gd name="T82" fmla="*/ 275 w 541"/>
                    <a:gd name="T83" fmla="*/ 445 h 511"/>
                    <a:gd name="T84" fmla="*/ 311 w 541"/>
                    <a:gd name="T85" fmla="*/ 418 h 511"/>
                    <a:gd name="T86" fmla="*/ 323 w 541"/>
                    <a:gd name="T87" fmla="*/ 418 h 511"/>
                    <a:gd name="T88" fmla="*/ 358 w 541"/>
                    <a:gd name="T89" fmla="*/ 445 h 511"/>
                    <a:gd name="T90" fmla="*/ 406 w 541"/>
                    <a:gd name="T91" fmla="*/ 418 h 511"/>
                    <a:gd name="T92" fmla="*/ 370 w 541"/>
                    <a:gd name="T93" fmla="*/ 445 h 511"/>
                    <a:gd name="T94" fmla="*/ 406 w 541"/>
                    <a:gd name="T95" fmla="*/ 418 h 511"/>
                    <a:gd name="T96" fmla="*/ 333 w 541"/>
                    <a:gd name="T97" fmla="*/ 16 h 511"/>
                    <a:gd name="T98" fmla="*/ 349 w 541"/>
                    <a:gd name="T99" fmla="*/ 16 h 511"/>
                    <a:gd name="T100" fmla="*/ 49 w 541"/>
                    <a:gd name="T101" fmla="*/ 470 h 511"/>
                    <a:gd name="T102" fmla="*/ 129 w 541"/>
                    <a:gd name="T103" fmla="*/ 449 h 511"/>
                    <a:gd name="T104" fmla="*/ 115 w 541"/>
                    <a:gd name="T105" fmla="*/ 150 h 511"/>
                    <a:gd name="T106" fmla="*/ 28 w 541"/>
                    <a:gd name="T107" fmla="*/ 163 h 511"/>
                    <a:gd name="T108" fmla="*/ 49 w 541"/>
                    <a:gd name="T109" fmla="*/ 47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1" h="511">
                      <a:moveTo>
                        <a:pt x="541" y="274"/>
                      </a:moveTo>
                      <a:cubicBezTo>
                        <a:pt x="541" y="486"/>
                        <a:pt x="541" y="486"/>
                        <a:pt x="541" y="486"/>
                      </a:cubicBezTo>
                      <a:cubicBezTo>
                        <a:pt x="541" y="500"/>
                        <a:pt x="530" y="511"/>
                        <a:pt x="516" y="511"/>
                      </a:cubicBezTo>
                      <a:cubicBezTo>
                        <a:pt x="26" y="511"/>
                        <a:pt x="26" y="511"/>
                        <a:pt x="26" y="511"/>
                      </a:cubicBezTo>
                      <a:cubicBezTo>
                        <a:pt x="12" y="511"/>
                        <a:pt x="0" y="500"/>
                        <a:pt x="0" y="486"/>
                      </a:cubicBezTo>
                      <a:cubicBezTo>
                        <a:pt x="0" y="229"/>
                        <a:pt x="0" y="229"/>
                        <a:pt x="0" y="229"/>
                      </a:cubicBezTo>
                      <a:cubicBezTo>
                        <a:pt x="0" y="221"/>
                        <a:pt x="7" y="215"/>
                        <a:pt x="14" y="215"/>
                      </a:cubicBezTo>
                      <a:cubicBezTo>
                        <a:pt x="16" y="215"/>
                        <a:pt x="16" y="215"/>
                        <a:pt x="16" y="215"/>
                      </a:cubicBezTo>
                      <a:cubicBezTo>
                        <a:pt x="16" y="450"/>
                        <a:pt x="16" y="450"/>
                        <a:pt x="16" y="450"/>
                      </a:cubicBezTo>
                      <a:cubicBezTo>
                        <a:pt x="16" y="466"/>
                        <a:pt x="30" y="480"/>
                        <a:pt x="46" y="480"/>
                      </a:cubicBezTo>
                      <a:cubicBezTo>
                        <a:pt x="112" y="480"/>
                        <a:pt x="112" y="480"/>
                        <a:pt x="112" y="480"/>
                      </a:cubicBezTo>
                      <a:cubicBezTo>
                        <a:pt x="128" y="480"/>
                        <a:pt x="141" y="466"/>
                        <a:pt x="141" y="450"/>
                      </a:cubicBezTo>
                      <a:cubicBezTo>
                        <a:pt x="141" y="215"/>
                        <a:pt x="141" y="215"/>
                        <a:pt x="141" y="215"/>
                      </a:cubicBezTo>
                      <a:cubicBezTo>
                        <a:pt x="142" y="215"/>
                        <a:pt x="142" y="215"/>
                        <a:pt x="142" y="215"/>
                      </a:cubicBezTo>
                      <a:cubicBezTo>
                        <a:pt x="149" y="215"/>
                        <a:pt x="155" y="221"/>
                        <a:pt x="155" y="229"/>
                      </a:cubicBezTo>
                      <a:cubicBezTo>
                        <a:pt x="155" y="247"/>
                        <a:pt x="155" y="247"/>
                        <a:pt x="155" y="247"/>
                      </a:cubicBezTo>
                      <a:cubicBezTo>
                        <a:pt x="155" y="256"/>
                        <a:pt x="162" y="263"/>
                        <a:pt x="171" y="263"/>
                      </a:cubicBezTo>
                      <a:cubicBezTo>
                        <a:pt x="236" y="263"/>
                        <a:pt x="236" y="263"/>
                        <a:pt x="236" y="263"/>
                      </a:cubicBezTo>
                      <a:cubicBezTo>
                        <a:pt x="236" y="241"/>
                        <a:pt x="236" y="241"/>
                        <a:pt x="236" y="241"/>
                      </a:cubicBezTo>
                      <a:cubicBezTo>
                        <a:pt x="179" y="241"/>
                        <a:pt x="179" y="241"/>
                        <a:pt x="179" y="241"/>
                      </a:cubicBezTo>
                      <a:cubicBezTo>
                        <a:pt x="173" y="241"/>
                        <a:pt x="168" y="236"/>
                        <a:pt x="168" y="229"/>
                      </a:cubicBezTo>
                      <a:cubicBezTo>
                        <a:pt x="168" y="12"/>
                        <a:pt x="168" y="12"/>
                        <a:pt x="168" y="12"/>
                      </a:cubicBezTo>
                      <a:cubicBezTo>
                        <a:pt x="168" y="5"/>
                        <a:pt x="173" y="0"/>
                        <a:pt x="179" y="0"/>
                      </a:cubicBezTo>
                      <a:cubicBezTo>
                        <a:pt x="500" y="0"/>
                        <a:pt x="500" y="0"/>
                        <a:pt x="500" y="0"/>
                      </a:cubicBezTo>
                      <a:cubicBezTo>
                        <a:pt x="506" y="0"/>
                        <a:pt x="512" y="5"/>
                        <a:pt x="512" y="12"/>
                      </a:cubicBezTo>
                      <a:cubicBezTo>
                        <a:pt x="512" y="229"/>
                        <a:pt x="512" y="229"/>
                        <a:pt x="512" y="229"/>
                      </a:cubicBezTo>
                      <a:cubicBezTo>
                        <a:pt x="512" y="236"/>
                        <a:pt x="506" y="241"/>
                        <a:pt x="500" y="241"/>
                      </a:cubicBezTo>
                      <a:cubicBezTo>
                        <a:pt x="445" y="241"/>
                        <a:pt x="445" y="241"/>
                        <a:pt x="445" y="241"/>
                      </a:cubicBezTo>
                      <a:cubicBezTo>
                        <a:pt x="445" y="263"/>
                        <a:pt x="445" y="263"/>
                        <a:pt x="445" y="263"/>
                      </a:cubicBezTo>
                      <a:cubicBezTo>
                        <a:pt x="530" y="263"/>
                        <a:pt x="530" y="263"/>
                        <a:pt x="530" y="263"/>
                      </a:cubicBezTo>
                      <a:cubicBezTo>
                        <a:pt x="536" y="263"/>
                        <a:pt x="541" y="268"/>
                        <a:pt x="541" y="274"/>
                      </a:cubicBezTo>
                      <a:close/>
                      <a:moveTo>
                        <a:pt x="489" y="33"/>
                      </a:moveTo>
                      <a:cubicBezTo>
                        <a:pt x="190" y="33"/>
                        <a:pt x="190" y="33"/>
                        <a:pt x="190" y="33"/>
                      </a:cubicBezTo>
                      <a:cubicBezTo>
                        <a:pt x="190" y="211"/>
                        <a:pt x="190" y="211"/>
                        <a:pt x="190" y="211"/>
                      </a:cubicBezTo>
                      <a:cubicBezTo>
                        <a:pt x="489" y="211"/>
                        <a:pt x="489" y="211"/>
                        <a:pt x="489" y="211"/>
                      </a:cubicBezTo>
                      <a:lnTo>
                        <a:pt x="489" y="33"/>
                      </a:lnTo>
                      <a:close/>
                      <a:moveTo>
                        <a:pt x="311" y="308"/>
                      </a:moveTo>
                      <a:cubicBezTo>
                        <a:pt x="275" y="308"/>
                        <a:pt x="275" y="308"/>
                        <a:pt x="275" y="308"/>
                      </a:cubicBezTo>
                      <a:cubicBezTo>
                        <a:pt x="275" y="336"/>
                        <a:pt x="275" y="336"/>
                        <a:pt x="275" y="336"/>
                      </a:cubicBezTo>
                      <a:cubicBezTo>
                        <a:pt x="311" y="336"/>
                        <a:pt x="311" y="336"/>
                        <a:pt x="311" y="336"/>
                      </a:cubicBezTo>
                      <a:lnTo>
                        <a:pt x="311" y="308"/>
                      </a:lnTo>
                      <a:close/>
                      <a:moveTo>
                        <a:pt x="358" y="308"/>
                      </a:moveTo>
                      <a:cubicBezTo>
                        <a:pt x="323" y="308"/>
                        <a:pt x="323" y="308"/>
                        <a:pt x="323" y="308"/>
                      </a:cubicBezTo>
                      <a:cubicBezTo>
                        <a:pt x="323" y="336"/>
                        <a:pt x="323" y="336"/>
                        <a:pt x="323" y="336"/>
                      </a:cubicBezTo>
                      <a:cubicBezTo>
                        <a:pt x="358" y="336"/>
                        <a:pt x="358" y="336"/>
                        <a:pt x="358" y="336"/>
                      </a:cubicBezTo>
                      <a:lnTo>
                        <a:pt x="358" y="308"/>
                      </a:lnTo>
                      <a:close/>
                      <a:moveTo>
                        <a:pt x="406" y="308"/>
                      </a:moveTo>
                      <a:cubicBezTo>
                        <a:pt x="370" y="308"/>
                        <a:pt x="370" y="308"/>
                        <a:pt x="370" y="308"/>
                      </a:cubicBezTo>
                      <a:cubicBezTo>
                        <a:pt x="370" y="336"/>
                        <a:pt x="370" y="336"/>
                        <a:pt x="370" y="336"/>
                      </a:cubicBezTo>
                      <a:cubicBezTo>
                        <a:pt x="406" y="336"/>
                        <a:pt x="406" y="336"/>
                        <a:pt x="406" y="336"/>
                      </a:cubicBezTo>
                      <a:lnTo>
                        <a:pt x="406" y="308"/>
                      </a:lnTo>
                      <a:close/>
                      <a:moveTo>
                        <a:pt x="311" y="345"/>
                      </a:moveTo>
                      <a:cubicBezTo>
                        <a:pt x="275" y="345"/>
                        <a:pt x="275" y="345"/>
                        <a:pt x="275" y="345"/>
                      </a:cubicBezTo>
                      <a:cubicBezTo>
                        <a:pt x="275" y="372"/>
                        <a:pt x="275" y="372"/>
                        <a:pt x="275" y="372"/>
                      </a:cubicBezTo>
                      <a:cubicBezTo>
                        <a:pt x="311" y="372"/>
                        <a:pt x="311" y="372"/>
                        <a:pt x="311" y="372"/>
                      </a:cubicBezTo>
                      <a:lnTo>
                        <a:pt x="311" y="345"/>
                      </a:lnTo>
                      <a:close/>
                      <a:moveTo>
                        <a:pt x="358" y="345"/>
                      </a:moveTo>
                      <a:cubicBezTo>
                        <a:pt x="323" y="345"/>
                        <a:pt x="323" y="345"/>
                        <a:pt x="323" y="345"/>
                      </a:cubicBezTo>
                      <a:cubicBezTo>
                        <a:pt x="323" y="372"/>
                        <a:pt x="323" y="372"/>
                        <a:pt x="323" y="372"/>
                      </a:cubicBezTo>
                      <a:cubicBezTo>
                        <a:pt x="358" y="372"/>
                        <a:pt x="358" y="372"/>
                        <a:pt x="358" y="372"/>
                      </a:cubicBezTo>
                      <a:lnTo>
                        <a:pt x="358" y="345"/>
                      </a:lnTo>
                      <a:close/>
                      <a:moveTo>
                        <a:pt x="406" y="345"/>
                      </a:moveTo>
                      <a:cubicBezTo>
                        <a:pt x="370" y="345"/>
                        <a:pt x="370" y="345"/>
                        <a:pt x="370" y="345"/>
                      </a:cubicBezTo>
                      <a:cubicBezTo>
                        <a:pt x="370" y="372"/>
                        <a:pt x="370" y="372"/>
                        <a:pt x="370" y="372"/>
                      </a:cubicBezTo>
                      <a:cubicBezTo>
                        <a:pt x="406" y="372"/>
                        <a:pt x="406" y="372"/>
                        <a:pt x="406" y="372"/>
                      </a:cubicBezTo>
                      <a:lnTo>
                        <a:pt x="406" y="345"/>
                      </a:lnTo>
                      <a:close/>
                      <a:moveTo>
                        <a:pt x="311" y="381"/>
                      </a:moveTo>
                      <a:cubicBezTo>
                        <a:pt x="275" y="381"/>
                        <a:pt x="275" y="381"/>
                        <a:pt x="275" y="381"/>
                      </a:cubicBezTo>
                      <a:cubicBezTo>
                        <a:pt x="275" y="409"/>
                        <a:pt x="275" y="409"/>
                        <a:pt x="275" y="409"/>
                      </a:cubicBezTo>
                      <a:cubicBezTo>
                        <a:pt x="311" y="409"/>
                        <a:pt x="311" y="409"/>
                        <a:pt x="311" y="409"/>
                      </a:cubicBezTo>
                      <a:lnTo>
                        <a:pt x="311" y="381"/>
                      </a:lnTo>
                      <a:close/>
                      <a:moveTo>
                        <a:pt x="358" y="381"/>
                      </a:moveTo>
                      <a:cubicBezTo>
                        <a:pt x="323" y="381"/>
                        <a:pt x="323" y="381"/>
                        <a:pt x="323" y="381"/>
                      </a:cubicBezTo>
                      <a:cubicBezTo>
                        <a:pt x="323" y="409"/>
                        <a:pt x="323" y="409"/>
                        <a:pt x="323" y="409"/>
                      </a:cubicBezTo>
                      <a:cubicBezTo>
                        <a:pt x="358" y="409"/>
                        <a:pt x="358" y="409"/>
                        <a:pt x="358" y="409"/>
                      </a:cubicBezTo>
                      <a:lnTo>
                        <a:pt x="358" y="381"/>
                      </a:lnTo>
                      <a:close/>
                      <a:moveTo>
                        <a:pt x="406" y="381"/>
                      </a:moveTo>
                      <a:cubicBezTo>
                        <a:pt x="370" y="381"/>
                        <a:pt x="370" y="381"/>
                        <a:pt x="370" y="381"/>
                      </a:cubicBezTo>
                      <a:cubicBezTo>
                        <a:pt x="370" y="409"/>
                        <a:pt x="370" y="409"/>
                        <a:pt x="370" y="409"/>
                      </a:cubicBezTo>
                      <a:cubicBezTo>
                        <a:pt x="406" y="409"/>
                        <a:pt x="406" y="409"/>
                        <a:pt x="406" y="409"/>
                      </a:cubicBezTo>
                      <a:lnTo>
                        <a:pt x="406" y="381"/>
                      </a:lnTo>
                      <a:close/>
                      <a:moveTo>
                        <a:pt x="311" y="418"/>
                      </a:moveTo>
                      <a:cubicBezTo>
                        <a:pt x="275" y="418"/>
                        <a:pt x="275" y="418"/>
                        <a:pt x="275" y="418"/>
                      </a:cubicBezTo>
                      <a:cubicBezTo>
                        <a:pt x="275" y="445"/>
                        <a:pt x="275" y="445"/>
                        <a:pt x="275" y="445"/>
                      </a:cubicBezTo>
                      <a:cubicBezTo>
                        <a:pt x="311" y="445"/>
                        <a:pt x="311" y="445"/>
                        <a:pt x="311" y="445"/>
                      </a:cubicBezTo>
                      <a:lnTo>
                        <a:pt x="311" y="418"/>
                      </a:lnTo>
                      <a:close/>
                      <a:moveTo>
                        <a:pt x="358" y="418"/>
                      </a:moveTo>
                      <a:cubicBezTo>
                        <a:pt x="323" y="418"/>
                        <a:pt x="323" y="418"/>
                        <a:pt x="323" y="418"/>
                      </a:cubicBezTo>
                      <a:cubicBezTo>
                        <a:pt x="323" y="445"/>
                        <a:pt x="323" y="445"/>
                        <a:pt x="323" y="445"/>
                      </a:cubicBezTo>
                      <a:cubicBezTo>
                        <a:pt x="358" y="445"/>
                        <a:pt x="358" y="445"/>
                        <a:pt x="358" y="445"/>
                      </a:cubicBezTo>
                      <a:lnTo>
                        <a:pt x="358" y="418"/>
                      </a:lnTo>
                      <a:close/>
                      <a:moveTo>
                        <a:pt x="406" y="418"/>
                      </a:moveTo>
                      <a:cubicBezTo>
                        <a:pt x="370" y="418"/>
                        <a:pt x="370" y="418"/>
                        <a:pt x="370" y="418"/>
                      </a:cubicBezTo>
                      <a:cubicBezTo>
                        <a:pt x="370" y="445"/>
                        <a:pt x="370" y="445"/>
                        <a:pt x="370" y="445"/>
                      </a:cubicBezTo>
                      <a:cubicBezTo>
                        <a:pt x="406" y="445"/>
                        <a:pt x="406" y="445"/>
                        <a:pt x="406" y="445"/>
                      </a:cubicBezTo>
                      <a:lnTo>
                        <a:pt x="406" y="418"/>
                      </a:lnTo>
                      <a:close/>
                      <a:moveTo>
                        <a:pt x="341" y="8"/>
                      </a:moveTo>
                      <a:cubicBezTo>
                        <a:pt x="336" y="8"/>
                        <a:pt x="333" y="12"/>
                        <a:pt x="333" y="16"/>
                      </a:cubicBezTo>
                      <a:cubicBezTo>
                        <a:pt x="333" y="21"/>
                        <a:pt x="336" y="24"/>
                        <a:pt x="341" y="24"/>
                      </a:cubicBezTo>
                      <a:cubicBezTo>
                        <a:pt x="345" y="24"/>
                        <a:pt x="349" y="21"/>
                        <a:pt x="349" y="16"/>
                      </a:cubicBezTo>
                      <a:cubicBezTo>
                        <a:pt x="349" y="12"/>
                        <a:pt x="345" y="8"/>
                        <a:pt x="341" y="8"/>
                      </a:cubicBezTo>
                      <a:close/>
                      <a:moveTo>
                        <a:pt x="49" y="470"/>
                      </a:moveTo>
                      <a:cubicBezTo>
                        <a:pt x="108" y="470"/>
                        <a:pt x="108" y="470"/>
                        <a:pt x="108" y="470"/>
                      </a:cubicBezTo>
                      <a:cubicBezTo>
                        <a:pt x="120" y="470"/>
                        <a:pt x="129" y="460"/>
                        <a:pt x="129" y="449"/>
                      </a:cubicBezTo>
                      <a:cubicBezTo>
                        <a:pt x="129" y="163"/>
                        <a:pt x="129" y="163"/>
                        <a:pt x="129" y="163"/>
                      </a:cubicBezTo>
                      <a:cubicBezTo>
                        <a:pt x="129" y="156"/>
                        <a:pt x="123" y="150"/>
                        <a:pt x="115" y="150"/>
                      </a:cubicBezTo>
                      <a:cubicBezTo>
                        <a:pt x="42" y="150"/>
                        <a:pt x="42" y="150"/>
                        <a:pt x="42" y="150"/>
                      </a:cubicBezTo>
                      <a:cubicBezTo>
                        <a:pt x="34" y="150"/>
                        <a:pt x="28" y="156"/>
                        <a:pt x="28" y="163"/>
                      </a:cubicBezTo>
                      <a:cubicBezTo>
                        <a:pt x="28" y="449"/>
                        <a:pt x="28" y="449"/>
                        <a:pt x="28" y="449"/>
                      </a:cubicBezTo>
                      <a:cubicBezTo>
                        <a:pt x="28" y="460"/>
                        <a:pt x="38" y="470"/>
                        <a:pt x="49" y="47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3640" fontAlgn="auto">
                    <a:spcBef>
                      <a:spcPts val="0"/>
                    </a:spcBef>
                    <a:spcAft>
                      <a:spcPts val="0"/>
                    </a:spcAft>
                    <a:defRPr/>
                  </a:pPr>
                  <a:endParaRPr lang="en-US" kern="0">
                    <a:solidFill>
                      <a:srgbClr val="097DBC">
                        <a:lumMod val="50000"/>
                      </a:srgbClr>
                    </a:solidFill>
                    <a:latin typeface="ＭＳ Ｐゴシック"/>
                    <a:ea typeface="ＭＳ Ｐゴシック"/>
                    <a:cs typeface="ＭＳ Ｐゴシック"/>
                  </a:endParaRPr>
                </a:p>
              </p:txBody>
            </p:sp>
          </p:grpSp>
        </p:grpSp>
      </p:grpSp>
      <p:grpSp>
        <p:nvGrpSpPr>
          <p:cNvPr id="19" name="Group 18"/>
          <p:cNvGrpSpPr/>
          <p:nvPr/>
        </p:nvGrpSpPr>
        <p:grpSpPr>
          <a:xfrm>
            <a:off x="2303885" y="3002929"/>
            <a:ext cx="557049" cy="1315755"/>
            <a:chOff x="6102973" y="3043758"/>
            <a:chExt cx="557049" cy="1315755"/>
          </a:xfrm>
        </p:grpSpPr>
        <p:sp>
          <p:nvSpPr>
            <p:cNvPr id="20" name="Rectangle 19"/>
            <p:cNvSpPr/>
            <p:nvPr/>
          </p:nvSpPr>
          <p:spPr>
            <a:xfrm>
              <a:off x="6116249" y="3049467"/>
              <a:ext cx="543773" cy="992269"/>
            </a:xfrm>
            <a:prstGeom prst="rect">
              <a:avLst/>
            </a:prstGeom>
            <a:solidFill>
              <a:schemeClr val="tx2">
                <a:lumMod val="50000"/>
                <a:alpha val="7000"/>
              </a:schemeClr>
            </a:solidFill>
            <a:ln w="3175" cmpd="sng">
              <a:solidFill>
                <a:srgbClr val="214794"/>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b"/>
            <a:lstStyle/>
            <a:p>
              <a:pPr algn="ctr" defTabSz="913526"/>
              <a:endParaRPr lang="en-US" dirty="0">
                <a:solidFill>
                  <a:srgbClr val="097DBC">
                    <a:lumMod val="50000"/>
                  </a:srgbClr>
                </a:solidFill>
                <a:latin typeface="ＭＳ Ｐゴシック"/>
                <a:ea typeface="ＭＳ Ｐゴシック"/>
                <a:cs typeface="ＭＳ Ｐゴシック"/>
              </a:endParaRPr>
            </a:p>
          </p:txBody>
        </p:sp>
        <p:sp>
          <p:nvSpPr>
            <p:cNvPr id="21" name="TextBox 20"/>
            <p:cNvSpPr txBox="1"/>
            <p:nvPr/>
          </p:nvSpPr>
          <p:spPr>
            <a:xfrm>
              <a:off x="6138410" y="3990181"/>
              <a:ext cx="494847" cy="369332"/>
            </a:xfrm>
            <a:prstGeom prst="rect">
              <a:avLst/>
            </a:prstGeom>
            <a:noFill/>
          </p:spPr>
          <p:txBody>
            <a:bodyPr wrap="none" rtlCol="0">
              <a:spAutoFit/>
            </a:bodyPr>
            <a:lstStyle/>
            <a:p>
              <a:pPr algn="ctr" defTabSz="456706"/>
              <a:r>
                <a:rPr lang="ja-JP" altLang="en-US" sz="900" dirty="0" smtClean="0">
                  <a:solidFill>
                    <a:srgbClr val="097DBC">
                      <a:lumMod val="50000"/>
                    </a:srgbClr>
                  </a:solidFill>
                  <a:latin typeface="ＭＳ Ｐゴシック"/>
                  <a:ea typeface="ＭＳ Ｐゴシック"/>
                  <a:cs typeface="ＭＳ Ｐゴシック"/>
                </a:rPr>
                <a:t>データ</a:t>
              </a:r>
              <a:endParaRPr lang="en-US" altLang="ja-JP" sz="900" dirty="0" smtClean="0">
                <a:solidFill>
                  <a:srgbClr val="097DBC">
                    <a:lumMod val="50000"/>
                  </a:srgbClr>
                </a:solidFill>
                <a:latin typeface="ＭＳ Ｐゴシック"/>
                <a:ea typeface="ＭＳ Ｐゴシック"/>
                <a:cs typeface="ＭＳ Ｐゴシック"/>
              </a:endParaRPr>
            </a:p>
            <a:p>
              <a:pPr algn="ctr" defTabSz="456706"/>
              <a:r>
                <a:rPr lang="en-US" sz="900" dirty="0" smtClean="0">
                  <a:solidFill>
                    <a:srgbClr val="097DBC">
                      <a:lumMod val="50000"/>
                    </a:srgbClr>
                  </a:solidFill>
                  <a:latin typeface="ＭＳ Ｐゴシック"/>
                  <a:ea typeface="ＭＳ Ｐゴシック"/>
                  <a:cs typeface="ＭＳ Ｐゴシック"/>
                </a:rPr>
                <a:t>VLAN</a:t>
              </a:r>
              <a:endParaRPr lang="en-US" sz="900" dirty="0">
                <a:solidFill>
                  <a:srgbClr val="097DBC">
                    <a:lumMod val="50000"/>
                  </a:srgbClr>
                </a:solidFill>
                <a:latin typeface="ＭＳ Ｐゴシック"/>
                <a:ea typeface="ＭＳ Ｐゴシック"/>
                <a:cs typeface="ＭＳ Ｐゴシック"/>
              </a:endParaRPr>
            </a:p>
          </p:txBody>
        </p:sp>
        <p:cxnSp>
          <p:nvCxnSpPr>
            <p:cNvPr id="22" name="Straight Connector 21"/>
            <p:cNvCxnSpPr/>
            <p:nvPr/>
          </p:nvCxnSpPr>
          <p:spPr>
            <a:xfrm flipH="1" flipV="1">
              <a:off x="6136336" y="3043758"/>
              <a:ext cx="270365" cy="227530"/>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186819" y="3215741"/>
              <a:ext cx="363222" cy="367017"/>
              <a:chOff x="7752995" y="4257454"/>
              <a:chExt cx="363222" cy="367017"/>
            </a:xfrm>
          </p:grpSpPr>
          <p:sp>
            <p:nvSpPr>
              <p:cNvPr id="25" name="Oval 24"/>
              <p:cNvSpPr/>
              <p:nvPr/>
            </p:nvSpPr>
            <p:spPr>
              <a:xfrm rot="10800000">
                <a:off x="7752995" y="4257454"/>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26" name="Freeform 259"/>
              <p:cNvSpPr>
                <a:spLocks/>
              </p:cNvSpPr>
              <p:nvPr/>
            </p:nvSpPr>
            <p:spPr bwMode="auto">
              <a:xfrm>
                <a:off x="7837695" y="4313001"/>
                <a:ext cx="193820" cy="255925"/>
              </a:xfrm>
              <a:custGeom>
                <a:avLst/>
                <a:gdLst>
                  <a:gd name="T0" fmla="*/ 433 w 447"/>
                  <a:gd name="T1" fmla="*/ 381 h 521"/>
                  <a:gd name="T2" fmla="*/ 420 w 447"/>
                  <a:gd name="T3" fmla="*/ 360 h 521"/>
                  <a:gd name="T4" fmla="*/ 399 w 447"/>
                  <a:gd name="T5" fmla="*/ 341 h 521"/>
                  <a:gd name="T6" fmla="*/ 341 w 447"/>
                  <a:gd name="T7" fmla="*/ 319 h 521"/>
                  <a:gd name="T8" fmla="*/ 295 w 447"/>
                  <a:gd name="T9" fmla="*/ 294 h 521"/>
                  <a:gd name="T10" fmla="*/ 290 w 447"/>
                  <a:gd name="T11" fmla="*/ 288 h 521"/>
                  <a:gd name="T12" fmla="*/ 287 w 447"/>
                  <a:gd name="T13" fmla="*/ 254 h 521"/>
                  <a:gd name="T14" fmla="*/ 290 w 447"/>
                  <a:gd name="T15" fmla="*/ 234 h 521"/>
                  <a:gd name="T16" fmla="*/ 311 w 447"/>
                  <a:gd name="T17" fmla="*/ 188 h 521"/>
                  <a:gd name="T18" fmla="*/ 313 w 447"/>
                  <a:gd name="T19" fmla="*/ 188 h 521"/>
                  <a:gd name="T20" fmla="*/ 326 w 447"/>
                  <a:gd name="T21" fmla="*/ 181 h 521"/>
                  <a:gd name="T22" fmla="*/ 340 w 447"/>
                  <a:gd name="T23" fmla="*/ 154 h 521"/>
                  <a:gd name="T24" fmla="*/ 340 w 447"/>
                  <a:gd name="T25" fmla="*/ 131 h 521"/>
                  <a:gd name="T26" fmla="*/ 333 w 447"/>
                  <a:gd name="T27" fmla="*/ 122 h 521"/>
                  <a:gd name="T28" fmla="*/ 326 w 447"/>
                  <a:gd name="T29" fmla="*/ 122 h 521"/>
                  <a:gd name="T30" fmla="*/ 331 w 447"/>
                  <a:gd name="T31" fmla="*/ 100 h 521"/>
                  <a:gd name="T32" fmla="*/ 329 w 447"/>
                  <a:gd name="T33" fmla="*/ 68 h 521"/>
                  <a:gd name="T34" fmla="*/ 314 w 447"/>
                  <a:gd name="T35" fmla="*/ 39 h 521"/>
                  <a:gd name="T36" fmla="*/ 288 w 447"/>
                  <a:gd name="T37" fmla="*/ 16 h 521"/>
                  <a:gd name="T38" fmla="*/ 253 w 447"/>
                  <a:gd name="T39" fmla="*/ 3 h 521"/>
                  <a:gd name="T40" fmla="*/ 224 w 447"/>
                  <a:gd name="T41" fmla="*/ 0 h 521"/>
                  <a:gd name="T42" fmla="*/ 180 w 447"/>
                  <a:gd name="T43" fmla="*/ 7 h 521"/>
                  <a:gd name="T44" fmla="*/ 148 w 447"/>
                  <a:gd name="T45" fmla="*/ 23 h 521"/>
                  <a:gd name="T46" fmla="*/ 126 w 447"/>
                  <a:gd name="T47" fmla="*/ 49 h 521"/>
                  <a:gd name="T48" fmla="*/ 116 w 447"/>
                  <a:gd name="T49" fmla="*/ 79 h 521"/>
                  <a:gd name="T50" fmla="*/ 117 w 447"/>
                  <a:gd name="T51" fmla="*/ 111 h 521"/>
                  <a:gd name="T52" fmla="*/ 118 w 447"/>
                  <a:gd name="T53" fmla="*/ 122 h 521"/>
                  <a:gd name="T54" fmla="*/ 110 w 447"/>
                  <a:gd name="T55" fmla="*/ 124 h 521"/>
                  <a:gd name="T56" fmla="*/ 106 w 447"/>
                  <a:gd name="T57" fmla="*/ 142 h 521"/>
                  <a:gd name="T58" fmla="*/ 112 w 447"/>
                  <a:gd name="T59" fmla="*/ 166 h 521"/>
                  <a:gd name="T60" fmla="*/ 125 w 447"/>
                  <a:gd name="T61" fmla="*/ 185 h 521"/>
                  <a:gd name="T62" fmla="*/ 135 w 447"/>
                  <a:gd name="T63" fmla="*/ 188 h 521"/>
                  <a:gd name="T64" fmla="*/ 145 w 447"/>
                  <a:gd name="T65" fmla="*/ 212 h 521"/>
                  <a:gd name="T66" fmla="*/ 157 w 447"/>
                  <a:gd name="T67" fmla="*/ 234 h 521"/>
                  <a:gd name="T68" fmla="*/ 160 w 447"/>
                  <a:gd name="T69" fmla="*/ 273 h 521"/>
                  <a:gd name="T70" fmla="*/ 157 w 447"/>
                  <a:gd name="T71" fmla="*/ 288 h 521"/>
                  <a:gd name="T72" fmla="*/ 139 w 447"/>
                  <a:gd name="T73" fmla="*/ 302 h 521"/>
                  <a:gd name="T74" fmla="*/ 70 w 447"/>
                  <a:gd name="T75" fmla="*/ 333 h 521"/>
                  <a:gd name="T76" fmla="*/ 43 w 447"/>
                  <a:gd name="T77" fmla="*/ 344 h 521"/>
                  <a:gd name="T78" fmla="*/ 21 w 447"/>
                  <a:gd name="T79" fmla="*/ 367 h 521"/>
                  <a:gd name="T80" fmla="*/ 12 w 447"/>
                  <a:gd name="T81" fmla="*/ 387 h 521"/>
                  <a:gd name="T82" fmla="*/ 1 w 447"/>
                  <a:gd name="T83" fmla="*/ 479 h 521"/>
                  <a:gd name="T84" fmla="*/ 16 w 447"/>
                  <a:gd name="T85" fmla="*/ 492 h 521"/>
                  <a:gd name="T86" fmla="*/ 60 w 447"/>
                  <a:gd name="T87" fmla="*/ 507 h 521"/>
                  <a:gd name="T88" fmla="*/ 175 w 447"/>
                  <a:gd name="T89" fmla="*/ 519 h 521"/>
                  <a:gd name="T90" fmla="*/ 272 w 447"/>
                  <a:gd name="T91" fmla="*/ 519 h 521"/>
                  <a:gd name="T92" fmla="*/ 387 w 447"/>
                  <a:gd name="T93" fmla="*/ 507 h 521"/>
                  <a:gd name="T94" fmla="*/ 431 w 447"/>
                  <a:gd name="T95" fmla="*/ 492 h 521"/>
                  <a:gd name="T96" fmla="*/ 446 w 447"/>
                  <a:gd name="T97" fmla="*/ 479 h 521"/>
                  <a:gd name="T98" fmla="*/ 447 w 447"/>
                  <a:gd name="T99" fmla="*/ 47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521">
                    <a:moveTo>
                      <a:pt x="434" y="387"/>
                    </a:moveTo>
                    <a:lnTo>
                      <a:pt x="434" y="387"/>
                    </a:lnTo>
                    <a:lnTo>
                      <a:pt x="433" y="381"/>
                    </a:lnTo>
                    <a:lnTo>
                      <a:pt x="430" y="374"/>
                    </a:lnTo>
                    <a:lnTo>
                      <a:pt x="426" y="367"/>
                    </a:lnTo>
                    <a:lnTo>
                      <a:pt x="420" y="360"/>
                    </a:lnTo>
                    <a:lnTo>
                      <a:pt x="410" y="350"/>
                    </a:lnTo>
                    <a:lnTo>
                      <a:pt x="404" y="344"/>
                    </a:lnTo>
                    <a:lnTo>
                      <a:pt x="399" y="341"/>
                    </a:lnTo>
                    <a:lnTo>
                      <a:pt x="399" y="341"/>
                    </a:lnTo>
                    <a:lnTo>
                      <a:pt x="376" y="333"/>
                    </a:lnTo>
                    <a:lnTo>
                      <a:pt x="341" y="319"/>
                    </a:lnTo>
                    <a:lnTo>
                      <a:pt x="323" y="310"/>
                    </a:lnTo>
                    <a:lnTo>
                      <a:pt x="307" y="302"/>
                    </a:lnTo>
                    <a:lnTo>
                      <a:pt x="295" y="294"/>
                    </a:lnTo>
                    <a:lnTo>
                      <a:pt x="291" y="292"/>
                    </a:lnTo>
                    <a:lnTo>
                      <a:pt x="290" y="288"/>
                    </a:lnTo>
                    <a:lnTo>
                      <a:pt x="290" y="288"/>
                    </a:lnTo>
                    <a:lnTo>
                      <a:pt x="287" y="281"/>
                    </a:lnTo>
                    <a:lnTo>
                      <a:pt x="286" y="273"/>
                    </a:lnTo>
                    <a:lnTo>
                      <a:pt x="287" y="254"/>
                    </a:lnTo>
                    <a:lnTo>
                      <a:pt x="288" y="240"/>
                    </a:lnTo>
                    <a:lnTo>
                      <a:pt x="290" y="234"/>
                    </a:lnTo>
                    <a:lnTo>
                      <a:pt x="290" y="234"/>
                    </a:lnTo>
                    <a:lnTo>
                      <a:pt x="295" y="223"/>
                    </a:lnTo>
                    <a:lnTo>
                      <a:pt x="302" y="212"/>
                    </a:lnTo>
                    <a:lnTo>
                      <a:pt x="311" y="188"/>
                    </a:lnTo>
                    <a:lnTo>
                      <a:pt x="311" y="188"/>
                    </a:lnTo>
                    <a:lnTo>
                      <a:pt x="313" y="188"/>
                    </a:lnTo>
                    <a:lnTo>
                      <a:pt x="313" y="188"/>
                    </a:lnTo>
                    <a:lnTo>
                      <a:pt x="317" y="188"/>
                    </a:lnTo>
                    <a:lnTo>
                      <a:pt x="322" y="185"/>
                    </a:lnTo>
                    <a:lnTo>
                      <a:pt x="326" y="181"/>
                    </a:lnTo>
                    <a:lnTo>
                      <a:pt x="330" y="177"/>
                    </a:lnTo>
                    <a:lnTo>
                      <a:pt x="335" y="166"/>
                    </a:lnTo>
                    <a:lnTo>
                      <a:pt x="340" y="154"/>
                    </a:lnTo>
                    <a:lnTo>
                      <a:pt x="340" y="154"/>
                    </a:lnTo>
                    <a:lnTo>
                      <a:pt x="341" y="142"/>
                    </a:lnTo>
                    <a:lnTo>
                      <a:pt x="340" y="131"/>
                    </a:lnTo>
                    <a:lnTo>
                      <a:pt x="338" y="127"/>
                    </a:lnTo>
                    <a:lnTo>
                      <a:pt x="337" y="124"/>
                    </a:lnTo>
                    <a:lnTo>
                      <a:pt x="333" y="122"/>
                    </a:lnTo>
                    <a:lnTo>
                      <a:pt x="329" y="122"/>
                    </a:lnTo>
                    <a:lnTo>
                      <a:pt x="329" y="122"/>
                    </a:lnTo>
                    <a:lnTo>
                      <a:pt x="326" y="122"/>
                    </a:lnTo>
                    <a:lnTo>
                      <a:pt x="326" y="122"/>
                    </a:lnTo>
                    <a:lnTo>
                      <a:pt x="330" y="111"/>
                    </a:lnTo>
                    <a:lnTo>
                      <a:pt x="331" y="100"/>
                    </a:lnTo>
                    <a:lnTo>
                      <a:pt x="331" y="89"/>
                    </a:lnTo>
                    <a:lnTo>
                      <a:pt x="331" y="79"/>
                    </a:lnTo>
                    <a:lnTo>
                      <a:pt x="329" y="68"/>
                    </a:lnTo>
                    <a:lnTo>
                      <a:pt x="326" y="58"/>
                    </a:lnTo>
                    <a:lnTo>
                      <a:pt x="321" y="49"/>
                    </a:lnTo>
                    <a:lnTo>
                      <a:pt x="314" y="39"/>
                    </a:lnTo>
                    <a:lnTo>
                      <a:pt x="307" y="31"/>
                    </a:lnTo>
                    <a:lnTo>
                      <a:pt x="299" y="23"/>
                    </a:lnTo>
                    <a:lnTo>
                      <a:pt x="288" y="16"/>
                    </a:lnTo>
                    <a:lnTo>
                      <a:pt x="277" y="11"/>
                    </a:lnTo>
                    <a:lnTo>
                      <a:pt x="265" y="7"/>
                    </a:lnTo>
                    <a:lnTo>
                      <a:pt x="253" y="3"/>
                    </a:lnTo>
                    <a:lnTo>
                      <a:pt x="238" y="2"/>
                    </a:lnTo>
                    <a:lnTo>
                      <a:pt x="224" y="0"/>
                    </a:lnTo>
                    <a:lnTo>
                      <a:pt x="224" y="0"/>
                    </a:lnTo>
                    <a:lnTo>
                      <a:pt x="209" y="2"/>
                    </a:lnTo>
                    <a:lnTo>
                      <a:pt x="194" y="3"/>
                    </a:lnTo>
                    <a:lnTo>
                      <a:pt x="180" y="7"/>
                    </a:lnTo>
                    <a:lnTo>
                      <a:pt x="168" y="11"/>
                    </a:lnTo>
                    <a:lnTo>
                      <a:pt x="157" y="16"/>
                    </a:lnTo>
                    <a:lnTo>
                      <a:pt x="148" y="23"/>
                    </a:lnTo>
                    <a:lnTo>
                      <a:pt x="140" y="31"/>
                    </a:lnTo>
                    <a:lnTo>
                      <a:pt x="132" y="39"/>
                    </a:lnTo>
                    <a:lnTo>
                      <a:pt x="126" y="49"/>
                    </a:lnTo>
                    <a:lnTo>
                      <a:pt x="121" y="58"/>
                    </a:lnTo>
                    <a:lnTo>
                      <a:pt x="118" y="68"/>
                    </a:lnTo>
                    <a:lnTo>
                      <a:pt x="116" y="79"/>
                    </a:lnTo>
                    <a:lnTo>
                      <a:pt x="114" y="89"/>
                    </a:lnTo>
                    <a:lnTo>
                      <a:pt x="116" y="100"/>
                    </a:lnTo>
                    <a:lnTo>
                      <a:pt x="117" y="111"/>
                    </a:lnTo>
                    <a:lnTo>
                      <a:pt x="121" y="122"/>
                    </a:lnTo>
                    <a:lnTo>
                      <a:pt x="121" y="122"/>
                    </a:lnTo>
                    <a:lnTo>
                      <a:pt x="118" y="122"/>
                    </a:lnTo>
                    <a:lnTo>
                      <a:pt x="118" y="122"/>
                    </a:lnTo>
                    <a:lnTo>
                      <a:pt x="113" y="122"/>
                    </a:lnTo>
                    <a:lnTo>
                      <a:pt x="110" y="124"/>
                    </a:lnTo>
                    <a:lnTo>
                      <a:pt x="108" y="127"/>
                    </a:lnTo>
                    <a:lnTo>
                      <a:pt x="106" y="131"/>
                    </a:lnTo>
                    <a:lnTo>
                      <a:pt x="106" y="142"/>
                    </a:lnTo>
                    <a:lnTo>
                      <a:pt x="108" y="154"/>
                    </a:lnTo>
                    <a:lnTo>
                      <a:pt x="108" y="154"/>
                    </a:lnTo>
                    <a:lnTo>
                      <a:pt x="112" y="166"/>
                    </a:lnTo>
                    <a:lnTo>
                      <a:pt x="117" y="177"/>
                    </a:lnTo>
                    <a:lnTo>
                      <a:pt x="121" y="181"/>
                    </a:lnTo>
                    <a:lnTo>
                      <a:pt x="125" y="185"/>
                    </a:lnTo>
                    <a:lnTo>
                      <a:pt x="129" y="188"/>
                    </a:lnTo>
                    <a:lnTo>
                      <a:pt x="135" y="188"/>
                    </a:lnTo>
                    <a:lnTo>
                      <a:pt x="135" y="188"/>
                    </a:lnTo>
                    <a:lnTo>
                      <a:pt x="136" y="188"/>
                    </a:lnTo>
                    <a:lnTo>
                      <a:pt x="136" y="188"/>
                    </a:lnTo>
                    <a:lnTo>
                      <a:pt x="145" y="212"/>
                    </a:lnTo>
                    <a:lnTo>
                      <a:pt x="151" y="223"/>
                    </a:lnTo>
                    <a:lnTo>
                      <a:pt x="157" y="234"/>
                    </a:lnTo>
                    <a:lnTo>
                      <a:pt x="157" y="234"/>
                    </a:lnTo>
                    <a:lnTo>
                      <a:pt x="159" y="240"/>
                    </a:lnTo>
                    <a:lnTo>
                      <a:pt x="160" y="254"/>
                    </a:lnTo>
                    <a:lnTo>
                      <a:pt x="160" y="273"/>
                    </a:lnTo>
                    <a:lnTo>
                      <a:pt x="160" y="281"/>
                    </a:lnTo>
                    <a:lnTo>
                      <a:pt x="157" y="288"/>
                    </a:lnTo>
                    <a:lnTo>
                      <a:pt x="157" y="288"/>
                    </a:lnTo>
                    <a:lnTo>
                      <a:pt x="155" y="292"/>
                    </a:lnTo>
                    <a:lnTo>
                      <a:pt x="151" y="294"/>
                    </a:lnTo>
                    <a:lnTo>
                      <a:pt x="139" y="302"/>
                    </a:lnTo>
                    <a:lnTo>
                      <a:pt x="124" y="310"/>
                    </a:lnTo>
                    <a:lnTo>
                      <a:pt x="105" y="319"/>
                    </a:lnTo>
                    <a:lnTo>
                      <a:pt x="70" y="333"/>
                    </a:lnTo>
                    <a:lnTo>
                      <a:pt x="48" y="341"/>
                    </a:lnTo>
                    <a:lnTo>
                      <a:pt x="48" y="341"/>
                    </a:lnTo>
                    <a:lnTo>
                      <a:pt x="43" y="344"/>
                    </a:lnTo>
                    <a:lnTo>
                      <a:pt x="37" y="350"/>
                    </a:lnTo>
                    <a:lnTo>
                      <a:pt x="25" y="360"/>
                    </a:lnTo>
                    <a:lnTo>
                      <a:pt x="21" y="367"/>
                    </a:lnTo>
                    <a:lnTo>
                      <a:pt x="17" y="374"/>
                    </a:lnTo>
                    <a:lnTo>
                      <a:pt x="15" y="381"/>
                    </a:lnTo>
                    <a:lnTo>
                      <a:pt x="12" y="387"/>
                    </a:lnTo>
                    <a:lnTo>
                      <a:pt x="0" y="475"/>
                    </a:lnTo>
                    <a:lnTo>
                      <a:pt x="0" y="475"/>
                    </a:lnTo>
                    <a:lnTo>
                      <a:pt x="1" y="479"/>
                    </a:lnTo>
                    <a:lnTo>
                      <a:pt x="4" y="484"/>
                    </a:lnTo>
                    <a:lnTo>
                      <a:pt x="9" y="488"/>
                    </a:lnTo>
                    <a:lnTo>
                      <a:pt x="16" y="492"/>
                    </a:lnTo>
                    <a:lnTo>
                      <a:pt x="24" y="496"/>
                    </a:lnTo>
                    <a:lnTo>
                      <a:pt x="35" y="501"/>
                    </a:lnTo>
                    <a:lnTo>
                      <a:pt x="60" y="507"/>
                    </a:lnTo>
                    <a:lnTo>
                      <a:pt x="93" y="513"/>
                    </a:lnTo>
                    <a:lnTo>
                      <a:pt x="132" y="517"/>
                    </a:lnTo>
                    <a:lnTo>
                      <a:pt x="175" y="519"/>
                    </a:lnTo>
                    <a:lnTo>
                      <a:pt x="224" y="521"/>
                    </a:lnTo>
                    <a:lnTo>
                      <a:pt x="224" y="521"/>
                    </a:lnTo>
                    <a:lnTo>
                      <a:pt x="272" y="519"/>
                    </a:lnTo>
                    <a:lnTo>
                      <a:pt x="315" y="517"/>
                    </a:lnTo>
                    <a:lnTo>
                      <a:pt x="354" y="513"/>
                    </a:lnTo>
                    <a:lnTo>
                      <a:pt x="387" y="507"/>
                    </a:lnTo>
                    <a:lnTo>
                      <a:pt x="412" y="501"/>
                    </a:lnTo>
                    <a:lnTo>
                      <a:pt x="423" y="496"/>
                    </a:lnTo>
                    <a:lnTo>
                      <a:pt x="431" y="492"/>
                    </a:lnTo>
                    <a:lnTo>
                      <a:pt x="438" y="488"/>
                    </a:lnTo>
                    <a:lnTo>
                      <a:pt x="443" y="484"/>
                    </a:lnTo>
                    <a:lnTo>
                      <a:pt x="446" y="479"/>
                    </a:lnTo>
                    <a:lnTo>
                      <a:pt x="447" y="475"/>
                    </a:lnTo>
                    <a:lnTo>
                      <a:pt x="447" y="475"/>
                    </a:lnTo>
                    <a:lnTo>
                      <a:pt x="447" y="474"/>
                    </a:lnTo>
                    <a:lnTo>
                      <a:pt x="434" y="38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706"/>
                <a:endParaRPr lang="en-US" sz="1100" dirty="0">
                  <a:solidFill>
                    <a:srgbClr val="097DBC">
                      <a:lumMod val="50000"/>
                    </a:srgbClr>
                  </a:solidFill>
                  <a:latin typeface="ＭＳ Ｐゴシック"/>
                  <a:ea typeface="ＭＳ Ｐゴシック"/>
                  <a:cs typeface="ＭＳ Ｐゴシック"/>
                </a:endParaRPr>
              </a:p>
            </p:txBody>
          </p:sp>
        </p:grpSp>
        <p:sp>
          <p:nvSpPr>
            <p:cNvPr id="24" name="TextBox 23"/>
            <p:cNvSpPr txBox="1"/>
            <p:nvPr/>
          </p:nvSpPr>
          <p:spPr>
            <a:xfrm>
              <a:off x="6102973" y="3527213"/>
              <a:ext cx="530915" cy="230832"/>
            </a:xfrm>
            <a:prstGeom prst="rect">
              <a:avLst/>
            </a:prstGeom>
            <a:noFill/>
          </p:spPr>
          <p:txBody>
            <a:bodyPr wrap="none" rtlCol="0">
              <a:spAutoFit/>
            </a:bodyPr>
            <a:lstStyle/>
            <a:p>
              <a:pPr algn="ctr" defTabSz="456706"/>
              <a:r>
                <a:rPr lang="ja-JP" altLang="en-US" sz="900" dirty="0" smtClean="0">
                  <a:solidFill>
                    <a:srgbClr val="097DBC">
                      <a:lumMod val="50000"/>
                    </a:srgbClr>
                  </a:solidFill>
                  <a:latin typeface="ＭＳ Ｐゴシック"/>
                  <a:ea typeface="ＭＳ Ｐゴシック"/>
                  <a:cs typeface="ＭＳ Ｐゴシック"/>
                </a:rPr>
                <a:t>正社員</a:t>
              </a:r>
              <a:endParaRPr lang="en-US" sz="900" dirty="0">
                <a:solidFill>
                  <a:srgbClr val="097DBC">
                    <a:lumMod val="50000"/>
                  </a:srgbClr>
                </a:solidFill>
                <a:latin typeface="ＭＳ Ｐゴシック"/>
                <a:ea typeface="ＭＳ Ｐゴシック"/>
                <a:cs typeface="ＭＳ Ｐゴシック"/>
              </a:endParaRPr>
            </a:p>
          </p:txBody>
        </p:sp>
      </p:grpSp>
      <p:sp>
        <p:nvSpPr>
          <p:cNvPr id="27" name="TextBox 26"/>
          <p:cNvSpPr txBox="1"/>
          <p:nvPr/>
        </p:nvSpPr>
        <p:spPr>
          <a:xfrm>
            <a:off x="2383203" y="2252181"/>
            <a:ext cx="671817" cy="246140"/>
          </a:xfrm>
          <a:prstGeom prst="rect">
            <a:avLst/>
          </a:prstGeom>
          <a:noFill/>
        </p:spPr>
        <p:txBody>
          <a:bodyPr wrap="none" lIns="91360" tIns="45680" rIns="91360" bIns="45680" rtlCol="0">
            <a:spAutoFit/>
          </a:bodyPr>
          <a:lstStyle/>
          <a:p>
            <a:pPr algn="ctr" defTabSz="456706"/>
            <a:r>
              <a:rPr lang="en-US" altLang="ja-JP" sz="1000" dirty="0" smtClean="0">
                <a:solidFill>
                  <a:srgbClr val="097DBC">
                    <a:lumMod val="50000"/>
                  </a:srgbClr>
                </a:solidFill>
                <a:latin typeface="ＭＳ Ｐゴシック"/>
                <a:ea typeface="ＭＳ Ｐゴシック"/>
                <a:cs typeface="ＭＳ Ｐゴシック"/>
              </a:rPr>
              <a:t>L</a:t>
            </a:r>
            <a:r>
              <a:rPr lang="ja-JP" altLang="en-US" sz="1000" dirty="0" smtClean="0">
                <a:solidFill>
                  <a:srgbClr val="097DBC">
                    <a:lumMod val="50000"/>
                  </a:srgbClr>
                </a:solidFill>
                <a:latin typeface="ＭＳ Ｐゴシック"/>
                <a:ea typeface="ＭＳ Ｐゴシック"/>
                <a:cs typeface="ＭＳ Ｐゴシック"/>
              </a:rPr>
              <a:t>３ホップ</a:t>
            </a:r>
            <a:endParaRPr lang="en-US" sz="1000" dirty="0">
              <a:solidFill>
                <a:srgbClr val="097DBC">
                  <a:lumMod val="50000"/>
                </a:srgbClr>
              </a:solidFill>
              <a:latin typeface="ＭＳ Ｐゴシック"/>
              <a:ea typeface="ＭＳ Ｐゴシック"/>
              <a:cs typeface="ＭＳ Ｐゴシック"/>
            </a:endParaRPr>
          </a:p>
        </p:txBody>
      </p:sp>
      <p:grpSp>
        <p:nvGrpSpPr>
          <p:cNvPr id="28" name="Group 27"/>
          <p:cNvGrpSpPr/>
          <p:nvPr/>
        </p:nvGrpSpPr>
        <p:grpSpPr>
          <a:xfrm>
            <a:off x="2369466" y="3002929"/>
            <a:ext cx="1110269" cy="1315755"/>
            <a:chOff x="6168608" y="3043758"/>
            <a:chExt cx="1110269" cy="1315755"/>
          </a:xfrm>
        </p:grpSpPr>
        <p:cxnSp>
          <p:nvCxnSpPr>
            <p:cNvPr id="29" name="Straight Connector 28"/>
            <p:cNvCxnSpPr/>
            <p:nvPr/>
          </p:nvCxnSpPr>
          <p:spPr>
            <a:xfrm flipH="1" flipV="1">
              <a:off x="6168608" y="3043758"/>
              <a:ext cx="739552" cy="261323"/>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6658194" y="3049467"/>
              <a:ext cx="620683" cy="1310046"/>
              <a:chOff x="6658194" y="3049467"/>
              <a:chExt cx="620683" cy="1310046"/>
            </a:xfrm>
          </p:grpSpPr>
          <p:sp>
            <p:nvSpPr>
              <p:cNvPr id="31" name="Rectangle 30"/>
              <p:cNvSpPr/>
              <p:nvPr/>
            </p:nvSpPr>
            <p:spPr>
              <a:xfrm>
                <a:off x="6702832" y="3049467"/>
                <a:ext cx="543773" cy="992269"/>
              </a:xfrm>
              <a:prstGeom prst="rect">
                <a:avLst/>
              </a:prstGeom>
              <a:solidFill>
                <a:srgbClr val="143457">
                  <a:alpha val="7000"/>
                </a:srgbClr>
              </a:solidFill>
              <a:ln w="3175" cmpd="sng">
                <a:solidFill>
                  <a:srgbClr val="214794"/>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b"/>
              <a:lstStyle/>
              <a:p>
                <a:pPr algn="ctr" defTabSz="913526"/>
                <a:endParaRPr lang="en-US" dirty="0">
                  <a:solidFill>
                    <a:srgbClr val="097DBC">
                      <a:lumMod val="50000"/>
                    </a:srgbClr>
                  </a:solidFill>
                  <a:latin typeface="ＭＳ Ｐゴシック"/>
                  <a:ea typeface="ＭＳ Ｐゴシック"/>
                  <a:cs typeface="ＭＳ Ｐゴシック"/>
                </a:endParaRPr>
              </a:p>
            </p:txBody>
          </p:sp>
          <p:grpSp>
            <p:nvGrpSpPr>
              <p:cNvPr id="32" name="Group 31"/>
              <p:cNvGrpSpPr/>
              <p:nvPr/>
            </p:nvGrpSpPr>
            <p:grpSpPr>
              <a:xfrm>
                <a:off x="6804821" y="3215741"/>
                <a:ext cx="363222" cy="367017"/>
                <a:chOff x="801924" y="1957907"/>
                <a:chExt cx="363222" cy="367017"/>
              </a:xfrm>
            </p:grpSpPr>
            <p:sp>
              <p:nvSpPr>
                <p:cNvPr id="35" name="Oval 34"/>
                <p:cNvSpPr/>
                <p:nvPr/>
              </p:nvSpPr>
              <p:spPr>
                <a:xfrm rot="10800000">
                  <a:off x="801924" y="1957907"/>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36" name="Freeform 258"/>
                <p:cNvSpPr>
                  <a:spLocks/>
                </p:cNvSpPr>
                <p:nvPr/>
              </p:nvSpPr>
              <p:spPr bwMode="auto">
                <a:xfrm>
                  <a:off x="991402" y="2036797"/>
                  <a:ext cx="143308" cy="214234"/>
                </a:xfrm>
                <a:custGeom>
                  <a:avLst/>
                  <a:gdLst>
                    <a:gd name="T0" fmla="*/ 302 w 312"/>
                    <a:gd name="T1" fmla="*/ 333 h 410"/>
                    <a:gd name="T2" fmla="*/ 298 w 312"/>
                    <a:gd name="T3" fmla="*/ 322 h 410"/>
                    <a:gd name="T4" fmla="*/ 283 w 312"/>
                    <a:gd name="T5" fmla="*/ 303 h 410"/>
                    <a:gd name="T6" fmla="*/ 274 w 312"/>
                    <a:gd name="T7" fmla="*/ 298 h 410"/>
                    <a:gd name="T8" fmla="*/ 197 w 312"/>
                    <a:gd name="T9" fmla="*/ 259 h 410"/>
                    <a:gd name="T10" fmla="*/ 209 w 312"/>
                    <a:gd name="T11" fmla="*/ 255 h 410"/>
                    <a:gd name="T12" fmla="*/ 232 w 312"/>
                    <a:gd name="T13" fmla="*/ 246 h 410"/>
                    <a:gd name="T14" fmla="*/ 256 w 312"/>
                    <a:gd name="T15" fmla="*/ 230 h 410"/>
                    <a:gd name="T16" fmla="*/ 276 w 312"/>
                    <a:gd name="T17" fmla="*/ 210 h 410"/>
                    <a:gd name="T18" fmla="*/ 286 w 312"/>
                    <a:gd name="T19" fmla="*/ 194 h 410"/>
                    <a:gd name="T20" fmla="*/ 276 w 312"/>
                    <a:gd name="T21" fmla="*/ 191 h 410"/>
                    <a:gd name="T22" fmla="*/ 259 w 312"/>
                    <a:gd name="T23" fmla="*/ 180 h 410"/>
                    <a:gd name="T24" fmla="*/ 251 w 312"/>
                    <a:gd name="T25" fmla="*/ 168 h 410"/>
                    <a:gd name="T26" fmla="*/ 244 w 312"/>
                    <a:gd name="T27" fmla="*/ 152 h 410"/>
                    <a:gd name="T28" fmla="*/ 241 w 312"/>
                    <a:gd name="T29" fmla="*/ 131 h 410"/>
                    <a:gd name="T30" fmla="*/ 243 w 312"/>
                    <a:gd name="T31" fmla="*/ 104 h 410"/>
                    <a:gd name="T32" fmla="*/ 244 w 312"/>
                    <a:gd name="T33" fmla="*/ 94 h 410"/>
                    <a:gd name="T34" fmla="*/ 243 w 312"/>
                    <a:gd name="T35" fmla="*/ 85 h 410"/>
                    <a:gd name="T36" fmla="*/ 241 w 312"/>
                    <a:gd name="T37" fmla="*/ 68 h 410"/>
                    <a:gd name="T38" fmla="*/ 237 w 312"/>
                    <a:gd name="T39" fmla="*/ 54 h 410"/>
                    <a:gd name="T40" fmla="*/ 229 w 312"/>
                    <a:gd name="T41" fmla="*/ 39 h 410"/>
                    <a:gd name="T42" fmla="*/ 217 w 312"/>
                    <a:gd name="T43" fmla="*/ 25 h 410"/>
                    <a:gd name="T44" fmla="*/ 204 w 312"/>
                    <a:gd name="T45" fmla="*/ 15 h 410"/>
                    <a:gd name="T46" fmla="*/ 186 w 312"/>
                    <a:gd name="T47" fmla="*/ 6 h 410"/>
                    <a:gd name="T48" fmla="*/ 166 w 312"/>
                    <a:gd name="T49" fmla="*/ 1 h 410"/>
                    <a:gd name="T50" fmla="*/ 143 w 312"/>
                    <a:gd name="T51" fmla="*/ 0 h 410"/>
                    <a:gd name="T52" fmla="*/ 131 w 312"/>
                    <a:gd name="T53" fmla="*/ 0 h 410"/>
                    <a:gd name="T54" fmla="*/ 109 w 312"/>
                    <a:gd name="T55" fmla="*/ 4 h 410"/>
                    <a:gd name="T56" fmla="*/ 90 w 312"/>
                    <a:gd name="T57" fmla="*/ 11 h 410"/>
                    <a:gd name="T58" fmla="*/ 74 w 312"/>
                    <a:gd name="T59" fmla="*/ 20 h 410"/>
                    <a:gd name="T60" fmla="*/ 62 w 312"/>
                    <a:gd name="T61" fmla="*/ 32 h 410"/>
                    <a:gd name="T62" fmla="*/ 51 w 312"/>
                    <a:gd name="T63" fmla="*/ 46 h 410"/>
                    <a:gd name="T64" fmla="*/ 45 w 312"/>
                    <a:gd name="T65" fmla="*/ 60 h 410"/>
                    <a:gd name="T66" fmla="*/ 42 w 312"/>
                    <a:gd name="T67" fmla="*/ 77 h 410"/>
                    <a:gd name="T68" fmla="*/ 42 w 312"/>
                    <a:gd name="T69" fmla="*/ 85 h 410"/>
                    <a:gd name="T70" fmla="*/ 42 w 312"/>
                    <a:gd name="T71" fmla="*/ 104 h 410"/>
                    <a:gd name="T72" fmla="*/ 45 w 312"/>
                    <a:gd name="T73" fmla="*/ 118 h 410"/>
                    <a:gd name="T74" fmla="*/ 43 w 312"/>
                    <a:gd name="T75" fmla="*/ 143 h 410"/>
                    <a:gd name="T76" fmla="*/ 38 w 312"/>
                    <a:gd name="T77" fmla="*/ 162 h 410"/>
                    <a:gd name="T78" fmla="*/ 31 w 312"/>
                    <a:gd name="T79" fmla="*/ 175 h 410"/>
                    <a:gd name="T80" fmla="*/ 16 w 312"/>
                    <a:gd name="T81" fmla="*/ 187 h 410"/>
                    <a:gd name="T82" fmla="*/ 0 w 312"/>
                    <a:gd name="T83" fmla="*/ 194 h 410"/>
                    <a:gd name="T84" fmla="*/ 1 w 312"/>
                    <a:gd name="T85" fmla="*/ 198 h 410"/>
                    <a:gd name="T86" fmla="*/ 15 w 312"/>
                    <a:gd name="T87" fmla="*/ 218 h 410"/>
                    <a:gd name="T88" fmla="*/ 30 w 312"/>
                    <a:gd name="T89" fmla="*/ 232 h 410"/>
                    <a:gd name="T90" fmla="*/ 80 w 312"/>
                    <a:gd name="T91" fmla="*/ 252 h 410"/>
                    <a:gd name="T92" fmla="*/ 88 w 312"/>
                    <a:gd name="T93" fmla="*/ 256 h 410"/>
                    <a:gd name="T94" fmla="*/ 103 w 312"/>
                    <a:gd name="T95" fmla="*/ 269 h 410"/>
                    <a:gd name="T96" fmla="*/ 117 w 312"/>
                    <a:gd name="T97" fmla="*/ 286 h 410"/>
                    <a:gd name="T98" fmla="*/ 127 w 312"/>
                    <a:gd name="T99" fmla="*/ 306 h 410"/>
                    <a:gd name="T100" fmla="*/ 144 w 312"/>
                    <a:gd name="T101" fmla="*/ 410 h 410"/>
                    <a:gd name="T102" fmla="*/ 181 w 312"/>
                    <a:gd name="T103" fmla="*/ 408 h 410"/>
                    <a:gd name="T104" fmla="*/ 243 w 312"/>
                    <a:gd name="T105" fmla="*/ 403 h 410"/>
                    <a:gd name="T106" fmla="*/ 286 w 312"/>
                    <a:gd name="T107" fmla="*/ 393 h 410"/>
                    <a:gd name="T108" fmla="*/ 305 w 312"/>
                    <a:gd name="T109" fmla="*/ 385 h 410"/>
                    <a:gd name="T110" fmla="*/ 312 w 312"/>
                    <a:gd name="T111" fmla="*/ 377 h 410"/>
                    <a:gd name="T112" fmla="*/ 312 w 312"/>
                    <a:gd name="T113" fmla="*/ 375 h 410"/>
                    <a:gd name="T114" fmla="*/ 302 w 312"/>
                    <a:gd name="T115" fmla="*/ 3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2" h="410">
                      <a:moveTo>
                        <a:pt x="302" y="333"/>
                      </a:moveTo>
                      <a:lnTo>
                        <a:pt x="302" y="333"/>
                      </a:lnTo>
                      <a:lnTo>
                        <a:pt x="301" y="327"/>
                      </a:lnTo>
                      <a:lnTo>
                        <a:pt x="298" y="322"/>
                      </a:lnTo>
                      <a:lnTo>
                        <a:pt x="291" y="311"/>
                      </a:lnTo>
                      <a:lnTo>
                        <a:pt x="283" y="303"/>
                      </a:lnTo>
                      <a:lnTo>
                        <a:pt x="274" y="298"/>
                      </a:lnTo>
                      <a:lnTo>
                        <a:pt x="274" y="298"/>
                      </a:lnTo>
                      <a:lnTo>
                        <a:pt x="197" y="259"/>
                      </a:lnTo>
                      <a:lnTo>
                        <a:pt x="197" y="259"/>
                      </a:lnTo>
                      <a:lnTo>
                        <a:pt x="197" y="259"/>
                      </a:lnTo>
                      <a:lnTo>
                        <a:pt x="209" y="255"/>
                      </a:lnTo>
                      <a:lnTo>
                        <a:pt x="221" y="251"/>
                      </a:lnTo>
                      <a:lnTo>
                        <a:pt x="232" y="246"/>
                      </a:lnTo>
                      <a:lnTo>
                        <a:pt x="241" y="241"/>
                      </a:lnTo>
                      <a:lnTo>
                        <a:pt x="256" y="230"/>
                      </a:lnTo>
                      <a:lnTo>
                        <a:pt x="268" y="220"/>
                      </a:lnTo>
                      <a:lnTo>
                        <a:pt x="276" y="210"/>
                      </a:lnTo>
                      <a:lnTo>
                        <a:pt x="282" y="202"/>
                      </a:lnTo>
                      <a:lnTo>
                        <a:pt x="286" y="194"/>
                      </a:lnTo>
                      <a:lnTo>
                        <a:pt x="286" y="194"/>
                      </a:lnTo>
                      <a:lnTo>
                        <a:pt x="276" y="191"/>
                      </a:lnTo>
                      <a:lnTo>
                        <a:pt x="268" y="187"/>
                      </a:lnTo>
                      <a:lnTo>
                        <a:pt x="259" y="180"/>
                      </a:lnTo>
                      <a:lnTo>
                        <a:pt x="255" y="175"/>
                      </a:lnTo>
                      <a:lnTo>
                        <a:pt x="251" y="168"/>
                      </a:lnTo>
                      <a:lnTo>
                        <a:pt x="247" y="162"/>
                      </a:lnTo>
                      <a:lnTo>
                        <a:pt x="244" y="152"/>
                      </a:lnTo>
                      <a:lnTo>
                        <a:pt x="241" y="143"/>
                      </a:lnTo>
                      <a:lnTo>
                        <a:pt x="241" y="131"/>
                      </a:lnTo>
                      <a:lnTo>
                        <a:pt x="241" y="118"/>
                      </a:lnTo>
                      <a:lnTo>
                        <a:pt x="243" y="104"/>
                      </a:lnTo>
                      <a:lnTo>
                        <a:pt x="243" y="104"/>
                      </a:lnTo>
                      <a:lnTo>
                        <a:pt x="244" y="94"/>
                      </a:lnTo>
                      <a:lnTo>
                        <a:pt x="243" y="85"/>
                      </a:lnTo>
                      <a:lnTo>
                        <a:pt x="243" y="85"/>
                      </a:lnTo>
                      <a:lnTo>
                        <a:pt x="243" y="77"/>
                      </a:lnTo>
                      <a:lnTo>
                        <a:pt x="241" y="68"/>
                      </a:lnTo>
                      <a:lnTo>
                        <a:pt x="240" y="60"/>
                      </a:lnTo>
                      <a:lnTo>
                        <a:pt x="237" y="54"/>
                      </a:lnTo>
                      <a:lnTo>
                        <a:pt x="233" y="46"/>
                      </a:lnTo>
                      <a:lnTo>
                        <a:pt x="229" y="39"/>
                      </a:lnTo>
                      <a:lnTo>
                        <a:pt x="224" y="32"/>
                      </a:lnTo>
                      <a:lnTo>
                        <a:pt x="217" y="25"/>
                      </a:lnTo>
                      <a:lnTo>
                        <a:pt x="210" y="20"/>
                      </a:lnTo>
                      <a:lnTo>
                        <a:pt x="204" y="15"/>
                      </a:lnTo>
                      <a:lnTo>
                        <a:pt x="194" y="11"/>
                      </a:lnTo>
                      <a:lnTo>
                        <a:pt x="186" y="6"/>
                      </a:lnTo>
                      <a:lnTo>
                        <a:pt x="175" y="4"/>
                      </a:lnTo>
                      <a:lnTo>
                        <a:pt x="166" y="1"/>
                      </a:lnTo>
                      <a:lnTo>
                        <a:pt x="154" y="0"/>
                      </a:lnTo>
                      <a:lnTo>
                        <a:pt x="143" y="0"/>
                      </a:lnTo>
                      <a:lnTo>
                        <a:pt x="143" y="0"/>
                      </a:lnTo>
                      <a:lnTo>
                        <a:pt x="131" y="0"/>
                      </a:lnTo>
                      <a:lnTo>
                        <a:pt x="120" y="1"/>
                      </a:lnTo>
                      <a:lnTo>
                        <a:pt x="109" y="4"/>
                      </a:lnTo>
                      <a:lnTo>
                        <a:pt x="100" y="6"/>
                      </a:lnTo>
                      <a:lnTo>
                        <a:pt x="90" y="11"/>
                      </a:lnTo>
                      <a:lnTo>
                        <a:pt x="82" y="15"/>
                      </a:lnTo>
                      <a:lnTo>
                        <a:pt x="74" y="20"/>
                      </a:lnTo>
                      <a:lnTo>
                        <a:pt x="67" y="25"/>
                      </a:lnTo>
                      <a:lnTo>
                        <a:pt x="62" y="32"/>
                      </a:lnTo>
                      <a:lnTo>
                        <a:pt x="57" y="39"/>
                      </a:lnTo>
                      <a:lnTo>
                        <a:pt x="51" y="46"/>
                      </a:lnTo>
                      <a:lnTo>
                        <a:pt x="49" y="54"/>
                      </a:lnTo>
                      <a:lnTo>
                        <a:pt x="45" y="60"/>
                      </a:lnTo>
                      <a:lnTo>
                        <a:pt x="43" y="68"/>
                      </a:lnTo>
                      <a:lnTo>
                        <a:pt x="42" y="77"/>
                      </a:lnTo>
                      <a:lnTo>
                        <a:pt x="42" y="85"/>
                      </a:lnTo>
                      <a:lnTo>
                        <a:pt x="42" y="85"/>
                      </a:lnTo>
                      <a:lnTo>
                        <a:pt x="42" y="94"/>
                      </a:lnTo>
                      <a:lnTo>
                        <a:pt x="42" y="104"/>
                      </a:lnTo>
                      <a:lnTo>
                        <a:pt x="42" y="104"/>
                      </a:lnTo>
                      <a:lnTo>
                        <a:pt x="45" y="118"/>
                      </a:lnTo>
                      <a:lnTo>
                        <a:pt x="45" y="131"/>
                      </a:lnTo>
                      <a:lnTo>
                        <a:pt x="43" y="143"/>
                      </a:lnTo>
                      <a:lnTo>
                        <a:pt x="42" y="152"/>
                      </a:lnTo>
                      <a:lnTo>
                        <a:pt x="38" y="162"/>
                      </a:lnTo>
                      <a:lnTo>
                        <a:pt x="35" y="168"/>
                      </a:lnTo>
                      <a:lnTo>
                        <a:pt x="31" y="175"/>
                      </a:lnTo>
                      <a:lnTo>
                        <a:pt x="26" y="180"/>
                      </a:lnTo>
                      <a:lnTo>
                        <a:pt x="16" y="187"/>
                      </a:lnTo>
                      <a:lnTo>
                        <a:pt x="8" y="191"/>
                      </a:lnTo>
                      <a:lnTo>
                        <a:pt x="0" y="194"/>
                      </a:lnTo>
                      <a:lnTo>
                        <a:pt x="0" y="194"/>
                      </a:lnTo>
                      <a:lnTo>
                        <a:pt x="1" y="198"/>
                      </a:lnTo>
                      <a:lnTo>
                        <a:pt x="5" y="206"/>
                      </a:lnTo>
                      <a:lnTo>
                        <a:pt x="15" y="218"/>
                      </a:lnTo>
                      <a:lnTo>
                        <a:pt x="22" y="225"/>
                      </a:lnTo>
                      <a:lnTo>
                        <a:pt x="30" y="232"/>
                      </a:lnTo>
                      <a:lnTo>
                        <a:pt x="30" y="232"/>
                      </a:lnTo>
                      <a:lnTo>
                        <a:pt x="80" y="252"/>
                      </a:lnTo>
                      <a:lnTo>
                        <a:pt x="80" y="252"/>
                      </a:lnTo>
                      <a:lnTo>
                        <a:pt x="88" y="256"/>
                      </a:lnTo>
                      <a:lnTo>
                        <a:pt x="96" y="261"/>
                      </a:lnTo>
                      <a:lnTo>
                        <a:pt x="103" y="269"/>
                      </a:lnTo>
                      <a:lnTo>
                        <a:pt x="111" y="277"/>
                      </a:lnTo>
                      <a:lnTo>
                        <a:pt x="117" y="286"/>
                      </a:lnTo>
                      <a:lnTo>
                        <a:pt x="123" y="295"/>
                      </a:lnTo>
                      <a:lnTo>
                        <a:pt x="127" y="306"/>
                      </a:lnTo>
                      <a:lnTo>
                        <a:pt x="128" y="315"/>
                      </a:lnTo>
                      <a:lnTo>
                        <a:pt x="144" y="410"/>
                      </a:lnTo>
                      <a:lnTo>
                        <a:pt x="144" y="410"/>
                      </a:lnTo>
                      <a:lnTo>
                        <a:pt x="181" y="408"/>
                      </a:lnTo>
                      <a:lnTo>
                        <a:pt x="214" y="407"/>
                      </a:lnTo>
                      <a:lnTo>
                        <a:pt x="243" y="403"/>
                      </a:lnTo>
                      <a:lnTo>
                        <a:pt x="267" y="399"/>
                      </a:lnTo>
                      <a:lnTo>
                        <a:pt x="286" y="393"/>
                      </a:lnTo>
                      <a:lnTo>
                        <a:pt x="299" y="388"/>
                      </a:lnTo>
                      <a:lnTo>
                        <a:pt x="305" y="385"/>
                      </a:lnTo>
                      <a:lnTo>
                        <a:pt x="309" y="381"/>
                      </a:lnTo>
                      <a:lnTo>
                        <a:pt x="312" y="377"/>
                      </a:lnTo>
                      <a:lnTo>
                        <a:pt x="312" y="375"/>
                      </a:lnTo>
                      <a:lnTo>
                        <a:pt x="312" y="375"/>
                      </a:lnTo>
                      <a:lnTo>
                        <a:pt x="302" y="333"/>
                      </a:lnTo>
                      <a:lnTo>
                        <a:pt x="302" y="33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706"/>
                  <a:endParaRPr lang="en-US" sz="1100" dirty="0">
                    <a:solidFill>
                      <a:srgbClr val="097DBC">
                        <a:lumMod val="50000"/>
                      </a:srgbClr>
                    </a:solidFill>
                    <a:latin typeface="ＭＳ Ｐゴシック"/>
                    <a:ea typeface="ＭＳ Ｐゴシック"/>
                    <a:cs typeface="ＭＳ Ｐゴシック"/>
                  </a:endParaRPr>
                </a:p>
              </p:txBody>
            </p:sp>
            <p:sp>
              <p:nvSpPr>
                <p:cNvPr id="37" name="Freeform 259"/>
                <p:cNvSpPr>
                  <a:spLocks/>
                </p:cNvSpPr>
                <p:nvPr/>
              </p:nvSpPr>
              <p:spPr bwMode="auto">
                <a:xfrm>
                  <a:off x="850790" y="2008961"/>
                  <a:ext cx="193820" cy="255925"/>
                </a:xfrm>
                <a:custGeom>
                  <a:avLst/>
                  <a:gdLst>
                    <a:gd name="T0" fmla="*/ 433 w 447"/>
                    <a:gd name="T1" fmla="*/ 381 h 521"/>
                    <a:gd name="T2" fmla="*/ 420 w 447"/>
                    <a:gd name="T3" fmla="*/ 360 h 521"/>
                    <a:gd name="T4" fmla="*/ 399 w 447"/>
                    <a:gd name="T5" fmla="*/ 341 h 521"/>
                    <a:gd name="T6" fmla="*/ 341 w 447"/>
                    <a:gd name="T7" fmla="*/ 319 h 521"/>
                    <a:gd name="T8" fmla="*/ 295 w 447"/>
                    <a:gd name="T9" fmla="*/ 294 h 521"/>
                    <a:gd name="T10" fmla="*/ 290 w 447"/>
                    <a:gd name="T11" fmla="*/ 288 h 521"/>
                    <a:gd name="T12" fmla="*/ 287 w 447"/>
                    <a:gd name="T13" fmla="*/ 254 h 521"/>
                    <a:gd name="T14" fmla="*/ 290 w 447"/>
                    <a:gd name="T15" fmla="*/ 234 h 521"/>
                    <a:gd name="T16" fmla="*/ 311 w 447"/>
                    <a:gd name="T17" fmla="*/ 188 h 521"/>
                    <a:gd name="T18" fmla="*/ 313 w 447"/>
                    <a:gd name="T19" fmla="*/ 188 h 521"/>
                    <a:gd name="T20" fmla="*/ 326 w 447"/>
                    <a:gd name="T21" fmla="*/ 181 h 521"/>
                    <a:gd name="T22" fmla="*/ 340 w 447"/>
                    <a:gd name="T23" fmla="*/ 154 h 521"/>
                    <a:gd name="T24" fmla="*/ 340 w 447"/>
                    <a:gd name="T25" fmla="*/ 131 h 521"/>
                    <a:gd name="T26" fmla="*/ 333 w 447"/>
                    <a:gd name="T27" fmla="*/ 122 h 521"/>
                    <a:gd name="T28" fmla="*/ 326 w 447"/>
                    <a:gd name="T29" fmla="*/ 122 h 521"/>
                    <a:gd name="T30" fmla="*/ 331 w 447"/>
                    <a:gd name="T31" fmla="*/ 100 h 521"/>
                    <a:gd name="T32" fmla="*/ 329 w 447"/>
                    <a:gd name="T33" fmla="*/ 68 h 521"/>
                    <a:gd name="T34" fmla="*/ 314 w 447"/>
                    <a:gd name="T35" fmla="*/ 39 h 521"/>
                    <a:gd name="T36" fmla="*/ 288 w 447"/>
                    <a:gd name="T37" fmla="*/ 16 h 521"/>
                    <a:gd name="T38" fmla="*/ 253 w 447"/>
                    <a:gd name="T39" fmla="*/ 3 h 521"/>
                    <a:gd name="T40" fmla="*/ 224 w 447"/>
                    <a:gd name="T41" fmla="*/ 0 h 521"/>
                    <a:gd name="T42" fmla="*/ 180 w 447"/>
                    <a:gd name="T43" fmla="*/ 7 h 521"/>
                    <a:gd name="T44" fmla="*/ 148 w 447"/>
                    <a:gd name="T45" fmla="*/ 23 h 521"/>
                    <a:gd name="T46" fmla="*/ 126 w 447"/>
                    <a:gd name="T47" fmla="*/ 49 h 521"/>
                    <a:gd name="T48" fmla="*/ 116 w 447"/>
                    <a:gd name="T49" fmla="*/ 79 h 521"/>
                    <a:gd name="T50" fmla="*/ 117 w 447"/>
                    <a:gd name="T51" fmla="*/ 111 h 521"/>
                    <a:gd name="T52" fmla="*/ 118 w 447"/>
                    <a:gd name="T53" fmla="*/ 122 h 521"/>
                    <a:gd name="T54" fmla="*/ 110 w 447"/>
                    <a:gd name="T55" fmla="*/ 124 h 521"/>
                    <a:gd name="T56" fmla="*/ 106 w 447"/>
                    <a:gd name="T57" fmla="*/ 142 h 521"/>
                    <a:gd name="T58" fmla="*/ 112 w 447"/>
                    <a:gd name="T59" fmla="*/ 166 h 521"/>
                    <a:gd name="T60" fmla="*/ 125 w 447"/>
                    <a:gd name="T61" fmla="*/ 185 h 521"/>
                    <a:gd name="T62" fmla="*/ 135 w 447"/>
                    <a:gd name="T63" fmla="*/ 188 h 521"/>
                    <a:gd name="T64" fmla="*/ 145 w 447"/>
                    <a:gd name="T65" fmla="*/ 212 h 521"/>
                    <a:gd name="T66" fmla="*/ 157 w 447"/>
                    <a:gd name="T67" fmla="*/ 234 h 521"/>
                    <a:gd name="T68" fmla="*/ 160 w 447"/>
                    <a:gd name="T69" fmla="*/ 273 h 521"/>
                    <a:gd name="T70" fmla="*/ 157 w 447"/>
                    <a:gd name="T71" fmla="*/ 288 h 521"/>
                    <a:gd name="T72" fmla="*/ 139 w 447"/>
                    <a:gd name="T73" fmla="*/ 302 h 521"/>
                    <a:gd name="T74" fmla="*/ 70 w 447"/>
                    <a:gd name="T75" fmla="*/ 333 h 521"/>
                    <a:gd name="T76" fmla="*/ 43 w 447"/>
                    <a:gd name="T77" fmla="*/ 344 h 521"/>
                    <a:gd name="T78" fmla="*/ 21 w 447"/>
                    <a:gd name="T79" fmla="*/ 367 h 521"/>
                    <a:gd name="T80" fmla="*/ 12 w 447"/>
                    <a:gd name="T81" fmla="*/ 387 h 521"/>
                    <a:gd name="T82" fmla="*/ 1 w 447"/>
                    <a:gd name="T83" fmla="*/ 479 h 521"/>
                    <a:gd name="T84" fmla="*/ 16 w 447"/>
                    <a:gd name="T85" fmla="*/ 492 h 521"/>
                    <a:gd name="T86" fmla="*/ 60 w 447"/>
                    <a:gd name="T87" fmla="*/ 507 h 521"/>
                    <a:gd name="T88" fmla="*/ 175 w 447"/>
                    <a:gd name="T89" fmla="*/ 519 h 521"/>
                    <a:gd name="T90" fmla="*/ 272 w 447"/>
                    <a:gd name="T91" fmla="*/ 519 h 521"/>
                    <a:gd name="T92" fmla="*/ 387 w 447"/>
                    <a:gd name="T93" fmla="*/ 507 h 521"/>
                    <a:gd name="T94" fmla="*/ 431 w 447"/>
                    <a:gd name="T95" fmla="*/ 492 h 521"/>
                    <a:gd name="T96" fmla="*/ 446 w 447"/>
                    <a:gd name="T97" fmla="*/ 479 h 521"/>
                    <a:gd name="T98" fmla="*/ 447 w 447"/>
                    <a:gd name="T99" fmla="*/ 47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521">
                      <a:moveTo>
                        <a:pt x="434" y="387"/>
                      </a:moveTo>
                      <a:lnTo>
                        <a:pt x="434" y="387"/>
                      </a:lnTo>
                      <a:lnTo>
                        <a:pt x="433" y="381"/>
                      </a:lnTo>
                      <a:lnTo>
                        <a:pt x="430" y="374"/>
                      </a:lnTo>
                      <a:lnTo>
                        <a:pt x="426" y="367"/>
                      </a:lnTo>
                      <a:lnTo>
                        <a:pt x="420" y="360"/>
                      </a:lnTo>
                      <a:lnTo>
                        <a:pt x="410" y="350"/>
                      </a:lnTo>
                      <a:lnTo>
                        <a:pt x="404" y="344"/>
                      </a:lnTo>
                      <a:lnTo>
                        <a:pt x="399" y="341"/>
                      </a:lnTo>
                      <a:lnTo>
                        <a:pt x="399" y="341"/>
                      </a:lnTo>
                      <a:lnTo>
                        <a:pt x="376" y="333"/>
                      </a:lnTo>
                      <a:lnTo>
                        <a:pt x="341" y="319"/>
                      </a:lnTo>
                      <a:lnTo>
                        <a:pt x="323" y="310"/>
                      </a:lnTo>
                      <a:lnTo>
                        <a:pt x="307" y="302"/>
                      </a:lnTo>
                      <a:lnTo>
                        <a:pt x="295" y="294"/>
                      </a:lnTo>
                      <a:lnTo>
                        <a:pt x="291" y="292"/>
                      </a:lnTo>
                      <a:lnTo>
                        <a:pt x="290" y="288"/>
                      </a:lnTo>
                      <a:lnTo>
                        <a:pt x="290" y="288"/>
                      </a:lnTo>
                      <a:lnTo>
                        <a:pt x="287" y="281"/>
                      </a:lnTo>
                      <a:lnTo>
                        <a:pt x="286" y="273"/>
                      </a:lnTo>
                      <a:lnTo>
                        <a:pt x="287" y="254"/>
                      </a:lnTo>
                      <a:lnTo>
                        <a:pt x="288" y="240"/>
                      </a:lnTo>
                      <a:lnTo>
                        <a:pt x="290" y="234"/>
                      </a:lnTo>
                      <a:lnTo>
                        <a:pt x="290" y="234"/>
                      </a:lnTo>
                      <a:lnTo>
                        <a:pt x="295" y="223"/>
                      </a:lnTo>
                      <a:lnTo>
                        <a:pt x="302" y="212"/>
                      </a:lnTo>
                      <a:lnTo>
                        <a:pt x="311" y="188"/>
                      </a:lnTo>
                      <a:lnTo>
                        <a:pt x="311" y="188"/>
                      </a:lnTo>
                      <a:lnTo>
                        <a:pt x="313" y="188"/>
                      </a:lnTo>
                      <a:lnTo>
                        <a:pt x="313" y="188"/>
                      </a:lnTo>
                      <a:lnTo>
                        <a:pt x="317" y="188"/>
                      </a:lnTo>
                      <a:lnTo>
                        <a:pt x="322" y="185"/>
                      </a:lnTo>
                      <a:lnTo>
                        <a:pt x="326" y="181"/>
                      </a:lnTo>
                      <a:lnTo>
                        <a:pt x="330" y="177"/>
                      </a:lnTo>
                      <a:lnTo>
                        <a:pt x="335" y="166"/>
                      </a:lnTo>
                      <a:lnTo>
                        <a:pt x="340" y="154"/>
                      </a:lnTo>
                      <a:lnTo>
                        <a:pt x="340" y="154"/>
                      </a:lnTo>
                      <a:lnTo>
                        <a:pt x="341" y="142"/>
                      </a:lnTo>
                      <a:lnTo>
                        <a:pt x="340" y="131"/>
                      </a:lnTo>
                      <a:lnTo>
                        <a:pt x="338" y="127"/>
                      </a:lnTo>
                      <a:lnTo>
                        <a:pt x="337" y="124"/>
                      </a:lnTo>
                      <a:lnTo>
                        <a:pt x="333" y="122"/>
                      </a:lnTo>
                      <a:lnTo>
                        <a:pt x="329" y="122"/>
                      </a:lnTo>
                      <a:lnTo>
                        <a:pt x="329" y="122"/>
                      </a:lnTo>
                      <a:lnTo>
                        <a:pt x="326" y="122"/>
                      </a:lnTo>
                      <a:lnTo>
                        <a:pt x="326" y="122"/>
                      </a:lnTo>
                      <a:lnTo>
                        <a:pt x="330" y="111"/>
                      </a:lnTo>
                      <a:lnTo>
                        <a:pt x="331" y="100"/>
                      </a:lnTo>
                      <a:lnTo>
                        <a:pt x="331" y="89"/>
                      </a:lnTo>
                      <a:lnTo>
                        <a:pt x="331" y="79"/>
                      </a:lnTo>
                      <a:lnTo>
                        <a:pt x="329" y="68"/>
                      </a:lnTo>
                      <a:lnTo>
                        <a:pt x="326" y="58"/>
                      </a:lnTo>
                      <a:lnTo>
                        <a:pt x="321" y="49"/>
                      </a:lnTo>
                      <a:lnTo>
                        <a:pt x="314" y="39"/>
                      </a:lnTo>
                      <a:lnTo>
                        <a:pt x="307" y="31"/>
                      </a:lnTo>
                      <a:lnTo>
                        <a:pt x="299" y="23"/>
                      </a:lnTo>
                      <a:lnTo>
                        <a:pt x="288" y="16"/>
                      </a:lnTo>
                      <a:lnTo>
                        <a:pt x="277" y="11"/>
                      </a:lnTo>
                      <a:lnTo>
                        <a:pt x="265" y="7"/>
                      </a:lnTo>
                      <a:lnTo>
                        <a:pt x="253" y="3"/>
                      </a:lnTo>
                      <a:lnTo>
                        <a:pt x="238" y="2"/>
                      </a:lnTo>
                      <a:lnTo>
                        <a:pt x="224" y="0"/>
                      </a:lnTo>
                      <a:lnTo>
                        <a:pt x="224" y="0"/>
                      </a:lnTo>
                      <a:lnTo>
                        <a:pt x="209" y="2"/>
                      </a:lnTo>
                      <a:lnTo>
                        <a:pt x="194" y="3"/>
                      </a:lnTo>
                      <a:lnTo>
                        <a:pt x="180" y="7"/>
                      </a:lnTo>
                      <a:lnTo>
                        <a:pt x="168" y="11"/>
                      </a:lnTo>
                      <a:lnTo>
                        <a:pt x="157" y="16"/>
                      </a:lnTo>
                      <a:lnTo>
                        <a:pt x="148" y="23"/>
                      </a:lnTo>
                      <a:lnTo>
                        <a:pt x="140" y="31"/>
                      </a:lnTo>
                      <a:lnTo>
                        <a:pt x="132" y="39"/>
                      </a:lnTo>
                      <a:lnTo>
                        <a:pt x="126" y="49"/>
                      </a:lnTo>
                      <a:lnTo>
                        <a:pt x="121" y="58"/>
                      </a:lnTo>
                      <a:lnTo>
                        <a:pt x="118" y="68"/>
                      </a:lnTo>
                      <a:lnTo>
                        <a:pt x="116" y="79"/>
                      </a:lnTo>
                      <a:lnTo>
                        <a:pt x="114" y="89"/>
                      </a:lnTo>
                      <a:lnTo>
                        <a:pt x="116" y="100"/>
                      </a:lnTo>
                      <a:lnTo>
                        <a:pt x="117" y="111"/>
                      </a:lnTo>
                      <a:lnTo>
                        <a:pt x="121" y="122"/>
                      </a:lnTo>
                      <a:lnTo>
                        <a:pt x="121" y="122"/>
                      </a:lnTo>
                      <a:lnTo>
                        <a:pt x="118" y="122"/>
                      </a:lnTo>
                      <a:lnTo>
                        <a:pt x="118" y="122"/>
                      </a:lnTo>
                      <a:lnTo>
                        <a:pt x="113" y="122"/>
                      </a:lnTo>
                      <a:lnTo>
                        <a:pt x="110" y="124"/>
                      </a:lnTo>
                      <a:lnTo>
                        <a:pt x="108" y="127"/>
                      </a:lnTo>
                      <a:lnTo>
                        <a:pt x="106" y="131"/>
                      </a:lnTo>
                      <a:lnTo>
                        <a:pt x="106" y="142"/>
                      </a:lnTo>
                      <a:lnTo>
                        <a:pt x="108" y="154"/>
                      </a:lnTo>
                      <a:lnTo>
                        <a:pt x="108" y="154"/>
                      </a:lnTo>
                      <a:lnTo>
                        <a:pt x="112" y="166"/>
                      </a:lnTo>
                      <a:lnTo>
                        <a:pt x="117" y="177"/>
                      </a:lnTo>
                      <a:lnTo>
                        <a:pt x="121" y="181"/>
                      </a:lnTo>
                      <a:lnTo>
                        <a:pt x="125" y="185"/>
                      </a:lnTo>
                      <a:lnTo>
                        <a:pt x="129" y="188"/>
                      </a:lnTo>
                      <a:lnTo>
                        <a:pt x="135" y="188"/>
                      </a:lnTo>
                      <a:lnTo>
                        <a:pt x="135" y="188"/>
                      </a:lnTo>
                      <a:lnTo>
                        <a:pt x="136" y="188"/>
                      </a:lnTo>
                      <a:lnTo>
                        <a:pt x="136" y="188"/>
                      </a:lnTo>
                      <a:lnTo>
                        <a:pt x="145" y="212"/>
                      </a:lnTo>
                      <a:lnTo>
                        <a:pt x="151" y="223"/>
                      </a:lnTo>
                      <a:lnTo>
                        <a:pt x="157" y="234"/>
                      </a:lnTo>
                      <a:lnTo>
                        <a:pt x="157" y="234"/>
                      </a:lnTo>
                      <a:lnTo>
                        <a:pt x="159" y="240"/>
                      </a:lnTo>
                      <a:lnTo>
                        <a:pt x="160" y="254"/>
                      </a:lnTo>
                      <a:lnTo>
                        <a:pt x="160" y="273"/>
                      </a:lnTo>
                      <a:lnTo>
                        <a:pt x="160" y="281"/>
                      </a:lnTo>
                      <a:lnTo>
                        <a:pt x="157" y="288"/>
                      </a:lnTo>
                      <a:lnTo>
                        <a:pt x="157" y="288"/>
                      </a:lnTo>
                      <a:lnTo>
                        <a:pt x="155" y="292"/>
                      </a:lnTo>
                      <a:lnTo>
                        <a:pt x="151" y="294"/>
                      </a:lnTo>
                      <a:lnTo>
                        <a:pt x="139" y="302"/>
                      </a:lnTo>
                      <a:lnTo>
                        <a:pt x="124" y="310"/>
                      </a:lnTo>
                      <a:lnTo>
                        <a:pt x="105" y="319"/>
                      </a:lnTo>
                      <a:lnTo>
                        <a:pt x="70" y="333"/>
                      </a:lnTo>
                      <a:lnTo>
                        <a:pt x="48" y="341"/>
                      </a:lnTo>
                      <a:lnTo>
                        <a:pt x="48" y="341"/>
                      </a:lnTo>
                      <a:lnTo>
                        <a:pt x="43" y="344"/>
                      </a:lnTo>
                      <a:lnTo>
                        <a:pt x="37" y="350"/>
                      </a:lnTo>
                      <a:lnTo>
                        <a:pt x="25" y="360"/>
                      </a:lnTo>
                      <a:lnTo>
                        <a:pt x="21" y="367"/>
                      </a:lnTo>
                      <a:lnTo>
                        <a:pt x="17" y="374"/>
                      </a:lnTo>
                      <a:lnTo>
                        <a:pt x="15" y="381"/>
                      </a:lnTo>
                      <a:lnTo>
                        <a:pt x="12" y="387"/>
                      </a:lnTo>
                      <a:lnTo>
                        <a:pt x="0" y="475"/>
                      </a:lnTo>
                      <a:lnTo>
                        <a:pt x="0" y="475"/>
                      </a:lnTo>
                      <a:lnTo>
                        <a:pt x="1" y="479"/>
                      </a:lnTo>
                      <a:lnTo>
                        <a:pt x="4" y="484"/>
                      </a:lnTo>
                      <a:lnTo>
                        <a:pt x="9" y="488"/>
                      </a:lnTo>
                      <a:lnTo>
                        <a:pt x="16" y="492"/>
                      </a:lnTo>
                      <a:lnTo>
                        <a:pt x="24" y="496"/>
                      </a:lnTo>
                      <a:lnTo>
                        <a:pt x="35" y="501"/>
                      </a:lnTo>
                      <a:lnTo>
                        <a:pt x="60" y="507"/>
                      </a:lnTo>
                      <a:lnTo>
                        <a:pt x="93" y="513"/>
                      </a:lnTo>
                      <a:lnTo>
                        <a:pt x="132" y="517"/>
                      </a:lnTo>
                      <a:lnTo>
                        <a:pt x="175" y="519"/>
                      </a:lnTo>
                      <a:lnTo>
                        <a:pt x="224" y="521"/>
                      </a:lnTo>
                      <a:lnTo>
                        <a:pt x="224" y="521"/>
                      </a:lnTo>
                      <a:lnTo>
                        <a:pt x="272" y="519"/>
                      </a:lnTo>
                      <a:lnTo>
                        <a:pt x="315" y="517"/>
                      </a:lnTo>
                      <a:lnTo>
                        <a:pt x="354" y="513"/>
                      </a:lnTo>
                      <a:lnTo>
                        <a:pt x="387" y="507"/>
                      </a:lnTo>
                      <a:lnTo>
                        <a:pt x="412" y="501"/>
                      </a:lnTo>
                      <a:lnTo>
                        <a:pt x="423" y="496"/>
                      </a:lnTo>
                      <a:lnTo>
                        <a:pt x="431" y="492"/>
                      </a:lnTo>
                      <a:lnTo>
                        <a:pt x="438" y="488"/>
                      </a:lnTo>
                      <a:lnTo>
                        <a:pt x="443" y="484"/>
                      </a:lnTo>
                      <a:lnTo>
                        <a:pt x="446" y="479"/>
                      </a:lnTo>
                      <a:lnTo>
                        <a:pt x="447" y="475"/>
                      </a:lnTo>
                      <a:lnTo>
                        <a:pt x="447" y="475"/>
                      </a:lnTo>
                      <a:lnTo>
                        <a:pt x="447" y="474"/>
                      </a:lnTo>
                      <a:lnTo>
                        <a:pt x="434" y="38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706"/>
                  <a:endParaRPr lang="en-US" sz="1100" dirty="0">
                    <a:solidFill>
                      <a:srgbClr val="097DBC">
                        <a:lumMod val="50000"/>
                      </a:srgbClr>
                    </a:solidFill>
                    <a:latin typeface="ＭＳ Ｐゴシック"/>
                    <a:ea typeface="ＭＳ Ｐゴシック"/>
                    <a:cs typeface="ＭＳ Ｐゴシック"/>
                  </a:endParaRPr>
                </a:p>
              </p:txBody>
            </p:sp>
          </p:grpSp>
          <p:sp>
            <p:nvSpPr>
              <p:cNvPr id="33" name="TextBox 32"/>
              <p:cNvSpPr txBox="1"/>
              <p:nvPr/>
            </p:nvSpPr>
            <p:spPr>
              <a:xfrm>
                <a:off x="6704368" y="3522720"/>
                <a:ext cx="569387" cy="215444"/>
              </a:xfrm>
              <a:prstGeom prst="rect">
                <a:avLst/>
              </a:prstGeom>
              <a:noFill/>
            </p:spPr>
            <p:txBody>
              <a:bodyPr wrap="none" rtlCol="0">
                <a:spAutoFit/>
              </a:bodyPr>
              <a:lstStyle/>
              <a:p>
                <a:pPr algn="ctr" defTabSz="456706"/>
                <a:r>
                  <a:rPr lang="ja-JP" altLang="en-US" sz="800" dirty="0" smtClean="0">
                    <a:solidFill>
                      <a:srgbClr val="097DBC">
                        <a:lumMod val="50000"/>
                      </a:srgbClr>
                    </a:solidFill>
                    <a:latin typeface="ＭＳ Ｐゴシック"/>
                    <a:ea typeface="ＭＳ Ｐゴシック"/>
                    <a:cs typeface="ＭＳ Ｐゴシック"/>
                  </a:rPr>
                  <a:t>ベンダー</a:t>
                </a:r>
                <a:endParaRPr lang="en-US" sz="800" dirty="0">
                  <a:solidFill>
                    <a:srgbClr val="097DBC">
                      <a:lumMod val="50000"/>
                    </a:srgbClr>
                  </a:solidFill>
                  <a:latin typeface="ＭＳ Ｐゴシック"/>
                  <a:ea typeface="ＭＳ Ｐゴシック"/>
                  <a:cs typeface="ＭＳ Ｐゴシック"/>
                </a:endParaRPr>
              </a:p>
            </p:txBody>
          </p:sp>
          <p:sp>
            <p:nvSpPr>
              <p:cNvPr id="34" name="TextBox 33"/>
              <p:cNvSpPr txBox="1"/>
              <p:nvPr/>
            </p:nvSpPr>
            <p:spPr>
              <a:xfrm>
                <a:off x="6658194" y="3990181"/>
                <a:ext cx="620683" cy="369332"/>
              </a:xfrm>
              <a:prstGeom prst="rect">
                <a:avLst/>
              </a:prstGeom>
              <a:noFill/>
            </p:spPr>
            <p:txBody>
              <a:bodyPr wrap="none" rtlCol="0">
                <a:spAutoFit/>
              </a:bodyPr>
              <a:lstStyle/>
              <a:p>
                <a:pPr algn="ctr" defTabSz="456706"/>
                <a:r>
                  <a:rPr lang="ja-JP" altLang="en-US" sz="900" dirty="0" smtClean="0">
                    <a:solidFill>
                      <a:srgbClr val="097DBC">
                        <a:lumMod val="50000"/>
                      </a:srgbClr>
                    </a:solidFill>
                    <a:latin typeface="ＭＳ Ｐゴシック"/>
                    <a:ea typeface="ＭＳ Ｐゴシック"/>
                    <a:cs typeface="ＭＳ Ｐゴシック"/>
                  </a:rPr>
                  <a:t>ベンダー</a:t>
                </a:r>
                <a:endParaRPr lang="en-US" altLang="ja-JP" sz="900" dirty="0" smtClean="0">
                  <a:solidFill>
                    <a:srgbClr val="097DBC">
                      <a:lumMod val="50000"/>
                    </a:srgbClr>
                  </a:solidFill>
                  <a:latin typeface="ＭＳ Ｐゴシック"/>
                  <a:ea typeface="ＭＳ Ｐゴシック"/>
                  <a:cs typeface="ＭＳ Ｐゴシック"/>
                </a:endParaRPr>
              </a:p>
              <a:p>
                <a:pPr algn="ctr" defTabSz="456706"/>
                <a:r>
                  <a:rPr lang="en-US" sz="900" dirty="0" smtClean="0">
                    <a:solidFill>
                      <a:srgbClr val="097DBC">
                        <a:lumMod val="50000"/>
                      </a:srgbClr>
                    </a:solidFill>
                    <a:latin typeface="ＭＳ Ｐゴシック"/>
                    <a:ea typeface="ＭＳ Ｐゴシック"/>
                    <a:cs typeface="ＭＳ Ｐゴシック"/>
                  </a:rPr>
                  <a:t>VLAN</a:t>
                </a:r>
                <a:endParaRPr lang="en-US" sz="900" dirty="0">
                  <a:solidFill>
                    <a:srgbClr val="097DBC">
                      <a:lumMod val="50000"/>
                    </a:srgbClr>
                  </a:solidFill>
                  <a:latin typeface="ＭＳ Ｐゴシック"/>
                  <a:ea typeface="ＭＳ Ｐゴシック"/>
                  <a:cs typeface="ＭＳ Ｐゴシック"/>
                </a:endParaRPr>
              </a:p>
            </p:txBody>
          </p:sp>
        </p:grpSp>
      </p:grpSp>
      <p:grpSp>
        <p:nvGrpSpPr>
          <p:cNvPr id="38" name="Group 37"/>
          <p:cNvGrpSpPr/>
          <p:nvPr/>
        </p:nvGrpSpPr>
        <p:grpSpPr>
          <a:xfrm>
            <a:off x="2420048" y="3002921"/>
            <a:ext cx="1621069" cy="1315753"/>
            <a:chOff x="6219161" y="3043760"/>
            <a:chExt cx="1621069" cy="1315753"/>
          </a:xfrm>
        </p:grpSpPr>
        <p:cxnSp>
          <p:nvCxnSpPr>
            <p:cNvPr id="39" name="Straight Connector 38"/>
            <p:cNvCxnSpPr/>
            <p:nvPr/>
          </p:nvCxnSpPr>
          <p:spPr>
            <a:xfrm flipH="1" flipV="1">
              <a:off x="6219161" y="3043760"/>
              <a:ext cx="1363453" cy="260719"/>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296457" y="3049467"/>
              <a:ext cx="543773" cy="1310046"/>
              <a:chOff x="7296457" y="3049467"/>
              <a:chExt cx="543773" cy="1310046"/>
            </a:xfrm>
          </p:grpSpPr>
          <p:sp>
            <p:nvSpPr>
              <p:cNvPr id="41" name="Rectangle 40"/>
              <p:cNvSpPr/>
              <p:nvPr/>
            </p:nvSpPr>
            <p:spPr>
              <a:xfrm>
                <a:off x="7296457" y="3049467"/>
                <a:ext cx="543773" cy="992269"/>
              </a:xfrm>
              <a:prstGeom prst="rect">
                <a:avLst/>
              </a:prstGeom>
              <a:solidFill>
                <a:srgbClr val="143457">
                  <a:alpha val="7000"/>
                </a:srgbClr>
              </a:solidFill>
              <a:ln w="3175" cmpd="sng">
                <a:solidFill>
                  <a:srgbClr val="214794"/>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b"/>
              <a:lstStyle/>
              <a:p>
                <a:pPr algn="ctr" defTabSz="913526"/>
                <a:endParaRPr lang="en-US" dirty="0">
                  <a:solidFill>
                    <a:srgbClr val="097DBC">
                      <a:lumMod val="50000"/>
                    </a:srgbClr>
                  </a:solidFill>
                  <a:latin typeface="ＭＳ Ｐゴシック"/>
                  <a:ea typeface="ＭＳ Ｐゴシック"/>
                  <a:cs typeface="ＭＳ Ｐゴシック"/>
                </a:endParaRPr>
              </a:p>
            </p:txBody>
          </p:sp>
          <p:sp>
            <p:nvSpPr>
              <p:cNvPr id="42" name="Oval 41"/>
              <p:cNvSpPr/>
              <p:nvPr/>
            </p:nvSpPr>
            <p:spPr>
              <a:xfrm rot="10800000">
                <a:off x="7374208" y="3218997"/>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43" name="TextBox 42"/>
              <p:cNvSpPr txBox="1"/>
              <p:nvPr/>
            </p:nvSpPr>
            <p:spPr>
              <a:xfrm>
                <a:off x="7333666" y="3525976"/>
                <a:ext cx="449562" cy="215444"/>
              </a:xfrm>
              <a:prstGeom prst="rect">
                <a:avLst/>
              </a:prstGeom>
              <a:noFill/>
            </p:spPr>
            <p:txBody>
              <a:bodyPr wrap="none" rtlCol="0">
                <a:spAutoFit/>
              </a:bodyPr>
              <a:lstStyle/>
              <a:p>
                <a:pPr algn="ctr" defTabSz="456706"/>
                <a:r>
                  <a:rPr lang="en-US" sz="800" dirty="0">
                    <a:solidFill>
                      <a:srgbClr val="097DBC">
                        <a:lumMod val="50000"/>
                      </a:srgbClr>
                    </a:solidFill>
                    <a:latin typeface="ＭＳ Ｐゴシック"/>
                    <a:ea typeface="ＭＳ Ｐゴシック"/>
                    <a:cs typeface="ＭＳ Ｐゴシック"/>
                  </a:rPr>
                  <a:t>BYOD</a:t>
                </a:r>
              </a:p>
            </p:txBody>
          </p:sp>
          <p:sp>
            <p:nvSpPr>
              <p:cNvPr id="44" name="Freeform 16"/>
              <p:cNvSpPr>
                <a:spLocks noEditPoints="1"/>
              </p:cNvSpPr>
              <p:nvPr/>
            </p:nvSpPr>
            <p:spPr bwMode="auto">
              <a:xfrm>
                <a:off x="7582448" y="3310490"/>
                <a:ext cx="88778" cy="161505"/>
              </a:xfrm>
              <a:custGeom>
                <a:avLst/>
                <a:gdLst>
                  <a:gd name="T0" fmla="*/ 47 w 75"/>
                  <a:gd name="T1" fmla="*/ 0 h 136"/>
                  <a:gd name="T2" fmla="*/ 28 w 75"/>
                  <a:gd name="T3" fmla="*/ 0 h 136"/>
                  <a:gd name="T4" fmla="*/ 0 w 75"/>
                  <a:gd name="T5" fmla="*/ 15 h 136"/>
                  <a:gd name="T6" fmla="*/ 0 w 75"/>
                  <a:gd name="T7" fmla="*/ 121 h 136"/>
                  <a:gd name="T8" fmla="*/ 28 w 75"/>
                  <a:gd name="T9" fmla="*/ 136 h 136"/>
                  <a:gd name="T10" fmla="*/ 47 w 75"/>
                  <a:gd name="T11" fmla="*/ 136 h 136"/>
                  <a:gd name="T12" fmla="*/ 75 w 75"/>
                  <a:gd name="T13" fmla="*/ 121 h 136"/>
                  <a:gd name="T14" fmla="*/ 75 w 75"/>
                  <a:gd name="T15" fmla="*/ 15 h 136"/>
                  <a:gd name="T16" fmla="*/ 47 w 75"/>
                  <a:gd name="T17" fmla="*/ 0 h 136"/>
                  <a:gd name="T18" fmla="*/ 24 w 75"/>
                  <a:gd name="T19" fmla="*/ 13 h 136"/>
                  <a:gd name="T20" fmla="*/ 51 w 75"/>
                  <a:gd name="T21" fmla="*/ 13 h 136"/>
                  <a:gd name="T22" fmla="*/ 53 w 75"/>
                  <a:gd name="T23" fmla="*/ 15 h 136"/>
                  <a:gd name="T24" fmla="*/ 51 w 75"/>
                  <a:gd name="T25" fmla="*/ 17 h 136"/>
                  <a:gd name="T26" fmla="*/ 24 w 75"/>
                  <a:gd name="T27" fmla="*/ 17 h 136"/>
                  <a:gd name="T28" fmla="*/ 22 w 75"/>
                  <a:gd name="T29" fmla="*/ 15 h 136"/>
                  <a:gd name="T30" fmla="*/ 24 w 75"/>
                  <a:gd name="T31" fmla="*/ 13 h 136"/>
                  <a:gd name="T32" fmla="*/ 38 w 75"/>
                  <a:gd name="T33" fmla="*/ 128 h 136"/>
                  <a:gd name="T34" fmla="*/ 33 w 75"/>
                  <a:gd name="T35" fmla="*/ 124 h 136"/>
                  <a:gd name="T36" fmla="*/ 38 w 75"/>
                  <a:gd name="T37" fmla="*/ 119 h 136"/>
                  <a:gd name="T38" fmla="*/ 42 w 75"/>
                  <a:gd name="T39" fmla="*/ 124 h 136"/>
                  <a:gd name="T40" fmla="*/ 38 w 75"/>
                  <a:gd name="T41" fmla="*/ 128 h 136"/>
                  <a:gd name="T42" fmla="*/ 68 w 75"/>
                  <a:gd name="T43" fmla="*/ 114 h 136"/>
                  <a:gd name="T44" fmla="*/ 7 w 75"/>
                  <a:gd name="T45" fmla="*/ 114 h 136"/>
                  <a:gd name="T46" fmla="*/ 7 w 75"/>
                  <a:gd name="T47" fmla="*/ 22 h 136"/>
                  <a:gd name="T48" fmla="*/ 68 w 75"/>
                  <a:gd name="T49" fmla="*/ 22 h 136"/>
                  <a:gd name="T50" fmla="*/ 68 w 75"/>
                  <a:gd name="T51" fmla="*/ 1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136">
                    <a:moveTo>
                      <a:pt x="47" y="0"/>
                    </a:moveTo>
                    <a:cubicBezTo>
                      <a:pt x="28" y="0"/>
                      <a:pt x="28" y="0"/>
                      <a:pt x="28" y="0"/>
                    </a:cubicBezTo>
                    <a:cubicBezTo>
                      <a:pt x="19" y="0"/>
                      <a:pt x="0" y="6"/>
                      <a:pt x="0" y="15"/>
                    </a:cubicBezTo>
                    <a:cubicBezTo>
                      <a:pt x="0" y="121"/>
                      <a:pt x="0" y="121"/>
                      <a:pt x="0" y="121"/>
                    </a:cubicBezTo>
                    <a:cubicBezTo>
                      <a:pt x="0" y="129"/>
                      <a:pt x="19" y="136"/>
                      <a:pt x="28" y="136"/>
                    </a:cubicBezTo>
                    <a:cubicBezTo>
                      <a:pt x="47" y="136"/>
                      <a:pt x="47" y="136"/>
                      <a:pt x="47" y="136"/>
                    </a:cubicBezTo>
                    <a:cubicBezTo>
                      <a:pt x="56" y="136"/>
                      <a:pt x="75" y="129"/>
                      <a:pt x="75" y="121"/>
                    </a:cubicBezTo>
                    <a:cubicBezTo>
                      <a:pt x="75" y="15"/>
                      <a:pt x="75" y="15"/>
                      <a:pt x="75" y="15"/>
                    </a:cubicBezTo>
                    <a:cubicBezTo>
                      <a:pt x="75" y="6"/>
                      <a:pt x="56" y="0"/>
                      <a:pt x="47" y="0"/>
                    </a:cubicBezTo>
                    <a:close/>
                    <a:moveTo>
                      <a:pt x="24" y="13"/>
                    </a:moveTo>
                    <a:cubicBezTo>
                      <a:pt x="51" y="13"/>
                      <a:pt x="51" y="13"/>
                      <a:pt x="51" y="13"/>
                    </a:cubicBezTo>
                    <a:cubicBezTo>
                      <a:pt x="52" y="13"/>
                      <a:pt x="53" y="14"/>
                      <a:pt x="53" y="15"/>
                    </a:cubicBezTo>
                    <a:cubicBezTo>
                      <a:pt x="53" y="16"/>
                      <a:pt x="52" y="17"/>
                      <a:pt x="51" y="17"/>
                    </a:cubicBezTo>
                    <a:cubicBezTo>
                      <a:pt x="24" y="17"/>
                      <a:pt x="24" y="17"/>
                      <a:pt x="24" y="17"/>
                    </a:cubicBezTo>
                    <a:cubicBezTo>
                      <a:pt x="23" y="17"/>
                      <a:pt x="22" y="16"/>
                      <a:pt x="22" y="15"/>
                    </a:cubicBezTo>
                    <a:cubicBezTo>
                      <a:pt x="22" y="14"/>
                      <a:pt x="23" y="13"/>
                      <a:pt x="24" y="13"/>
                    </a:cubicBezTo>
                    <a:close/>
                    <a:moveTo>
                      <a:pt x="38" y="128"/>
                    </a:moveTo>
                    <a:cubicBezTo>
                      <a:pt x="35" y="128"/>
                      <a:pt x="33" y="126"/>
                      <a:pt x="33" y="124"/>
                    </a:cubicBezTo>
                    <a:cubicBezTo>
                      <a:pt x="33" y="121"/>
                      <a:pt x="35" y="119"/>
                      <a:pt x="38" y="119"/>
                    </a:cubicBezTo>
                    <a:cubicBezTo>
                      <a:pt x="40" y="119"/>
                      <a:pt x="42" y="121"/>
                      <a:pt x="42" y="124"/>
                    </a:cubicBezTo>
                    <a:cubicBezTo>
                      <a:pt x="42" y="126"/>
                      <a:pt x="40" y="128"/>
                      <a:pt x="38" y="128"/>
                    </a:cubicBezTo>
                    <a:close/>
                    <a:moveTo>
                      <a:pt x="68" y="114"/>
                    </a:moveTo>
                    <a:cubicBezTo>
                      <a:pt x="7" y="114"/>
                      <a:pt x="7" y="114"/>
                      <a:pt x="7" y="114"/>
                    </a:cubicBezTo>
                    <a:cubicBezTo>
                      <a:pt x="7" y="22"/>
                      <a:pt x="7" y="22"/>
                      <a:pt x="7" y="22"/>
                    </a:cubicBezTo>
                    <a:cubicBezTo>
                      <a:pt x="68" y="22"/>
                      <a:pt x="68" y="22"/>
                      <a:pt x="68" y="22"/>
                    </a:cubicBezTo>
                    <a:lnTo>
                      <a:pt x="68" y="114"/>
                    </a:lnTo>
                    <a:close/>
                  </a:path>
                </a:pathLst>
              </a:custGeom>
              <a:solidFill>
                <a:srgbClr val="FFFFFF"/>
              </a:solidFill>
              <a:ln w="9525">
                <a:noFill/>
                <a:round/>
                <a:headEnd/>
                <a:tailEnd/>
              </a:ln>
            </p:spPr>
            <p:txBody>
              <a:bodyPr vert="horz" wrap="square" lIns="121899" tIns="60949" rIns="121899" bIns="60949" numCol="1" anchor="t" anchorCtr="0" compatLnSpc="1">
                <a:prstTxWarp prst="textNoShape">
                  <a:avLst/>
                </a:prstTxWarp>
              </a:bodyPr>
              <a:lstStyle/>
              <a:p>
                <a:pPr defTabSz="911446">
                  <a:defRPr/>
                </a:pPr>
                <a:endParaRPr lang="en-US" sz="1400" kern="0" dirty="0">
                  <a:solidFill>
                    <a:srgbClr val="097DBC">
                      <a:lumMod val="50000"/>
                    </a:srgbClr>
                  </a:solidFill>
                  <a:latin typeface="ＭＳ Ｐゴシック"/>
                  <a:ea typeface="ＭＳ Ｐゴシック"/>
                  <a:cs typeface="ＭＳ Ｐゴシック"/>
                </a:endParaRPr>
              </a:p>
            </p:txBody>
          </p:sp>
          <p:sp>
            <p:nvSpPr>
              <p:cNvPr id="45" name="Rounded Rectangle 93"/>
              <p:cNvSpPr/>
              <p:nvPr/>
            </p:nvSpPr>
            <p:spPr>
              <a:xfrm>
                <a:off x="7434848" y="3309461"/>
                <a:ext cx="122515" cy="173407"/>
              </a:xfrm>
              <a:custGeom>
                <a:avLst/>
                <a:gdLst/>
                <a:ahLst/>
                <a:cxnLst/>
                <a:rect l="l" t="t" r="r" b="b"/>
                <a:pathLst>
                  <a:path w="1068613" h="1386703">
                    <a:moveTo>
                      <a:pt x="534306" y="1284018"/>
                    </a:moveTo>
                    <a:cubicBezTo>
                      <a:pt x="517460" y="1284018"/>
                      <a:pt x="503803" y="1297675"/>
                      <a:pt x="503803" y="1314521"/>
                    </a:cubicBezTo>
                    <a:cubicBezTo>
                      <a:pt x="503803" y="1331367"/>
                      <a:pt x="517460" y="1345024"/>
                      <a:pt x="534306" y="1345024"/>
                    </a:cubicBezTo>
                    <a:cubicBezTo>
                      <a:pt x="551152" y="1345024"/>
                      <a:pt x="564809" y="1331367"/>
                      <a:pt x="564809" y="1314521"/>
                    </a:cubicBezTo>
                    <a:cubicBezTo>
                      <a:pt x="564809" y="1297675"/>
                      <a:pt x="551152" y="1284018"/>
                      <a:pt x="534306" y="1284018"/>
                    </a:cubicBezTo>
                    <a:close/>
                    <a:moveTo>
                      <a:pt x="101867" y="113581"/>
                    </a:moveTo>
                    <a:cubicBezTo>
                      <a:pt x="100787" y="113581"/>
                      <a:pt x="99912" y="114456"/>
                      <a:pt x="99912" y="115536"/>
                    </a:cubicBezTo>
                    <a:lnTo>
                      <a:pt x="99912" y="1251424"/>
                    </a:lnTo>
                    <a:cubicBezTo>
                      <a:pt x="99912" y="1252504"/>
                      <a:pt x="100787" y="1253379"/>
                      <a:pt x="101867" y="1253379"/>
                    </a:cubicBezTo>
                    <a:lnTo>
                      <a:pt x="966746" y="1253379"/>
                    </a:lnTo>
                    <a:cubicBezTo>
                      <a:pt x="967826" y="1253379"/>
                      <a:pt x="968701" y="1252504"/>
                      <a:pt x="968701" y="1251424"/>
                    </a:cubicBezTo>
                    <a:lnTo>
                      <a:pt x="968701" y="115536"/>
                    </a:lnTo>
                    <a:cubicBezTo>
                      <a:pt x="968701" y="114456"/>
                      <a:pt x="967826" y="113581"/>
                      <a:pt x="966746" y="113581"/>
                    </a:cubicBezTo>
                    <a:close/>
                    <a:moveTo>
                      <a:pt x="54008" y="0"/>
                    </a:moveTo>
                    <a:lnTo>
                      <a:pt x="1014605" y="0"/>
                    </a:lnTo>
                    <a:cubicBezTo>
                      <a:pt x="1044433" y="0"/>
                      <a:pt x="1068613" y="24180"/>
                      <a:pt x="1068613" y="54008"/>
                    </a:cubicBezTo>
                    <a:lnTo>
                      <a:pt x="1068613" y="1332695"/>
                    </a:lnTo>
                    <a:cubicBezTo>
                      <a:pt x="1068613" y="1362523"/>
                      <a:pt x="1044433" y="1386703"/>
                      <a:pt x="1014605" y="1386703"/>
                    </a:cubicBezTo>
                    <a:lnTo>
                      <a:pt x="54008" y="1386703"/>
                    </a:lnTo>
                    <a:cubicBezTo>
                      <a:pt x="24180" y="1386703"/>
                      <a:pt x="0" y="1362523"/>
                      <a:pt x="0" y="1332695"/>
                    </a:cubicBezTo>
                    <a:lnTo>
                      <a:pt x="0" y="54008"/>
                    </a:lnTo>
                    <a:cubicBezTo>
                      <a:pt x="0" y="24180"/>
                      <a:pt x="24180" y="0"/>
                      <a:pt x="54008" y="0"/>
                    </a:cubicBezTo>
                    <a:close/>
                  </a:path>
                </a:pathLst>
              </a:custGeom>
              <a:solidFill>
                <a:srgbClr val="FFFFFF"/>
              </a:solidFill>
              <a:ln w="9525" cap="flat" cmpd="sng" algn="ctr">
                <a:noFill/>
                <a:prstDash val="solid"/>
              </a:ln>
              <a:effectLst/>
            </p:spPr>
            <p:txBody>
              <a:bodyPr lIns="68412" tIns="34207" rIns="68412" bIns="34207" rtlCol="0" anchor="ctr"/>
              <a:lstStyle/>
              <a:p>
                <a:pPr defTabSz="455509"/>
                <a:endParaRPr lang="en-US" sz="1100" kern="0" dirty="0">
                  <a:solidFill>
                    <a:srgbClr val="097DBC">
                      <a:lumMod val="50000"/>
                    </a:srgbClr>
                  </a:solidFill>
                  <a:latin typeface="ＭＳ Ｐゴシック"/>
                  <a:ea typeface="ＭＳ Ｐゴシック"/>
                  <a:cs typeface="ＭＳ Ｐゴシック"/>
                </a:endParaRPr>
              </a:p>
            </p:txBody>
          </p:sp>
          <p:sp>
            <p:nvSpPr>
              <p:cNvPr id="46" name="TextBox 45"/>
              <p:cNvSpPr txBox="1"/>
              <p:nvPr/>
            </p:nvSpPr>
            <p:spPr>
              <a:xfrm>
                <a:off x="7317646" y="3990181"/>
                <a:ext cx="482674" cy="369332"/>
              </a:xfrm>
              <a:prstGeom prst="rect">
                <a:avLst/>
              </a:prstGeom>
              <a:noFill/>
            </p:spPr>
            <p:txBody>
              <a:bodyPr wrap="none" rtlCol="0">
                <a:spAutoFit/>
              </a:bodyPr>
              <a:lstStyle/>
              <a:p>
                <a:pPr algn="ctr" defTabSz="456706"/>
                <a:r>
                  <a:rPr lang="en-US" sz="900" dirty="0">
                    <a:solidFill>
                      <a:srgbClr val="097DBC">
                        <a:lumMod val="50000"/>
                      </a:srgbClr>
                    </a:solidFill>
                    <a:latin typeface="ＭＳ Ｐゴシック"/>
                    <a:ea typeface="ＭＳ Ｐゴシック"/>
                    <a:cs typeface="ＭＳ Ｐゴシック"/>
                  </a:rPr>
                  <a:t>BYOD</a:t>
                </a:r>
              </a:p>
              <a:p>
                <a:pPr algn="ctr" defTabSz="456706"/>
                <a:r>
                  <a:rPr lang="en-US" sz="900" dirty="0">
                    <a:solidFill>
                      <a:srgbClr val="097DBC">
                        <a:lumMod val="50000"/>
                      </a:srgbClr>
                    </a:solidFill>
                    <a:latin typeface="ＭＳ Ｐゴシック"/>
                    <a:ea typeface="ＭＳ Ｐゴシック"/>
                    <a:cs typeface="ＭＳ Ｐゴシック"/>
                  </a:rPr>
                  <a:t>VLAN</a:t>
                </a:r>
              </a:p>
            </p:txBody>
          </p:sp>
        </p:grpSp>
      </p:grpSp>
      <p:grpSp>
        <p:nvGrpSpPr>
          <p:cNvPr id="47" name="Group 46"/>
          <p:cNvGrpSpPr/>
          <p:nvPr/>
        </p:nvGrpSpPr>
        <p:grpSpPr>
          <a:xfrm>
            <a:off x="1016985" y="3002288"/>
            <a:ext cx="1149871" cy="1316358"/>
            <a:chOff x="4816120" y="3043156"/>
            <a:chExt cx="1149871" cy="1316357"/>
          </a:xfrm>
        </p:grpSpPr>
        <p:cxnSp>
          <p:nvCxnSpPr>
            <p:cNvPr id="48" name="Straight Connector 47"/>
            <p:cNvCxnSpPr/>
            <p:nvPr/>
          </p:nvCxnSpPr>
          <p:spPr>
            <a:xfrm flipV="1">
              <a:off x="5226439" y="3043156"/>
              <a:ext cx="739552" cy="261323"/>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4816120" y="3043156"/>
              <a:ext cx="729938" cy="1316357"/>
              <a:chOff x="4816120" y="3043156"/>
              <a:chExt cx="729938" cy="1316357"/>
            </a:xfrm>
          </p:grpSpPr>
          <p:sp>
            <p:nvSpPr>
              <p:cNvPr id="50" name="Rectangle 49"/>
              <p:cNvSpPr/>
              <p:nvPr/>
            </p:nvSpPr>
            <p:spPr>
              <a:xfrm>
                <a:off x="4816120" y="3043156"/>
                <a:ext cx="729938" cy="992269"/>
              </a:xfrm>
              <a:prstGeom prst="rect">
                <a:avLst/>
              </a:prstGeom>
              <a:solidFill>
                <a:srgbClr val="FF0000">
                  <a:alpha val="5000"/>
                </a:srgbClr>
              </a:solidFill>
              <a:ln w="3175" cmpd="sng">
                <a:solidFill>
                  <a:srgbClr val="214794"/>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b"/>
              <a:lstStyle/>
              <a:p>
                <a:pPr algn="ctr" defTabSz="913526"/>
                <a:endParaRPr lang="en-US" dirty="0">
                  <a:solidFill>
                    <a:srgbClr val="097DBC">
                      <a:lumMod val="50000"/>
                    </a:srgbClr>
                  </a:solidFill>
                  <a:latin typeface="ＭＳ Ｐゴシック"/>
                  <a:ea typeface="ＭＳ Ｐゴシック"/>
                  <a:cs typeface="ＭＳ Ｐゴシック"/>
                </a:endParaRPr>
              </a:p>
            </p:txBody>
          </p:sp>
          <p:sp>
            <p:nvSpPr>
              <p:cNvPr id="51" name="Oval 50"/>
              <p:cNvSpPr/>
              <p:nvPr/>
            </p:nvSpPr>
            <p:spPr>
              <a:xfrm rot="10800000">
                <a:off x="5010111" y="3211862"/>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52" name="Freeform 6"/>
              <p:cNvSpPr>
                <a:spLocks/>
              </p:cNvSpPr>
              <p:nvPr/>
            </p:nvSpPr>
            <p:spPr bwMode="auto">
              <a:xfrm>
                <a:off x="5064214" y="3270356"/>
                <a:ext cx="255017" cy="250028"/>
              </a:xfrm>
              <a:custGeom>
                <a:avLst/>
                <a:gdLst>
                  <a:gd name="T0" fmla="*/ 365 w 411"/>
                  <a:gd name="T1" fmla="*/ 334 h 403"/>
                  <a:gd name="T2" fmla="*/ 301 w 411"/>
                  <a:gd name="T3" fmla="*/ 316 h 403"/>
                  <a:gd name="T4" fmla="*/ 255 w 411"/>
                  <a:gd name="T5" fmla="*/ 342 h 403"/>
                  <a:gd name="T6" fmla="*/ 238 w 411"/>
                  <a:gd name="T7" fmla="*/ 403 h 403"/>
                  <a:gd name="T8" fmla="*/ 207 w 411"/>
                  <a:gd name="T9" fmla="*/ 351 h 403"/>
                  <a:gd name="T10" fmla="*/ 204 w 411"/>
                  <a:gd name="T11" fmla="*/ 351 h 403"/>
                  <a:gd name="T12" fmla="*/ 154 w 411"/>
                  <a:gd name="T13" fmla="*/ 342 h 403"/>
                  <a:gd name="T14" fmla="*/ 84 w 411"/>
                  <a:gd name="T15" fmla="*/ 391 h 403"/>
                  <a:gd name="T16" fmla="*/ 108 w 411"/>
                  <a:gd name="T17" fmla="*/ 317 h 403"/>
                  <a:gd name="T18" fmla="*/ 69 w 411"/>
                  <a:gd name="T19" fmla="*/ 272 h 403"/>
                  <a:gd name="T20" fmla="*/ 1 w 411"/>
                  <a:gd name="T21" fmla="*/ 271 h 403"/>
                  <a:gd name="T22" fmla="*/ 53 w 411"/>
                  <a:gd name="T23" fmla="*/ 232 h 403"/>
                  <a:gd name="T24" fmla="*/ 49 w 411"/>
                  <a:gd name="T25" fmla="*/ 196 h 403"/>
                  <a:gd name="T26" fmla="*/ 52 w 411"/>
                  <a:gd name="T27" fmla="*/ 167 h 403"/>
                  <a:gd name="T28" fmla="*/ 0 w 411"/>
                  <a:gd name="T29" fmla="*/ 127 h 403"/>
                  <a:gd name="T30" fmla="*/ 65 w 411"/>
                  <a:gd name="T31" fmla="*/ 127 h 403"/>
                  <a:gd name="T32" fmla="*/ 109 w 411"/>
                  <a:gd name="T33" fmla="*/ 74 h 403"/>
                  <a:gd name="T34" fmla="*/ 97 w 411"/>
                  <a:gd name="T35" fmla="*/ 14 h 403"/>
                  <a:gd name="T36" fmla="*/ 140 w 411"/>
                  <a:gd name="T37" fmla="*/ 55 h 403"/>
                  <a:gd name="T38" fmla="*/ 204 w 411"/>
                  <a:gd name="T39" fmla="*/ 41 h 403"/>
                  <a:gd name="T40" fmla="*/ 212 w 411"/>
                  <a:gd name="T41" fmla="*/ 41 h 403"/>
                  <a:gd name="T42" fmla="*/ 247 w 411"/>
                  <a:gd name="T43" fmla="*/ 0 h 403"/>
                  <a:gd name="T44" fmla="*/ 251 w 411"/>
                  <a:gd name="T45" fmla="*/ 48 h 403"/>
                  <a:gd name="T46" fmla="*/ 312 w 411"/>
                  <a:gd name="T47" fmla="*/ 85 h 403"/>
                  <a:gd name="T48" fmla="*/ 364 w 411"/>
                  <a:gd name="T49" fmla="*/ 69 h 403"/>
                  <a:gd name="T50" fmla="*/ 336 w 411"/>
                  <a:gd name="T51" fmla="*/ 115 h 403"/>
                  <a:gd name="T52" fmla="*/ 358 w 411"/>
                  <a:gd name="T53" fmla="*/ 181 h 403"/>
                  <a:gd name="T54" fmla="*/ 411 w 411"/>
                  <a:gd name="T55" fmla="*/ 202 h 403"/>
                  <a:gd name="T56" fmla="*/ 357 w 411"/>
                  <a:gd name="T57" fmla="*/ 223 h 403"/>
                  <a:gd name="T58" fmla="*/ 336 w 411"/>
                  <a:gd name="T59" fmla="*/ 277 h 403"/>
                  <a:gd name="T60" fmla="*/ 365 w 411"/>
                  <a:gd name="T61" fmla="*/ 33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1" h="403">
                    <a:moveTo>
                      <a:pt x="365" y="334"/>
                    </a:moveTo>
                    <a:cubicBezTo>
                      <a:pt x="365" y="334"/>
                      <a:pt x="365" y="334"/>
                      <a:pt x="301" y="316"/>
                    </a:cubicBezTo>
                    <a:cubicBezTo>
                      <a:pt x="288" y="327"/>
                      <a:pt x="271" y="336"/>
                      <a:pt x="255" y="342"/>
                    </a:cubicBezTo>
                    <a:cubicBezTo>
                      <a:pt x="255" y="342"/>
                      <a:pt x="255" y="342"/>
                      <a:pt x="238" y="403"/>
                    </a:cubicBezTo>
                    <a:cubicBezTo>
                      <a:pt x="238" y="403"/>
                      <a:pt x="238" y="403"/>
                      <a:pt x="207" y="351"/>
                    </a:cubicBezTo>
                    <a:cubicBezTo>
                      <a:pt x="206" y="351"/>
                      <a:pt x="205" y="351"/>
                      <a:pt x="204" y="351"/>
                    </a:cubicBezTo>
                    <a:cubicBezTo>
                      <a:pt x="187" y="351"/>
                      <a:pt x="170" y="348"/>
                      <a:pt x="154" y="342"/>
                    </a:cubicBezTo>
                    <a:cubicBezTo>
                      <a:pt x="154" y="342"/>
                      <a:pt x="154" y="342"/>
                      <a:pt x="84" y="391"/>
                    </a:cubicBezTo>
                    <a:cubicBezTo>
                      <a:pt x="84" y="391"/>
                      <a:pt x="84" y="391"/>
                      <a:pt x="108" y="317"/>
                    </a:cubicBezTo>
                    <a:cubicBezTo>
                      <a:pt x="93" y="305"/>
                      <a:pt x="79" y="290"/>
                      <a:pt x="69" y="272"/>
                    </a:cubicBezTo>
                    <a:cubicBezTo>
                      <a:pt x="69" y="272"/>
                      <a:pt x="69" y="272"/>
                      <a:pt x="1" y="271"/>
                    </a:cubicBezTo>
                    <a:cubicBezTo>
                      <a:pt x="1" y="271"/>
                      <a:pt x="1" y="271"/>
                      <a:pt x="53" y="232"/>
                    </a:cubicBezTo>
                    <a:cubicBezTo>
                      <a:pt x="51" y="221"/>
                      <a:pt x="49" y="208"/>
                      <a:pt x="49" y="196"/>
                    </a:cubicBezTo>
                    <a:cubicBezTo>
                      <a:pt x="49" y="186"/>
                      <a:pt x="50" y="176"/>
                      <a:pt x="52" y="167"/>
                    </a:cubicBezTo>
                    <a:cubicBezTo>
                      <a:pt x="52" y="167"/>
                      <a:pt x="52" y="167"/>
                      <a:pt x="0" y="127"/>
                    </a:cubicBezTo>
                    <a:cubicBezTo>
                      <a:pt x="0" y="127"/>
                      <a:pt x="0" y="127"/>
                      <a:pt x="65" y="127"/>
                    </a:cubicBezTo>
                    <a:cubicBezTo>
                      <a:pt x="75" y="106"/>
                      <a:pt x="91" y="88"/>
                      <a:pt x="109" y="74"/>
                    </a:cubicBezTo>
                    <a:cubicBezTo>
                      <a:pt x="109" y="74"/>
                      <a:pt x="109" y="74"/>
                      <a:pt x="97" y="14"/>
                    </a:cubicBezTo>
                    <a:cubicBezTo>
                      <a:pt x="97" y="14"/>
                      <a:pt x="97" y="14"/>
                      <a:pt x="140" y="55"/>
                    </a:cubicBezTo>
                    <a:cubicBezTo>
                      <a:pt x="160" y="46"/>
                      <a:pt x="181" y="41"/>
                      <a:pt x="204" y="41"/>
                    </a:cubicBezTo>
                    <a:cubicBezTo>
                      <a:pt x="206" y="41"/>
                      <a:pt x="209" y="41"/>
                      <a:pt x="212" y="41"/>
                    </a:cubicBezTo>
                    <a:cubicBezTo>
                      <a:pt x="212" y="41"/>
                      <a:pt x="212" y="41"/>
                      <a:pt x="247" y="0"/>
                    </a:cubicBezTo>
                    <a:cubicBezTo>
                      <a:pt x="247" y="0"/>
                      <a:pt x="247" y="0"/>
                      <a:pt x="251" y="48"/>
                    </a:cubicBezTo>
                    <a:cubicBezTo>
                      <a:pt x="275" y="56"/>
                      <a:pt x="296" y="69"/>
                      <a:pt x="312" y="85"/>
                    </a:cubicBezTo>
                    <a:cubicBezTo>
                      <a:pt x="312" y="85"/>
                      <a:pt x="312" y="85"/>
                      <a:pt x="364" y="69"/>
                    </a:cubicBezTo>
                    <a:cubicBezTo>
                      <a:pt x="364" y="69"/>
                      <a:pt x="364" y="69"/>
                      <a:pt x="336" y="115"/>
                    </a:cubicBezTo>
                    <a:cubicBezTo>
                      <a:pt x="348" y="135"/>
                      <a:pt x="356" y="157"/>
                      <a:pt x="358" y="181"/>
                    </a:cubicBezTo>
                    <a:cubicBezTo>
                      <a:pt x="358" y="181"/>
                      <a:pt x="358" y="181"/>
                      <a:pt x="411" y="202"/>
                    </a:cubicBezTo>
                    <a:cubicBezTo>
                      <a:pt x="411" y="202"/>
                      <a:pt x="411" y="202"/>
                      <a:pt x="357" y="223"/>
                    </a:cubicBezTo>
                    <a:cubicBezTo>
                      <a:pt x="353" y="242"/>
                      <a:pt x="346" y="260"/>
                      <a:pt x="336" y="277"/>
                    </a:cubicBezTo>
                    <a:cubicBezTo>
                      <a:pt x="336" y="277"/>
                      <a:pt x="336" y="277"/>
                      <a:pt x="365" y="334"/>
                    </a:cubicBezTo>
                    <a:close/>
                  </a:path>
                </a:pathLst>
              </a:custGeom>
              <a:solidFill>
                <a:schemeClr val="bg1"/>
              </a:solidFill>
              <a:ln>
                <a:noFill/>
              </a:ln>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53" name="Oval 10"/>
              <p:cNvSpPr>
                <a:spLocks noChangeArrowheads="1"/>
              </p:cNvSpPr>
              <p:nvPr/>
            </p:nvSpPr>
            <p:spPr bwMode="auto">
              <a:xfrm>
                <a:off x="5249110" y="3370946"/>
                <a:ext cx="14970"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54" name="Oval 11"/>
              <p:cNvSpPr>
                <a:spLocks noChangeArrowheads="1"/>
              </p:cNvSpPr>
              <p:nvPr/>
            </p:nvSpPr>
            <p:spPr bwMode="auto">
              <a:xfrm>
                <a:off x="5215756" y="3370946"/>
                <a:ext cx="14707"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55" name="Oval 12"/>
              <p:cNvSpPr>
                <a:spLocks noChangeArrowheads="1"/>
              </p:cNvSpPr>
              <p:nvPr/>
            </p:nvSpPr>
            <p:spPr bwMode="auto">
              <a:xfrm>
                <a:off x="5181614" y="3370946"/>
                <a:ext cx="14707"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56" name="Oval 13"/>
              <p:cNvSpPr>
                <a:spLocks noChangeArrowheads="1"/>
              </p:cNvSpPr>
              <p:nvPr/>
            </p:nvSpPr>
            <p:spPr bwMode="auto">
              <a:xfrm>
                <a:off x="5147472" y="3370946"/>
                <a:ext cx="14707"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57" name="Oval 14"/>
              <p:cNvSpPr>
                <a:spLocks noChangeArrowheads="1"/>
              </p:cNvSpPr>
              <p:nvPr/>
            </p:nvSpPr>
            <p:spPr bwMode="auto">
              <a:xfrm>
                <a:off x="5113855" y="3370946"/>
                <a:ext cx="14970"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58" name="Oval 15"/>
              <p:cNvSpPr>
                <a:spLocks noChangeArrowheads="1"/>
              </p:cNvSpPr>
              <p:nvPr/>
            </p:nvSpPr>
            <p:spPr bwMode="auto">
              <a:xfrm>
                <a:off x="5113855" y="3402988"/>
                <a:ext cx="14970"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59" name="Oval 16"/>
              <p:cNvSpPr>
                <a:spLocks noChangeArrowheads="1"/>
              </p:cNvSpPr>
              <p:nvPr/>
            </p:nvSpPr>
            <p:spPr bwMode="auto">
              <a:xfrm>
                <a:off x="5147472" y="3402988"/>
                <a:ext cx="14707"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60" name="Oval 17"/>
              <p:cNvSpPr>
                <a:spLocks noChangeArrowheads="1"/>
              </p:cNvSpPr>
              <p:nvPr/>
            </p:nvSpPr>
            <p:spPr bwMode="auto">
              <a:xfrm>
                <a:off x="5181614" y="3402988"/>
                <a:ext cx="14707"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61" name="Oval 18"/>
              <p:cNvSpPr>
                <a:spLocks noChangeArrowheads="1"/>
              </p:cNvSpPr>
              <p:nvPr/>
            </p:nvSpPr>
            <p:spPr bwMode="auto">
              <a:xfrm>
                <a:off x="5215756" y="3402988"/>
                <a:ext cx="14707"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62" name="Oval 19"/>
              <p:cNvSpPr>
                <a:spLocks noChangeArrowheads="1"/>
              </p:cNvSpPr>
              <p:nvPr/>
            </p:nvSpPr>
            <p:spPr bwMode="auto">
              <a:xfrm>
                <a:off x="5249110" y="3402988"/>
                <a:ext cx="14970"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63" name="Freeform 20"/>
              <p:cNvSpPr>
                <a:spLocks/>
              </p:cNvSpPr>
              <p:nvPr/>
            </p:nvSpPr>
            <p:spPr bwMode="auto">
              <a:xfrm>
                <a:off x="5102824" y="3392482"/>
                <a:ext cx="172287" cy="4465"/>
              </a:xfrm>
              <a:custGeom>
                <a:avLst/>
                <a:gdLst>
                  <a:gd name="T0" fmla="*/ 275 w 278"/>
                  <a:gd name="T1" fmla="*/ 0 h 7"/>
                  <a:gd name="T2" fmla="*/ 4 w 278"/>
                  <a:gd name="T3" fmla="*/ 0 h 7"/>
                  <a:gd name="T4" fmla="*/ 0 w 278"/>
                  <a:gd name="T5" fmla="*/ 4 h 7"/>
                  <a:gd name="T6" fmla="*/ 4 w 278"/>
                  <a:gd name="T7" fmla="*/ 7 h 7"/>
                  <a:gd name="T8" fmla="*/ 275 w 278"/>
                  <a:gd name="T9" fmla="*/ 7 h 7"/>
                  <a:gd name="T10" fmla="*/ 278 w 278"/>
                  <a:gd name="T11" fmla="*/ 4 h 7"/>
                  <a:gd name="T12" fmla="*/ 275 w 2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78" h="7">
                    <a:moveTo>
                      <a:pt x="275" y="0"/>
                    </a:moveTo>
                    <a:cubicBezTo>
                      <a:pt x="275" y="0"/>
                      <a:pt x="275" y="0"/>
                      <a:pt x="4" y="0"/>
                    </a:cubicBezTo>
                    <a:cubicBezTo>
                      <a:pt x="2" y="0"/>
                      <a:pt x="0" y="2"/>
                      <a:pt x="0" y="4"/>
                    </a:cubicBezTo>
                    <a:cubicBezTo>
                      <a:pt x="0" y="6"/>
                      <a:pt x="2" y="7"/>
                      <a:pt x="4" y="7"/>
                    </a:cubicBezTo>
                    <a:cubicBezTo>
                      <a:pt x="275" y="7"/>
                      <a:pt x="275" y="7"/>
                      <a:pt x="275" y="7"/>
                    </a:cubicBezTo>
                    <a:cubicBezTo>
                      <a:pt x="277" y="7"/>
                      <a:pt x="278" y="6"/>
                      <a:pt x="278" y="4"/>
                    </a:cubicBezTo>
                    <a:cubicBezTo>
                      <a:pt x="278" y="2"/>
                      <a:pt x="277" y="0"/>
                      <a:pt x="275" y="0"/>
                    </a:cubicBezTo>
                    <a:close/>
                  </a:path>
                </a:pathLst>
              </a:cu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64" name="TextBox 63"/>
              <p:cNvSpPr txBox="1"/>
              <p:nvPr/>
            </p:nvSpPr>
            <p:spPr>
              <a:xfrm>
                <a:off x="4894212" y="3526374"/>
                <a:ext cx="595035" cy="215444"/>
              </a:xfrm>
              <a:prstGeom prst="rect">
                <a:avLst/>
              </a:prstGeom>
              <a:noFill/>
            </p:spPr>
            <p:txBody>
              <a:bodyPr wrap="none" rtlCol="0">
                <a:spAutoFit/>
              </a:bodyPr>
              <a:lstStyle/>
              <a:p>
                <a:pPr algn="ctr" defTabSz="456706"/>
                <a:r>
                  <a:rPr lang="ja-JP" altLang="en-US" sz="800" dirty="0" smtClean="0">
                    <a:solidFill>
                      <a:srgbClr val="097DBC">
                        <a:lumMod val="50000"/>
                      </a:srgbClr>
                    </a:solidFill>
                    <a:latin typeface="ＭＳ Ｐゴシック"/>
                    <a:ea typeface="ＭＳ Ｐゴシック"/>
                    <a:cs typeface="ＭＳ Ｐゴシック"/>
                  </a:rPr>
                  <a:t>検疫対象</a:t>
                </a:r>
                <a:endParaRPr lang="en-US" sz="800" dirty="0">
                  <a:solidFill>
                    <a:srgbClr val="097DBC">
                      <a:lumMod val="50000"/>
                    </a:srgbClr>
                  </a:solidFill>
                  <a:latin typeface="ＭＳ Ｐゴシック"/>
                  <a:ea typeface="ＭＳ Ｐゴシック"/>
                  <a:cs typeface="ＭＳ Ｐゴシック"/>
                </a:endParaRPr>
              </a:p>
            </p:txBody>
          </p:sp>
          <p:sp>
            <p:nvSpPr>
              <p:cNvPr id="65" name="TextBox 64"/>
              <p:cNvSpPr txBox="1"/>
              <p:nvPr/>
            </p:nvSpPr>
            <p:spPr>
              <a:xfrm>
                <a:off x="4928732" y="3990181"/>
                <a:ext cx="466895" cy="369332"/>
              </a:xfrm>
              <a:prstGeom prst="rect">
                <a:avLst/>
              </a:prstGeom>
              <a:noFill/>
            </p:spPr>
            <p:txBody>
              <a:bodyPr wrap="none" rtlCol="0">
                <a:spAutoFit/>
              </a:bodyPr>
              <a:lstStyle/>
              <a:p>
                <a:pPr algn="ctr" defTabSz="456706"/>
                <a:r>
                  <a:rPr lang="ja-JP" altLang="en-US" sz="900" dirty="0" smtClean="0">
                    <a:solidFill>
                      <a:srgbClr val="097DBC">
                        <a:lumMod val="50000"/>
                      </a:srgbClr>
                    </a:solidFill>
                    <a:latin typeface="ＭＳ Ｐゴシック"/>
                    <a:ea typeface="ＭＳ Ｐゴシック"/>
                    <a:cs typeface="ＭＳ Ｐゴシック"/>
                  </a:rPr>
                  <a:t>検疫</a:t>
                </a:r>
                <a:endParaRPr lang="en-US" sz="900" dirty="0">
                  <a:solidFill>
                    <a:srgbClr val="097DBC">
                      <a:lumMod val="50000"/>
                    </a:srgbClr>
                  </a:solidFill>
                  <a:latin typeface="ＭＳ Ｐゴシック"/>
                  <a:ea typeface="ＭＳ Ｐゴシック"/>
                  <a:cs typeface="ＭＳ Ｐゴシック"/>
                </a:endParaRPr>
              </a:p>
              <a:p>
                <a:pPr algn="ctr" defTabSz="456706"/>
                <a:r>
                  <a:rPr lang="en-US" sz="900" dirty="0">
                    <a:solidFill>
                      <a:srgbClr val="097DBC">
                        <a:lumMod val="50000"/>
                      </a:srgbClr>
                    </a:solidFill>
                    <a:latin typeface="ＭＳ Ｐゴシック"/>
                    <a:ea typeface="ＭＳ Ｐゴシック"/>
                    <a:cs typeface="ＭＳ Ｐゴシック"/>
                  </a:rPr>
                  <a:t>VLAN</a:t>
                </a:r>
              </a:p>
            </p:txBody>
          </p:sp>
        </p:grpSp>
      </p:grpSp>
      <p:sp>
        <p:nvSpPr>
          <p:cNvPr id="66" name="Freeform 65"/>
          <p:cNvSpPr/>
          <p:nvPr/>
        </p:nvSpPr>
        <p:spPr>
          <a:xfrm>
            <a:off x="2296092" y="2549184"/>
            <a:ext cx="228448" cy="628963"/>
          </a:xfrm>
          <a:custGeom>
            <a:avLst/>
            <a:gdLst>
              <a:gd name="connsiteX0" fmla="*/ 299657 w 299657"/>
              <a:gd name="connsiteY0" fmla="*/ 642157 h 642157"/>
              <a:gd name="connsiteX1" fmla="*/ 0 w 299657"/>
              <a:gd name="connsiteY1" fmla="*/ 399564 h 642157"/>
              <a:gd name="connsiteX2" fmla="*/ 0 w 299657"/>
              <a:gd name="connsiteY2" fmla="*/ 0 h 642157"/>
              <a:gd name="connsiteX0" fmla="*/ 275533 w 275533"/>
              <a:gd name="connsiteY0" fmla="*/ 642157 h 642157"/>
              <a:gd name="connsiteX1" fmla="*/ 0 w 275533"/>
              <a:gd name="connsiteY1" fmla="*/ 399564 h 642157"/>
              <a:gd name="connsiteX2" fmla="*/ 0 w 275533"/>
              <a:gd name="connsiteY2" fmla="*/ 0 h 642157"/>
              <a:gd name="connsiteX0" fmla="*/ 247963 w 247963"/>
              <a:gd name="connsiteY0" fmla="*/ 619932 h 619932"/>
              <a:gd name="connsiteX1" fmla="*/ 0 w 247963"/>
              <a:gd name="connsiteY1" fmla="*/ 399564 h 619932"/>
              <a:gd name="connsiteX2" fmla="*/ 0 w 247963"/>
              <a:gd name="connsiteY2" fmla="*/ 0 h 619932"/>
            </a:gdLst>
            <a:ahLst/>
            <a:cxnLst>
              <a:cxn ang="0">
                <a:pos x="connsiteX0" y="connsiteY0"/>
              </a:cxn>
              <a:cxn ang="0">
                <a:pos x="connsiteX1" y="connsiteY1"/>
              </a:cxn>
              <a:cxn ang="0">
                <a:pos x="connsiteX2" y="connsiteY2"/>
              </a:cxn>
            </a:cxnLst>
            <a:rect l="l" t="t" r="r" b="b"/>
            <a:pathLst>
              <a:path w="247963" h="619932">
                <a:moveTo>
                  <a:pt x="247963" y="619932"/>
                </a:moveTo>
                <a:lnTo>
                  <a:pt x="0" y="399564"/>
                </a:lnTo>
                <a:lnTo>
                  <a:pt x="0" y="0"/>
                </a:lnTo>
              </a:path>
            </a:pathLst>
          </a:cu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91360" tIns="45680" rIns="91360" bIns="45680" rtlCol="0" anchor="ctr"/>
          <a:lstStyle/>
          <a:p>
            <a:pPr algn="ctr" defTabSz="456706"/>
            <a:endParaRPr lang="en-US">
              <a:solidFill>
                <a:srgbClr val="097DBC">
                  <a:lumMod val="50000"/>
                </a:srgbClr>
              </a:solidFill>
              <a:latin typeface="ＭＳ Ｐゴシック"/>
              <a:ea typeface="ＭＳ Ｐゴシック"/>
              <a:cs typeface="ＭＳ Ｐゴシック"/>
            </a:endParaRPr>
          </a:p>
        </p:txBody>
      </p:sp>
      <p:sp>
        <p:nvSpPr>
          <p:cNvPr id="67" name="Freeform 66"/>
          <p:cNvSpPr/>
          <p:nvPr/>
        </p:nvSpPr>
        <p:spPr>
          <a:xfrm>
            <a:off x="2039730" y="2549165"/>
            <a:ext cx="231775" cy="628197"/>
          </a:xfrm>
          <a:custGeom>
            <a:avLst/>
            <a:gdLst>
              <a:gd name="connsiteX0" fmla="*/ 0 w 231775"/>
              <a:gd name="connsiteY0" fmla="*/ 609600 h 609600"/>
              <a:gd name="connsiteX1" fmla="*/ 228600 w 231775"/>
              <a:gd name="connsiteY1" fmla="*/ 396875 h 609600"/>
              <a:gd name="connsiteX2" fmla="*/ 231775 w 231775"/>
              <a:gd name="connsiteY2" fmla="*/ 0 h 609600"/>
            </a:gdLst>
            <a:ahLst/>
            <a:cxnLst>
              <a:cxn ang="0">
                <a:pos x="connsiteX0" y="connsiteY0"/>
              </a:cxn>
              <a:cxn ang="0">
                <a:pos x="connsiteX1" y="connsiteY1"/>
              </a:cxn>
              <a:cxn ang="0">
                <a:pos x="connsiteX2" y="connsiteY2"/>
              </a:cxn>
            </a:cxnLst>
            <a:rect l="l" t="t" r="r" b="b"/>
            <a:pathLst>
              <a:path w="231775" h="609600">
                <a:moveTo>
                  <a:pt x="0" y="609600"/>
                </a:moveTo>
                <a:lnTo>
                  <a:pt x="228600" y="396875"/>
                </a:lnTo>
                <a:cubicBezTo>
                  <a:pt x="229658" y="264583"/>
                  <a:pt x="230717" y="132292"/>
                  <a:pt x="231775" y="0"/>
                </a:cubicBezTo>
              </a:path>
            </a:pathLst>
          </a:custGeom>
          <a:ln>
            <a:solidFill>
              <a:schemeClr val="tx2">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91360" tIns="45680" rIns="91360" bIns="45680" rtlCol="0" anchor="ctr"/>
          <a:lstStyle/>
          <a:p>
            <a:pPr algn="ctr" defTabSz="456706"/>
            <a:endParaRPr lang="en-US">
              <a:solidFill>
                <a:srgbClr val="097DBC">
                  <a:lumMod val="50000"/>
                </a:srgbClr>
              </a:solidFill>
              <a:latin typeface="ＭＳ Ｐゴシック"/>
              <a:ea typeface="ＭＳ Ｐゴシック"/>
              <a:cs typeface="ＭＳ Ｐゴシック"/>
            </a:endParaRPr>
          </a:p>
        </p:txBody>
      </p:sp>
      <p:sp>
        <p:nvSpPr>
          <p:cNvPr id="68" name="Freeform 67"/>
          <p:cNvSpPr/>
          <p:nvPr/>
        </p:nvSpPr>
        <p:spPr>
          <a:xfrm>
            <a:off x="2303255" y="2549184"/>
            <a:ext cx="733425" cy="682625"/>
          </a:xfrm>
          <a:custGeom>
            <a:avLst/>
            <a:gdLst>
              <a:gd name="connsiteX0" fmla="*/ 733425 w 733425"/>
              <a:gd name="connsiteY0" fmla="*/ 682625 h 682625"/>
              <a:gd name="connsiteX1" fmla="*/ 0 w 733425"/>
              <a:gd name="connsiteY1" fmla="*/ 422275 h 682625"/>
              <a:gd name="connsiteX2" fmla="*/ 6350 w 733425"/>
              <a:gd name="connsiteY2" fmla="*/ 0 h 682625"/>
            </a:gdLst>
            <a:ahLst/>
            <a:cxnLst>
              <a:cxn ang="0">
                <a:pos x="connsiteX0" y="connsiteY0"/>
              </a:cxn>
              <a:cxn ang="0">
                <a:pos x="connsiteX1" y="connsiteY1"/>
              </a:cxn>
              <a:cxn ang="0">
                <a:pos x="connsiteX2" y="connsiteY2"/>
              </a:cxn>
            </a:cxnLst>
            <a:rect l="l" t="t" r="r" b="b"/>
            <a:pathLst>
              <a:path w="733425" h="682625">
                <a:moveTo>
                  <a:pt x="733425" y="682625"/>
                </a:moveTo>
                <a:lnTo>
                  <a:pt x="0" y="422275"/>
                </a:lnTo>
                <a:cubicBezTo>
                  <a:pt x="2117" y="281517"/>
                  <a:pt x="4233" y="140758"/>
                  <a:pt x="6350" y="0"/>
                </a:cubicBezTo>
              </a:path>
            </a:pathLst>
          </a:custGeom>
          <a:ln>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91360" tIns="45680" rIns="91360" bIns="45680" rtlCol="0" anchor="ctr"/>
          <a:lstStyle/>
          <a:p>
            <a:pPr algn="ctr" defTabSz="456706"/>
            <a:endParaRPr lang="en-US">
              <a:solidFill>
                <a:srgbClr val="097DBC">
                  <a:lumMod val="50000"/>
                </a:srgbClr>
              </a:solidFill>
              <a:latin typeface="ＭＳ Ｐゴシック"/>
              <a:ea typeface="ＭＳ Ｐゴシック"/>
              <a:cs typeface="ＭＳ Ｐゴシック"/>
            </a:endParaRPr>
          </a:p>
        </p:txBody>
      </p:sp>
      <p:sp>
        <p:nvSpPr>
          <p:cNvPr id="69" name="Freeform 68"/>
          <p:cNvSpPr/>
          <p:nvPr/>
        </p:nvSpPr>
        <p:spPr>
          <a:xfrm>
            <a:off x="2319110" y="2549164"/>
            <a:ext cx="1298575" cy="673100"/>
          </a:xfrm>
          <a:custGeom>
            <a:avLst/>
            <a:gdLst>
              <a:gd name="connsiteX0" fmla="*/ 1298575 w 1298575"/>
              <a:gd name="connsiteY0" fmla="*/ 673100 h 673100"/>
              <a:gd name="connsiteX1" fmla="*/ 9525 w 1298575"/>
              <a:gd name="connsiteY1" fmla="*/ 422275 h 673100"/>
              <a:gd name="connsiteX2" fmla="*/ 0 w 1298575"/>
              <a:gd name="connsiteY2" fmla="*/ 0 h 673100"/>
            </a:gdLst>
            <a:ahLst/>
            <a:cxnLst>
              <a:cxn ang="0">
                <a:pos x="connsiteX0" y="connsiteY0"/>
              </a:cxn>
              <a:cxn ang="0">
                <a:pos x="connsiteX1" y="connsiteY1"/>
              </a:cxn>
              <a:cxn ang="0">
                <a:pos x="connsiteX2" y="connsiteY2"/>
              </a:cxn>
            </a:cxnLst>
            <a:rect l="l" t="t" r="r" b="b"/>
            <a:pathLst>
              <a:path w="1298575" h="673100">
                <a:moveTo>
                  <a:pt x="1298575" y="673100"/>
                </a:moveTo>
                <a:lnTo>
                  <a:pt x="9525" y="422275"/>
                </a:lnTo>
                <a:lnTo>
                  <a:pt x="0" y="0"/>
                </a:lnTo>
              </a:path>
            </a:pathLst>
          </a:custGeom>
          <a:ln>
            <a:solidFill>
              <a:srgbClr val="FFFF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91360" tIns="45680" rIns="91360" bIns="45680" rtlCol="0" anchor="ctr"/>
          <a:lstStyle/>
          <a:p>
            <a:pPr algn="ctr" defTabSz="456706"/>
            <a:endParaRPr lang="en-US">
              <a:solidFill>
                <a:srgbClr val="097DBC">
                  <a:lumMod val="50000"/>
                </a:srgbClr>
              </a:solidFill>
              <a:latin typeface="ＭＳ Ｐゴシック"/>
              <a:ea typeface="ＭＳ Ｐゴシック"/>
              <a:cs typeface="ＭＳ Ｐゴシック"/>
            </a:endParaRPr>
          </a:p>
        </p:txBody>
      </p:sp>
      <p:sp>
        <p:nvSpPr>
          <p:cNvPr id="70" name="Freeform 69"/>
          <p:cNvSpPr/>
          <p:nvPr/>
        </p:nvSpPr>
        <p:spPr>
          <a:xfrm>
            <a:off x="1528555" y="2549169"/>
            <a:ext cx="695325" cy="663575"/>
          </a:xfrm>
          <a:custGeom>
            <a:avLst/>
            <a:gdLst>
              <a:gd name="connsiteX0" fmla="*/ 0 w 695325"/>
              <a:gd name="connsiteY0" fmla="*/ 663575 h 663575"/>
              <a:gd name="connsiteX1" fmla="*/ 688975 w 695325"/>
              <a:gd name="connsiteY1" fmla="*/ 412750 h 663575"/>
              <a:gd name="connsiteX2" fmla="*/ 695325 w 695325"/>
              <a:gd name="connsiteY2" fmla="*/ 0 h 663575"/>
            </a:gdLst>
            <a:ahLst/>
            <a:cxnLst>
              <a:cxn ang="0">
                <a:pos x="connsiteX0" y="connsiteY0"/>
              </a:cxn>
              <a:cxn ang="0">
                <a:pos x="connsiteX1" y="connsiteY1"/>
              </a:cxn>
              <a:cxn ang="0">
                <a:pos x="connsiteX2" y="connsiteY2"/>
              </a:cxn>
            </a:cxnLst>
            <a:rect l="l" t="t" r="r" b="b"/>
            <a:pathLst>
              <a:path w="695325" h="663575">
                <a:moveTo>
                  <a:pt x="0" y="663575"/>
                </a:moveTo>
                <a:lnTo>
                  <a:pt x="688975" y="412750"/>
                </a:lnTo>
                <a:cubicBezTo>
                  <a:pt x="691092" y="275167"/>
                  <a:pt x="693208" y="137583"/>
                  <a:pt x="695325" y="0"/>
                </a:cubicBezTo>
              </a:path>
            </a:pathLst>
          </a:custGeom>
          <a:ln>
            <a:solidFill>
              <a:srgbClr val="B70202"/>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91360" tIns="45680" rIns="91360" bIns="45680" rtlCol="0" anchor="ctr"/>
          <a:lstStyle/>
          <a:p>
            <a:pPr algn="ctr" defTabSz="456706"/>
            <a:endParaRPr lang="en-US">
              <a:solidFill>
                <a:srgbClr val="097DBC">
                  <a:lumMod val="50000"/>
                </a:srgbClr>
              </a:solidFill>
              <a:latin typeface="ＭＳ Ｐゴシック"/>
              <a:ea typeface="ＭＳ Ｐゴシック"/>
              <a:cs typeface="ＭＳ Ｐゴシック"/>
            </a:endParaRPr>
          </a:p>
        </p:txBody>
      </p:sp>
      <p:grpSp>
        <p:nvGrpSpPr>
          <p:cNvPr id="71" name="Group 70"/>
          <p:cNvGrpSpPr/>
          <p:nvPr/>
        </p:nvGrpSpPr>
        <p:grpSpPr>
          <a:xfrm>
            <a:off x="676958" y="2660247"/>
            <a:ext cx="873913" cy="211174"/>
            <a:chOff x="2869669" y="2693978"/>
            <a:chExt cx="873913" cy="211174"/>
          </a:xfrm>
        </p:grpSpPr>
        <p:cxnSp>
          <p:nvCxnSpPr>
            <p:cNvPr id="72" name="Straight Connector 71"/>
            <p:cNvCxnSpPr/>
            <p:nvPr/>
          </p:nvCxnSpPr>
          <p:spPr>
            <a:xfrm>
              <a:off x="2869669" y="2693978"/>
              <a:ext cx="873913"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882872" y="2708248"/>
              <a:ext cx="847506" cy="19690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6789">
                <a:lnSpc>
                  <a:spcPct val="90000"/>
                </a:lnSpc>
                <a:spcBef>
                  <a:spcPts val="400"/>
                </a:spcBef>
              </a:pPr>
              <a:r>
                <a:rPr lang="en-US" sz="1000" dirty="0">
                  <a:solidFill>
                    <a:srgbClr val="FFFFFF"/>
                  </a:solidFill>
                  <a:latin typeface="ＭＳ Ｐゴシック"/>
                  <a:ea typeface="ＭＳ Ｐゴシック"/>
                  <a:cs typeface="ＭＳ Ｐゴシック"/>
                </a:rPr>
                <a:t>VLAN</a:t>
              </a:r>
            </a:p>
          </p:txBody>
        </p:sp>
      </p:grpSp>
      <p:grpSp>
        <p:nvGrpSpPr>
          <p:cNvPr id="74" name="Group 73"/>
          <p:cNvGrpSpPr/>
          <p:nvPr/>
        </p:nvGrpSpPr>
        <p:grpSpPr>
          <a:xfrm>
            <a:off x="676958" y="2444790"/>
            <a:ext cx="873913" cy="211174"/>
            <a:chOff x="2869669" y="2693978"/>
            <a:chExt cx="873913" cy="211174"/>
          </a:xfrm>
        </p:grpSpPr>
        <p:cxnSp>
          <p:nvCxnSpPr>
            <p:cNvPr id="75" name="Straight Connector 74"/>
            <p:cNvCxnSpPr/>
            <p:nvPr/>
          </p:nvCxnSpPr>
          <p:spPr>
            <a:xfrm>
              <a:off x="2869669" y="2693978"/>
              <a:ext cx="873913"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2882872" y="2708248"/>
              <a:ext cx="847506" cy="19690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6789">
                <a:lnSpc>
                  <a:spcPct val="90000"/>
                </a:lnSpc>
                <a:spcBef>
                  <a:spcPts val="400"/>
                </a:spcBef>
              </a:pPr>
              <a:r>
                <a:rPr lang="ja-JP" altLang="en-US" sz="1000" dirty="0" smtClean="0">
                  <a:solidFill>
                    <a:srgbClr val="FFFFFF"/>
                  </a:solidFill>
                  <a:latin typeface="ＭＳ Ｐゴシック"/>
                  <a:ea typeface="ＭＳ Ｐゴシック"/>
                  <a:cs typeface="ＭＳ Ｐゴシック"/>
                </a:rPr>
                <a:t>アドレス管理</a:t>
              </a:r>
              <a:endParaRPr lang="en-US" sz="1000" dirty="0">
                <a:solidFill>
                  <a:srgbClr val="FFFFFF"/>
                </a:solidFill>
                <a:latin typeface="ＭＳ Ｐゴシック"/>
                <a:ea typeface="ＭＳ Ｐゴシック"/>
                <a:cs typeface="ＭＳ Ｐゴシック"/>
              </a:endParaRPr>
            </a:p>
          </p:txBody>
        </p:sp>
      </p:grpSp>
      <p:grpSp>
        <p:nvGrpSpPr>
          <p:cNvPr id="77" name="Group 76"/>
          <p:cNvGrpSpPr/>
          <p:nvPr/>
        </p:nvGrpSpPr>
        <p:grpSpPr>
          <a:xfrm>
            <a:off x="676958" y="2229336"/>
            <a:ext cx="873913" cy="211174"/>
            <a:chOff x="2869669" y="2693978"/>
            <a:chExt cx="873913" cy="211174"/>
          </a:xfrm>
        </p:grpSpPr>
        <p:cxnSp>
          <p:nvCxnSpPr>
            <p:cNvPr id="78" name="Straight Connector 77"/>
            <p:cNvCxnSpPr/>
            <p:nvPr/>
          </p:nvCxnSpPr>
          <p:spPr>
            <a:xfrm>
              <a:off x="2869669" y="2693978"/>
              <a:ext cx="873913"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2882872" y="2708248"/>
              <a:ext cx="847506" cy="19690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6789">
                <a:lnSpc>
                  <a:spcPct val="90000"/>
                </a:lnSpc>
                <a:spcBef>
                  <a:spcPts val="400"/>
                </a:spcBef>
              </a:pPr>
              <a:r>
                <a:rPr lang="en-US" altLang="ja-JP" sz="1000" dirty="0" smtClean="0">
                  <a:solidFill>
                    <a:srgbClr val="FFFFFF"/>
                  </a:solidFill>
                  <a:latin typeface="ＭＳ Ｐゴシック"/>
                  <a:ea typeface="ＭＳ Ｐゴシック"/>
                  <a:cs typeface="ＭＳ Ｐゴシック"/>
                </a:rPr>
                <a:t>DHCP</a:t>
              </a:r>
              <a:r>
                <a:rPr lang="ja-JP" altLang="en-US" sz="1000" dirty="0" smtClean="0">
                  <a:solidFill>
                    <a:srgbClr val="FFFFFF"/>
                  </a:solidFill>
                  <a:latin typeface="ＭＳ Ｐゴシック"/>
                  <a:ea typeface="ＭＳ Ｐゴシック"/>
                  <a:cs typeface="ＭＳ Ｐゴシック"/>
                </a:rPr>
                <a:t>設定</a:t>
              </a:r>
              <a:endParaRPr lang="en-US" sz="1000" dirty="0">
                <a:solidFill>
                  <a:srgbClr val="FFFFFF"/>
                </a:solidFill>
                <a:latin typeface="ＭＳ Ｐゴシック"/>
                <a:ea typeface="ＭＳ Ｐゴシック"/>
                <a:cs typeface="ＭＳ Ｐゴシック"/>
              </a:endParaRPr>
            </a:p>
          </p:txBody>
        </p:sp>
      </p:grpSp>
      <p:grpSp>
        <p:nvGrpSpPr>
          <p:cNvPr id="80" name="Group 79"/>
          <p:cNvGrpSpPr/>
          <p:nvPr/>
        </p:nvGrpSpPr>
        <p:grpSpPr>
          <a:xfrm>
            <a:off x="676958" y="2013882"/>
            <a:ext cx="873913" cy="211174"/>
            <a:chOff x="2869669" y="2693978"/>
            <a:chExt cx="873913" cy="211174"/>
          </a:xfrm>
        </p:grpSpPr>
        <p:cxnSp>
          <p:nvCxnSpPr>
            <p:cNvPr id="81" name="Straight Connector 80"/>
            <p:cNvCxnSpPr/>
            <p:nvPr/>
          </p:nvCxnSpPr>
          <p:spPr>
            <a:xfrm>
              <a:off x="2869669" y="2693978"/>
              <a:ext cx="873913"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882872" y="2708248"/>
              <a:ext cx="847506" cy="19690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6789">
                <a:lnSpc>
                  <a:spcPct val="90000"/>
                </a:lnSpc>
                <a:spcBef>
                  <a:spcPts val="400"/>
                </a:spcBef>
              </a:pPr>
              <a:r>
                <a:rPr lang="ja-JP" altLang="en-US" sz="1000" dirty="0" smtClean="0">
                  <a:solidFill>
                    <a:srgbClr val="FFFFFF"/>
                  </a:solidFill>
                  <a:latin typeface="ＭＳ Ｐゴシック"/>
                  <a:ea typeface="ＭＳ Ｐゴシック"/>
                  <a:cs typeface="ＭＳ Ｐゴシック"/>
                </a:rPr>
                <a:t>冗長</a:t>
              </a:r>
              <a:endParaRPr lang="en-US" sz="1000" dirty="0">
                <a:solidFill>
                  <a:srgbClr val="FFFFFF"/>
                </a:solidFill>
                <a:latin typeface="ＭＳ Ｐゴシック"/>
                <a:ea typeface="ＭＳ Ｐゴシック"/>
                <a:cs typeface="ＭＳ Ｐゴシック"/>
              </a:endParaRPr>
            </a:p>
          </p:txBody>
        </p:sp>
      </p:grpSp>
      <p:grpSp>
        <p:nvGrpSpPr>
          <p:cNvPr id="83" name="Group 82"/>
          <p:cNvGrpSpPr/>
          <p:nvPr/>
        </p:nvGrpSpPr>
        <p:grpSpPr>
          <a:xfrm>
            <a:off x="676958" y="1798424"/>
            <a:ext cx="873913" cy="211174"/>
            <a:chOff x="2869669" y="2693978"/>
            <a:chExt cx="873913" cy="211174"/>
          </a:xfrm>
        </p:grpSpPr>
        <p:cxnSp>
          <p:nvCxnSpPr>
            <p:cNvPr id="84" name="Straight Connector 83"/>
            <p:cNvCxnSpPr/>
            <p:nvPr/>
          </p:nvCxnSpPr>
          <p:spPr>
            <a:xfrm>
              <a:off x="2869669" y="2693978"/>
              <a:ext cx="873913"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2882872" y="2708248"/>
              <a:ext cx="847506" cy="19690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6789">
                <a:lnSpc>
                  <a:spcPct val="90000"/>
                </a:lnSpc>
                <a:spcBef>
                  <a:spcPts val="400"/>
                </a:spcBef>
              </a:pPr>
              <a:r>
                <a:rPr lang="ja-JP" altLang="en-US" sz="1000" dirty="0" smtClean="0">
                  <a:solidFill>
                    <a:srgbClr val="FFFFFF"/>
                  </a:solidFill>
                  <a:latin typeface="ＭＳ Ｐゴシック"/>
                  <a:ea typeface="ＭＳ Ｐゴシック"/>
                  <a:cs typeface="ＭＳ Ｐゴシック"/>
                </a:rPr>
                <a:t>ルーティング</a:t>
              </a:r>
              <a:endParaRPr lang="en-US" sz="1000" dirty="0">
                <a:solidFill>
                  <a:srgbClr val="FFFFFF"/>
                </a:solidFill>
                <a:latin typeface="ＭＳ Ｐゴシック"/>
                <a:ea typeface="ＭＳ Ｐゴシック"/>
                <a:cs typeface="ＭＳ Ｐゴシック"/>
              </a:endParaRPr>
            </a:p>
          </p:txBody>
        </p:sp>
      </p:grpSp>
      <p:grpSp>
        <p:nvGrpSpPr>
          <p:cNvPr id="86" name="Group 85"/>
          <p:cNvGrpSpPr/>
          <p:nvPr/>
        </p:nvGrpSpPr>
        <p:grpSpPr>
          <a:xfrm>
            <a:off x="676958" y="1582970"/>
            <a:ext cx="873913" cy="211174"/>
            <a:chOff x="2869669" y="2693978"/>
            <a:chExt cx="873913" cy="211174"/>
          </a:xfrm>
        </p:grpSpPr>
        <p:cxnSp>
          <p:nvCxnSpPr>
            <p:cNvPr id="87" name="Straight Connector 86"/>
            <p:cNvCxnSpPr/>
            <p:nvPr/>
          </p:nvCxnSpPr>
          <p:spPr>
            <a:xfrm>
              <a:off x="2869669" y="2693978"/>
              <a:ext cx="873913"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2882872" y="2708248"/>
              <a:ext cx="847506" cy="196904"/>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6789">
                <a:lnSpc>
                  <a:spcPct val="90000"/>
                </a:lnSpc>
                <a:spcBef>
                  <a:spcPts val="400"/>
                </a:spcBef>
              </a:pPr>
              <a:r>
                <a:rPr lang="ja-JP" altLang="en-US" sz="1000" dirty="0" smtClean="0">
                  <a:solidFill>
                    <a:srgbClr val="FFFFFF"/>
                  </a:solidFill>
                  <a:latin typeface="ＭＳ Ｐゴシック"/>
                  <a:ea typeface="ＭＳ Ｐゴシック"/>
                  <a:cs typeface="ＭＳ Ｐゴシック"/>
                </a:rPr>
                <a:t>静的</a:t>
              </a:r>
              <a:r>
                <a:rPr lang="en-US" altLang="ja-JP" sz="1000" dirty="0" smtClean="0">
                  <a:solidFill>
                    <a:srgbClr val="FFFFFF"/>
                  </a:solidFill>
                  <a:latin typeface="ＭＳ Ｐゴシック"/>
                  <a:ea typeface="ＭＳ Ｐゴシック"/>
                  <a:cs typeface="ＭＳ Ｐゴシック"/>
                </a:rPr>
                <a:t>ACL</a:t>
              </a:r>
              <a:endParaRPr lang="en-US" sz="1000" dirty="0">
                <a:solidFill>
                  <a:srgbClr val="FFFFFF"/>
                </a:solidFill>
                <a:latin typeface="ＭＳ Ｐゴシック"/>
                <a:ea typeface="ＭＳ Ｐゴシック"/>
                <a:cs typeface="ＭＳ Ｐゴシック"/>
              </a:endParaRPr>
            </a:p>
          </p:txBody>
        </p:sp>
      </p:grpSp>
      <p:grpSp>
        <p:nvGrpSpPr>
          <p:cNvPr id="89" name="Group 88"/>
          <p:cNvGrpSpPr/>
          <p:nvPr/>
        </p:nvGrpSpPr>
        <p:grpSpPr>
          <a:xfrm>
            <a:off x="2114678" y="2216390"/>
            <a:ext cx="300089" cy="300089"/>
            <a:chOff x="6052833" y="2509461"/>
            <a:chExt cx="300089" cy="300089"/>
          </a:xfrm>
        </p:grpSpPr>
        <p:sp>
          <p:nvSpPr>
            <p:cNvPr id="90" name="Oval 89"/>
            <p:cNvSpPr/>
            <p:nvPr/>
          </p:nvSpPr>
          <p:spPr>
            <a:xfrm>
              <a:off x="6069105" y="2539664"/>
              <a:ext cx="264436" cy="236456"/>
            </a:xfrm>
            <a:prstGeom prst="ellipse">
              <a:avLst/>
            </a:prstGeom>
            <a:solidFill>
              <a:srgbClr val="FFFFFF"/>
            </a:solidFill>
            <a:ln w="25400" cap="flat" cmpd="sng" algn="ctr">
              <a:noFill/>
              <a:prstDash val="solid"/>
            </a:ln>
            <a:effectLst/>
          </p:spPr>
          <p:txBody>
            <a:bodyPr rtlCol="0" anchor="ctr"/>
            <a:lstStyle/>
            <a:p>
              <a:pPr algn="ctr" defTabSz="456706" fontAlgn="auto">
                <a:spcBef>
                  <a:spcPts val="0"/>
                </a:spcBef>
                <a:spcAft>
                  <a:spcPts val="0"/>
                </a:spcAft>
                <a:defRPr/>
              </a:pPr>
              <a:endParaRPr lang="en-US" kern="0" dirty="0">
                <a:solidFill>
                  <a:srgbClr val="097DBC">
                    <a:lumMod val="50000"/>
                  </a:srgbClr>
                </a:solidFill>
                <a:latin typeface="ＭＳ Ｐゴシック"/>
                <a:ea typeface="ＭＳ Ｐゴシック"/>
                <a:cs typeface="ＭＳ Ｐゴシック"/>
              </a:endParaRPr>
            </a:p>
          </p:txBody>
        </p:sp>
        <p:sp>
          <p:nvSpPr>
            <p:cNvPr id="91" name="Oval 17"/>
            <p:cNvSpPr/>
            <p:nvPr/>
          </p:nvSpPr>
          <p:spPr>
            <a:xfrm>
              <a:off x="6052833" y="2509461"/>
              <a:ext cx="300089" cy="300089"/>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143457"/>
            </a:solidFill>
            <a:ln w="25400" cap="flat" cmpd="sng" algn="ctr">
              <a:noFill/>
              <a:prstDash val="solid"/>
            </a:ln>
            <a:effectLst/>
          </p:spPr>
          <p:txBody>
            <a:bodyPr lIns="91420" tIns="45710" rIns="91420" bIns="45710" rtlCol="0" anchor="ctr"/>
            <a:lstStyle/>
            <a:p>
              <a:pPr algn="ctr" defTabSz="456706" fontAlgn="auto">
                <a:spcBef>
                  <a:spcPts val="0"/>
                </a:spcBef>
                <a:spcAft>
                  <a:spcPts val="0"/>
                </a:spcAft>
                <a:defRPr/>
              </a:pPr>
              <a:endParaRPr lang="en-US" kern="0" dirty="0">
                <a:solidFill>
                  <a:srgbClr val="097DBC">
                    <a:lumMod val="50000"/>
                  </a:srgbClr>
                </a:solidFill>
                <a:latin typeface="ＭＳ Ｐゴシック"/>
                <a:ea typeface="ＭＳ Ｐゴシック"/>
                <a:cs typeface="ＭＳ Ｐゴシック"/>
              </a:endParaRPr>
            </a:p>
          </p:txBody>
        </p:sp>
      </p:grpSp>
      <p:grpSp>
        <p:nvGrpSpPr>
          <p:cNvPr id="92" name="Group 91"/>
          <p:cNvGrpSpPr/>
          <p:nvPr/>
        </p:nvGrpSpPr>
        <p:grpSpPr>
          <a:xfrm>
            <a:off x="2102626" y="2720414"/>
            <a:ext cx="324229" cy="324229"/>
            <a:chOff x="5913932" y="2761272"/>
            <a:chExt cx="324229" cy="324229"/>
          </a:xfrm>
        </p:grpSpPr>
        <p:sp>
          <p:nvSpPr>
            <p:cNvPr id="93" name="Rectangle 92"/>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456706" fontAlgn="auto">
                <a:spcBef>
                  <a:spcPts val="0"/>
                </a:spcBef>
                <a:spcAft>
                  <a:spcPts val="0"/>
                </a:spcAft>
                <a:defRPr/>
              </a:pPr>
              <a:endParaRPr lang="en-US" kern="0" dirty="0">
                <a:solidFill>
                  <a:srgbClr val="097DBC">
                    <a:lumMod val="50000"/>
                  </a:srgbClr>
                </a:solidFill>
                <a:latin typeface="ＭＳ Ｐゴシック"/>
                <a:ea typeface="ＭＳ Ｐゴシック"/>
                <a:cs typeface="ＭＳ Ｐゴシック"/>
              </a:endParaRPr>
            </a:p>
          </p:txBody>
        </p:sp>
        <p:sp>
          <p:nvSpPr>
            <p:cNvPr id="94" name="Rounded Rectangle 25"/>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143457"/>
            </a:solidFill>
            <a:ln w="25400" cap="flat" cmpd="sng" algn="ctr">
              <a:noFill/>
              <a:prstDash val="solid"/>
            </a:ln>
            <a:effectLst/>
          </p:spPr>
          <p:txBody>
            <a:bodyPr rtlCol="0" anchor="ctr"/>
            <a:lstStyle/>
            <a:p>
              <a:pPr algn="ctr" defTabSz="456706" fontAlgn="auto">
                <a:spcBef>
                  <a:spcPts val="0"/>
                </a:spcBef>
                <a:spcAft>
                  <a:spcPts val="0"/>
                </a:spcAft>
                <a:defRPr/>
              </a:pPr>
              <a:endParaRPr lang="en-US" kern="0" dirty="0">
                <a:solidFill>
                  <a:srgbClr val="097DBC">
                    <a:lumMod val="50000"/>
                  </a:srgbClr>
                </a:solidFill>
                <a:latin typeface="ＭＳ Ｐゴシック"/>
                <a:ea typeface="ＭＳ Ｐゴシック"/>
                <a:cs typeface="ＭＳ Ｐゴシック"/>
              </a:endParaRPr>
            </a:p>
          </p:txBody>
        </p:sp>
      </p:grpSp>
      <p:grpSp>
        <p:nvGrpSpPr>
          <p:cNvPr id="95" name="Group 94"/>
          <p:cNvGrpSpPr/>
          <p:nvPr/>
        </p:nvGrpSpPr>
        <p:grpSpPr>
          <a:xfrm>
            <a:off x="2044762" y="2430596"/>
            <a:ext cx="492443" cy="184666"/>
            <a:chOff x="874818" y="2570024"/>
            <a:chExt cx="492443" cy="184664"/>
          </a:xfrm>
        </p:grpSpPr>
        <p:sp>
          <p:nvSpPr>
            <p:cNvPr id="96" name="Rounded Rectangle 95"/>
            <p:cNvSpPr/>
            <p:nvPr/>
          </p:nvSpPr>
          <p:spPr>
            <a:xfrm>
              <a:off x="926809" y="2608234"/>
              <a:ext cx="371854" cy="121419"/>
            </a:xfrm>
            <a:prstGeom prst="round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06"/>
              <a:endParaRPr lang="en-US" dirty="0" smtClean="0">
                <a:solidFill>
                  <a:srgbClr val="FFFFFF"/>
                </a:solidFill>
                <a:latin typeface="ＭＳ Ｐゴシック"/>
                <a:ea typeface="ＭＳ Ｐゴシック"/>
                <a:cs typeface="ＭＳ Ｐゴシック"/>
              </a:endParaRPr>
            </a:p>
          </p:txBody>
        </p:sp>
        <p:sp>
          <p:nvSpPr>
            <p:cNvPr id="97" name="Rectangle 96"/>
            <p:cNvSpPr/>
            <p:nvPr/>
          </p:nvSpPr>
          <p:spPr>
            <a:xfrm>
              <a:off x="874818" y="2570024"/>
              <a:ext cx="492443" cy="184664"/>
            </a:xfrm>
            <a:prstGeom prst="rect">
              <a:avLst/>
            </a:prstGeom>
          </p:spPr>
          <p:txBody>
            <a:bodyPr wrap="none">
              <a:spAutoFit/>
            </a:bodyPr>
            <a:lstStyle/>
            <a:p>
              <a:pPr defTabSz="456706"/>
              <a:r>
                <a:rPr lang="ja-JP" altLang="en-US" sz="600" dirty="0" smtClean="0">
                  <a:solidFill>
                    <a:srgbClr val="FFFFFF"/>
                  </a:solidFill>
                  <a:latin typeface="ＭＳ Ｐゴシック"/>
                  <a:ea typeface="ＭＳ Ｐゴシック"/>
                  <a:cs typeface="ＭＳ Ｐゴシック"/>
                </a:rPr>
                <a:t>静的</a:t>
              </a:r>
              <a:r>
                <a:rPr lang="en-US" altLang="ja-JP" sz="600" dirty="0" smtClean="0">
                  <a:solidFill>
                    <a:srgbClr val="FFFFFF"/>
                  </a:solidFill>
                  <a:latin typeface="ＭＳ Ｐゴシック"/>
                  <a:ea typeface="ＭＳ Ｐゴシック"/>
                  <a:cs typeface="ＭＳ Ｐゴシック"/>
                </a:rPr>
                <a:t>ACL</a:t>
              </a:r>
              <a:endParaRPr lang="en-US" sz="600" dirty="0">
                <a:solidFill>
                  <a:srgbClr val="FFFFFF"/>
                </a:solidFill>
                <a:latin typeface="ＭＳ Ｐゴシック"/>
                <a:ea typeface="ＭＳ Ｐゴシック"/>
                <a:cs typeface="ＭＳ Ｐゴシック"/>
              </a:endParaRPr>
            </a:p>
          </p:txBody>
        </p:sp>
      </p:grpSp>
      <p:sp>
        <p:nvSpPr>
          <p:cNvPr id="98" name="TextBox 97"/>
          <p:cNvSpPr txBox="1"/>
          <p:nvPr/>
        </p:nvSpPr>
        <p:spPr>
          <a:xfrm>
            <a:off x="245782" y="4369752"/>
            <a:ext cx="3990926" cy="646250"/>
          </a:xfrm>
          <a:prstGeom prst="rect">
            <a:avLst/>
          </a:prstGeom>
          <a:solidFill>
            <a:schemeClr val="bg1"/>
          </a:solidFill>
        </p:spPr>
        <p:txBody>
          <a:bodyPr wrap="square" lIns="91360" tIns="45680" rIns="91360" bIns="45680" rtlCol="0">
            <a:spAutoFit/>
          </a:bodyPr>
          <a:lstStyle/>
          <a:p>
            <a:pPr defTabSz="456706"/>
            <a:r>
              <a:rPr lang="ja-JP" altLang="en-US" sz="1200" dirty="0" smtClean="0">
                <a:solidFill>
                  <a:srgbClr val="097DBC">
                    <a:lumMod val="50000"/>
                  </a:srgbClr>
                </a:solidFill>
                <a:latin typeface="+mn-lt"/>
                <a:ea typeface="ＭＳ Ｐゴシック"/>
                <a:cs typeface="ＭＳ Ｐゴシック"/>
              </a:rPr>
              <a:t>ポリシーはトポロジーに依存し、設定</a:t>
            </a:r>
            <a:r>
              <a:rPr lang="ja-JP" altLang="en-US" sz="1200" dirty="0">
                <a:solidFill>
                  <a:srgbClr val="097DBC">
                    <a:lumMod val="50000"/>
                  </a:srgbClr>
                </a:solidFill>
                <a:latin typeface="+mn-lt"/>
                <a:ea typeface="ＭＳ Ｐゴシック"/>
                <a:cs typeface="ＭＳ Ｐゴシック"/>
              </a:rPr>
              <a:t>箇所が</a:t>
            </a:r>
            <a:r>
              <a:rPr lang="ja-JP" altLang="en-US" sz="1200" dirty="0" smtClean="0">
                <a:solidFill>
                  <a:srgbClr val="097DBC">
                    <a:lumMod val="50000"/>
                  </a:srgbClr>
                </a:solidFill>
                <a:latin typeface="+mn-lt"/>
                <a:ea typeface="ＭＳ Ｐゴシック"/>
                <a:cs typeface="ＭＳ Ｐゴシック"/>
              </a:rPr>
              <a:t>複数で多数ある</a:t>
            </a:r>
          </a:p>
          <a:p>
            <a:pPr defTabSz="456706"/>
            <a:r>
              <a:rPr lang="ja-JP" altLang="en-US" sz="1200" dirty="0" smtClean="0">
                <a:solidFill>
                  <a:srgbClr val="097DBC">
                    <a:lumMod val="50000"/>
                  </a:srgbClr>
                </a:solidFill>
                <a:latin typeface="+mn-lt"/>
                <a:ea typeface="ＭＳ Ｐゴシック"/>
                <a:cs typeface="ＭＳ Ｐゴシック"/>
              </a:rPr>
              <a:t>アクセス制御変更（追加・削除）やメンテのコストが高い</a:t>
            </a:r>
            <a:endParaRPr lang="en-US" altLang="ja-JP" sz="1200" dirty="0" smtClean="0">
              <a:solidFill>
                <a:srgbClr val="097DBC">
                  <a:lumMod val="50000"/>
                </a:srgbClr>
              </a:solidFill>
              <a:latin typeface="+mn-lt"/>
              <a:ea typeface="ＭＳ Ｐゴシック"/>
              <a:cs typeface="ＭＳ Ｐゴシック"/>
            </a:endParaRPr>
          </a:p>
          <a:p>
            <a:pPr defTabSz="456706"/>
            <a:r>
              <a:rPr lang="ja-JP" altLang="en-US" sz="1200" dirty="0" smtClean="0">
                <a:solidFill>
                  <a:srgbClr val="097DBC">
                    <a:lumMod val="50000"/>
                  </a:srgbClr>
                </a:solidFill>
                <a:latin typeface="+mn-lt"/>
                <a:ea typeface="ＭＳ Ｐゴシック"/>
                <a:cs typeface="ＭＳ Ｐゴシック"/>
              </a:rPr>
              <a:t>追加・変遷している</a:t>
            </a:r>
            <a:r>
              <a:rPr lang="en-US" altLang="ja-JP" sz="1200" dirty="0" smtClean="0">
                <a:solidFill>
                  <a:srgbClr val="097DBC">
                    <a:lumMod val="50000"/>
                  </a:srgbClr>
                </a:solidFill>
                <a:latin typeface="+mn-lt"/>
                <a:ea typeface="ＭＳ Ｐゴシック"/>
                <a:cs typeface="ＭＳ Ｐゴシック"/>
              </a:rPr>
              <a:t>IP</a:t>
            </a:r>
            <a:r>
              <a:rPr lang="ja-JP" altLang="en-US" sz="1200" dirty="0" smtClean="0">
                <a:solidFill>
                  <a:srgbClr val="097DBC">
                    <a:lumMod val="50000"/>
                  </a:srgbClr>
                </a:solidFill>
                <a:latin typeface="+mn-lt"/>
                <a:ea typeface="ＭＳ Ｐゴシック"/>
                <a:cs typeface="ＭＳ Ｐゴシック"/>
              </a:rPr>
              <a:t>サブネットとの整合性</a:t>
            </a:r>
            <a:endParaRPr lang="en-US" altLang="ja-JP" sz="1200" dirty="0" smtClean="0">
              <a:solidFill>
                <a:srgbClr val="097DBC">
                  <a:lumMod val="50000"/>
                </a:srgbClr>
              </a:solidFill>
              <a:latin typeface="+mn-lt"/>
              <a:ea typeface="ＭＳ Ｐゴシック"/>
              <a:cs typeface="ＭＳ Ｐゴシック"/>
            </a:endParaRPr>
          </a:p>
        </p:txBody>
      </p:sp>
      <p:grpSp>
        <p:nvGrpSpPr>
          <p:cNvPr id="99" name="Group 98"/>
          <p:cNvGrpSpPr/>
          <p:nvPr/>
        </p:nvGrpSpPr>
        <p:grpSpPr>
          <a:xfrm>
            <a:off x="5687596" y="3002054"/>
            <a:ext cx="1149871" cy="1328578"/>
            <a:chOff x="5687594" y="3002039"/>
            <a:chExt cx="1149871" cy="1328578"/>
          </a:xfrm>
        </p:grpSpPr>
        <p:sp>
          <p:nvSpPr>
            <p:cNvPr id="103" name="Rectangle 102"/>
            <p:cNvSpPr/>
            <p:nvPr/>
          </p:nvSpPr>
          <p:spPr>
            <a:xfrm>
              <a:off x="5687594" y="3008358"/>
              <a:ext cx="521870" cy="992270"/>
            </a:xfrm>
            <a:prstGeom prst="rect">
              <a:avLst/>
            </a:prstGeom>
            <a:solidFill>
              <a:schemeClr val="tx2">
                <a:lumMod val="20000"/>
                <a:lumOff val="80000"/>
                <a:alpha val="50000"/>
              </a:schemeClr>
            </a:solidFill>
            <a:ln w="3175" cmpd="sng">
              <a:solidFill>
                <a:srgbClr val="214794"/>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b"/>
            <a:lstStyle/>
            <a:p>
              <a:pPr algn="ctr" defTabSz="913526"/>
              <a:endParaRPr lang="en-US" dirty="0">
                <a:solidFill>
                  <a:srgbClr val="097DBC">
                    <a:lumMod val="50000"/>
                  </a:srgbClr>
                </a:solidFill>
                <a:latin typeface="ＭＳ Ｐゴシック"/>
                <a:ea typeface="ＭＳ Ｐゴシック"/>
                <a:cs typeface="ＭＳ Ｐゴシック"/>
              </a:endParaRPr>
            </a:p>
          </p:txBody>
        </p:sp>
        <p:cxnSp>
          <p:nvCxnSpPr>
            <p:cNvPr id="100" name="Straight Connector 99"/>
            <p:cNvCxnSpPr/>
            <p:nvPr/>
          </p:nvCxnSpPr>
          <p:spPr>
            <a:xfrm flipV="1">
              <a:off x="6097913" y="3002039"/>
              <a:ext cx="739552" cy="261323"/>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5719221" y="3961285"/>
              <a:ext cx="493945" cy="369332"/>
            </a:xfrm>
            <a:prstGeom prst="rect">
              <a:avLst/>
            </a:prstGeom>
            <a:noFill/>
          </p:spPr>
          <p:txBody>
            <a:bodyPr wrap="none" rtlCol="0">
              <a:spAutoFit/>
            </a:bodyPr>
            <a:lstStyle/>
            <a:p>
              <a:pPr algn="ctr" defTabSz="456706"/>
              <a:r>
                <a:rPr lang="ja-JP" altLang="en-US" sz="900" dirty="0" smtClean="0">
                  <a:solidFill>
                    <a:srgbClr val="097DBC">
                      <a:lumMod val="50000"/>
                    </a:srgbClr>
                  </a:solidFill>
                  <a:latin typeface="ＭＳ Ｐゴシック"/>
                  <a:ea typeface="ＭＳ Ｐゴシック"/>
                  <a:cs typeface="ＭＳ Ｐゴシック"/>
                </a:rPr>
                <a:t>ボイス</a:t>
              </a:r>
              <a:endParaRPr lang="en-US" altLang="ja-JP" sz="900" dirty="0" smtClean="0">
                <a:solidFill>
                  <a:srgbClr val="097DBC">
                    <a:lumMod val="50000"/>
                  </a:srgbClr>
                </a:solidFill>
                <a:latin typeface="ＭＳ Ｐゴシック"/>
                <a:ea typeface="ＭＳ Ｐゴシック"/>
                <a:cs typeface="ＭＳ Ｐゴシック"/>
              </a:endParaRPr>
            </a:p>
            <a:p>
              <a:pPr algn="ctr" defTabSz="456706"/>
              <a:r>
                <a:rPr lang="en-US" sz="900" dirty="0" smtClean="0">
                  <a:solidFill>
                    <a:srgbClr val="097DBC">
                      <a:lumMod val="50000"/>
                    </a:srgbClr>
                  </a:solidFill>
                  <a:latin typeface="ＭＳ Ｐゴシック"/>
                  <a:ea typeface="ＭＳ Ｐゴシック"/>
                  <a:cs typeface="ＭＳ Ｐゴシック"/>
                </a:rPr>
                <a:t>VLAN</a:t>
              </a:r>
              <a:endParaRPr lang="en-US" sz="900" dirty="0">
                <a:solidFill>
                  <a:srgbClr val="097DBC">
                    <a:lumMod val="50000"/>
                  </a:srgbClr>
                </a:solidFill>
                <a:latin typeface="ＭＳ Ｐゴシック"/>
                <a:ea typeface="ＭＳ Ｐゴシック"/>
                <a:cs typeface="ＭＳ Ｐゴシック"/>
              </a:endParaRPr>
            </a:p>
          </p:txBody>
        </p:sp>
        <p:grpSp>
          <p:nvGrpSpPr>
            <p:cNvPr id="102" name="Group 101"/>
            <p:cNvGrpSpPr/>
            <p:nvPr/>
          </p:nvGrpSpPr>
          <p:grpSpPr>
            <a:xfrm>
              <a:off x="5736863" y="3174633"/>
              <a:ext cx="415498" cy="542304"/>
              <a:chOff x="4088623" y="4363164"/>
              <a:chExt cx="415498" cy="542304"/>
            </a:xfrm>
          </p:grpSpPr>
          <p:sp>
            <p:nvSpPr>
              <p:cNvPr id="104" name="TextBox 103"/>
              <p:cNvSpPr txBox="1"/>
              <p:nvPr/>
            </p:nvSpPr>
            <p:spPr>
              <a:xfrm>
                <a:off x="4088623" y="4674636"/>
                <a:ext cx="415498" cy="230832"/>
              </a:xfrm>
              <a:prstGeom prst="rect">
                <a:avLst/>
              </a:prstGeom>
              <a:noFill/>
            </p:spPr>
            <p:txBody>
              <a:bodyPr wrap="none" rtlCol="0">
                <a:spAutoFit/>
              </a:bodyPr>
              <a:lstStyle/>
              <a:p>
                <a:pPr algn="ctr" defTabSz="456706"/>
                <a:r>
                  <a:rPr lang="ja-JP" altLang="en-US" sz="900" dirty="0" smtClean="0">
                    <a:solidFill>
                      <a:srgbClr val="097DBC">
                        <a:lumMod val="50000"/>
                      </a:srgbClr>
                    </a:solidFill>
                    <a:latin typeface="ＭＳ Ｐゴシック"/>
                    <a:ea typeface="ＭＳ Ｐゴシック"/>
                    <a:cs typeface="ＭＳ Ｐゴシック"/>
                  </a:rPr>
                  <a:t>音声</a:t>
                </a:r>
                <a:endParaRPr lang="en-US" sz="900" dirty="0">
                  <a:solidFill>
                    <a:srgbClr val="097DBC">
                      <a:lumMod val="50000"/>
                    </a:srgbClr>
                  </a:solidFill>
                  <a:latin typeface="ＭＳ Ｐゴシック"/>
                  <a:ea typeface="ＭＳ Ｐゴシック"/>
                  <a:cs typeface="ＭＳ Ｐゴシック"/>
                </a:endParaRPr>
              </a:p>
            </p:txBody>
          </p:sp>
          <p:grpSp>
            <p:nvGrpSpPr>
              <p:cNvPr id="105" name="Group 104"/>
              <p:cNvGrpSpPr/>
              <p:nvPr/>
            </p:nvGrpSpPr>
            <p:grpSpPr>
              <a:xfrm>
                <a:off x="4114761" y="4363164"/>
                <a:ext cx="363222" cy="367017"/>
                <a:chOff x="2393413" y="4075037"/>
                <a:chExt cx="363222" cy="367017"/>
              </a:xfrm>
            </p:grpSpPr>
            <p:sp>
              <p:nvSpPr>
                <p:cNvPr id="106" name="Oval 105"/>
                <p:cNvSpPr/>
                <p:nvPr/>
              </p:nvSpPr>
              <p:spPr>
                <a:xfrm rot="10800000">
                  <a:off x="2393413" y="4075037"/>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107" name="Freeform 106"/>
                <p:cNvSpPr>
                  <a:spLocks noEditPoints="1"/>
                </p:cNvSpPr>
                <p:nvPr/>
              </p:nvSpPr>
              <p:spPr bwMode="auto">
                <a:xfrm>
                  <a:off x="2462802" y="4152415"/>
                  <a:ext cx="212460" cy="200281"/>
                </a:xfrm>
                <a:custGeom>
                  <a:avLst/>
                  <a:gdLst>
                    <a:gd name="T0" fmla="*/ 541 w 541"/>
                    <a:gd name="T1" fmla="*/ 486 h 511"/>
                    <a:gd name="T2" fmla="*/ 26 w 541"/>
                    <a:gd name="T3" fmla="*/ 511 h 511"/>
                    <a:gd name="T4" fmla="*/ 0 w 541"/>
                    <a:gd name="T5" fmla="*/ 229 h 511"/>
                    <a:gd name="T6" fmla="*/ 16 w 541"/>
                    <a:gd name="T7" fmla="*/ 215 h 511"/>
                    <a:gd name="T8" fmla="*/ 46 w 541"/>
                    <a:gd name="T9" fmla="*/ 480 h 511"/>
                    <a:gd name="T10" fmla="*/ 141 w 541"/>
                    <a:gd name="T11" fmla="*/ 450 h 511"/>
                    <a:gd name="T12" fmla="*/ 142 w 541"/>
                    <a:gd name="T13" fmla="*/ 215 h 511"/>
                    <a:gd name="T14" fmla="*/ 155 w 541"/>
                    <a:gd name="T15" fmla="*/ 247 h 511"/>
                    <a:gd name="T16" fmla="*/ 236 w 541"/>
                    <a:gd name="T17" fmla="*/ 263 h 511"/>
                    <a:gd name="T18" fmla="*/ 179 w 541"/>
                    <a:gd name="T19" fmla="*/ 241 h 511"/>
                    <a:gd name="T20" fmla="*/ 168 w 541"/>
                    <a:gd name="T21" fmla="*/ 12 h 511"/>
                    <a:gd name="T22" fmla="*/ 500 w 541"/>
                    <a:gd name="T23" fmla="*/ 0 h 511"/>
                    <a:gd name="T24" fmla="*/ 512 w 541"/>
                    <a:gd name="T25" fmla="*/ 229 h 511"/>
                    <a:gd name="T26" fmla="*/ 445 w 541"/>
                    <a:gd name="T27" fmla="*/ 241 h 511"/>
                    <a:gd name="T28" fmla="*/ 530 w 541"/>
                    <a:gd name="T29" fmla="*/ 263 h 511"/>
                    <a:gd name="T30" fmla="*/ 489 w 541"/>
                    <a:gd name="T31" fmla="*/ 33 h 511"/>
                    <a:gd name="T32" fmla="*/ 190 w 541"/>
                    <a:gd name="T33" fmla="*/ 211 h 511"/>
                    <a:gd name="T34" fmla="*/ 489 w 541"/>
                    <a:gd name="T35" fmla="*/ 33 h 511"/>
                    <a:gd name="T36" fmla="*/ 275 w 541"/>
                    <a:gd name="T37" fmla="*/ 308 h 511"/>
                    <a:gd name="T38" fmla="*/ 311 w 541"/>
                    <a:gd name="T39" fmla="*/ 336 h 511"/>
                    <a:gd name="T40" fmla="*/ 358 w 541"/>
                    <a:gd name="T41" fmla="*/ 308 h 511"/>
                    <a:gd name="T42" fmla="*/ 323 w 541"/>
                    <a:gd name="T43" fmla="*/ 336 h 511"/>
                    <a:gd name="T44" fmla="*/ 358 w 541"/>
                    <a:gd name="T45" fmla="*/ 308 h 511"/>
                    <a:gd name="T46" fmla="*/ 370 w 541"/>
                    <a:gd name="T47" fmla="*/ 308 h 511"/>
                    <a:gd name="T48" fmla="*/ 406 w 541"/>
                    <a:gd name="T49" fmla="*/ 336 h 511"/>
                    <a:gd name="T50" fmla="*/ 311 w 541"/>
                    <a:gd name="T51" fmla="*/ 345 h 511"/>
                    <a:gd name="T52" fmla="*/ 275 w 541"/>
                    <a:gd name="T53" fmla="*/ 372 h 511"/>
                    <a:gd name="T54" fmla="*/ 311 w 541"/>
                    <a:gd name="T55" fmla="*/ 345 h 511"/>
                    <a:gd name="T56" fmla="*/ 323 w 541"/>
                    <a:gd name="T57" fmla="*/ 345 h 511"/>
                    <a:gd name="T58" fmla="*/ 358 w 541"/>
                    <a:gd name="T59" fmla="*/ 372 h 511"/>
                    <a:gd name="T60" fmla="*/ 406 w 541"/>
                    <a:gd name="T61" fmla="*/ 345 h 511"/>
                    <a:gd name="T62" fmla="*/ 370 w 541"/>
                    <a:gd name="T63" fmla="*/ 372 h 511"/>
                    <a:gd name="T64" fmla="*/ 406 w 541"/>
                    <a:gd name="T65" fmla="*/ 345 h 511"/>
                    <a:gd name="T66" fmla="*/ 275 w 541"/>
                    <a:gd name="T67" fmla="*/ 381 h 511"/>
                    <a:gd name="T68" fmla="*/ 311 w 541"/>
                    <a:gd name="T69" fmla="*/ 409 h 511"/>
                    <a:gd name="T70" fmla="*/ 358 w 541"/>
                    <a:gd name="T71" fmla="*/ 381 h 511"/>
                    <a:gd name="T72" fmla="*/ 323 w 541"/>
                    <a:gd name="T73" fmla="*/ 409 h 511"/>
                    <a:gd name="T74" fmla="*/ 358 w 541"/>
                    <a:gd name="T75" fmla="*/ 381 h 511"/>
                    <a:gd name="T76" fmla="*/ 370 w 541"/>
                    <a:gd name="T77" fmla="*/ 381 h 511"/>
                    <a:gd name="T78" fmla="*/ 406 w 541"/>
                    <a:gd name="T79" fmla="*/ 409 h 511"/>
                    <a:gd name="T80" fmla="*/ 311 w 541"/>
                    <a:gd name="T81" fmla="*/ 418 h 511"/>
                    <a:gd name="T82" fmla="*/ 275 w 541"/>
                    <a:gd name="T83" fmla="*/ 445 h 511"/>
                    <a:gd name="T84" fmla="*/ 311 w 541"/>
                    <a:gd name="T85" fmla="*/ 418 h 511"/>
                    <a:gd name="T86" fmla="*/ 323 w 541"/>
                    <a:gd name="T87" fmla="*/ 418 h 511"/>
                    <a:gd name="T88" fmla="*/ 358 w 541"/>
                    <a:gd name="T89" fmla="*/ 445 h 511"/>
                    <a:gd name="T90" fmla="*/ 406 w 541"/>
                    <a:gd name="T91" fmla="*/ 418 h 511"/>
                    <a:gd name="T92" fmla="*/ 370 w 541"/>
                    <a:gd name="T93" fmla="*/ 445 h 511"/>
                    <a:gd name="T94" fmla="*/ 406 w 541"/>
                    <a:gd name="T95" fmla="*/ 418 h 511"/>
                    <a:gd name="T96" fmla="*/ 333 w 541"/>
                    <a:gd name="T97" fmla="*/ 16 h 511"/>
                    <a:gd name="T98" fmla="*/ 349 w 541"/>
                    <a:gd name="T99" fmla="*/ 16 h 511"/>
                    <a:gd name="T100" fmla="*/ 49 w 541"/>
                    <a:gd name="T101" fmla="*/ 470 h 511"/>
                    <a:gd name="T102" fmla="*/ 129 w 541"/>
                    <a:gd name="T103" fmla="*/ 449 h 511"/>
                    <a:gd name="T104" fmla="*/ 115 w 541"/>
                    <a:gd name="T105" fmla="*/ 150 h 511"/>
                    <a:gd name="T106" fmla="*/ 28 w 541"/>
                    <a:gd name="T107" fmla="*/ 163 h 511"/>
                    <a:gd name="T108" fmla="*/ 49 w 541"/>
                    <a:gd name="T109" fmla="*/ 47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1" h="511">
                      <a:moveTo>
                        <a:pt x="541" y="274"/>
                      </a:moveTo>
                      <a:cubicBezTo>
                        <a:pt x="541" y="486"/>
                        <a:pt x="541" y="486"/>
                        <a:pt x="541" y="486"/>
                      </a:cubicBezTo>
                      <a:cubicBezTo>
                        <a:pt x="541" y="500"/>
                        <a:pt x="530" y="511"/>
                        <a:pt x="516" y="511"/>
                      </a:cubicBezTo>
                      <a:cubicBezTo>
                        <a:pt x="26" y="511"/>
                        <a:pt x="26" y="511"/>
                        <a:pt x="26" y="511"/>
                      </a:cubicBezTo>
                      <a:cubicBezTo>
                        <a:pt x="12" y="511"/>
                        <a:pt x="0" y="500"/>
                        <a:pt x="0" y="486"/>
                      </a:cubicBezTo>
                      <a:cubicBezTo>
                        <a:pt x="0" y="229"/>
                        <a:pt x="0" y="229"/>
                        <a:pt x="0" y="229"/>
                      </a:cubicBezTo>
                      <a:cubicBezTo>
                        <a:pt x="0" y="221"/>
                        <a:pt x="7" y="215"/>
                        <a:pt x="14" y="215"/>
                      </a:cubicBezTo>
                      <a:cubicBezTo>
                        <a:pt x="16" y="215"/>
                        <a:pt x="16" y="215"/>
                        <a:pt x="16" y="215"/>
                      </a:cubicBezTo>
                      <a:cubicBezTo>
                        <a:pt x="16" y="450"/>
                        <a:pt x="16" y="450"/>
                        <a:pt x="16" y="450"/>
                      </a:cubicBezTo>
                      <a:cubicBezTo>
                        <a:pt x="16" y="466"/>
                        <a:pt x="30" y="480"/>
                        <a:pt x="46" y="480"/>
                      </a:cubicBezTo>
                      <a:cubicBezTo>
                        <a:pt x="112" y="480"/>
                        <a:pt x="112" y="480"/>
                        <a:pt x="112" y="480"/>
                      </a:cubicBezTo>
                      <a:cubicBezTo>
                        <a:pt x="128" y="480"/>
                        <a:pt x="141" y="466"/>
                        <a:pt x="141" y="450"/>
                      </a:cubicBezTo>
                      <a:cubicBezTo>
                        <a:pt x="141" y="215"/>
                        <a:pt x="141" y="215"/>
                        <a:pt x="141" y="215"/>
                      </a:cubicBezTo>
                      <a:cubicBezTo>
                        <a:pt x="142" y="215"/>
                        <a:pt x="142" y="215"/>
                        <a:pt x="142" y="215"/>
                      </a:cubicBezTo>
                      <a:cubicBezTo>
                        <a:pt x="149" y="215"/>
                        <a:pt x="155" y="221"/>
                        <a:pt x="155" y="229"/>
                      </a:cubicBezTo>
                      <a:cubicBezTo>
                        <a:pt x="155" y="247"/>
                        <a:pt x="155" y="247"/>
                        <a:pt x="155" y="247"/>
                      </a:cubicBezTo>
                      <a:cubicBezTo>
                        <a:pt x="155" y="256"/>
                        <a:pt x="162" y="263"/>
                        <a:pt x="171" y="263"/>
                      </a:cubicBezTo>
                      <a:cubicBezTo>
                        <a:pt x="236" y="263"/>
                        <a:pt x="236" y="263"/>
                        <a:pt x="236" y="263"/>
                      </a:cubicBezTo>
                      <a:cubicBezTo>
                        <a:pt x="236" y="241"/>
                        <a:pt x="236" y="241"/>
                        <a:pt x="236" y="241"/>
                      </a:cubicBezTo>
                      <a:cubicBezTo>
                        <a:pt x="179" y="241"/>
                        <a:pt x="179" y="241"/>
                        <a:pt x="179" y="241"/>
                      </a:cubicBezTo>
                      <a:cubicBezTo>
                        <a:pt x="173" y="241"/>
                        <a:pt x="168" y="236"/>
                        <a:pt x="168" y="229"/>
                      </a:cubicBezTo>
                      <a:cubicBezTo>
                        <a:pt x="168" y="12"/>
                        <a:pt x="168" y="12"/>
                        <a:pt x="168" y="12"/>
                      </a:cubicBezTo>
                      <a:cubicBezTo>
                        <a:pt x="168" y="5"/>
                        <a:pt x="173" y="0"/>
                        <a:pt x="179" y="0"/>
                      </a:cubicBezTo>
                      <a:cubicBezTo>
                        <a:pt x="500" y="0"/>
                        <a:pt x="500" y="0"/>
                        <a:pt x="500" y="0"/>
                      </a:cubicBezTo>
                      <a:cubicBezTo>
                        <a:pt x="506" y="0"/>
                        <a:pt x="512" y="5"/>
                        <a:pt x="512" y="12"/>
                      </a:cubicBezTo>
                      <a:cubicBezTo>
                        <a:pt x="512" y="229"/>
                        <a:pt x="512" y="229"/>
                        <a:pt x="512" y="229"/>
                      </a:cubicBezTo>
                      <a:cubicBezTo>
                        <a:pt x="512" y="236"/>
                        <a:pt x="506" y="241"/>
                        <a:pt x="500" y="241"/>
                      </a:cubicBezTo>
                      <a:cubicBezTo>
                        <a:pt x="445" y="241"/>
                        <a:pt x="445" y="241"/>
                        <a:pt x="445" y="241"/>
                      </a:cubicBezTo>
                      <a:cubicBezTo>
                        <a:pt x="445" y="263"/>
                        <a:pt x="445" y="263"/>
                        <a:pt x="445" y="263"/>
                      </a:cubicBezTo>
                      <a:cubicBezTo>
                        <a:pt x="530" y="263"/>
                        <a:pt x="530" y="263"/>
                        <a:pt x="530" y="263"/>
                      </a:cubicBezTo>
                      <a:cubicBezTo>
                        <a:pt x="536" y="263"/>
                        <a:pt x="541" y="268"/>
                        <a:pt x="541" y="274"/>
                      </a:cubicBezTo>
                      <a:close/>
                      <a:moveTo>
                        <a:pt x="489" y="33"/>
                      </a:moveTo>
                      <a:cubicBezTo>
                        <a:pt x="190" y="33"/>
                        <a:pt x="190" y="33"/>
                        <a:pt x="190" y="33"/>
                      </a:cubicBezTo>
                      <a:cubicBezTo>
                        <a:pt x="190" y="211"/>
                        <a:pt x="190" y="211"/>
                        <a:pt x="190" y="211"/>
                      </a:cubicBezTo>
                      <a:cubicBezTo>
                        <a:pt x="489" y="211"/>
                        <a:pt x="489" y="211"/>
                        <a:pt x="489" y="211"/>
                      </a:cubicBezTo>
                      <a:lnTo>
                        <a:pt x="489" y="33"/>
                      </a:lnTo>
                      <a:close/>
                      <a:moveTo>
                        <a:pt x="311" y="308"/>
                      </a:moveTo>
                      <a:cubicBezTo>
                        <a:pt x="275" y="308"/>
                        <a:pt x="275" y="308"/>
                        <a:pt x="275" y="308"/>
                      </a:cubicBezTo>
                      <a:cubicBezTo>
                        <a:pt x="275" y="336"/>
                        <a:pt x="275" y="336"/>
                        <a:pt x="275" y="336"/>
                      </a:cubicBezTo>
                      <a:cubicBezTo>
                        <a:pt x="311" y="336"/>
                        <a:pt x="311" y="336"/>
                        <a:pt x="311" y="336"/>
                      </a:cubicBezTo>
                      <a:lnTo>
                        <a:pt x="311" y="308"/>
                      </a:lnTo>
                      <a:close/>
                      <a:moveTo>
                        <a:pt x="358" y="308"/>
                      </a:moveTo>
                      <a:cubicBezTo>
                        <a:pt x="323" y="308"/>
                        <a:pt x="323" y="308"/>
                        <a:pt x="323" y="308"/>
                      </a:cubicBezTo>
                      <a:cubicBezTo>
                        <a:pt x="323" y="336"/>
                        <a:pt x="323" y="336"/>
                        <a:pt x="323" y="336"/>
                      </a:cubicBezTo>
                      <a:cubicBezTo>
                        <a:pt x="358" y="336"/>
                        <a:pt x="358" y="336"/>
                        <a:pt x="358" y="336"/>
                      </a:cubicBezTo>
                      <a:lnTo>
                        <a:pt x="358" y="308"/>
                      </a:lnTo>
                      <a:close/>
                      <a:moveTo>
                        <a:pt x="406" y="308"/>
                      </a:moveTo>
                      <a:cubicBezTo>
                        <a:pt x="370" y="308"/>
                        <a:pt x="370" y="308"/>
                        <a:pt x="370" y="308"/>
                      </a:cubicBezTo>
                      <a:cubicBezTo>
                        <a:pt x="370" y="336"/>
                        <a:pt x="370" y="336"/>
                        <a:pt x="370" y="336"/>
                      </a:cubicBezTo>
                      <a:cubicBezTo>
                        <a:pt x="406" y="336"/>
                        <a:pt x="406" y="336"/>
                        <a:pt x="406" y="336"/>
                      </a:cubicBezTo>
                      <a:lnTo>
                        <a:pt x="406" y="308"/>
                      </a:lnTo>
                      <a:close/>
                      <a:moveTo>
                        <a:pt x="311" y="345"/>
                      </a:moveTo>
                      <a:cubicBezTo>
                        <a:pt x="275" y="345"/>
                        <a:pt x="275" y="345"/>
                        <a:pt x="275" y="345"/>
                      </a:cubicBezTo>
                      <a:cubicBezTo>
                        <a:pt x="275" y="372"/>
                        <a:pt x="275" y="372"/>
                        <a:pt x="275" y="372"/>
                      </a:cubicBezTo>
                      <a:cubicBezTo>
                        <a:pt x="311" y="372"/>
                        <a:pt x="311" y="372"/>
                        <a:pt x="311" y="372"/>
                      </a:cubicBezTo>
                      <a:lnTo>
                        <a:pt x="311" y="345"/>
                      </a:lnTo>
                      <a:close/>
                      <a:moveTo>
                        <a:pt x="358" y="345"/>
                      </a:moveTo>
                      <a:cubicBezTo>
                        <a:pt x="323" y="345"/>
                        <a:pt x="323" y="345"/>
                        <a:pt x="323" y="345"/>
                      </a:cubicBezTo>
                      <a:cubicBezTo>
                        <a:pt x="323" y="372"/>
                        <a:pt x="323" y="372"/>
                        <a:pt x="323" y="372"/>
                      </a:cubicBezTo>
                      <a:cubicBezTo>
                        <a:pt x="358" y="372"/>
                        <a:pt x="358" y="372"/>
                        <a:pt x="358" y="372"/>
                      </a:cubicBezTo>
                      <a:lnTo>
                        <a:pt x="358" y="345"/>
                      </a:lnTo>
                      <a:close/>
                      <a:moveTo>
                        <a:pt x="406" y="345"/>
                      </a:moveTo>
                      <a:cubicBezTo>
                        <a:pt x="370" y="345"/>
                        <a:pt x="370" y="345"/>
                        <a:pt x="370" y="345"/>
                      </a:cubicBezTo>
                      <a:cubicBezTo>
                        <a:pt x="370" y="372"/>
                        <a:pt x="370" y="372"/>
                        <a:pt x="370" y="372"/>
                      </a:cubicBezTo>
                      <a:cubicBezTo>
                        <a:pt x="406" y="372"/>
                        <a:pt x="406" y="372"/>
                        <a:pt x="406" y="372"/>
                      </a:cubicBezTo>
                      <a:lnTo>
                        <a:pt x="406" y="345"/>
                      </a:lnTo>
                      <a:close/>
                      <a:moveTo>
                        <a:pt x="311" y="381"/>
                      </a:moveTo>
                      <a:cubicBezTo>
                        <a:pt x="275" y="381"/>
                        <a:pt x="275" y="381"/>
                        <a:pt x="275" y="381"/>
                      </a:cubicBezTo>
                      <a:cubicBezTo>
                        <a:pt x="275" y="409"/>
                        <a:pt x="275" y="409"/>
                        <a:pt x="275" y="409"/>
                      </a:cubicBezTo>
                      <a:cubicBezTo>
                        <a:pt x="311" y="409"/>
                        <a:pt x="311" y="409"/>
                        <a:pt x="311" y="409"/>
                      </a:cubicBezTo>
                      <a:lnTo>
                        <a:pt x="311" y="381"/>
                      </a:lnTo>
                      <a:close/>
                      <a:moveTo>
                        <a:pt x="358" y="381"/>
                      </a:moveTo>
                      <a:cubicBezTo>
                        <a:pt x="323" y="381"/>
                        <a:pt x="323" y="381"/>
                        <a:pt x="323" y="381"/>
                      </a:cubicBezTo>
                      <a:cubicBezTo>
                        <a:pt x="323" y="409"/>
                        <a:pt x="323" y="409"/>
                        <a:pt x="323" y="409"/>
                      </a:cubicBezTo>
                      <a:cubicBezTo>
                        <a:pt x="358" y="409"/>
                        <a:pt x="358" y="409"/>
                        <a:pt x="358" y="409"/>
                      </a:cubicBezTo>
                      <a:lnTo>
                        <a:pt x="358" y="381"/>
                      </a:lnTo>
                      <a:close/>
                      <a:moveTo>
                        <a:pt x="406" y="381"/>
                      </a:moveTo>
                      <a:cubicBezTo>
                        <a:pt x="370" y="381"/>
                        <a:pt x="370" y="381"/>
                        <a:pt x="370" y="381"/>
                      </a:cubicBezTo>
                      <a:cubicBezTo>
                        <a:pt x="370" y="409"/>
                        <a:pt x="370" y="409"/>
                        <a:pt x="370" y="409"/>
                      </a:cubicBezTo>
                      <a:cubicBezTo>
                        <a:pt x="406" y="409"/>
                        <a:pt x="406" y="409"/>
                        <a:pt x="406" y="409"/>
                      </a:cubicBezTo>
                      <a:lnTo>
                        <a:pt x="406" y="381"/>
                      </a:lnTo>
                      <a:close/>
                      <a:moveTo>
                        <a:pt x="311" y="418"/>
                      </a:moveTo>
                      <a:cubicBezTo>
                        <a:pt x="275" y="418"/>
                        <a:pt x="275" y="418"/>
                        <a:pt x="275" y="418"/>
                      </a:cubicBezTo>
                      <a:cubicBezTo>
                        <a:pt x="275" y="445"/>
                        <a:pt x="275" y="445"/>
                        <a:pt x="275" y="445"/>
                      </a:cubicBezTo>
                      <a:cubicBezTo>
                        <a:pt x="311" y="445"/>
                        <a:pt x="311" y="445"/>
                        <a:pt x="311" y="445"/>
                      </a:cubicBezTo>
                      <a:lnTo>
                        <a:pt x="311" y="418"/>
                      </a:lnTo>
                      <a:close/>
                      <a:moveTo>
                        <a:pt x="358" y="418"/>
                      </a:moveTo>
                      <a:cubicBezTo>
                        <a:pt x="323" y="418"/>
                        <a:pt x="323" y="418"/>
                        <a:pt x="323" y="418"/>
                      </a:cubicBezTo>
                      <a:cubicBezTo>
                        <a:pt x="323" y="445"/>
                        <a:pt x="323" y="445"/>
                        <a:pt x="323" y="445"/>
                      </a:cubicBezTo>
                      <a:cubicBezTo>
                        <a:pt x="358" y="445"/>
                        <a:pt x="358" y="445"/>
                        <a:pt x="358" y="445"/>
                      </a:cubicBezTo>
                      <a:lnTo>
                        <a:pt x="358" y="418"/>
                      </a:lnTo>
                      <a:close/>
                      <a:moveTo>
                        <a:pt x="406" y="418"/>
                      </a:moveTo>
                      <a:cubicBezTo>
                        <a:pt x="370" y="418"/>
                        <a:pt x="370" y="418"/>
                        <a:pt x="370" y="418"/>
                      </a:cubicBezTo>
                      <a:cubicBezTo>
                        <a:pt x="370" y="445"/>
                        <a:pt x="370" y="445"/>
                        <a:pt x="370" y="445"/>
                      </a:cubicBezTo>
                      <a:cubicBezTo>
                        <a:pt x="406" y="445"/>
                        <a:pt x="406" y="445"/>
                        <a:pt x="406" y="445"/>
                      </a:cubicBezTo>
                      <a:lnTo>
                        <a:pt x="406" y="418"/>
                      </a:lnTo>
                      <a:close/>
                      <a:moveTo>
                        <a:pt x="341" y="8"/>
                      </a:moveTo>
                      <a:cubicBezTo>
                        <a:pt x="336" y="8"/>
                        <a:pt x="333" y="12"/>
                        <a:pt x="333" y="16"/>
                      </a:cubicBezTo>
                      <a:cubicBezTo>
                        <a:pt x="333" y="21"/>
                        <a:pt x="336" y="24"/>
                        <a:pt x="341" y="24"/>
                      </a:cubicBezTo>
                      <a:cubicBezTo>
                        <a:pt x="345" y="24"/>
                        <a:pt x="349" y="21"/>
                        <a:pt x="349" y="16"/>
                      </a:cubicBezTo>
                      <a:cubicBezTo>
                        <a:pt x="349" y="12"/>
                        <a:pt x="345" y="8"/>
                        <a:pt x="341" y="8"/>
                      </a:cubicBezTo>
                      <a:close/>
                      <a:moveTo>
                        <a:pt x="49" y="470"/>
                      </a:moveTo>
                      <a:cubicBezTo>
                        <a:pt x="108" y="470"/>
                        <a:pt x="108" y="470"/>
                        <a:pt x="108" y="470"/>
                      </a:cubicBezTo>
                      <a:cubicBezTo>
                        <a:pt x="120" y="470"/>
                        <a:pt x="129" y="460"/>
                        <a:pt x="129" y="449"/>
                      </a:cubicBezTo>
                      <a:cubicBezTo>
                        <a:pt x="129" y="163"/>
                        <a:pt x="129" y="163"/>
                        <a:pt x="129" y="163"/>
                      </a:cubicBezTo>
                      <a:cubicBezTo>
                        <a:pt x="129" y="156"/>
                        <a:pt x="123" y="150"/>
                        <a:pt x="115" y="150"/>
                      </a:cubicBezTo>
                      <a:cubicBezTo>
                        <a:pt x="42" y="150"/>
                        <a:pt x="42" y="150"/>
                        <a:pt x="42" y="150"/>
                      </a:cubicBezTo>
                      <a:cubicBezTo>
                        <a:pt x="34" y="150"/>
                        <a:pt x="28" y="156"/>
                        <a:pt x="28" y="163"/>
                      </a:cubicBezTo>
                      <a:cubicBezTo>
                        <a:pt x="28" y="449"/>
                        <a:pt x="28" y="449"/>
                        <a:pt x="28" y="449"/>
                      </a:cubicBezTo>
                      <a:cubicBezTo>
                        <a:pt x="28" y="460"/>
                        <a:pt x="38" y="470"/>
                        <a:pt x="49" y="47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3640" fontAlgn="auto">
                    <a:spcBef>
                      <a:spcPts val="0"/>
                    </a:spcBef>
                    <a:spcAft>
                      <a:spcPts val="0"/>
                    </a:spcAft>
                    <a:defRPr/>
                  </a:pPr>
                  <a:endParaRPr lang="en-US" kern="0">
                    <a:solidFill>
                      <a:srgbClr val="097DBC">
                        <a:lumMod val="50000"/>
                      </a:srgbClr>
                    </a:solidFill>
                    <a:latin typeface="ＭＳ Ｐゴシック"/>
                    <a:ea typeface="ＭＳ Ｐゴシック"/>
                    <a:cs typeface="ＭＳ Ｐゴシック"/>
                  </a:endParaRPr>
                </a:p>
              </p:txBody>
            </p:sp>
          </p:grpSp>
        </p:grpSp>
      </p:grpSp>
      <p:grpSp>
        <p:nvGrpSpPr>
          <p:cNvPr id="108" name="Group 107"/>
          <p:cNvGrpSpPr/>
          <p:nvPr/>
        </p:nvGrpSpPr>
        <p:grpSpPr>
          <a:xfrm>
            <a:off x="6246098" y="3002651"/>
            <a:ext cx="2515535" cy="1327968"/>
            <a:chOff x="6246098" y="3002650"/>
            <a:chExt cx="2515535" cy="1327967"/>
          </a:xfrm>
        </p:grpSpPr>
        <p:cxnSp>
          <p:nvCxnSpPr>
            <p:cNvPr id="109" name="Straight Connector 108"/>
            <p:cNvCxnSpPr/>
            <p:nvPr/>
          </p:nvCxnSpPr>
          <p:spPr>
            <a:xfrm flipV="1">
              <a:off x="6641474" y="3002650"/>
              <a:ext cx="270365" cy="227530"/>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6246098" y="3008359"/>
              <a:ext cx="2515535" cy="992269"/>
            </a:xfrm>
            <a:prstGeom prst="rect">
              <a:avLst/>
            </a:prstGeom>
            <a:solidFill>
              <a:srgbClr val="143457">
                <a:alpha val="10000"/>
              </a:srgbClr>
            </a:solidFill>
            <a:ln w="3175" cmpd="sng">
              <a:solidFill>
                <a:srgbClr val="214794"/>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182872" tIns="182872" rIns="182872" bIns="182872" rtlCol="0" anchor="b"/>
            <a:lstStyle/>
            <a:p>
              <a:pPr algn="ctr" defTabSz="913526"/>
              <a:endParaRPr lang="en-US" dirty="0">
                <a:solidFill>
                  <a:srgbClr val="097DBC">
                    <a:lumMod val="50000"/>
                  </a:srgbClr>
                </a:solidFill>
                <a:latin typeface="ＭＳ Ｐゴシック"/>
                <a:ea typeface="ＭＳ Ｐゴシック"/>
                <a:cs typeface="ＭＳ Ｐゴシック"/>
              </a:endParaRPr>
            </a:p>
          </p:txBody>
        </p:sp>
        <p:sp>
          <p:nvSpPr>
            <p:cNvPr id="111" name="TextBox 110"/>
            <p:cNvSpPr txBox="1"/>
            <p:nvPr/>
          </p:nvSpPr>
          <p:spPr>
            <a:xfrm>
              <a:off x="7193534" y="3961285"/>
              <a:ext cx="506118" cy="369332"/>
            </a:xfrm>
            <a:prstGeom prst="rect">
              <a:avLst/>
            </a:prstGeom>
            <a:noFill/>
          </p:spPr>
          <p:txBody>
            <a:bodyPr wrap="none" rtlCol="0">
              <a:spAutoFit/>
            </a:bodyPr>
            <a:lstStyle/>
            <a:p>
              <a:pPr algn="ctr" defTabSz="456706"/>
              <a:r>
                <a:rPr lang="ja-JP" altLang="en-US" sz="900" dirty="0" smtClean="0">
                  <a:solidFill>
                    <a:srgbClr val="097DBC">
                      <a:lumMod val="50000"/>
                    </a:srgbClr>
                  </a:solidFill>
                  <a:latin typeface="ＭＳ Ｐゴシック"/>
                  <a:ea typeface="ＭＳ Ｐゴシック"/>
                  <a:cs typeface="ＭＳ Ｐゴシック"/>
                </a:rPr>
                <a:t>データ</a:t>
              </a:r>
              <a:endParaRPr lang="en-US" sz="900" dirty="0">
                <a:solidFill>
                  <a:srgbClr val="097DBC">
                    <a:lumMod val="50000"/>
                  </a:srgbClr>
                </a:solidFill>
                <a:latin typeface="ＭＳ Ｐゴシック"/>
                <a:ea typeface="ＭＳ Ｐゴシック"/>
                <a:cs typeface="ＭＳ Ｐゴシック"/>
              </a:endParaRPr>
            </a:p>
            <a:p>
              <a:pPr algn="ctr" defTabSz="456706"/>
              <a:r>
                <a:rPr lang="en-US" sz="900" dirty="0">
                  <a:solidFill>
                    <a:srgbClr val="097DBC">
                      <a:lumMod val="50000"/>
                    </a:srgbClr>
                  </a:solidFill>
                  <a:latin typeface="ＭＳ Ｐゴシック"/>
                  <a:ea typeface="ＭＳ Ｐゴシック"/>
                  <a:cs typeface="ＭＳ Ｐゴシック"/>
                </a:rPr>
                <a:t>VLAN</a:t>
              </a:r>
            </a:p>
          </p:txBody>
        </p:sp>
        <p:cxnSp>
          <p:nvCxnSpPr>
            <p:cNvPr id="112" name="Straight Connector 111"/>
            <p:cNvCxnSpPr/>
            <p:nvPr/>
          </p:nvCxnSpPr>
          <p:spPr>
            <a:xfrm flipH="1" flipV="1">
              <a:off x="7007820" y="3002650"/>
              <a:ext cx="270365" cy="227530"/>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7058303" y="3174633"/>
              <a:ext cx="363222" cy="367017"/>
              <a:chOff x="7752995" y="4257454"/>
              <a:chExt cx="363222" cy="367017"/>
            </a:xfrm>
          </p:grpSpPr>
          <p:sp>
            <p:nvSpPr>
              <p:cNvPr id="141" name="Oval 140"/>
              <p:cNvSpPr/>
              <p:nvPr/>
            </p:nvSpPr>
            <p:spPr>
              <a:xfrm rot="10800000">
                <a:off x="7752995" y="4257454"/>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142" name="Freeform 259"/>
              <p:cNvSpPr>
                <a:spLocks/>
              </p:cNvSpPr>
              <p:nvPr/>
            </p:nvSpPr>
            <p:spPr bwMode="auto">
              <a:xfrm>
                <a:off x="7837695" y="4313001"/>
                <a:ext cx="193820" cy="255925"/>
              </a:xfrm>
              <a:custGeom>
                <a:avLst/>
                <a:gdLst>
                  <a:gd name="T0" fmla="*/ 433 w 447"/>
                  <a:gd name="T1" fmla="*/ 381 h 521"/>
                  <a:gd name="T2" fmla="*/ 420 w 447"/>
                  <a:gd name="T3" fmla="*/ 360 h 521"/>
                  <a:gd name="T4" fmla="*/ 399 w 447"/>
                  <a:gd name="T5" fmla="*/ 341 h 521"/>
                  <a:gd name="T6" fmla="*/ 341 w 447"/>
                  <a:gd name="T7" fmla="*/ 319 h 521"/>
                  <a:gd name="T8" fmla="*/ 295 w 447"/>
                  <a:gd name="T9" fmla="*/ 294 h 521"/>
                  <a:gd name="T10" fmla="*/ 290 w 447"/>
                  <a:gd name="T11" fmla="*/ 288 h 521"/>
                  <a:gd name="T12" fmla="*/ 287 w 447"/>
                  <a:gd name="T13" fmla="*/ 254 h 521"/>
                  <a:gd name="T14" fmla="*/ 290 w 447"/>
                  <a:gd name="T15" fmla="*/ 234 h 521"/>
                  <a:gd name="T16" fmla="*/ 311 w 447"/>
                  <a:gd name="T17" fmla="*/ 188 h 521"/>
                  <a:gd name="T18" fmla="*/ 313 w 447"/>
                  <a:gd name="T19" fmla="*/ 188 h 521"/>
                  <a:gd name="T20" fmla="*/ 326 w 447"/>
                  <a:gd name="T21" fmla="*/ 181 h 521"/>
                  <a:gd name="T22" fmla="*/ 340 w 447"/>
                  <a:gd name="T23" fmla="*/ 154 h 521"/>
                  <a:gd name="T24" fmla="*/ 340 w 447"/>
                  <a:gd name="T25" fmla="*/ 131 h 521"/>
                  <a:gd name="T26" fmla="*/ 333 w 447"/>
                  <a:gd name="T27" fmla="*/ 122 h 521"/>
                  <a:gd name="T28" fmla="*/ 326 w 447"/>
                  <a:gd name="T29" fmla="*/ 122 h 521"/>
                  <a:gd name="T30" fmla="*/ 331 w 447"/>
                  <a:gd name="T31" fmla="*/ 100 h 521"/>
                  <a:gd name="T32" fmla="*/ 329 w 447"/>
                  <a:gd name="T33" fmla="*/ 68 h 521"/>
                  <a:gd name="T34" fmla="*/ 314 w 447"/>
                  <a:gd name="T35" fmla="*/ 39 h 521"/>
                  <a:gd name="T36" fmla="*/ 288 w 447"/>
                  <a:gd name="T37" fmla="*/ 16 h 521"/>
                  <a:gd name="T38" fmla="*/ 253 w 447"/>
                  <a:gd name="T39" fmla="*/ 3 h 521"/>
                  <a:gd name="T40" fmla="*/ 224 w 447"/>
                  <a:gd name="T41" fmla="*/ 0 h 521"/>
                  <a:gd name="T42" fmla="*/ 180 w 447"/>
                  <a:gd name="T43" fmla="*/ 7 h 521"/>
                  <a:gd name="T44" fmla="*/ 148 w 447"/>
                  <a:gd name="T45" fmla="*/ 23 h 521"/>
                  <a:gd name="T46" fmla="*/ 126 w 447"/>
                  <a:gd name="T47" fmla="*/ 49 h 521"/>
                  <a:gd name="T48" fmla="*/ 116 w 447"/>
                  <a:gd name="T49" fmla="*/ 79 h 521"/>
                  <a:gd name="T50" fmla="*/ 117 w 447"/>
                  <a:gd name="T51" fmla="*/ 111 h 521"/>
                  <a:gd name="T52" fmla="*/ 118 w 447"/>
                  <a:gd name="T53" fmla="*/ 122 h 521"/>
                  <a:gd name="T54" fmla="*/ 110 w 447"/>
                  <a:gd name="T55" fmla="*/ 124 h 521"/>
                  <a:gd name="T56" fmla="*/ 106 w 447"/>
                  <a:gd name="T57" fmla="*/ 142 h 521"/>
                  <a:gd name="T58" fmla="*/ 112 w 447"/>
                  <a:gd name="T59" fmla="*/ 166 h 521"/>
                  <a:gd name="T60" fmla="*/ 125 w 447"/>
                  <a:gd name="T61" fmla="*/ 185 h 521"/>
                  <a:gd name="T62" fmla="*/ 135 w 447"/>
                  <a:gd name="T63" fmla="*/ 188 h 521"/>
                  <a:gd name="T64" fmla="*/ 145 w 447"/>
                  <a:gd name="T65" fmla="*/ 212 h 521"/>
                  <a:gd name="T66" fmla="*/ 157 w 447"/>
                  <a:gd name="T67" fmla="*/ 234 h 521"/>
                  <a:gd name="T68" fmla="*/ 160 w 447"/>
                  <a:gd name="T69" fmla="*/ 273 h 521"/>
                  <a:gd name="T70" fmla="*/ 157 w 447"/>
                  <a:gd name="T71" fmla="*/ 288 h 521"/>
                  <a:gd name="T72" fmla="*/ 139 w 447"/>
                  <a:gd name="T73" fmla="*/ 302 h 521"/>
                  <a:gd name="T74" fmla="*/ 70 w 447"/>
                  <a:gd name="T75" fmla="*/ 333 h 521"/>
                  <a:gd name="T76" fmla="*/ 43 w 447"/>
                  <a:gd name="T77" fmla="*/ 344 h 521"/>
                  <a:gd name="T78" fmla="*/ 21 w 447"/>
                  <a:gd name="T79" fmla="*/ 367 h 521"/>
                  <a:gd name="T80" fmla="*/ 12 w 447"/>
                  <a:gd name="T81" fmla="*/ 387 h 521"/>
                  <a:gd name="T82" fmla="*/ 1 w 447"/>
                  <a:gd name="T83" fmla="*/ 479 h 521"/>
                  <a:gd name="T84" fmla="*/ 16 w 447"/>
                  <a:gd name="T85" fmla="*/ 492 h 521"/>
                  <a:gd name="T86" fmla="*/ 60 w 447"/>
                  <a:gd name="T87" fmla="*/ 507 h 521"/>
                  <a:gd name="T88" fmla="*/ 175 w 447"/>
                  <a:gd name="T89" fmla="*/ 519 h 521"/>
                  <a:gd name="T90" fmla="*/ 272 w 447"/>
                  <a:gd name="T91" fmla="*/ 519 h 521"/>
                  <a:gd name="T92" fmla="*/ 387 w 447"/>
                  <a:gd name="T93" fmla="*/ 507 h 521"/>
                  <a:gd name="T94" fmla="*/ 431 w 447"/>
                  <a:gd name="T95" fmla="*/ 492 h 521"/>
                  <a:gd name="T96" fmla="*/ 446 w 447"/>
                  <a:gd name="T97" fmla="*/ 479 h 521"/>
                  <a:gd name="T98" fmla="*/ 447 w 447"/>
                  <a:gd name="T99" fmla="*/ 47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521">
                    <a:moveTo>
                      <a:pt x="434" y="387"/>
                    </a:moveTo>
                    <a:lnTo>
                      <a:pt x="434" y="387"/>
                    </a:lnTo>
                    <a:lnTo>
                      <a:pt x="433" y="381"/>
                    </a:lnTo>
                    <a:lnTo>
                      <a:pt x="430" y="374"/>
                    </a:lnTo>
                    <a:lnTo>
                      <a:pt x="426" y="367"/>
                    </a:lnTo>
                    <a:lnTo>
                      <a:pt x="420" y="360"/>
                    </a:lnTo>
                    <a:lnTo>
                      <a:pt x="410" y="350"/>
                    </a:lnTo>
                    <a:lnTo>
                      <a:pt x="404" y="344"/>
                    </a:lnTo>
                    <a:lnTo>
                      <a:pt x="399" y="341"/>
                    </a:lnTo>
                    <a:lnTo>
                      <a:pt x="399" y="341"/>
                    </a:lnTo>
                    <a:lnTo>
                      <a:pt x="376" y="333"/>
                    </a:lnTo>
                    <a:lnTo>
                      <a:pt x="341" y="319"/>
                    </a:lnTo>
                    <a:lnTo>
                      <a:pt x="323" y="310"/>
                    </a:lnTo>
                    <a:lnTo>
                      <a:pt x="307" y="302"/>
                    </a:lnTo>
                    <a:lnTo>
                      <a:pt x="295" y="294"/>
                    </a:lnTo>
                    <a:lnTo>
                      <a:pt x="291" y="292"/>
                    </a:lnTo>
                    <a:lnTo>
                      <a:pt x="290" y="288"/>
                    </a:lnTo>
                    <a:lnTo>
                      <a:pt x="290" y="288"/>
                    </a:lnTo>
                    <a:lnTo>
                      <a:pt x="287" y="281"/>
                    </a:lnTo>
                    <a:lnTo>
                      <a:pt x="286" y="273"/>
                    </a:lnTo>
                    <a:lnTo>
                      <a:pt x="287" y="254"/>
                    </a:lnTo>
                    <a:lnTo>
                      <a:pt x="288" y="240"/>
                    </a:lnTo>
                    <a:lnTo>
                      <a:pt x="290" y="234"/>
                    </a:lnTo>
                    <a:lnTo>
                      <a:pt x="290" y="234"/>
                    </a:lnTo>
                    <a:lnTo>
                      <a:pt x="295" y="223"/>
                    </a:lnTo>
                    <a:lnTo>
                      <a:pt x="302" y="212"/>
                    </a:lnTo>
                    <a:lnTo>
                      <a:pt x="311" y="188"/>
                    </a:lnTo>
                    <a:lnTo>
                      <a:pt x="311" y="188"/>
                    </a:lnTo>
                    <a:lnTo>
                      <a:pt x="313" y="188"/>
                    </a:lnTo>
                    <a:lnTo>
                      <a:pt x="313" y="188"/>
                    </a:lnTo>
                    <a:lnTo>
                      <a:pt x="317" y="188"/>
                    </a:lnTo>
                    <a:lnTo>
                      <a:pt x="322" y="185"/>
                    </a:lnTo>
                    <a:lnTo>
                      <a:pt x="326" y="181"/>
                    </a:lnTo>
                    <a:lnTo>
                      <a:pt x="330" y="177"/>
                    </a:lnTo>
                    <a:lnTo>
                      <a:pt x="335" y="166"/>
                    </a:lnTo>
                    <a:lnTo>
                      <a:pt x="340" y="154"/>
                    </a:lnTo>
                    <a:lnTo>
                      <a:pt x="340" y="154"/>
                    </a:lnTo>
                    <a:lnTo>
                      <a:pt x="341" y="142"/>
                    </a:lnTo>
                    <a:lnTo>
                      <a:pt x="340" y="131"/>
                    </a:lnTo>
                    <a:lnTo>
                      <a:pt x="338" y="127"/>
                    </a:lnTo>
                    <a:lnTo>
                      <a:pt x="337" y="124"/>
                    </a:lnTo>
                    <a:lnTo>
                      <a:pt x="333" y="122"/>
                    </a:lnTo>
                    <a:lnTo>
                      <a:pt x="329" y="122"/>
                    </a:lnTo>
                    <a:lnTo>
                      <a:pt x="329" y="122"/>
                    </a:lnTo>
                    <a:lnTo>
                      <a:pt x="326" y="122"/>
                    </a:lnTo>
                    <a:lnTo>
                      <a:pt x="326" y="122"/>
                    </a:lnTo>
                    <a:lnTo>
                      <a:pt x="330" y="111"/>
                    </a:lnTo>
                    <a:lnTo>
                      <a:pt x="331" y="100"/>
                    </a:lnTo>
                    <a:lnTo>
                      <a:pt x="331" y="89"/>
                    </a:lnTo>
                    <a:lnTo>
                      <a:pt x="331" y="79"/>
                    </a:lnTo>
                    <a:lnTo>
                      <a:pt x="329" y="68"/>
                    </a:lnTo>
                    <a:lnTo>
                      <a:pt x="326" y="58"/>
                    </a:lnTo>
                    <a:lnTo>
                      <a:pt x="321" y="49"/>
                    </a:lnTo>
                    <a:lnTo>
                      <a:pt x="314" y="39"/>
                    </a:lnTo>
                    <a:lnTo>
                      <a:pt x="307" y="31"/>
                    </a:lnTo>
                    <a:lnTo>
                      <a:pt x="299" y="23"/>
                    </a:lnTo>
                    <a:lnTo>
                      <a:pt x="288" y="16"/>
                    </a:lnTo>
                    <a:lnTo>
                      <a:pt x="277" y="11"/>
                    </a:lnTo>
                    <a:lnTo>
                      <a:pt x="265" y="7"/>
                    </a:lnTo>
                    <a:lnTo>
                      <a:pt x="253" y="3"/>
                    </a:lnTo>
                    <a:lnTo>
                      <a:pt x="238" y="2"/>
                    </a:lnTo>
                    <a:lnTo>
                      <a:pt x="224" y="0"/>
                    </a:lnTo>
                    <a:lnTo>
                      <a:pt x="224" y="0"/>
                    </a:lnTo>
                    <a:lnTo>
                      <a:pt x="209" y="2"/>
                    </a:lnTo>
                    <a:lnTo>
                      <a:pt x="194" y="3"/>
                    </a:lnTo>
                    <a:lnTo>
                      <a:pt x="180" y="7"/>
                    </a:lnTo>
                    <a:lnTo>
                      <a:pt x="168" y="11"/>
                    </a:lnTo>
                    <a:lnTo>
                      <a:pt x="157" y="16"/>
                    </a:lnTo>
                    <a:lnTo>
                      <a:pt x="148" y="23"/>
                    </a:lnTo>
                    <a:lnTo>
                      <a:pt x="140" y="31"/>
                    </a:lnTo>
                    <a:lnTo>
                      <a:pt x="132" y="39"/>
                    </a:lnTo>
                    <a:lnTo>
                      <a:pt x="126" y="49"/>
                    </a:lnTo>
                    <a:lnTo>
                      <a:pt x="121" y="58"/>
                    </a:lnTo>
                    <a:lnTo>
                      <a:pt x="118" y="68"/>
                    </a:lnTo>
                    <a:lnTo>
                      <a:pt x="116" y="79"/>
                    </a:lnTo>
                    <a:lnTo>
                      <a:pt x="114" y="89"/>
                    </a:lnTo>
                    <a:lnTo>
                      <a:pt x="116" y="100"/>
                    </a:lnTo>
                    <a:lnTo>
                      <a:pt x="117" y="111"/>
                    </a:lnTo>
                    <a:lnTo>
                      <a:pt x="121" y="122"/>
                    </a:lnTo>
                    <a:lnTo>
                      <a:pt x="121" y="122"/>
                    </a:lnTo>
                    <a:lnTo>
                      <a:pt x="118" y="122"/>
                    </a:lnTo>
                    <a:lnTo>
                      <a:pt x="118" y="122"/>
                    </a:lnTo>
                    <a:lnTo>
                      <a:pt x="113" y="122"/>
                    </a:lnTo>
                    <a:lnTo>
                      <a:pt x="110" y="124"/>
                    </a:lnTo>
                    <a:lnTo>
                      <a:pt x="108" y="127"/>
                    </a:lnTo>
                    <a:lnTo>
                      <a:pt x="106" y="131"/>
                    </a:lnTo>
                    <a:lnTo>
                      <a:pt x="106" y="142"/>
                    </a:lnTo>
                    <a:lnTo>
                      <a:pt x="108" y="154"/>
                    </a:lnTo>
                    <a:lnTo>
                      <a:pt x="108" y="154"/>
                    </a:lnTo>
                    <a:lnTo>
                      <a:pt x="112" y="166"/>
                    </a:lnTo>
                    <a:lnTo>
                      <a:pt x="117" y="177"/>
                    </a:lnTo>
                    <a:lnTo>
                      <a:pt x="121" y="181"/>
                    </a:lnTo>
                    <a:lnTo>
                      <a:pt x="125" y="185"/>
                    </a:lnTo>
                    <a:lnTo>
                      <a:pt x="129" y="188"/>
                    </a:lnTo>
                    <a:lnTo>
                      <a:pt x="135" y="188"/>
                    </a:lnTo>
                    <a:lnTo>
                      <a:pt x="135" y="188"/>
                    </a:lnTo>
                    <a:lnTo>
                      <a:pt x="136" y="188"/>
                    </a:lnTo>
                    <a:lnTo>
                      <a:pt x="136" y="188"/>
                    </a:lnTo>
                    <a:lnTo>
                      <a:pt x="145" y="212"/>
                    </a:lnTo>
                    <a:lnTo>
                      <a:pt x="151" y="223"/>
                    </a:lnTo>
                    <a:lnTo>
                      <a:pt x="157" y="234"/>
                    </a:lnTo>
                    <a:lnTo>
                      <a:pt x="157" y="234"/>
                    </a:lnTo>
                    <a:lnTo>
                      <a:pt x="159" y="240"/>
                    </a:lnTo>
                    <a:lnTo>
                      <a:pt x="160" y="254"/>
                    </a:lnTo>
                    <a:lnTo>
                      <a:pt x="160" y="273"/>
                    </a:lnTo>
                    <a:lnTo>
                      <a:pt x="160" y="281"/>
                    </a:lnTo>
                    <a:lnTo>
                      <a:pt x="157" y="288"/>
                    </a:lnTo>
                    <a:lnTo>
                      <a:pt x="157" y="288"/>
                    </a:lnTo>
                    <a:lnTo>
                      <a:pt x="155" y="292"/>
                    </a:lnTo>
                    <a:lnTo>
                      <a:pt x="151" y="294"/>
                    </a:lnTo>
                    <a:lnTo>
                      <a:pt x="139" y="302"/>
                    </a:lnTo>
                    <a:lnTo>
                      <a:pt x="124" y="310"/>
                    </a:lnTo>
                    <a:lnTo>
                      <a:pt x="105" y="319"/>
                    </a:lnTo>
                    <a:lnTo>
                      <a:pt x="70" y="333"/>
                    </a:lnTo>
                    <a:lnTo>
                      <a:pt x="48" y="341"/>
                    </a:lnTo>
                    <a:lnTo>
                      <a:pt x="48" y="341"/>
                    </a:lnTo>
                    <a:lnTo>
                      <a:pt x="43" y="344"/>
                    </a:lnTo>
                    <a:lnTo>
                      <a:pt x="37" y="350"/>
                    </a:lnTo>
                    <a:lnTo>
                      <a:pt x="25" y="360"/>
                    </a:lnTo>
                    <a:lnTo>
                      <a:pt x="21" y="367"/>
                    </a:lnTo>
                    <a:lnTo>
                      <a:pt x="17" y="374"/>
                    </a:lnTo>
                    <a:lnTo>
                      <a:pt x="15" y="381"/>
                    </a:lnTo>
                    <a:lnTo>
                      <a:pt x="12" y="387"/>
                    </a:lnTo>
                    <a:lnTo>
                      <a:pt x="0" y="475"/>
                    </a:lnTo>
                    <a:lnTo>
                      <a:pt x="0" y="475"/>
                    </a:lnTo>
                    <a:lnTo>
                      <a:pt x="1" y="479"/>
                    </a:lnTo>
                    <a:lnTo>
                      <a:pt x="4" y="484"/>
                    </a:lnTo>
                    <a:lnTo>
                      <a:pt x="9" y="488"/>
                    </a:lnTo>
                    <a:lnTo>
                      <a:pt x="16" y="492"/>
                    </a:lnTo>
                    <a:lnTo>
                      <a:pt x="24" y="496"/>
                    </a:lnTo>
                    <a:lnTo>
                      <a:pt x="35" y="501"/>
                    </a:lnTo>
                    <a:lnTo>
                      <a:pt x="60" y="507"/>
                    </a:lnTo>
                    <a:lnTo>
                      <a:pt x="93" y="513"/>
                    </a:lnTo>
                    <a:lnTo>
                      <a:pt x="132" y="517"/>
                    </a:lnTo>
                    <a:lnTo>
                      <a:pt x="175" y="519"/>
                    </a:lnTo>
                    <a:lnTo>
                      <a:pt x="224" y="521"/>
                    </a:lnTo>
                    <a:lnTo>
                      <a:pt x="224" y="521"/>
                    </a:lnTo>
                    <a:lnTo>
                      <a:pt x="272" y="519"/>
                    </a:lnTo>
                    <a:lnTo>
                      <a:pt x="315" y="517"/>
                    </a:lnTo>
                    <a:lnTo>
                      <a:pt x="354" y="513"/>
                    </a:lnTo>
                    <a:lnTo>
                      <a:pt x="387" y="507"/>
                    </a:lnTo>
                    <a:lnTo>
                      <a:pt x="412" y="501"/>
                    </a:lnTo>
                    <a:lnTo>
                      <a:pt x="423" y="496"/>
                    </a:lnTo>
                    <a:lnTo>
                      <a:pt x="431" y="492"/>
                    </a:lnTo>
                    <a:lnTo>
                      <a:pt x="438" y="488"/>
                    </a:lnTo>
                    <a:lnTo>
                      <a:pt x="443" y="484"/>
                    </a:lnTo>
                    <a:lnTo>
                      <a:pt x="446" y="479"/>
                    </a:lnTo>
                    <a:lnTo>
                      <a:pt x="447" y="475"/>
                    </a:lnTo>
                    <a:lnTo>
                      <a:pt x="447" y="475"/>
                    </a:lnTo>
                    <a:lnTo>
                      <a:pt x="447" y="474"/>
                    </a:lnTo>
                    <a:lnTo>
                      <a:pt x="434" y="38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706"/>
                <a:endParaRPr lang="en-US" sz="1100" dirty="0">
                  <a:solidFill>
                    <a:srgbClr val="097DBC">
                      <a:lumMod val="50000"/>
                    </a:srgbClr>
                  </a:solidFill>
                  <a:latin typeface="ＭＳ Ｐゴシック"/>
                  <a:ea typeface="ＭＳ Ｐゴシック"/>
                  <a:cs typeface="ＭＳ Ｐゴシック"/>
                </a:endParaRPr>
              </a:p>
            </p:txBody>
          </p:sp>
        </p:grpSp>
        <p:sp>
          <p:nvSpPr>
            <p:cNvPr id="114" name="TextBox 113"/>
            <p:cNvSpPr txBox="1"/>
            <p:nvPr/>
          </p:nvSpPr>
          <p:spPr>
            <a:xfrm>
              <a:off x="6993692" y="3486105"/>
              <a:ext cx="492443" cy="215444"/>
            </a:xfrm>
            <a:prstGeom prst="rect">
              <a:avLst/>
            </a:prstGeom>
            <a:noFill/>
          </p:spPr>
          <p:txBody>
            <a:bodyPr wrap="none" rtlCol="0">
              <a:spAutoFit/>
            </a:bodyPr>
            <a:lstStyle/>
            <a:p>
              <a:pPr algn="ctr" defTabSz="456706"/>
              <a:r>
                <a:rPr lang="ja-JP" altLang="en-US" sz="800" dirty="0">
                  <a:solidFill>
                    <a:srgbClr val="097DBC">
                      <a:lumMod val="50000"/>
                    </a:srgbClr>
                  </a:solidFill>
                  <a:latin typeface="ＭＳ Ｐゴシック"/>
                  <a:ea typeface="ＭＳ Ｐゴシック"/>
                  <a:cs typeface="ＭＳ Ｐゴシック"/>
                </a:rPr>
                <a:t>正社員</a:t>
              </a:r>
              <a:endParaRPr lang="en-US" sz="800" dirty="0">
                <a:solidFill>
                  <a:srgbClr val="097DBC">
                    <a:lumMod val="50000"/>
                  </a:srgbClr>
                </a:solidFill>
                <a:latin typeface="ＭＳ Ｐゴシック"/>
                <a:ea typeface="ＭＳ Ｐゴシック"/>
                <a:cs typeface="ＭＳ Ｐゴシック"/>
              </a:endParaRPr>
            </a:p>
          </p:txBody>
        </p:sp>
        <p:cxnSp>
          <p:nvCxnSpPr>
            <p:cNvPr id="115" name="Straight Connector 114"/>
            <p:cNvCxnSpPr/>
            <p:nvPr/>
          </p:nvCxnSpPr>
          <p:spPr>
            <a:xfrm flipH="1" flipV="1">
              <a:off x="7040082" y="3002650"/>
              <a:ext cx="739552" cy="261323"/>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7676295" y="3174633"/>
              <a:ext cx="363222" cy="367017"/>
              <a:chOff x="801924" y="1957907"/>
              <a:chExt cx="363222" cy="367017"/>
            </a:xfrm>
          </p:grpSpPr>
          <p:sp>
            <p:nvSpPr>
              <p:cNvPr id="138" name="Oval 137"/>
              <p:cNvSpPr/>
              <p:nvPr/>
            </p:nvSpPr>
            <p:spPr>
              <a:xfrm rot="10800000">
                <a:off x="801924" y="1957907"/>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139" name="Freeform 258"/>
              <p:cNvSpPr>
                <a:spLocks/>
              </p:cNvSpPr>
              <p:nvPr/>
            </p:nvSpPr>
            <p:spPr bwMode="auto">
              <a:xfrm>
                <a:off x="991402" y="2036797"/>
                <a:ext cx="143308" cy="214234"/>
              </a:xfrm>
              <a:custGeom>
                <a:avLst/>
                <a:gdLst>
                  <a:gd name="T0" fmla="*/ 302 w 312"/>
                  <a:gd name="T1" fmla="*/ 333 h 410"/>
                  <a:gd name="T2" fmla="*/ 298 w 312"/>
                  <a:gd name="T3" fmla="*/ 322 h 410"/>
                  <a:gd name="T4" fmla="*/ 283 w 312"/>
                  <a:gd name="T5" fmla="*/ 303 h 410"/>
                  <a:gd name="T6" fmla="*/ 274 w 312"/>
                  <a:gd name="T7" fmla="*/ 298 h 410"/>
                  <a:gd name="T8" fmla="*/ 197 w 312"/>
                  <a:gd name="T9" fmla="*/ 259 h 410"/>
                  <a:gd name="T10" fmla="*/ 209 w 312"/>
                  <a:gd name="T11" fmla="*/ 255 h 410"/>
                  <a:gd name="T12" fmla="*/ 232 w 312"/>
                  <a:gd name="T13" fmla="*/ 246 h 410"/>
                  <a:gd name="T14" fmla="*/ 256 w 312"/>
                  <a:gd name="T15" fmla="*/ 230 h 410"/>
                  <a:gd name="T16" fmla="*/ 276 w 312"/>
                  <a:gd name="T17" fmla="*/ 210 h 410"/>
                  <a:gd name="T18" fmla="*/ 286 w 312"/>
                  <a:gd name="T19" fmla="*/ 194 h 410"/>
                  <a:gd name="T20" fmla="*/ 276 w 312"/>
                  <a:gd name="T21" fmla="*/ 191 h 410"/>
                  <a:gd name="T22" fmla="*/ 259 w 312"/>
                  <a:gd name="T23" fmla="*/ 180 h 410"/>
                  <a:gd name="T24" fmla="*/ 251 w 312"/>
                  <a:gd name="T25" fmla="*/ 168 h 410"/>
                  <a:gd name="T26" fmla="*/ 244 w 312"/>
                  <a:gd name="T27" fmla="*/ 152 h 410"/>
                  <a:gd name="T28" fmla="*/ 241 w 312"/>
                  <a:gd name="T29" fmla="*/ 131 h 410"/>
                  <a:gd name="T30" fmla="*/ 243 w 312"/>
                  <a:gd name="T31" fmla="*/ 104 h 410"/>
                  <a:gd name="T32" fmla="*/ 244 w 312"/>
                  <a:gd name="T33" fmla="*/ 94 h 410"/>
                  <a:gd name="T34" fmla="*/ 243 w 312"/>
                  <a:gd name="T35" fmla="*/ 85 h 410"/>
                  <a:gd name="T36" fmla="*/ 241 w 312"/>
                  <a:gd name="T37" fmla="*/ 68 h 410"/>
                  <a:gd name="T38" fmla="*/ 237 w 312"/>
                  <a:gd name="T39" fmla="*/ 54 h 410"/>
                  <a:gd name="T40" fmla="*/ 229 w 312"/>
                  <a:gd name="T41" fmla="*/ 39 h 410"/>
                  <a:gd name="T42" fmla="*/ 217 w 312"/>
                  <a:gd name="T43" fmla="*/ 25 h 410"/>
                  <a:gd name="T44" fmla="*/ 204 w 312"/>
                  <a:gd name="T45" fmla="*/ 15 h 410"/>
                  <a:gd name="T46" fmla="*/ 186 w 312"/>
                  <a:gd name="T47" fmla="*/ 6 h 410"/>
                  <a:gd name="T48" fmla="*/ 166 w 312"/>
                  <a:gd name="T49" fmla="*/ 1 h 410"/>
                  <a:gd name="T50" fmla="*/ 143 w 312"/>
                  <a:gd name="T51" fmla="*/ 0 h 410"/>
                  <a:gd name="T52" fmla="*/ 131 w 312"/>
                  <a:gd name="T53" fmla="*/ 0 h 410"/>
                  <a:gd name="T54" fmla="*/ 109 w 312"/>
                  <a:gd name="T55" fmla="*/ 4 h 410"/>
                  <a:gd name="T56" fmla="*/ 90 w 312"/>
                  <a:gd name="T57" fmla="*/ 11 h 410"/>
                  <a:gd name="T58" fmla="*/ 74 w 312"/>
                  <a:gd name="T59" fmla="*/ 20 h 410"/>
                  <a:gd name="T60" fmla="*/ 62 w 312"/>
                  <a:gd name="T61" fmla="*/ 32 h 410"/>
                  <a:gd name="T62" fmla="*/ 51 w 312"/>
                  <a:gd name="T63" fmla="*/ 46 h 410"/>
                  <a:gd name="T64" fmla="*/ 45 w 312"/>
                  <a:gd name="T65" fmla="*/ 60 h 410"/>
                  <a:gd name="T66" fmla="*/ 42 w 312"/>
                  <a:gd name="T67" fmla="*/ 77 h 410"/>
                  <a:gd name="T68" fmla="*/ 42 w 312"/>
                  <a:gd name="T69" fmla="*/ 85 h 410"/>
                  <a:gd name="T70" fmla="*/ 42 w 312"/>
                  <a:gd name="T71" fmla="*/ 104 h 410"/>
                  <a:gd name="T72" fmla="*/ 45 w 312"/>
                  <a:gd name="T73" fmla="*/ 118 h 410"/>
                  <a:gd name="T74" fmla="*/ 43 w 312"/>
                  <a:gd name="T75" fmla="*/ 143 h 410"/>
                  <a:gd name="T76" fmla="*/ 38 w 312"/>
                  <a:gd name="T77" fmla="*/ 162 h 410"/>
                  <a:gd name="T78" fmla="*/ 31 w 312"/>
                  <a:gd name="T79" fmla="*/ 175 h 410"/>
                  <a:gd name="T80" fmla="*/ 16 w 312"/>
                  <a:gd name="T81" fmla="*/ 187 h 410"/>
                  <a:gd name="T82" fmla="*/ 0 w 312"/>
                  <a:gd name="T83" fmla="*/ 194 h 410"/>
                  <a:gd name="T84" fmla="*/ 1 w 312"/>
                  <a:gd name="T85" fmla="*/ 198 h 410"/>
                  <a:gd name="T86" fmla="*/ 15 w 312"/>
                  <a:gd name="T87" fmla="*/ 218 h 410"/>
                  <a:gd name="T88" fmla="*/ 30 w 312"/>
                  <a:gd name="T89" fmla="*/ 232 h 410"/>
                  <a:gd name="T90" fmla="*/ 80 w 312"/>
                  <a:gd name="T91" fmla="*/ 252 h 410"/>
                  <a:gd name="T92" fmla="*/ 88 w 312"/>
                  <a:gd name="T93" fmla="*/ 256 h 410"/>
                  <a:gd name="T94" fmla="*/ 103 w 312"/>
                  <a:gd name="T95" fmla="*/ 269 h 410"/>
                  <a:gd name="T96" fmla="*/ 117 w 312"/>
                  <a:gd name="T97" fmla="*/ 286 h 410"/>
                  <a:gd name="T98" fmla="*/ 127 w 312"/>
                  <a:gd name="T99" fmla="*/ 306 h 410"/>
                  <a:gd name="T100" fmla="*/ 144 w 312"/>
                  <a:gd name="T101" fmla="*/ 410 h 410"/>
                  <a:gd name="T102" fmla="*/ 181 w 312"/>
                  <a:gd name="T103" fmla="*/ 408 h 410"/>
                  <a:gd name="T104" fmla="*/ 243 w 312"/>
                  <a:gd name="T105" fmla="*/ 403 h 410"/>
                  <a:gd name="T106" fmla="*/ 286 w 312"/>
                  <a:gd name="T107" fmla="*/ 393 h 410"/>
                  <a:gd name="T108" fmla="*/ 305 w 312"/>
                  <a:gd name="T109" fmla="*/ 385 h 410"/>
                  <a:gd name="T110" fmla="*/ 312 w 312"/>
                  <a:gd name="T111" fmla="*/ 377 h 410"/>
                  <a:gd name="T112" fmla="*/ 312 w 312"/>
                  <a:gd name="T113" fmla="*/ 375 h 410"/>
                  <a:gd name="T114" fmla="*/ 302 w 312"/>
                  <a:gd name="T115" fmla="*/ 3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2" h="410">
                    <a:moveTo>
                      <a:pt x="302" y="333"/>
                    </a:moveTo>
                    <a:lnTo>
                      <a:pt x="302" y="333"/>
                    </a:lnTo>
                    <a:lnTo>
                      <a:pt x="301" y="327"/>
                    </a:lnTo>
                    <a:lnTo>
                      <a:pt x="298" y="322"/>
                    </a:lnTo>
                    <a:lnTo>
                      <a:pt x="291" y="311"/>
                    </a:lnTo>
                    <a:lnTo>
                      <a:pt x="283" y="303"/>
                    </a:lnTo>
                    <a:lnTo>
                      <a:pt x="274" y="298"/>
                    </a:lnTo>
                    <a:lnTo>
                      <a:pt x="274" y="298"/>
                    </a:lnTo>
                    <a:lnTo>
                      <a:pt x="197" y="259"/>
                    </a:lnTo>
                    <a:lnTo>
                      <a:pt x="197" y="259"/>
                    </a:lnTo>
                    <a:lnTo>
                      <a:pt x="197" y="259"/>
                    </a:lnTo>
                    <a:lnTo>
                      <a:pt x="209" y="255"/>
                    </a:lnTo>
                    <a:lnTo>
                      <a:pt x="221" y="251"/>
                    </a:lnTo>
                    <a:lnTo>
                      <a:pt x="232" y="246"/>
                    </a:lnTo>
                    <a:lnTo>
                      <a:pt x="241" y="241"/>
                    </a:lnTo>
                    <a:lnTo>
                      <a:pt x="256" y="230"/>
                    </a:lnTo>
                    <a:lnTo>
                      <a:pt x="268" y="220"/>
                    </a:lnTo>
                    <a:lnTo>
                      <a:pt x="276" y="210"/>
                    </a:lnTo>
                    <a:lnTo>
                      <a:pt x="282" y="202"/>
                    </a:lnTo>
                    <a:lnTo>
                      <a:pt x="286" y="194"/>
                    </a:lnTo>
                    <a:lnTo>
                      <a:pt x="286" y="194"/>
                    </a:lnTo>
                    <a:lnTo>
                      <a:pt x="276" y="191"/>
                    </a:lnTo>
                    <a:lnTo>
                      <a:pt x="268" y="187"/>
                    </a:lnTo>
                    <a:lnTo>
                      <a:pt x="259" y="180"/>
                    </a:lnTo>
                    <a:lnTo>
                      <a:pt x="255" y="175"/>
                    </a:lnTo>
                    <a:lnTo>
                      <a:pt x="251" y="168"/>
                    </a:lnTo>
                    <a:lnTo>
                      <a:pt x="247" y="162"/>
                    </a:lnTo>
                    <a:lnTo>
                      <a:pt x="244" y="152"/>
                    </a:lnTo>
                    <a:lnTo>
                      <a:pt x="241" y="143"/>
                    </a:lnTo>
                    <a:lnTo>
                      <a:pt x="241" y="131"/>
                    </a:lnTo>
                    <a:lnTo>
                      <a:pt x="241" y="118"/>
                    </a:lnTo>
                    <a:lnTo>
                      <a:pt x="243" y="104"/>
                    </a:lnTo>
                    <a:lnTo>
                      <a:pt x="243" y="104"/>
                    </a:lnTo>
                    <a:lnTo>
                      <a:pt x="244" y="94"/>
                    </a:lnTo>
                    <a:lnTo>
                      <a:pt x="243" y="85"/>
                    </a:lnTo>
                    <a:lnTo>
                      <a:pt x="243" y="85"/>
                    </a:lnTo>
                    <a:lnTo>
                      <a:pt x="243" y="77"/>
                    </a:lnTo>
                    <a:lnTo>
                      <a:pt x="241" y="68"/>
                    </a:lnTo>
                    <a:lnTo>
                      <a:pt x="240" y="60"/>
                    </a:lnTo>
                    <a:lnTo>
                      <a:pt x="237" y="54"/>
                    </a:lnTo>
                    <a:lnTo>
                      <a:pt x="233" y="46"/>
                    </a:lnTo>
                    <a:lnTo>
                      <a:pt x="229" y="39"/>
                    </a:lnTo>
                    <a:lnTo>
                      <a:pt x="224" y="32"/>
                    </a:lnTo>
                    <a:lnTo>
                      <a:pt x="217" y="25"/>
                    </a:lnTo>
                    <a:lnTo>
                      <a:pt x="210" y="20"/>
                    </a:lnTo>
                    <a:lnTo>
                      <a:pt x="204" y="15"/>
                    </a:lnTo>
                    <a:lnTo>
                      <a:pt x="194" y="11"/>
                    </a:lnTo>
                    <a:lnTo>
                      <a:pt x="186" y="6"/>
                    </a:lnTo>
                    <a:lnTo>
                      <a:pt x="175" y="4"/>
                    </a:lnTo>
                    <a:lnTo>
                      <a:pt x="166" y="1"/>
                    </a:lnTo>
                    <a:lnTo>
                      <a:pt x="154" y="0"/>
                    </a:lnTo>
                    <a:lnTo>
                      <a:pt x="143" y="0"/>
                    </a:lnTo>
                    <a:lnTo>
                      <a:pt x="143" y="0"/>
                    </a:lnTo>
                    <a:lnTo>
                      <a:pt x="131" y="0"/>
                    </a:lnTo>
                    <a:lnTo>
                      <a:pt x="120" y="1"/>
                    </a:lnTo>
                    <a:lnTo>
                      <a:pt x="109" y="4"/>
                    </a:lnTo>
                    <a:lnTo>
                      <a:pt x="100" y="6"/>
                    </a:lnTo>
                    <a:lnTo>
                      <a:pt x="90" y="11"/>
                    </a:lnTo>
                    <a:lnTo>
                      <a:pt x="82" y="15"/>
                    </a:lnTo>
                    <a:lnTo>
                      <a:pt x="74" y="20"/>
                    </a:lnTo>
                    <a:lnTo>
                      <a:pt x="67" y="25"/>
                    </a:lnTo>
                    <a:lnTo>
                      <a:pt x="62" y="32"/>
                    </a:lnTo>
                    <a:lnTo>
                      <a:pt x="57" y="39"/>
                    </a:lnTo>
                    <a:lnTo>
                      <a:pt x="51" y="46"/>
                    </a:lnTo>
                    <a:lnTo>
                      <a:pt x="49" y="54"/>
                    </a:lnTo>
                    <a:lnTo>
                      <a:pt x="45" y="60"/>
                    </a:lnTo>
                    <a:lnTo>
                      <a:pt x="43" y="68"/>
                    </a:lnTo>
                    <a:lnTo>
                      <a:pt x="42" y="77"/>
                    </a:lnTo>
                    <a:lnTo>
                      <a:pt x="42" y="85"/>
                    </a:lnTo>
                    <a:lnTo>
                      <a:pt x="42" y="85"/>
                    </a:lnTo>
                    <a:lnTo>
                      <a:pt x="42" y="94"/>
                    </a:lnTo>
                    <a:lnTo>
                      <a:pt x="42" y="104"/>
                    </a:lnTo>
                    <a:lnTo>
                      <a:pt x="42" y="104"/>
                    </a:lnTo>
                    <a:lnTo>
                      <a:pt x="45" y="118"/>
                    </a:lnTo>
                    <a:lnTo>
                      <a:pt x="45" y="131"/>
                    </a:lnTo>
                    <a:lnTo>
                      <a:pt x="43" y="143"/>
                    </a:lnTo>
                    <a:lnTo>
                      <a:pt x="42" y="152"/>
                    </a:lnTo>
                    <a:lnTo>
                      <a:pt x="38" y="162"/>
                    </a:lnTo>
                    <a:lnTo>
                      <a:pt x="35" y="168"/>
                    </a:lnTo>
                    <a:lnTo>
                      <a:pt x="31" y="175"/>
                    </a:lnTo>
                    <a:lnTo>
                      <a:pt x="26" y="180"/>
                    </a:lnTo>
                    <a:lnTo>
                      <a:pt x="16" y="187"/>
                    </a:lnTo>
                    <a:lnTo>
                      <a:pt x="8" y="191"/>
                    </a:lnTo>
                    <a:lnTo>
                      <a:pt x="0" y="194"/>
                    </a:lnTo>
                    <a:lnTo>
                      <a:pt x="0" y="194"/>
                    </a:lnTo>
                    <a:lnTo>
                      <a:pt x="1" y="198"/>
                    </a:lnTo>
                    <a:lnTo>
                      <a:pt x="5" y="206"/>
                    </a:lnTo>
                    <a:lnTo>
                      <a:pt x="15" y="218"/>
                    </a:lnTo>
                    <a:lnTo>
                      <a:pt x="22" y="225"/>
                    </a:lnTo>
                    <a:lnTo>
                      <a:pt x="30" y="232"/>
                    </a:lnTo>
                    <a:lnTo>
                      <a:pt x="30" y="232"/>
                    </a:lnTo>
                    <a:lnTo>
                      <a:pt x="80" y="252"/>
                    </a:lnTo>
                    <a:lnTo>
                      <a:pt x="80" y="252"/>
                    </a:lnTo>
                    <a:lnTo>
                      <a:pt x="88" y="256"/>
                    </a:lnTo>
                    <a:lnTo>
                      <a:pt x="96" y="261"/>
                    </a:lnTo>
                    <a:lnTo>
                      <a:pt x="103" y="269"/>
                    </a:lnTo>
                    <a:lnTo>
                      <a:pt x="111" y="277"/>
                    </a:lnTo>
                    <a:lnTo>
                      <a:pt x="117" y="286"/>
                    </a:lnTo>
                    <a:lnTo>
                      <a:pt x="123" y="295"/>
                    </a:lnTo>
                    <a:lnTo>
                      <a:pt x="127" y="306"/>
                    </a:lnTo>
                    <a:lnTo>
                      <a:pt x="128" y="315"/>
                    </a:lnTo>
                    <a:lnTo>
                      <a:pt x="144" y="410"/>
                    </a:lnTo>
                    <a:lnTo>
                      <a:pt x="144" y="410"/>
                    </a:lnTo>
                    <a:lnTo>
                      <a:pt x="181" y="408"/>
                    </a:lnTo>
                    <a:lnTo>
                      <a:pt x="214" y="407"/>
                    </a:lnTo>
                    <a:lnTo>
                      <a:pt x="243" y="403"/>
                    </a:lnTo>
                    <a:lnTo>
                      <a:pt x="267" y="399"/>
                    </a:lnTo>
                    <a:lnTo>
                      <a:pt x="286" y="393"/>
                    </a:lnTo>
                    <a:lnTo>
                      <a:pt x="299" y="388"/>
                    </a:lnTo>
                    <a:lnTo>
                      <a:pt x="305" y="385"/>
                    </a:lnTo>
                    <a:lnTo>
                      <a:pt x="309" y="381"/>
                    </a:lnTo>
                    <a:lnTo>
                      <a:pt x="312" y="377"/>
                    </a:lnTo>
                    <a:lnTo>
                      <a:pt x="312" y="375"/>
                    </a:lnTo>
                    <a:lnTo>
                      <a:pt x="312" y="375"/>
                    </a:lnTo>
                    <a:lnTo>
                      <a:pt x="302" y="333"/>
                    </a:lnTo>
                    <a:lnTo>
                      <a:pt x="302" y="33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706"/>
                <a:endParaRPr lang="en-US" sz="1100" dirty="0">
                  <a:solidFill>
                    <a:srgbClr val="097DBC">
                      <a:lumMod val="50000"/>
                    </a:srgbClr>
                  </a:solidFill>
                  <a:latin typeface="ＭＳ Ｐゴシック"/>
                  <a:ea typeface="ＭＳ Ｐゴシック"/>
                  <a:cs typeface="ＭＳ Ｐゴシック"/>
                </a:endParaRPr>
              </a:p>
            </p:txBody>
          </p:sp>
          <p:sp>
            <p:nvSpPr>
              <p:cNvPr id="140" name="Freeform 259"/>
              <p:cNvSpPr>
                <a:spLocks/>
              </p:cNvSpPr>
              <p:nvPr/>
            </p:nvSpPr>
            <p:spPr bwMode="auto">
              <a:xfrm>
                <a:off x="850790" y="2008961"/>
                <a:ext cx="193820" cy="255925"/>
              </a:xfrm>
              <a:custGeom>
                <a:avLst/>
                <a:gdLst>
                  <a:gd name="T0" fmla="*/ 433 w 447"/>
                  <a:gd name="T1" fmla="*/ 381 h 521"/>
                  <a:gd name="T2" fmla="*/ 420 w 447"/>
                  <a:gd name="T3" fmla="*/ 360 h 521"/>
                  <a:gd name="T4" fmla="*/ 399 w 447"/>
                  <a:gd name="T5" fmla="*/ 341 h 521"/>
                  <a:gd name="T6" fmla="*/ 341 w 447"/>
                  <a:gd name="T7" fmla="*/ 319 h 521"/>
                  <a:gd name="T8" fmla="*/ 295 w 447"/>
                  <a:gd name="T9" fmla="*/ 294 h 521"/>
                  <a:gd name="T10" fmla="*/ 290 w 447"/>
                  <a:gd name="T11" fmla="*/ 288 h 521"/>
                  <a:gd name="T12" fmla="*/ 287 w 447"/>
                  <a:gd name="T13" fmla="*/ 254 h 521"/>
                  <a:gd name="T14" fmla="*/ 290 w 447"/>
                  <a:gd name="T15" fmla="*/ 234 h 521"/>
                  <a:gd name="T16" fmla="*/ 311 w 447"/>
                  <a:gd name="T17" fmla="*/ 188 h 521"/>
                  <a:gd name="T18" fmla="*/ 313 w 447"/>
                  <a:gd name="T19" fmla="*/ 188 h 521"/>
                  <a:gd name="T20" fmla="*/ 326 w 447"/>
                  <a:gd name="T21" fmla="*/ 181 h 521"/>
                  <a:gd name="T22" fmla="*/ 340 w 447"/>
                  <a:gd name="T23" fmla="*/ 154 h 521"/>
                  <a:gd name="T24" fmla="*/ 340 w 447"/>
                  <a:gd name="T25" fmla="*/ 131 h 521"/>
                  <a:gd name="T26" fmla="*/ 333 w 447"/>
                  <a:gd name="T27" fmla="*/ 122 h 521"/>
                  <a:gd name="T28" fmla="*/ 326 w 447"/>
                  <a:gd name="T29" fmla="*/ 122 h 521"/>
                  <a:gd name="T30" fmla="*/ 331 w 447"/>
                  <a:gd name="T31" fmla="*/ 100 h 521"/>
                  <a:gd name="T32" fmla="*/ 329 w 447"/>
                  <a:gd name="T33" fmla="*/ 68 h 521"/>
                  <a:gd name="T34" fmla="*/ 314 w 447"/>
                  <a:gd name="T35" fmla="*/ 39 h 521"/>
                  <a:gd name="T36" fmla="*/ 288 w 447"/>
                  <a:gd name="T37" fmla="*/ 16 h 521"/>
                  <a:gd name="T38" fmla="*/ 253 w 447"/>
                  <a:gd name="T39" fmla="*/ 3 h 521"/>
                  <a:gd name="T40" fmla="*/ 224 w 447"/>
                  <a:gd name="T41" fmla="*/ 0 h 521"/>
                  <a:gd name="T42" fmla="*/ 180 w 447"/>
                  <a:gd name="T43" fmla="*/ 7 h 521"/>
                  <a:gd name="T44" fmla="*/ 148 w 447"/>
                  <a:gd name="T45" fmla="*/ 23 h 521"/>
                  <a:gd name="T46" fmla="*/ 126 w 447"/>
                  <a:gd name="T47" fmla="*/ 49 h 521"/>
                  <a:gd name="T48" fmla="*/ 116 w 447"/>
                  <a:gd name="T49" fmla="*/ 79 h 521"/>
                  <a:gd name="T50" fmla="*/ 117 w 447"/>
                  <a:gd name="T51" fmla="*/ 111 h 521"/>
                  <a:gd name="T52" fmla="*/ 118 w 447"/>
                  <a:gd name="T53" fmla="*/ 122 h 521"/>
                  <a:gd name="T54" fmla="*/ 110 w 447"/>
                  <a:gd name="T55" fmla="*/ 124 h 521"/>
                  <a:gd name="T56" fmla="*/ 106 w 447"/>
                  <a:gd name="T57" fmla="*/ 142 h 521"/>
                  <a:gd name="T58" fmla="*/ 112 w 447"/>
                  <a:gd name="T59" fmla="*/ 166 h 521"/>
                  <a:gd name="T60" fmla="*/ 125 w 447"/>
                  <a:gd name="T61" fmla="*/ 185 h 521"/>
                  <a:gd name="T62" fmla="*/ 135 w 447"/>
                  <a:gd name="T63" fmla="*/ 188 h 521"/>
                  <a:gd name="T64" fmla="*/ 145 w 447"/>
                  <a:gd name="T65" fmla="*/ 212 h 521"/>
                  <a:gd name="T66" fmla="*/ 157 w 447"/>
                  <a:gd name="T67" fmla="*/ 234 h 521"/>
                  <a:gd name="T68" fmla="*/ 160 w 447"/>
                  <a:gd name="T69" fmla="*/ 273 h 521"/>
                  <a:gd name="T70" fmla="*/ 157 w 447"/>
                  <a:gd name="T71" fmla="*/ 288 h 521"/>
                  <a:gd name="T72" fmla="*/ 139 w 447"/>
                  <a:gd name="T73" fmla="*/ 302 h 521"/>
                  <a:gd name="T74" fmla="*/ 70 w 447"/>
                  <a:gd name="T75" fmla="*/ 333 h 521"/>
                  <a:gd name="T76" fmla="*/ 43 w 447"/>
                  <a:gd name="T77" fmla="*/ 344 h 521"/>
                  <a:gd name="T78" fmla="*/ 21 w 447"/>
                  <a:gd name="T79" fmla="*/ 367 h 521"/>
                  <a:gd name="T80" fmla="*/ 12 w 447"/>
                  <a:gd name="T81" fmla="*/ 387 h 521"/>
                  <a:gd name="T82" fmla="*/ 1 w 447"/>
                  <a:gd name="T83" fmla="*/ 479 h 521"/>
                  <a:gd name="T84" fmla="*/ 16 w 447"/>
                  <a:gd name="T85" fmla="*/ 492 h 521"/>
                  <a:gd name="T86" fmla="*/ 60 w 447"/>
                  <a:gd name="T87" fmla="*/ 507 h 521"/>
                  <a:gd name="T88" fmla="*/ 175 w 447"/>
                  <a:gd name="T89" fmla="*/ 519 h 521"/>
                  <a:gd name="T90" fmla="*/ 272 w 447"/>
                  <a:gd name="T91" fmla="*/ 519 h 521"/>
                  <a:gd name="T92" fmla="*/ 387 w 447"/>
                  <a:gd name="T93" fmla="*/ 507 h 521"/>
                  <a:gd name="T94" fmla="*/ 431 w 447"/>
                  <a:gd name="T95" fmla="*/ 492 h 521"/>
                  <a:gd name="T96" fmla="*/ 446 w 447"/>
                  <a:gd name="T97" fmla="*/ 479 h 521"/>
                  <a:gd name="T98" fmla="*/ 447 w 447"/>
                  <a:gd name="T99" fmla="*/ 47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521">
                    <a:moveTo>
                      <a:pt x="434" y="387"/>
                    </a:moveTo>
                    <a:lnTo>
                      <a:pt x="434" y="387"/>
                    </a:lnTo>
                    <a:lnTo>
                      <a:pt x="433" y="381"/>
                    </a:lnTo>
                    <a:lnTo>
                      <a:pt x="430" y="374"/>
                    </a:lnTo>
                    <a:lnTo>
                      <a:pt x="426" y="367"/>
                    </a:lnTo>
                    <a:lnTo>
                      <a:pt x="420" y="360"/>
                    </a:lnTo>
                    <a:lnTo>
                      <a:pt x="410" y="350"/>
                    </a:lnTo>
                    <a:lnTo>
                      <a:pt x="404" y="344"/>
                    </a:lnTo>
                    <a:lnTo>
                      <a:pt x="399" y="341"/>
                    </a:lnTo>
                    <a:lnTo>
                      <a:pt x="399" y="341"/>
                    </a:lnTo>
                    <a:lnTo>
                      <a:pt x="376" y="333"/>
                    </a:lnTo>
                    <a:lnTo>
                      <a:pt x="341" y="319"/>
                    </a:lnTo>
                    <a:lnTo>
                      <a:pt x="323" y="310"/>
                    </a:lnTo>
                    <a:lnTo>
                      <a:pt x="307" y="302"/>
                    </a:lnTo>
                    <a:lnTo>
                      <a:pt x="295" y="294"/>
                    </a:lnTo>
                    <a:lnTo>
                      <a:pt x="291" y="292"/>
                    </a:lnTo>
                    <a:lnTo>
                      <a:pt x="290" y="288"/>
                    </a:lnTo>
                    <a:lnTo>
                      <a:pt x="290" y="288"/>
                    </a:lnTo>
                    <a:lnTo>
                      <a:pt x="287" y="281"/>
                    </a:lnTo>
                    <a:lnTo>
                      <a:pt x="286" y="273"/>
                    </a:lnTo>
                    <a:lnTo>
                      <a:pt x="287" y="254"/>
                    </a:lnTo>
                    <a:lnTo>
                      <a:pt x="288" y="240"/>
                    </a:lnTo>
                    <a:lnTo>
                      <a:pt x="290" y="234"/>
                    </a:lnTo>
                    <a:lnTo>
                      <a:pt x="290" y="234"/>
                    </a:lnTo>
                    <a:lnTo>
                      <a:pt x="295" y="223"/>
                    </a:lnTo>
                    <a:lnTo>
                      <a:pt x="302" y="212"/>
                    </a:lnTo>
                    <a:lnTo>
                      <a:pt x="311" y="188"/>
                    </a:lnTo>
                    <a:lnTo>
                      <a:pt x="311" y="188"/>
                    </a:lnTo>
                    <a:lnTo>
                      <a:pt x="313" y="188"/>
                    </a:lnTo>
                    <a:lnTo>
                      <a:pt x="313" y="188"/>
                    </a:lnTo>
                    <a:lnTo>
                      <a:pt x="317" y="188"/>
                    </a:lnTo>
                    <a:lnTo>
                      <a:pt x="322" y="185"/>
                    </a:lnTo>
                    <a:lnTo>
                      <a:pt x="326" y="181"/>
                    </a:lnTo>
                    <a:lnTo>
                      <a:pt x="330" y="177"/>
                    </a:lnTo>
                    <a:lnTo>
                      <a:pt x="335" y="166"/>
                    </a:lnTo>
                    <a:lnTo>
                      <a:pt x="340" y="154"/>
                    </a:lnTo>
                    <a:lnTo>
                      <a:pt x="340" y="154"/>
                    </a:lnTo>
                    <a:lnTo>
                      <a:pt x="341" y="142"/>
                    </a:lnTo>
                    <a:lnTo>
                      <a:pt x="340" y="131"/>
                    </a:lnTo>
                    <a:lnTo>
                      <a:pt x="338" y="127"/>
                    </a:lnTo>
                    <a:lnTo>
                      <a:pt x="337" y="124"/>
                    </a:lnTo>
                    <a:lnTo>
                      <a:pt x="333" y="122"/>
                    </a:lnTo>
                    <a:lnTo>
                      <a:pt x="329" y="122"/>
                    </a:lnTo>
                    <a:lnTo>
                      <a:pt x="329" y="122"/>
                    </a:lnTo>
                    <a:lnTo>
                      <a:pt x="326" y="122"/>
                    </a:lnTo>
                    <a:lnTo>
                      <a:pt x="326" y="122"/>
                    </a:lnTo>
                    <a:lnTo>
                      <a:pt x="330" y="111"/>
                    </a:lnTo>
                    <a:lnTo>
                      <a:pt x="331" y="100"/>
                    </a:lnTo>
                    <a:lnTo>
                      <a:pt x="331" y="89"/>
                    </a:lnTo>
                    <a:lnTo>
                      <a:pt x="331" y="79"/>
                    </a:lnTo>
                    <a:lnTo>
                      <a:pt x="329" y="68"/>
                    </a:lnTo>
                    <a:lnTo>
                      <a:pt x="326" y="58"/>
                    </a:lnTo>
                    <a:lnTo>
                      <a:pt x="321" y="49"/>
                    </a:lnTo>
                    <a:lnTo>
                      <a:pt x="314" y="39"/>
                    </a:lnTo>
                    <a:lnTo>
                      <a:pt x="307" y="31"/>
                    </a:lnTo>
                    <a:lnTo>
                      <a:pt x="299" y="23"/>
                    </a:lnTo>
                    <a:lnTo>
                      <a:pt x="288" y="16"/>
                    </a:lnTo>
                    <a:lnTo>
                      <a:pt x="277" y="11"/>
                    </a:lnTo>
                    <a:lnTo>
                      <a:pt x="265" y="7"/>
                    </a:lnTo>
                    <a:lnTo>
                      <a:pt x="253" y="3"/>
                    </a:lnTo>
                    <a:lnTo>
                      <a:pt x="238" y="2"/>
                    </a:lnTo>
                    <a:lnTo>
                      <a:pt x="224" y="0"/>
                    </a:lnTo>
                    <a:lnTo>
                      <a:pt x="224" y="0"/>
                    </a:lnTo>
                    <a:lnTo>
                      <a:pt x="209" y="2"/>
                    </a:lnTo>
                    <a:lnTo>
                      <a:pt x="194" y="3"/>
                    </a:lnTo>
                    <a:lnTo>
                      <a:pt x="180" y="7"/>
                    </a:lnTo>
                    <a:lnTo>
                      <a:pt x="168" y="11"/>
                    </a:lnTo>
                    <a:lnTo>
                      <a:pt x="157" y="16"/>
                    </a:lnTo>
                    <a:lnTo>
                      <a:pt x="148" y="23"/>
                    </a:lnTo>
                    <a:lnTo>
                      <a:pt x="140" y="31"/>
                    </a:lnTo>
                    <a:lnTo>
                      <a:pt x="132" y="39"/>
                    </a:lnTo>
                    <a:lnTo>
                      <a:pt x="126" y="49"/>
                    </a:lnTo>
                    <a:lnTo>
                      <a:pt x="121" y="58"/>
                    </a:lnTo>
                    <a:lnTo>
                      <a:pt x="118" y="68"/>
                    </a:lnTo>
                    <a:lnTo>
                      <a:pt x="116" y="79"/>
                    </a:lnTo>
                    <a:lnTo>
                      <a:pt x="114" y="89"/>
                    </a:lnTo>
                    <a:lnTo>
                      <a:pt x="116" y="100"/>
                    </a:lnTo>
                    <a:lnTo>
                      <a:pt x="117" y="111"/>
                    </a:lnTo>
                    <a:lnTo>
                      <a:pt x="121" y="122"/>
                    </a:lnTo>
                    <a:lnTo>
                      <a:pt x="121" y="122"/>
                    </a:lnTo>
                    <a:lnTo>
                      <a:pt x="118" y="122"/>
                    </a:lnTo>
                    <a:lnTo>
                      <a:pt x="118" y="122"/>
                    </a:lnTo>
                    <a:lnTo>
                      <a:pt x="113" y="122"/>
                    </a:lnTo>
                    <a:lnTo>
                      <a:pt x="110" y="124"/>
                    </a:lnTo>
                    <a:lnTo>
                      <a:pt x="108" y="127"/>
                    </a:lnTo>
                    <a:lnTo>
                      <a:pt x="106" y="131"/>
                    </a:lnTo>
                    <a:lnTo>
                      <a:pt x="106" y="142"/>
                    </a:lnTo>
                    <a:lnTo>
                      <a:pt x="108" y="154"/>
                    </a:lnTo>
                    <a:lnTo>
                      <a:pt x="108" y="154"/>
                    </a:lnTo>
                    <a:lnTo>
                      <a:pt x="112" y="166"/>
                    </a:lnTo>
                    <a:lnTo>
                      <a:pt x="117" y="177"/>
                    </a:lnTo>
                    <a:lnTo>
                      <a:pt x="121" y="181"/>
                    </a:lnTo>
                    <a:lnTo>
                      <a:pt x="125" y="185"/>
                    </a:lnTo>
                    <a:lnTo>
                      <a:pt x="129" y="188"/>
                    </a:lnTo>
                    <a:lnTo>
                      <a:pt x="135" y="188"/>
                    </a:lnTo>
                    <a:lnTo>
                      <a:pt x="135" y="188"/>
                    </a:lnTo>
                    <a:lnTo>
                      <a:pt x="136" y="188"/>
                    </a:lnTo>
                    <a:lnTo>
                      <a:pt x="136" y="188"/>
                    </a:lnTo>
                    <a:lnTo>
                      <a:pt x="145" y="212"/>
                    </a:lnTo>
                    <a:lnTo>
                      <a:pt x="151" y="223"/>
                    </a:lnTo>
                    <a:lnTo>
                      <a:pt x="157" y="234"/>
                    </a:lnTo>
                    <a:lnTo>
                      <a:pt x="157" y="234"/>
                    </a:lnTo>
                    <a:lnTo>
                      <a:pt x="159" y="240"/>
                    </a:lnTo>
                    <a:lnTo>
                      <a:pt x="160" y="254"/>
                    </a:lnTo>
                    <a:lnTo>
                      <a:pt x="160" y="273"/>
                    </a:lnTo>
                    <a:lnTo>
                      <a:pt x="160" y="281"/>
                    </a:lnTo>
                    <a:lnTo>
                      <a:pt x="157" y="288"/>
                    </a:lnTo>
                    <a:lnTo>
                      <a:pt x="157" y="288"/>
                    </a:lnTo>
                    <a:lnTo>
                      <a:pt x="155" y="292"/>
                    </a:lnTo>
                    <a:lnTo>
                      <a:pt x="151" y="294"/>
                    </a:lnTo>
                    <a:lnTo>
                      <a:pt x="139" y="302"/>
                    </a:lnTo>
                    <a:lnTo>
                      <a:pt x="124" y="310"/>
                    </a:lnTo>
                    <a:lnTo>
                      <a:pt x="105" y="319"/>
                    </a:lnTo>
                    <a:lnTo>
                      <a:pt x="70" y="333"/>
                    </a:lnTo>
                    <a:lnTo>
                      <a:pt x="48" y="341"/>
                    </a:lnTo>
                    <a:lnTo>
                      <a:pt x="48" y="341"/>
                    </a:lnTo>
                    <a:lnTo>
                      <a:pt x="43" y="344"/>
                    </a:lnTo>
                    <a:lnTo>
                      <a:pt x="37" y="350"/>
                    </a:lnTo>
                    <a:lnTo>
                      <a:pt x="25" y="360"/>
                    </a:lnTo>
                    <a:lnTo>
                      <a:pt x="21" y="367"/>
                    </a:lnTo>
                    <a:lnTo>
                      <a:pt x="17" y="374"/>
                    </a:lnTo>
                    <a:lnTo>
                      <a:pt x="15" y="381"/>
                    </a:lnTo>
                    <a:lnTo>
                      <a:pt x="12" y="387"/>
                    </a:lnTo>
                    <a:lnTo>
                      <a:pt x="0" y="475"/>
                    </a:lnTo>
                    <a:lnTo>
                      <a:pt x="0" y="475"/>
                    </a:lnTo>
                    <a:lnTo>
                      <a:pt x="1" y="479"/>
                    </a:lnTo>
                    <a:lnTo>
                      <a:pt x="4" y="484"/>
                    </a:lnTo>
                    <a:lnTo>
                      <a:pt x="9" y="488"/>
                    </a:lnTo>
                    <a:lnTo>
                      <a:pt x="16" y="492"/>
                    </a:lnTo>
                    <a:lnTo>
                      <a:pt x="24" y="496"/>
                    </a:lnTo>
                    <a:lnTo>
                      <a:pt x="35" y="501"/>
                    </a:lnTo>
                    <a:lnTo>
                      <a:pt x="60" y="507"/>
                    </a:lnTo>
                    <a:lnTo>
                      <a:pt x="93" y="513"/>
                    </a:lnTo>
                    <a:lnTo>
                      <a:pt x="132" y="517"/>
                    </a:lnTo>
                    <a:lnTo>
                      <a:pt x="175" y="519"/>
                    </a:lnTo>
                    <a:lnTo>
                      <a:pt x="224" y="521"/>
                    </a:lnTo>
                    <a:lnTo>
                      <a:pt x="224" y="521"/>
                    </a:lnTo>
                    <a:lnTo>
                      <a:pt x="272" y="519"/>
                    </a:lnTo>
                    <a:lnTo>
                      <a:pt x="315" y="517"/>
                    </a:lnTo>
                    <a:lnTo>
                      <a:pt x="354" y="513"/>
                    </a:lnTo>
                    <a:lnTo>
                      <a:pt x="387" y="507"/>
                    </a:lnTo>
                    <a:lnTo>
                      <a:pt x="412" y="501"/>
                    </a:lnTo>
                    <a:lnTo>
                      <a:pt x="423" y="496"/>
                    </a:lnTo>
                    <a:lnTo>
                      <a:pt x="431" y="492"/>
                    </a:lnTo>
                    <a:lnTo>
                      <a:pt x="438" y="488"/>
                    </a:lnTo>
                    <a:lnTo>
                      <a:pt x="443" y="484"/>
                    </a:lnTo>
                    <a:lnTo>
                      <a:pt x="446" y="479"/>
                    </a:lnTo>
                    <a:lnTo>
                      <a:pt x="447" y="475"/>
                    </a:lnTo>
                    <a:lnTo>
                      <a:pt x="447" y="475"/>
                    </a:lnTo>
                    <a:lnTo>
                      <a:pt x="447" y="474"/>
                    </a:lnTo>
                    <a:lnTo>
                      <a:pt x="434" y="38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6706"/>
                <a:endParaRPr lang="en-US" sz="1100" dirty="0">
                  <a:solidFill>
                    <a:srgbClr val="097DBC">
                      <a:lumMod val="50000"/>
                    </a:srgbClr>
                  </a:solidFill>
                  <a:latin typeface="ＭＳ Ｐゴシック"/>
                  <a:ea typeface="ＭＳ Ｐゴシック"/>
                  <a:cs typeface="ＭＳ Ｐゴシック"/>
                </a:endParaRPr>
              </a:p>
            </p:txBody>
          </p:sp>
        </p:grpSp>
        <p:sp>
          <p:nvSpPr>
            <p:cNvPr id="117" name="TextBox 116"/>
            <p:cNvSpPr txBox="1"/>
            <p:nvPr/>
          </p:nvSpPr>
          <p:spPr>
            <a:xfrm>
              <a:off x="7575842" y="3481612"/>
              <a:ext cx="569387" cy="215444"/>
            </a:xfrm>
            <a:prstGeom prst="rect">
              <a:avLst/>
            </a:prstGeom>
            <a:noFill/>
          </p:spPr>
          <p:txBody>
            <a:bodyPr wrap="none" rtlCol="0">
              <a:spAutoFit/>
            </a:bodyPr>
            <a:lstStyle/>
            <a:p>
              <a:pPr algn="ctr" defTabSz="456706"/>
              <a:r>
                <a:rPr lang="ja-JP" altLang="en-US" sz="800" dirty="0">
                  <a:solidFill>
                    <a:srgbClr val="097DBC">
                      <a:lumMod val="50000"/>
                    </a:srgbClr>
                  </a:solidFill>
                  <a:latin typeface="ＭＳ Ｐゴシック"/>
                  <a:ea typeface="ＭＳ Ｐゴシック"/>
                  <a:cs typeface="ＭＳ Ｐゴシック"/>
                </a:rPr>
                <a:t>ベンダー</a:t>
              </a:r>
              <a:endParaRPr lang="en-US" sz="800" dirty="0">
                <a:solidFill>
                  <a:srgbClr val="097DBC">
                    <a:lumMod val="50000"/>
                  </a:srgbClr>
                </a:solidFill>
                <a:latin typeface="ＭＳ Ｐゴシック"/>
                <a:ea typeface="ＭＳ Ｐゴシック"/>
                <a:cs typeface="ＭＳ Ｐゴシック"/>
              </a:endParaRPr>
            </a:p>
          </p:txBody>
        </p:sp>
        <p:cxnSp>
          <p:nvCxnSpPr>
            <p:cNvPr id="118" name="Straight Connector 117"/>
            <p:cNvCxnSpPr/>
            <p:nvPr/>
          </p:nvCxnSpPr>
          <p:spPr>
            <a:xfrm flipH="1" flipV="1">
              <a:off x="7090640" y="3002650"/>
              <a:ext cx="1363453" cy="260719"/>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rot="10800000">
              <a:off x="8245687" y="3177887"/>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120" name="TextBox 119"/>
            <p:cNvSpPr txBox="1"/>
            <p:nvPr/>
          </p:nvSpPr>
          <p:spPr>
            <a:xfrm>
              <a:off x="8205145" y="3484866"/>
              <a:ext cx="449562" cy="215444"/>
            </a:xfrm>
            <a:prstGeom prst="rect">
              <a:avLst/>
            </a:prstGeom>
            <a:noFill/>
          </p:spPr>
          <p:txBody>
            <a:bodyPr wrap="none" rtlCol="0">
              <a:spAutoFit/>
            </a:bodyPr>
            <a:lstStyle/>
            <a:p>
              <a:pPr algn="ctr" defTabSz="456706"/>
              <a:r>
                <a:rPr lang="en-US" sz="800" dirty="0">
                  <a:solidFill>
                    <a:srgbClr val="097DBC">
                      <a:lumMod val="50000"/>
                    </a:srgbClr>
                  </a:solidFill>
                  <a:latin typeface="ＭＳ Ｐゴシック"/>
                  <a:ea typeface="ＭＳ Ｐゴシック"/>
                  <a:cs typeface="ＭＳ Ｐゴシック"/>
                </a:rPr>
                <a:t>BYOD</a:t>
              </a:r>
            </a:p>
          </p:txBody>
        </p:sp>
        <p:sp>
          <p:nvSpPr>
            <p:cNvPr id="121" name="Freeform 16"/>
            <p:cNvSpPr>
              <a:spLocks noEditPoints="1"/>
            </p:cNvSpPr>
            <p:nvPr/>
          </p:nvSpPr>
          <p:spPr bwMode="auto">
            <a:xfrm>
              <a:off x="8453927" y="3269380"/>
              <a:ext cx="88778" cy="161505"/>
            </a:xfrm>
            <a:custGeom>
              <a:avLst/>
              <a:gdLst>
                <a:gd name="T0" fmla="*/ 47 w 75"/>
                <a:gd name="T1" fmla="*/ 0 h 136"/>
                <a:gd name="T2" fmla="*/ 28 w 75"/>
                <a:gd name="T3" fmla="*/ 0 h 136"/>
                <a:gd name="T4" fmla="*/ 0 w 75"/>
                <a:gd name="T5" fmla="*/ 15 h 136"/>
                <a:gd name="T6" fmla="*/ 0 w 75"/>
                <a:gd name="T7" fmla="*/ 121 h 136"/>
                <a:gd name="T8" fmla="*/ 28 w 75"/>
                <a:gd name="T9" fmla="*/ 136 h 136"/>
                <a:gd name="T10" fmla="*/ 47 w 75"/>
                <a:gd name="T11" fmla="*/ 136 h 136"/>
                <a:gd name="T12" fmla="*/ 75 w 75"/>
                <a:gd name="T13" fmla="*/ 121 h 136"/>
                <a:gd name="T14" fmla="*/ 75 w 75"/>
                <a:gd name="T15" fmla="*/ 15 h 136"/>
                <a:gd name="T16" fmla="*/ 47 w 75"/>
                <a:gd name="T17" fmla="*/ 0 h 136"/>
                <a:gd name="T18" fmla="*/ 24 w 75"/>
                <a:gd name="T19" fmla="*/ 13 h 136"/>
                <a:gd name="T20" fmla="*/ 51 w 75"/>
                <a:gd name="T21" fmla="*/ 13 h 136"/>
                <a:gd name="T22" fmla="*/ 53 w 75"/>
                <a:gd name="T23" fmla="*/ 15 h 136"/>
                <a:gd name="T24" fmla="*/ 51 w 75"/>
                <a:gd name="T25" fmla="*/ 17 h 136"/>
                <a:gd name="T26" fmla="*/ 24 w 75"/>
                <a:gd name="T27" fmla="*/ 17 h 136"/>
                <a:gd name="T28" fmla="*/ 22 w 75"/>
                <a:gd name="T29" fmla="*/ 15 h 136"/>
                <a:gd name="T30" fmla="*/ 24 w 75"/>
                <a:gd name="T31" fmla="*/ 13 h 136"/>
                <a:gd name="T32" fmla="*/ 38 w 75"/>
                <a:gd name="T33" fmla="*/ 128 h 136"/>
                <a:gd name="T34" fmla="*/ 33 w 75"/>
                <a:gd name="T35" fmla="*/ 124 h 136"/>
                <a:gd name="T36" fmla="*/ 38 w 75"/>
                <a:gd name="T37" fmla="*/ 119 h 136"/>
                <a:gd name="T38" fmla="*/ 42 w 75"/>
                <a:gd name="T39" fmla="*/ 124 h 136"/>
                <a:gd name="T40" fmla="*/ 38 w 75"/>
                <a:gd name="T41" fmla="*/ 128 h 136"/>
                <a:gd name="T42" fmla="*/ 68 w 75"/>
                <a:gd name="T43" fmla="*/ 114 h 136"/>
                <a:gd name="T44" fmla="*/ 7 w 75"/>
                <a:gd name="T45" fmla="*/ 114 h 136"/>
                <a:gd name="T46" fmla="*/ 7 w 75"/>
                <a:gd name="T47" fmla="*/ 22 h 136"/>
                <a:gd name="T48" fmla="*/ 68 w 75"/>
                <a:gd name="T49" fmla="*/ 22 h 136"/>
                <a:gd name="T50" fmla="*/ 68 w 75"/>
                <a:gd name="T51" fmla="*/ 1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136">
                  <a:moveTo>
                    <a:pt x="47" y="0"/>
                  </a:moveTo>
                  <a:cubicBezTo>
                    <a:pt x="28" y="0"/>
                    <a:pt x="28" y="0"/>
                    <a:pt x="28" y="0"/>
                  </a:cubicBezTo>
                  <a:cubicBezTo>
                    <a:pt x="19" y="0"/>
                    <a:pt x="0" y="6"/>
                    <a:pt x="0" y="15"/>
                  </a:cubicBezTo>
                  <a:cubicBezTo>
                    <a:pt x="0" y="121"/>
                    <a:pt x="0" y="121"/>
                    <a:pt x="0" y="121"/>
                  </a:cubicBezTo>
                  <a:cubicBezTo>
                    <a:pt x="0" y="129"/>
                    <a:pt x="19" y="136"/>
                    <a:pt x="28" y="136"/>
                  </a:cubicBezTo>
                  <a:cubicBezTo>
                    <a:pt x="47" y="136"/>
                    <a:pt x="47" y="136"/>
                    <a:pt x="47" y="136"/>
                  </a:cubicBezTo>
                  <a:cubicBezTo>
                    <a:pt x="56" y="136"/>
                    <a:pt x="75" y="129"/>
                    <a:pt x="75" y="121"/>
                  </a:cubicBezTo>
                  <a:cubicBezTo>
                    <a:pt x="75" y="15"/>
                    <a:pt x="75" y="15"/>
                    <a:pt x="75" y="15"/>
                  </a:cubicBezTo>
                  <a:cubicBezTo>
                    <a:pt x="75" y="6"/>
                    <a:pt x="56" y="0"/>
                    <a:pt x="47" y="0"/>
                  </a:cubicBezTo>
                  <a:close/>
                  <a:moveTo>
                    <a:pt x="24" y="13"/>
                  </a:moveTo>
                  <a:cubicBezTo>
                    <a:pt x="51" y="13"/>
                    <a:pt x="51" y="13"/>
                    <a:pt x="51" y="13"/>
                  </a:cubicBezTo>
                  <a:cubicBezTo>
                    <a:pt x="52" y="13"/>
                    <a:pt x="53" y="14"/>
                    <a:pt x="53" y="15"/>
                  </a:cubicBezTo>
                  <a:cubicBezTo>
                    <a:pt x="53" y="16"/>
                    <a:pt x="52" y="17"/>
                    <a:pt x="51" y="17"/>
                  </a:cubicBezTo>
                  <a:cubicBezTo>
                    <a:pt x="24" y="17"/>
                    <a:pt x="24" y="17"/>
                    <a:pt x="24" y="17"/>
                  </a:cubicBezTo>
                  <a:cubicBezTo>
                    <a:pt x="23" y="17"/>
                    <a:pt x="22" y="16"/>
                    <a:pt x="22" y="15"/>
                  </a:cubicBezTo>
                  <a:cubicBezTo>
                    <a:pt x="22" y="14"/>
                    <a:pt x="23" y="13"/>
                    <a:pt x="24" y="13"/>
                  </a:cubicBezTo>
                  <a:close/>
                  <a:moveTo>
                    <a:pt x="38" y="128"/>
                  </a:moveTo>
                  <a:cubicBezTo>
                    <a:pt x="35" y="128"/>
                    <a:pt x="33" y="126"/>
                    <a:pt x="33" y="124"/>
                  </a:cubicBezTo>
                  <a:cubicBezTo>
                    <a:pt x="33" y="121"/>
                    <a:pt x="35" y="119"/>
                    <a:pt x="38" y="119"/>
                  </a:cubicBezTo>
                  <a:cubicBezTo>
                    <a:pt x="40" y="119"/>
                    <a:pt x="42" y="121"/>
                    <a:pt x="42" y="124"/>
                  </a:cubicBezTo>
                  <a:cubicBezTo>
                    <a:pt x="42" y="126"/>
                    <a:pt x="40" y="128"/>
                    <a:pt x="38" y="128"/>
                  </a:cubicBezTo>
                  <a:close/>
                  <a:moveTo>
                    <a:pt x="68" y="114"/>
                  </a:moveTo>
                  <a:cubicBezTo>
                    <a:pt x="7" y="114"/>
                    <a:pt x="7" y="114"/>
                    <a:pt x="7" y="114"/>
                  </a:cubicBezTo>
                  <a:cubicBezTo>
                    <a:pt x="7" y="22"/>
                    <a:pt x="7" y="22"/>
                    <a:pt x="7" y="22"/>
                  </a:cubicBezTo>
                  <a:cubicBezTo>
                    <a:pt x="68" y="22"/>
                    <a:pt x="68" y="22"/>
                    <a:pt x="68" y="22"/>
                  </a:cubicBezTo>
                  <a:lnTo>
                    <a:pt x="68" y="114"/>
                  </a:lnTo>
                  <a:close/>
                </a:path>
              </a:pathLst>
            </a:custGeom>
            <a:solidFill>
              <a:srgbClr val="FFFFFF"/>
            </a:solidFill>
            <a:ln w="9525">
              <a:noFill/>
              <a:round/>
              <a:headEnd/>
              <a:tailEnd/>
            </a:ln>
          </p:spPr>
          <p:txBody>
            <a:bodyPr vert="horz" wrap="square" lIns="121899" tIns="60949" rIns="121899" bIns="60949" numCol="1" anchor="t" anchorCtr="0" compatLnSpc="1">
              <a:prstTxWarp prst="textNoShape">
                <a:avLst/>
              </a:prstTxWarp>
            </a:bodyPr>
            <a:lstStyle/>
            <a:p>
              <a:pPr defTabSz="911446">
                <a:defRPr/>
              </a:pPr>
              <a:endParaRPr lang="en-US" sz="1400" kern="0" dirty="0">
                <a:solidFill>
                  <a:srgbClr val="097DBC">
                    <a:lumMod val="50000"/>
                  </a:srgbClr>
                </a:solidFill>
                <a:latin typeface="ＭＳ Ｐゴシック"/>
                <a:ea typeface="ＭＳ Ｐゴシック"/>
                <a:cs typeface="ＭＳ Ｐゴシック"/>
              </a:endParaRPr>
            </a:p>
          </p:txBody>
        </p:sp>
        <p:sp>
          <p:nvSpPr>
            <p:cNvPr id="122" name="Rounded Rectangle 93"/>
            <p:cNvSpPr/>
            <p:nvPr/>
          </p:nvSpPr>
          <p:spPr>
            <a:xfrm>
              <a:off x="8306327" y="3268351"/>
              <a:ext cx="122515" cy="173407"/>
            </a:xfrm>
            <a:custGeom>
              <a:avLst/>
              <a:gdLst/>
              <a:ahLst/>
              <a:cxnLst/>
              <a:rect l="l" t="t" r="r" b="b"/>
              <a:pathLst>
                <a:path w="1068613" h="1386703">
                  <a:moveTo>
                    <a:pt x="534306" y="1284018"/>
                  </a:moveTo>
                  <a:cubicBezTo>
                    <a:pt x="517460" y="1284018"/>
                    <a:pt x="503803" y="1297675"/>
                    <a:pt x="503803" y="1314521"/>
                  </a:cubicBezTo>
                  <a:cubicBezTo>
                    <a:pt x="503803" y="1331367"/>
                    <a:pt x="517460" y="1345024"/>
                    <a:pt x="534306" y="1345024"/>
                  </a:cubicBezTo>
                  <a:cubicBezTo>
                    <a:pt x="551152" y="1345024"/>
                    <a:pt x="564809" y="1331367"/>
                    <a:pt x="564809" y="1314521"/>
                  </a:cubicBezTo>
                  <a:cubicBezTo>
                    <a:pt x="564809" y="1297675"/>
                    <a:pt x="551152" y="1284018"/>
                    <a:pt x="534306" y="1284018"/>
                  </a:cubicBezTo>
                  <a:close/>
                  <a:moveTo>
                    <a:pt x="101867" y="113581"/>
                  </a:moveTo>
                  <a:cubicBezTo>
                    <a:pt x="100787" y="113581"/>
                    <a:pt x="99912" y="114456"/>
                    <a:pt x="99912" y="115536"/>
                  </a:cubicBezTo>
                  <a:lnTo>
                    <a:pt x="99912" y="1251424"/>
                  </a:lnTo>
                  <a:cubicBezTo>
                    <a:pt x="99912" y="1252504"/>
                    <a:pt x="100787" y="1253379"/>
                    <a:pt x="101867" y="1253379"/>
                  </a:cubicBezTo>
                  <a:lnTo>
                    <a:pt x="966746" y="1253379"/>
                  </a:lnTo>
                  <a:cubicBezTo>
                    <a:pt x="967826" y="1253379"/>
                    <a:pt x="968701" y="1252504"/>
                    <a:pt x="968701" y="1251424"/>
                  </a:cubicBezTo>
                  <a:lnTo>
                    <a:pt x="968701" y="115536"/>
                  </a:lnTo>
                  <a:cubicBezTo>
                    <a:pt x="968701" y="114456"/>
                    <a:pt x="967826" y="113581"/>
                    <a:pt x="966746" y="113581"/>
                  </a:cubicBezTo>
                  <a:close/>
                  <a:moveTo>
                    <a:pt x="54008" y="0"/>
                  </a:moveTo>
                  <a:lnTo>
                    <a:pt x="1014605" y="0"/>
                  </a:lnTo>
                  <a:cubicBezTo>
                    <a:pt x="1044433" y="0"/>
                    <a:pt x="1068613" y="24180"/>
                    <a:pt x="1068613" y="54008"/>
                  </a:cubicBezTo>
                  <a:lnTo>
                    <a:pt x="1068613" y="1332695"/>
                  </a:lnTo>
                  <a:cubicBezTo>
                    <a:pt x="1068613" y="1362523"/>
                    <a:pt x="1044433" y="1386703"/>
                    <a:pt x="1014605" y="1386703"/>
                  </a:cubicBezTo>
                  <a:lnTo>
                    <a:pt x="54008" y="1386703"/>
                  </a:lnTo>
                  <a:cubicBezTo>
                    <a:pt x="24180" y="1386703"/>
                    <a:pt x="0" y="1362523"/>
                    <a:pt x="0" y="1332695"/>
                  </a:cubicBezTo>
                  <a:lnTo>
                    <a:pt x="0" y="54008"/>
                  </a:lnTo>
                  <a:cubicBezTo>
                    <a:pt x="0" y="24180"/>
                    <a:pt x="24180" y="0"/>
                    <a:pt x="54008" y="0"/>
                  </a:cubicBezTo>
                  <a:close/>
                </a:path>
              </a:pathLst>
            </a:custGeom>
            <a:solidFill>
              <a:srgbClr val="FFFFFF"/>
            </a:solidFill>
            <a:ln w="9525" cap="flat" cmpd="sng" algn="ctr">
              <a:noFill/>
              <a:prstDash val="solid"/>
            </a:ln>
            <a:effectLst/>
          </p:spPr>
          <p:txBody>
            <a:bodyPr lIns="68412" tIns="34207" rIns="68412" bIns="34207" rtlCol="0" anchor="ctr"/>
            <a:lstStyle/>
            <a:p>
              <a:pPr defTabSz="455509"/>
              <a:endParaRPr lang="en-US" sz="1100" kern="0" dirty="0">
                <a:solidFill>
                  <a:srgbClr val="097DBC">
                    <a:lumMod val="50000"/>
                  </a:srgbClr>
                </a:solidFill>
                <a:latin typeface="ＭＳ Ｐゴシック"/>
                <a:ea typeface="ＭＳ Ｐゴシック"/>
                <a:cs typeface="ＭＳ Ｐゴシック"/>
              </a:endParaRPr>
            </a:p>
          </p:txBody>
        </p:sp>
        <p:grpSp>
          <p:nvGrpSpPr>
            <p:cNvPr id="123" name="Group 122"/>
            <p:cNvGrpSpPr/>
            <p:nvPr/>
          </p:nvGrpSpPr>
          <p:grpSpPr>
            <a:xfrm>
              <a:off x="6327404" y="3176851"/>
              <a:ext cx="595035" cy="529956"/>
              <a:chOff x="5674098" y="3170745"/>
              <a:chExt cx="595035" cy="529956"/>
            </a:xfrm>
          </p:grpSpPr>
          <p:sp>
            <p:nvSpPr>
              <p:cNvPr id="124" name="Oval 123"/>
              <p:cNvSpPr/>
              <p:nvPr/>
            </p:nvSpPr>
            <p:spPr>
              <a:xfrm rot="10800000">
                <a:off x="5790000" y="3170745"/>
                <a:ext cx="363222" cy="367017"/>
              </a:xfrm>
              <a:prstGeom prst="ellipse">
                <a:avLst/>
              </a:prstGeom>
              <a:solidFill>
                <a:srgbClr val="143457"/>
              </a:solidFill>
              <a:ln w="25400" cap="flat" cmpd="sng" algn="ctr">
                <a:noFill/>
                <a:prstDash val="solid"/>
              </a:ln>
              <a:effectLst/>
            </p:spPr>
            <p:txBody>
              <a:bodyPr rtlCol="0" anchor="ctr"/>
              <a:lstStyle/>
              <a:p>
                <a:pPr algn="ctr" defTabSz="684979" fontAlgn="auto">
                  <a:spcBef>
                    <a:spcPts val="0"/>
                  </a:spcBef>
                  <a:spcAft>
                    <a:spcPts val="0"/>
                  </a:spcAft>
                  <a:defRPr/>
                </a:pPr>
                <a:endParaRPr lang="en-US" sz="1400" kern="0" dirty="0">
                  <a:solidFill>
                    <a:srgbClr val="097DBC">
                      <a:lumMod val="50000"/>
                    </a:srgbClr>
                  </a:solidFill>
                  <a:latin typeface="ＭＳ Ｐゴシック"/>
                  <a:ea typeface="ＭＳ Ｐゴシック"/>
                  <a:cs typeface="ＭＳ Ｐゴシック"/>
                </a:endParaRPr>
              </a:p>
            </p:txBody>
          </p:sp>
          <p:sp>
            <p:nvSpPr>
              <p:cNvPr id="125" name="Freeform 6"/>
              <p:cNvSpPr>
                <a:spLocks/>
              </p:cNvSpPr>
              <p:nvPr/>
            </p:nvSpPr>
            <p:spPr bwMode="auto">
              <a:xfrm>
                <a:off x="5844103" y="3229239"/>
                <a:ext cx="255017" cy="250028"/>
              </a:xfrm>
              <a:custGeom>
                <a:avLst/>
                <a:gdLst>
                  <a:gd name="T0" fmla="*/ 365 w 411"/>
                  <a:gd name="T1" fmla="*/ 334 h 403"/>
                  <a:gd name="T2" fmla="*/ 301 w 411"/>
                  <a:gd name="T3" fmla="*/ 316 h 403"/>
                  <a:gd name="T4" fmla="*/ 255 w 411"/>
                  <a:gd name="T5" fmla="*/ 342 h 403"/>
                  <a:gd name="T6" fmla="*/ 238 w 411"/>
                  <a:gd name="T7" fmla="*/ 403 h 403"/>
                  <a:gd name="T8" fmla="*/ 207 w 411"/>
                  <a:gd name="T9" fmla="*/ 351 h 403"/>
                  <a:gd name="T10" fmla="*/ 204 w 411"/>
                  <a:gd name="T11" fmla="*/ 351 h 403"/>
                  <a:gd name="T12" fmla="*/ 154 w 411"/>
                  <a:gd name="T13" fmla="*/ 342 h 403"/>
                  <a:gd name="T14" fmla="*/ 84 w 411"/>
                  <a:gd name="T15" fmla="*/ 391 h 403"/>
                  <a:gd name="T16" fmla="*/ 108 w 411"/>
                  <a:gd name="T17" fmla="*/ 317 h 403"/>
                  <a:gd name="T18" fmla="*/ 69 w 411"/>
                  <a:gd name="T19" fmla="*/ 272 h 403"/>
                  <a:gd name="T20" fmla="*/ 1 w 411"/>
                  <a:gd name="T21" fmla="*/ 271 h 403"/>
                  <a:gd name="T22" fmla="*/ 53 w 411"/>
                  <a:gd name="T23" fmla="*/ 232 h 403"/>
                  <a:gd name="T24" fmla="*/ 49 w 411"/>
                  <a:gd name="T25" fmla="*/ 196 h 403"/>
                  <a:gd name="T26" fmla="*/ 52 w 411"/>
                  <a:gd name="T27" fmla="*/ 167 h 403"/>
                  <a:gd name="T28" fmla="*/ 0 w 411"/>
                  <a:gd name="T29" fmla="*/ 127 h 403"/>
                  <a:gd name="T30" fmla="*/ 65 w 411"/>
                  <a:gd name="T31" fmla="*/ 127 h 403"/>
                  <a:gd name="T32" fmla="*/ 109 w 411"/>
                  <a:gd name="T33" fmla="*/ 74 h 403"/>
                  <a:gd name="T34" fmla="*/ 97 w 411"/>
                  <a:gd name="T35" fmla="*/ 14 h 403"/>
                  <a:gd name="T36" fmla="*/ 140 w 411"/>
                  <a:gd name="T37" fmla="*/ 55 h 403"/>
                  <a:gd name="T38" fmla="*/ 204 w 411"/>
                  <a:gd name="T39" fmla="*/ 41 h 403"/>
                  <a:gd name="T40" fmla="*/ 212 w 411"/>
                  <a:gd name="T41" fmla="*/ 41 h 403"/>
                  <a:gd name="T42" fmla="*/ 247 w 411"/>
                  <a:gd name="T43" fmla="*/ 0 h 403"/>
                  <a:gd name="T44" fmla="*/ 251 w 411"/>
                  <a:gd name="T45" fmla="*/ 48 h 403"/>
                  <a:gd name="T46" fmla="*/ 312 w 411"/>
                  <a:gd name="T47" fmla="*/ 85 h 403"/>
                  <a:gd name="T48" fmla="*/ 364 w 411"/>
                  <a:gd name="T49" fmla="*/ 69 h 403"/>
                  <a:gd name="T50" fmla="*/ 336 w 411"/>
                  <a:gd name="T51" fmla="*/ 115 h 403"/>
                  <a:gd name="T52" fmla="*/ 358 w 411"/>
                  <a:gd name="T53" fmla="*/ 181 h 403"/>
                  <a:gd name="T54" fmla="*/ 411 w 411"/>
                  <a:gd name="T55" fmla="*/ 202 h 403"/>
                  <a:gd name="T56" fmla="*/ 357 w 411"/>
                  <a:gd name="T57" fmla="*/ 223 h 403"/>
                  <a:gd name="T58" fmla="*/ 336 w 411"/>
                  <a:gd name="T59" fmla="*/ 277 h 403"/>
                  <a:gd name="T60" fmla="*/ 365 w 411"/>
                  <a:gd name="T61" fmla="*/ 33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1" h="403">
                    <a:moveTo>
                      <a:pt x="365" y="334"/>
                    </a:moveTo>
                    <a:cubicBezTo>
                      <a:pt x="365" y="334"/>
                      <a:pt x="365" y="334"/>
                      <a:pt x="301" y="316"/>
                    </a:cubicBezTo>
                    <a:cubicBezTo>
                      <a:pt x="288" y="327"/>
                      <a:pt x="271" y="336"/>
                      <a:pt x="255" y="342"/>
                    </a:cubicBezTo>
                    <a:cubicBezTo>
                      <a:pt x="255" y="342"/>
                      <a:pt x="255" y="342"/>
                      <a:pt x="238" y="403"/>
                    </a:cubicBezTo>
                    <a:cubicBezTo>
                      <a:pt x="238" y="403"/>
                      <a:pt x="238" y="403"/>
                      <a:pt x="207" y="351"/>
                    </a:cubicBezTo>
                    <a:cubicBezTo>
                      <a:pt x="206" y="351"/>
                      <a:pt x="205" y="351"/>
                      <a:pt x="204" y="351"/>
                    </a:cubicBezTo>
                    <a:cubicBezTo>
                      <a:pt x="187" y="351"/>
                      <a:pt x="170" y="348"/>
                      <a:pt x="154" y="342"/>
                    </a:cubicBezTo>
                    <a:cubicBezTo>
                      <a:pt x="154" y="342"/>
                      <a:pt x="154" y="342"/>
                      <a:pt x="84" y="391"/>
                    </a:cubicBezTo>
                    <a:cubicBezTo>
                      <a:pt x="84" y="391"/>
                      <a:pt x="84" y="391"/>
                      <a:pt x="108" y="317"/>
                    </a:cubicBezTo>
                    <a:cubicBezTo>
                      <a:pt x="93" y="305"/>
                      <a:pt x="79" y="290"/>
                      <a:pt x="69" y="272"/>
                    </a:cubicBezTo>
                    <a:cubicBezTo>
                      <a:pt x="69" y="272"/>
                      <a:pt x="69" y="272"/>
                      <a:pt x="1" y="271"/>
                    </a:cubicBezTo>
                    <a:cubicBezTo>
                      <a:pt x="1" y="271"/>
                      <a:pt x="1" y="271"/>
                      <a:pt x="53" y="232"/>
                    </a:cubicBezTo>
                    <a:cubicBezTo>
                      <a:pt x="51" y="221"/>
                      <a:pt x="49" y="208"/>
                      <a:pt x="49" y="196"/>
                    </a:cubicBezTo>
                    <a:cubicBezTo>
                      <a:pt x="49" y="186"/>
                      <a:pt x="50" y="176"/>
                      <a:pt x="52" y="167"/>
                    </a:cubicBezTo>
                    <a:cubicBezTo>
                      <a:pt x="52" y="167"/>
                      <a:pt x="52" y="167"/>
                      <a:pt x="0" y="127"/>
                    </a:cubicBezTo>
                    <a:cubicBezTo>
                      <a:pt x="0" y="127"/>
                      <a:pt x="0" y="127"/>
                      <a:pt x="65" y="127"/>
                    </a:cubicBezTo>
                    <a:cubicBezTo>
                      <a:pt x="75" y="106"/>
                      <a:pt x="91" y="88"/>
                      <a:pt x="109" y="74"/>
                    </a:cubicBezTo>
                    <a:cubicBezTo>
                      <a:pt x="109" y="74"/>
                      <a:pt x="109" y="74"/>
                      <a:pt x="97" y="14"/>
                    </a:cubicBezTo>
                    <a:cubicBezTo>
                      <a:pt x="97" y="14"/>
                      <a:pt x="97" y="14"/>
                      <a:pt x="140" y="55"/>
                    </a:cubicBezTo>
                    <a:cubicBezTo>
                      <a:pt x="160" y="46"/>
                      <a:pt x="181" y="41"/>
                      <a:pt x="204" y="41"/>
                    </a:cubicBezTo>
                    <a:cubicBezTo>
                      <a:pt x="206" y="41"/>
                      <a:pt x="209" y="41"/>
                      <a:pt x="212" y="41"/>
                    </a:cubicBezTo>
                    <a:cubicBezTo>
                      <a:pt x="212" y="41"/>
                      <a:pt x="212" y="41"/>
                      <a:pt x="247" y="0"/>
                    </a:cubicBezTo>
                    <a:cubicBezTo>
                      <a:pt x="247" y="0"/>
                      <a:pt x="247" y="0"/>
                      <a:pt x="251" y="48"/>
                    </a:cubicBezTo>
                    <a:cubicBezTo>
                      <a:pt x="275" y="56"/>
                      <a:pt x="296" y="69"/>
                      <a:pt x="312" y="85"/>
                    </a:cubicBezTo>
                    <a:cubicBezTo>
                      <a:pt x="312" y="85"/>
                      <a:pt x="312" y="85"/>
                      <a:pt x="364" y="69"/>
                    </a:cubicBezTo>
                    <a:cubicBezTo>
                      <a:pt x="364" y="69"/>
                      <a:pt x="364" y="69"/>
                      <a:pt x="336" y="115"/>
                    </a:cubicBezTo>
                    <a:cubicBezTo>
                      <a:pt x="348" y="135"/>
                      <a:pt x="356" y="157"/>
                      <a:pt x="358" y="181"/>
                    </a:cubicBezTo>
                    <a:cubicBezTo>
                      <a:pt x="358" y="181"/>
                      <a:pt x="358" y="181"/>
                      <a:pt x="411" y="202"/>
                    </a:cubicBezTo>
                    <a:cubicBezTo>
                      <a:pt x="411" y="202"/>
                      <a:pt x="411" y="202"/>
                      <a:pt x="357" y="223"/>
                    </a:cubicBezTo>
                    <a:cubicBezTo>
                      <a:pt x="353" y="242"/>
                      <a:pt x="346" y="260"/>
                      <a:pt x="336" y="277"/>
                    </a:cubicBezTo>
                    <a:cubicBezTo>
                      <a:pt x="336" y="277"/>
                      <a:pt x="336" y="277"/>
                      <a:pt x="365" y="334"/>
                    </a:cubicBezTo>
                    <a:close/>
                  </a:path>
                </a:pathLst>
              </a:custGeom>
              <a:solidFill>
                <a:schemeClr val="bg1"/>
              </a:solidFill>
              <a:ln>
                <a:noFill/>
              </a:ln>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26" name="Oval 10"/>
              <p:cNvSpPr>
                <a:spLocks noChangeArrowheads="1"/>
              </p:cNvSpPr>
              <p:nvPr/>
            </p:nvSpPr>
            <p:spPr bwMode="auto">
              <a:xfrm>
                <a:off x="6028999" y="3329829"/>
                <a:ext cx="14970"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27" name="Oval 11"/>
              <p:cNvSpPr>
                <a:spLocks noChangeArrowheads="1"/>
              </p:cNvSpPr>
              <p:nvPr/>
            </p:nvSpPr>
            <p:spPr bwMode="auto">
              <a:xfrm>
                <a:off x="5995645" y="3329829"/>
                <a:ext cx="14707"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28" name="Oval 12"/>
              <p:cNvSpPr>
                <a:spLocks noChangeArrowheads="1"/>
              </p:cNvSpPr>
              <p:nvPr/>
            </p:nvSpPr>
            <p:spPr bwMode="auto">
              <a:xfrm>
                <a:off x="5961503" y="3329829"/>
                <a:ext cx="14707"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29" name="Oval 13"/>
              <p:cNvSpPr>
                <a:spLocks noChangeArrowheads="1"/>
              </p:cNvSpPr>
              <p:nvPr/>
            </p:nvSpPr>
            <p:spPr bwMode="auto">
              <a:xfrm>
                <a:off x="5927361" y="3329829"/>
                <a:ext cx="14707"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30" name="Oval 14"/>
              <p:cNvSpPr>
                <a:spLocks noChangeArrowheads="1"/>
              </p:cNvSpPr>
              <p:nvPr/>
            </p:nvSpPr>
            <p:spPr bwMode="auto">
              <a:xfrm>
                <a:off x="5893744" y="3329829"/>
                <a:ext cx="14970" cy="14708"/>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31" name="Oval 15"/>
              <p:cNvSpPr>
                <a:spLocks noChangeArrowheads="1"/>
              </p:cNvSpPr>
              <p:nvPr/>
            </p:nvSpPr>
            <p:spPr bwMode="auto">
              <a:xfrm>
                <a:off x="5893744" y="3361871"/>
                <a:ext cx="14970"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32" name="Oval 16"/>
              <p:cNvSpPr>
                <a:spLocks noChangeArrowheads="1"/>
              </p:cNvSpPr>
              <p:nvPr/>
            </p:nvSpPr>
            <p:spPr bwMode="auto">
              <a:xfrm>
                <a:off x="5927361" y="3361871"/>
                <a:ext cx="14707"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33" name="Oval 17"/>
              <p:cNvSpPr>
                <a:spLocks noChangeArrowheads="1"/>
              </p:cNvSpPr>
              <p:nvPr/>
            </p:nvSpPr>
            <p:spPr bwMode="auto">
              <a:xfrm>
                <a:off x="5961503" y="3361871"/>
                <a:ext cx="14707"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34" name="Oval 18"/>
              <p:cNvSpPr>
                <a:spLocks noChangeArrowheads="1"/>
              </p:cNvSpPr>
              <p:nvPr/>
            </p:nvSpPr>
            <p:spPr bwMode="auto">
              <a:xfrm>
                <a:off x="5995645" y="3361871"/>
                <a:ext cx="14707"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35" name="Oval 19"/>
              <p:cNvSpPr>
                <a:spLocks noChangeArrowheads="1"/>
              </p:cNvSpPr>
              <p:nvPr/>
            </p:nvSpPr>
            <p:spPr bwMode="auto">
              <a:xfrm>
                <a:off x="6028999" y="3361871"/>
                <a:ext cx="14970" cy="14970"/>
              </a:xfrm>
              <a:prstGeom prst="ellipse">
                <a:avLst/>
              </a:pr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36" name="Freeform 20"/>
              <p:cNvSpPr>
                <a:spLocks/>
              </p:cNvSpPr>
              <p:nvPr/>
            </p:nvSpPr>
            <p:spPr bwMode="auto">
              <a:xfrm>
                <a:off x="5882713" y="3351365"/>
                <a:ext cx="172287" cy="4465"/>
              </a:xfrm>
              <a:custGeom>
                <a:avLst/>
                <a:gdLst>
                  <a:gd name="T0" fmla="*/ 275 w 278"/>
                  <a:gd name="T1" fmla="*/ 0 h 7"/>
                  <a:gd name="T2" fmla="*/ 4 w 278"/>
                  <a:gd name="T3" fmla="*/ 0 h 7"/>
                  <a:gd name="T4" fmla="*/ 0 w 278"/>
                  <a:gd name="T5" fmla="*/ 4 h 7"/>
                  <a:gd name="T6" fmla="*/ 4 w 278"/>
                  <a:gd name="T7" fmla="*/ 7 h 7"/>
                  <a:gd name="T8" fmla="*/ 275 w 278"/>
                  <a:gd name="T9" fmla="*/ 7 h 7"/>
                  <a:gd name="T10" fmla="*/ 278 w 278"/>
                  <a:gd name="T11" fmla="*/ 4 h 7"/>
                  <a:gd name="T12" fmla="*/ 275 w 2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78" h="7">
                    <a:moveTo>
                      <a:pt x="275" y="0"/>
                    </a:moveTo>
                    <a:cubicBezTo>
                      <a:pt x="275" y="0"/>
                      <a:pt x="275" y="0"/>
                      <a:pt x="4" y="0"/>
                    </a:cubicBezTo>
                    <a:cubicBezTo>
                      <a:pt x="2" y="0"/>
                      <a:pt x="0" y="2"/>
                      <a:pt x="0" y="4"/>
                    </a:cubicBezTo>
                    <a:cubicBezTo>
                      <a:pt x="0" y="6"/>
                      <a:pt x="2" y="7"/>
                      <a:pt x="4" y="7"/>
                    </a:cubicBezTo>
                    <a:cubicBezTo>
                      <a:pt x="275" y="7"/>
                      <a:pt x="275" y="7"/>
                      <a:pt x="275" y="7"/>
                    </a:cubicBezTo>
                    <a:cubicBezTo>
                      <a:pt x="277" y="7"/>
                      <a:pt x="278" y="6"/>
                      <a:pt x="278" y="4"/>
                    </a:cubicBezTo>
                    <a:cubicBezTo>
                      <a:pt x="278" y="2"/>
                      <a:pt x="277" y="0"/>
                      <a:pt x="275" y="0"/>
                    </a:cubicBezTo>
                    <a:close/>
                  </a:path>
                </a:pathLst>
              </a:custGeom>
              <a:solidFill>
                <a:schemeClr val="tx2">
                  <a:lumMod val="50000"/>
                </a:schemeClr>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3640" fontAlgn="auto">
                  <a:spcBef>
                    <a:spcPts val="0"/>
                  </a:spcBef>
                  <a:spcAft>
                    <a:spcPts val="0"/>
                  </a:spcAft>
                  <a:defRPr/>
                </a:pPr>
                <a:endParaRPr lang="en-US" sz="900" kern="0" dirty="0">
                  <a:solidFill>
                    <a:srgbClr val="097DBC">
                      <a:lumMod val="50000"/>
                    </a:srgbClr>
                  </a:solidFill>
                  <a:latin typeface="ＭＳ Ｐゴシック"/>
                  <a:ea typeface="ＭＳ Ｐゴシック"/>
                  <a:cs typeface="ＭＳ Ｐゴシック"/>
                </a:endParaRPr>
              </a:p>
            </p:txBody>
          </p:sp>
          <p:sp>
            <p:nvSpPr>
              <p:cNvPr id="137" name="TextBox 136"/>
              <p:cNvSpPr txBox="1"/>
              <p:nvPr/>
            </p:nvSpPr>
            <p:spPr>
              <a:xfrm>
                <a:off x="5674098" y="3485257"/>
                <a:ext cx="595035" cy="215444"/>
              </a:xfrm>
              <a:prstGeom prst="rect">
                <a:avLst/>
              </a:prstGeom>
              <a:noFill/>
            </p:spPr>
            <p:txBody>
              <a:bodyPr wrap="none" rtlCol="0">
                <a:spAutoFit/>
              </a:bodyPr>
              <a:lstStyle/>
              <a:p>
                <a:pPr algn="ctr" defTabSz="456706"/>
                <a:r>
                  <a:rPr lang="ja-JP" altLang="en-US" sz="800" dirty="0">
                    <a:solidFill>
                      <a:srgbClr val="097DBC">
                        <a:lumMod val="50000"/>
                      </a:srgbClr>
                    </a:solidFill>
                    <a:latin typeface="ＭＳ Ｐゴシック"/>
                    <a:ea typeface="ＭＳ Ｐゴシック"/>
                    <a:cs typeface="ＭＳ Ｐゴシック"/>
                  </a:rPr>
                  <a:t>検疫対象</a:t>
                </a:r>
                <a:endParaRPr lang="en-US" sz="800" dirty="0">
                  <a:solidFill>
                    <a:srgbClr val="097DBC">
                      <a:lumMod val="50000"/>
                    </a:srgbClr>
                  </a:solidFill>
                  <a:latin typeface="ＭＳ Ｐゴシック"/>
                  <a:ea typeface="ＭＳ Ｐゴシック"/>
                  <a:cs typeface="ＭＳ Ｐゴシック"/>
                </a:endParaRPr>
              </a:p>
            </p:txBody>
          </p:sp>
        </p:grpSp>
      </p:grpSp>
      <p:sp>
        <p:nvSpPr>
          <p:cNvPr id="143" name="TextBox 142"/>
          <p:cNvSpPr txBox="1"/>
          <p:nvPr/>
        </p:nvSpPr>
        <p:spPr>
          <a:xfrm>
            <a:off x="4539315" y="4353606"/>
            <a:ext cx="4304735" cy="646250"/>
          </a:xfrm>
          <a:prstGeom prst="rect">
            <a:avLst/>
          </a:prstGeom>
          <a:noFill/>
        </p:spPr>
        <p:txBody>
          <a:bodyPr wrap="square" lIns="91360" tIns="45680" rIns="91360" bIns="45680" rtlCol="0">
            <a:spAutoFit/>
          </a:bodyPr>
          <a:lstStyle/>
          <a:p>
            <a:pPr defTabSz="456706"/>
            <a:r>
              <a:rPr lang="ja-JP" altLang="en-US" sz="1200" dirty="0" smtClean="0">
                <a:solidFill>
                  <a:srgbClr val="097DBC">
                    <a:lumMod val="50000"/>
                  </a:srgbClr>
                </a:solidFill>
                <a:latin typeface="ＭＳ Ｐゴシック"/>
                <a:ea typeface="ＭＳ Ｐゴシック"/>
                <a:cs typeface="ＭＳ Ｐゴシック"/>
              </a:rPr>
              <a:t>ネットワーク設計を変えずに、新規・追加のセキュリティポリシーを動的に即座に反映できる</a:t>
            </a:r>
            <a:endParaRPr lang="en-US" altLang="ja-JP" sz="1200" dirty="0" smtClean="0">
              <a:solidFill>
                <a:srgbClr val="097DBC">
                  <a:lumMod val="50000"/>
                </a:srgbClr>
              </a:solidFill>
              <a:latin typeface="ＭＳ Ｐゴシック"/>
              <a:ea typeface="ＭＳ Ｐゴシック"/>
              <a:cs typeface="ＭＳ Ｐゴシック"/>
            </a:endParaRPr>
          </a:p>
          <a:p>
            <a:pPr defTabSz="456706"/>
            <a:r>
              <a:rPr lang="ja-JP" altLang="en-US" sz="1200" dirty="0" smtClean="0">
                <a:solidFill>
                  <a:srgbClr val="097DBC">
                    <a:lumMod val="50000"/>
                  </a:srgbClr>
                </a:solidFill>
                <a:latin typeface="ＭＳ Ｐゴシック"/>
                <a:ea typeface="ＭＳ Ｐゴシック"/>
                <a:cs typeface="ＭＳ Ｐゴシック"/>
              </a:rPr>
              <a:t>メンテコストの大幅な削減・アクセスリストの劇的な減少</a:t>
            </a:r>
            <a:endParaRPr lang="en-US" altLang="ja-JP" sz="1200" dirty="0">
              <a:solidFill>
                <a:srgbClr val="097DBC">
                  <a:lumMod val="50000"/>
                </a:srgbClr>
              </a:solidFill>
              <a:latin typeface="ＭＳ Ｐゴシック"/>
              <a:ea typeface="ＭＳ Ｐゴシック"/>
              <a:cs typeface="ＭＳ Ｐゴシック"/>
            </a:endParaRPr>
          </a:p>
        </p:txBody>
      </p:sp>
      <p:grpSp>
        <p:nvGrpSpPr>
          <p:cNvPr id="144" name="Group 143"/>
          <p:cNvGrpSpPr/>
          <p:nvPr/>
        </p:nvGrpSpPr>
        <p:grpSpPr>
          <a:xfrm>
            <a:off x="7752591" y="1815437"/>
            <a:ext cx="858406" cy="410658"/>
            <a:chOff x="7752591" y="1815437"/>
            <a:chExt cx="858406" cy="410658"/>
          </a:xfrm>
        </p:grpSpPr>
        <p:sp>
          <p:nvSpPr>
            <p:cNvPr id="145" name="TextBox 144"/>
            <p:cNvSpPr txBox="1"/>
            <p:nvPr/>
          </p:nvSpPr>
          <p:spPr>
            <a:xfrm>
              <a:off x="8077798" y="1875004"/>
              <a:ext cx="533199" cy="246201"/>
            </a:xfrm>
            <a:prstGeom prst="rect">
              <a:avLst/>
            </a:prstGeom>
            <a:noFill/>
          </p:spPr>
          <p:txBody>
            <a:bodyPr wrap="square" lIns="91420" tIns="45710" rIns="91420" bIns="45710" rtlCol="0">
              <a:spAutoFit/>
            </a:bodyPr>
            <a:lstStyle/>
            <a:p>
              <a:pPr algn="ctr" defTabSz="913830" fontAlgn="auto">
                <a:spcBef>
                  <a:spcPts val="0"/>
                </a:spcBef>
                <a:spcAft>
                  <a:spcPts val="0"/>
                </a:spcAft>
                <a:defRPr/>
              </a:pPr>
              <a:r>
                <a:rPr lang="en-US" sz="1000" kern="0" dirty="0">
                  <a:solidFill>
                    <a:srgbClr val="097DBC">
                      <a:lumMod val="50000"/>
                    </a:srgbClr>
                  </a:solidFill>
                  <a:latin typeface="ＭＳ Ｐゴシック"/>
                  <a:ea typeface="ＭＳ Ｐゴシック"/>
                  <a:cs typeface="ＭＳ Ｐゴシック"/>
                </a:rPr>
                <a:t>ISE</a:t>
              </a:r>
            </a:p>
          </p:txBody>
        </p:sp>
        <p:grpSp>
          <p:nvGrpSpPr>
            <p:cNvPr id="146" name="Group 145"/>
            <p:cNvGrpSpPr/>
            <p:nvPr/>
          </p:nvGrpSpPr>
          <p:grpSpPr>
            <a:xfrm>
              <a:off x="7752591" y="1815437"/>
              <a:ext cx="411462" cy="410658"/>
              <a:chOff x="487057" y="1881040"/>
              <a:chExt cx="1126748" cy="1124546"/>
            </a:xfrm>
          </p:grpSpPr>
          <p:grpSp>
            <p:nvGrpSpPr>
              <p:cNvPr id="147" name="Group 146"/>
              <p:cNvGrpSpPr/>
              <p:nvPr/>
            </p:nvGrpSpPr>
            <p:grpSpPr>
              <a:xfrm>
                <a:off x="487057" y="1881040"/>
                <a:ext cx="1126748" cy="1124546"/>
                <a:chOff x="653468" y="1319830"/>
                <a:chExt cx="611126" cy="609932"/>
              </a:xfrm>
            </p:grpSpPr>
            <p:sp>
              <p:nvSpPr>
                <p:cNvPr id="173" name="Oval 172"/>
                <p:cNvSpPr/>
                <p:nvPr/>
              </p:nvSpPr>
              <p:spPr bwMode="auto">
                <a:xfrm>
                  <a:off x="653468" y="1319830"/>
                  <a:ext cx="611126" cy="609932"/>
                </a:xfrm>
                <a:prstGeom prst="ellipse">
                  <a:avLst/>
                </a:prstGeom>
                <a:solidFill>
                  <a:srgbClr val="FFFFFF"/>
                </a:solidFill>
                <a:ln w="6350" cap="flat">
                  <a:solidFill>
                    <a:schemeClr val="accent1">
                      <a:alpha val="37000"/>
                    </a:schemeClr>
                  </a:solidFill>
                  <a:miter lim="800000"/>
                  <a:headEnd type="none" w="med" len="med"/>
                  <a:tailEnd type="none" w="med" len="med"/>
                </a:ln>
              </p:spPr>
              <p:txBody>
                <a:bodyPr lIns="0" tIns="0" rIns="0" bIns="0" rtlCol="0" anchor="ctr"/>
                <a:lstStyle/>
                <a:p>
                  <a:pPr algn="ctr" defTabSz="684631">
                    <a:defRPr/>
                  </a:pPr>
                  <a:endParaRPr lang="en-US" sz="2400" kern="0" dirty="0">
                    <a:solidFill>
                      <a:srgbClr val="097DBC">
                        <a:lumMod val="50000"/>
                      </a:srgbClr>
                    </a:solidFill>
                    <a:latin typeface="ＭＳ Ｐゴシック"/>
                    <a:ea typeface="ＭＳ Ｐゴシック"/>
                    <a:cs typeface="ＭＳ Ｐゴシック"/>
                    <a:sym typeface="Arial" pitchFamily="-107" charset="0"/>
                  </a:endParaRPr>
                </a:p>
              </p:txBody>
            </p:sp>
            <p:sp>
              <p:nvSpPr>
                <p:cNvPr id="174" name="Oval 173"/>
                <p:cNvSpPr/>
                <p:nvPr/>
              </p:nvSpPr>
              <p:spPr>
                <a:xfrm rot="10800000">
                  <a:off x="665604" y="1331028"/>
                  <a:ext cx="584003" cy="590105"/>
                </a:xfrm>
                <a:prstGeom prst="ellipse">
                  <a:avLst/>
                </a:prstGeom>
                <a:solidFill>
                  <a:srgbClr val="143457"/>
                </a:solidFill>
                <a:ln w="25400" cap="flat" cmpd="sng" algn="ctr">
                  <a:noFill/>
                  <a:prstDash val="solid"/>
                </a:ln>
                <a:effectLst/>
              </p:spPr>
              <p:txBody>
                <a:bodyPr rtlCol="0" anchor="ctr"/>
                <a:lstStyle/>
                <a:p>
                  <a:pPr algn="ctr" defTabSz="684808">
                    <a:defRPr/>
                  </a:pPr>
                  <a:endParaRPr lang="en-US" sz="1400" kern="0" dirty="0">
                    <a:solidFill>
                      <a:srgbClr val="097DBC">
                        <a:lumMod val="50000"/>
                      </a:srgbClr>
                    </a:solidFill>
                    <a:latin typeface="ＭＳ Ｐゴシック"/>
                    <a:ea typeface="ＭＳ Ｐゴシック"/>
                    <a:cs typeface="ＭＳ Ｐゴシック"/>
                  </a:endParaRPr>
                </a:p>
              </p:txBody>
            </p:sp>
          </p:grpSp>
          <p:grpSp>
            <p:nvGrpSpPr>
              <p:cNvPr id="148" name="Group 63"/>
              <p:cNvGrpSpPr/>
              <p:nvPr/>
            </p:nvGrpSpPr>
            <p:grpSpPr>
              <a:xfrm>
                <a:off x="787338" y="2074481"/>
                <a:ext cx="526187" cy="737661"/>
                <a:chOff x="543004" y="6860135"/>
                <a:chExt cx="382845" cy="548004"/>
              </a:xfrm>
              <a:solidFill>
                <a:srgbClr val="FFFFFF"/>
              </a:solidFill>
              <a:effectLst/>
            </p:grpSpPr>
            <p:sp>
              <p:nvSpPr>
                <p:cNvPr id="149" name="Freeform 75"/>
                <p:cNvSpPr>
                  <a:spLocks/>
                </p:cNvSpPr>
                <p:nvPr/>
              </p:nvSpPr>
              <p:spPr bwMode="auto">
                <a:xfrm>
                  <a:off x="710655" y="6868471"/>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0" name="Freeform 76"/>
                <p:cNvSpPr>
                  <a:spLocks/>
                </p:cNvSpPr>
                <p:nvPr/>
              </p:nvSpPr>
              <p:spPr bwMode="auto">
                <a:xfrm>
                  <a:off x="651436" y="6860135"/>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1" name="Freeform 77"/>
                <p:cNvSpPr>
                  <a:spLocks/>
                </p:cNvSpPr>
                <p:nvPr/>
              </p:nvSpPr>
              <p:spPr bwMode="auto">
                <a:xfrm>
                  <a:off x="794063" y="6877650"/>
                  <a:ext cx="29192" cy="25855"/>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2" name="Freeform 78"/>
                <p:cNvSpPr>
                  <a:spLocks/>
                </p:cNvSpPr>
                <p:nvPr/>
              </p:nvSpPr>
              <p:spPr bwMode="auto">
                <a:xfrm>
                  <a:off x="586377" y="6905174"/>
                  <a:ext cx="321957" cy="15430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3" name="Freeform 79"/>
                <p:cNvSpPr>
                  <a:spLocks/>
                </p:cNvSpPr>
                <p:nvPr/>
              </p:nvSpPr>
              <p:spPr bwMode="auto">
                <a:xfrm>
                  <a:off x="612232" y="6913515"/>
                  <a:ext cx="37535"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4" name="Freeform 80"/>
                <p:cNvSpPr>
                  <a:spLocks/>
                </p:cNvSpPr>
                <p:nvPr/>
              </p:nvSpPr>
              <p:spPr bwMode="auto">
                <a:xfrm>
                  <a:off x="555515" y="693937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5" name="Freeform 81"/>
                <p:cNvSpPr>
                  <a:spLocks/>
                </p:cNvSpPr>
                <p:nvPr/>
              </p:nvSpPr>
              <p:spPr bwMode="auto">
                <a:xfrm>
                  <a:off x="638089" y="6951050"/>
                  <a:ext cx="287760" cy="281919"/>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6" name="Freeform 82"/>
                <p:cNvSpPr>
                  <a:spLocks/>
                </p:cNvSpPr>
                <p:nvPr/>
              </p:nvSpPr>
              <p:spPr bwMode="auto">
                <a:xfrm>
                  <a:off x="543004" y="6976073"/>
                  <a:ext cx="361159" cy="244385"/>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7" name="Freeform 83"/>
                <p:cNvSpPr>
                  <a:spLocks/>
                </p:cNvSpPr>
                <p:nvPr/>
              </p:nvSpPr>
              <p:spPr bwMode="auto">
                <a:xfrm>
                  <a:off x="574699" y="6984418"/>
                  <a:ext cx="37535" cy="3503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8" name="Freeform 84"/>
                <p:cNvSpPr>
                  <a:spLocks/>
                </p:cNvSpPr>
                <p:nvPr/>
              </p:nvSpPr>
              <p:spPr bwMode="auto">
                <a:xfrm>
                  <a:off x="549677" y="7000264"/>
                  <a:ext cx="293599" cy="374502"/>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59" name="Freeform 85"/>
                <p:cNvSpPr>
                  <a:spLocks/>
                </p:cNvSpPr>
                <p:nvPr/>
              </p:nvSpPr>
              <p:spPr bwMode="auto">
                <a:xfrm>
                  <a:off x="758198" y="7001942"/>
                  <a:ext cx="120108" cy="218528"/>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0" name="Freeform 86"/>
                <p:cNvSpPr>
                  <a:spLocks/>
                </p:cNvSpPr>
                <p:nvPr/>
              </p:nvSpPr>
              <p:spPr bwMode="auto">
                <a:xfrm>
                  <a:off x="549677" y="7039475"/>
                  <a:ext cx="98422" cy="145963"/>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1" name="Freeform 87"/>
                <p:cNvSpPr>
                  <a:spLocks/>
                </p:cNvSpPr>
                <p:nvPr/>
              </p:nvSpPr>
              <p:spPr bwMode="auto">
                <a:xfrm>
                  <a:off x="578869" y="7049485"/>
                  <a:ext cx="244386" cy="293596"/>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2" name="Freeform 88"/>
                <p:cNvSpPr>
                  <a:spLocks/>
                </p:cNvSpPr>
                <p:nvPr/>
              </p:nvSpPr>
              <p:spPr bwMode="auto">
                <a:xfrm>
                  <a:off x="720664" y="7100363"/>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3" name="Freeform 89"/>
                <p:cNvSpPr>
                  <a:spLocks/>
                </p:cNvSpPr>
                <p:nvPr/>
              </p:nvSpPr>
              <p:spPr bwMode="auto">
                <a:xfrm>
                  <a:off x="643928" y="7102859"/>
                  <a:ext cx="79238" cy="92582"/>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4" name="Freeform 90"/>
                <p:cNvSpPr>
                  <a:spLocks/>
                </p:cNvSpPr>
                <p:nvPr/>
              </p:nvSpPr>
              <p:spPr bwMode="auto">
                <a:xfrm>
                  <a:off x="590547" y="7127885"/>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5" name="Freeform 91"/>
                <p:cNvSpPr>
                  <a:spLocks noEditPoints="1"/>
                </p:cNvSpPr>
                <p:nvPr/>
              </p:nvSpPr>
              <p:spPr bwMode="auto">
                <a:xfrm>
                  <a:off x="594717" y="7155408"/>
                  <a:ext cx="147633" cy="179327"/>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6" name="Freeform 92"/>
                <p:cNvSpPr>
                  <a:spLocks/>
                </p:cNvSpPr>
                <p:nvPr/>
              </p:nvSpPr>
              <p:spPr bwMode="auto">
                <a:xfrm>
                  <a:off x="837436" y="7162076"/>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7" name="Freeform 93"/>
                <p:cNvSpPr>
                  <a:spLocks/>
                </p:cNvSpPr>
                <p:nvPr/>
              </p:nvSpPr>
              <p:spPr bwMode="auto">
                <a:xfrm>
                  <a:off x="561353" y="7167919"/>
                  <a:ext cx="56718" cy="90080"/>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8" name="Freeform 94"/>
                <p:cNvSpPr>
                  <a:spLocks/>
                </p:cNvSpPr>
                <p:nvPr/>
              </p:nvSpPr>
              <p:spPr bwMode="auto">
                <a:xfrm>
                  <a:off x="673122" y="7227143"/>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69" name="Freeform 95"/>
                <p:cNvSpPr>
                  <a:spLocks/>
                </p:cNvSpPr>
                <p:nvPr/>
              </p:nvSpPr>
              <p:spPr bwMode="auto">
                <a:xfrm>
                  <a:off x="791561" y="7230479"/>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70" name="Freeform 96"/>
                <p:cNvSpPr>
                  <a:spLocks/>
                </p:cNvSpPr>
                <p:nvPr/>
              </p:nvSpPr>
              <p:spPr bwMode="auto">
                <a:xfrm>
                  <a:off x="768208" y="7298044"/>
                  <a:ext cx="118441" cy="90080"/>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71" name="Freeform 97"/>
                <p:cNvSpPr>
                  <a:spLocks/>
                </p:cNvSpPr>
                <p:nvPr/>
              </p:nvSpPr>
              <p:spPr bwMode="auto">
                <a:xfrm>
                  <a:off x="643928" y="7366435"/>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sp>
              <p:nvSpPr>
                <p:cNvPr id="172" name="Freeform 98"/>
                <p:cNvSpPr>
                  <a:spLocks/>
                </p:cNvSpPr>
                <p:nvPr/>
              </p:nvSpPr>
              <p:spPr bwMode="auto">
                <a:xfrm>
                  <a:off x="698977" y="7380620"/>
                  <a:ext cx="49211" cy="23353"/>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42">
                    <a:defRPr/>
                  </a:pPr>
                  <a:endParaRPr lang="en-US" sz="1400" dirty="0">
                    <a:solidFill>
                      <a:srgbClr val="097DBC">
                        <a:lumMod val="50000"/>
                      </a:srgbClr>
                    </a:solidFill>
                    <a:latin typeface="ＭＳ Ｐゴシック"/>
                    <a:ea typeface="ＭＳ Ｐゴシック"/>
                    <a:cs typeface="ＭＳ Ｐゴシック"/>
                  </a:endParaRPr>
                </a:p>
              </p:txBody>
            </p:sp>
          </p:grpSp>
        </p:grpSp>
      </p:grpSp>
      <p:grpSp>
        <p:nvGrpSpPr>
          <p:cNvPr id="175" name="Group 174"/>
          <p:cNvGrpSpPr/>
          <p:nvPr/>
        </p:nvGrpSpPr>
        <p:grpSpPr>
          <a:xfrm>
            <a:off x="4475677" y="2490552"/>
            <a:ext cx="1348877" cy="276999"/>
            <a:chOff x="4683522" y="2606564"/>
            <a:chExt cx="1348877" cy="276999"/>
          </a:xfrm>
        </p:grpSpPr>
        <p:cxnSp>
          <p:nvCxnSpPr>
            <p:cNvPr id="176" name="Straight Connector 175"/>
            <p:cNvCxnSpPr/>
            <p:nvPr/>
          </p:nvCxnSpPr>
          <p:spPr>
            <a:xfrm>
              <a:off x="4693415" y="2607215"/>
              <a:ext cx="1338984" cy="0"/>
            </a:xfrm>
            <a:prstGeom prst="line">
              <a:avLst/>
            </a:prstGeom>
            <a:noFill/>
            <a:ln w="12700" cap="rnd" cmpd="sng" algn="ctr">
              <a:solidFill>
                <a:srgbClr val="214794"/>
              </a:solidFill>
              <a:prstDash val="sysDot"/>
            </a:ln>
            <a:effectLst/>
          </p:spPr>
        </p:cxnSp>
        <p:sp>
          <p:nvSpPr>
            <p:cNvPr id="177" name="Rectangle 176"/>
            <p:cNvSpPr/>
            <p:nvPr/>
          </p:nvSpPr>
          <p:spPr>
            <a:xfrm>
              <a:off x="4683522" y="2606564"/>
              <a:ext cx="1294345" cy="276999"/>
            </a:xfrm>
            <a:prstGeom prst="rect">
              <a:avLst/>
            </a:prstGeom>
          </p:spPr>
          <p:txBody>
            <a:bodyPr wrap="none">
              <a:spAutoFit/>
            </a:bodyPr>
            <a:lstStyle/>
            <a:p>
              <a:r>
                <a:rPr lang="en-US" sz="1200" dirty="0" smtClean="0">
                  <a:solidFill>
                    <a:srgbClr val="097DBC">
                      <a:lumMod val="50000"/>
                    </a:srgbClr>
                  </a:solidFill>
                  <a:latin typeface="ＭＳ Ｐゴシック"/>
                  <a:ea typeface="ＭＳ Ｐゴシック"/>
                  <a:cs typeface="ＭＳ Ｐゴシック"/>
                </a:rPr>
                <a:t>VLAN</a:t>
              </a:r>
              <a:r>
                <a:rPr lang="ja-JP" altLang="en-US" sz="1200" dirty="0" smtClean="0">
                  <a:solidFill>
                    <a:srgbClr val="097DBC">
                      <a:lumMod val="50000"/>
                    </a:srgbClr>
                  </a:solidFill>
                  <a:latin typeface="ＭＳ Ｐゴシック"/>
                  <a:ea typeface="ＭＳ Ｐゴシック"/>
                  <a:cs typeface="ＭＳ Ｐゴシック"/>
                </a:rPr>
                <a:t>の追加無し</a:t>
              </a:r>
              <a:endParaRPr lang="en-US" sz="1200" dirty="0">
                <a:solidFill>
                  <a:srgbClr val="097DBC">
                    <a:lumMod val="50000"/>
                  </a:srgbClr>
                </a:solidFill>
                <a:latin typeface="ＭＳ Ｐゴシック"/>
                <a:ea typeface="ＭＳ Ｐゴシック"/>
                <a:cs typeface="ＭＳ Ｐゴシック"/>
              </a:endParaRPr>
            </a:p>
          </p:txBody>
        </p:sp>
      </p:grpSp>
      <p:grpSp>
        <p:nvGrpSpPr>
          <p:cNvPr id="178" name="Group 177"/>
          <p:cNvGrpSpPr/>
          <p:nvPr/>
        </p:nvGrpSpPr>
        <p:grpSpPr>
          <a:xfrm>
            <a:off x="4475662" y="2215536"/>
            <a:ext cx="1429598" cy="276999"/>
            <a:chOff x="4683522" y="2606564"/>
            <a:chExt cx="1429596" cy="276999"/>
          </a:xfrm>
        </p:grpSpPr>
        <p:cxnSp>
          <p:nvCxnSpPr>
            <p:cNvPr id="179" name="Straight Connector 178"/>
            <p:cNvCxnSpPr/>
            <p:nvPr/>
          </p:nvCxnSpPr>
          <p:spPr>
            <a:xfrm>
              <a:off x="4693415" y="2607215"/>
              <a:ext cx="1338984" cy="0"/>
            </a:xfrm>
            <a:prstGeom prst="line">
              <a:avLst/>
            </a:prstGeom>
            <a:noFill/>
            <a:ln w="12700" cap="rnd" cmpd="sng" algn="ctr">
              <a:solidFill>
                <a:srgbClr val="214794"/>
              </a:solidFill>
              <a:prstDash val="sysDot"/>
            </a:ln>
            <a:effectLst/>
          </p:spPr>
        </p:cxnSp>
        <p:sp>
          <p:nvSpPr>
            <p:cNvPr id="180" name="Rectangle 179"/>
            <p:cNvSpPr/>
            <p:nvPr/>
          </p:nvSpPr>
          <p:spPr>
            <a:xfrm>
              <a:off x="4683522" y="2606564"/>
              <a:ext cx="1429596" cy="276999"/>
            </a:xfrm>
            <a:prstGeom prst="rect">
              <a:avLst/>
            </a:prstGeom>
          </p:spPr>
          <p:txBody>
            <a:bodyPr wrap="none">
              <a:spAutoFit/>
            </a:bodyPr>
            <a:lstStyle/>
            <a:p>
              <a:r>
                <a:rPr lang="ja-JP" altLang="en-US" sz="1200" dirty="0" smtClean="0">
                  <a:solidFill>
                    <a:srgbClr val="097DBC">
                      <a:lumMod val="50000"/>
                    </a:srgbClr>
                  </a:solidFill>
                  <a:latin typeface="ＭＳ Ｐゴシック"/>
                  <a:ea typeface="ＭＳ Ｐゴシック"/>
                  <a:cs typeface="ＭＳ Ｐゴシック"/>
                </a:rPr>
                <a:t>トポロジー変更無し</a:t>
              </a:r>
              <a:endParaRPr lang="en-US" sz="1200" dirty="0">
                <a:solidFill>
                  <a:srgbClr val="097DBC">
                    <a:lumMod val="50000"/>
                  </a:srgbClr>
                </a:solidFill>
                <a:latin typeface="ＭＳ Ｐゴシック"/>
                <a:ea typeface="ＭＳ Ｐゴシック"/>
                <a:cs typeface="ＭＳ Ｐゴシック"/>
              </a:endParaRPr>
            </a:p>
          </p:txBody>
        </p:sp>
      </p:grpSp>
      <p:grpSp>
        <p:nvGrpSpPr>
          <p:cNvPr id="181" name="Group 180"/>
          <p:cNvGrpSpPr/>
          <p:nvPr/>
        </p:nvGrpSpPr>
        <p:grpSpPr>
          <a:xfrm>
            <a:off x="4475691" y="1952979"/>
            <a:ext cx="1890261" cy="276999"/>
            <a:chOff x="4683522" y="2606564"/>
            <a:chExt cx="1890261" cy="276999"/>
          </a:xfrm>
        </p:grpSpPr>
        <p:cxnSp>
          <p:nvCxnSpPr>
            <p:cNvPr id="182" name="Straight Connector 181"/>
            <p:cNvCxnSpPr/>
            <p:nvPr/>
          </p:nvCxnSpPr>
          <p:spPr>
            <a:xfrm>
              <a:off x="4693415" y="2607215"/>
              <a:ext cx="1338984" cy="0"/>
            </a:xfrm>
            <a:prstGeom prst="line">
              <a:avLst/>
            </a:prstGeom>
            <a:noFill/>
            <a:ln w="12700" cap="rnd" cmpd="sng" algn="ctr">
              <a:solidFill>
                <a:srgbClr val="214794"/>
              </a:solidFill>
              <a:prstDash val="sysDot"/>
            </a:ln>
            <a:effectLst/>
          </p:spPr>
        </p:cxnSp>
        <p:sp>
          <p:nvSpPr>
            <p:cNvPr id="183" name="Rectangle 182"/>
            <p:cNvSpPr/>
            <p:nvPr/>
          </p:nvSpPr>
          <p:spPr>
            <a:xfrm>
              <a:off x="4683522" y="2606564"/>
              <a:ext cx="1890261" cy="276999"/>
            </a:xfrm>
            <a:prstGeom prst="rect">
              <a:avLst/>
            </a:prstGeom>
          </p:spPr>
          <p:txBody>
            <a:bodyPr wrap="none">
              <a:spAutoFit/>
            </a:bodyPr>
            <a:lstStyle/>
            <a:p>
              <a:r>
                <a:rPr lang="ja-JP" altLang="en-US" sz="1200" dirty="0" smtClean="0">
                  <a:solidFill>
                    <a:srgbClr val="097DBC">
                      <a:lumMod val="50000"/>
                    </a:srgbClr>
                  </a:solidFill>
                  <a:latin typeface="ＭＳ Ｐゴシック"/>
                  <a:ea typeface="ＭＳ Ｐゴシック"/>
                  <a:cs typeface="ＭＳ Ｐゴシック"/>
                </a:rPr>
                <a:t>ポリシーの自動配布・更新</a:t>
              </a:r>
              <a:endParaRPr lang="en-US" sz="1200" dirty="0">
                <a:solidFill>
                  <a:srgbClr val="097DBC">
                    <a:lumMod val="50000"/>
                  </a:srgbClr>
                </a:solidFill>
                <a:latin typeface="ＭＳ Ｐゴシック"/>
                <a:ea typeface="ＭＳ Ｐゴシック"/>
                <a:cs typeface="ＭＳ Ｐゴシック"/>
              </a:endParaRPr>
            </a:p>
          </p:txBody>
        </p:sp>
      </p:grpSp>
      <p:grpSp>
        <p:nvGrpSpPr>
          <p:cNvPr id="184" name="Group 183"/>
          <p:cNvGrpSpPr/>
          <p:nvPr/>
        </p:nvGrpSpPr>
        <p:grpSpPr>
          <a:xfrm>
            <a:off x="4475661" y="1677963"/>
            <a:ext cx="1965201" cy="276999"/>
            <a:chOff x="4683522" y="2606564"/>
            <a:chExt cx="1965201" cy="276999"/>
          </a:xfrm>
        </p:grpSpPr>
        <p:cxnSp>
          <p:nvCxnSpPr>
            <p:cNvPr id="185" name="Straight Connector 184"/>
            <p:cNvCxnSpPr/>
            <p:nvPr/>
          </p:nvCxnSpPr>
          <p:spPr>
            <a:xfrm>
              <a:off x="4693415" y="2607215"/>
              <a:ext cx="1338984" cy="0"/>
            </a:xfrm>
            <a:prstGeom prst="line">
              <a:avLst/>
            </a:prstGeom>
            <a:noFill/>
            <a:ln w="12700" cap="rnd" cmpd="sng" algn="ctr">
              <a:solidFill>
                <a:srgbClr val="214794"/>
              </a:solidFill>
              <a:prstDash val="sysDot"/>
            </a:ln>
            <a:effectLst/>
          </p:spPr>
        </p:cxnSp>
        <p:sp>
          <p:nvSpPr>
            <p:cNvPr id="186" name="Rectangle 185"/>
            <p:cNvSpPr/>
            <p:nvPr/>
          </p:nvSpPr>
          <p:spPr>
            <a:xfrm>
              <a:off x="4683522" y="2606564"/>
              <a:ext cx="1965201" cy="276999"/>
            </a:xfrm>
            <a:prstGeom prst="rect">
              <a:avLst/>
            </a:prstGeom>
          </p:spPr>
          <p:txBody>
            <a:bodyPr wrap="none">
              <a:spAutoFit/>
            </a:bodyPr>
            <a:lstStyle/>
            <a:p>
              <a:r>
                <a:rPr lang="ja-JP" altLang="en-US" sz="1200" dirty="0" smtClean="0">
                  <a:solidFill>
                    <a:srgbClr val="097DBC">
                      <a:lumMod val="50000"/>
                    </a:srgbClr>
                  </a:solidFill>
                  <a:latin typeface="ＭＳ Ｐゴシック"/>
                  <a:ea typeface="ＭＳ Ｐゴシック"/>
                  <a:cs typeface="ＭＳ Ｐゴシック"/>
                </a:rPr>
                <a:t>マイクロ・セグメンテーション</a:t>
              </a:r>
              <a:endParaRPr lang="en-US" sz="1200" dirty="0">
                <a:solidFill>
                  <a:srgbClr val="097DBC">
                    <a:lumMod val="50000"/>
                  </a:srgbClr>
                </a:solidFill>
                <a:latin typeface="ＭＳ Ｐゴシック"/>
                <a:ea typeface="ＭＳ Ｐゴシック"/>
                <a:cs typeface="ＭＳ Ｐゴシック"/>
              </a:endParaRPr>
            </a:p>
          </p:txBody>
        </p:sp>
      </p:grpSp>
      <p:grpSp>
        <p:nvGrpSpPr>
          <p:cNvPr id="187" name="Group 186"/>
          <p:cNvGrpSpPr/>
          <p:nvPr/>
        </p:nvGrpSpPr>
        <p:grpSpPr>
          <a:xfrm>
            <a:off x="4539315" y="3442029"/>
            <a:ext cx="1060503" cy="681225"/>
            <a:chOff x="4539295" y="4124505"/>
            <a:chExt cx="1060504" cy="681225"/>
          </a:xfrm>
        </p:grpSpPr>
        <p:grpSp>
          <p:nvGrpSpPr>
            <p:cNvPr id="188" name="Group 187"/>
            <p:cNvGrpSpPr/>
            <p:nvPr/>
          </p:nvGrpSpPr>
          <p:grpSpPr>
            <a:xfrm>
              <a:off x="4539295" y="4198876"/>
              <a:ext cx="140015" cy="97467"/>
              <a:chOff x="7036801" y="2772048"/>
              <a:chExt cx="1032624" cy="718827"/>
            </a:xfrm>
          </p:grpSpPr>
          <p:sp>
            <p:nvSpPr>
              <p:cNvPr id="198" name="Rounded Rectangle 197"/>
              <p:cNvSpPr/>
              <p:nvPr/>
            </p:nvSpPr>
            <p:spPr>
              <a:xfrm>
                <a:off x="7036801" y="2772048"/>
                <a:ext cx="1032624" cy="718827"/>
              </a:xfrm>
              <a:prstGeom prst="roundRect">
                <a:avLst/>
              </a:prstGeom>
              <a:solidFill>
                <a:srgbClr val="FA661C"/>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sp>
            <p:nvSpPr>
              <p:cNvPr id="199" name="Rounded Rectangle 198"/>
              <p:cNvSpPr/>
              <p:nvPr/>
            </p:nvSpPr>
            <p:spPr>
              <a:xfrm>
                <a:off x="7129291" y="2856354"/>
                <a:ext cx="195642" cy="136190"/>
              </a:xfrm>
              <a:prstGeom prst="roundRect">
                <a:avLst/>
              </a:prstGeom>
              <a:solidFill>
                <a:srgbClr val="FFFFFF"/>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grpSp>
        <p:sp>
          <p:nvSpPr>
            <p:cNvPr id="189" name="TextBox 188"/>
            <p:cNvSpPr txBox="1"/>
            <p:nvPr/>
          </p:nvSpPr>
          <p:spPr>
            <a:xfrm>
              <a:off x="4687453" y="4124505"/>
              <a:ext cx="792249" cy="246193"/>
            </a:xfrm>
            <a:prstGeom prst="rect">
              <a:avLst/>
            </a:prstGeom>
            <a:noFill/>
          </p:spPr>
          <p:txBody>
            <a:bodyPr wrap="none" lIns="91412" tIns="45706" rIns="91412" bIns="45706" rtlCol="0">
              <a:spAutoFit/>
            </a:bodyPr>
            <a:lstStyle/>
            <a:p>
              <a:pPr algn="ctr" defTabSz="456706"/>
              <a:r>
                <a:rPr lang="ja-JP" altLang="en-US" sz="1000" dirty="0">
                  <a:solidFill>
                    <a:srgbClr val="097DBC">
                      <a:lumMod val="50000"/>
                    </a:srgbClr>
                  </a:solidFill>
                  <a:latin typeface="ＭＳ Ｐゴシック"/>
                  <a:ea typeface="ＭＳ Ｐゴシック"/>
                  <a:cs typeface="ＭＳ Ｐゴシック"/>
                </a:rPr>
                <a:t>正社</a:t>
              </a:r>
              <a:r>
                <a:rPr lang="ja-JP" altLang="en-US" sz="1000" dirty="0" smtClean="0">
                  <a:solidFill>
                    <a:srgbClr val="097DBC">
                      <a:lumMod val="50000"/>
                    </a:srgbClr>
                  </a:solidFill>
                  <a:latin typeface="ＭＳ Ｐゴシック"/>
                  <a:ea typeface="ＭＳ Ｐゴシック"/>
                  <a:cs typeface="ＭＳ Ｐゴシック"/>
                </a:rPr>
                <a:t>員タグ</a:t>
              </a:r>
              <a:endParaRPr lang="en-US" sz="1000" dirty="0">
                <a:solidFill>
                  <a:srgbClr val="097DBC">
                    <a:lumMod val="50000"/>
                  </a:srgbClr>
                </a:solidFill>
                <a:latin typeface="ＭＳ Ｐゴシック"/>
                <a:ea typeface="ＭＳ Ｐゴシック"/>
                <a:cs typeface="ＭＳ Ｐゴシック"/>
              </a:endParaRPr>
            </a:p>
          </p:txBody>
        </p:sp>
        <p:grpSp>
          <p:nvGrpSpPr>
            <p:cNvPr id="190" name="Group 189"/>
            <p:cNvGrpSpPr/>
            <p:nvPr/>
          </p:nvGrpSpPr>
          <p:grpSpPr>
            <a:xfrm>
              <a:off x="4539295" y="4416391"/>
              <a:ext cx="140015" cy="97467"/>
              <a:chOff x="7036801" y="2772048"/>
              <a:chExt cx="1032624" cy="718827"/>
            </a:xfrm>
          </p:grpSpPr>
          <p:sp>
            <p:nvSpPr>
              <p:cNvPr id="196" name="Rounded Rectangle 195"/>
              <p:cNvSpPr/>
              <p:nvPr/>
            </p:nvSpPr>
            <p:spPr>
              <a:xfrm>
                <a:off x="7036801" y="2772048"/>
                <a:ext cx="1032624" cy="718827"/>
              </a:xfrm>
              <a:prstGeom prst="roundRect">
                <a:avLst/>
              </a:prstGeom>
              <a:solidFill>
                <a:srgbClr val="57B74E">
                  <a:lumMod val="75000"/>
                </a:srgbClr>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sp>
            <p:nvSpPr>
              <p:cNvPr id="197" name="Rounded Rectangle 196"/>
              <p:cNvSpPr/>
              <p:nvPr/>
            </p:nvSpPr>
            <p:spPr>
              <a:xfrm>
                <a:off x="7129291" y="2856354"/>
                <a:ext cx="195642" cy="136190"/>
              </a:xfrm>
              <a:prstGeom prst="roundRect">
                <a:avLst/>
              </a:prstGeom>
              <a:solidFill>
                <a:srgbClr val="FFFFFF"/>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grpSp>
        <p:sp>
          <p:nvSpPr>
            <p:cNvPr id="191" name="TextBox 190"/>
            <p:cNvSpPr txBox="1"/>
            <p:nvPr/>
          </p:nvSpPr>
          <p:spPr>
            <a:xfrm>
              <a:off x="4679311" y="4342021"/>
              <a:ext cx="880915" cy="246193"/>
            </a:xfrm>
            <a:prstGeom prst="rect">
              <a:avLst/>
            </a:prstGeom>
            <a:noFill/>
          </p:spPr>
          <p:txBody>
            <a:bodyPr wrap="none" lIns="91412" tIns="45706" rIns="91412" bIns="45706" rtlCol="0">
              <a:spAutoFit/>
            </a:bodyPr>
            <a:lstStyle/>
            <a:p>
              <a:pPr defTabSz="456782"/>
              <a:r>
                <a:rPr lang="ja-JP" altLang="en-US" sz="1000" dirty="0" smtClean="0">
                  <a:solidFill>
                    <a:srgbClr val="097DBC">
                      <a:lumMod val="50000"/>
                    </a:srgbClr>
                  </a:solidFill>
                  <a:latin typeface="ＭＳ Ｐゴシック"/>
                  <a:ea typeface="ＭＳ Ｐゴシック"/>
                  <a:cs typeface="ＭＳ Ｐゴシック"/>
                </a:rPr>
                <a:t>ベンダータグ</a:t>
              </a:r>
              <a:endParaRPr lang="en-US" sz="1000" dirty="0">
                <a:solidFill>
                  <a:srgbClr val="097DBC">
                    <a:lumMod val="50000"/>
                  </a:srgbClr>
                </a:solidFill>
                <a:latin typeface="ＭＳ Ｐゴシック"/>
                <a:ea typeface="ＭＳ Ｐゴシック"/>
                <a:cs typeface="ＭＳ Ｐゴシック"/>
              </a:endParaRPr>
            </a:p>
          </p:txBody>
        </p:sp>
        <p:grpSp>
          <p:nvGrpSpPr>
            <p:cNvPr id="192" name="Group 191"/>
            <p:cNvGrpSpPr/>
            <p:nvPr/>
          </p:nvGrpSpPr>
          <p:grpSpPr>
            <a:xfrm>
              <a:off x="4539295" y="4633909"/>
              <a:ext cx="140015" cy="97467"/>
              <a:chOff x="7036801" y="2772048"/>
              <a:chExt cx="1032624" cy="718827"/>
            </a:xfrm>
          </p:grpSpPr>
          <p:sp>
            <p:nvSpPr>
              <p:cNvPr id="194" name="Rounded Rectangle 193"/>
              <p:cNvSpPr/>
              <p:nvPr/>
            </p:nvSpPr>
            <p:spPr>
              <a:xfrm>
                <a:off x="7036801" y="2772048"/>
                <a:ext cx="1032624" cy="718827"/>
              </a:xfrm>
              <a:prstGeom prst="roundRect">
                <a:avLst/>
              </a:prstGeom>
              <a:solidFill>
                <a:srgbClr val="AB0810"/>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sp>
            <p:nvSpPr>
              <p:cNvPr id="195" name="Rounded Rectangle 194"/>
              <p:cNvSpPr/>
              <p:nvPr/>
            </p:nvSpPr>
            <p:spPr>
              <a:xfrm>
                <a:off x="7129291" y="2856354"/>
                <a:ext cx="195642" cy="136190"/>
              </a:xfrm>
              <a:prstGeom prst="roundRect">
                <a:avLst/>
              </a:prstGeom>
              <a:solidFill>
                <a:srgbClr val="FFFFFF"/>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grpSp>
        <p:sp>
          <p:nvSpPr>
            <p:cNvPr id="193" name="TextBox 192"/>
            <p:cNvSpPr txBox="1"/>
            <p:nvPr/>
          </p:nvSpPr>
          <p:spPr>
            <a:xfrm>
              <a:off x="4679310" y="4559537"/>
              <a:ext cx="920489" cy="246193"/>
            </a:xfrm>
            <a:prstGeom prst="rect">
              <a:avLst/>
            </a:prstGeom>
            <a:noFill/>
          </p:spPr>
          <p:txBody>
            <a:bodyPr wrap="none" lIns="91412" tIns="45706" rIns="91412" bIns="45706" rtlCol="0">
              <a:spAutoFit/>
            </a:bodyPr>
            <a:lstStyle/>
            <a:p>
              <a:pPr defTabSz="456782"/>
              <a:r>
                <a:rPr lang="ja-JP" altLang="en-US" sz="1000" dirty="0" smtClean="0">
                  <a:solidFill>
                    <a:srgbClr val="097DBC">
                      <a:lumMod val="50000"/>
                    </a:srgbClr>
                  </a:solidFill>
                  <a:latin typeface="ＭＳ Ｐゴシック"/>
                  <a:ea typeface="ＭＳ Ｐゴシック"/>
                  <a:cs typeface="ＭＳ Ｐゴシック"/>
                </a:rPr>
                <a:t>検疫対象タグ</a:t>
              </a:r>
              <a:endParaRPr lang="en-US" sz="1000" dirty="0">
                <a:solidFill>
                  <a:srgbClr val="097DBC">
                    <a:lumMod val="50000"/>
                  </a:srgbClr>
                </a:solidFill>
                <a:latin typeface="ＭＳ Ｐゴシック"/>
                <a:ea typeface="ＭＳ Ｐゴシック"/>
                <a:cs typeface="ＭＳ Ｐゴシック"/>
              </a:endParaRPr>
            </a:p>
          </p:txBody>
        </p:sp>
      </p:grpSp>
      <p:grpSp>
        <p:nvGrpSpPr>
          <p:cNvPr id="200" name="Group 199"/>
          <p:cNvGrpSpPr/>
          <p:nvPr/>
        </p:nvGrpSpPr>
        <p:grpSpPr>
          <a:xfrm>
            <a:off x="5374643" y="1106026"/>
            <a:ext cx="3017749" cy="1938373"/>
            <a:chOff x="5374613" y="1106011"/>
            <a:chExt cx="3017749" cy="1938373"/>
          </a:xfrm>
        </p:grpSpPr>
        <p:cxnSp>
          <p:nvCxnSpPr>
            <p:cNvPr id="201" name="Straight Connector 200"/>
            <p:cNvCxnSpPr/>
            <p:nvPr/>
          </p:nvCxnSpPr>
          <p:spPr>
            <a:xfrm flipH="1" flipV="1">
              <a:off x="6562198" y="1560027"/>
              <a:ext cx="298979" cy="1"/>
            </a:xfrm>
            <a:prstGeom prst="line">
              <a:avLst/>
            </a:prstGeom>
            <a:noFill/>
            <a:ln w="25400" cap="rnd" cmpd="sng" algn="ctr">
              <a:solidFill>
                <a:srgbClr val="FFFFFF">
                  <a:lumMod val="65000"/>
                </a:srgbClr>
              </a:solidFill>
              <a:prstDash val="sysDot"/>
            </a:ln>
            <a:effectLst/>
          </p:spPr>
        </p:cxnSp>
        <p:cxnSp>
          <p:nvCxnSpPr>
            <p:cNvPr id="202" name="Straight Connector 201"/>
            <p:cNvCxnSpPr/>
            <p:nvPr/>
          </p:nvCxnSpPr>
          <p:spPr>
            <a:xfrm flipV="1">
              <a:off x="6947525" y="1688404"/>
              <a:ext cx="0" cy="1034487"/>
            </a:xfrm>
            <a:prstGeom prst="line">
              <a:avLst/>
            </a:prstGeom>
            <a:ln w="2540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7027936" y="2720159"/>
              <a:ext cx="1069483" cy="246201"/>
            </a:xfrm>
            <a:prstGeom prst="rect">
              <a:avLst/>
            </a:prstGeom>
            <a:noFill/>
          </p:spPr>
          <p:txBody>
            <a:bodyPr wrap="none" lIns="91420" tIns="45710" rIns="91420" bIns="45710" rtlCol="0">
              <a:spAutoFit/>
            </a:bodyPr>
            <a:lstStyle/>
            <a:p>
              <a:pPr algn="r" defTabSz="456706"/>
              <a:r>
                <a:rPr lang="ja-JP" altLang="en-US" sz="1000" dirty="0" smtClean="0">
                  <a:solidFill>
                    <a:srgbClr val="097DBC">
                      <a:lumMod val="50000"/>
                    </a:srgbClr>
                  </a:solidFill>
                  <a:latin typeface="ＭＳ Ｐゴシック"/>
                  <a:ea typeface="ＭＳ Ｐゴシック"/>
                  <a:cs typeface="ＭＳ Ｐゴシック"/>
                </a:rPr>
                <a:t>アクセススイッチ</a:t>
              </a:r>
              <a:endParaRPr lang="en-US" sz="1000" dirty="0">
                <a:solidFill>
                  <a:srgbClr val="097DBC">
                    <a:lumMod val="50000"/>
                  </a:srgbClr>
                </a:solidFill>
                <a:latin typeface="ＭＳ Ｐゴシック"/>
                <a:ea typeface="ＭＳ Ｐゴシック"/>
                <a:cs typeface="ＭＳ Ｐゴシック"/>
              </a:endParaRPr>
            </a:p>
          </p:txBody>
        </p:sp>
        <p:grpSp>
          <p:nvGrpSpPr>
            <p:cNvPr id="204" name="Group 203"/>
            <p:cNvGrpSpPr/>
            <p:nvPr/>
          </p:nvGrpSpPr>
          <p:grpSpPr>
            <a:xfrm>
              <a:off x="6367430" y="1600894"/>
              <a:ext cx="1142666" cy="532218"/>
              <a:chOff x="3818109" y="3145417"/>
              <a:chExt cx="1142666" cy="532218"/>
            </a:xfrm>
          </p:grpSpPr>
          <p:sp>
            <p:nvSpPr>
              <p:cNvPr id="253" name="Freeform 252"/>
              <p:cNvSpPr>
                <a:spLocks/>
              </p:cNvSpPr>
              <p:nvPr/>
            </p:nvSpPr>
            <p:spPr bwMode="auto">
              <a:xfrm>
                <a:off x="3818109" y="3145417"/>
                <a:ext cx="1142666" cy="53221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rgbClr val="8E909E">
                      <a:lumMod val="40000"/>
                      <a:lumOff val="60000"/>
                    </a:srgbClr>
                  </a:gs>
                  <a:gs pos="0">
                    <a:srgbClr val="FFFFFF"/>
                  </a:gs>
                </a:gsLst>
                <a:lin ang="2700000" scaled="1"/>
                <a:tileRect/>
              </a:gradFill>
              <a:ln w="25400" cap="flat" cmpd="sng" algn="ctr">
                <a:noFill/>
                <a:prstDash val="solid"/>
              </a:ln>
              <a:effectLst/>
            </p:spPr>
            <p:txBody>
              <a:bodyPr lIns="121899" tIns="60949" rIns="121899" bIns="60949" rtlCol="0" anchor="ctr"/>
              <a:lstStyle/>
              <a:p>
                <a:pPr algn="ctr" defTabSz="913640" fontAlgn="auto">
                  <a:spcBef>
                    <a:spcPts val="0"/>
                  </a:spcBef>
                  <a:spcAft>
                    <a:spcPts val="0"/>
                  </a:spcAft>
                  <a:defRPr/>
                </a:pPr>
                <a:endParaRPr lang="en-US" kern="0" dirty="0">
                  <a:solidFill>
                    <a:srgbClr val="097DBC">
                      <a:lumMod val="50000"/>
                    </a:srgbClr>
                  </a:solidFill>
                  <a:latin typeface="ＭＳ Ｐゴシック"/>
                  <a:ea typeface="ＭＳ Ｐゴシック"/>
                  <a:cs typeface="ＭＳ Ｐゴシック"/>
                </a:endParaRPr>
              </a:p>
            </p:txBody>
          </p:sp>
          <p:sp>
            <p:nvSpPr>
              <p:cNvPr id="254" name="TextBox 253"/>
              <p:cNvSpPr txBox="1"/>
              <p:nvPr/>
            </p:nvSpPr>
            <p:spPr>
              <a:xfrm>
                <a:off x="4118814" y="3295840"/>
                <a:ext cx="678792" cy="369332"/>
              </a:xfrm>
              <a:prstGeom prst="rect">
                <a:avLst/>
              </a:prstGeom>
              <a:noFill/>
            </p:spPr>
            <p:txBody>
              <a:bodyPr wrap="none" rtlCol="0">
                <a:spAutoFit/>
              </a:bodyPr>
              <a:lstStyle/>
              <a:p>
                <a:pPr algn="ctr" defTabSz="456706"/>
                <a:r>
                  <a:rPr lang="en-US" sz="900" dirty="0">
                    <a:solidFill>
                      <a:srgbClr val="097DBC">
                        <a:lumMod val="50000"/>
                      </a:srgbClr>
                    </a:solidFill>
                    <a:latin typeface="ＭＳ Ｐゴシック"/>
                    <a:ea typeface="ＭＳ Ｐゴシック"/>
                    <a:cs typeface="ＭＳ Ｐゴシック"/>
                  </a:rPr>
                  <a:t>Enterprise</a:t>
                </a:r>
              </a:p>
              <a:p>
                <a:pPr algn="ctr" defTabSz="456706"/>
                <a:r>
                  <a:rPr lang="en-US" sz="900" dirty="0">
                    <a:solidFill>
                      <a:srgbClr val="097DBC">
                        <a:lumMod val="50000"/>
                      </a:srgbClr>
                    </a:solidFill>
                    <a:latin typeface="ＭＳ Ｐゴシック"/>
                    <a:ea typeface="ＭＳ Ｐゴシック"/>
                    <a:cs typeface="ＭＳ Ｐゴシック"/>
                  </a:rPr>
                  <a:t>Backbone</a:t>
                </a:r>
              </a:p>
            </p:txBody>
          </p:sp>
          <p:sp>
            <p:nvSpPr>
              <p:cNvPr id="255" name="Rectangle 27"/>
              <p:cNvSpPr/>
              <p:nvPr/>
            </p:nvSpPr>
            <p:spPr>
              <a:xfrm>
                <a:off x="3876536" y="3335367"/>
                <a:ext cx="255193" cy="310373"/>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tx2">
                  <a:lumMod val="5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41"/>
                <a:endParaRPr lang="en-US" sz="1300" dirty="0">
                  <a:solidFill>
                    <a:srgbClr val="097DBC">
                      <a:lumMod val="50000"/>
                    </a:srgbClr>
                  </a:solidFill>
                  <a:latin typeface="ＭＳ Ｐゴシック"/>
                  <a:ea typeface="ＭＳ Ｐゴシック"/>
                  <a:cs typeface="ＭＳ Ｐゴシック"/>
                </a:endParaRPr>
              </a:p>
            </p:txBody>
          </p:sp>
        </p:grpSp>
        <p:sp>
          <p:nvSpPr>
            <p:cNvPr id="205" name="TextBox 204"/>
            <p:cNvSpPr txBox="1"/>
            <p:nvPr/>
          </p:nvSpPr>
          <p:spPr>
            <a:xfrm>
              <a:off x="7089705" y="1401092"/>
              <a:ext cx="1302657" cy="400089"/>
            </a:xfrm>
            <a:prstGeom prst="rect">
              <a:avLst/>
            </a:prstGeom>
            <a:noFill/>
          </p:spPr>
          <p:txBody>
            <a:bodyPr wrap="none" lIns="91420" tIns="45710" rIns="91420" bIns="45710" rtlCol="0">
              <a:spAutoFit/>
            </a:bodyPr>
            <a:lstStyle/>
            <a:p>
              <a:pPr algn="ctr" defTabSz="456706"/>
              <a:r>
                <a:rPr lang="en-US" sz="1000" dirty="0">
                  <a:solidFill>
                    <a:srgbClr val="097DBC">
                      <a:lumMod val="50000"/>
                    </a:srgbClr>
                  </a:solidFill>
                  <a:latin typeface="ＭＳ Ｐゴシック"/>
                  <a:ea typeface="ＭＳ Ｐゴシック"/>
                  <a:cs typeface="ＭＳ Ｐゴシック"/>
                </a:rPr>
                <a:t>DC </a:t>
              </a:r>
              <a:r>
                <a:rPr lang="ja-JP" altLang="en-US" sz="1000" dirty="0" smtClean="0">
                  <a:solidFill>
                    <a:srgbClr val="097DBC">
                      <a:lumMod val="50000"/>
                    </a:srgbClr>
                  </a:solidFill>
                  <a:latin typeface="ＭＳ Ｐゴシック"/>
                  <a:ea typeface="ＭＳ Ｐゴシック"/>
                  <a:cs typeface="ＭＳ Ｐゴシック"/>
                </a:rPr>
                <a:t>ファイアウォール</a:t>
              </a:r>
              <a:endParaRPr lang="en-US" sz="1000" dirty="0" smtClean="0">
                <a:solidFill>
                  <a:srgbClr val="097DBC">
                    <a:lumMod val="50000"/>
                  </a:srgbClr>
                </a:solidFill>
                <a:latin typeface="ＭＳ Ｐゴシック"/>
                <a:ea typeface="ＭＳ Ｐゴシック"/>
                <a:cs typeface="ＭＳ Ｐゴシック"/>
              </a:endParaRPr>
            </a:p>
            <a:p>
              <a:pPr algn="ctr" defTabSz="456706"/>
              <a:r>
                <a:rPr lang="ja-JP" altLang="en-US" sz="1000" dirty="0" smtClean="0">
                  <a:solidFill>
                    <a:srgbClr val="097DBC">
                      <a:lumMod val="50000"/>
                    </a:srgbClr>
                  </a:solidFill>
                  <a:latin typeface="ＭＳ Ｐゴシック"/>
                  <a:ea typeface="ＭＳ Ｐゴシック"/>
                  <a:cs typeface="ＭＳ Ｐゴシック"/>
                </a:rPr>
                <a:t>＆　スイッチ</a:t>
              </a:r>
              <a:endParaRPr lang="en-US" sz="1000" dirty="0">
                <a:solidFill>
                  <a:srgbClr val="097DBC">
                    <a:lumMod val="50000"/>
                  </a:srgbClr>
                </a:solidFill>
                <a:latin typeface="ＭＳ Ｐゴシック"/>
                <a:ea typeface="ＭＳ Ｐゴシック"/>
                <a:cs typeface="ＭＳ Ｐゴシック"/>
              </a:endParaRPr>
            </a:p>
          </p:txBody>
        </p:sp>
        <p:grpSp>
          <p:nvGrpSpPr>
            <p:cNvPr id="206" name="Group 205"/>
            <p:cNvGrpSpPr/>
            <p:nvPr/>
          </p:nvGrpSpPr>
          <p:grpSpPr>
            <a:xfrm>
              <a:off x="6785271" y="2216126"/>
              <a:ext cx="300089" cy="300089"/>
              <a:chOff x="6052833" y="2509461"/>
              <a:chExt cx="300089" cy="300089"/>
            </a:xfrm>
          </p:grpSpPr>
          <p:sp>
            <p:nvSpPr>
              <p:cNvPr id="251" name="Oval 250"/>
              <p:cNvSpPr/>
              <p:nvPr/>
            </p:nvSpPr>
            <p:spPr>
              <a:xfrm>
                <a:off x="6069105" y="2539664"/>
                <a:ext cx="264436" cy="236456"/>
              </a:xfrm>
              <a:prstGeom prst="ellipse">
                <a:avLst/>
              </a:prstGeom>
              <a:solidFill>
                <a:srgbClr val="FFFFFF"/>
              </a:solidFill>
              <a:ln w="25400" cap="flat" cmpd="sng" algn="ctr">
                <a:noFill/>
                <a:prstDash val="solid"/>
              </a:ln>
              <a:effectLst/>
            </p:spPr>
            <p:txBody>
              <a:bodyPr rtlCol="0" anchor="ctr"/>
              <a:lstStyle/>
              <a:p>
                <a:pPr algn="ctr" defTabSz="456706" fontAlgn="auto">
                  <a:spcBef>
                    <a:spcPts val="0"/>
                  </a:spcBef>
                  <a:spcAft>
                    <a:spcPts val="0"/>
                  </a:spcAft>
                  <a:defRPr/>
                </a:pPr>
                <a:endParaRPr lang="en-US" kern="0" dirty="0">
                  <a:solidFill>
                    <a:srgbClr val="097DBC">
                      <a:lumMod val="50000"/>
                    </a:srgbClr>
                  </a:solidFill>
                  <a:latin typeface="ＭＳ Ｐゴシック"/>
                  <a:ea typeface="ＭＳ Ｐゴシック"/>
                  <a:cs typeface="ＭＳ Ｐゴシック"/>
                </a:endParaRPr>
              </a:p>
            </p:txBody>
          </p:sp>
          <p:sp>
            <p:nvSpPr>
              <p:cNvPr id="252" name="Oval 17"/>
              <p:cNvSpPr/>
              <p:nvPr/>
            </p:nvSpPr>
            <p:spPr>
              <a:xfrm>
                <a:off x="6052833" y="2509461"/>
                <a:ext cx="300089" cy="300089"/>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chemeClr val="tx2">
                  <a:lumMod val="50000"/>
                </a:schemeClr>
              </a:solidFill>
              <a:ln w="25400" cap="flat" cmpd="sng" algn="ctr">
                <a:noFill/>
                <a:prstDash val="solid"/>
              </a:ln>
              <a:effectLst/>
            </p:spPr>
            <p:txBody>
              <a:bodyPr lIns="91420" tIns="45710" rIns="91420" bIns="45710" rtlCol="0" anchor="ctr"/>
              <a:lstStyle/>
              <a:p>
                <a:pPr algn="ctr" defTabSz="456706" fontAlgn="auto">
                  <a:spcBef>
                    <a:spcPts val="0"/>
                  </a:spcBef>
                  <a:spcAft>
                    <a:spcPts val="0"/>
                  </a:spcAft>
                  <a:defRPr/>
                </a:pPr>
                <a:endParaRPr lang="en-US" kern="0" dirty="0">
                  <a:solidFill>
                    <a:srgbClr val="097DBC">
                      <a:lumMod val="50000"/>
                    </a:srgbClr>
                  </a:solidFill>
                  <a:latin typeface="ＭＳ Ｐゴシック"/>
                  <a:ea typeface="ＭＳ Ｐゴシック"/>
                  <a:cs typeface="ＭＳ Ｐゴシック"/>
                </a:endParaRPr>
              </a:p>
            </p:txBody>
          </p:sp>
        </p:grpSp>
        <p:grpSp>
          <p:nvGrpSpPr>
            <p:cNvPr id="207" name="Group 206"/>
            <p:cNvGrpSpPr/>
            <p:nvPr/>
          </p:nvGrpSpPr>
          <p:grpSpPr>
            <a:xfrm>
              <a:off x="6773205" y="2720155"/>
              <a:ext cx="324229" cy="324229"/>
              <a:chOff x="5913932" y="2761272"/>
              <a:chExt cx="324229" cy="324229"/>
            </a:xfrm>
          </p:grpSpPr>
          <p:sp>
            <p:nvSpPr>
              <p:cNvPr id="249" name="Rectangle 248"/>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456706" fontAlgn="auto">
                  <a:spcBef>
                    <a:spcPts val="0"/>
                  </a:spcBef>
                  <a:spcAft>
                    <a:spcPts val="0"/>
                  </a:spcAft>
                  <a:defRPr/>
                </a:pPr>
                <a:endParaRPr lang="en-US" kern="0" dirty="0">
                  <a:solidFill>
                    <a:srgbClr val="097DBC">
                      <a:lumMod val="50000"/>
                    </a:srgbClr>
                  </a:solidFill>
                  <a:latin typeface="ＭＳ Ｐゴシック"/>
                  <a:ea typeface="ＭＳ Ｐゴシック"/>
                  <a:cs typeface="ＭＳ Ｐゴシック"/>
                </a:endParaRPr>
              </a:p>
            </p:txBody>
          </p:sp>
          <p:sp>
            <p:nvSpPr>
              <p:cNvPr id="250" name="Rounded Rectangle 25"/>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143457"/>
              </a:solidFill>
              <a:ln w="25400" cap="flat" cmpd="sng" algn="ctr">
                <a:noFill/>
                <a:prstDash val="solid"/>
              </a:ln>
              <a:effectLst/>
            </p:spPr>
            <p:txBody>
              <a:bodyPr rtlCol="0" anchor="ctr"/>
              <a:lstStyle/>
              <a:p>
                <a:pPr algn="ctr" defTabSz="456706" fontAlgn="auto">
                  <a:spcBef>
                    <a:spcPts val="0"/>
                  </a:spcBef>
                  <a:spcAft>
                    <a:spcPts val="0"/>
                  </a:spcAft>
                  <a:defRPr/>
                </a:pPr>
                <a:endParaRPr lang="en-US" kern="0" dirty="0">
                  <a:solidFill>
                    <a:srgbClr val="097DBC">
                      <a:lumMod val="50000"/>
                    </a:srgbClr>
                  </a:solidFill>
                  <a:latin typeface="ＭＳ Ｐゴシック"/>
                  <a:ea typeface="ＭＳ Ｐゴシック"/>
                  <a:cs typeface="ＭＳ Ｐゴシック"/>
                </a:endParaRPr>
              </a:p>
            </p:txBody>
          </p:sp>
        </p:grpSp>
        <p:grpSp>
          <p:nvGrpSpPr>
            <p:cNvPr id="208" name="Group 207"/>
            <p:cNvGrpSpPr/>
            <p:nvPr/>
          </p:nvGrpSpPr>
          <p:grpSpPr>
            <a:xfrm>
              <a:off x="6775194" y="1399982"/>
              <a:ext cx="311629" cy="322047"/>
              <a:chOff x="7965799" y="1522099"/>
              <a:chExt cx="311629" cy="322047"/>
            </a:xfrm>
          </p:grpSpPr>
          <p:sp>
            <p:nvSpPr>
              <p:cNvPr id="226" name="Oval 225"/>
              <p:cNvSpPr/>
              <p:nvPr/>
            </p:nvSpPr>
            <p:spPr>
              <a:xfrm>
                <a:off x="7965799" y="1522099"/>
                <a:ext cx="311629" cy="322047"/>
              </a:xfrm>
              <a:prstGeom prst="ellipse">
                <a:avLst/>
              </a:prstGeom>
              <a:solidFill>
                <a:srgbClr val="143457"/>
              </a:solidFill>
              <a:ln w="25400" cap="flat" cmpd="sng" algn="ctr">
                <a:noFill/>
                <a:prstDash val="solid"/>
              </a:ln>
              <a:effectLst/>
            </p:spPr>
            <p:txBody>
              <a:bodyPr lIns="121899" tIns="60949" rIns="121899" bIns="60949" rtlCol="0" anchor="ctr"/>
              <a:lstStyle/>
              <a:p>
                <a:pPr algn="ctr" defTabSz="913564">
                  <a:defRPr/>
                </a:pPr>
                <a:endParaRPr lang="en-US" sz="1400" kern="0" dirty="0">
                  <a:solidFill>
                    <a:srgbClr val="097DBC">
                      <a:lumMod val="50000"/>
                    </a:srgbClr>
                  </a:solidFill>
                  <a:latin typeface="ＭＳ Ｐゴシック"/>
                  <a:ea typeface="ＭＳ Ｐゴシック"/>
                  <a:cs typeface="ＭＳ Ｐゴシック"/>
                </a:endParaRPr>
              </a:p>
            </p:txBody>
          </p:sp>
          <p:grpSp>
            <p:nvGrpSpPr>
              <p:cNvPr id="227" name="Group 157"/>
              <p:cNvGrpSpPr>
                <a:grpSpLocks noChangeAspect="1"/>
              </p:cNvGrpSpPr>
              <p:nvPr/>
            </p:nvGrpSpPr>
            <p:grpSpPr>
              <a:xfrm>
                <a:off x="8024841" y="1621049"/>
                <a:ext cx="193545" cy="124147"/>
                <a:chOff x="13636625" y="1373188"/>
                <a:chExt cx="1330325" cy="825500"/>
              </a:xfrm>
              <a:solidFill>
                <a:srgbClr val="8E909E"/>
              </a:solidFill>
              <a:effectLst/>
            </p:grpSpPr>
            <p:sp>
              <p:nvSpPr>
                <p:cNvPr id="228"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29"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0"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1"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2"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3"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4"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5"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6"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7"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8"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39"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40"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41"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42"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43"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44"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45"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46"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47"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sp>
              <p:nvSpPr>
                <p:cNvPr id="248"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5048">
                    <a:defRPr/>
                  </a:pPr>
                  <a:endParaRPr lang="en-US" sz="1400" kern="0" dirty="0">
                    <a:solidFill>
                      <a:srgbClr val="097DBC">
                        <a:lumMod val="50000"/>
                      </a:srgbClr>
                    </a:solidFill>
                    <a:latin typeface="ＭＳ Ｐゴシック"/>
                    <a:ea typeface="ＭＳ Ｐゴシック"/>
                    <a:cs typeface="ＭＳ Ｐゴシック"/>
                  </a:endParaRPr>
                </a:p>
              </p:txBody>
            </p:sp>
          </p:grpSp>
        </p:grpSp>
        <p:grpSp>
          <p:nvGrpSpPr>
            <p:cNvPr id="209" name="Group 208"/>
            <p:cNvGrpSpPr>
              <a:grpSpLocks noChangeAspect="1"/>
            </p:cNvGrpSpPr>
            <p:nvPr/>
          </p:nvGrpSpPr>
          <p:grpSpPr>
            <a:xfrm>
              <a:off x="6649071" y="1152232"/>
              <a:ext cx="167269" cy="209186"/>
              <a:chOff x="5097463" y="-157163"/>
              <a:chExt cx="436563" cy="546100"/>
            </a:xfrm>
            <a:solidFill>
              <a:schemeClr val="bg1"/>
            </a:solidFill>
          </p:grpSpPr>
          <p:sp>
            <p:nvSpPr>
              <p:cNvPr id="220"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21"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22"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23"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24"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25"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grpSp>
        <p:sp>
          <p:nvSpPr>
            <p:cNvPr id="210" name="TextBox 209"/>
            <p:cNvSpPr txBox="1"/>
            <p:nvPr/>
          </p:nvSpPr>
          <p:spPr>
            <a:xfrm>
              <a:off x="5374613" y="1106011"/>
              <a:ext cx="1321315" cy="246201"/>
            </a:xfrm>
            <a:prstGeom prst="rect">
              <a:avLst/>
            </a:prstGeom>
            <a:noFill/>
          </p:spPr>
          <p:txBody>
            <a:bodyPr wrap="square" lIns="91420" tIns="45710" rIns="91420" bIns="45710" rtlCol="0">
              <a:spAutoFit/>
            </a:bodyPr>
            <a:lstStyle/>
            <a:p>
              <a:pPr algn="r" defTabSz="913830" fontAlgn="auto">
                <a:spcBef>
                  <a:spcPts val="0"/>
                </a:spcBef>
                <a:spcAft>
                  <a:spcPts val="0"/>
                </a:spcAft>
                <a:defRPr/>
              </a:pPr>
              <a:r>
                <a:rPr lang="ja-JP" altLang="en-US" sz="1000" kern="0" dirty="0" smtClean="0">
                  <a:solidFill>
                    <a:srgbClr val="097DBC">
                      <a:lumMod val="50000"/>
                    </a:srgbClr>
                  </a:solidFill>
                  <a:latin typeface="ＭＳ Ｐゴシック"/>
                  <a:ea typeface="ＭＳ Ｐゴシック"/>
                  <a:cs typeface="ＭＳ Ｐゴシック"/>
                </a:rPr>
                <a:t>アプリケーション</a:t>
              </a:r>
              <a:endParaRPr lang="en-US" sz="1000" kern="0" dirty="0">
                <a:solidFill>
                  <a:srgbClr val="097DBC">
                    <a:lumMod val="50000"/>
                  </a:srgbClr>
                </a:solidFill>
                <a:latin typeface="ＭＳ Ｐゴシック"/>
                <a:ea typeface="ＭＳ Ｐゴシック"/>
                <a:cs typeface="ＭＳ Ｐゴシック"/>
              </a:endParaRPr>
            </a:p>
          </p:txBody>
        </p:sp>
        <p:grpSp>
          <p:nvGrpSpPr>
            <p:cNvPr id="211" name="Group 210"/>
            <p:cNvGrpSpPr>
              <a:grpSpLocks noChangeAspect="1"/>
            </p:cNvGrpSpPr>
            <p:nvPr/>
          </p:nvGrpSpPr>
          <p:grpSpPr>
            <a:xfrm>
              <a:off x="7015169" y="1145877"/>
              <a:ext cx="167269" cy="209186"/>
              <a:chOff x="5097463" y="-157163"/>
              <a:chExt cx="436563" cy="546100"/>
            </a:xfrm>
            <a:solidFill>
              <a:schemeClr val="bg1"/>
            </a:solidFill>
          </p:grpSpPr>
          <p:sp>
            <p:nvSpPr>
              <p:cNvPr id="214"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15"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16"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17"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18"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sp>
            <p:nvSpPr>
              <p:cNvPr id="219"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830" fontAlgn="auto">
                  <a:spcBef>
                    <a:spcPts val="0"/>
                  </a:spcBef>
                  <a:spcAft>
                    <a:spcPts val="0"/>
                  </a:spcAft>
                  <a:defRPr/>
                </a:pPr>
                <a:endParaRPr lang="en-US" sz="1100" kern="0">
                  <a:solidFill>
                    <a:srgbClr val="097DBC">
                      <a:lumMod val="50000"/>
                    </a:srgbClr>
                  </a:solidFill>
                  <a:latin typeface="ＭＳ Ｐゴシック"/>
                  <a:ea typeface="ＭＳ Ｐゴシック"/>
                  <a:cs typeface="ＭＳ Ｐゴシック"/>
                </a:endParaRPr>
              </a:p>
            </p:txBody>
          </p:sp>
        </p:grpSp>
        <p:pic>
          <p:nvPicPr>
            <p:cNvPr id="212" name="Picture 211" descr="trash-overview.jpg"/>
            <p:cNvPicPr>
              <a:picLocks noChangeAspect="1"/>
            </p:cNvPicPr>
            <p:nvPr/>
          </p:nvPicPr>
          <p:blipFill>
            <a:blip r:embed="rId3" cstate="print">
              <a:clrChange>
                <a:clrFrom>
                  <a:srgbClr val="FDFDFB"/>
                </a:clrFrom>
                <a:clrTo>
                  <a:srgbClr val="FDFDFB">
                    <a:alpha val="0"/>
                  </a:srgbClr>
                </a:clrTo>
              </a:clrChange>
              <a:duotone>
                <a:srgbClr val="214794">
                  <a:shade val="45000"/>
                  <a:satMod val="135000"/>
                </a:srgbClr>
                <a:prstClr val="white"/>
              </a:duotone>
              <a:extLst>
                <a:ext uri="{28A0092B-C50C-407E-A947-70E740481C1C}">
                  <a14:useLocalDpi xmlns:a14="http://schemas.microsoft.com/office/drawing/2010/main"/>
                </a:ext>
              </a:extLst>
            </a:blip>
            <a:stretch>
              <a:fillRect/>
            </a:stretch>
          </p:blipFill>
          <p:spPr>
            <a:xfrm>
              <a:off x="6363415" y="1441583"/>
              <a:ext cx="223928" cy="259177"/>
            </a:xfrm>
            <a:prstGeom prst="rect">
              <a:avLst/>
            </a:prstGeom>
          </p:spPr>
        </p:pic>
        <p:pic>
          <p:nvPicPr>
            <p:cNvPr id="213" name="Picture 263" descr="alert_stopped_2013_256.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66354" y="1567453"/>
              <a:ext cx="126237" cy="133307"/>
            </a:xfrm>
            <a:prstGeom prst="rect">
              <a:avLst/>
            </a:prstGeom>
            <a:noFill/>
            <a:ln w="9525">
              <a:noFill/>
              <a:miter lim="800000"/>
              <a:headEnd/>
              <a:tailEnd/>
            </a:ln>
            <a:effectLst/>
          </p:spPr>
        </p:pic>
      </p:grpSp>
      <p:grpSp>
        <p:nvGrpSpPr>
          <p:cNvPr id="256" name="Group 255"/>
          <p:cNvGrpSpPr/>
          <p:nvPr/>
        </p:nvGrpSpPr>
        <p:grpSpPr>
          <a:xfrm>
            <a:off x="7616310" y="3170528"/>
            <a:ext cx="140015" cy="97467"/>
            <a:chOff x="7036801" y="2772048"/>
            <a:chExt cx="1032624" cy="718827"/>
          </a:xfrm>
        </p:grpSpPr>
        <p:sp>
          <p:nvSpPr>
            <p:cNvPr id="257" name="Rounded Rectangle 256"/>
            <p:cNvSpPr/>
            <p:nvPr/>
          </p:nvSpPr>
          <p:spPr>
            <a:xfrm>
              <a:off x="7036801" y="2772048"/>
              <a:ext cx="1032624" cy="718827"/>
            </a:xfrm>
            <a:prstGeom prst="roundRect">
              <a:avLst/>
            </a:prstGeom>
            <a:solidFill>
              <a:srgbClr val="57B74E">
                <a:lumMod val="75000"/>
              </a:srgbClr>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sp>
          <p:nvSpPr>
            <p:cNvPr id="258" name="Rounded Rectangle 257"/>
            <p:cNvSpPr/>
            <p:nvPr/>
          </p:nvSpPr>
          <p:spPr>
            <a:xfrm>
              <a:off x="7129291" y="2856354"/>
              <a:ext cx="195642" cy="136190"/>
            </a:xfrm>
            <a:prstGeom prst="roundRect">
              <a:avLst/>
            </a:prstGeom>
            <a:solidFill>
              <a:srgbClr val="FFFFFF"/>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grpSp>
      <p:grpSp>
        <p:nvGrpSpPr>
          <p:cNvPr id="259" name="Group 258"/>
          <p:cNvGrpSpPr/>
          <p:nvPr/>
        </p:nvGrpSpPr>
        <p:grpSpPr>
          <a:xfrm>
            <a:off x="7140068" y="3172829"/>
            <a:ext cx="140015" cy="97467"/>
            <a:chOff x="7036801" y="2772048"/>
            <a:chExt cx="1032624" cy="718827"/>
          </a:xfrm>
        </p:grpSpPr>
        <p:sp>
          <p:nvSpPr>
            <p:cNvPr id="260" name="Rounded Rectangle 259"/>
            <p:cNvSpPr/>
            <p:nvPr/>
          </p:nvSpPr>
          <p:spPr>
            <a:xfrm>
              <a:off x="7036801" y="2772048"/>
              <a:ext cx="1032624" cy="718827"/>
            </a:xfrm>
            <a:prstGeom prst="roundRect">
              <a:avLst/>
            </a:prstGeom>
            <a:solidFill>
              <a:srgbClr val="FA661C"/>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sp>
          <p:nvSpPr>
            <p:cNvPr id="261" name="Rounded Rectangle 260"/>
            <p:cNvSpPr/>
            <p:nvPr/>
          </p:nvSpPr>
          <p:spPr>
            <a:xfrm>
              <a:off x="7129291" y="2856354"/>
              <a:ext cx="195642" cy="136190"/>
            </a:xfrm>
            <a:prstGeom prst="roundRect">
              <a:avLst/>
            </a:prstGeom>
            <a:solidFill>
              <a:srgbClr val="FFFFFF"/>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grpSp>
      <p:grpSp>
        <p:nvGrpSpPr>
          <p:cNvPr id="262" name="Group 261"/>
          <p:cNvGrpSpPr/>
          <p:nvPr/>
        </p:nvGrpSpPr>
        <p:grpSpPr>
          <a:xfrm>
            <a:off x="6621086" y="3174338"/>
            <a:ext cx="140015" cy="97467"/>
            <a:chOff x="7036801" y="2772048"/>
            <a:chExt cx="1032624" cy="718827"/>
          </a:xfrm>
        </p:grpSpPr>
        <p:sp>
          <p:nvSpPr>
            <p:cNvPr id="263" name="Rounded Rectangle 262"/>
            <p:cNvSpPr/>
            <p:nvPr/>
          </p:nvSpPr>
          <p:spPr>
            <a:xfrm>
              <a:off x="7036801" y="2772048"/>
              <a:ext cx="1032624" cy="718827"/>
            </a:xfrm>
            <a:prstGeom prst="roundRect">
              <a:avLst/>
            </a:prstGeom>
            <a:solidFill>
              <a:srgbClr val="AB0810"/>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sp>
          <p:nvSpPr>
            <p:cNvPr id="264" name="Rounded Rectangle 263"/>
            <p:cNvSpPr/>
            <p:nvPr/>
          </p:nvSpPr>
          <p:spPr>
            <a:xfrm>
              <a:off x="7129291" y="2856354"/>
              <a:ext cx="195642" cy="136190"/>
            </a:xfrm>
            <a:prstGeom prst="roundRect">
              <a:avLst/>
            </a:prstGeom>
            <a:solidFill>
              <a:srgbClr val="FFFFFF"/>
            </a:solidFill>
            <a:ln w="25400" cap="flat" cmpd="sng" algn="ctr">
              <a:noFill/>
              <a:prstDash val="solid"/>
            </a:ln>
            <a:effectLst/>
          </p:spPr>
          <p:txBody>
            <a:bodyPr rtlCol="0" anchor="ctr"/>
            <a:lstStyle/>
            <a:p>
              <a:pPr algn="ctr" defTabSz="456782">
                <a:defRPr/>
              </a:pPr>
              <a:endParaRPr lang="en-US" sz="1400" kern="0" dirty="0">
                <a:solidFill>
                  <a:srgbClr val="097DBC">
                    <a:lumMod val="50000"/>
                  </a:srgbClr>
                </a:solidFill>
                <a:latin typeface="ＭＳ Ｐゴシック"/>
                <a:ea typeface="ＭＳ Ｐゴシック"/>
                <a:cs typeface="ＭＳ Ｐゴシック"/>
              </a:endParaRPr>
            </a:p>
          </p:txBody>
        </p:sp>
      </p:grpSp>
      <p:grpSp>
        <p:nvGrpSpPr>
          <p:cNvPr id="265" name="Group 264"/>
          <p:cNvGrpSpPr/>
          <p:nvPr/>
        </p:nvGrpSpPr>
        <p:grpSpPr>
          <a:xfrm>
            <a:off x="7070378" y="1703563"/>
            <a:ext cx="924766" cy="970844"/>
            <a:chOff x="7070363" y="1703561"/>
            <a:chExt cx="924766" cy="970844"/>
          </a:xfrm>
        </p:grpSpPr>
        <p:sp>
          <p:nvSpPr>
            <p:cNvPr id="266" name="Rectangle 265"/>
            <p:cNvSpPr/>
            <p:nvPr/>
          </p:nvSpPr>
          <p:spPr>
            <a:xfrm>
              <a:off x="7092318" y="2222223"/>
              <a:ext cx="902811" cy="246221"/>
            </a:xfrm>
            <a:prstGeom prst="rect">
              <a:avLst/>
            </a:prstGeom>
          </p:spPr>
          <p:txBody>
            <a:bodyPr wrap="none">
              <a:spAutoFit/>
            </a:bodyPr>
            <a:lstStyle/>
            <a:p>
              <a:pPr algn="ctr" defTabSz="456706"/>
              <a:r>
                <a:rPr lang="ja-JP" altLang="en-US" sz="1000" dirty="0" smtClean="0">
                  <a:solidFill>
                    <a:srgbClr val="097DBC">
                      <a:lumMod val="50000"/>
                    </a:srgbClr>
                  </a:solidFill>
                  <a:latin typeface="ＭＳ Ｐゴシック"/>
                  <a:ea typeface="ＭＳ Ｐゴシック"/>
                  <a:cs typeface="ＭＳ Ｐゴシック"/>
                </a:rPr>
                <a:t>ポリシー変更</a:t>
              </a:r>
              <a:endParaRPr lang="en-US" sz="1000" dirty="0">
                <a:solidFill>
                  <a:srgbClr val="097DBC">
                    <a:lumMod val="50000"/>
                  </a:srgbClr>
                </a:solidFill>
                <a:latin typeface="ＭＳ Ｐゴシック"/>
                <a:ea typeface="ＭＳ Ｐゴシック"/>
                <a:cs typeface="ＭＳ Ｐゴシック"/>
              </a:endParaRPr>
            </a:p>
          </p:txBody>
        </p:sp>
        <p:grpSp>
          <p:nvGrpSpPr>
            <p:cNvPr id="267" name="Group 266"/>
            <p:cNvGrpSpPr/>
            <p:nvPr/>
          </p:nvGrpSpPr>
          <p:grpSpPr>
            <a:xfrm>
              <a:off x="7070363" y="1703561"/>
              <a:ext cx="659170" cy="970844"/>
              <a:chOff x="7070363" y="1703561"/>
              <a:chExt cx="659170" cy="970844"/>
            </a:xfrm>
          </p:grpSpPr>
          <p:sp>
            <p:nvSpPr>
              <p:cNvPr id="268" name="Freeform 267"/>
              <p:cNvSpPr/>
              <p:nvPr/>
            </p:nvSpPr>
            <p:spPr>
              <a:xfrm>
                <a:off x="7070363" y="1703561"/>
                <a:ext cx="641095" cy="311403"/>
              </a:xfrm>
              <a:custGeom>
                <a:avLst/>
                <a:gdLst>
                  <a:gd name="connsiteX0" fmla="*/ 641095 w 641095"/>
                  <a:gd name="connsiteY0" fmla="*/ 311403 h 311403"/>
                  <a:gd name="connsiteX1" fmla="*/ 335811 w 641095"/>
                  <a:gd name="connsiteY1" fmla="*/ 225920 h 311403"/>
                  <a:gd name="connsiteX2" fmla="*/ 0 w 641095"/>
                  <a:gd name="connsiteY2" fmla="*/ 0 h 311403"/>
                </a:gdLst>
                <a:ahLst/>
                <a:cxnLst>
                  <a:cxn ang="0">
                    <a:pos x="connsiteX0" y="connsiteY0"/>
                  </a:cxn>
                  <a:cxn ang="0">
                    <a:pos x="connsiteX1" y="connsiteY1"/>
                  </a:cxn>
                  <a:cxn ang="0">
                    <a:pos x="connsiteX2" y="connsiteY2"/>
                  </a:cxn>
                </a:cxnLst>
                <a:rect l="l" t="t" r="r" b="b"/>
                <a:pathLst>
                  <a:path w="641095" h="311403">
                    <a:moveTo>
                      <a:pt x="641095" y="311403"/>
                    </a:moveTo>
                    <a:cubicBezTo>
                      <a:pt x="541877" y="294611"/>
                      <a:pt x="442660" y="277820"/>
                      <a:pt x="335811" y="225920"/>
                    </a:cubicBezTo>
                    <a:cubicBezTo>
                      <a:pt x="228962" y="174019"/>
                      <a:pt x="0" y="0"/>
                      <a:pt x="0" y="0"/>
                    </a:cubicBezTo>
                  </a:path>
                </a:pathLst>
              </a:custGeom>
              <a:ln w="12700" cmpd="sng">
                <a:solidFill>
                  <a:srgbClr val="FDBE24"/>
                </a:solidFill>
                <a:prstDash val="sys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97DBC">
                      <a:lumMod val="50000"/>
                    </a:srgbClr>
                  </a:solidFill>
                  <a:latin typeface="ＭＳ Ｐゴシック"/>
                  <a:ea typeface="ＭＳ Ｐゴシック"/>
                  <a:cs typeface="ＭＳ Ｐゴシック"/>
                </a:endParaRPr>
              </a:p>
            </p:txBody>
          </p:sp>
          <p:sp>
            <p:nvSpPr>
              <p:cNvPr id="269" name="Freeform 268"/>
              <p:cNvSpPr/>
              <p:nvPr/>
            </p:nvSpPr>
            <p:spPr>
              <a:xfrm flipV="1">
                <a:off x="7088438" y="2045244"/>
                <a:ext cx="641095" cy="629161"/>
              </a:xfrm>
              <a:custGeom>
                <a:avLst/>
                <a:gdLst>
                  <a:gd name="connsiteX0" fmla="*/ 641095 w 641095"/>
                  <a:gd name="connsiteY0" fmla="*/ 311403 h 311403"/>
                  <a:gd name="connsiteX1" fmla="*/ 335811 w 641095"/>
                  <a:gd name="connsiteY1" fmla="*/ 225920 h 311403"/>
                  <a:gd name="connsiteX2" fmla="*/ 0 w 641095"/>
                  <a:gd name="connsiteY2" fmla="*/ 0 h 311403"/>
                </a:gdLst>
                <a:ahLst/>
                <a:cxnLst>
                  <a:cxn ang="0">
                    <a:pos x="connsiteX0" y="connsiteY0"/>
                  </a:cxn>
                  <a:cxn ang="0">
                    <a:pos x="connsiteX1" y="connsiteY1"/>
                  </a:cxn>
                  <a:cxn ang="0">
                    <a:pos x="connsiteX2" y="connsiteY2"/>
                  </a:cxn>
                </a:cxnLst>
                <a:rect l="l" t="t" r="r" b="b"/>
                <a:pathLst>
                  <a:path w="641095" h="311403">
                    <a:moveTo>
                      <a:pt x="641095" y="311403"/>
                    </a:moveTo>
                    <a:cubicBezTo>
                      <a:pt x="541877" y="294611"/>
                      <a:pt x="442660" y="277820"/>
                      <a:pt x="335811" y="225920"/>
                    </a:cubicBezTo>
                    <a:cubicBezTo>
                      <a:pt x="228962" y="174019"/>
                      <a:pt x="0" y="0"/>
                      <a:pt x="0" y="0"/>
                    </a:cubicBezTo>
                  </a:path>
                </a:pathLst>
              </a:custGeom>
              <a:ln w="12700" cmpd="sng">
                <a:solidFill>
                  <a:srgbClr val="FDBE24"/>
                </a:solidFill>
                <a:prstDash val="sys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97DBC">
                      <a:lumMod val="50000"/>
                    </a:srgbClr>
                  </a:solidFill>
                  <a:latin typeface="ＭＳ Ｐゴシック"/>
                  <a:ea typeface="ＭＳ Ｐゴシック"/>
                  <a:cs typeface="ＭＳ Ｐゴシック"/>
                </a:endParaRPr>
              </a:p>
            </p:txBody>
          </p:sp>
        </p:grpSp>
      </p:grpSp>
      <p:sp>
        <p:nvSpPr>
          <p:cNvPr id="270" name="Rectangle 269"/>
          <p:cNvSpPr/>
          <p:nvPr/>
        </p:nvSpPr>
        <p:spPr>
          <a:xfrm>
            <a:off x="4462699" y="954437"/>
            <a:ext cx="1099534" cy="369271"/>
          </a:xfrm>
          <a:prstGeom prst="rect">
            <a:avLst/>
          </a:prstGeom>
        </p:spPr>
        <p:txBody>
          <a:bodyPr wrap="none" lIns="91380" tIns="45690" rIns="91380" bIns="45690">
            <a:spAutoFit/>
          </a:bodyPr>
          <a:lstStyle/>
          <a:p>
            <a:pPr algn="ctr" defTabSz="456706"/>
            <a:r>
              <a:rPr lang="en-US" dirty="0">
                <a:solidFill>
                  <a:srgbClr val="AB0810"/>
                </a:solidFill>
                <a:latin typeface="+mn-lt"/>
                <a:ea typeface="ＭＳ Ｐゴシック"/>
                <a:cs typeface="ＭＳ Ｐゴシック"/>
              </a:rPr>
              <a:t>TrustSec</a:t>
            </a:r>
          </a:p>
        </p:txBody>
      </p:sp>
      <p:sp>
        <p:nvSpPr>
          <p:cNvPr id="271" name="Rectangle 270"/>
          <p:cNvSpPr/>
          <p:nvPr/>
        </p:nvSpPr>
        <p:spPr>
          <a:xfrm>
            <a:off x="133550" y="965141"/>
            <a:ext cx="2770140" cy="369271"/>
          </a:xfrm>
          <a:prstGeom prst="rect">
            <a:avLst/>
          </a:prstGeom>
        </p:spPr>
        <p:txBody>
          <a:bodyPr wrap="square" lIns="91380" tIns="45690" rIns="91380" bIns="45690">
            <a:spAutoFit/>
          </a:bodyPr>
          <a:lstStyle/>
          <a:p>
            <a:pPr algn="ctr" defTabSz="456706"/>
            <a:r>
              <a:rPr lang="ja-JP" altLang="en-US" dirty="0" smtClean="0">
                <a:solidFill>
                  <a:srgbClr val="AB0810"/>
                </a:solidFill>
                <a:latin typeface="ＭＳ Ｐゴシック"/>
                <a:ea typeface="ＭＳ Ｐゴシック"/>
                <a:cs typeface="ＭＳ Ｐゴシック"/>
              </a:rPr>
              <a:t>従来・既存のアクセス制御</a:t>
            </a:r>
            <a:endParaRPr lang="en-US" dirty="0">
              <a:solidFill>
                <a:srgbClr val="AB0810"/>
              </a:solidFill>
              <a:latin typeface="ＭＳ Ｐゴシック"/>
              <a:ea typeface="ＭＳ Ｐゴシック"/>
              <a:cs typeface="ＭＳ Ｐゴシック"/>
            </a:endParaRPr>
          </a:p>
        </p:txBody>
      </p:sp>
      <p:sp>
        <p:nvSpPr>
          <p:cNvPr id="272" name="Title 271"/>
          <p:cNvSpPr>
            <a:spLocks noGrp="1"/>
          </p:cNvSpPr>
          <p:nvPr>
            <p:ph type="title"/>
          </p:nvPr>
        </p:nvSpPr>
        <p:spPr/>
        <p:txBody>
          <a:bodyPr/>
          <a:lstStyle/>
          <a:p>
            <a:r>
              <a:rPr lang="en-US" altLang="ja-JP" dirty="0" err="1" smtClean="0">
                <a:ea typeface="ＭＳ Ｐゴシック"/>
                <a:cs typeface="ＭＳ Ｐゴシック"/>
              </a:rPr>
              <a:t>TrustSec</a:t>
            </a:r>
            <a:r>
              <a:rPr lang="en-US" altLang="ja-JP" dirty="0" smtClean="0">
                <a:ea typeface="ＭＳ Ｐゴシック"/>
                <a:cs typeface="ＭＳ Ｐゴシック"/>
              </a:rPr>
              <a:t> </a:t>
            </a:r>
            <a:endParaRPr lang="en-US" dirty="0"/>
          </a:p>
        </p:txBody>
      </p:sp>
    </p:spTree>
    <p:extLst>
      <p:ext uri="{BB962C8B-B14F-4D97-AF65-F5344CB8AC3E}">
        <p14:creationId xmlns:p14="http://schemas.microsoft.com/office/powerpoint/2010/main" val="293155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wipe(down)">
                                      <p:cBhvr>
                                        <p:cTn id="14" dur="500"/>
                                        <p:tgtEl>
                                          <p:spTgt spid="6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down)">
                                      <p:cBhvr>
                                        <p:cTn id="17" dur="500"/>
                                        <p:tgtEl>
                                          <p:spTgt spid="6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down)">
                                      <p:cBhvr>
                                        <p:cTn id="33" dur="500"/>
                                        <p:tgtEl>
                                          <p:spTgt spid="69"/>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par>
                          <p:cTn id="38" fill="hold">
                            <p:stCondLst>
                              <p:cond delay="3500"/>
                            </p:stCondLst>
                            <p:childTnLst>
                              <p:par>
                                <p:cTn id="39" presetID="22" presetClass="entr" presetSubtype="4" fill="hold" grpId="0" nodeType="after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wipe(down)">
                                      <p:cBhvr>
                                        <p:cTn id="41" dur="500"/>
                                        <p:tgtEl>
                                          <p:spTgt spid="70"/>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500"/>
                                        <p:tgtEl>
                                          <p:spTgt spid="71"/>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fade">
                                      <p:cBhvr>
                                        <p:cTn id="49" dur="500"/>
                                        <p:tgtEl>
                                          <p:spTgt spid="74"/>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fade">
                                      <p:cBhvr>
                                        <p:cTn id="53" dur="500"/>
                                        <p:tgtEl>
                                          <p:spTgt spid="77"/>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par>
                          <p:cTn id="58" fill="hold">
                            <p:stCondLst>
                              <p:cond delay="6000"/>
                            </p:stCondLst>
                            <p:childTnLst>
                              <p:par>
                                <p:cTn id="59" presetID="10" presetClass="entr" presetSubtype="0" fill="hold" nodeType="after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childTnLst>
                          </p:cTn>
                        </p:par>
                        <p:par>
                          <p:cTn id="62" fill="hold">
                            <p:stCondLst>
                              <p:cond delay="6500"/>
                            </p:stCondLst>
                            <p:childTnLst>
                              <p:par>
                                <p:cTn id="63" presetID="10" presetClass="entr" presetSubtype="0" fill="hold" nodeType="after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par>
                                <p:cTn id="66" presetID="10" presetClass="entr" presetSubtype="0" fill="hold" nodeType="withEffect">
                                  <p:stCondLst>
                                    <p:cond delay="0"/>
                                  </p:stCondLst>
                                  <p:childTnLst>
                                    <p:set>
                                      <p:cBhvr>
                                        <p:cTn id="67" dur="1" fill="hold">
                                          <p:stCondLst>
                                            <p:cond delay="0"/>
                                          </p:stCondLst>
                                        </p:cTn>
                                        <p:tgtEl>
                                          <p:spTgt spid="95"/>
                                        </p:tgtEl>
                                        <p:attrNameLst>
                                          <p:attrName>style.visibility</p:attrName>
                                        </p:attrNameLst>
                                      </p:cBhvr>
                                      <p:to>
                                        <p:strVal val="visible"/>
                                      </p:to>
                                    </p:set>
                                    <p:animEffect transition="in" filter="fade">
                                      <p:cBhvr>
                                        <p:cTn id="68" dur="500"/>
                                        <p:tgtEl>
                                          <p:spTgt spid="95"/>
                                        </p:tgtEl>
                                      </p:cBhvr>
                                    </p:animEffect>
                                  </p:childTnLst>
                                </p:cTn>
                              </p:par>
                            </p:childTnLst>
                          </p:cTn>
                        </p:par>
                        <p:par>
                          <p:cTn id="69" fill="hold">
                            <p:stCondLst>
                              <p:cond delay="7000"/>
                            </p:stCondLst>
                            <p:childTnLst>
                              <p:par>
                                <p:cTn id="70" presetID="22" presetClass="entr" presetSubtype="4" fill="hold" nodeType="afterEffect">
                                  <p:stCondLst>
                                    <p:cond delay="0"/>
                                  </p:stCondLst>
                                  <p:childTnLst>
                                    <p:set>
                                      <p:cBhvr>
                                        <p:cTn id="71" dur="1" fill="hold">
                                          <p:stCondLst>
                                            <p:cond delay="0"/>
                                          </p:stCondLst>
                                        </p:cTn>
                                        <p:tgtEl>
                                          <p:spTgt spid="200"/>
                                        </p:tgtEl>
                                        <p:attrNameLst>
                                          <p:attrName>style.visibility</p:attrName>
                                        </p:attrNameLst>
                                      </p:cBhvr>
                                      <p:to>
                                        <p:strVal val="visible"/>
                                      </p:to>
                                    </p:set>
                                    <p:animEffect transition="in" filter="wipe(down)">
                                      <p:cBhvr>
                                        <p:cTn id="72" dur="500"/>
                                        <p:tgtEl>
                                          <p:spTgt spid="200"/>
                                        </p:tgtEl>
                                      </p:cBhvr>
                                    </p:animEffect>
                                  </p:childTnLst>
                                </p:cTn>
                              </p:par>
                              <p:par>
                                <p:cTn id="73" presetID="10" presetClass="entr" presetSubtype="0" fill="hold" nodeType="withEffect">
                                  <p:stCondLst>
                                    <p:cond delay="0"/>
                                  </p:stCondLst>
                                  <p:childTnLst>
                                    <p:set>
                                      <p:cBhvr>
                                        <p:cTn id="74" dur="1" fill="hold">
                                          <p:stCondLst>
                                            <p:cond delay="0"/>
                                          </p:stCondLst>
                                        </p:cTn>
                                        <p:tgtEl>
                                          <p:spTgt spid="144"/>
                                        </p:tgtEl>
                                        <p:attrNameLst>
                                          <p:attrName>style.visibility</p:attrName>
                                        </p:attrNameLst>
                                      </p:cBhvr>
                                      <p:to>
                                        <p:strVal val="visible"/>
                                      </p:to>
                                    </p:set>
                                    <p:animEffect transition="in" filter="fade">
                                      <p:cBhvr>
                                        <p:cTn id="75" dur="500"/>
                                        <p:tgtEl>
                                          <p:spTgt spid="144"/>
                                        </p:tgtEl>
                                      </p:cBhvr>
                                    </p:animEffect>
                                  </p:childTnLst>
                                </p:cTn>
                              </p:par>
                            </p:childTnLst>
                          </p:cTn>
                        </p:par>
                        <p:par>
                          <p:cTn id="76" fill="hold">
                            <p:stCondLst>
                              <p:cond delay="7500"/>
                            </p:stCondLst>
                            <p:childTnLst>
                              <p:par>
                                <p:cTn id="77" presetID="22" presetClass="entr" presetSubtype="2" fill="hold" nodeType="afterEffect">
                                  <p:stCondLst>
                                    <p:cond delay="0"/>
                                  </p:stCondLst>
                                  <p:childTnLst>
                                    <p:set>
                                      <p:cBhvr>
                                        <p:cTn id="78" dur="1" fill="hold">
                                          <p:stCondLst>
                                            <p:cond delay="0"/>
                                          </p:stCondLst>
                                        </p:cTn>
                                        <p:tgtEl>
                                          <p:spTgt spid="265"/>
                                        </p:tgtEl>
                                        <p:attrNameLst>
                                          <p:attrName>style.visibility</p:attrName>
                                        </p:attrNameLst>
                                      </p:cBhvr>
                                      <p:to>
                                        <p:strVal val="visible"/>
                                      </p:to>
                                    </p:set>
                                    <p:animEffect transition="in" filter="wipe(right)">
                                      <p:cBhvr>
                                        <p:cTn id="79" dur="500"/>
                                        <p:tgtEl>
                                          <p:spTgt spid="265"/>
                                        </p:tgtEl>
                                      </p:cBhvr>
                                    </p:animEffect>
                                  </p:childTnLst>
                                </p:cTn>
                              </p:par>
                              <p:par>
                                <p:cTn id="80" presetID="22" presetClass="entr" presetSubtype="4" fill="hold" nodeType="withEffect">
                                  <p:stCondLst>
                                    <p:cond delay="0"/>
                                  </p:stCondLst>
                                  <p:childTnLst>
                                    <p:set>
                                      <p:cBhvr>
                                        <p:cTn id="81" dur="1" fill="hold">
                                          <p:stCondLst>
                                            <p:cond delay="0"/>
                                          </p:stCondLst>
                                        </p:cTn>
                                        <p:tgtEl>
                                          <p:spTgt spid="99"/>
                                        </p:tgtEl>
                                        <p:attrNameLst>
                                          <p:attrName>style.visibility</p:attrName>
                                        </p:attrNameLst>
                                      </p:cBhvr>
                                      <p:to>
                                        <p:strVal val="visible"/>
                                      </p:to>
                                    </p:set>
                                    <p:animEffect transition="in" filter="wipe(down)">
                                      <p:cBhvr>
                                        <p:cTn id="82" dur="500"/>
                                        <p:tgtEl>
                                          <p:spTgt spid="99"/>
                                        </p:tgtEl>
                                      </p:cBhvr>
                                    </p:animEffect>
                                  </p:childTnLst>
                                </p:cTn>
                              </p:par>
                              <p:par>
                                <p:cTn id="83" presetID="10" presetClass="entr" presetSubtype="0" fill="hold" nodeType="withEffect">
                                  <p:stCondLst>
                                    <p:cond delay="0"/>
                                  </p:stCondLst>
                                  <p:childTnLst>
                                    <p:set>
                                      <p:cBhvr>
                                        <p:cTn id="84" dur="1" fill="hold">
                                          <p:stCondLst>
                                            <p:cond delay="0"/>
                                          </p:stCondLst>
                                        </p:cTn>
                                        <p:tgtEl>
                                          <p:spTgt spid="187"/>
                                        </p:tgtEl>
                                        <p:attrNameLst>
                                          <p:attrName>style.visibility</p:attrName>
                                        </p:attrNameLst>
                                      </p:cBhvr>
                                      <p:to>
                                        <p:strVal val="visible"/>
                                      </p:to>
                                    </p:set>
                                    <p:animEffect transition="in" filter="fade">
                                      <p:cBhvr>
                                        <p:cTn id="85" dur="500"/>
                                        <p:tgtEl>
                                          <p:spTgt spid="187"/>
                                        </p:tgtEl>
                                      </p:cBhvr>
                                    </p:animEffect>
                                  </p:childTnLst>
                                </p:cTn>
                              </p:par>
                              <p:par>
                                <p:cTn id="86" presetID="22" presetClass="entr" presetSubtype="4" fill="hold" nodeType="withEffect">
                                  <p:stCondLst>
                                    <p:cond delay="0"/>
                                  </p:stCondLst>
                                  <p:childTnLst>
                                    <p:set>
                                      <p:cBhvr>
                                        <p:cTn id="87" dur="1" fill="hold">
                                          <p:stCondLst>
                                            <p:cond delay="0"/>
                                          </p:stCondLst>
                                        </p:cTn>
                                        <p:tgtEl>
                                          <p:spTgt spid="108"/>
                                        </p:tgtEl>
                                        <p:attrNameLst>
                                          <p:attrName>style.visibility</p:attrName>
                                        </p:attrNameLst>
                                      </p:cBhvr>
                                      <p:to>
                                        <p:strVal val="visible"/>
                                      </p:to>
                                    </p:set>
                                    <p:animEffect transition="in" filter="wipe(down)">
                                      <p:cBhvr>
                                        <p:cTn id="88" dur="500"/>
                                        <p:tgtEl>
                                          <p:spTgt spid="108"/>
                                        </p:tgtEl>
                                      </p:cBhvr>
                                    </p:animEffect>
                                  </p:childTnLst>
                                </p:cTn>
                              </p:par>
                            </p:childTnLst>
                          </p:cTn>
                        </p:par>
                        <p:par>
                          <p:cTn id="89" fill="hold">
                            <p:stCondLst>
                              <p:cond delay="8000"/>
                            </p:stCondLst>
                            <p:childTnLst>
                              <p:par>
                                <p:cTn id="90" presetID="10" presetClass="entr" presetSubtype="0" fill="hold" nodeType="afterEffect">
                                  <p:stCondLst>
                                    <p:cond delay="0"/>
                                  </p:stCondLst>
                                  <p:childTnLst>
                                    <p:set>
                                      <p:cBhvr>
                                        <p:cTn id="91" dur="1" fill="hold">
                                          <p:stCondLst>
                                            <p:cond delay="0"/>
                                          </p:stCondLst>
                                        </p:cTn>
                                        <p:tgtEl>
                                          <p:spTgt spid="259"/>
                                        </p:tgtEl>
                                        <p:attrNameLst>
                                          <p:attrName>style.visibility</p:attrName>
                                        </p:attrNameLst>
                                      </p:cBhvr>
                                      <p:to>
                                        <p:strVal val="visible"/>
                                      </p:to>
                                    </p:set>
                                    <p:animEffect transition="in" filter="fade">
                                      <p:cBhvr>
                                        <p:cTn id="92" dur="500"/>
                                        <p:tgtEl>
                                          <p:spTgt spid="259"/>
                                        </p:tgtEl>
                                      </p:cBhvr>
                                    </p:animEffect>
                                  </p:childTnLst>
                                </p:cTn>
                              </p:par>
                            </p:childTnLst>
                          </p:cTn>
                        </p:par>
                        <p:par>
                          <p:cTn id="93" fill="hold">
                            <p:stCondLst>
                              <p:cond delay="8500"/>
                            </p:stCondLst>
                            <p:childTnLst>
                              <p:par>
                                <p:cTn id="94" presetID="0" presetClass="path" presetSubtype="0" repeatCount="indefinite" accel="50000" decel="50000" fill="remove" nodeType="afterEffect">
                                  <p:stCondLst>
                                    <p:cond delay="0"/>
                                  </p:stCondLst>
                                  <p:childTnLst>
                                    <p:animMotion origin="layout" path="M 3.31366E-6 -2.52547E-6 L -0.03541 -0.05928 L -0.03333 -0.33127 L -0.05537 -0.38129 " pathEditMode="relative" ptsTypes="AAAA">
                                      <p:cBhvr>
                                        <p:cTn id="95" dur="2000" fill="hold"/>
                                        <p:tgtEl>
                                          <p:spTgt spid="259"/>
                                        </p:tgtEl>
                                        <p:attrNameLst>
                                          <p:attrName>ppt_x</p:attrName>
                                          <p:attrName>ppt_y</p:attrName>
                                        </p:attrNameLst>
                                      </p:cBhvr>
                                    </p:animMotion>
                                  </p:childTnLst>
                                </p:cTn>
                              </p:par>
                            </p:childTnLst>
                          </p:cTn>
                        </p:par>
                        <p:par>
                          <p:cTn id="96" fill="hold">
                            <p:stCondLst>
                              <p:cond delay="10500"/>
                            </p:stCondLst>
                            <p:childTnLst>
                              <p:par>
                                <p:cTn id="97" presetID="10" presetClass="entr" presetSubtype="0" fill="hold" nodeType="afterEffect">
                                  <p:stCondLst>
                                    <p:cond delay="0"/>
                                  </p:stCondLst>
                                  <p:childTnLst>
                                    <p:set>
                                      <p:cBhvr>
                                        <p:cTn id="98" dur="1" fill="hold">
                                          <p:stCondLst>
                                            <p:cond delay="0"/>
                                          </p:stCondLst>
                                        </p:cTn>
                                        <p:tgtEl>
                                          <p:spTgt spid="256"/>
                                        </p:tgtEl>
                                        <p:attrNameLst>
                                          <p:attrName>style.visibility</p:attrName>
                                        </p:attrNameLst>
                                      </p:cBhvr>
                                      <p:to>
                                        <p:strVal val="visible"/>
                                      </p:to>
                                    </p:set>
                                    <p:animEffect transition="in" filter="fade">
                                      <p:cBhvr>
                                        <p:cTn id="99" dur="500"/>
                                        <p:tgtEl>
                                          <p:spTgt spid="256"/>
                                        </p:tgtEl>
                                      </p:cBhvr>
                                    </p:animEffect>
                                  </p:childTnLst>
                                </p:cTn>
                              </p:par>
                            </p:childTnLst>
                          </p:cTn>
                        </p:par>
                        <p:par>
                          <p:cTn id="100" fill="hold">
                            <p:stCondLst>
                              <p:cond delay="11000"/>
                            </p:stCondLst>
                            <p:childTnLst>
                              <p:par>
                                <p:cTn id="101" presetID="0" presetClass="path" presetSubtype="0" repeatCount="indefinite" accel="50000" decel="50000" fill="remove" nodeType="afterEffect">
                                  <p:stCondLst>
                                    <p:cond delay="0"/>
                                  </p:stCondLst>
                                  <p:childTnLst>
                                    <p:animMotion origin="layout" path="M 0.00069 0.00093 L -0.08349 -0.05125 L -0.0821 -0.33158 L -0.06405 -0.37913 " pathEditMode="relative" ptsTypes="AAAA">
                                      <p:cBhvr>
                                        <p:cTn id="102" dur="2000" fill="hold"/>
                                        <p:tgtEl>
                                          <p:spTgt spid="256"/>
                                        </p:tgtEl>
                                        <p:attrNameLst>
                                          <p:attrName>ppt_x</p:attrName>
                                          <p:attrName>ppt_y</p:attrName>
                                        </p:attrNameLst>
                                      </p:cBhvr>
                                    </p:animMotion>
                                  </p:childTnLst>
                                </p:cTn>
                              </p:par>
                            </p:childTnLst>
                          </p:cTn>
                        </p:par>
                        <p:par>
                          <p:cTn id="103" fill="hold">
                            <p:stCondLst>
                              <p:cond delay="13000"/>
                            </p:stCondLst>
                            <p:childTnLst>
                              <p:par>
                                <p:cTn id="104" presetID="10" presetClass="entr" presetSubtype="0" fill="hold" nodeType="afterEffect">
                                  <p:stCondLst>
                                    <p:cond delay="0"/>
                                  </p:stCondLst>
                                  <p:childTnLst>
                                    <p:set>
                                      <p:cBhvr>
                                        <p:cTn id="105" dur="1" fill="hold">
                                          <p:stCondLst>
                                            <p:cond delay="0"/>
                                          </p:stCondLst>
                                        </p:cTn>
                                        <p:tgtEl>
                                          <p:spTgt spid="262"/>
                                        </p:tgtEl>
                                        <p:attrNameLst>
                                          <p:attrName>style.visibility</p:attrName>
                                        </p:attrNameLst>
                                      </p:cBhvr>
                                      <p:to>
                                        <p:strVal val="visible"/>
                                      </p:to>
                                    </p:set>
                                    <p:animEffect transition="in" filter="fade">
                                      <p:cBhvr>
                                        <p:cTn id="106" dur="500"/>
                                        <p:tgtEl>
                                          <p:spTgt spid="262"/>
                                        </p:tgtEl>
                                      </p:cBhvr>
                                    </p:animEffect>
                                  </p:childTnLst>
                                </p:cTn>
                              </p:par>
                            </p:childTnLst>
                          </p:cTn>
                        </p:par>
                        <p:par>
                          <p:cTn id="107" fill="hold">
                            <p:stCondLst>
                              <p:cond delay="13500"/>
                            </p:stCondLst>
                            <p:childTnLst>
                              <p:par>
                                <p:cTn id="108" presetID="0" presetClass="path" presetSubtype="0" repeatCount="indefinite" accel="50000" decel="50000" fill="remove" nodeType="afterEffect">
                                  <p:stCondLst>
                                    <p:cond delay="0"/>
                                  </p:stCondLst>
                                  <p:childTnLst>
                                    <p:animMotion origin="layout" path="M -8.33333E-7 -3.20988E-6 L 0.02535 -0.05 C 0.02483 -0.13827 0.02656 -0.22623 0.02622 -0.31419 C -0.01007 -0.31697 -0.00451 -0.31481 -0.01267 -0.31481 " pathEditMode="relative" rAng="0" ptsTypes="AffA">
                                      <p:cBhvr>
                                        <p:cTn id="109" dur="2000" fill="hold"/>
                                        <p:tgtEl>
                                          <p:spTgt spid="262"/>
                                        </p:tgtEl>
                                        <p:attrNameLst>
                                          <p:attrName>ppt_x</p:attrName>
                                          <p:attrName>ppt_y</p:attrName>
                                        </p:attrNameLst>
                                      </p:cBhvr>
                                      <p:rCtr x="694" y="-15864"/>
                                    </p:animMotion>
                                  </p:childTnLst>
                                </p:cTn>
                              </p:par>
                            </p:childTnLst>
                          </p:cTn>
                        </p:par>
                        <p:par>
                          <p:cTn id="110" fill="hold">
                            <p:stCondLst>
                              <p:cond delay="15500"/>
                            </p:stCondLst>
                            <p:childTnLst>
                              <p:par>
                                <p:cTn id="111" presetID="22" presetClass="entr" presetSubtype="4" fill="hold" nodeType="afterEffect">
                                  <p:stCondLst>
                                    <p:cond delay="0"/>
                                  </p:stCondLst>
                                  <p:childTnLst>
                                    <p:set>
                                      <p:cBhvr>
                                        <p:cTn id="112" dur="1" fill="hold">
                                          <p:stCondLst>
                                            <p:cond delay="0"/>
                                          </p:stCondLst>
                                        </p:cTn>
                                        <p:tgtEl>
                                          <p:spTgt spid="175"/>
                                        </p:tgtEl>
                                        <p:attrNameLst>
                                          <p:attrName>style.visibility</p:attrName>
                                        </p:attrNameLst>
                                      </p:cBhvr>
                                      <p:to>
                                        <p:strVal val="visible"/>
                                      </p:to>
                                    </p:set>
                                    <p:animEffect transition="in" filter="wipe(down)">
                                      <p:cBhvr>
                                        <p:cTn id="113" dur="500"/>
                                        <p:tgtEl>
                                          <p:spTgt spid="175"/>
                                        </p:tgtEl>
                                      </p:cBhvr>
                                    </p:animEffect>
                                  </p:childTnLst>
                                </p:cTn>
                              </p:par>
                            </p:childTnLst>
                          </p:cTn>
                        </p:par>
                        <p:par>
                          <p:cTn id="114" fill="hold">
                            <p:stCondLst>
                              <p:cond delay="16000"/>
                            </p:stCondLst>
                            <p:childTnLst>
                              <p:par>
                                <p:cTn id="115" presetID="22" presetClass="entr" presetSubtype="4" fill="hold" nodeType="afterEffect">
                                  <p:stCondLst>
                                    <p:cond delay="0"/>
                                  </p:stCondLst>
                                  <p:childTnLst>
                                    <p:set>
                                      <p:cBhvr>
                                        <p:cTn id="116" dur="1" fill="hold">
                                          <p:stCondLst>
                                            <p:cond delay="0"/>
                                          </p:stCondLst>
                                        </p:cTn>
                                        <p:tgtEl>
                                          <p:spTgt spid="178"/>
                                        </p:tgtEl>
                                        <p:attrNameLst>
                                          <p:attrName>style.visibility</p:attrName>
                                        </p:attrNameLst>
                                      </p:cBhvr>
                                      <p:to>
                                        <p:strVal val="visible"/>
                                      </p:to>
                                    </p:set>
                                    <p:animEffect transition="in" filter="wipe(down)">
                                      <p:cBhvr>
                                        <p:cTn id="117" dur="500"/>
                                        <p:tgtEl>
                                          <p:spTgt spid="178"/>
                                        </p:tgtEl>
                                      </p:cBhvr>
                                    </p:animEffect>
                                  </p:childTnLst>
                                </p:cTn>
                              </p:par>
                            </p:childTnLst>
                          </p:cTn>
                        </p:par>
                        <p:par>
                          <p:cTn id="118" fill="hold">
                            <p:stCondLst>
                              <p:cond delay="16500"/>
                            </p:stCondLst>
                            <p:childTnLst>
                              <p:par>
                                <p:cTn id="119" presetID="22" presetClass="entr" presetSubtype="4" fill="hold" nodeType="afterEffect">
                                  <p:stCondLst>
                                    <p:cond delay="0"/>
                                  </p:stCondLst>
                                  <p:childTnLst>
                                    <p:set>
                                      <p:cBhvr>
                                        <p:cTn id="120" dur="1" fill="hold">
                                          <p:stCondLst>
                                            <p:cond delay="0"/>
                                          </p:stCondLst>
                                        </p:cTn>
                                        <p:tgtEl>
                                          <p:spTgt spid="181"/>
                                        </p:tgtEl>
                                        <p:attrNameLst>
                                          <p:attrName>style.visibility</p:attrName>
                                        </p:attrNameLst>
                                      </p:cBhvr>
                                      <p:to>
                                        <p:strVal val="visible"/>
                                      </p:to>
                                    </p:set>
                                    <p:animEffect transition="in" filter="wipe(down)">
                                      <p:cBhvr>
                                        <p:cTn id="121" dur="500"/>
                                        <p:tgtEl>
                                          <p:spTgt spid="181"/>
                                        </p:tgtEl>
                                      </p:cBhvr>
                                    </p:animEffect>
                                  </p:childTnLst>
                                </p:cTn>
                              </p:par>
                            </p:childTnLst>
                          </p:cTn>
                        </p:par>
                        <p:par>
                          <p:cTn id="122" fill="hold">
                            <p:stCondLst>
                              <p:cond delay="17000"/>
                            </p:stCondLst>
                            <p:childTnLst>
                              <p:par>
                                <p:cTn id="123" presetID="22" presetClass="entr" presetSubtype="4" fill="hold" nodeType="afterEffect">
                                  <p:stCondLst>
                                    <p:cond delay="0"/>
                                  </p:stCondLst>
                                  <p:childTnLst>
                                    <p:set>
                                      <p:cBhvr>
                                        <p:cTn id="124" dur="1" fill="hold">
                                          <p:stCondLst>
                                            <p:cond delay="0"/>
                                          </p:stCondLst>
                                        </p:cTn>
                                        <p:tgtEl>
                                          <p:spTgt spid="184"/>
                                        </p:tgtEl>
                                        <p:attrNameLst>
                                          <p:attrName>style.visibility</p:attrName>
                                        </p:attrNameLst>
                                      </p:cBhvr>
                                      <p:to>
                                        <p:strVal val="visible"/>
                                      </p:to>
                                    </p:set>
                                    <p:animEffect transition="in" filter="wipe(down)">
                                      <p:cBhvr>
                                        <p:cTn id="125"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2491" y="3493910"/>
            <a:ext cx="735244" cy="418376"/>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456896"/>
            <a:endParaRPr lang="en-US" dirty="0">
              <a:solidFill>
                <a:srgbClr val="FFFFFF"/>
              </a:solidFill>
              <a:latin typeface="Arial"/>
            </a:endParaRPr>
          </a:p>
        </p:txBody>
      </p:sp>
      <p:sp>
        <p:nvSpPr>
          <p:cNvPr id="5" name="Oval 4"/>
          <p:cNvSpPr/>
          <p:nvPr/>
        </p:nvSpPr>
        <p:spPr>
          <a:xfrm>
            <a:off x="1538873" y="1486759"/>
            <a:ext cx="2087998" cy="2087998"/>
          </a:xfrm>
          <a:prstGeom prst="ellipse">
            <a:avLst/>
          </a:prstGeom>
          <a:solidFill>
            <a:schemeClr val="tx2">
              <a:lumMod val="20000"/>
              <a:lumOff val="80000"/>
            </a:schemeClr>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6896"/>
            <a:r>
              <a:rPr lang="en-US" sz="2000" b="1" dirty="0">
                <a:solidFill>
                  <a:srgbClr val="2968AF"/>
                </a:solidFill>
                <a:latin typeface="Arial"/>
              </a:rPr>
              <a:t>pxGrid</a:t>
            </a:r>
            <a:endParaRPr lang="en-US" b="1" dirty="0">
              <a:solidFill>
                <a:srgbClr val="2968AF"/>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67085" y="2214971"/>
            <a:ext cx="631575" cy="631575"/>
          </a:xfrm>
          <a:prstGeom prst="rect">
            <a:avLst/>
          </a:prstGeom>
        </p:spPr>
      </p:pic>
      <p:sp>
        <p:nvSpPr>
          <p:cNvPr id="7" name="TextBox 6"/>
          <p:cNvSpPr txBox="1"/>
          <p:nvPr/>
        </p:nvSpPr>
        <p:spPr>
          <a:xfrm>
            <a:off x="2088444" y="2770154"/>
            <a:ext cx="988856" cy="307777"/>
          </a:xfrm>
          <a:prstGeom prst="rect">
            <a:avLst/>
          </a:prstGeom>
          <a:noFill/>
        </p:spPr>
        <p:txBody>
          <a:bodyPr wrap="square" rtlCol="0">
            <a:spAutoFit/>
          </a:bodyPr>
          <a:lstStyle/>
          <a:p>
            <a:pPr algn="ctr" defTabSz="456896"/>
            <a:r>
              <a:rPr lang="en-US" dirty="0" smtClean="0">
                <a:solidFill>
                  <a:srgbClr val="676767"/>
                </a:solidFill>
              </a:rPr>
              <a:t>Cisco ISE</a:t>
            </a:r>
            <a:endParaRPr lang="en-US" dirty="0">
              <a:solidFill>
                <a:srgbClr val="676767"/>
              </a:solidFill>
            </a:endParaRPr>
          </a:p>
        </p:txBody>
      </p:sp>
      <p:sp>
        <p:nvSpPr>
          <p:cNvPr id="9" name="Oval 8"/>
          <p:cNvSpPr/>
          <p:nvPr/>
        </p:nvSpPr>
        <p:spPr>
          <a:xfrm>
            <a:off x="2402874" y="1319644"/>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a:endParaRPr lang="en-US" dirty="0">
              <a:solidFill>
                <a:srgbClr val="FFFFFF"/>
              </a:solidFill>
              <a:latin typeface="Arial"/>
            </a:endParaRPr>
          </a:p>
        </p:txBody>
      </p:sp>
      <p:sp>
        <p:nvSpPr>
          <p:cNvPr id="10" name="Oval 9"/>
          <p:cNvSpPr/>
          <p:nvPr/>
        </p:nvSpPr>
        <p:spPr>
          <a:xfrm>
            <a:off x="3222371" y="1652001"/>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a:endParaRPr lang="en-US" dirty="0">
              <a:solidFill>
                <a:srgbClr val="FFFFFF"/>
              </a:solidFill>
              <a:latin typeface="Arial"/>
            </a:endParaRPr>
          </a:p>
        </p:txBody>
      </p:sp>
      <p:sp>
        <p:nvSpPr>
          <p:cNvPr id="11" name="Oval 10"/>
          <p:cNvSpPr/>
          <p:nvPr/>
        </p:nvSpPr>
        <p:spPr>
          <a:xfrm>
            <a:off x="3446872" y="2402113"/>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a:endParaRPr lang="en-US" dirty="0">
              <a:solidFill>
                <a:srgbClr val="FFFFFF"/>
              </a:solidFill>
              <a:latin typeface="Arial"/>
            </a:endParaRPr>
          </a:p>
        </p:txBody>
      </p:sp>
      <p:sp>
        <p:nvSpPr>
          <p:cNvPr id="12" name="Oval 11"/>
          <p:cNvSpPr/>
          <p:nvPr/>
        </p:nvSpPr>
        <p:spPr>
          <a:xfrm>
            <a:off x="3060767" y="3168130"/>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a:endParaRPr lang="en-US" dirty="0">
              <a:solidFill>
                <a:srgbClr val="FFFFFF"/>
              </a:solidFill>
              <a:latin typeface="Arial"/>
            </a:endParaRPr>
          </a:p>
        </p:txBody>
      </p:sp>
      <p:sp>
        <p:nvSpPr>
          <p:cNvPr id="13" name="Oval 12"/>
          <p:cNvSpPr/>
          <p:nvPr/>
        </p:nvSpPr>
        <p:spPr>
          <a:xfrm>
            <a:off x="2042877" y="3313894"/>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a:endParaRPr lang="en-US" dirty="0">
              <a:solidFill>
                <a:srgbClr val="FFFFFF"/>
              </a:solidFill>
              <a:latin typeface="Arial"/>
            </a:endParaRPr>
          </a:p>
        </p:txBody>
      </p:sp>
      <p:sp>
        <p:nvSpPr>
          <p:cNvPr id="14" name="Oval 13"/>
          <p:cNvSpPr/>
          <p:nvPr/>
        </p:nvSpPr>
        <p:spPr>
          <a:xfrm>
            <a:off x="1358874" y="2590196"/>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a:endParaRPr lang="en-US" dirty="0">
              <a:solidFill>
                <a:srgbClr val="FFFFFF"/>
              </a:solidFill>
              <a:latin typeface="Arial"/>
            </a:endParaRPr>
          </a:p>
        </p:txBody>
      </p:sp>
      <p:sp>
        <p:nvSpPr>
          <p:cNvPr id="15" name="Oval 14"/>
          <p:cNvSpPr/>
          <p:nvPr/>
        </p:nvSpPr>
        <p:spPr>
          <a:xfrm>
            <a:off x="1538873" y="1721729"/>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a:endParaRPr lang="en-US" dirty="0">
              <a:solidFill>
                <a:srgbClr val="FFFFFF"/>
              </a:solidFill>
              <a:latin typeface="Arial"/>
            </a:endParaRPr>
          </a:p>
        </p:txBody>
      </p:sp>
      <p:sp>
        <p:nvSpPr>
          <p:cNvPr id="16" name="TextBox 15"/>
          <p:cNvSpPr txBox="1"/>
          <p:nvPr/>
        </p:nvSpPr>
        <p:spPr>
          <a:xfrm>
            <a:off x="1909902" y="961449"/>
            <a:ext cx="1363985" cy="407802"/>
          </a:xfrm>
          <a:prstGeom prst="rect">
            <a:avLst/>
          </a:prstGeom>
          <a:noFill/>
        </p:spPr>
        <p:txBody>
          <a:bodyPr wrap="none" lIns="68575" tIns="34289" rIns="68575" bIns="34289" rtlCol="0">
            <a:spAutoFit/>
          </a:bodyPr>
          <a:lstStyle/>
          <a:p>
            <a:pPr algn="ctr" defTabSz="456896"/>
            <a:r>
              <a:rPr lang="en-US" sz="1100" dirty="0">
                <a:solidFill>
                  <a:srgbClr val="6DB344"/>
                </a:solidFill>
                <a:latin typeface="Calibri"/>
                <a:cs typeface="Calibri"/>
              </a:rPr>
              <a:t>ID/アクセス管理</a:t>
            </a:r>
            <a:br>
              <a:rPr lang="en-US" sz="1100" dirty="0">
                <a:solidFill>
                  <a:srgbClr val="6DB344"/>
                </a:solidFill>
                <a:latin typeface="Calibri"/>
                <a:cs typeface="Calibri"/>
              </a:rPr>
            </a:br>
            <a:r>
              <a:rPr lang="en-US" sz="1100" dirty="0">
                <a:solidFill>
                  <a:srgbClr val="6DB344"/>
                </a:solidFill>
                <a:latin typeface="Calibri"/>
                <a:cs typeface="Calibri"/>
              </a:rPr>
              <a:t>シングル・サインオン</a:t>
            </a:r>
          </a:p>
        </p:txBody>
      </p:sp>
      <p:sp>
        <p:nvSpPr>
          <p:cNvPr id="17" name="TextBox 16"/>
          <p:cNvSpPr txBox="1"/>
          <p:nvPr/>
        </p:nvSpPr>
        <p:spPr>
          <a:xfrm>
            <a:off x="3550295" y="1604114"/>
            <a:ext cx="836096" cy="407802"/>
          </a:xfrm>
          <a:prstGeom prst="rect">
            <a:avLst/>
          </a:prstGeom>
          <a:noFill/>
        </p:spPr>
        <p:txBody>
          <a:bodyPr wrap="none" lIns="68575" tIns="34289" rIns="68575" bIns="34289" rtlCol="0">
            <a:spAutoFit/>
          </a:bodyPr>
          <a:lstStyle/>
          <a:p>
            <a:pPr algn="ctr" defTabSz="456896"/>
            <a:r>
              <a:rPr lang="ja-JP" altLang="en-US" sz="1100" dirty="0">
                <a:solidFill>
                  <a:srgbClr val="6DB344"/>
                </a:solidFill>
                <a:latin typeface="Calibri"/>
                <a:cs typeface="Calibri"/>
              </a:rPr>
              <a:t>脆弱性</a:t>
            </a:r>
            <a:r>
              <a:rPr lang="en-US" altLang="ja-JP" sz="1100" dirty="0">
                <a:solidFill>
                  <a:srgbClr val="6DB344"/>
                </a:solidFill>
                <a:latin typeface="Calibri"/>
                <a:cs typeface="Calibri"/>
              </a:rPr>
              <a:t/>
            </a:r>
            <a:br>
              <a:rPr lang="en-US" altLang="ja-JP" sz="1100" dirty="0">
                <a:solidFill>
                  <a:srgbClr val="6DB344"/>
                </a:solidFill>
                <a:latin typeface="Calibri"/>
                <a:cs typeface="Calibri"/>
              </a:rPr>
            </a:br>
            <a:r>
              <a:rPr lang="ja-JP" altLang="en-US" sz="1100" dirty="0">
                <a:solidFill>
                  <a:srgbClr val="6DB344"/>
                </a:solidFill>
                <a:latin typeface="Calibri"/>
                <a:cs typeface="Calibri"/>
              </a:rPr>
              <a:t>アセスメント</a:t>
            </a:r>
            <a:endParaRPr lang="en-US" sz="1100" dirty="0">
              <a:solidFill>
                <a:srgbClr val="6DB344"/>
              </a:solidFill>
              <a:latin typeface="Calibri"/>
              <a:cs typeface="Calibri"/>
            </a:endParaRPr>
          </a:p>
        </p:txBody>
      </p:sp>
      <p:sp>
        <p:nvSpPr>
          <p:cNvPr id="18" name="TextBox 17"/>
          <p:cNvSpPr txBox="1"/>
          <p:nvPr/>
        </p:nvSpPr>
        <p:spPr>
          <a:xfrm>
            <a:off x="3766997" y="2386295"/>
            <a:ext cx="1228531" cy="407802"/>
          </a:xfrm>
          <a:prstGeom prst="rect">
            <a:avLst/>
          </a:prstGeom>
          <a:noFill/>
        </p:spPr>
        <p:txBody>
          <a:bodyPr wrap="none" lIns="68575" tIns="34289" rIns="68575" bIns="34289" rtlCol="0">
            <a:spAutoFit/>
          </a:bodyPr>
          <a:lstStyle/>
          <a:p>
            <a:pPr algn="ctr" defTabSz="456896"/>
            <a:r>
              <a:rPr lang="ja-JP" altLang="en-US" sz="1100" dirty="0">
                <a:solidFill>
                  <a:srgbClr val="6DB344"/>
                </a:solidFill>
                <a:latin typeface="Calibri"/>
                <a:cs typeface="Calibri"/>
              </a:rPr>
              <a:t>パケットキャプチャ</a:t>
            </a:r>
            <a:r>
              <a:rPr lang="en-US" altLang="ja-JP" sz="1100" dirty="0">
                <a:solidFill>
                  <a:srgbClr val="6DB344"/>
                </a:solidFill>
                <a:latin typeface="Calibri"/>
                <a:cs typeface="Calibri"/>
              </a:rPr>
              <a:t/>
            </a:r>
            <a:br>
              <a:rPr lang="en-US" altLang="ja-JP" sz="1100" dirty="0">
                <a:solidFill>
                  <a:srgbClr val="6DB344"/>
                </a:solidFill>
                <a:latin typeface="Calibri"/>
                <a:cs typeface="Calibri"/>
              </a:rPr>
            </a:br>
            <a:r>
              <a:rPr lang="ja-JP" altLang="en-US" sz="1100" dirty="0">
                <a:solidFill>
                  <a:srgbClr val="6DB344"/>
                </a:solidFill>
                <a:latin typeface="Calibri"/>
                <a:cs typeface="Calibri"/>
              </a:rPr>
              <a:t>監査証跡</a:t>
            </a:r>
            <a:endParaRPr lang="en-US" sz="1100" dirty="0">
              <a:solidFill>
                <a:srgbClr val="6DB344"/>
              </a:solidFill>
              <a:latin typeface="Calibri"/>
              <a:cs typeface="Calibri"/>
            </a:endParaRPr>
          </a:p>
        </p:txBody>
      </p:sp>
      <p:sp>
        <p:nvSpPr>
          <p:cNvPr id="19" name="TextBox 18"/>
          <p:cNvSpPr txBox="1"/>
          <p:nvPr/>
        </p:nvSpPr>
        <p:spPr>
          <a:xfrm>
            <a:off x="3466090" y="3303327"/>
            <a:ext cx="734913" cy="238525"/>
          </a:xfrm>
          <a:prstGeom prst="rect">
            <a:avLst/>
          </a:prstGeom>
          <a:noFill/>
        </p:spPr>
        <p:txBody>
          <a:bodyPr wrap="none" lIns="68575" tIns="34289" rIns="68575" bIns="34289" rtlCol="0">
            <a:spAutoFit/>
          </a:bodyPr>
          <a:lstStyle/>
          <a:p>
            <a:pPr algn="ctr" defTabSz="456896"/>
            <a:r>
              <a:rPr lang="ja-JP" altLang="en-US" sz="1100" dirty="0">
                <a:solidFill>
                  <a:srgbClr val="6DB344"/>
                </a:solidFill>
                <a:latin typeface="Calibri"/>
                <a:cs typeface="Calibri"/>
              </a:rPr>
              <a:t>次世代</a:t>
            </a:r>
            <a:r>
              <a:rPr lang="en-US" altLang="ja-JP" sz="1100" dirty="0">
                <a:solidFill>
                  <a:srgbClr val="6DB344"/>
                </a:solidFill>
                <a:latin typeface="Calibri"/>
                <a:cs typeface="Calibri"/>
              </a:rPr>
              <a:t>IPS</a:t>
            </a:r>
            <a:endParaRPr lang="en-US" sz="1100" dirty="0">
              <a:solidFill>
                <a:srgbClr val="6DB344"/>
              </a:solidFill>
              <a:latin typeface="Calibri"/>
              <a:cs typeface="Calibri"/>
            </a:endParaRPr>
          </a:p>
        </p:txBody>
      </p:sp>
      <p:sp>
        <p:nvSpPr>
          <p:cNvPr id="20" name="TextBox 19"/>
          <p:cNvSpPr txBox="1"/>
          <p:nvPr/>
        </p:nvSpPr>
        <p:spPr>
          <a:xfrm>
            <a:off x="464812" y="1580794"/>
            <a:ext cx="1125939" cy="407802"/>
          </a:xfrm>
          <a:prstGeom prst="rect">
            <a:avLst/>
          </a:prstGeom>
          <a:noFill/>
        </p:spPr>
        <p:txBody>
          <a:bodyPr wrap="none" lIns="68575" tIns="34289" rIns="68575" bIns="34289" rtlCol="0">
            <a:spAutoFit/>
          </a:bodyPr>
          <a:lstStyle/>
          <a:p>
            <a:pPr algn="ctr" defTabSz="456896"/>
            <a:r>
              <a:rPr lang="ja-JP" altLang="en-US" sz="1100" dirty="0">
                <a:solidFill>
                  <a:srgbClr val="6DB344"/>
                </a:solidFill>
                <a:latin typeface="Calibri"/>
                <a:cs typeface="Calibri"/>
              </a:rPr>
              <a:t>セキュリティ情報</a:t>
            </a:r>
            <a:r>
              <a:rPr lang="en-US" altLang="ja-JP" sz="1100" dirty="0">
                <a:solidFill>
                  <a:srgbClr val="6DB344"/>
                </a:solidFill>
                <a:latin typeface="Calibri"/>
                <a:cs typeface="Calibri"/>
              </a:rPr>
              <a:t/>
            </a:r>
            <a:br>
              <a:rPr lang="en-US" altLang="ja-JP" sz="1100" dirty="0">
                <a:solidFill>
                  <a:srgbClr val="6DB344"/>
                </a:solidFill>
                <a:latin typeface="Calibri"/>
                <a:cs typeface="Calibri"/>
              </a:rPr>
            </a:br>
            <a:r>
              <a:rPr lang="ja-JP" altLang="en-US" sz="1100" dirty="0">
                <a:solidFill>
                  <a:srgbClr val="6DB344"/>
                </a:solidFill>
                <a:latin typeface="Calibri"/>
                <a:cs typeface="Calibri"/>
              </a:rPr>
              <a:t>イベント管理</a:t>
            </a:r>
            <a:endParaRPr lang="en-US" sz="1100" dirty="0">
              <a:solidFill>
                <a:srgbClr val="6DB344"/>
              </a:solidFill>
              <a:latin typeface="Calibri"/>
              <a:cs typeface="Calibri"/>
            </a:endParaRPr>
          </a:p>
        </p:txBody>
      </p:sp>
      <p:sp>
        <p:nvSpPr>
          <p:cNvPr id="21" name="TextBox 20"/>
          <p:cNvSpPr txBox="1"/>
          <p:nvPr/>
        </p:nvSpPr>
        <p:spPr>
          <a:xfrm>
            <a:off x="295653" y="2711570"/>
            <a:ext cx="1190059" cy="407802"/>
          </a:xfrm>
          <a:prstGeom prst="rect">
            <a:avLst/>
          </a:prstGeom>
          <a:noFill/>
        </p:spPr>
        <p:txBody>
          <a:bodyPr wrap="none" lIns="68575" tIns="34289" rIns="68575" bIns="34289" rtlCol="0">
            <a:spAutoFit/>
          </a:bodyPr>
          <a:lstStyle/>
          <a:p>
            <a:pPr algn="ctr" defTabSz="456896"/>
            <a:r>
              <a:rPr lang="ja-JP" altLang="en-US" sz="1100" dirty="0">
                <a:solidFill>
                  <a:srgbClr val="6DB344"/>
                </a:solidFill>
                <a:latin typeface="Calibri"/>
                <a:cs typeface="Calibri"/>
              </a:rPr>
              <a:t>モバイルデバイス</a:t>
            </a:r>
            <a:r>
              <a:rPr lang="en-US" altLang="ja-JP" sz="1100" dirty="0">
                <a:solidFill>
                  <a:srgbClr val="6DB344"/>
                </a:solidFill>
                <a:latin typeface="Calibri"/>
                <a:cs typeface="Calibri"/>
              </a:rPr>
              <a:t/>
            </a:r>
            <a:br>
              <a:rPr lang="en-US" altLang="ja-JP" sz="1100" dirty="0">
                <a:solidFill>
                  <a:srgbClr val="6DB344"/>
                </a:solidFill>
                <a:latin typeface="Calibri"/>
                <a:cs typeface="Calibri"/>
              </a:rPr>
            </a:br>
            <a:r>
              <a:rPr lang="ja-JP" altLang="en-US" sz="1100" dirty="0">
                <a:solidFill>
                  <a:srgbClr val="6DB344"/>
                </a:solidFill>
                <a:latin typeface="Calibri"/>
                <a:cs typeface="Calibri"/>
              </a:rPr>
              <a:t>マネジメント</a:t>
            </a:r>
            <a:endParaRPr lang="en-US" sz="1100" dirty="0">
              <a:solidFill>
                <a:srgbClr val="6DB344"/>
              </a:solidFill>
              <a:latin typeface="Calibri"/>
              <a:cs typeface="Calibri"/>
            </a:endParaRPr>
          </a:p>
        </p:txBody>
      </p:sp>
      <p:sp>
        <p:nvSpPr>
          <p:cNvPr id="22" name="TextBox 21"/>
          <p:cNvSpPr txBox="1"/>
          <p:nvPr/>
        </p:nvSpPr>
        <p:spPr>
          <a:xfrm>
            <a:off x="961021" y="3399503"/>
            <a:ext cx="1101280" cy="238525"/>
          </a:xfrm>
          <a:prstGeom prst="rect">
            <a:avLst/>
          </a:prstGeom>
          <a:noFill/>
        </p:spPr>
        <p:txBody>
          <a:bodyPr wrap="none" lIns="68575" tIns="34289" rIns="68575" bIns="34289" rtlCol="0">
            <a:spAutoFit/>
          </a:bodyPr>
          <a:lstStyle/>
          <a:p>
            <a:pPr algn="ctr" defTabSz="456896"/>
            <a:r>
              <a:rPr lang="en-US" altLang="ja-JP" sz="1100" dirty="0" err="1">
                <a:solidFill>
                  <a:srgbClr val="6DB344"/>
                </a:solidFill>
                <a:latin typeface="Calibri"/>
                <a:cs typeface="Calibri"/>
              </a:rPr>
              <a:t>IoT</a:t>
            </a:r>
            <a:r>
              <a:rPr lang="ja-JP" altLang="en-US" sz="1100" dirty="0">
                <a:solidFill>
                  <a:srgbClr val="6DB344"/>
                </a:solidFill>
                <a:latin typeface="Calibri"/>
                <a:cs typeface="Calibri"/>
              </a:rPr>
              <a:t>ポリシー管理</a:t>
            </a:r>
            <a:endParaRPr lang="en-US" sz="1100" dirty="0">
              <a:solidFill>
                <a:srgbClr val="6DB344"/>
              </a:solidFill>
              <a:latin typeface="Calibri"/>
              <a:cs typeface="Calibri"/>
            </a:endParaRPr>
          </a:p>
        </p:txBody>
      </p:sp>
      <p:sp>
        <p:nvSpPr>
          <p:cNvPr id="32" name="Rounded Rectangle 31"/>
          <p:cNvSpPr/>
          <p:nvPr/>
        </p:nvSpPr>
        <p:spPr>
          <a:xfrm>
            <a:off x="4925059" y="4241103"/>
            <a:ext cx="3935387" cy="424668"/>
          </a:xfrm>
          <a:prstGeom prst="roundRect">
            <a:avLst>
              <a:gd name="adj" fmla="val 33119"/>
            </a:avLst>
          </a:prstGeom>
          <a:ln/>
        </p:spPr>
        <p:style>
          <a:lnRef idx="1">
            <a:schemeClr val="accent2"/>
          </a:lnRef>
          <a:fillRef idx="3">
            <a:schemeClr val="accent2"/>
          </a:fillRef>
          <a:effectRef idx="2">
            <a:schemeClr val="accent2"/>
          </a:effectRef>
          <a:fontRef idx="minor">
            <a:schemeClr val="lt1"/>
          </a:fontRef>
        </p:style>
        <p:txBody>
          <a:bodyPr lIns="91384" tIns="45692" rIns="91384" bIns="45692" rtlCol="0" anchor="ctr"/>
          <a:lstStyle/>
          <a:p>
            <a:pPr algn="ctr" defTabSz="456896"/>
            <a:r>
              <a:rPr lang="ja-JP" altLang="en-US" sz="2000" dirty="0">
                <a:solidFill>
                  <a:srgbClr val="000000"/>
                </a:solidFill>
                <a:latin typeface="Arial"/>
                <a:ea typeface="ＭＳ Ｐゴシック"/>
              </a:rPr>
              <a:t>ネットワークをセキュア</a:t>
            </a:r>
            <a:r>
              <a:rPr lang="ja-JP" altLang="en-US" sz="2000" dirty="0" smtClean="0">
                <a:solidFill>
                  <a:srgbClr val="000000"/>
                </a:solidFill>
                <a:latin typeface="Arial"/>
                <a:ea typeface="ＭＳ Ｐゴシック"/>
              </a:rPr>
              <a:t>に制御</a:t>
            </a:r>
            <a:endParaRPr lang="en-US" sz="2000" dirty="0">
              <a:solidFill>
                <a:srgbClr val="000000"/>
              </a:solidFill>
              <a:latin typeface="Arial"/>
            </a:endParaRPr>
          </a:p>
        </p:txBody>
      </p:sp>
      <p:sp>
        <p:nvSpPr>
          <p:cNvPr id="33" name="Rounded Rectangle 32"/>
          <p:cNvSpPr/>
          <p:nvPr/>
        </p:nvSpPr>
        <p:spPr>
          <a:xfrm>
            <a:off x="372492" y="4241103"/>
            <a:ext cx="4261512" cy="424668"/>
          </a:xfrm>
          <a:prstGeom prst="roundRect">
            <a:avLst>
              <a:gd name="adj" fmla="val 33119"/>
            </a:avLst>
          </a:prstGeom>
          <a:ln/>
        </p:spPr>
        <p:style>
          <a:lnRef idx="1">
            <a:schemeClr val="accent2"/>
          </a:lnRef>
          <a:fillRef idx="3">
            <a:schemeClr val="accent2"/>
          </a:fillRef>
          <a:effectRef idx="2">
            <a:schemeClr val="accent2"/>
          </a:effectRef>
          <a:fontRef idx="minor">
            <a:schemeClr val="lt1"/>
          </a:fontRef>
        </p:style>
        <p:txBody>
          <a:bodyPr lIns="91384" tIns="45692" rIns="91384" bIns="45692" rtlCol="0" anchor="ctr"/>
          <a:lstStyle/>
          <a:p>
            <a:pPr algn="ctr" defTabSz="456896"/>
            <a:r>
              <a:rPr lang="ja-JP" altLang="en-US" sz="2000" dirty="0">
                <a:solidFill>
                  <a:srgbClr val="000000"/>
                </a:solidFill>
              </a:rPr>
              <a:t>他プロダクト</a:t>
            </a:r>
            <a:r>
              <a:rPr lang="ja-JP" altLang="en-US" sz="2000" dirty="0" smtClean="0">
                <a:solidFill>
                  <a:srgbClr val="000000"/>
                </a:solidFill>
              </a:rPr>
              <a:t>から脅威情報を収集</a:t>
            </a:r>
            <a:endParaRPr lang="ja-JP" altLang="en-US" sz="2000" dirty="0">
              <a:solidFill>
                <a:srgbClr val="000000"/>
              </a:solidFill>
            </a:endParaRPr>
          </a:p>
        </p:txBody>
      </p:sp>
      <p:sp>
        <p:nvSpPr>
          <p:cNvPr id="34" name="TextBox 33"/>
          <p:cNvSpPr txBox="1"/>
          <p:nvPr/>
        </p:nvSpPr>
        <p:spPr>
          <a:xfrm>
            <a:off x="5632297" y="4944741"/>
            <a:ext cx="184666" cy="369332"/>
          </a:xfrm>
          <a:prstGeom prst="rect">
            <a:avLst/>
          </a:prstGeom>
          <a:noFill/>
        </p:spPr>
        <p:txBody>
          <a:bodyPr wrap="none" rtlCol="0">
            <a:spAutoFit/>
          </a:bodyPr>
          <a:lstStyle/>
          <a:p>
            <a:endParaRPr lang="en-US" dirty="0">
              <a:solidFill>
                <a:srgbClr val="676767"/>
              </a:solidFill>
            </a:endParaRPr>
          </a:p>
        </p:txBody>
      </p:sp>
      <p:sp>
        <p:nvSpPr>
          <p:cNvPr id="35" name="Freeform 6"/>
          <p:cNvSpPr>
            <a:spLocks/>
          </p:cNvSpPr>
          <p:nvPr/>
        </p:nvSpPr>
        <p:spPr bwMode="auto">
          <a:xfrm>
            <a:off x="6287620" y="3138652"/>
            <a:ext cx="1822394" cy="978564"/>
          </a:xfrm>
          <a:custGeom>
            <a:avLst/>
            <a:gdLst/>
            <a:ahLst/>
            <a:cxnLst>
              <a:cxn ang="0">
                <a:pos x="89" y="140"/>
              </a:cxn>
              <a:cxn ang="0">
                <a:pos x="90" y="136"/>
              </a:cxn>
              <a:cxn ang="0">
                <a:pos x="196" y="65"/>
              </a:cxn>
              <a:cxn ang="0">
                <a:pos x="196" y="65"/>
              </a:cxn>
              <a:cxn ang="0">
                <a:pos x="255" y="79"/>
              </a:cxn>
              <a:cxn ang="0">
                <a:pos x="255" y="79"/>
              </a:cxn>
              <a:cxn ang="0">
                <a:pos x="259" y="82"/>
              </a:cxn>
              <a:cxn ang="0">
                <a:pos x="261" y="77"/>
              </a:cxn>
              <a:cxn ang="0">
                <a:pos x="361" y="0"/>
              </a:cxn>
              <a:cxn ang="0">
                <a:pos x="361" y="0"/>
              </a:cxn>
              <a:cxn ang="0">
                <a:pos x="461" y="71"/>
              </a:cxn>
              <a:cxn ang="0">
                <a:pos x="461" y="71"/>
              </a:cxn>
              <a:cxn ang="0">
                <a:pos x="462" y="75"/>
              </a:cxn>
              <a:cxn ang="0">
                <a:pos x="466" y="74"/>
              </a:cxn>
              <a:cxn ang="0">
                <a:pos x="512" y="65"/>
              </a:cxn>
              <a:cxn ang="0">
                <a:pos x="512" y="65"/>
              </a:cxn>
              <a:cxn ang="0">
                <a:pos x="618" y="134"/>
              </a:cxn>
              <a:cxn ang="0">
                <a:pos x="618" y="134"/>
              </a:cxn>
              <a:cxn ang="0">
                <a:pos x="619" y="137"/>
              </a:cxn>
              <a:cxn ang="0">
                <a:pos x="622" y="137"/>
              </a:cxn>
              <a:cxn ang="0">
                <a:pos x="631" y="137"/>
              </a:cxn>
              <a:cxn ang="0">
                <a:pos x="631" y="137"/>
              </a:cxn>
              <a:cxn ang="0">
                <a:pos x="699" y="206"/>
              </a:cxn>
              <a:cxn ang="0">
                <a:pos x="699" y="206"/>
              </a:cxn>
              <a:cxn ang="0">
                <a:pos x="631" y="276"/>
              </a:cxn>
              <a:cxn ang="0">
                <a:pos x="631" y="276"/>
              </a:cxn>
              <a:cxn ang="0">
                <a:pos x="623" y="276"/>
              </a:cxn>
              <a:cxn ang="0">
                <a:pos x="623" y="276"/>
              </a:cxn>
              <a:cxn ang="0">
                <a:pos x="619" y="275"/>
              </a:cxn>
              <a:cxn ang="0">
                <a:pos x="619" y="279"/>
              </a:cxn>
              <a:cxn ang="0">
                <a:pos x="510" y="355"/>
              </a:cxn>
              <a:cxn ang="0">
                <a:pos x="510" y="355"/>
              </a:cxn>
              <a:cxn ang="0">
                <a:pos x="448" y="338"/>
              </a:cxn>
              <a:cxn ang="0">
                <a:pos x="448" y="338"/>
              </a:cxn>
              <a:cxn ang="0">
                <a:pos x="444" y="336"/>
              </a:cxn>
              <a:cxn ang="0">
                <a:pos x="442" y="339"/>
              </a:cxn>
              <a:cxn ang="0">
                <a:pos x="339" y="387"/>
              </a:cxn>
              <a:cxn ang="0">
                <a:pos x="339" y="387"/>
              </a:cxn>
              <a:cxn ang="0">
                <a:pos x="244" y="348"/>
              </a:cxn>
              <a:cxn ang="0">
                <a:pos x="244" y="348"/>
              </a:cxn>
              <a:cxn ang="0">
                <a:pos x="242" y="346"/>
              </a:cxn>
              <a:cxn ang="0">
                <a:pos x="240" y="347"/>
              </a:cxn>
              <a:cxn ang="0">
                <a:pos x="196" y="355"/>
              </a:cxn>
              <a:cxn ang="0">
                <a:pos x="196" y="355"/>
              </a:cxn>
              <a:cxn ang="0">
                <a:pos x="89" y="277"/>
              </a:cxn>
              <a:cxn ang="0">
                <a:pos x="89" y="277"/>
              </a:cxn>
              <a:cxn ang="0">
                <a:pos x="87" y="273"/>
              </a:cxn>
              <a:cxn ang="0">
                <a:pos x="83" y="274"/>
              </a:cxn>
              <a:cxn ang="0">
                <a:pos x="68" y="276"/>
              </a:cxn>
              <a:cxn ang="0">
                <a:pos x="68" y="276"/>
              </a:cxn>
              <a:cxn ang="0">
                <a:pos x="0" y="206"/>
              </a:cxn>
              <a:cxn ang="0">
                <a:pos x="0" y="206"/>
              </a:cxn>
              <a:cxn ang="0">
                <a:pos x="69" y="137"/>
              </a:cxn>
              <a:cxn ang="0">
                <a:pos x="89" y="140"/>
              </a:cxn>
            </a:cxnLst>
            <a:rect l="0" t="0" r="r" b="b"/>
            <a:pathLst>
              <a:path w="699" h="387">
                <a:moveTo>
                  <a:pt x="89" y="140"/>
                </a:moveTo>
                <a:cubicBezTo>
                  <a:pt x="90" y="136"/>
                  <a:pt x="90" y="136"/>
                  <a:pt x="90" y="136"/>
                </a:cubicBezTo>
                <a:cubicBezTo>
                  <a:pt x="104" y="95"/>
                  <a:pt x="147" y="65"/>
                  <a:pt x="196" y="65"/>
                </a:cubicBezTo>
                <a:cubicBezTo>
                  <a:pt x="196" y="65"/>
                  <a:pt x="196" y="65"/>
                  <a:pt x="196" y="65"/>
                </a:cubicBezTo>
                <a:cubicBezTo>
                  <a:pt x="218" y="65"/>
                  <a:pt x="237" y="70"/>
                  <a:pt x="255" y="79"/>
                </a:cubicBezTo>
                <a:cubicBezTo>
                  <a:pt x="255" y="79"/>
                  <a:pt x="255" y="79"/>
                  <a:pt x="255" y="79"/>
                </a:cubicBezTo>
                <a:cubicBezTo>
                  <a:pt x="259" y="82"/>
                  <a:pt x="259" y="82"/>
                  <a:pt x="259" y="82"/>
                </a:cubicBezTo>
                <a:cubicBezTo>
                  <a:pt x="261" y="77"/>
                  <a:pt x="261" y="77"/>
                  <a:pt x="261" y="77"/>
                </a:cubicBezTo>
                <a:cubicBezTo>
                  <a:pt x="272" y="32"/>
                  <a:pt x="313" y="0"/>
                  <a:pt x="361" y="0"/>
                </a:cubicBezTo>
                <a:cubicBezTo>
                  <a:pt x="361" y="0"/>
                  <a:pt x="361" y="0"/>
                  <a:pt x="361" y="0"/>
                </a:cubicBezTo>
                <a:cubicBezTo>
                  <a:pt x="408" y="0"/>
                  <a:pt x="448" y="30"/>
                  <a:pt x="461" y="71"/>
                </a:cubicBezTo>
                <a:cubicBezTo>
                  <a:pt x="461" y="71"/>
                  <a:pt x="461" y="71"/>
                  <a:pt x="461" y="71"/>
                </a:cubicBezTo>
                <a:cubicBezTo>
                  <a:pt x="462" y="75"/>
                  <a:pt x="462" y="75"/>
                  <a:pt x="462" y="75"/>
                </a:cubicBezTo>
                <a:cubicBezTo>
                  <a:pt x="466" y="74"/>
                  <a:pt x="466" y="74"/>
                  <a:pt x="466" y="74"/>
                </a:cubicBezTo>
                <a:cubicBezTo>
                  <a:pt x="480" y="68"/>
                  <a:pt x="496" y="65"/>
                  <a:pt x="512" y="65"/>
                </a:cubicBezTo>
                <a:cubicBezTo>
                  <a:pt x="512" y="65"/>
                  <a:pt x="512" y="65"/>
                  <a:pt x="512" y="65"/>
                </a:cubicBezTo>
                <a:cubicBezTo>
                  <a:pt x="562" y="65"/>
                  <a:pt x="604" y="94"/>
                  <a:pt x="618" y="134"/>
                </a:cubicBezTo>
                <a:cubicBezTo>
                  <a:pt x="618" y="134"/>
                  <a:pt x="618" y="134"/>
                  <a:pt x="618" y="134"/>
                </a:cubicBezTo>
                <a:cubicBezTo>
                  <a:pt x="619" y="137"/>
                  <a:pt x="619" y="137"/>
                  <a:pt x="619" y="137"/>
                </a:cubicBezTo>
                <a:cubicBezTo>
                  <a:pt x="622" y="137"/>
                  <a:pt x="622" y="137"/>
                  <a:pt x="622" y="137"/>
                </a:cubicBezTo>
                <a:cubicBezTo>
                  <a:pt x="625" y="137"/>
                  <a:pt x="627" y="137"/>
                  <a:pt x="631" y="137"/>
                </a:cubicBezTo>
                <a:cubicBezTo>
                  <a:pt x="631" y="137"/>
                  <a:pt x="631" y="137"/>
                  <a:pt x="631" y="137"/>
                </a:cubicBezTo>
                <a:cubicBezTo>
                  <a:pt x="668" y="137"/>
                  <a:pt x="699" y="167"/>
                  <a:pt x="699" y="206"/>
                </a:cubicBezTo>
                <a:cubicBezTo>
                  <a:pt x="699" y="206"/>
                  <a:pt x="699" y="206"/>
                  <a:pt x="699" y="206"/>
                </a:cubicBezTo>
                <a:cubicBezTo>
                  <a:pt x="699" y="245"/>
                  <a:pt x="668" y="276"/>
                  <a:pt x="631" y="276"/>
                </a:cubicBezTo>
                <a:cubicBezTo>
                  <a:pt x="631" y="276"/>
                  <a:pt x="631" y="276"/>
                  <a:pt x="631" y="276"/>
                </a:cubicBezTo>
                <a:cubicBezTo>
                  <a:pt x="627" y="276"/>
                  <a:pt x="625" y="276"/>
                  <a:pt x="623" y="276"/>
                </a:cubicBezTo>
                <a:cubicBezTo>
                  <a:pt x="623" y="276"/>
                  <a:pt x="623" y="276"/>
                  <a:pt x="623" y="276"/>
                </a:cubicBezTo>
                <a:cubicBezTo>
                  <a:pt x="619" y="275"/>
                  <a:pt x="619" y="275"/>
                  <a:pt x="619" y="275"/>
                </a:cubicBezTo>
                <a:cubicBezTo>
                  <a:pt x="619" y="279"/>
                  <a:pt x="619" y="279"/>
                  <a:pt x="619" y="279"/>
                </a:cubicBezTo>
                <a:cubicBezTo>
                  <a:pt x="606" y="322"/>
                  <a:pt x="563" y="355"/>
                  <a:pt x="510" y="355"/>
                </a:cubicBezTo>
                <a:cubicBezTo>
                  <a:pt x="510" y="355"/>
                  <a:pt x="510" y="355"/>
                  <a:pt x="510" y="355"/>
                </a:cubicBezTo>
                <a:cubicBezTo>
                  <a:pt x="487" y="355"/>
                  <a:pt x="466" y="349"/>
                  <a:pt x="448" y="338"/>
                </a:cubicBezTo>
                <a:cubicBezTo>
                  <a:pt x="448" y="338"/>
                  <a:pt x="448" y="338"/>
                  <a:pt x="448" y="338"/>
                </a:cubicBezTo>
                <a:cubicBezTo>
                  <a:pt x="444" y="336"/>
                  <a:pt x="444" y="336"/>
                  <a:pt x="444" y="336"/>
                </a:cubicBezTo>
                <a:cubicBezTo>
                  <a:pt x="442" y="339"/>
                  <a:pt x="442" y="339"/>
                  <a:pt x="442" y="339"/>
                </a:cubicBezTo>
                <a:cubicBezTo>
                  <a:pt x="421" y="367"/>
                  <a:pt x="383" y="387"/>
                  <a:pt x="339" y="387"/>
                </a:cubicBezTo>
                <a:cubicBezTo>
                  <a:pt x="339" y="387"/>
                  <a:pt x="339" y="387"/>
                  <a:pt x="339" y="387"/>
                </a:cubicBezTo>
                <a:cubicBezTo>
                  <a:pt x="301" y="387"/>
                  <a:pt x="266" y="371"/>
                  <a:pt x="244" y="348"/>
                </a:cubicBezTo>
                <a:cubicBezTo>
                  <a:pt x="244" y="348"/>
                  <a:pt x="244" y="348"/>
                  <a:pt x="244" y="348"/>
                </a:cubicBezTo>
                <a:cubicBezTo>
                  <a:pt x="242" y="346"/>
                  <a:pt x="242" y="346"/>
                  <a:pt x="242" y="346"/>
                </a:cubicBezTo>
                <a:cubicBezTo>
                  <a:pt x="240" y="347"/>
                  <a:pt x="240" y="347"/>
                  <a:pt x="240" y="347"/>
                </a:cubicBezTo>
                <a:cubicBezTo>
                  <a:pt x="227" y="352"/>
                  <a:pt x="211" y="355"/>
                  <a:pt x="196" y="355"/>
                </a:cubicBezTo>
                <a:cubicBezTo>
                  <a:pt x="196" y="355"/>
                  <a:pt x="196" y="355"/>
                  <a:pt x="196" y="355"/>
                </a:cubicBezTo>
                <a:cubicBezTo>
                  <a:pt x="144" y="355"/>
                  <a:pt x="99" y="322"/>
                  <a:pt x="89" y="277"/>
                </a:cubicBezTo>
                <a:cubicBezTo>
                  <a:pt x="89" y="277"/>
                  <a:pt x="89" y="277"/>
                  <a:pt x="89" y="277"/>
                </a:cubicBezTo>
                <a:cubicBezTo>
                  <a:pt x="87" y="273"/>
                  <a:pt x="87" y="273"/>
                  <a:pt x="87" y="273"/>
                </a:cubicBezTo>
                <a:cubicBezTo>
                  <a:pt x="83" y="274"/>
                  <a:pt x="83" y="274"/>
                  <a:pt x="83" y="274"/>
                </a:cubicBezTo>
                <a:cubicBezTo>
                  <a:pt x="78" y="275"/>
                  <a:pt x="73" y="276"/>
                  <a:pt x="68" y="276"/>
                </a:cubicBezTo>
                <a:cubicBezTo>
                  <a:pt x="68" y="276"/>
                  <a:pt x="68" y="276"/>
                  <a:pt x="68" y="276"/>
                </a:cubicBezTo>
                <a:cubicBezTo>
                  <a:pt x="30" y="276"/>
                  <a:pt x="0" y="245"/>
                  <a:pt x="0" y="206"/>
                </a:cubicBezTo>
                <a:cubicBezTo>
                  <a:pt x="0" y="206"/>
                  <a:pt x="0" y="206"/>
                  <a:pt x="0" y="206"/>
                </a:cubicBezTo>
                <a:cubicBezTo>
                  <a:pt x="0" y="167"/>
                  <a:pt x="31" y="137"/>
                  <a:pt x="69" y="137"/>
                </a:cubicBezTo>
                <a:cubicBezTo>
                  <a:pt x="69" y="137"/>
                  <a:pt x="82" y="137"/>
                  <a:pt x="89" y="140"/>
                </a:cubicBezTo>
                <a:close/>
              </a:path>
            </a:pathLst>
          </a:custGeom>
          <a:solidFill>
            <a:schemeClr val="bg1"/>
          </a:solidFill>
          <a:ln w="15875">
            <a:solidFill>
              <a:schemeClr val="tx1">
                <a:alpha val="33000"/>
              </a:schemeClr>
            </a:solidFill>
          </a:ln>
          <a:effectLst>
            <a:glow rad="63500">
              <a:schemeClr val="accent1">
                <a:satMod val="175000"/>
                <a:alpha val="40000"/>
              </a:schemeClr>
            </a:glow>
            <a:outerShdw blurRad="889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5" tIns="34289" rIns="68575" bIns="34289" rtlCol="0" anchor="ctr"/>
          <a:lstStyle/>
          <a:p>
            <a:pPr algn="ctr">
              <a:lnSpc>
                <a:spcPct val="90000"/>
              </a:lnSpc>
            </a:pPr>
            <a:endParaRPr lang="en-US" dirty="0">
              <a:solidFill>
                <a:srgbClr val="414141"/>
              </a:solidFill>
              <a:latin typeface="Calibri"/>
              <a:cs typeface="Calibri"/>
            </a:endParaRPr>
          </a:p>
        </p:txBody>
      </p:sp>
      <p:pic>
        <p:nvPicPr>
          <p:cNvPr id="36" name="Picture 3" descr="\\MV-FS\Projects\Cisco\References\Brand Assets\Kubrick Icons\Device Icons\Device_switch_3062_default_256.png"/>
          <p:cNvPicPr>
            <a:picLocks noChangeAspect="1" noChangeArrowheads="1"/>
          </p:cNvPicPr>
          <p:nvPr/>
        </p:nvPicPr>
        <p:blipFill>
          <a:blip r:embed="rId3" cstate="print"/>
          <a:srcRect/>
          <a:stretch>
            <a:fillRect/>
          </a:stretch>
        </p:blipFill>
        <p:spPr bwMode="auto">
          <a:xfrm>
            <a:off x="7396961" y="3304122"/>
            <a:ext cx="578583" cy="578432"/>
          </a:xfrm>
          <a:prstGeom prst="rect">
            <a:avLst/>
          </a:prstGeom>
          <a:noFill/>
        </p:spPr>
      </p:pic>
      <p:pic>
        <p:nvPicPr>
          <p:cNvPr id="37" name="Picture 14" descr="\\MV-FS\Projects\Cisco\References\Brand Assets\Kubrick Icons\Device Icons\Device_router_3057_default_256.png"/>
          <p:cNvPicPr>
            <a:picLocks noChangeAspect="1" noChangeArrowheads="1"/>
          </p:cNvPicPr>
          <p:nvPr/>
        </p:nvPicPr>
        <p:blipFill>
          <a:blip r:embed="rId4" cstate="print"/>
          <a:srcRect/>
          <a:stretch>
            <a:fillRect/>
          </a:stretch>
        </p:blipFill>
        <p:spPr bwMode="auto">
          <a:xfrm>
            <a:off x="6497604" y="3262911"/>
            <a:ext cx="623580" cy="623417"/>
          </a:xfrm>
          <a:prstGeom prst="rect">
            <a:avLst/>
          </a:prstGeom>
          <a:noFill/>
        </p:spPr>
      </p:pic>
      <p:pic>
        <p:nvPicPr>
          <p:cNvPr id="38" name="Picture 6" descr="\\Mv-fs\Projects\Cisco\References\Brand Assets\Kubrick Icons\Device Icons\Device_asa5500_3075_default_256.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93700" y="3567556"/>
            <a:ext cx="472877" cy="385313"/>
          </a:xfrm>
          <a:prstGeom prst="rect">
            <a:avLst/>
          </a:prstGeom>
          <a:noFill/>
          <a:effectLst/>
        </p:spPr>
      </p:pic>
      <p:pic>
        <p:nvPicPr>
          <p:cNvPr id="58" name="Picture 24" descr="SecuirtySolution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07045" y="3129218"/>
            <a:ext cx="1165387" cy="1026975"/>
          </a:xfrm>
          <a:prstGeom prst="rect">
            <a:avLst/>
          </a:prstGeom>
        </p:spPr>
      </p:pic>
      <p:sp>
        <p:nvSpPr>
          <p:cNvPr id="59" name="Rectangle 58"/>
          <p:cNvSpPr/>
          <p:nvPr/>
        </p:nvSpPr>
        <p:spPr>
          <a:xfrm>
            <a:off x="5998083" y="936146"/>
            <a:ext cx="889787" cy="468821"/>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00" dirty="0" err="1" smtClean="0">
                <a:solidFill>
                  <a:srgbClr val="FFFFFF"/>
                </a:solidFill>
                <a:latin typeface="Arial"/>
              </a:rPr>
              <a:t>Stealthwatch</a:t>
            </a:r>
            <a:endParaRPr lang="en-US" sz="900" dirty="0" smtClean="0">
              <a:solidFill>
                <a:srgbClr val="FFFFFF"/>
              </a:solidFill>
              <a:latin typeface="Arial"/>
            </a:endParaRPr>
          </a:p>
        </p:txBody>
      </p:sp>
      <p:sp>
        <p:nvSpPr>
          <p:cNvPr id="60" name="Rectangle 59"/>
          <p:cNvSpPr/>
          <p:nvPr/>
        </p:nvSpPr>
        <p:spPr>
          <a:xfrm>
            <a:off x="5050823" y="1777505"/>
            <a:ext cx="2830340" cy="468821"/>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srgbClr val="FFFFFF"/>
                </a:solidFill>
                <a:latin typeface="Arial"/>
              </a:rPr>
              <a:t>ISE</a:t>
            </a:r>
          </a:p>
        </p:txBody>
      </p:sp>
      <p:sp>
        <p:nvSpPr>
          <p:cNvPr id="61" name="Rectangle 60"/>
          <p:cNvSpPr/>
          <p:nvPr/>
        </p:nvSpPr>
        <p:spPr>
          <a:xfrm>
            <a:off x="5084265" y="2651347"/>
            <a:ext cx="2749950" cy="468025"/>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rgbClr val="FFFFFF"/>
                </a:solidFill>
                <a:latin typeface="Arial"/>
              </a:rPr>
              <a:t>Switch Wireless, ASA, WSA</a:t>
            </a:r>
          </a:p>
        </p:txBody>
      </p:sp>
      <p:sp>
        <p:nvSpPr>
          <p:cNvPr id="62" name="TextBox 61"/>
          <p:cNvSpPr txBox="1"/>
          <p:nvPr/>
        </p:nvSpPr>
        <p:spPr>
          <a:xfrm>
            <a:off x="7977512" y="930694"/>
            <a:ext cx="985097" cy="523220"/>
          </a:xfrm>
          <a:prstGeom prst="rect">
            <a:avLst/>
          </a:prstGeom>
          <a:noFill/>
        </p:spPr>
        <p:txBody>
          <a:bodyPr wrap="square" rtlCol="0">
            <a:spAutoFit/>
          </a:bodyPr>
          <a:lstStyle/>
          <a:p>
            <a:r>
              <a:rPr lang="ja-JP" altLang="en-US" sz="1400" dirty="0" smtClean="0">
                <a:solidFill>
                  <a:srgbClr val="676767"/>
                </a:solidFill>
              </a:rPr>
              <a:t>脅威検出</a:t>
            </a:r>
            <a:endParaRPr lang="en-US" altLang="ja-JP" sz="1400" dirty="0" smtClean="0">
              <a:solidFill>
                <a:srgbClr val="676767"/>
              </a:solidFill>
            </a:endParaRPr>
          </a:p>
          <a:p>
            <a:r>
              <a:rPr lang="ja-JP" altLang="en-US" sz="1400" dirty="0" smtClean="0">
                <a:solidFill>
                  <a:srgbClr val="676767"/>
                </a:solidFill>
              </a:rPr>
              <a:t>トリガー</a:t>
            </a:r>
            <a:endParaRPr lang="en-US" sz="1400" dirty="0">
              <a:solidFill>
                <a:srgbClr val="676767"/>
              </a:solidFill>
            </a:endParaRPr>
          </a:p>
        </p:txBody>
      </p:sp>
      <p:sp>
        <p:nvSpPr>
          <p:cNvPr id="63" name="TextBox 62"/>
          <p:cNvSpPr txBox="1"/>
          <p:nvPr/>
        </p:nvSpPr>
        <p:spPr>
          <a:xfrm>
            <a:off x="7977512" y="1693634"/>
            <a:ext cx="1292439" cy="738664"/>
          </a:xfrm>
          <a:prstGeom prst="rect">
            <a:avLst/>
          </a:prstGeom>
          <a:noFill/>
        </p:spPr>
        <p:txBody>
          <a:bodyPr wrap="square" rtlCol="0">
            <a:spAutoFit/>
          </a:bodyPr>
          <a:lstStyle/>
          <a:p>
            <a:r>
              <a:rPr lang="ja-JP" altLang="en-US" sz="1400" dirty="0" smtClean="0">
                <a:solidFill>
                  <a:srgbClr val="676767"/>
                </a:solidFill>
              </a:rPr>
              <a:t>セキュリティ</a:t>
            </a:r>
            <a:endParaRPr lang="en-US" altLang="ja-JP" sz="1400" dirty="0" smtClean="0">
              <a:solidFill>
                <a:srgbClr val="676767"/>
              </a:solidFill>
            </a:endParaRPr>
          </a:p>
          <a:p>
            <a:r>
              <a:rPr lang="ja-JP" altLang="en-US" sz="1400" dirty="0" smtClean="0">
                <a:solidFill>
                  <a:srgbClr val="676767"/>
                </a:solidFill>
              </a:rPr>
              <a:t>ポリシー</a:t>
            </a:r>
            <a:endParaRPr lang="en-US" altLang="ja-JP" sz="1400" dirty="0" smtClean="0">
              <a:solidFill>
                <a:srgbClr val="676767"/>
              </a:solidFill>
            </a:endParaRPr>
          </a:p>
          <a:p>
            <a:r>
              <a:rPr lang="ja-JP" altLang="en-US" sz="1400" dirty="0" smtClean="0">
                <a:solidFill>
                  <a:srgbClr val="676767"/>
                </a:solidFill>
              </a:rPr>
              <a:t>コントローラ</a:t>
            </a:r>
            <a:endParaRPr lang="en-US" sz="1400" dirty="0">
              <a:solidFill>
                <a:srgbClr val="676767"/>
              </a:solidFill>
            </a:endParaRPr>
          </a:p>
        </p:txBody>
      </p:sp>
      <p:sp>
        <p:nvSpPr>
          <p:cNvPr id="64" name="TextBox 63"/>
          <p:cNvSpPr txBox="1"/>
          <p:nvPr/>
        </p:nvSpPr>
        <p:spPr>
          <a:xfrm>
            <a:off x="7975544" y="2651347"/>
            <a:ext cx="1140041" cy="523220"/>
          </a:xfrm>
          <a:prstGeom prst="rect">
            <a:avLst/>
          </a:prstGeom>
          <a:noFill/>
        </p:spPr>
        <p:txBody>
          <a:bodyPr wrap="square" rtlCol="0">
            <a:spAutoFit/>
          </a:bodyPr>
          <a:lstStyle/>
          <a:p>
            <a:r>
              <a:rPr lang="ja-JP" altLang="en-US" sz="1400" dirty="0" smtClean="0">
                <a:solidFill>
                  <a:srgbClr val="676767"/>
                </a:solidFill>
              </a:rPr>
              <a:t>通信制御</a:t>
            </a:r>
            <a:endParaRPr lang="en-US" altLang="ja-JP" sz="1400" dirty="0" smtClean="0">
              <a:solidFill>
                <a:srgbClr val="676767"/>
              </a:solidFill>
            </a:endParaRPr>
          </a:p>
          <a:p>
            <a:r>
              <a:rPr lang="en-US" sz="1400" dirty="0" smtClean="0">
                <a:solidFill>
                  <a:srgbClr val="676767"/>
                </a:solidFill>
              </a:rPr>
              <a:t>脅威隔離</a:t>
            </a:r>
            <a:endParaRPr lang="en-US" sz="1400" dirty="0">
              <a:solidFill>
                <a:srgbClr val="676767"/>
              </a:solidFill>
            </a:endParaRPr>
          </a:p>
        </p:txBody>
      </p:sp>
      <p:sp>
        <p:nvSpPr>
          <p:cNvPr id="65" name="Rectangle 64"/>
          <p:cNvSpPr/>
          <p:nvPr/>
        </p:nvSpPr>
        <p:spPr>
          <a:xfrm>
            <a:off x="5050823" y="936146"/>
            <a:ext cx="889787" cy="468821"/>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00" dirty="0" smtClean="0">
                <a:solidFill>
                  <a:srgbClr val="FFFFFF"/>
                </a:solidFill>
                <a:latin typeface="Arial"/>
              </a:rPr>
              <a:t>Firepower</a:t>
            </a:r>
          </a:p>
          <a:p>
            <a:pPr algn="ctr"/>
            <a:r>
              <a:rPr lang="en-US" sz="900" dirty="0" smtClean="0">
                <a:solidFill>
                  <a:srgbClr val="FFFFFF"/>
                </a:solidFill>
                <a:latin typeface="Arial"/>
              </a:rPr>
              <a:t>Management Center</a:t>
            </a:r>
            <a:endParaRPr lang="en-US" sz="900" dirty="0">
              <a:solidFill>
                <a:srgbClr val="FFFFFF"/>
              </a:solidFill>
              <a:latin typeface="Arial"/>
            </a:endParaRPr>
          </a:p>
        </p:txBody>
      </p:sp>
      <p:sp>
        <p:nvSpPr>
          <p:cNvPr id="66" name="Rectangle 65"/>
          <p:cNvSpPr/>
          <p:nvPr/>
        </p:nvSpPr>
        <p:spPr>
          <a:xfrm>
            <a:off x="6974214" y="940493"/>
            <a:ext cx="889787" cy="468821"/>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solidFill>
                  <a:srgbClr val="FFFFFF"/>
                </a:solidFill>
                <a:latin typeface="Arial"/>
              </a:rPr>
              <a:t>3</a:t>
            </a:r>
            <a:r>
              <a:rPr lang="en-US" sz="1400" baseline="30000" dirty="0" smtClean="0">
                <a:solidFill>
                  <a:srgbClr val="FFFFFF"/>
                </a:solidFill>
                <a:latin typeface="Arial"/>
              </a:rPr>
              <a:t>rd</a:t>
            </a:r>
            <a:r>
              <a:rPr lang="en-US" sz="1400" dirty="0" smtClean="0">
                <a:solidFill>
                  <a:srgbClr val="FFFFFF"/>
                </a:solidFill>
                <a:latin typeface="Arial"/>
              </a:rPr>
              <a:t> Party</a:t>
            </a:r>
          </a:p>
        </p:txBody>
      </p:sp>
      <p:sp>
        <p:nvSpPr>
          <p:cNvPr id="68" name="Right Arrow 67"/>
          <p:cNvSpPr/>
          <p:nvPr/>
        </p:nvSpPr>
        <p:spPr>
          <a:xfrm rot="5400000">
            <a:off x="6264354" y="1425223"/>
            <a:ext cx="389772" cy="367260"/>
          </a:xfrm>
          <a:prstGeom prst="rightArrow">
            <a:avLst/>
          </a:prstGeom>
          <a:gradFill flip="none" rotWithShape="1">
            <a:gsLst>
              <a:gs pos="100000">
                <a:schemeClr val="accent1"/>
              </a:gs>
              <a:gs pos="0">
                <a:srgbClr val="FFFFFF"/>
              </a:gs>
              <a:gs pos="37000">
                <a:schemeClr val="tx2">
                  <a:lumMod val="20000"/>
                  <a:lumOff val="8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456896"/>
            <a:endParaRPr lang="en-US" dirty="0">
              <a:solidFill>
                <a:srgbClr val="FFFFFF"/>
              </a:solidFill>
              <a:latin typeface="Arial"/>
            </a:endParaRPr>
          </a:p>
        </p:txBody>
      </p:sp>
      <p:sp>
        <p:nvSpPr>
          <p:cNvPr id="70" name="Right Arrow 69"/>
          <p:cNvSpPr/>
          <p:nvPr/>
        </p:nvSpPr>
        <p:spPr>
          <a:xfrm rot="5400000">
            <a:off x="6276029" y="2267800"/>
            <a:ext cx="389772" cy="367260"/>
          </a:xfrm>
          <a:prstGeom prst="rightArrow">
            <a:avLst/>
          </a:prstGeom>
          <a:gradFill flip="none" rotWithShape="1">
            <a:gsLst>
              <a:gs pos="100000">
                <a:schemeClr val="accent1"/>
              </a:gs>
              <a:gs pos="0">
                <a:srgbClr val="FFFFFF"/>
              </a:gs>
              <a:gs pos="37000">
                <a:schemeClr val="tx2">
                  <a:lumMod val="20000"/>
                  <a:lumOff val="8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456896"/>
            <a:endParaRPr lang="en-US" dirty="0">
              <a:solidFill>
                <a:srgbClr val="FFFFFF"/>
              </a:solidFill>
              <a:latin typeface="Arial"/>
            </a:endParaRPr>
          </a:p>
        </p:txBody>
      </p:sp>
      <p:sp>
        <p:nvSpPr>
          <p:cNvPr id="2" name="Title 1"/>
          <p:cNvSpPr>
            <a:spLocks noGrp="1"/>
          </p:cNvSpPr>
          <p:nvPr>
            <p:ph type="title"/>
          </p:nvPr>
        </p:nvSpPr>
        <p:spPr/>
        <p:txBody>
          <a:bodyPr/>
          <a:lstStyle/>
          <a:p>
            <a:r>
              <a:rPr lang="en-US" altLang="ja-JP" dirty="0">
                <a:solidFill>
                  <a:schemeClr val="tx1"/>
                </a:solidFill>
              </a:rPr>
              <a:t>Cisco </a:t>
            </a:r>
            <a:r>
              <a:rPr lang="en-US" altLang="ja-JP" b="1" dirty="0">
                <a:solidFill>
                  <a:schemeClr val="tx1"/>
                </a:solidFill>
              </a:rPr>
              <a:t>P</a:t>
            </a:r>
            <a:r>
              <a:rPr lang="en-US" altLang="ja-JP" sz="2800" dirty="0">
                <a:solidFill>
                  <a:schemeClr val="tx1"/>
                </a:solidFill>
              </a:rPr>
              <a:t>latform </a:t>
            </a:r>
            <a:r>
              <a:rPr lang="en-US" altLang="ja-JP" sz="2800" dirty="0" err="1" smtClean="0">
                <a:solidFill>
                  <a:schemeClr val="tx1"/>
                </a:solidFill>
              </a:rPr>
              <a:t>e</a:t>
            </a:r>
            <a:r>
              <a:rPr lang="en-US" altLang="ja-JP" b="1" dirty="0" err="1" smtClean="0">
                <a:solidFill>
                  <a:schemeClr val="tx1"/>
                </a:solidFill>
              </a:rPr>
              <a:t>X</a:t>
            </a:r>
            <a:r>
              <a:rPr lang="en-US" altLang="ja-JP" sz="2800" dirty="0" err="1" smtClean="0">
                <a:solidFill>
                  <a:schemeClr val="tx1"/>
                </a:solidFill>
              </a:rPr>
              <a:t>change</a:t>
            </a:r>
            <a:r>
              <a:rPr lang="en-US" altLang="ja-JP" sz="2800" dirty="0" smtClean="0">
                <a:solidFill>
                  <a:schemeClr val="tx1"/>
                </a:solidFill>
              </a:rPr>
              <a:t> </a:t>
            </a:r>
            <a:r>
              <a:rPr lang="en-US" altLang="ja-JP" b="1" dirty="0">
                <a:solidFill>
                  <a:schemeClr val="tx1"/>
                </a:solidFill>
              </a:rPr>
              <a:t>Grid</a:t>
            </a:r>
            <a:r>
              <a:rPr lang="en-US" altLang="ja-JP" dirty="0">
                <a:solidFill>
                  <a:schemeClr val="tx1"/>
                </a:solidFill>
              </a:rPr>
              <a:t> </a:t>
            </a:r>
            <a:r>
              <a:rPr lang="ja-JP" altLang="en-US" dirty="0" smtClean="0">
                <a:solidFill>
                  <a:schemeClr val="tx1"/>
                </a:solidFill>
              </a:rPr>
              <a:t>テクノロジー</a:t>
            </a:r>
            <a:endParaRPr lang="en-US" dirty="0">
              <a:solidFill>
                <a:schemeClr val="tx1"/>
              </a:solidFill>
            </a:endParaRPr>
          </a:p>
        </p:txBody>
      </p:sp>
      <p:sp>
        <p:nvSpPr>
          <p:cNvPr id="8" name="TextBox 7"/>
          <p:cNvSpPr txBox="1"/>
          <p:nvPr/>
        </p:nvSpPr>
        <p:spPr>
          <a:xfrm>
            <a:off x="2696173" y="1271315"/>
            <a:ext cx="638316" cy="430887"/>
          </a:xfrm>
          <a:prstGeom prst="rect">
            <a:avLst/>
          </a:prstGeom>
          <a:noFill/>
        </p:spPr>
        <p:txBody>
          <a:bodyPr wrap="none" rtlCol="0">
            <a:spAutoFit/>
          </a:bodyPr>
          <a:lstStyle/>
          <a:p>
            <a:r>
              <a:rPr lang="en-US" sz="1100" smtClean="0"/>
              <a:t>Ping</a:t>
            </a:r>
          </a:p>
          <a:p>
            <a:r>
              <a:rPr lang="en-US" sz="1100" dirty="0" smtClean="0"/>
              <a:t>Identity</a:t>
            </a:r>
            <a:endParaRPr lang="en-US" sz="1100" dirty="0"/>
          </a:p>
        </p:txBody>
      </p:sp>
      <p:sp>
        <p:nvSpPr>
          <p:cNvPr id="49" name="TextBox 48"/>
          <p:cNvSpPr txBox="1"/>
          <p:nvPr/>
        </p:nvSpPr>
        <p:spPr>
          <a:xfrm>
            <a:off x="3625122" y="1887083"/>
            <a:ext cx="647934" cy="261610"/>
          </a:xfrm>
          <a:prstGeom prst="rect">
            <a:avLst/>
          </a:prstGeom>
          <a:noFill/>
        </p:spPr>
        <p:txBody>
          <a:bodyPr wrap="none" rtlCol="0">
            <a:spAutoFit/>
          </a:bodyPr>
          <a:lstStyle/>
          <a:p>
            <a:r>
              <a:rPr lang="en-US" sz="1100" dirty="0" smtClean="0"/>
              <a:t>tenable</a:t>
            </a:r>
            <a:endParaRPr lang="en-US" sz="1100" dirty="0"/>
          </a:p>
        </p:txBody>
      </p:sp>
      <p:sp>
        <p:nvSpPr>
          <p:cNvPr id="50" name="TextBox 49"/>
          <p:cNvSpPr txBox="1"/>
          <p:nvPr/>
        </p:nvSpPr>
        <p:spPr>
          <a:xfrm>
            <a:off x="3614663" y="2696903"/>
            <a:ext cx="766557" cy="261610"/>
          </a:xfrm>
          <a:prstGeom prst="rect">
            <a:avLst/>
          </a:prstGeom>
          <a:noFill/>
        </p:spPr>
        <p:txBody>
          <a:bodyPr wrap="none" rtlCol="0">
            <a:spAutoFit/>
          </a:bodyPr>
          <a:lstStyle/>
          <a:p>
            <a:r>
              <a:rPr lang="en-US" sz="1100" smtClean="0"/>
              <a:t>EMULEX</a:t>
            </a:r>
            <a:endParaRPr lang="en-US" sz="1100" dirty="0"/>
          </a:p>
        </p:txBody>
      </p:sp>
      <p:sp>
        <p:nvSpPr>
          <p:cNvPr id="51" name="TextBox 50"/>
          <p:cNvSpPr txBox="1"/>
          <p:nvPr/>
        </p:nvSpPr>
        <p:spPr>
          <a:xfrm>
            <a:off x="3328627" y="3534151"/>
            <a:ext cx="1468672" cy="430887"/>
          </a:xfrm>
          <a:prstGeom prst="rect">
            <a:avLst/>
          </a:prstGeom>
          <a:noFill/>
        </p:spPr>
        <p:txBody>
          <a:bodyPr wrap="none" rtlCol="0">
            <a:spAutoFit/>
          </a:bodyPr>
          <a:lstStyle/>
          <a:p>
            <a:pPr algn="ctr"/>
            <a:r>
              <a:rPr lang="en-US" sz="1100" dirty="0" smtClean="0"/>
              <a:t>Firepower</a:t>
            </a:r>
          </a:p>
          <a:p>
            <a:pPr algn="ctr"/>
            <a:r>
              <a:rPr lang="en-US" sz="1100" dirty="0" smtClean="0"/>
              <a:t>Management Center</a:t>
            </a:r>
            <a:endParaRPr lang="en-US" sz="1100" dirty="0"/>
          </a:p>
        </p:txBody>
      </p:sp>
      <p:sp>
        <p:nvSpPr>
          <p:cNvPr id="52" name="TextBox 51"/>
          <p:cNvSpPr txBox="1"/>
          <p:nvPr/>
        </p:nvSpPr>
        <p:spPr>
          <a:xfrm>
            <a:off x="261164" y="1923514"/>
            <a:ext cx="992579" cy="600164"/>
          </a:xfrm>
          <a:prstGeom prst="rect">
            <a:avLst/>
          </a:prstGeom>
          <a:noFill/>
        </p:spPr>
        <p:txBody>
          <a:bodyPr wrap="none" rtlCol="0">
            <a:spAutoFit/>
          </a:bodyPr>
          <a:lstStyle/>
          <a:p>
            <a:r>
              <a:rPr lang="en-US" sz="1100" dirty="0" smtClean="0"/>
              <a:t>NetIQ</a:t>
            </a:r>
          </a:p>
          <a:p>
            <a:r>
              <a:rPr lang="en-US" sz="1100" dirty="0" err="1" smtClean="0"/>
              <a:t>Splunk</a:t>
            </a:r>
            <a:endParaRPr lang="en-US" sz="1100" dirty="0" smtClean="0"/>
          </a:p>
          <a:p>
            <a:r>
              <a:rPr lang="en-US" sz="1100" dirty="0" err="1" smtClean="0"/>
              <a:t>Stealthwatch</a:t>
            </a:r>
            <a:endParaRPr lang="en-US" sz="1100" dirty="0"/>
          </a:p>
        </p:txBody>
      </p:sp>
      <p:sp>
        <p:nvSpPr>
          <p:cNvPr id="53" name="TextBox 52"/>
          <p:cNvSpPr txBox="1"/>
          <p:nvPr/>
        </p:nvSpPr>
        <p:spPr>
          <a:xfrm>
            <a:off x="1232329" y="3572293"/>
            <a:ext cx="971741" cy="261610"/>
          </a:xfrm>
          <a:prstGeom prst="rect">
            <a:avLst/>
          </a:prstGeom>
          <a:noFill/>
        </p:spPr>
        <p:txBody>
          <a:bodyPr wrap="none" rtlCol="0">
            <a:spAutoFit/>
          </a:bodyPr>
          <a:lstStyle/>
          <a:p>
            <a:r>
              <a:rPr lang="en-US" sz="1100" dirty="0" smtClean="0"/>
              <a:t>BAYSHORE</a:t>
            </a:r>
            <a:endParaRPr lang="en-US" sz="1100" dirty="0"/>
          </a:p>
        </p:txBody>
      </p:sp>
    </p:spTree>
    <p:extLst>
      <p:ext uri="{BB962C8B-B14F-4D97-AF65-F5344CB8AC3E}">
        <p14:creationId xmlns:p14="http://schemas.microsoft.com/office/powerpoint/2010/main" val="91469995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21650" y="195429"/>
            <a:ext cx="8345488" cy="731837"/>
          </a:xfrm>
        </p:spPr>
        <p:txBody>
          <a:bodyPr>
            <a:noAutofit/>
          </a:bodyPr>
          <a:lstStyle/>
          <a:p>
            <a:pPr>
              <a:lnSpc>
                <a:spcPct val="100000"/>
              </a:lnSpc>
            </a:pPr>
            <a:r>
              <a:rPr lang="en-US" altLang="ja-JP" sz="2800" dirty="0">
                <a:solidFill>
                  <a:srgbClr val="676767"/>
                </a:solidFill>
              </a:rPr>
              <a:t>Network as a Sensor and </a:t>
            </a:r>
            <a:r>
              <a:rPr lang="en-US" altLang="ja-JP" sz="2800" dirty="0" smtClean="0">
                <a:solidFill>
                  <a:srgbClr val="676767"/>
                </a:solidFill>
              </a:rPr>
              <a:t>Enforcer</a:t>
            </a:r>
            <a:br>
              <a:rPr lang="en-US" altLang="ja-JP" sz="2800" dirty="0" smtClean="0">
                <a:solidFill>
                  <a:srgbClr val="676767"/>
                </a:solidFill>
              </a:rPr>
            </a:br>
            <a:r>
              <a:rPr kumimoji="1" lang="ja-JP" altLang="en-US" sz="2800" dirty="0" smtClean="0">
                <a:solidFill>
                  <a:srgbClr val="676767"/>
                </a:solidFill>
              </a:rPr>
              <a:t>感染</a:t>
            </a:r>
            <a:r>
              <a:rPr lang="ja-JP" altLang="en-US" sz="2800" dirty="0" smtClean="0">
                <a:solidFill>
                  <a:srgbClr val="676767"/>
                </a:solidFill>
              </a:rPr>
              <a:t>端末</a:t>
            </a:r>
            <a:r>
              <a:rPr lang="ja-JP" altLang="en-US" sz="2800" dirty="0">
                <a:solidFill>
                  <a:srgbClr val="676767"/>
                </a:solidFill>
              </a:rPr>
              <a:t>隔離</a:t>
            </a:r>
            <a:r>
              <a:rPr lang="ja-JP" altLang="en-US" sz="2800" dirty="0" smtClean="0">
                <a:solidFill>
                  <a:srgbClr val="676767"/>
                </a:solidFill>
              </a:rPr>
              <a:t>の仕組み</a:t>
            </a:r>
            <a:endParaRPr lang="en-US" sz="2800" dirty="0">
              <a:solidFill>
                <a:srgbClr val="676767"/>
              </a:solidFill>
            </a:endParaRPr>
          </a:p>
        </p:txBody>
      </p:sp>
      <p:pic>
        <p:nvPicPr>
          <p:cNvPr id="214" name="Picture 213" descr="Screen Shot 2015-04-13 at 4.57.11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113" y="3127825"/>
            <a:ext cx="1531502" cy="1470626"/>
          </a:xfrm>
          <a:prstGeom prst="rect">
            <a:avLst/>
          </a:prstGeom>
        </p:spPr>
      </p:pic>
      <p:grpSp>
        <p:nvGrpSpPr>
          <p:cNvPr id="215" name="Group 214"/>
          <p:cNvGrpSpPr/>
          <p:nvPr/>
        </p:nvGrpSpPr>
        <p:grpSpPr>
          <a:xfrm>
            <a:off x="379832" y="1910447"/>
            <a:ext cx="3784516" cy="985323"/>
            <a:chOff x="379832" y="1910445"/>
            <a:chExt cx="3784516" cy="985323"/>
          </a:xfrm>
        </p:grpSpPr>
        <p:sp>
          <p:nvSpPr>
            <p:cNvPr id="216" name="Pentagon 215"/>
            <p:cNvSpPr/>
            <p:nvPr/>
          </p:nvSpPr>
          <p:spPr>
            <a:xfrm>
              <a:off x="2833024" y="1916827"/>
              <a:ext cx="1331324" cy="978941"/>
            </a:xfrm>
            <a:prstGeom prst="homePlate">
              <a:avLst>
                <a:gd name="adj" fmla="val 106614"/>
              </a:avLst>
            </a:prstGeom>
            <a:gradFill flip="none" rotWithShape="1">
              <a:gsLst>
                <a:gs pos="0">
                  <a:srgbClr val="2968AF">
                    <a:lumMod val="50000"/>
                    <a:alpha val="90000"/>
                  </a:srgbClr>
                </a:gs>
                <a:gs pos="100000">
                  <a:srgbClr val="000000">
                    <a:alpha val="0"/>
                  </a:srgbClr>
                </a:gs>
              </a:gsLst>
              <a:lin ang="0" scaled="1"/>
              <a:tileRect/>
            </a:gradFill>
            <a:ln w="25400" cap="flat" cmpd="sng" algn="ctr">
              <a:noFill/>
              <a:prstDash val="solid"/>
            </a:ln>
            <a:effectLst/>
          </p:spPr>
          <p:txBody>
            <a:bodyPr rtlCol="0" anchor="ctr"/>
            <a:lstStyle/>
            <a:p>
              <a:pPr algn="ctr" defTabSz="457162">
                <a:defRPr/>
              </a:pPr>
              <a:endParaRPr lang="en-US" sz="1400" kern="0" dirty="0">
                <a:solidFill>
                  <a:srgbClr val="FFFFFF"/>
                </a:solidFill>
                <a:latin typeface="CiscoSansTT Light"/>
              </a:endParaRPr>
            </a:p>
          </p:txBody>
        </p:sp>
        <p:pic>
          <p:nvPicPr>
            <p:cNvPr id="217" name="Picture 216" descr="Screen Shot 2015-04-13 at 4.56.22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832" y="1910445"/>
              <a:ext cx="2734868" cy="984426"/>
            </a:xfrm>
            <a:prstGeom prst="rect">
              <a:avLst/>
            </a:prstGeom>
          </p:spPr>
        </p:pic>
      </p:grpSp>
      <p:sp>
        <p:nvSpPr>
          <p:cNvPr id="218" name="Rectangle 15"/>
          <p:cNvSpPr>
            <a:spLocks/>
          </p:cNvSpPr>
          <p:nvPr/>
        </p:nvSpPr>
        <p:spPr bwMode="auto">
          <a:xfrm rot="16200000">
            <a:off x="4830506" y="3590857"/>
            <a:ext cx="496380" cy="92333"/>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defTabSz="457162">
              <a:defRPr/>
            </a:pPr>
            <a:r>
              <a:rPr lang="en-US" sz="600" dirty="0">
                <a:solidFill>
                  <a:srgbClr val="676767"/>
                </a:solidFill>
                <a:ea typeface="Arial" charset="0"/>
                <a:cs typeface="Arial" charset="0"/>
                <a:sym typeface="Arial" charset="0"/>
              </a:rPr>
              <a:t>110000111000</a:t>
            </a:r>
          </a:p>
        </p:txBody>
      </p:sp>
      <p:sp>
        <p:nvSpPr>
          <p:cNvPr id="219" name="Rectangle 15"/>
          <p:cNvSpPr>
            <a:spLocks/>
          </p:cNvSpPr>
          <p:nvPr/>
        </p:nvSpPr>
        <p:spPr bwMode="auto">
          <a:xfrm rot="1736875">
            <a:off x="4539011" y="2535731"/>
            <a:ext cx="496380" cy="92333"/>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defTabSz="457162">
              <a:defRPr/>
            </a:pPr>
            <a:r>
              <a:rPr lang="en-US" sz="600" dirty="0">
                <a:solidFill>
                  <a:srgbClr val="676767"/>
                </a:solidFill>
                <a:ea typeface="Arial" charset="0"/>
                <a:cs typeface="Arial" charset="0"/>
                <a:sym typeface="Arial" charset="0"/>
              </a:rPr>
              <a:t>110000111000</a:t>
            </a:r>
          </a:p>
        </p:txBody>
      </p:sp>
      <p:sp>
        <p:nvSpPr>
          <p:cNvPr id="220" name="Rectangle 15"/>
          <p:cNvSpPr>
            <a:spLocks/>
          </p:cNvSpPr>
          <p:nvPr/>
        </p:nvSpPr>
        <p:spPr bwMode="auto">
          <a:xfrm>
            <a:off x="4475350" y="2871120"/>
            <a:ext cx="496380" cy="92333"/>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defTabSz="457162">
              <a:defRPr/>
            </a:pPr>
            <a:r>
              <a:rPr lang="en-US" sz="600" dirty="0">
                <a:solidFill>
                  <a:srgbClr val="676767"/>
                </a:solidFill>
                <a:ea typeface="Arial" charset="0"/>
                <a:cs typeface="Arial" charset="0"/>
                <a:sym typeface="Arial" charset="0"/>
              </a:rPr>
              <a:t>110000111000</a:t>
            </a:r>
          </a:p>
        </p:txBody>
      </p:sp>
      <p:sp>
        <p:nvSpPr>
          <p:cNvPr id="221" name="Right Arrow 220"/>
          <p:cNvSpPr/>
          <p:nvPr/>
        </p:nvSpPr>
        <p:spPr>
          <a:xfrm>
            <a:off x="4545779" y="2782035"/>
            <a:ext cx="380626" cy="271770"/>
          </a:xfrm>
          <a:prstGeom prst="rightArrow">
            <a:avLst/>
          </a:prstGeom>
          <a:gradFill flip="none" rotWithShape="1">
            <a:gsLst>
              <a:gs pos="0">
                <a:srgbClr val="2968AF">
                  <a:lumMod val="60000"/>
                  <a:lumOff val="40000"/>
                </a:srgbClr>
              </a:gs>
              <a:gs pos="100000">
                <a:srgbClr val="FFFFFF">
                  <a:alpha val="0"/>
                </a:srgbClr>
              </a:gs>
            </a:gsLst>
            <a:lin ang="10800000" scaled="0"/>
            <a:tileRect/>
          </a:gra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Arial"/>
              <a:ea typeface="+mn-ea"/>
              <a:cs typeface="+mn-cs"/>
            </a:endParaRPr>
          </a:p>
        </p:txBody>
      </p:sp>
      <p:cxnSp>
        <p:nvCxnSpPr>
          <p:cNvPr id="222" name="Straight Connector 221"/>
          <p:cNvCxnSpPr/>
          <p:nvPr/>
        </p:nvCxnSpPr>
        <p:spPr>
          <a:xfrm flipV="1">
            <a:off x="4346432" y="3026833"/>
            <a:ext cx="0" cy="367002"/>
          </a:xfrm>
          <a:prstGeom prst="line">
            <a:avLst/>
          </a:prstGeom>
          <a:noFill/>
          <a:ln w="25400" cap="rnd" cmpd="sng" algn="ctr">
            <a:solidFill>
              <a:srgbClr val="FFFFFF">
                <a:lumMod val="65000"/>
              </a:srgbClr>
            </a:solidFill>
            <a:prstDash val="sysDot"/>
          </a:ln>
          <a:effectLst/>
        </p:spPr>
      </p:cxnSp>
      <p:grpSp>
        <p:nvGrpSpPr>
          <p:cNvPr id="223" name="Group 222"/>
          <p:cNvGrpSpPr/>
          <p:nvPr/>
        </p:nvGrpSpPr>
        <p:grpSpPr>
          <a:xfrm>
            <a:off x="2249251" y="3540075"/>
            <a:ext cx="875810" cy="508838"/>
            <a:chOff x="2249251" y="3540072"/>
            <a:chExt cx="875810" cy="508837"/>
          </a:xfrm>
        </p:grpSpPr>
        <p:cxnSp>
          <p:nvCxnSpPr>
            <p:cNvPr id="224" name="Straight Connector 223"/>
            <p:cNvCxnSpPr/>
            <p:nvPr/>
          </p:nvCxnSpPr>
          <p:spPr>
            <a:xfrm flipH="1">
              <a:off x="2842551" y="3540072"/>
              <a:ext cx="282510" cy="155878"/>
            </a:xfrm>
            <a:prstGeom prst="line">
              <a:avLst/>
            </a:prstGeom>
            <a:noFill/>
            <a:ln w="25400" cap="rnd" cmpd="sng" algn="ctr">
              <a:solidFill>
                <a:srgbClr val="FFFFFF">
                  <a:lumMod val="65000"/>
                </a:srgbClr>
              </a:solidFill>
              <a:prstDash val="sysDot"/>
            </a:ln>
            <a:effectLst/>
          </p:spPr>
        </p:cxnSp>
        <p:grpSp>
          <p:nvGrpSpPr>
            <p:cNvPr id="225" name="Group 224"/>
            <p:cNvGrpSpPr/>
            <p:nvPr/>
          </p:nvGrpSpPr>
          <p:grpSpPr>
            <a:xfrm>
              <a:off x="2249251" y="3540072"/>
              <a:ext cx="697627" cy="508837"/>
              <a:chOff x="2249251" y="3540072"/>
              <a:chExt cx="697627" cy="508837"/>
            </a:xfrm>
          </p:grpSpPr>
          <p:pic>
            <p:nvPicPr>
              <p:cNvPr id="226" name="Picture 225" descr="vital_monito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51195" y="3540072"/>
                <a:ext cx="491354" cy="311755"/>
              </a:xfrm>
              <a:prstGeom prst="rect">
                <a:avLst/>
              </a:prstGeom>
            </p:spPr>
          </p:pic>
          <p:sp>
            <p:nvSpPr>
              <p:cNvPr id="227" name="TextBox 226"/>
              <p:cNvSpPr txBox="1"/>
              <p:nvPr/>
            </p:nvSpPr>
            <p:spPr>
              <a:xfrm>
                <a:off x="2249251" y="3802688"/>
                <a:ext cx="697627" cy="246221"/>
              </a:xfrm>
              <a:prstGeom prst="rect">
                <a:avLst/>
              </a:prstGeom>
              <a:noFill/>
            </p:spPr>
            <p:txBody>
              <a:bodyPr wrap="none" rtlCol="0">
                <a:spAutoFit/>
              </a:bodyPr>
              <a:lstStyle/>
              <a:p>
                <a:pPr algn="ctr" defTabSz="457162">
                  <a:defRPr/>
                </a:pPr>
                <a:r>
                  <a:rPr lang="ja-JP" altLang="en-US" sz="1000" kern="0" dirty="0" smtClean="0">
                    <a:solidFill>
                      <a:srgbClr val="2968AF">
                        <a:lumMod val="50000"/>
                      </a:srgbClr>
                    </a:solidFill>
                  </a:rPr>
                  <a:t>医療機器</a:t>
                </a:r>
                <a:endParaRPr lang="en-US" sz="1000" kern="0" dirty="0">
                  <a:solidFill>
                    <a:srgbClr val="2968AF">
                      <a:lumMod val="50000"/>
                    </a:srgbClr>
                  </a:solidFill>
                </a:endParaRPr>
              </a:p>
            </p:txBody>
          </p:sp>
        </p:grpSp>
      </p:grpSp>
      <p:cxnSp>
        <p:nvCxnSpPr>
          <p:cNvPr id="228" name="Straight Connector 227"/>
          <p:cNvCxnSpPr/>
          <p:nvPr/>
        </p:nvCxnSpPr>
        <p:spPr>
          <a:xfrm flipV="1">
            <a:off x="3265315" y="2981914"/>
            <a:ext cx="0" cy="376532"/>
          </a:xfrm>
          <a:prstGeom prst="line">
            <a:avLst/>
          </a:prstGeom>
          <a:noFill/>
          <a:ln w="25400" cap="rnd" cmpd="sng" algn="ctr">
            <a:solidFill>
              <a:srgbClr val="FFFFFF">
                <a:lumMod val="65000"/>
              </a:srgbClr>
            </a:solidFill>
            <a:prstDash val="sysDot"/>
          </a:ln>
          <a:effectLst/>
        </p:spPr>
      </p:cxnSp>
      <p:cxnSp>
        <p:nvCxnSpPr>
          <p:cNvPr id="229" name="Straight Connector 228"/>
          <p:cNvCxnSpPr/>
          <p:nvPr/>
        </p:nvCxnSpPr>
        <p:spPr>
          <a:xfrm flipV="1">
            <a:off x="4354693" y="2403934"/>
            <a:ext cx="0" cy="367002"/>
          </a:xfrm>
          <a:prstGeom prst="line">
            <a:avLst/>
          </a:prstGeom>
          <a:noFill/>
          <a:ln w="25400" cap="rnd" cmpd="sng" algn="ctr">
            <a:solidFill>
              <a:srgbClr val="FFFFFF">
                <a:lumMod val="65000"/>
              </a:srgbClr>
            </a:solidFill>
            <a:prstDash val="sysDot"/>
          </a:ln>
          <a:effectLst/>
        </p:spPr>
      </p:cxnSp>
      <p:cxnSp>
        <p:nvCxnSpPr>
          <p:cNvPr id="230" name="Straight Connector 229"/>
          <p:cNvCxnSpPr>
            <a:stCxn id="233" idx="0"/>
            <a:endCxn id="257" idx="17"/>
          </p:cNvCxnSpPr>
          <p:nvPr/>
        </p:nvCxnSpPr>
        <p:spPr>
          <a:xfrm flipH="1" flipV="1">
            <a:off x="4144020" y="1921313"/>
            <a:ext cx="207311" cy="278829"/>
          </a:xfrm>
          <a:prstGeom prst="line">
            <a:avLst/>
          </a:prstGeom>
          <a:noFill/>
          <a:ln w="25400" cap="rnd" cmpd="sng" algn="ctr">
            <a:solidFill>
              <a:srgbClr val="FFFFFF">
                <a:lumMod val="65000"/>
              </a:srgbClr>
            </a:solidFill>
            <a:prstDash val="sysDot"/>
          </a:ln>
          <a:effectLst/>
        </p:spPr>
      </p:cxnSp>
      <p:cxnSp>
        <p:nvCxnSpPr>
          <p:cNvPr id="231" name="Straight Connector 230"/>
          <p:cNvCxnSpPr>
            <a:stCxn id="233" idx="0"/>
            <a:endCxn id="260" idx="3"/>
          </p:cNvCxnSpPr>
          <p:nvPr/>
        </p:nvCxnSpPr>
        <p:spPr>
          <a:xfrm flipV="1">
            <a:off x="4351329" y="1993017"/>
            <a:ext cx="194450" cy="207125"/>
          </a:xfrm>
          <a:prstGeom prst="line">
            <a:avLst/>
          </a:prstGeom>
          <a:noFill/>
          <a:ln w="25400" cap="rnd" cmpd="sng" algn="ctr">
            <a:solidFill>
              <a:srgbClr val="FFFFFF">
                <a:lumMod val="65000"/>
              </a:srgbClr>
            </a:solidFill>
            <a:prstDash val="sysDot"/>
          </a:ln>
          <a:effectLst/>
        </p:spPr>
      </p:cxnSp>
      <p:grpSp>
        <p:nvGrpSpPr>
          <p:cNvPr id="232" name="Group 231"/>
          <p:cNvGrpSpPr/>
          <p:nvPr/>
        </p:nvGrpSpPr>
        <p:grpSpPr>
          <a:xfrm>
            <a:off x="4156963" y="2200142"/>
            <a:ext cx="388734" cy="401729"/>
            <a:chOff x="6326309" y="2868954"/>
            <a:chExt cx="1188720" cy="1188720"/>
          </a:xfrm>
        </p:grpSpPr>
        <p:sp>
          <p:nvSpPr>
            <p:cNvPr id="233" name="Oval 232"/>
            <p:cNvSpPr/>
            <p:nvPr/>
          </p:nvSpPr>
          <p:spPr>
            <a:xfrm>
              <a:off x="6326309" y="2868954"/>
              <a:ext cx="1188720" cy="1188720"/>
            </a:xfrm>
            <a:prstGeom prst="ellipse">
              <a:avLst/>
            </a:prstGeom>
            <a:solidFill>
              <a:srgbClr val="125F8B"/>
            </a:solidFill>
            <a:ln w="25400" cap="flat" cmpd="sng" algn="ctr">
              <a:noFill/>
              <a:prstDash val="solid"/>
            </a:ln>
            <a:effectLst/>
          </p:spPr>
          <p:txBody>
            <a:bodyPr lIns="121899" tIns="60949" rIns="121899" bIns="60949" rtlCol="0" anchor="ctr"/>
            <a:lstStyle/>
            <a:p>
              <a:pPr algn="ctr" defTabSz="914324" fontAlgn="auto">
                <a:spcBef>
                  <a:spcPts val="0"/>
                </a:spcBef>
                <a:spcAft>
                  <a:spcPts val="0"/>
                </a:spcAft>
                <a:defRPr/>
              </a:pPr>
              <a:endParaRPr lang="en-US" sz="1400" kern="0" dirty="0">
                <a:solidFill>
                  <a:srgbClr val="FFFFFF"/>
                </a:solidFill>
                <a:latin typeface="Arial"/>
                <a:cs typeface="Arial"/>
              </a:endParaRPr>
            </a:p>
          </p:txBody>
        </p:sp>
        <p:grpSp>
          <p:nvGrpSpPr>
            <p:cNvPr id="234" name="Group 157"/>
            <p:cNvGrpSpPr>
              <a:grpSpLocks noChangeAspect="1"/>
            </p:cNvGrpSpPr>
            <p:nvPr/>
          </p:nvGrpSpPr>
          <p:grpSpPr>
            <a:xfrm>
              <a:off x="6551527" y="3234192"/>
              <a:ext cx="738285" cy="458244"/>
              <a:chOff x="13636625" y="1373188"/>
              <a:chExt cx="1330325" cy="825500"/>
            </a:xfrm>
            <a:solidFill>
              <a:srgbClr val="8E909E"/>
            </a:solidFill>
            <a:effectLst>
              <a:outerShdw blurRad="50800" dist="12700" dir="5400000" algn="t" rotWithShape="0">
                <a:prstClr val="black">
                  <a:alpha val="40000"/>
                </a:prstClr>
              </a:outerShdw>
            </a:effectLst>
          </p:grpSpPr>
          <p:sp>
            <p:nvSpPr>
              <p:cNvPr id="235"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36"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37"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38"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39"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0"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1"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2"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3"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4"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5"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6"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7"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8"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49"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50"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51"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52"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53"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54"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255"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grpSp>
      </p:grpSp>
      <p:grpSp>
        <p:nvGrpSpPr>
          <p:cNvPr id="256" name="Group 255"/>
          <p:cNvGrpSpPr/>
          <p:nvPr/>
        </p:nvGrpSpPr>
        <p:grpSpPr>
          <a:xfrm>
            <a:off x="3876192" y="1776907"/>
            <a:ext cx="443536" cy="205082"/>
            <a:chOff x="7389842" y="3347780"/>
            <a:chExt cx="267264" cy="123546"/>
          </a:xfrm>
          <a:solidFill>
            <a:srgbClr val="125F8B"/>
          </a:solidFill>
          <a:effectLst>
            <a:outerShdw blurRad="50800" dist="12700" dir="5400000" algn="t" rotWithShape="0">
              <a:prstClr val="black">
                <a:alpha val="40000"/>
              </a:prstClr>
            </a:outerShdw>
          </a:effectLst>
        </p:grpSpPr>
        <p:sp>
          <p:nvSpPr>
            <p:cNvPr id="257" name="Freeform 15"/>
            <p:cNvSpPr>
              <a:spLocks noEditPoints="1"/>
            </p:cNvSpPr>
            <p:nvPr/>
          </p:nvSpPr>
          <p:spPr bwMode="auto">
            <a:xfrm>
              <a:off x="7389842" y="3413040"/>
              <a:ext cx="267264" cy="58286"/>
            </a:xfrm>
            <a:custGeom>
              <a:avLst/>
              <a:gdLst>
                <a:gd name="T0" fmla="*/ 20 w 1353"/>
                <a:gd name="T1" fmla="*/ 295 h 295"/>
                <a:gd name="T2" fmla="*/ 20 w 1353"/>
                <a:gd name="T3" fmla="*/ 0 h 295"/>
                <a:gd name="T4" fmla="*/ 1353 w 1353"/>
                <a:gd name="T5" fmla="*/ 275 h 295"/>
                <a:gd name="T6" fmla="*/ 1006 w 1353"/>
                <a:gd name="T7" fmla="*/ 110 h 295"/>
                <a:gd name="T8" fmla="*/ 1063 w 1353"/>
                <a:gd name="T9" fmla="*/ 72 h 295"/>
                <a:gd name="T10" fmla="*/ 252 w 1353"/>
                <a:gd name="T11" fmla="*/ 110 h 295"/>
                <a:gd name="T12" fmla="*/ 310 w 1353"/>
                <a:gd name="T13" fmla="*/ 72 h 295"/>
                <a:gd name="T14" fmla="*/ 346 w 1353"/>
                <a:gd name="T15" fmla="*/ 110 h 295"/>
                <a:gd name="T16" fmla="*/ 404 w 1353"/>
                <a:gd name="T17" fmla="*/ 72 h 295"/>
                <a:gd name="T18" fmla="*/ 440 w 1353"/>
                <a:gd name="T19" fmla="*/ 110 h 295"/>
                <a:gd name="T20" fmla="*/ 498 w 1353"/>
                <a:gd name="T21" fmla="*/ 72 h 295"/>
                <a:gd name="T22" fmla="*/ 535 w 1353"/>
                <a:gd name="T23" fmla="*/ 110 h 295"/>
                <a:gd name="T24" fmla="*/ 592 w 1353"/>
                <a:gd name="T25" fmla="*/ 72 h 295"/>
                <a:gd name="T26" fmla="*/ 629 w 1353"/>
                <a:gd name="T27" fmla="*/ 110 h 295"/>
                <a:gd name="T28" fmla="*/ 686 w 1353"/>
                <a:gd name="T29" fmla="*/ 72 h 295"/>
                <a:gd name="T30" fmla="*/ 723 w 1353"/>
                <a:gd name="T31" fmla="*/ 110 h 295"/>
                <a:gd name="T32" fmla="*/ 781 w 1353"/>
                <a:gd name="T33" fmla="*/ 72 h 295"/>
                <a:gd name="T34" fmla="*/ 817 w 1353"/>
                <a:gd name="T35" fmla="*/ 110 h 295"/>
                <a:gd name="T36" fmla="*/ 875 w 1353"/>
                <a:gd name="T37" fmla="*/ 72 h 295"/>
                <a:gd name="T38" fmla="*/ 911 w 1353"/>
                <a:gd name="T39" fmla="*/ 110 h 295"/>
                <a:gd name="T40" fmla="*/ 969 w 1353"/>
                <a:gd name="T41" fmla="*/ 72 h 295"/>
                <a:gd name="T42" fmla="*/ 1100 w 1353"/>
                <a:gd name="T43" fmla="*/ 110 h 295"/>
                <a:gd name="T44" fmla="*/ 1157 w 1353"/>
                <a:gd name="T45" fmla="*/ 72 h 295"/>
                <a:gd name="T46" fmla="*/ 1194 w 1353"/>
                <a:gd name="T47" fmla="*/ 110 h 295"/>
                <a:gd name="T48" fmla="*/ 1251 w 1353"/>
                <a:gd name="T49" fmla="*/ 72 h 295"/>
                <a:gd name="T50" fmla="*/ 1004 w 1353"/>
                <a:gd name="T51" fmla="*/ 207 h 295"/>
                <a:gd name="T52" fmla="*/ 1062 w 1353"/>
                <a:gd name="T53" fmla="*/ 169 h 295"/>
                <a:gd name="T54" fmla="*/ 251 w 1353"/>
                <a:gd name="T55" fmla="*/ 207 h 295"/>
                <a:gd name="T56" fmla="*/ 309 w 1353"/>
                <a:gd name="T57" fmla="*/ 169 h 295"/>
                <a:gd name="T58" fmla="*/ 345 w 1353"/>
                <a:gd name="T59" fmla="*/ 207 h 295"/>
                <a:gd name="T60" fmla="*/ 403 w 1353"/>
                <a:gd name="T61" fmla="*/ 169 h 295"/>
                <a:gd name="T62" fmla="*/ 439 w 1353"/>
                <a:gd name="T63" fmla="*/ 207 h 295"/>
                <a:gd name="T64" fmla="*/ 497 w 1353"/>
                <a:gd name="T65" fmla="*/ 169 h 295"/>
                <a:gd name="T66" fmla="*/ 534 w 1353"/>
                <a:gd name="T67" fmla="*/ 207 h 295"/>
                <a:gd name="T68" fmla="*/ 591 w 1353"/>
                <a:gd name="T69" fmla="*/ 169 h 295"/>
                <a:gd name="T70" fmla="*/ 628 w 1353"/>
                <a:gd name="T71" fmla="*/ 207 h 295"/>
                <a:gd name="T72" fmla="*/ 685 w 1353"/>
                <a:gd name="T73" fmla="*/ 169 h 295"/>
                <a:gd name="T74" fmla="*/ 722 w 1353"/>
                <a:gd name="T75" fmla="*/ 207 h 295"/>
                <a:gd name="T76" fmla="*/ 779 w 1353"/>
                <a:gd name="T77" fmla="*/ 169 h 295"/>
                <a:gd name="T78" fmla="*/ 816 w 1353"/>
                <a:gd name="T79" fmla="*/ 207 h 295"/>
                <a:gd name="T80" fmla="*/ 874 w 1353"/>
                <a:gd name="T81" fmla="*/ 169 h 295"/>
                <a:gd name="T82" fmla="*/ 910 w 1353"/>
                <a:gd name="T83" fmla="*/ 207 h 295"/>
                <a:gd name="T84" fmla="*/ 968 w 1353"/>
                <a:gd name="T85" fmla="*/ 169 h 295"/>
                <a:gd name="T86" fmla="*/ 1099 w 1353"/>
                <a:gd name="T87" fmla="*/ 207 h 295"/>
                <a:gd name="T88" fmla="*/ 1156 w 1353"/>
                <a:gd name="T89" fmla="*/ 169 h 295"/>
                <a:gd name="T90" fmla="*/ 1193 w 1353"/>
                <a:gd name="T91" fmla="*/ 207 h 295"/>
                <a:gd name="T92" fmla="*/ 1250 w 1353"/>
                <a:gd name="T93" fmla="*/ 169 h 295"/>
                <a:gd name="T94" fmla="*/ 115 w 1353"/>
                <a:gd name="T95" fmla="*/ 17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3" h="295">
                  <a:moveTo>
                    <a:pt x="1353" y="275"/>
                  </a:moveTo>
                  <a:cubicBezTo>
                    <a:pt x="1353" y="286"/>
                    <a:pt x="1344" y="295"/>
                    <a:pt x="1333" y="295"/>
                  </a:cubicBezTo>
                  <a:cubicBezTo>
                    <a:pt x="20" y="295"/>
                    <a:pt x="20" y="295"/>
                    <a:pt x="20" y="295"/>
                  </a:cubicBezTo>
                  <a:cubicBezTo>
                    <a:pt x="9" y="295"/>
                    <a:pt x="0" y="286"/>
                    <a:pt x="0" y="275"/>
                  </a:cubicBezTo>
                  <a:cubicBezTo>
                    <a:pt x="0" y="20"/>
                    <a:pt x="0" y="20"/>
                    <a:pt x="0" y="20"/>
                  </a:cubicBezTo>
                  <a:cubicBezTo>
                    <a:pt x="0" y="9"/>
                    <a:pt x="9" y="0"/>
                    <a:pt x="20" y="0"/>
                  </a:cubicBezTo>
                  <a:cubicBezTo>
                    <a:pt x="1333" y="0"/>
                    <a:pt x="1333" y="0"/>
                    <a:pt x="1333" y="0"/>
                  </a:cubicBezTo>
                  <a:cubicBezTo>
                    <a:pt x="1344" y="0"/>
                    <a:pt x="1353" y="9"/>
                    <a:pt x="1353" y="20"/>
                  </a:cubicBezTo>
                  <a:lnTo>
                    <a:pt x="1353" y="275"/>
                  </a:lnTo>
                  <a:close/>
                  <a:moveTo>
                    <a:pt x="1063" y="72"/>
                  </a:moveTo>
                  <a:cubicBezTo>
                    <a:pt x="1006" y="72"/>
                    <a:pt x="1006" y="72"/>
                    <a:pt x="1006" y="72"/>
                  </a:cubicBezTo>
                  <a:cubicBezTo>
                    <a:pt x="1006" y="110"/>
                    <a:pt x="1006" y="110"/>
                    <a:pt x="1006" y="110"/>
                  </a:cubicBezTo>
                  <a:cubicBezTo>
                    <a:pt x="1032" y="125"/>
                    <a:pt x="1032" y="125"/>
                    <a:pt x="1032" y="125"/>
                  </a:cubicBezTo>
                  <a:cubicBezTo>
                    <a:pt x="1063" y="110"/>
                    <a:pt x="1063" y="110"/>
                    <a:pt x="1063" y="110"/>
                  </a:cubicBezTo>
                  <a:lnTo>
                    <a:pt x="1063" y="72"/>
                  </a:lnTo>
                  <a:close/>
                  <a:moveTo>
                    <a:pt x="310" y="72"/>
                  </a:moveTo>
                  <a:cubicBezTo>
                    <a:pt x="252" y="72"/>
                    <a:pt x="252" y="72"/>
                    <a:pt x="252" y="72"/>
                  </a:cubicBezTo>
                  <a:cubicBezTo>
                    <a:pt x="252" y="110"/>
                    <a:pt x="252" y="110"/>
                    <a:pt x="252" y="110"/>
                  </a:cubicBezTo>
                  <a:cubicBezTo>
                    <a:pt x="279" y="125"/>
                    <a:pt x="279" y="125"/>
                    <a:pt x="279" y="125"/>
                  </a:cubicBezTo>
                  <a:cubicBezTo>
                    <a:pt x="310" y="110"/>
                    <a:pt x="310" y="110"/>
                    <a:pt x="310" y="110"/>
                  </a:cubicBezTo>
                  <a:lnTo>
                    <a:pt x="310" y="72"/>
                  </a:lnTo>
                  <a:close/>
                  <a:moveTo>
                    <a:pt x="404" y="72"/>
                  </a:moveTo>
                  <a:cubicBezTo>
                    <a:pt x="346" y="72"/>
                    <a:pt x="346" y="72"/>
                    <a:pt x="346" y="72"/>
                  </a:cubicBezTo>
                  <a:cubicBezTo>
                    <a:pt x="346" y="110"/>
                    <a:pt x="346" y="110"/>
                    <a:pt x="346" y="110"/>
                  </a:cubicBezTo>
                  <a:cubicBezTo>
                    <a:pt x="373" y="125"/>
                    <a:pt x="373" y="125"/>
                    <a:pt x="373" y="125"/>
                  </a:cubicBezTo>
                  <a:cubicBezTo>
                    <a:pt x="404" y="110"/>
                    <a:pt x="404" y="110"/>
                    <a:pt x="404" y="110"/>
                  </a:cubicBezTo>
                  <a:lnTo>
                    <a:pt x="404" y="72"/>
                  </a:lnTo>
                  <a:close/>
                  <a:moveTo>
                    <a:pt x="498" y="72"/>
                  </a:moveTo>
                  <a:cubicBezTo>
                    <a:pt x="440" y="72"/>
                    <a:pt x="440" y="72"/>
                    <a:pt x="440" y="72"/>
                  </a:cubicBezTo>
                  <a:cubicBezTo>
                    <a:pt x="440" y="110"/>
                    <a:pt x="440" y="110"/>
                    <a:pt x="440" y="110"/>
                  </a:cubicBezTo>
                  <a:cubicBezTo>
                    <a:pt x="467" y="125"/>
                    <a:pt x="467" y="125"/>
                    <a:pt x="467" y="125"/>
                  </a:cubicBezTo>
                  <a:cubicBezTo>
                    <a:pt x="498" y="110"/>
                    <a:pt x="498" y="110"/>
                    <a:pt x="498" y="110"/>
                  </a:cubicBezTo>
                  <a:lnTo>
                    <a:pt x="498" y="72"/>
                  </a:lnTo>
                  <a:close/>
                  <a:moveTo>
                    <a:pt x="592" y="72"/>
                  </a:moveTo>
                  <a:cubicBezTo>
                    <a:pt x="535" y="72"/>
                    <a:pt x="535" y="72"/>
                    <a:pt x="535" y="72"/>
                  </a:cubicBezTo>
                  <a:cubicBezTo>
                    <a:pt x="535" y="110"/>
                    <a:pt x="535" y="110"/>
                    <a:pt x="535" y="110"/>
                  </a:cubicBezTo>
                  <a:cubicBezTo>
                    <a:pt x="562" y="125"/>
                    <a:pt x="562" y="125"/>
                    <a:pt x="562" y="125"/>
                  </a:cubicBezTo>
                  <a:cubicBezTo>
                    <a:pt x="592" y="110"/>
                    <a:pt x="592" y="110"/>
                    <a:pt x="592" y="110"/>
                  </a:cubicBezTo>
                  <a:lnTo>
                    <a:pt x="592" y="72"/>
                  </a:lnTo>
                  <a:close/>
                  <a:moveTo>
                    <a:pt x="686" y="72"/>
                  </a:moveTo>
                  <a:cubicBezTo>
                    <a:pt x="629" y="72"/>
                    <a:pt x="629" y="72"/>
                    <a:pt x="629" y="72"/>
                  </a:cubicBezTo>
                  <a:cubicBezTo>
                    <a:pt x="629" y="110"/>
                    <a:pt x="629" y="110"/>
                    <a:pt x="629" y="110"/>
                  </a:cubicBezTo>
                  <a:cubicBezTo>
                    <a:pt x="656" y="125"/>
                    <a:pt x="656" y="125"/>
                    <a:pt x="656" y="125"/>
                  </a:cubicBezTo>
                  <a:cubicBezTo>
                    <a:pt x="686" y="110"/>
                    <a:pt x="686" y="110"/>
                    <a:pt x="686" y="110"/>
                  </a:cubicBezTo>
                  <a:lnTo>
                    <a:pt x="686" y="72"/>
                  </a:lnTo>
                  <a:close/>
                  <a:moveTo>
                    <a:pt x="781" y="72"/>
                  </a:moveTo>
                  <a:cubicBezTo>
                    <a:pt x="723" y="72"/>
                    <a:pt x="723" y="72"/>
                    <a:pt x="723" y="72"/>
                  </a:cubicBezTo>
                  <a:cubicBezTo>
                    <a:pt x="723" y="110"/>
                    <a:pt x="723" y="110"/>
                    <a:pt x="723" y="110"/>
                  </a:cubicBezTo>
                  <a:cubicBezTo>
                    <a:pt x="750" y="125"/>
                    <a:pt x="750" y="125"/>
                    <a:pt x="750" y="125"/>
                  </a:cubicBezTo>
                  <a:cubicBezTo>
                    <a:pt x="781" y="110"/>
                    <a:pt x="781" y="110"/>
                    <a:pt x="781" y="110"/>
                  </a:cubicBezTo>
                  <a:lnTo>
                    <a:pt x="781" y="72"/>
                  </a:lnTo>
                  <a:close/>
                  <a:moveTo>
                    <a:pt x="875" y="72"/>
                  </a:moveTo>
                  <a:cubicBezTo>
                    <a:pt x="817" y="72"/>
                    <a:pt x="817" y="72"/>
                    <a:pt x="817" y="72"/>
                  </a:cubicBezTo>
                  <a:cubicBezTo>
                    <a:pt x="817" y="110"/>
                    <a:pt x="817" y="110"/>
                    <a:pt x="817" y="110"/>
                  </a:cubicBezTo>
                  <a:cubicBezTo>
                    <a:pt x="844" y="125"/>
                    <a:pt x="844" y="125"/>
                    <a:pt x="844" y="125"/>
                  </a:cubicBezTo>
                  <a:cubicBezTo>
                    <a:pt x="875" y="110"/>
                    <a:pt x="875" y="110"/>
                    <a:pt x="875" y="110"/>
                  </a:cubicBezTo>
                  <a:lnTo>
                    <a:pt x="875" y="72"/>
                  </a:lnTo>
                  <a:close/>
                  <a:moveTo>
                    <a:pt x="969" y="72"/>
                  </a:moveTo>
                  <a:cubicBezTo>
                    <a:pt x="911" y="72"/>
                    <a:pt x="911" y="72"/>
                    <a:pt x="911" y="72"/>
                  </a:cubicBezTo>
                  <a:cubicBezTo>
                    <a:pt x="911" y="110"/>
                    <a:pt x="911" y="110"/>
                    <a:pt x="911" y="110"/>
                  </a:cubicBezTo>
                  <a:cubicBezTo>
                    <a:pt x="938" y="125"/>
                    <a:pt x="938" y="125"/>
                    <a:pt x="938" y="125"/>
                  </a:cubicBezTo>
                  <a:cubicBezTo>
                    <a:pt x="969" y="110"/>
                    <a:pt x="969" y="110"/>
                    <a:pt x="969" y="110"/>
                  </a:cubicBezTo>
                  <a:lnTo>
                    <a:pt x="969" y="72"/>
                  </a:lnTo>
                  <a:close/>
                  <a:moveTo>
                    <a:pt x="1157" y="72"/>
                  </a:moveTo>
                  <a:cubicBezTo>
                    <a:pt x="1100" y="72"/>
                    <a:pt x="1100" y="72"/>
                    <a:pt x="1100" y="72"/>
                  </a:cubicBezTo>
                  <a:cubicBezTo>
                    <a:pt x="1100" y="110"/>
                    <a:pt x="1100" y="110"/>
                    <a:pt x="1100" y="110"/>
                  </a:cubicBezTo>
                  <a:cubicBezTo>
                    <a:pt x="1127" y="125"/>
                    <a:pt x="1127" y="125"/>
                    <a:pt x="1127" y="125"/>
                  </a:cubicBezTo>
                  <a:cubicBezTo>
                    <a:pt x="1157" y="110"/>
                    <a:pt x="1157" y="110"/>
                    <a:pt x="1157" y="110"/>
                  </a:cubicBezTo>
                  <a:lnTo>
                    <a:pt x="1157" y="72"/>
                  </a:lnTo>
                  <a:close/>
                  <a:moveTo>
                    <a:pt x="1251" y="72"/>
                  </a:moveTo>
                  <a:cubicBezTo>
                    <a:pt x="1194" y="72"/>
                    <a:pt x="1194" y="72"/>
                    <a:pt x="1194" y="72"/>
                  </a:cubicBezTo>
                  <a:cubicBezTo>
                    <a:pt x="1194" y="110"/>
                    <a:pt x="1194" y="110"/>
                    <a:pt x="1194" y="110"/>
                  </a:cubicBezTo>
                  <a:cubicBezTo>
                    <a:pt x="1221" y="125"/>
                    <a:pt x="1221" y="125"/>
                    <a:pt x="1221" y="125"/>
                  </a:cubicBezTo>
                  <a:cubicBezTo>
                    <a:pt x="1251" y="110"/>
                    <a:pt x="1251" y="110"/>
                    <a:pt x="1251" y="110"/>
                  </a:cubicBezTo>
                  <a:lnTo>
                    <a:pt x="1251" y="72"/>
                  </a:lnTo>
                  <a:close/>
                  <a:moveTo>
                    <a:pt x="1062" y="169"/>
                  </a:moveTo>
                  <a:cubicBezTo>
                    <a:pt x="1004" y="169"/>
                    <a:pt x="1004" y="169"/>
                    <a:pt x="1004" y="169"/>
                  </a:cubicBezTo>
                  <a:cubicBezTo>
                    <a:pt x="1004" y="207"/>
                    <a:pt x="1004" y="207"/>
                    <a:pt x="1004" y="207"/>
                  </a:cubicBezTo>
                  <a:cubicBezTo>
                    <a:pt x="1031" y="222"/>
                    <a:pt x="1031" y="222"/>
                    <a:pt x="1031" y="222"/>
                  </a:cubicBezTo>
                  <a:cubicBezTo>
                    <a:pt x="1062" y="207"/>
                    <a:pt x="1062" y="207"/>
                    <a:pt x="1062" y="207"/>
                  </a:cubicBezTo>
                  <a:lnTo>
                    <a:pt x="1062" y="169"/>
                  </a:lnTo>
                  <a:close/>
                  <a:moveTo>
                    <a:pt x="309" y="169"/>
                  </a:moveTo>
                  <a:cubicBezTo>
                    <a:pt x="251" y="169"/>
                    <a:pt x="251" y="169"/>
                    <a:pt x="251" y="169"/>
                  </a:cubicBezTo>
                  <a:cubicBezTo>
                    <a:pt x="251" y="207"/>
                    <a:pt x="251" y="207"/>
                    <a:pt x="251" y="207"/>
                  </a:cubicBezTo>
                  <a:cubicBezTo>
                    <a:pt x="278" y="222"/>
                    <a:pt x="278" y="222"/>
                    <a:pt x="278" y="222"/>
                  </a:cubicBezTo>
                  <a:cubicBezTo>
                    <a:pt x="309" y="207"/>
                    <a:pt x="309" y="207"/>
                    <a:pt x="309" y="207"/>
                  </a:cubicBezTo>
                  <a:lnTo>
                    <a:pt x="309" y="169"/>
                  </a:lnTo>
                  <a:close/>
                  <a:moveTo>
                    <a:pt x="403" y="169"/>
                  </a:moveTo>
                  <a:cubicBezTo>
                    <a:pt x="345" y="169"/>
                    <a:pt x="345" y="169"/>
                    <a:pt x="345" y="169"/>
                  </a:cubicBezTo>
                  <a:cubicBezTo>
                    <a:pt x="345" y="207"/>
                    <a:pt x="345" y="207"/>
                    <a:pt x="345" y="207"/>
                  </a:cubicBezTo>
                  <a:cubicBezTo>
                    <a:pt x="372" y="222"/>
                    <a:pt x="372" y="222"/>
                    <a:pt x="372" y="222"/>
                  </a:cubicBezTo>
                  <a:cubicBezTo>
                    <a:pt x="403" y="207"/>
                    <a:pt x="403" y="207"/>
                    <a:pt x="403" y="207"/>
                  </a:cubicBezTo>
                  <a:lnTo>
                    <a:pt x="403" y="169"/>
                  </a:lnTo>
                  <a:close/>
                  <a:moveTo>
                    <a:pt x="497" y="169"/>
                  </a:moveTo>
                  <a:cubicBezTo>
                    <a:pt x="439" y="169"/>
                    <a:pt x="439" y="169"/>
                    <a:pt x="439" y="169"/>
                  </a:cubicBezTo>
                  <a:cubicBezTo>
                    <a:pt x="439" y="207"/>
                    <a:pt x="439" y="207"/>
                    <a:pt x="439" y="207"/>
                  </a:cubicBezTo>
                  <a:cubicBezTo>
                    <a:pt x="466" y="222"/>
                    <a:pt x="466" y="222"/>
                    <a:pt x="466" y="222"/>
                  </a:cubicBezTo>
                  <a:cubicBezTo>
                    <a:pt x="497" y="207"/>
                    <a:pt x="497" y="207"/>
                    <a:pt x="497" y="207"/>
                  </a:cubicBezTo>
                  <a:lnTo>
                    <a:pt x="497" y="169"/>
                  </a:lnTo>
                  <a:close/>
                  <a:moveTo>
                    <a:pt x="591" y="169"/>
                  </a:moveTo>
                  <a:cubicBezTo>
                    <a:pt x="534" y="169"/>
                    <a:pt x="534" y="169"/>
                    <a:pt x="534" y="169"/>
                  </a:cubicBezTo>
                  <a:cubicBezTo>
                    <a:pt x="534" y="207"/>
                    <a:pt x="534" y="207"/>
                    <a:pt x="534" y="207"/>
                  </a:cubicBezTo>
                  <a:cubicBezTo>
                    <a:pt x="560" y="222"/>
                    <a:pt x="560" y="222"/>
                    <a:pt x="560" y="222"/>
                  </a:cubicBezTo>
                  <a:cubicBezTo>
                    <a:pt x="591" y="207"/>
                    <a:pt x="591" y="207"/>
                    <a:pt x="591" y="207"/>
                  </a:cubicBezTo>
                  <a:lnTo>
                    <a:pt x="591" y="169"/>
                  </a:lnTo>
                  <a:close/>
                  <a:moveTo>
                    <a:pt x="685" y="169"/>
                  </a:moveTo>
                  <a:cubicBezTo>
                    <a:pt x="628" y="169"/>
                    <a:pt x="628" y="169"/>
                    <a:pt x="628" y="169"/>
                  </a:cubicBezTo>
                  <a:cubicBezTo>
                    <a:pt x="628" y="207"/>
                    <a:pt x="628" y="207"/>
                    <a:pt x="628" y="207"/>
                  </a:cubicBezTo>
                  <a:cubicBezTo>
                    <a:pt x="655" y="222"/>
                    <a:pt x="655" y="222"/>
                    <a:pt x="655" y="222"/>
                  </a:cubicBezTo>
                  <a:cubicBezTo>
                    <a:pt x="685" y="207"/>
                    <a:pt x="685" y="207"/>
                    <a:pt x="685" y="207"/>
                  </a:cubicBezTo>
                  <a:lnTo>
                    <a:pt x="685" y="169"/>
                  </a:lnTo>
                  <a:close/>
                  <a:moveTo>
                    <a:pt x="779" y="169"/>
                  </a:moveTo>
                  <a:cubicBezTo>
                    <a:pt x="722" y="169"/>
                    <a:pt x="722" y="169"/>
                    <a:pt x="722" y="169"/>
                  </a:cubicBezTo>
                  <a:cubicBezTo>
                    <a:pt x="722" y="207"/>
                    <a:pt x="722" y="207"/>
                    <a:pt x="722" y="207"/>
                  </a:cubicBezTo>
                  <a:cubicBezTo>
                    <a:pt x="749" y="222"/>
                    <a:pt x="749" y="222"/>
                    <a:pt x="749" y="222"/>
                  </a:cubicBezTo>
                  <a:cubicBezTo>
                    <a:pt x="779" y="207"/>
                    <a:pt x="779" y="207"/>
                    <a:pt x="779" y="207"/>
                  </a:cubicBezTo>
                  <a:lnTo>
                    <a:pt x="779" y="169"/>
                  </a:lnTo>
                  <a:close/>
                  <a:moveTo>
                    <a:pt x="874" y="169"/>
                  </a:moveTo>
                  <a:cubicBezTo>
                    <a:pt x="816" y="169"/>
                    <a:pt x="816" y="169"/>
                    <a:pt x="816" y="169"/>
                  </a:cubicBezTo>
                  <a:cubicBezTo>
                    <a:pt x="816" y="207"/>
                    <a:pt x="816" y="207"/>
                    <a:pt x="816" y="207"/>
                  </a:cubicBezTo>
                  <a:cubicBezTo>
                    <a:pt x="843" y="222"/>
                    <a:pt x="843" y="222"/>
                    <a:pt x="843" y="222"/>
                  </a:cubicBezTo>
                  <a:cubicBezTo>
                    <a:pt x="874" y="207"/>
                    <a:pt x="874" y="207"/>
                    <a:pt x="874" y="207"/>
                  </a:cubicBezTo>
                  <a:lnTo>
                    <a:pt x="874" y="169"/>
                  </a:lnTo>
                  <a:close/>
                  <a:moveTo>
                    <a:pt x="968" y="169"/>
                  </a:moveTo>
                  <a:cubicBezTo>
                    <a:pt x="910" y="169"/>
                    <a:pt x="910" y="169"/>
                    <a:pt x="910" y="169"/>
                  </a:cubicBezTo>
                  <a:cubicBezTo>
                    <a:pt x="910" y="207"/>
                    <a:pt x="910" y="207"/>
                    <a:pt x="910" y="207"/>
                  </a:cubicBezTo>
                  <a:cubicBezTo>
                    <a:pt x="937" y="222"/>
                    <a:pt x="937" y="222"/>
                    <a:pt x="937" y="222"/>
                  </a:cubicBezTo>
                  <a:cubicBezTo>
                    <a:pt x="968" y="207"/>
                    <a:pt x="968" y="207"/>
                    <a:pt x="968" y="207"/>
                  </a:cubicBezTo>
                  <a:lnTo>
                    <a:pt x="968" y="169"/>
                  </a:lnTo>
                  <a:close/>
                  <a:moveTo>
                    <a:pt x="1156" y="169"/>
                  </a:moveTo>
                  <a:cubicBezTo>
                    <a:pt x="1099" y="169"/>
                    <a:pt x="1099" y="169"/>
                    <a:pt x="1099" y="169"/>
                  </a:cubicBezTo>
                  <a:cubicBezTo>
                    <a:pt x="1099" y="207"/>
                    <a:pt x="1099" y="207"/>
                    <a:pt x="1099" y="207"/>
                  </a:cubicBezTo>
                  <a:cubicBezTo>
                    <a:pt x="1125" y="222"/>
                    <a:pt x="1125" y="222"/>
                    <a:pt x="1125" y="222"/>
                  </a:cubicBezTo>
                  <a:cubicBezTo>
                    <a:pt x="1156" y="207"/>
                    <a:pt x="1156" y="207"/>
                    <a:pt x="1156" y="207"/>
                  </a:cubicBezTo>
                  <a:lnTo>
                    <a:pt x="1156" y="169"/>
                  </a:lnTo>
                  <a:close/>
                  <a:moveTo>
                    <a:pt x="1250" y="169"/>
                  </a:moveTo>
                  <a:cubicBezTo>
                    <a:pt x="1193" y="169"/>
                    <a:pt x="1193" y="169"/>
                    <a:pt x="1193" y="169"/>
                  </a:cubicBezTo>
                  <a:cubicBezTo>
                    <a:pt x="1193" y="207"/>
                    <a:pt x="1193" y="207"/>
                    <a:pt x="1193" y="207"/>
                  </a:cubicBezTo>
                  <a:cubicBezTo>
                    <a:pt x="1220" y="222"/>
                    <a:pt x="1220" y="222"/>
                    <a:pt x="1220" y="222"/>
                  </a:cubicBezTo>
                  <a:cubicBezTo>
                    <a:pt x="1250" y="207"/>
                    <a:pt x="1250" y="207"/>
                    <a:pt x="1250" y="207"/>
                  </a:cubicBezTo>
                  <a:lnTo>
                    <a:pt x="1250" y="169"/>
                  </a:lnTo>
                  <a:close/>
                  <a:moveTo>
                    <a:pt x="115" y="115"/>
                  </a:moveTo>
                  <a:cubicBezTo>
                    <a:pt x="99" y="115"/>
                    <a:pt x="85" y="129"/>
                    <a:pt x="85" y="145"/>
                  </a:cubicBezTo>
                  <a:cubicBezTo>
                    <a:pt x="85" y="162"/>
                    <a:pt x="99" y="175"/>
                    <a:pt x="115" y="175"/>
                  </a:cubicBezTo>
                  <a:cubicBezTo>
                    <a:pt x="132" y="175"/>
                    <a:pt x="145" y="162"/>
                    <a:pt x="145" y="145"/>
                  </a:cubicBezTo>
                  <a:cubicBezTo>
                    <a:pt x="145" y="129"/>
                    <a:pt x="132" y="115"/>
                    <a:pt x="115" y="115"/>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1218886">
                <a:defRPr/>
              </a:pPr>
              <a:endParaRPr lang="en-US" kern="0" dirty="0">
                <a:solidFill>
                  <a:srgbClr val="000000"/>
                </a:solidFill>
                <a:latin typeface="CiscoSans ExtraLight"/>
                <a:ea typeface="ＭＳ Ｐゴシック" charset="0"/>
                <a:cs typeface="ＭＳ Ｐゴシック" charset="0"/>
              </a:endParaRPr>
            </a:p>
          </p:txBody>
        </p:sp>
        <p:sp>
          <p:nvSpPr>
            <p:cNvPr id="258" name="Freeform 15"/>
            <p:cNvSpPr>
              <a:spLocks noEditPoints="1"/>
            </p:cNvSpPr>
            <p:nvPr/>
          </p:nvSpPr>
          <p:spPr bwMode="auto">
            <a:xfrm>
              <a:off x="7389842" y="3347780"/>
              <a:ext cx="267264" cy="58286"/>
            </a:xfrm>
            <a:custGeom>
              <a:avLst/>
              <a:gdLst>
                <a:gd name="T0" fmla="*/ 20 w 1353"/>
                <a:gd name="T1" fmla="*/ 295 h 295"/>
                <a:gd name="T2" fmla="*/ 20 w 1353"/>
                <a:gd name="T3" fmla="*/ 0 h 295"/>
                <a:gd name="T4" fmla="*/ 1353 w 1353"/>
                <a:gd name="T5" fmla="*/ 275 h 295"/>
                <a:gd name="T6" fmla="*/ 1006 w 1353"/>
                <a:gd name="T7" fmla="*/ 110 h 295"/>
                <a:gd name="T8" fmla="*/ 1063 w 1353"/>
                <a:gd name="T9" fmla="*/ 72 h 295"/>
                <a:gd name="T10" fmla="*/ 252 w 1353"/>
                <a:gd name="T11" fmla="*/ 110 h 295"/>
                <a:gd name="T12" fmla="*/ 310 w 1353"/>
                <a:gd name="T13" fmla="*/ 72 h 295"/>
                <a:gd name="T14" fmla="*/ 346 w 1353"/>
                <a:gd name="T15" fmla="*/ 110 h 295"/>
                <a:gd name="T16" fmla="*/ 404 w 1353"/>
                <a:gd name="T17" fmla="*/ 72 h 295"/>
                <a:gd name="T18" fmla="*/ 440 w 1353"/>
                <a:gd name="T19" fmla="*/ 110 h 295"/>
                <a:gd name="T20" fmla="*/ 498 w 1353"/>
                <a:gd name="T21" fmla="*/ 72 h 295"/>
                <a:gd name="T22" fmla="*/ 535 w 1353"/>
                <a:gd name="T23" fmla="*/ 110 h 295"/>
                <a:gd name="T24" fmla="*/ 592 w 1353"/>
                <a:gd name="T25" fmla="*/ 72 h 295"/>
                <a:gd name="T26" fmla="*/ 629 w 1353"/>
                <a:gd name="T27" fmla="*/ 110 h 295"/>
                <a:gd name="T28" fmla="*/ 686 w 1353"/>
                <a:gd name="T29" fmla="*/ 72 h 295"/>
                <a:gd name="T30" fmla="*/ 723 w 1353"/>
                <a:gd name="T31" fmla="*/ 110 h 295"/>
                <a:gd name="T32" fmla="*/ 781 w 1353"/>
                <a:gd name="T33" fmla="*/ 72 h 295"/>
                <a:gd name="T34" fmla="*/ 817 w 1353"/>
                <a:gd name="T35" fmla="*/ 110 h 295"/>
                <a:gd name="T36" fmla="*/ 875 w 1353"/>
                <a:gd name="T37" fmla="*/ 72 h 295"/>
                <a:gd name="T38" fmla="*/ 911 w 1353"/>
                <a:gd name="T39" fmla="*/ 110 h 295"/>
                <a:gd name="T40" fmla="*/ 969 w 1353"/>
                <a:gd name="T41" fmla="*/ 72 h 295"/>
                <a:gd name="T42" fmla="*/ 1100 w 1353"/>
                <a:gd name="T43" fmla="*/ 110 h 295"/>
                <a:gd name="T44" fmla="*/ 1157 w 1353"/>
                <a:gd name="T45" fmla="*/ 72 h 295"/>
                <a:gd name="T46" fmla="*/ 1194 w 1353"/>
                <a:gd name="T47" fmla="*/ 110 h 295"/>
                <a:gd name="T48" fmla="*/ 1251 w 1353"/>
                <a:gd name="T49" fmla="*/ 72 h 295"/>
                <a:gd name="T50" fmla="*/ 1004 w 1353"/>
                <a:gd name="T51" fmla="*/ 207 h 295"/>
                <a:gd name="T52" fmla="*/ 1062 w 1353"/>
                <a:gd name="T53" fmla="*/ 169 h 295"/>
                <a:gd name="T54" fmla="*/ 251 w 1353"/>
                <a:gd name="T55" fmla="*/ 207 h 295"/>
                <a:gd name="T56" fmla="*/ 309 w 1353"/>
                <a:gd name="T57" fmla="*/ 169 h 295"/>
                <a:gd name="T58" fmla="*/ 345 w 1353"/>
                <a:gd name="T59" fmla="*/ 207 h 295"/>
                <a:gd name="T60" fmla="*/ 403 w 1353"/>
                <a:gd name="T61" fmla="*/ 169 h 295"/>
                <a:gd name="T62" fmla="*/ 439 w 1353"/>
                <a:gd name="T63" fmla="*/ 207 h 295"/>
                <a:gd name="T64" fmla="*/ 497 w 1353"/>
                <a:gd name="T65" fmla="*/ 169 h 295"/>
                <a:gd name="T66" fmla="*/ 534 w 1353"/>
                <a:gd name="T67" fmla="*/ 207 h 295"/>
                <a:gd name="T68" fmla="*/ 591 w 1353"/>
                <a:gd name="T69" fmla="*/ 169 h 295"/>
                <a:gd name="T70" fmla="*/ 628 w 1353"/>
                <a:gd name="T71" fmla="*/ 207 h 295"/>
                <a:gd name="T72" fmla="*/ 685 w 1353"/>
                <a:gd name="T73" fmla="*/ 169 h 295"/>
                <a:gd name="T74" fmla="*/ 722 w 1353"/>
                <a:gd name="T75" fmla="*/ 207 h 295"/>
                <a:gd name="T76" fmla="*/ 779 w 1353"/>
                <a:gd name="T77" fmla="*/ 169 h 295"/>
                <a:gd name="T78" fmla="*/ 816 w 1353"/>
                <a:gd name="T79" fmla="*/ 207 h 295"/>
                <a:gd name="T80" fmla="*/ 874 w 1353"/>
                <a:gd name="T81" fmla="*/ 169 h 295"/>
                <a:gd name="T82" fmla="*/ 910 w 1353"/>
                <a:gd name="T83" fmla="*/ 207 h 295"/>
                <a:gd name="T84" fmla="*/ 968 w 1353"/>
                <a:gd name="T85" fmla="*/ 169 h 295"/>
                <a:gd name="T86" fmla="*/ 1099 w 1353"/>
                <a:gd name="T87" fmla="*/ 207 h 295"/>
                <a:gd name="T88" fmla="*/ 1156 w 1353"/>
                <a:gd name="T89" fmla="*/ 169 h 295"/>
                <a:gd name="T90" fmla="*/ 1193 w 1353"/>
                <a:gd name="T91" fmla="*/ 207 h 295"/>
                <a:gd name="T92" fmla="*/ 1250 w 1353"/>
                <a:gd name="T93" fmla="*/ 169 h 295"/>
                <a:gd name="T94" fmla="*/ 115 w 1353"/>
                <a:gd name="T95" fmla="*/ 17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3" h="295">
                  <a:moveTo>
                    <a:pt x="1353" y="275"/>
                  </a:moveTo>
                  <a:cubicBezTo>
                    <a:pt x="1353" y="286"/>
                    <a:pt x="1344" y="295"/>
                    <a:pt x="1333" y="295"/>
                  </a:cubicBezTo>
                  <a:cubicBezTo>
                    <a:pt x="20" y="295"/>
                    <a:pt x="20" y="295"/>
                    <a:pt x="20" y="295"/>
                  </a:cubicBezTo>
                  <a:cubicBezTo>
                    <a:pt x="9" y="295"/>
                    <a:pt x="0" y="286"/>
                    <a:pt x="0" y="275"/>
                  </a:cubicBezTo>
                  <a:cubicBezTo>
                    <a:pt x="0" y="20"/>
                    <a:pt x="0" y="20"/>
                    <a:pt x="0" y="20"/>
                  </a:cubicBezTo>
                  <a:cubicBezTo>
                    <a:pt x="0" y="9"/>
                    <a:pt x="9" y="0"/>
                    <a:pt x="20" y="0"/>
                  </a:cubicBezTo>
                  <a:cubicBezTo>
                    <a:pt x="1333" y="0"/>
                    <a:pt x="1333" y="0"/>
                    <a:pt x="1333" y="0"/>
                  </a:cubicBezTo>
                  <a:cubicBezTo>
                    <a:pt x="1344" y="0"/>
                    <a:pt x="1353" y="9"/>
                    <a:pt x="1353" y="20"/>
                  </a:cubicBezTo>
                  <a:lnTo>
                    <a:pt x="1353" y="275"/>
                  </a:lnTo>
                  <a:close/>
                  <a:moveTo>
                    <a:pt x="1063" y="72"/>
                  </a:moveTo>
                  <a:cubicBezTo>
                    <a:pt x="1006" y="72"/>
                    <a:pt x="1006" y="72"/>
                    <a:pt x="1006" y="72"/>
                  </a:cubicBezTo>
                  <a:cubicBezTo>
                    <a:pt x="1006" y="110"/>
                    <a:pt x="1006" y="110"/>
                    <a:pt x="1006" y="110"/>
                  </a:cubicBezTo>
                  <a:cubicBezTo>
                    <a:pt x="1032" y="125"/>
                    <a:pt x="1032" y="125"/>
                    <a:pt x="1032" y="125"/>
                  </a:cubicBezTo>
                  <a:cubicBezTo>
                    <a:pt x="1063" y="110"/>
                    <a:pt x="1063" y="110"/>
                    <a:pt x="1063" y="110"/>
                  </a:cubicBezTo>
                  <a:lnTo>
                    <a:pt x="1063" y="72"/>
                  </a:lnTo>
                  <a:close/>
                  <a:moveTo>
                    <a:pt x="310" y="72"/>
                  </a:moveTo>
                  <a:cubicBezTo>
                    <a:pt x="252" y="72"/>
                    <a:pt x="252" y="72"/>
                    <a:pt x="252" y="72"/>
                  </a:cubicBezTo>
                  <a:cubicBezTo>
                    <a:pt x="252" y="110"/>
                    <a:pt x="252" y="110"/>
                    <a:pt x="252" y="110"/>
                  </a:cubicBezTo>
                  <a:cubicBezTo>
                    <a:pt x="279" y="125"/>
                    <a:pt x="279" y="125"/>
                    <a:pt x="279" y="125"/>
                  </a:cubicBezTo>
                  <a:cubicBezTo>
                    <a:pt x="310" y="110"/>
                    <a:pt x="310" y="110"/>
                    <a:pt x="310" y="110"/>
                  </a:cubicBezTo>
                  <a:lnTo>
                    <a:pt x="310" y="72"/>
                  </a:lnTo>
                  <a:close/>
                  <a:moveTo>
                    <a:pt x="404" y="72"/>
                  </a:moveTo>
                  <a:cubicBezTo>
                    <a:pt x="346" y="72"/>
                    <a:pt x="346" y="72"/>
                    <a:pt x="346" y="72"/>
                  </a:cubicBezTo>
                  <a:cubicBezTo>
                    <a:pt x="346" y="110"/>
                    <a:pt x="346" y="110"/>
                    <a:pt x="346" y="110"/>
                  </a:cubicBezTo>
                  <a:cubicBezTo>
                    <a:pt x="373" y="125"/>
                    <a:pt x="373" y="125"/>
                    <a:pt x="373" y="125"/>
                  </a:cubicBezTo>
                  <a:cubicBezTo>
                    <a:pt x="404" y="110"/>
                    <a:pt x="404" y="110"/>
                    <a:pt x="404" y="110"/>
                  </a:cubicBezTo>
                  <a:lnTo>
                    <a:pt x="404" y="72"/>
                  </a:lnTo>
                  <a:close/>
                  <a:moveTo>
                    <a:pt x="498" y="72"/>
                  </a:moveTo>
                  <a:cubicBezTo>
                    <a:pt x="440" y="72"/>
                    <a:pt x="440" y="72"/>
                    <a:pt x="440" y="72"/>
                  </a:cubicBezTo>
                  <a:cubicBezTo>
                    <a:pt x="440" y="110"/>
                    <a:pt x="440" y="110"/>
                    <a:pt x="440" y="110"/>
                  </a:cubicBezTo>
                  <a:cubicBezTo>
                    <a:pt x="467" y="125"/>
                    <a:pt x="467" y="125"/>
                    <a:pt x="467" y="125"/>
                  </a:cubicBezTo>
                  <a:cubicBezTo>
                    <a:pt x="498" y="110"/>
                    <a:pt x="498" y="110"/>
                    <a:pt x="498" y="110"/>
                  </a:cubicBezTo>
                  <a:lnTo>
                    <a:pt x="498" y="72"/>
                  </a:lnTo>
                  <a:close/>
                  <a:moveTo>
                    <a:pt x="592" y="72"/>
                  </a:moveTo>
                  <a:cubicBezTo>
                    <a:pt x="535" y="72"/>
                    <a:pt x="535" y="72"/>
                    <a:pt x="535" y="72"/>
                  </a:cubicBezTo>
                  <a:cubicBezTo>
                    <a:pt x="535" y="110"/>
                    <a:pt x="535" y="110"/>
                    <a:pt x="535" y="110"/>
                  </a:cubicBezTo>
                  <a:cubicBezTo>
                    <a:pt x="562" y="125"/>
                    <a:pt x="562" y="125"/>
                    <a:pt x="562" y="125"/>
                  </a:cubicBezTo>
                  <a:cubicBezTo>
                    <a:pt x="592" y="110"/>
                    <a:pt x="592" y="110"/>
                    <a:pt x="592" y="110"/>
                  </a:cubicBezTo>
                  <a:lnTo>
                    <a:pt x="592" y="72"/>
                  </a:lnTo>
                  <a:close/>
                  <a:moveTo>
                    <a:pt x="686" y="72"/>
                  </a:moveTo>
                  <a:cubicBezTo>
                    <a:pt x="629" y="72"/>
                    <a:pt x="629" y="72"/>
                    <a:pt x="629" y="72"/>
                  </a:cubicBezTo>
                  <a:cubicBezTo>
                    <a:pt x="629" y="110"/>
                    <a:pt x="629" y="110"/>
                    <a:pt x="629" y="110"/>
                  </a:cubicBezTo>
                  <a:cubicBezTo>
                    <a:pt x="656" y="125"/>
                    <a:pt x="656" y="125"/>
                    <a:pt x="656" y="125"/>
                  </a:cubicBezTo>
                  <a:cubicBezTo>
                    <a:pt x="686" y="110"/>
                    <a:pt x="686" y="110"/>
                    <a:pt x="686" y="110"/>
                  </a:cubicBezTo>
                  <a:lnTo>
                    <a:pt x="686" y="72"/>
                  </a:lnTo>
                  <a:close/>
                  <a:moveTo>
                    <a:pt x="781" y="72"/>
                  </a:moveTo>
                  <a:cubicBezTo>
                    <a:pt x="723" y="72"/>
                    <a:pt x="723" y="72"/>
                    <a:pt x="723" y="72"/>
                  </a:cubicBezTo>
                  <a:cubicBezTo>
                    <a:pt x="723" y="110"/>
                    <a:pt x="723" y="110"/>
                    <a:pt x="723" y="110"/>
                  </a:cubicBezTo>
                  <a:cubicBezTo>
                    <a:pt x="750" y="125"/>
                    <a:pt x="750" y="125"/>
                    <a:pt x="750" y="125"/>
                  </a:cubicBezTo>
                  <a:cubicBezTo>
                    <a:pt x="781" y="110"/>
                    <a:pt x="781" y="110"/>
                    <a:pt x="781" y="110"/>
                  </a:cubicBezTo>
                  <a:lnTo>
                    <a:pt x="781" y="72"/>
                  </a:lnTo>
                  <a:close/>
                  <a:moveTo>
                    <a:pt x="875" y="72"/>
                  </a:moveTo>
                  <a:cubicBezTo>
                    <a:pt x="817" y="72"/>
                    <a:pt x="817" y="72"/>
                    <a:pt x="817" y="72"/>
                  </a:cubicBezTo>
                  <a:cubicBezTo>
                    <a:pt x="817" y="110"/>
                    <a:pt x="817" y="110"/>
                    <a:pt x="817" y="110"/>
                  </a:cubicBezTo>
                  <a:cubicBezTo>
                    <a:pt x="844" y="125"/>
                    <a:pt x="844" y="125"/>
                    <a:pt x="844" y="125"/>
                  </a:cubicBezTo>
                  <a:cubicBezTo>
                    <a:pt x="875" y="110"/>
                    <a:pt x="875" y="110"/>
                    <a:pt x="875" y="110"/>
                  </a:cubicBezTo>
                  <a:lnTo>
                    <a:pt x="875" y="72"/>
                  </a:lnTo>
                  <a:close/>
                  <a:moveTo>
                    <a:pt x="969" y="72"/>
                  </a:moveTo>
                  <a:cubicBezTo>
                    <a:pt x="911" y="72"/>
                    <a:pt x="911" y="72"/>
                    <a:pt x="911" y="72"/>
                  </a:cubicBezTo>
                  <a:cubicBezTo>
                    <a:pt x="911" y="110"/>
                    <a:pt x="911" y="110"/>
                    <a:pt x="911" y="110"/>
                  </a:cubicBezTo>
                  <a:cubicBezTo>
                    <a:pt x="938" y="125"/>
                    <a:pt x="938" y="125"/>
                    <a:pt x="938" y="125"/>
                  </a:cubicBezTo>
                  <a:cubicBezTo>
                    <a:pt x="969" y="110"/>
                    <a:pt x="969" y="110"/>
                    <a:pt x="969" y="110"/>
                  </a:cubicBezTo>
                  <a:lnTo>
                    <a:pt x="969" y="72"/>
                  </a:lnTo>
                  <a:close/>
                  <a:moveTo>
                    <a:pt x="1157" y="72"/>
                  </a:moveTo>
                  <a:cubicBezTo>
                    <a:pt x="1100" y="72"/>
                    <a:pt x="1100" y="72"/>
                    <a:pt x="1100" y="72"/>
                  </a:cubicBezTo>
                  <a:cubicBezTo>
                    <a:pt x="1100" y="110"/>
                    <a:pt x="1100" y="110"/>
                    <a:pt x="1100" y="110"/>
                  </a:cubicBezTo>
                  <a:cubicBezTo>
                    <a:pt x="1127" y="125"/>
                    <a:pt x="1127" y="125"/>
                    <a:pt x="1127" y="125"/>
                  </a:cubicBezTo>
                  <a:cubicBezTo>
                    <a:pt x="1157" y="110"/>
                    <a:pt x="1157" y="110"/>
                    <a:pt x="1157" y="110"/>
                  </a:cubicBezTo>
                  <a:lnTo>
                    <a:pt x="1157" y="72"/>
                  </a:lnTo>
                  <a:close/>
                  <a:moveTo>
                    <a:pt x="1251" y="72"/>
                  </a:moveTo>
                  <a:cubicBezTo>
                    <a:pt x="1194" y="72"/>
                    <a:pt x="1194" y="72"/>
                    <a:pt x="1194" y="72"/>
                  </a:cubicBezTo>
                  <a:cubicBezTo>
                    <a:pt x="1194" y="110"/>
                    <a:pt x="1194" y="110"/>
                    <a:pt x="1194" y="110"/>
                  </a:cubicBezTo>
                  <a:cubicBezTo>
                    <a:pt x="1221" y="125"/>
                    <a:pt x="1221" y="125"/>
                    <a:pt x="1221" y="125"/>
                  </a:cubicBezTo>
                  <a:cubicBezTo>
                    <a:pt x="1251" y="110"/>
                    <a:pt x="1251" y="110"/>
                    <a:pt x="1251" y="110"/>
                  </a:cubicBezTo>
                  <a:lnTo>
                    <a:pt x="1251" y="72"/>
                  </a:lnTo>
                  <a:close/>
                  <a:moveTo>
                    <a:pt x="1062" y="169"/>
                  </a:moveTo>
                  <a:cubicBezTo>
                    <a:pt x="1004" y="169"/>
                    <a:pt x="1004" y="169"/>
                    <a:pt x="1004" y="169"/>
                  </a:cubicBezTo>
                  <a:cubicBezTo>
                    <a:pt x="1004" y="207"/>
                    <a:pt x="1004" y="207"/>
                    <a:pt x="1004" y="207"/>
                  </a:cubicBezTo>
                  <a:cubicBezTo>
                    <a:pt x="1031" y="222"/>
                    <a:pt x="1031" y="222"/>
                    <a:pt x="1031" y="222"/>
                  </a:cubicBezTo>
                  <a:cubicBezTo>
                    <a:pt x="1062" y="207"/>
                    <a:pt x="1062" y="207"/>
                    <a:pt x="1062" y="207"/>
                  </a:cubicBezTo>
                  <a:lnTo>
                    <a:pt x="1062" y="169"/>
                  </a:lnTo>
                  <a:close/>
                  <a:moveTo>
                    <a:pt x="309" y="169"/>
                  </a:moveTo>
                  <a:cubicBezTo>
                    <a:pt x="251" y="169"/>
                    <a:pt x="251" y="169"/>
                    <a:pt x="251" y="169"/>
                  </a:cubicBezTo>
                  <a:cubicBezTo>
                    <a:pt x="251" y="207"/>
                    <a:pt x="251" y="207"/>
                    <a:pt x="251" y="207"/>
                  </a:cubicBezTo>
                  <a:cubicBezTo>
                    <a:pt x="278" y="222"/>
                    <a:pt x="278" y="222"/>
                    <a:pt x="278" y="222"/>
                  </a:cubicBezTo>
                  <a:cubicBezTo>
                    <a:pt x="309" y="207"/>
                    <a:pt x="309" y="207"/>
                    <a:pt x="309" y="207"/>
                  </a:cubicBezTo>
                  <a:lnTo>
                    <a:pt x="309" y="169"/>
                  </a:lnTo>
                  <a:close/>
                  <a:moveTo>
                    <a:pt x="403" y="169"/>
                  </a:moveTo>
                  <a:cubicBezTo>
                    <a:pt x="345" y="169"/>
                    <a:pt x="345" y="169"/>
                    <a:pt x="345" y="169"/>
                  </a:cubicBezTo>
                  <a:cubicBezTo>
                    <a:pt x="345" y="207"/>
                    <a:pt x="345" y="207"/>
                    <a:pt x="345" y="207"/>
                  </a:cubicBezTo>
                  <a:cubicBezTo>
                    <a:pt x="372" y="222"/>
                    <a:pt x="372" y="222"/>
                    <a:pt x="372" y="222"/>
                  </a:cubicBezTo>
                  <a:cubicBezTo>
                    <a:pt x="403" y="207"/>
                    <a:pt x="403" y="207"/>
                    <a:pt x="403" y="207"/>
                  </a:cubicBezTo>
                  <a:lnTo>
                    <a:pt x="403" y="169"/>
                  </a:lnTo>
                  <a:close/>
                  <a:moveTo>
                    <a:pt x="497" y="169"/>
                  </a:moveTo>
                  <a:cubicBezTo>
                    <a:pt x="439" y="169"/>
                    <a:pt x="439" y="169"/>
                    <a:pt x="439" y="169"/>
                  </a:cubicBezTo>
                  <a:cubicBezTo>
                    <a:pt x="439" y="207"/>
                    <a:pt x="439" y="207"/>
                    <a:pt x="439" y="207"/>
                  </a:cubicBezTo>
                  <a:cubicBezTo>
                    <a:pt x="466" y="222"/>
                    <a:pt x="466" y="222"/>
                    <a:pt x="466" y="222"/>
                  </a:cubicBezTo>
                  <a:cubicBezTo>
                    <a:pt x="497" y="207"/>
                    <a:pt x="497" y="207"/>
                    <a:pt x="497" y="207"/>
                  </a:cubicBezTo>
                  <a:lnTo>
                    <a:pt x="497" y="169"/>
                  </a:lnTo>
                  <a:close/>
                  <a:moveTo>
                    <a:pt x="591" y="169"/>
                  </a:moveTo>
                  <a:cubicBezTo>
                    <a:pt x="534" y="169"/>
                    <a:pt x="534" y="169"/>
                    <a:pt x="534" y="169"/>
                  </a:cubicBezTo>
                  <a:cubicBezTo>
                    <a:pt x="534" y="207"/>
                    <a:pt x="534" y="207"/>
                    <a:pt x="534" y="207"/>
                  </a:cubicBezTo>
                  <a:cubicBezTo>
                    <a:pt x="560" y="222"/>
                    <a:pt x="560" y="222"/>
                    <a:pt x="560" y="222"/>
                  </a:cubicBezTo>
                  <a:cubicBezTo>
                    <a:pt x="591" y="207"/>
                    <a:pt x="591" y="207"/>
                    <a:pt x="591" y="207"/>
                  </a:cubicBezTo>
                  <a:lnTo>
                    <a:pt x="591" y="169"/>
                  </a:lnTo>
                  <a:close/>
                  <a:moveTo>
                    <a:pt x="685" y="169"/>
                  </a:moveTo>
                  <a:cubicBezTo>
                    <a:pt x="628" y="169"/>
                    <a:pt x="628" y="169"/>
                    <a:pt x="628" y="169"/>
                  </a:cubicBezTo>
                  <a:cubicBezTo>
                    <a:pt x="628" y="207"/>
                    <a:pt x="628" y="207"/>
                    <a:pt x="628" y="207"/>
                  </a:cubicBezTo>
                  <a:cubicBezTo>
                    <a:pt x="655" y="222"/>
                    <a:pt x="655" y="222"/>
                    <a:pt x="655" y="222"/>
                  </a:cubicBezTo>
                  <a:cubicBezTo>
                    <a:pt x="685" y="207"/>
                    <a:pt x="685" y="207"/>
                    <a:pt x="685" y="207"/>
                  </a:cubicBezTo>
                  <a:lnTo>
                    <a:pt x="685" y="169"/>
                  </a:lnTo>
                  <a:close/>
                  <a:moveTo>
                    <a:pt x="779" y="169"/>
                  </a:moveTo>
                  <a:cubicBezTo>
                    <a:pt x="722" y="169"/>
                    <a:pt x="722" y="169"/>
                    <a:pt x="722" y="169"/>
                  </a:cubicBezTo>
                  <a:cubicBezTo>
                    <a:pt x="722" y="207"/>
                    <a:pt x="722" y="207"/>
                    <a:pt x="722" y="207"/>
                  </a:cubicBezTo>
                  <a:cubicBezTo>
                    <a:pt x="749" y="222"/>
                    <a:pt x="749" y="222"/>
                    <a:pt x="749" y="222"/>
                  </a:cubicBezTo>
                  <a:cubicBezTo>
                    <a:pt x="779" y="207"/>
                    <a:pt x="779" y="207"/>
                    <a:pt x="779" y="207"/>
                  </a:cubicBezTo>
                  <a:lnTo>
                    <a:pt x="779" y="169"/>
                  </a:lnTo>
                  <a:close/>
                  <a:moveTo>
                    <a:pt x="874" y="169"/>
                  </a:moveTo>
                  <a:cubicBezTo>
                    <a:pt x="816" y="169"/>
                    <a:pt x="816" y="169"/>
                    <a:pt x="816" y="169"/>
                  </a:cubicBezTo>
                  <a:cubicBezTo>
                    <a:pt x="816" y="207"/>
                    <a:pt x="816" y="207"/>
                    <a:pt x="816" y="207"/>
                  </a:cubicBezTo>
                  <a:cubicBezTo>
                    <a:pt x="843" y="222"/>
                    <a:pt x="843" y="222"/>
                    <a:pt x="843" y="222"/>
                  </a:cubicBezTo>
                  <a:cubicBezTo>
                    <a:pt x="874" y="207"/>
                    <a:pt x="874" y="207"/>
                    <a:pt x="874" y="207"/>
                  </a:cubicBezTo>
                  <a:lnTo>
                    <a:pt x="874" y="169"/>
                  </a:lnTo>
                  <a:close/>
                  <a:moveTo>
                    <a:pt x="968" y="169"/>
                  </a:moveTo>
                  <a:cubicBezTo>
                    <a:pt x="910" y="169"/>
                    <a:pt x="910" y="169"/>
                    <a:pt x="910" y="169"/>
                  </a:cubicBezTo>
                  <a:cubicBezTo>
                    <a:pt x="910" y="207"/>
                    <a:pt x="910" y="207"/>
                    <a:pt x="910" y="207"/>
                  </a:cubicBezTo>
                  <a:cubicBezTo>
                    <a:pt x="937" y="222"/>
                    <a:pt x="937" y="222"/>
                    <a:pt x="937" y="222"/>
                  </a:cubicBezTo>
                  <a:cubicBezTo>
                    <a:pt x="968" y="207"/>
                    <a:pt x="968" y="207"/>
                    <a:pt x="968" y="207"/>
                  </a:cubicBezTo>
                  <a:lnTo>
                    <a:pt x="968" y="169"/>
                  </a:lnTo>
                  <a:close/>
                  <a:moveTo>
                    <a:pt x="1156" y="169"/>
                  </a:moveTo>
                  <a:cubicBezTo>
                    <a:pt x="1099" y="169"/>
                    <a:pt x="1099" y="169"/>
                    <a:pt x="1099" y="169"/>
                  </a:cubicBezTo>
                  <a:cubicBezTo>
                    <a:pt x="1099" y="207"/>
                    <a:pt x="1099" y="207"/>
                    <a:pt x="1099" y="207"/>
                  </a:cubicBezTo>
                  <a:cubicBezTo>
                    <a:pt x="1125" y="222"/>
                    <a:pt x="1125" y="222"/>
                    <a:pt x="1125" y="222"/>
                  </a:cubicBezTo>
                  <a:cubicBezTo>
                    <a:pt x="1156" y="207"/>
                    <a:pt x="1156" y="207"/>
                    <a:pt x="1156" y="207"/>
                  </a:cubicBezTo>
                  <a:lnTo>
                    <a:pt x="1156" y="169"/>
                  </a:lnTo>
                  <a:close/>
                  <a:moveTo>
                    <a:pt x="1250" y="169"/>
                  </a:moveTo>
                  <a:cubicBezTo>
                    <a:pt x="1193" y="169"/>
                    <a:pt x="1193" y="169"/>
                    <a:pt x="1193" y="169"/>
                  </a:cubicBezTo>
                  <a:cubicBezTo>
                    <a:pt x="1193" y="207"/>
                    <a:pt x="1193" y="207"/>
                    <a:pt x="1193" y="207"/>
                  </a:cubicBezTo>
                  <a:cubicBezTo>
                    <a:pt x="1220" y="222"/>
                    <a:pt x="1220" y="222"/>
                    <a:pt x="1220" y="222"/>
                  </a:cubicBezTo>
                  <a:cubicBezTo>
                    <a:pt x="1250" y="207"/>
                    <a:pt x="1250" y="207"/>
                    <a:pt x="1250" y="207"/>
                  </a:cubicBezTo>
                  <a:lnTo>
                    <a:pt x="1250" y="169"/>
                  </a:lnTo>
                  <a:close/>
                  <a:moveTo>
                    <a:pt x="115" y="115"/>
                  </a:moveTo>
                  <a:cubicBezTo>
                    <a:pt x="99" y="115"/>
                    <a:pt x="85" y="129"/>
                    <a:pt x="85" y="145"/>
                  </a:cubicBezTo>
                  <a:cubicBezTo>
                    <a:pt x="85" y="162"/>
                    <a:pt x="99" y="175"/>
                    <a:pt x="115" y="175"/>
                  </a:cubicBezTo>
                  <a:cubicBezTo>
                    <a:pt x="132" y="175"/>
                    <a:pt x="145" y="162"/>
                    <a:pt x="145" y="145"/>
                  </a:cubicBezTo>
                  <a:cubicBezTo>
                    <a:pt x="145" y="129"/>
                    <a:pt x="132" y="115"/>
                    <a:pt x="115" y="115"/>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1218886">
                <a:defRPr/>
              </a:pPr>
              <a:endParaRPr lang="en-US" kern="0" dirty="0">
                <a:solidFill>
                  <a:srgbClr val="000000"/>
                </a:solidFill>
                <a:latin typeface="CiscoSans ExtraLight"/>
                <a:ea typeface="ＭＳ Ｐゴシック" charset="0"/>
                <a:cs typeface="ＭＳ Ｐゴシック" charset="0"/>
              </a:endParaRPr>
            </a:p>
          </p:txBody>
        </p:sp>
      </p:grpSp>
      <p:grpSp>
        <p:nvGrpSpPr>
          <p:cNvPr id="259" name="Group 258"/>
          <p:cNvGrpSpPr/>
          <p:nvPr/>
        </p:nvGrpSpPr>
        <p:grpSpPr>
          <a:xfrm>
            <a:off x="4493287" y="1685864"/>
            <a:ext cx="358444" cy="359850"/>
            <a:chOff x="6142846" y="407731"/>
            <a:chExt cx="730049" cy="732912"/>
          </a:xfrm>
        </p:grpSpPr>
        <p:sp>
          <p:nvSpPr>
            <p:cNvPr id="260" name="Oval 263"/>
            <p:cNvSpPr>
              <a:spLocks/>
            </p:cNvSpPr>
            <p:nvPr/>
          </p:nvSpPr>
          <p:spPr bwMode="auto">
            <a:xfrm>
              <a:off x="6142846" y="407731"/>
              <a:ext cx="730049" cy="732912"/>
            </a:xfrm>
            <a:prstGeom prst="ellipse">
              <a:avLst/>
            </a:prstGeom>
            <a:solidFill>
              <a:srgbClr val="125F8B"/>
            </a:solidFill>
            <a:ln w="25400" cap="flat">
              <a:noFill/>
              <a:round/>
              <a:headEnd type="none" w="med" len="med"/>
              <a:tailEnd type="none" w="med" len="med"/>
            </a:ln>
            <a:effectLst/>
          </p:spPr>
          <p:txBody>
            <a:bodyPr lIns="0" tIns="0" rIns="0" bIns="0"/>
            <a:lstStyle/>
            <a:p>
              <a:pPr defTabSz="457162" eaLnBrk="0" hangingPunct="0">
                <a:lnSpc>
                  <a:spcPct val="90000"/>
                </a:lnSpc>
                <a:defRPr/>
              </a:pPr>
              <a:endParaRPr lang="en-US" kern="0" dirty="0">
                <a:solidFill>
                  <a:srgbClr val="00B0F0"/>
                </a:solidFill>
                <a:latin typeface="Arial" charset="0"/>
                <a:ea typeface="ＭＳ Ｐゴシック" charset="0"/>
                <a:cs typeface="ＭＳ Ｐゴシック" charset="0"/>
              </a:endParaRPr>
            </a:p>
          </p:txBody>
        </p:sp>
        <p:pic>
          <p:nvPicPr>
            <p:cNvPr id="261" name="Picture 260" descr="dru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7370" y="542412"/>
              <a:ext cx="381000" cy="463550"/>
            </a:xfrm>
            <a:prstGeom prst="rect">
              <a:avLst/>
            </a:prstGeom>
          </p:spPr>
        </p:pic>
      </p:grpSp>
      <p:sp>
        <p:nvSpPr>
          <p:cNvPr id="262" name="Oval 17"/>
          <p:cNvSpPr/>
          <p:nvPr/>
        </p:nvSpPr>
        <p:spPr>
          <a:xfrm>
            <a:off x="4204648" y="2759931"/>
            <a:ext cx="300089" cy="300089"/>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125F8B"/>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Arial"/>
              <a:ea typeface="+mn-ea"/>
              <a:cs typeface="+mn-cs"/>
            </a:endParaRPr>
          </a:p>
        </p:txBody>
      </p:sp>
      <p:cxnSp>
        <p:nvCxnSpPr>
          <p:cNvPr id="263" name="Straight Connector 262"/>
          <p:cNvCxnSpPr/>
          <p:nvPr/>
        </p:nvCxnSpPr>
        <p:spPr>
          <a:xfrm>
            <a:off x="3469773" y="3507692"/>
            <a:ext cx="792102" cy="0"/>
          </a:xfrm>
          <a:prstGeom prst="line">
            <a:avLst/>
          </a:prstGeom>
          <a:noFill/>
          <a:ln w="25400" cap="rnd" cmpd="sng" algn="ctr">
            <a:solidFill>
              <a:srgbClr val="FFFFFF">
                <a:lumMod val="65000"/>
              </a:srgbClr>
            </a:solidFill>
            <a:prstDash val="sysDot"/>
          </a:ln>
          <a:effectLst/>
        </p:spPr>
      </p:cxnSp>
      <p:cxnSp>
        <p:nvCxnSpPr>
          <p:cNvPr id="264" name="Straight Connector 263"/>
          <p:cNvCxnSpPr/>
          <p:nvPr/>
        </p:nvCxnSpPr>
        <p:spPr>
          <a:xfrm flipH="1" flipV="1">
            <a:off x="4446877" y="3507693"/>
            <a:ext cx="404854" cy="297730"/>
          </a:xfrm>
          <a:prstGeom prst="line">
            <a:avLst/>
          </a:prstGeom>
          <a:noFill/>
          <a:ln w="25400" cap="rnd" cmpd="sng" algn="ctr">
            <a:solidFill>
              <a:srgbClr val="FFFFFF">
                <a:lumMod val="65000"/>
              </a:srgbClr>
            </a:solidFill>
            <a:prstDash val="sysDot"/>
          </a:ln>
          <a:effectLst/>
        </p:spPr>
      </p:cxnSp>
      <p:sp>
        <p:nvSpPr>
          <p:cNvPr id="265" name="Freeform 264"/>
          <p:cNvSpPr>
            <a:spLocks/>
          </p:cNvSpPr>
          <p:nvPr/>
        </p:nvSpPr>
        <p:spPr bwMode="auto">
          <a:xfrm>
            <a:off x="3818109" y="3145417"/>
            <a:ext cx="1142666" cy="53221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rgbClr val="8E909E">
                  <a:lumMod val="40000"/>
                  <a:lumOff val="60000"/>
                </a:srgbClr>
              </a:gs>
              <a:gs pos="0">
                <a:srgbClr val="FFFFFF"/>
              </a:gs>
            </a:gsLst>
            <a:lin ang="2700000" scaled="1"/>
            <a:tileRect/>
          </a:gradFill>
          <a:ln w="25400" cap="flat" cmpd="sng" algn="ctr">
            <a:noFill/>
            <a:prstDash val="solid"/>
          </a:ln>
          <a:effectLst/>
        </p:spPr>
        <p:txBody>
          <a:bodyPr lIns="121889" tIns="60943" rIns="121889" bIns="60943" rtlCol="0" anchor="ctr"/>
          <a:lstStyle/>
          <a:p>
            <a:pPr algn="ctr" defTabSz="914324">
              <a:defRPr/>
            </a:pPr>
            <a:endParaRPr lang="en-US" kern="0" dirty="0">
              <a:solidFill>
                <a:srgbClr val="8E909E"/>
              </a:solidFill>
              <a:latin typeface="Arial"/>
              <a:ea typeface="ＭＳ Ｐゴシック" charset="0"/>
              <a:cs typeface="ＭＳ Ｐゴシック" charset="0"/>
            </a:endParaRPr>
          </a:p>
        </p:txBody>
      </p:sp>
      <p:sp>
        <p:nvSpPr>
          <p:cNvPr id="266" name="TextBox 265"/>
          <p:cNvSpPr txBox="1"/>
          <p:nvPr/>
        </p:nvSpPr>
        <p:spPr>
          <a:xfrm>
            <a:off x="3997670" y="3295840"/>
            <a:ext cx="841380" cy="400101"/>
          </a:xfrm>
          <a:prstGeom prst="rect">
            <a:avLst/>
          </a:prstGeom>
          <a:noFill/>
        </p:spPr>
        <p:txBody>
          <a:bodyPr wrap="none" lIns="91432" tIns="45716" rIns="91432" bIns="45716" rtlCol="0">
            <a:spAutoFit/>
          </a:bodyPr>
          <a:lstStyle/>
          <a:p>
            <a:pPr algn="ctr" defTabSz="457162"/>
            <a:r>
              <a:rPr lang="en-US" sz="1000" dirty="0" smtClean="0">
                <a:solidFill>
                  <a:srgbClr val="2968AF">
                    <a:lumMod val="50000"/>
                  </a:srgbClr>
                </a:solidFill>
              </a:rPr>
              <a:t>ABC</a:t>
            </a:r>
            <a:r>
              <a:rPr lang="ja-JP" altLang="en-US" sz="1000" dirty="0" smtClean="0">
                <a:solidFill>
                  <a:srgbClr val="2968AF">
                    <a:lumMod val="50000"/>
                  </a:srgbClr>
                </a:solidFill>
              </a:rPr>
              <a:t>病院</a:t>
            </a:r>
          </a:p>
          <a:p>
            <a:pPr algn="ctr" defTabSz="457162"/>
            <a:r>
              <a:rPr lang="ja-JP" altLang="en-US" sz="1000" dirty="0" smtClean="0">
                <a:solidFill>
                  <a:srgbClr val="2968AF">
                    <a:lumMod val="50000"/>
                  </a:srgbClr>
                </a:solidFill>
              </a:rPr>
              <a:t>ネットワーク</a:t>
            </a:r>
            <a:endParaRPr lang="en-US" sz="1000" dirty="0">
              <a:solidFill>
                <a:srgbClr val="2968AF">
                  <a:lumMod val="50000"/>
                </a:srgbClr>
              </a:solidFill>
            </a:endParaRPr>
          </a:p>
        </p:txBody>
      </p:sp>
      <p:sp>
        <p:nvSpPr>
          <p:cNvPr id="267" name="Rounded Rectangle 25"/>
          <p:cNvSpPr/>
          <p:nvPr/>
        </p:nvSpPr>
        <p:spPr>
          <a:xfrm>
            <a:off x="3056291" y="3300951"/>
            <a:ext cx="413482" cy="413482"/>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125F8B"/>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Arial"/>
              <a:ea typeface="+mn-ea"/>
              <a:cs typeface="+mn-cs"/>
            </a:endParaRPr>
          </a:p>
        </p:txBody>
      </p:sp>
      <p:grpSp>
        <p:nvGrpSpPr>
          <p:cNvPr id="268" name="Group 267"/>
          <p:cNvGrpSpPr/>
          <p:nvPr/>
        </p:nvGrpSpPr>
        <p:grpSpPr>
          <a:xfrm>
            <a:off x="4960775" y="2685279"/>
            <a:ext cx="398072" cy="398174"/>
            <a:chOff x="4881067" y="980008"/>
            <a:chExt cx="576224" cy="576222"/>
          </a:xfrm>
        </p:grpSpPr>
        <p:sp>
          <p:nvSpPr>
            <p:cNvPr id="269" name="Oval 268"/>
            <p:cNvSpPr/>
            <p:nvPr/>
          </p:nvSpPr>
          <p:spPr>
            <a:xfrm>
              <a:off x="4881067" y="980008"/>
              <a:ext cx="576224" cy="576222"/>
            </a:xfrm>
            <a:prstGeom prst="ellipse">
              <a:avLst/>
            </a:prstGeom>
            <a:solidFill>
              <a:srgbClr val="125F8B"/>
            </a:solidFill>
            <a:ln w="25400" cap="flat" cmpd="sng" algn="ctr">
              <a:noFill/>
              <a:prstDash val="solid"/>
            </a:ln>
            <a:effectLst/>
          </p:spPr>
          <p:txBody>
            <a:bodyPr rtlCol="0" anchor="ctr"/>
            <a:lstStyle/>
            <a:p>
              <a:pPr algn="ctr" defTabSz="1218886">
                <a:defRPr/>
              </a:pPr>
              <a:endParaRPr lang="en-US" kern="0" dirty="0">
                <a:solidFill>
                  <a:prstClr val="white"/>
                </a:solidFill>
                <a:latin typeface="Arial"/>
                <a:ea typeface="ＭＳ Ｐゴシック" charset="0"/>
                <a:cs typeface="ＭＳ Ｐゴシック" charset="0"/>
              </a:endParaRPr>
            </a:p>
          </p:txBody>
        </p:sp>
        <p:sp>
          <p:nvSpPr>
            <p:cNvPr id="270" name="Freeform 22"/>
            <p:cNvSpPr>
              <a:spLocks noEditPoints="1"/>
            </p:cNvSpPr>
            <p:nvPr/>
          </p:nvSpPr>
          <p:spPr bwMode="auto">
            <a:xfrm>
              <a:off x="5002693" y="1118907"/>
              <a:ext cx="331308" cy="300708"/>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rgbClr val="FFFFFF"/>
            </a:solidFill>
            <a:ln w="25400" cap="flat" cmpd="sng" algn="ctr">
              <a:noFill/>
              <a:prstDash val="solid"/>
            </a:ln>
            <a:effectLst>
              <a:outerShdw blurRad="38100" dist="25400" dir="5400000" algn="t" rotWithShape="0">
                <a:prstClr val="black">
                  <a:alpha val="20000"/>
                </a:prstClr>
              </a:outerShdw>
            </a:effectLst>
          </p:spPr>
          <p:txBody>
            <a:bodyPr lIns="91420" tIns="45710" rIns="91420" bIns="45710" anchor="ctr"/>
            <a:lstStyle/>
            <a:p>
              <a:pPr algn="ctr" defTabSz="902571">
                <a:defRPr/>
              </a:pPr>
              <a:endParaRPr lang="en-US" kern="0" dirty="0">
                <a:solidFill>
                  <a:srgbClr val="0096D6"/>
                </a:solidFill>
                <a:latin typeface="Arial" charset="0"/>
                <a:ea typeface="ＭＳ Ｐゴシック" charset="0"/>
                <a:cs typeface="Arial"/>
              </a:endParaRPr>
            </a:p>
          </p:txBody>
        </p:sp>
      </p:grpSp>
      <p:grpSp>
        <p:nvGrpSpPr>
          <p:cNvPr id="271" name="Group 270"/>
          <p:cNvGrpSpPr>
            <a:grpSpLocks noChangeAspect="1"/>
          </p:cNvGrpSpPr>
          <p:nvPr/>
        </p:nvGrpSpPr>
        <p:grpSpPr>
          <a:xfrm>
            <a:off x="5408135" y="2782995"/>
            <a:ext cx="345395" cy="228688"/>
            <a:chOff x="9740900" y="450850"/>
            <a:chExt cx="4216400" cy="2792413"/>
          </a:xfrm>
          <a:solidFill>
            <a:srgbClr val="143457"/>
          </a:solidFill>
          <a:effectLst/>
        </p:grpSpPr>
        <p:sp>
          <p:nvSpPr>
            <p:cNvPr id="272" name="Freeform 76"/>
            <p:cNvSpPr>
              <a:spLocks noEditPoints="1"/>
            </p:cNvSpPr>
            <p:nvPr/>
          </p:nvSpPr>
          <p:spPr bwMode="auto">
            <a:xfrm>
              <a:off x="9740900" y="450850"/>
              <a:ext cx="4216400" cy="2792413"/>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73" name="Freeform 77"/>
            <p:cNvSpPr>
              <a:spLocks/>
            </p:cNvSpPr>
            <p:nvPr/>
          </p:nvSpPr>
          <p:spPr bwMode="auto">
            <a:xfrm>
              <a:off x="10821988" y="2205038"/>
              <a:ext cx="490538" cy="454025"/>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74" name="Freeform 78"/>
            <p:cNvSpPr>
              <a:spLocks/>
            </p:cNvSpPr>
            <p:nvPr/>
          </p:nvSpPr>
          <p:spPr bwMode="auto">
            <a:xfrm>
              <a:off x="10472738" y="1908175"/>
              <a:ext cx="739775" cy="503238"/>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75" name="Freeform 79"/>
            <p:cNvSpPr>
              <a:spLocks/>
            </p:cNvSpPr>
            <p:nvPr/>
          </p:nvSpPr>
          <p:spPr bwMode="auto">
            <a:xfrm>
              <a:off x="10240963" y="2084388"/>
              <a:ext cx="974725" cy="889000"/>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76" name="Rectangle 80"/>
            <p:cNvSpPr>
              <a:spLocks noChangeArrowheads="1"/>
            </p:cNvSpPr>
            <p:nvPr/>
          </p:nvSpPr>
          <p:spPr bwMode="auto">
            <a:xfrm>
              <a:off x="10161588" y="1009650"/>
              <a:ext cx="179388" cy="7334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77" name="Rectangle 81"/>
            <p:cNvSpPr>
              <a:spLocks noChangeArrowheads="1"/>
            </p:cNvSpPr>
            <p:nvPr/>
          </p:nvSpPr>
          <p:spPr bwMode="auto">
            <a:xfrm>
              <a:off x="10447338" y="709613"/>
              <a:ext cx="176213" cy="10334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78" name="Rectangle 82"/>
            <p:cNvSpPr>
              <a:spLocks noChangeArrowheads="1"/>
            </p:cNvSpPr>
            <p:nvPr/>
          </p:nvSpPr>
          <p:spPr bwMode="auto">
            <a:xfrm>
              <a:off x="10728325" y="1398588"/>
              <a:ext cx="179388" cy="3444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79" name="Rectangle 83"/>
            <p:cNvSpPr>
              <a:spLocks noChangeArrowheads="1"/>
            </p:cNvSpPr>
            <p:nvPr/>
          </p:nvSpPr>
          <p:spPr bwMode="auto">
            <a:xfrm>
              <a:off x="11012488" y="1027113"/>
              <a:ext cx="176213" cy="715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0" name="Rectangle 84"/>
            <p:cNvSpPr>
              <a:spLocks noChangeArrowheads="1"/>
            </p:cNvSpPr>
            <p:nvPr/>
          </p:nvSpPr>
          <p:spPr bwMode="auto">
            <a:xfrm>
              <a:off x="11295063" y="858838"/>
              <a:ext cx="179388" cy="8842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1" name="Freeform 85"/>
            <p:cNvSpPr>
              <a:spLocks/>
            </p:cNvSpPr>
            <p:nvPr/>
          </p:nvSpPr>
          <p:spPr bwMode="auto">
            <a:xfrm>
              <a:off x="11961813" y="858838"/>
              <a:ext cx="1503363" cy="930275"/>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2" name="Freeform 86"/>
            <p:cNvSpPr>
              <a:spLocks/>
            </p:cNvSpPr>
            <p:nvPr/>
          </p:nvSpPr>
          <p:spPr bwMode="auto">
            <a:xfrm>
              <a:off x="11958638" y="927100"/>
              <a:ext cx="1506538" cy="704850"/>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3" name="Freeform 87"/>
            <p:cNvSpPr>
              <a:spLocks noEditPoints="1"/>
            </p:cNvSpPr>
            <p:nvPr/>
          </p:nvSpPr>
          <p:spPr bwMode="auto">
            <a:xfrm>
              <a:off x="11961813" y="2006600"/>
              <a:ext cx="1485900" cy="906463"/>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4" name="Rectangle 88"/>
            <p:cNvSpPr>
              <a:spLocks noChangeArrowheads="1"/>
            </p:cNvSpPr>
            <p:nvPr/>
          </p:nvSpPr>
          <p:spPr bwMode="auto">
            <a:xfrm>
              <a:off x="11984038" y="2028825"/>
              <a:ext cx="1439863" cy="1349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5" name="Freeform 89"/>
            <p:cNvSpPr>
              <a:spLocks/>
            </p:cNvSpPr>
            <p:nvPr/>
          </p:nvSpPr>
          <p:spPr bwMode="auto">
            <a:xfrm>
              <a:off x="11995150" y="2276475"/>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6" name="Freeform 90"/>
            <p:cNvSpPr>
              <a:spLocks/>
            </p:cNvSpPr>
            <p:nvPr/>
          </p:nvSpPr>
          <p:spPr bwMode="auto">
            <a:xfrm>
              <a:off x="11995150" y="2489200"/>
              <a:ext cx="1406525" cy="46038"/>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7" name="Freeform 91"/>
            <p:cNvSpPr>
              <a:spLocks/>
            </p:cNvSpPr>
            <p:nvPr/>
          </p:nvSpPr>
          <p:spPr bwMode="auto">
            <a:xfrm>
              <a:off x="11995150" y="2703513"/>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8" name="Freeform 92"/>
            <p:cNvSpPr>
              <a:spLocks/>
            </p:cNvSpPr>
            <p:nvPr/>
          </p:nvSpPr>
          <p:spPr bwMode="auto">
            <a:xfrm>
              <a:off x="12179300"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89" name="Freeform 93"/>
            <p:cNvSpPr>
              <a:spLocks/>
            </p:cNvSpPr>
            <p:nvPr/>
          </p:nvSpPr>
          <p:spPr bwMode="auto">
            <a:xfrm>
              <a:off x="12449175" y="2130425"/>
              <a:ext cx="46038" cy="749300"/>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90" name="Freeform 94"/>
            <p:cNvSpPr>
              <a:spLocks/>
            </p:cNvSpPr>
            <p:nvPr/>
          </p:nvSpPr>
          <p:spPr bwMode="auto">
            <a:xfrm>
              <a:off x="12723813"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91" name="Freeform 95"/>
            <p:cNvSpPr>
              <a:spLocks/>
            </p:cNvSpPr>
            <p:nvPr/>
          </p:nvSpPr>
          <p:spPr bwMode="auto">
            <a:xfrm>
              <a:off x="13012738"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sp>
          <p:nvSpPr>
            <p:cNvPr id="292" name="Freeform 96"/>
            <p:cNvSpPr>
              <a:spLocks/>
            </p:cNvSpPr>
            <p:nvPr/>
          </p:nvSpPr>
          <p:spPr bwMode="auto">
            <a:xfrm>
              <a:off x="13241338" y="2130425"/>
              <a:ext cx="47625" cy="749300"/>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Arial" charset="0"/>
                <a:ea typeface="ＭＳ Ｐゴシック" charset="0"/>
                <a:cs typeface="ＭＳ Ｐゴシック" charset="0"/>
              </a:endParaRPr>
            </a:p>
          </p:txBody>
        </p:sp>
      </p:grpSp>
      <p:sp>
        <p:nvSpPr>
          <p:cNvPr id="293" name="TextBox 292"/>
          <p:cNvSpPr txBox="1"/>
          <p:nvPr/>
        </p:nvSpPr>
        <p:spPr>
          <a:xfrm>
            <a:off x="4814214" y="3027543"/>
            <a:ext cx="697611" cy="400101"/>
          </a:xfrm>
          <a:prstGeom prst="rect">
            <a:avLst/>
          </a:prstGeom>
          <a:noFill/>
        </p:spPr>
        <p:txBody>
          <a:bodyPr wrap="none" lIns="91432" tIns="45716" rIns="91432" bIns="45716" rtlCol="0">
            <a:spAutoFit/>
          </a:bodyPr>
          <a:lstStyle/>
          <a:p>
            <a:pPr algn="ctr" defTabSz="457162"/>
            <a:r>
              <a:rPr lang="ja-JP" altLang="en-US" sz="1000" dirty="0" smtClean="0">
                <a:solidFill>
                  <a:srgbClr val="2968AF">
                    <a:lumMod val="50000"/>
                  </a:srgbClr>
                </a:solidFill>
              </a:rPr>
              <a:t>脅威検知</a:t>
            </a:r>
            <a:endParaRPr lang="en-US" altLang="ja-JP" sz="1000" dirty="0" smtClean="0">
              <a:solidFill>
                <a:srgbClr val="2968AF">
                  <a:lumMod val="50000"/>
                </a:srgbClr>
              </a:solidFill>
            </a:endParaRPr>
          </a:p>
          <a:p>
            <a:pPr algn="ctr" defTabSz="457162"/>
            <a:r>
              <a:rPr lang="ja-JP" altLang="en-US" sz="1000" dirty="0" smtClean="0">
                <a:solidFill>
                  <a:srgbClr val="2968AF">
                    <a:lumMod val="50000"/>
                  </a:srgbClr>
                </a:solidFill>
              </a:rPr>
              <a:t>システム</a:t>
            </a:r>
            <a:endParaRPr lang="en-US" sz="1000" dirty="0">
              <a:solidFill>
                <a:srgbClr val="2968AF">
                  <a:lumMod val="50000"/>
                </a:srgbClr>
              </a:solidFill>
            </a:endParaRPr>
          </a:p>
        </p:txBody>
      </p:sp>
      <p:sp>
        <p:nvSpPr>
          <p:cNvPr id="294" name="TextBox 293"/>
          <p:cNvSpPr txBox="1"/>
          <p:nvPr/>
        </p:nvSpPr>
        <p:spPr>
          <a:xfrm>
            <a:off x="5343381" y="2962874"/>
            <a:ext cx="498191" cy="246221"/>
          </a:xfrm>
          <a:prstGeom prst="rect">
            <a:avLst/>
          </a:prstGeom>
          <a:noFill/>
        </p:spPr>
        <p:txBody>
          <a:bodyPr wrap="none" lIns="91432" tIns="45716" rIns="91432" bIns="45716" rtlCol="0">
            <a:spAutoFit/>
          </a:bodyPr>
          <a:lstStyle/>
          <a:p>
            <a:pPr algn="ctr" defTabSz="457162"/>
            <a:r>
              <a:rPr lang="en-US" sz="1000" dirty="0">
                <a:solidFill>
                  <a:srgbClr val="2968AF">
                    <a:lumMod val="50000"/>
                  </a:srgbClr>
                </a:solidFill>
              </a:rPr>
              <a:t>SIEM</a:t>
            </a:r>
          </a:p>
        </p:txBody>
      </p:sp>
      <p:sp>
        <p:nvSpPr>
          <p:cNvPr id="295" name="TextBox 294"/>
          <p:cNvSpPr txBox="1"/>
          <p:nvPr/>
        </p:nvSpPr>
        <p:spPr>
          <a:xfrm>
            <a:off x="3881330" y="3875022"/>
            <a:ext cx="951987" cy="400101"/>
          </a:xfrm>
          <a:prstGeom prst="rect">
            <a:avLst/>
          </a:prstGeom>
          <a:noFill/>
        </p:spPr>
        <p:txBody>
          <a:bodyPr wrap="none" lIns="91432" tIns="45716" rIns="91432" bIns="45716" rtlCol="0">
            <a:spAutoFit/>
          </a:bodyPr>
          <a:lstStyle/>
          <a:p>
            <a:pPr algn="ctr" defTabSz="457162"/>
            <a:r>
              <a:rPr lang="ja-JP" altLang="en-US" sz="1000" dirty="0" smtClean="0">
                <a:solidFill>
                  <a:srgbClr val="2968AF">
                    <a:lumMod val="50000"/>
                  </a:srgbClr>
                </a:solidFill>
              </a:rPr>
              <a:t>フロアスイッチ</a:t>
            </a:r>
            <a:endParaRPr lang="en-US" altLang="ja-JP" sz="1000" dirty="0" smtClean="0">
              <a:solidFill>
                <a:srgbClr val="2968AF">
                  <a:lumMod val="50000"/>
                </a:srgbClr>
              </a:solidFill>
            </a:endParaRPr>
          </a:p>
          <a:p>
            <a:pPr algn="ctr" defTabSz="457162"/>
            <a:r>
              <a:rPr lang="ja-JP" altLang="en-US" sz="1000" dirty="0" smtClean="0">
                <a:solidFill>
                  <a:srgbClr val="2968AF">
                    <a:lumMod val="50000"/>
                  </a:srgbClr>
                </a:solidFill>
              </a:rPr>
              <a:t>１</a:t>
            </a:r>
            <a:endParaRPr lang="en-US" sz="1000" dirty="0">
              <a:solidFill>
                <a:srgbClr val="2968AF">
                  <a:lumMod val="50000"/>
                </a:srgbClr>
              </a:solidFill>
            </a:endParaRPr>
          </a:p>
        </p:txBody>
      </p:sp>
      <p:sp>
        <p:nvSpPr>
          <p:cNvPr id="296" name="TextBox 295"/>
          <p:cNvSpPr txBox="1"/>
          <p:nvPr/>
        </p:nvSpPr>
        <p:spPr>
          <a:xfrm>
            <a:off x="2795612" y="3663571"/>
            <a:ext cx="946076" cy="400101"/>
          </a:xfrm>
          <a:prstGeom prst="rect">
            <a:avLst/>
          </a:prstGeom>
          <a:noFill/>
        </p:spPr>
        <p:txBody>
          <a:bodyPr wrap="none" lIns="91432" tIns="45716" rIns="91432" bIns="45716" rtlCol="0">
            <a:spAutoFit/>
          </a:bodyPr>
          <a:lstStyle/>
          <a:p>
            <a:pPr algn="ctr" defTabSz="457162"/>
            <a:r>
              <a:rPr lang="ja-JP" altLang="en-US" sz="1000" dirty="0" smtClean="0">
                <a:solidFill>
                  <a:srgbClr val="2968AF">
                    <a:lumMod val="50000"/>
                  </a:srgbClr>
                </a:solidFill>
              </a:rPr>
              <a:t>フロアスイッチ</a:t>
            </a:r>
            <a:endParaRPr lang="en-US" altLang="ja-JP" sz="1000" dirty="0" smtClean="0">
              <a:solidFill>
                <a:srgbClr val="2968AF">
                  <a:lumMod val="50000"/>
                </a:srgbClr>
              </a:solidFill>
            </a:endParaRPr>
          </a:p>
          <a:p>
            <a:pPr algn="ctr" defTabSz="457162"/>
            <a:r>
              <a:rPr lang="ja-JP" altLang="en-US" sz="1000" dirty="0" smtClean="0">
                <a:solidFill>
                  <a:srgbClr val="2968AF">
                    <a:lumMod val="50000"/>
                  </a:srgbClr>
                </a:solidFill>
              </a:rPr>
              <a:t>２</a:t>
            </a:r>
            <a:endParaRPr lang="en-US" sz="1000" dirty="0">
              <a:solidFill>
                <a:srgbClr val="2968AF">
                  <a:lumMod val="50000"/>
                </a:srgbClr>
              </a:solidFill>
            </a:endParaRPr>
          </a:p>
        </p:txBody>
      </p:sp>
      <p:sp>
        <p:nvSpPr>
          <p:cNvPr id="297" name="Plus 296"/>
          <p:cNvSpPr/>
          <p:nvPr/>
        </p:nvSpPr>
        <p:spPr>
          <a:xfrm>
            <a:off x="3933585" y="3418260"/>
            <a:ext cx="200417" cy="200417"/>
          </a:xfrm>
          <a:prstGeom prst="mathPlus">
            <a:avLst/>
          </a:prstGeom>
          <a:solidFill>
            <a:srgbClr val="800000"/>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CiscoSansTT Light"/>
              <a:ea typeface="+mn-ea"/>
              <a:cs typeface="+mn-cs"/>
            </a:endParaRPr>
          </a:p>
        </p:txBody>
      </p:sp>
      <p:sp>
        <p:nvSpPr>
          <p:cNvPr id="298" name="Freeform 12"/>
          <p:cNvSpPr>
            <a:spLocks noEditPoints="1"/>
          </p:cNvSpPr>
          <p:nvPr/>
        </p:nvSpPr>
        <p:spPr bwMode="auto">
          <a:xfrm>
            <a:off x="3615294" y="1635060"/>
            <a:ext cx="260898" cy="319930"/>
          </a:xfrm>
          <a:custGeom>
            <a:avLst/>
            <a:gdLst>
              <a:gd name="T0" fmla="*/ 951 w 2085"/>
              <a:gd name="T1" fmla="*/ 128 h 2560"/>
              <a:gd name="T2" fmla="*/ 821 w 2085"/>
              <a:gd name="T3" fmla="*/ 0 h 2560"/>
              <a:gd name="T4" fmla="*/ 640 w 2085"/>
              <a:gd name="T5" fmla="*/ 183 h 2560"/>
              <a:gd name="T6" fmla="*/ 475 w 2085"/>
              <a:gd name="T7" fmla="*/ 294 h 2560"/>
              <a:gd name="T8" fmla="*/ 1170 w 2085"/>
              <a:gd name="T9" fmla="*/ 294 h 2560"/>
              <a:gd name="T10" fmla="*/ 823 w 2085"/>
              <a:gd name="T11" fmla="*/ 183 h 2560"/>
              <a:gd name="T12" fmla="*/ 878 w 2085"/>
              <a:gd name="T13" fmla="*/ 128 h 2560"/>
              <a:gd name="T14" fmla="*/ 146 w 2085"/>
              <a:gd name="T15" fmla="*/ 2304 h 2560"/>
              <a:gd name="T16" fmla="*/ 110 w 2085"/>
              <a:gd name="T17" fmla="*/ 256 h 2560"/>
              <a:gd name="T18" fmla="*/ 584 w 2085"/>
              <a:gd name="T19" fmla="*/ 475 h 2560"/>
              <a:gd name="T20" fmla="*/ 1240 w 2085"/>
              <a:gd name="T21" fmla="*/ 256 h 2560"/>
              <a:gd name="T22" fmla="*/ 1646 w 2085"/>
              <a:gd name="T23" fmla="*/ 1501 h 2560"/>
              <a:gd name="T24" fmla="*/ 1463 w 2085"/>
              <a:gd name="T25" fmla="*/ 658 h 2560"/>
              <a:gd name="T26" fmla="*/ 1026 w 2085"/>
              <a:gd name="T27" fmla="*/ 2121 h 2560"/>
              <a:gd name="T28" fmla="*/ 1134 w 2085"/>
              <a:gd name="T29" fmla="*/ 2085 h 2560"/>
              <a:gd name="T30" fmla="*/ 1609 w 2085"/>
              <a:gd name="T31" fmla="*/ 1609 h 2560"/>
              <a:gd name="T32" fmla="*/ 1573 w 2085"/>
              <a:gd name="T33" fmla="*/ 2341 h 2560"/>
              <a:gd name="T34" fmla="*/ 1333 w 2085"/>
              <a:gd name="T35" fmla="*/ 2075 h 2560"/>
              <a:gd name="T36" fmla="*/ 1810 w 2085"/>
              <a:gd name="T37" fmla="*/ 1890 h 2560"/>
              <a:gd name="T38" fmla="*/ 1280 w 2085"/>
              <a:gd name="T39" fmla="*/ 1280 h 2560"/>
              <a:gd name="T40" fmla="*/ 658 w 2085"/>
              <a:gd name="T41" fmla="*/ 1207 h 2560"/>
              <a:gd name="T42" fmla="*/ 1317 w 2085"/>
              <a:gd name="T43" fmla="*/ 1207 h 2560"/>
              <a:gd name="T44" fmla="*/ 1280 w 2085"/>
              <a:gd name="T45" fmla="*/ 951 h 2560"/>
              <a:gd name="T46" fmla="*/ 658 w 2085"/>
              <a:gd name="T47" fmla="*/ 878 h 2560"/>
              <a:gd name="T48" fmla="*/ 1317 w 2085"/>
              <a:gd name="T49" fmla="*/ 878 h 2560"/>
              <a:gd name="T50" fmla="*/ 1097 w 2085"/>
              <a:gd name="T51" fmla="*/ 1573 h 2560"/>
              <a:gd name="T52" fmla="*/ 658 w 2085"/>
              <a:gd name="T53" fmla="*/ 1499 h 2560"/>
              <a:gd name="T54" fmla="*/ 1134 w 2085"/>
              <a:gd name="T55" fmla="*/ 1499 h 2560"/>
              <a:gd name="T56" fmla="*/ 1024 w 2085"/>
              <a:gd name="T57" fmla="*/ 1902 h 2560"/>
              <a:gd name="T58" fmla="*/ 658 w 2085"/>
              <a:gd name="T59" fmla="*/ 1829 h 2560"/>
              <a:gd name="T60" fmla="*/ 1061 w 2085"/>
              <a:gd name="T61" fmla="*/ 1829 h 2560"/>
              <a:gd name="T62" fmla="*/ 588 w 2085"/>
              <a:gd name="T63" fmla="*/ 816 h 2560"/>
              <a:gd name="T64" fmla="*/ 407 w 2085"/>
              <a:gd name="T65" fmla="*/ 971 h 2560"/>
              <a:gd name="T66" fmla="*/ 365 w 2085"/>
              <a:gd name="T67" fmla="*/ 851 h 2560"/>
              <a:gd name="T68" fmla="*/ 585 w 2085"/>
              <a:gd name="T69" fmla="*/ 768 h 2560"/>
              <a:gd name="T70" fmla="*/ 454 w 2085"/>
              <a:gd name="T71" fmla="*/ 1293 h 2560"/>
              <a:gd name="T72" fmla="*/ 323 w 2085"/>
              <a:gd name="T73" fmla="*/ 1229 h 2560"/>
              <a:gd name="T74" fmla="*/ 424 w 2085"/>
              <a:gd name="T75" fmla="*/ 1224 h 2560"/>
              <a:gd name="T76" fmla="*/ 588 w 2085"/>
              <a:gd name="T77" fmla="*/ 1141 h 2560"/>
              <a:gd name="T78" fmla="*/ 428 w 2085"/>
              <a:gd name="T79" fmla="*/ 1615 h 2560"/>
              <a:gd name="T80" fmla="*/ 318 w 2085"/>
              <a:gd name="T81" fmla="*/ 1493 h 2560"/>
              <a:gd name="T82" fmla="*/ 538 w 2085"/>
              <a:gd name="T83" fmla="*/ 1407 h 2560"/>
              <a:gd name="T84" fmla="*/ 588 w 2085"/>
              <a:gd name="T85" fmla="*/ 1766 h 2560"/>
              <a:gd name="T86" fmla="*/ 407 w 2085"/>
              <a:gd name="T87" fmla="*/ 1921 h 2560"/>
              <a:gd name="T88" fmla="*/ 365 w 2085"/>
              <a:gd name="T89" fmla="*/ 1801 h 2560"/>
              <a:gd name="T90" fmla="*/ 585 w 2085"/>
              <a:gd name="T91" fmla="*/ 1718 h 2560"/>
              <a:gd name="T92" fmla="*/ 588 w 2085"/>
              <a:gd name="T93" fmla="*/ 1766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5" h="2560">
                <a:moveTo>
                  <a:pt x="1062" y="183"/>
                </a:moveTo>
                <a:cubicBezTo>
                  <a:pt x="1005" y="183"/>
                  <a:pt x="1005" y="183"/>
                  <a:pt x="1005" y="183"/>
                </a:cubicBezTo>
                <a:cubicBezTo>
                  <a:pt x="975" y="183"/>
                  <a:pt x="951" y="158"/>
                  <a:pt x="951" y="128"/>
                </a:cubicBezTo>
                <a:cubicBezTo>
                  <a:pt x="951" y="127"/>
                  <a:pt x="951" y="127"/>
                  <a:pt x="951" y="127"/>
                </a:cubicBezTo>
                <a:cubicBezTo>
                  <a:pt x="951" y="57"/>
                  <a:pt x="894" y="0"/>
                  <a:pt x="824" y="0"/>
                </a:cubicBezTo>
                <a:cubicBezTo>
                  <a:pt x="821" y="0"/>
                  <a:pt x="821" y="0"/>
                  <a:pt x="821" y="0"/>
                </a:cubicBezTo>
                <a:cubicBezTo>
                  <a:pt x="752" y="0"/>
                  <a:pt x="695" y="57"/>
                  <a:pt x="695" y="127"/>
                </a:cubicBezTo>
                <a:cubicBezTo>
                  <a:pt x="695" y="128"/>
                  <a:pt x="695" y="128"/>
                  <a:pt x="695" y="128"/>
                </a:cubicBezTo>
                <a:cubicBezTo>
                  <a:pt x="695" y="158"/>
                  <a:pt x="670" y="183"/>
                  <a:pt x="640" y="183"/>
                </a:cubicBezTo>
                <a:cubicBezTo>
                  <a:pt x="584" y="183"/>
                  <a:pt x="584" y="183"/>
                  <a:pt x="584" y="183"/>
                </a:cubicBezTo>
                <a:cubicBezTo>
                  <a:pt x="524" y="183"/>
                  <a:pt x="475" y="231"/>
                  <a:pt x="475" y="291"/>
                </a:cubicBezTo>
                <a:cubicBezTo>
                  <a:pt x="475" y="294"/>
                  <a:pt x="475" y="294"/>
                  <a:pt x="475" y="294"/>
                </a:cubicBezTo>
                <a:cubicBezTo>
                  <a:pt x="475" y="354"/>
                  <a:pt x="524" y="402"/>
                  <a:pt x="584" y="402"/>
                </a:cubicBezTo>
                <a:cubicBezTo>
                  <a:pt x="1062" y="402"/>
                  <a:pt x="1062" y="402"/>
                  <a:pt x="1062" y="402"/>
                </a:cubicBezTo>
                <a:cubicBezTo>
                  <a:pt x="1122" y="402"/>
                  <a:pt x="1170" y="354"/>
                  <a:pt x="1170" y="294"/>
                </a:cubicBezTo>
                <a:cubicBezTo>
                  <a:pt x="1170" y="291"/>
                  <a:pt x="1170" y="291"/>
                  <a:pt x="1170" y="291"/>
                </a:cubicBezTo>
                <a:cubicBezTo>
                  <a:pt x="1170" y="231"/>
                  <a:pt x="1122" y="183"/>
                  <a:pt x="1062" y="183"/>
                </a:cubicBezTo>
                <a:close/>
                <a:moveTo>
                  <a:pt x="823" y="183"/>
                </a:moveTo>
                <a:cubicBezTo>
                  <a:pt x="793" y="183"/>
                  <a:pt x="768" y="158"/>
                  <a:pt x="768" y="128"/>
                </a:cubicBezTo>
                <a:cubicBezTo>
                  <a:pt x="768" y="98"/>
                  <a:pt x="793" y="73"/>
                  <a:pt x="823" y="73"/>
                </a:cubicBezTo>
                <a:cubicBezTo>
                  <a:pt x="853" y="73"/>
                  <a:pt x="878" y="98"/>
                  <a:pt x="878" y="128"/>
                </a:cubicBezTo>
                <a:cubicBezTo>
                  <a:pt x="878" y="158"/>
                  <a:pt x="853" y="183"/>
                  <a:pt x="823" y="183"/>
                </a:cubicBezTo>
                <a:close/>
                <a:moveTo>
                  <a:pt x="1067" y="2304"/>
                </a:moveTo>
                <a:cubicBezTo>
                  <a:pt x="146" y="2304"/>
                  <a:pt x="146" y="2304"/>
                  <a:pt x="146" y="2304"/>
                </a:cubicBezTo>
                <a:cubicBezTo>
                  <a:pt x="65" y="2304"/>
                  <a:pt x="0" y="2239"/>
                  <a:pt x="0" y="2158"/>
                </a:cubicBezTo>
                <a:cubicBezTo>
                  <a:pt x="0" y="402"/>
                  <a:pt x="0" y="402"/>
                  <a:pt x="0" y="402"/>
                </a:cubicBezTo>
                <a:cubicBezTo>
                  <a:pt x="0" y="321"/>
                  <a:pt x="65" y="256"/>
                  <a:pt x="110" y="256"/>
                </a:cubicBezTo>
                <a:cubicBezTo>
                  <a:pt x="406" y="256"/>
                  <a:pt x="406" y="256"/>
                  <a:pt x="406" y="256"/>
                </a:cubicBezTo>
                <a:cubicBezTo>
                  <a:pt x="404" y="268"/>
                  <a:pt x="402" y="281"/>
                  <a:pt x="402" y="294"/>
                </a:cubicBezTo>
                <a:cubicBezTo>
                  <a:pt x="402" y="394"/>
                  <a:pt x="484" y="475"/>
                  <a:pt x="584" y="475"/>
                </a:cubicBezTo>
                <a:cubicBezTo>
                  <a:pt x="1062" y="475"/>
                  <a:pt x="1062" y="475"/>
                  <a:pt x="1062" y="475"/>
                </a:cubicBezTo>
                <a:cubicBezTo>
                  <a:pt x="1162" y="475"/>
                  <a:pt x="1243" y="394"/>
                  <a:pt x="1243" y="291"/>
                </a:cubicBezTo>
                <a:cubicBezTo>
                  <a:pt x="1243" y="279"/>
                  <a:pt x="1242" y="267"/>
                  <a:pt x="1240" y="256"/>
                </a:cubicBezTo>
                <a:cubicBezTo>
                  <a:pt x="1463" y="256"/>
                  <a:pt x="1463" y="256"/>
                  <a:pt x="1463" y="256"/>
                </a:cubicBezTo>
                <a:cubicBezTo>
                  <a:pt x="1580" y="256"/>
                  <a:pt x="1646" y="321"/>
                  <a:pt x="1646" y="402"/>
                </a:cubicBezTo>
                <a:cubicBezTo>
                  <a:pt x="1646" y="1501"/>
                  <a:pt x="1646" y="1501"/>
                  <a:pt x="1646" y="1501"/>
                </a:cubicBezTo>
                <a:cubicBezTo>
                  <a:pt x="1634" y="1501"/>
                  <a:pt x="1621" y="1499"/>
                  <a:pt x="1609" y="1499"/>
                </a:cubicBezTo>
                <a:cubicBezTo>
                  <a:pt x="1559" y="1499"/>
                  <a:pt x="1510" y="1507"/>
                  <a:pt x="1463" y="1519"/>
                </a:cubicBezTo>
                <a:cubicBezTo>
                  <a:pt x="1463" y="658"/>
                  <a:pt x="1463" y="658"/>
                  <a:pt x="1463" y="658"/>
                </a:cubicBezTo>
                <a:cubicBezTo>
                  <a:pt x="183" y="658"/>
                  <a:pt x="183" y="658"/>
                  <a:pt x="183" y="658"/>
                </a:cubicBezTo>
                <a:cubicBezTo>
                  <a:pt x="183" y="2121"/>
                  <a:pt x="183" y="2121"/>
                  <a:pt x="183" y="2121"/>
                </a:cubicBezTo>
                <a:cubicBezTo>
                  <a:pt x="1026" y="2121"/>
                  <a:pt x="1026" y="2121"/>
                  <a:pt x="1026" y="2121"/>
                </a:cubicBezTo>
                <a:cubicBezTo>
                  <a:pt x="1030" y="2185"/>
                  <a:pt x="1044" y="2247"/>
                  <a:pt x="1067" y="2304"/>
                </a:cubicBezTo>
                <a:close/>
                <a:moveTo>
                  <a:pt x="1609" y="1609"/>
                </a:moveTo>
                <a:cubicBezTo>
                  <a:pt x="1347" y="1609"/>
                  <a:pt x="1134" y="1822"/>
                  <a:pt x="1134" y="2085"/>
                </a:cubicBezTo>
                <a:cubicBezTo>
                  <a:pt x="1134" y="2347"/>
                  <a:pt x="1347" y="2560"/>
                  <a:pt x="1609" y="2560"/>
                </a:cubicBezTo>
                <a:cubicBezTo>
                  <a:pt x="1872" y="2560"/>
                  <a:pt x="2085" y="2347"/>
                  <a:pt x="2085" y="2085"/>
                </a:cubicBezTo>
                <a:cubicBezTo>
                  <a:pt x="2085" y="1822"/>
                  <a:pt x="1872" y="1609"/>
                  <a:pt x="1609" y="1609"/>
                </a:cubicBezTo>
                <a:close/>
                <a:moveTo>
                  <a:pt x="1920" y="1987"/>
                </a:moveTo>
                <a:cubicBezTo>
                  <a:pt x="1627" y="2316"/>
                  <a:pt x="1627" y="2316"/>
                  <a:pt x="1627" y="2316"/>
                </a:cubicBezTo>
                <a:cubicBezTo>
                  <a:pt x="1613" y="2332"/>
                  <a:pt x="1593" y="2341"/>
                  <a:pt x="1573" y="2341"/>
                </a:cubicBezTo>
                <a:cubicBezTo>
                  <a:pt x="1556" y="2341"/>
                  <a:pt x="1540" y="2335"/>
                  <a:pt x="1527" y="2325"/>
                </a:cubicBezTo>
                <a:cubicBezTo>
                  <a:pt x="1344" y="2178"/>
                  <a:pt x="1344" y="2178"/>
                  <a:pt x="1344" y="2178"/>
                </a:cubicBezTo>
                <a:cubicBezTo>
                  <a:pt x="1312" y="2153"/>
                  <a:pt x="1307" y="2107"/>
                  <a:pt x="1333" y="2075"/>
                </a:cubicBezTo>
                <a:cubicBezTo>
                  <a:pt x="1358" y="2044"/>
                  <a:pt x="1404" y="2039"/>
                  <a:pt x="1435" y="2064"/>
                </a:cubicBezTo>
                <a:cubicBezTo>
                  <a:pt x="1564" y="2167"/>
                  <a:pt x="1564" y="2167"/>
                  <a:pt x="1564" y="2167"/>
                </a:cubicBezTo>
                <a:cubicBezTo>
                  <a:pt x="1810" y="1890"/>
                  <a:pt x="1810" y="1890"/>
                  <a:pt x="1810" y="1890"/>
                </a:cubicBezTo>
                <a:cubicBezTo>
                  <a:pt x="1837" y="1860"/>
                  <a:pt x="1884" y="1857"/>
                  <a:pt x="1914" y="1884"/>
                </a:cubicBezTo>
                <a:cubicBezTo>
                  <a:pt x="1944" y="1910"/>
                  <a:pt x="1947" y="1957"/>
                  <a:pt x="1920" y="1987"/>
                </a:cubicBezTo>
                <a:close/>
                <a:moveTo>
                  <a:pt x="1280" y="1280"/>
                </a:moveTo>
                <a:cubicBezTo>
                  <a:pt x="695" y="1280"/>
                  <a:pt x="695" y="1280"/>
                  <a:pt x="695" y="1280"/>
                </a:cubicBezTo>
                <a:cubicBezTo>
                  <a:pt x="675" y="1280"/>
                  <a:pt x="658" y="1264"/>
                  <a:pt x="658" y="1243"/>
                </a:cubicBezTo>
                <a:cubicBezTo>
                  <a:pt x="658" y="1207"/>
                  <a:pt x="658" y="1207"/>
                  <a:pt x="658" y="1207"/>
                </a:cubicBezTo>
                <a:cubicBezTo>
                  <a:pt x="658" y="1187"/>
                  <a:pt x="675" y="1170"/>
                  <a:pt x="695" y="1170"/>
                </a:cubicBezTo>
                <a:cubicBezTo>
                  <a:pt x="1280" y="1170"/>
                  <a:pt x="1280" y="1170"/>
                  <a:pt x="1280" y="1170"/>
                </a:cubicBezTo>
                <a:cubicBezTo>
                  <a:pt x="1300" y="1170"/>
                  <a:pt x="1317" y="1187"/>
                  <a:pt x="1317" y="1207"/>
                </a:cubicBezTo>
                <a:cubicBezTo>
                  <a:pt x="1317" y="1243"/>
                  <a:pt x="1317" y="1243"/>
                  <a:pt x="1317" y="1243"/>
                </a:cubicBezTo>
                <a:cubicBezTo>
                  <a:pt x="1317" y="1264"/>
                  <a:pt x="1300" y="1280"/>
                  <a:pt x="1280" y="1280"/>
                </a:cubicBezTo>
                <a:close/>
                <a:moveTo>
                  <a:pt x="1280" y="951"/>
                </a:moveTo>
                <a:cubicBezTo>
                  <a:pt x="695" y="951"/>
                  <a:pt x="695" y="951"/>
                  <a:pt x="695" y="951"/>
                </a:cubicBezTo>
                <a:cubicBezTo>
                  <a:pt x="675" y="951"/>
                  <a:pt x="658" y="934"/>
                  <a:pt x="658" y="914"/>
                </a:cubicBezTo>
                <a:cubicBezTo>
                  <a:pt x="658" y="878"/>
                  <a:pt x="658" y="878"/>
                  <a:pt x="658" y="878"/>
                </a:cubicBezTo>
                <a:cubicBezTo>
                  <a:pt x="658" y="858"/>
                  <a:pt x="675" y="841"/>
                  <a:pt x="695" y="841"/>
                </a:cubicBezTo>
                <a:cubicBezTo>
                  <a:pt x="1280" y="841"/>
                  <a:pt x="1280" y="841"/>
                  <a:pt x="1280" y="841"/>
                </a:cubicBezTo>
                <a:cubicBezTo>
                  <a:pt x="1300" y="841"/>
                  <a:pt x="1317" y="858"/>
                  <a:pt x="1317" y="878"/>
                </a:cubicBezTo>
                <a:cubicBezTo>
                  <a:pt x="1317" y="914"/>
                  <a:pt x="1317" y="914"/>
                  <a:pt x="1317" y="914"/>
                </a:cubicBezTo>
                <a:cubicBezTo>
                  <a:pt x="1317" y="934"/>
                  <a:pt x="1300" y="951"/>
                  <a:pt x="1280" y="951"/>
                </a:cubicBezTo>
                <a:close/>
                <a:moveTo>
                  <a:pt x="1097" y="1573"/>
                </a:moveTo>
                <a:cubicBezTo>
                  <a:pt x="695" y="1573"/>
                  <a:pt x="695" y="1573"/>
                  <a:pt x="695" y="1573"/>
                </a:cubicBezTo>
                <a:cubicBezTo>
                  <a:pt x="675" y="1573"/>
                  <a:pt x="658" y="1556"/>
                  <a:pt x="658" y="1536"/>
                </a:cubicBezTo>
                <a:cubicBezTo>
                  <a:pt x="658" y="1499"/>
                  <a:pt x="658" y="1499"/>
                  <a:pt x="658" y="1499"/>
                </a:cubicBezTo>
                <a:cubicBezTo>
                  <a:pt x="658" y="1479"/>
                  <a:pt x="675" y="1463"/>
                  <a:pt x="695" y="1463"/>
                </a:cubicBezTo>
                <a:cubicBezTo>
                  <a:pt x="1097" y="1463"/>
                  <a:pt x="1097" y="1463"/>
                  <a:pt x="1097" y="1463"/>
                </a:cubicBezTo>
                <a:cubicBezTo>
                  <a:pt x="1117" y="1463"/>
                  <a:pt x="1134" y="1479"/>
                  <a:pt x="1134" y="1499"/>
                </a:cubicBezTo>
                <a:cubicBezTo>
                  <a:pt x="1134" y="1536"/>
                  <a:pt x="1134" y="1536"/>
                  <a:pt x="1134" y="1536"/>
                </a:cubicBezTo>
                <a:cubicBezTo>
                  <a:pt x="1134" y="1556"/>
                  <a:pt x="1117" y="1573"/>
                  <a:pt x="1097" y="1573"/>
                </a:cubicBezTo>
                <a:close/>
                <a:moveTo>
                  <a:pt x="1024" y="1902"/>
                </a:moveTo>
                <a:cubicBezTo>
                  <a:pt x="695" y="1902"/>
                  <a:pt x="695" y="1902"/>
                  <a:pt x="695" y="1902"/>
                </a:cubicBezTo>
                <a:cubicBezTo>
                  <a:pt x="675" y="1902"/>
                  <a:pt x="658" y="1885"/>
                  <a:pt x="658" y="1865"/>
                </a:cubicBezTo>
                <a:cubicBezTo>
                  <a:pt x="658" y="1829"/>
                  <a:pt x="658" y="1829"/>
                  <a:pt x="658" y="1829"/>
                </a:cubicBezTo>
                <a:cubicBezTo>
                  <a:pt x="658" y="1808"/>
                  <a:pt x="675" y="1792"/>
                  <a:pt x="695" y="1792"/>
                </a:cubicBezTo>
                <a:cubicBezTo>
                  <a:pt x="1024" y="1792"/>
                  <a:pt x="1024" y="1792"/>
                  <a:pt x="1024" y="1792"/>
                </a:cubicBezTo>
                <a:cubicBezTo>
                  <a:pt x="1044" y="1792"/>
                  <a:pt x="1061" y="1808"/>
                  <a:pt x="1061" y="1829"/>
                </a:cubicBezTo>
                <a:cubicBezTo>
                  <a:pt x="1061" y="1865"/>
                  <a:pt x="1061" y="1865"/>
                  <a:pt x="1061" y="1865"/>
                </a:cubicBezTo>
                <a:cubicBezTo>
                  <a:pt x="1061" y="1885"/>
                  <a:pt x="1044" y="1902"/>
                  <a:pt x="1024" y="1902"/>
                </a:cubicBezTo>
                <a:close/>
                <a:moveTo>
                  <a:pt x="588" y="816"/>
                </a:moveTo>
                <a:cubicBezTo>
                  <a:pt x="454" y="967"/>
                  <a:pt x="454" y="967"/>
                  <a:pt x="454" y="967"/>
                </a:cubicBezTo>
                <a:cubicBezTo>
                  <a:pt x="447" y="975"/>
                  <a:pt x="438" y="978"/>
                  <a:pt x="428" y="978"/>
                </a:cubicBezTo>
                <a:cubicBezTo>
                  <a:pt x="421" y="978"/>
                  <a:pt x="414" y="976"/>
                  <a:pt x="407" y="971"/>
                </a:cubicBezTo>
                <a:cubicBezTo>
                  <a:pt x="323" y="904"/>
                  <a:pt x="323" y="904"/>
                  <a:pt x="323" y="904"/>
                </a:cubicBezTo>
                <a:cubicBezTo>
                  <a:pt x="309" y="892"/>
                  <a:pt x="306" y="871"/>
                  <a:pt x="318" y="856"/>
                </a:cubicBezTo>
                <a:cubicBezTo>
                  <a:pt x="330" y="842"/>
                  <a:pt x="351" y="839"/>
                  <a:pt x="365" y="851"/>
                </a:cubicBezTo>
                <a:cubicBezTo>
                  <a:pt x="424" y="898"/>
                  <a:pt x="424" y="898"/>
                  <a:pt x="424" y="898"/>
                </a:cubicBezTo>
                <a:cubicBezTo>
                  <a:pt x="538" y="771"/>
                  <a:pt x="538" y="771"/>
                  <a:pt x="538" y="771"/>
                </a:cubicBezTo>
                <a:cubicBezTo>
                  <a:pt x="550" y="757"/>
                  <a:pt x="572" y="756"/>
                  <a:pt x="585" y="768"/>
                </a:cubicBezTo>
                <a:cubicBezTo>
                  <a:pt x="599" y="780"/>
                  <a:pt x="601" y="802"/>
                  <a:pt x="588" y="816"/>
                </a:cubicBezTo>
                <a:close/>
                <a:moveTo>
                  <a:pt x="588" y="1141"/>
                </a:moveTo>
                <a:cubicBezTo>
                  <a:pt x="454" y="1293"/>
                  <a:pt x="454" y="1293"/>
                  <a:pt x="454" y="1293"/>
                </a:cubicBezTo>
                <a:cubicBezTo>
                  <a:pt x="447" y="1300"/>
                  <a:pt x="438" y="1304"/>
                  <a:pt x="428" y="1304"/>
                </a:cubicBezTo>
                <a:cubicBezTo>
                  <a:pt x="421" y="1304"/>
                  <a:pt x="414" y="1301"/>
                  <a:pt x="407" y="1296"/>
                </a:cubicBezTo>
                <a:cubicBezTo>
                  <a:pt x="323" y="1229"/>
                  <a:pt x="323" y="1229"/>
                  <a:pt x="323" y="1229"/>
                </a:cubicBezTo>
                <a:cubicBezTo>
                  <a:pt x="309" y="1217"/>
                  <a:pt x="306" y="1196"/>
                  <a:pt x="318" y="1182"/>
                </a:cubicBezTo>
                <a:cubicBezTo>
                  <a:pt x="330" y="1167"/>
                  <a:pt x="351" y="1165"/>
                  <a:pt x="365" y="1176"/>
                </a:cubicBezTo>
                <a:cubicBezTo>
                  <a:pt x="424" y="1224"/>
                  <a:pt x="424" y="1224"/>
                  <a:pt x="424" y="1224"/>
                </a:cubicBezTo>
                <a:cubicBezTo>
                  <a:pt x="538" y="1096"/>
                  <a:pt x="538" y="1096"/>
                  <a:pt x="538" y="1096"/>
                </a:cubicBezTo>
                <a:cubicBezTo>
                  <a:pt x="550" y="1082"/>
                  <a:pt x="572" y="1081"/>
                  <a:pt x="585" y="1093"/>
                </a:cubicBezTo>
                <a:cubicBezTo>
                  <a:pt x="599" y="1106"/>
                  <a:pt x="601" y="1127"/>
                  <a:pt x="588" y="1141"/>
                </a:cubicBezTo>
                <a:close/>
                <a:moveTo>
                  <a:pt x="588" y="1452"/>
                </a:moveTo>
                <a:cubicBezTo>
                  <a:pt x="454" y="1604"/>
                  <a:pt x="454" y="1604"/>
                  <a:pt x="454" y="1604"/>
                </a:cubicBezTo>
                <a:cubicBezTo>
                  <a:pt x="447" y="1611"/>
                  <a:pt x="438" y="1615"/>
                  <a:pt x="428" y="1615"/>
                </a:cubicBezTo>
                <a:cubicBezTo>
                  <a:pt x="421" y="1615"/>
                  <a:pt x="414" y="1613"/>
                  <a:pt x="407" y="1608"/>
                </a:cubicBezTo>
                <a:cubicBezTo>
                  <a:pt x="323" y="1540"/>
                  <a:pt x="323" y="1540"/>
                  <a:pt x="323" y="1540"/>
                </a:cubicBezTo>
                <a:cubicBezTo>
                  <a:pt x="309" y="1529"/>
                  <a:pt x="306" y="1507"/>
                  <a:pt x="318" y="1493"/>
                </a:cubicBezTo>
                <a:cubicBezTo>
                  <a:pt x="330" y="1478"/>
                  <a:pt x="351" y="1476"/>
                  <a:pt x="365" y="1488"/>
                </a:cubicBezTo>
                <a:cubicBezTo>
                  <a:pt x="424" y="1535"/>
                  <a:pt x="424" y="1535"/>
                  <a:pt x="424" y="1535"/>
                </a:cubicBezTo>
                <a:cubicBezTo>
                  <a:pt x="538" y="1407"/>
                  <a:pt x="538" y="1407"/>
                  <a:pt x="538" y="1407"/>
                </a:cubicBezTo>
                <a:cubicBezTo>
                  <a:pt x="550" y="1393"/>
                  <a:pt x="572" y="1392"/>
                  <a:pt x="585" y="1405"/>
                </a:cubicBezTo>
                <a:cubicBezTo>
                  <a:pt x="599" y="1417"/>
                  <a:pt x="601" y="1438"/>
                  <a:pt x="588" y="1452"/>
                </a:cubicBezTo>
                <a:close/>
                <a:moveTo>
                  <a:pt x="588" y="1766"/>
                </a:moveTo>
                <a:cubicBezTo>
                  <a:pt x="454" y="1917"/>
                  <a:pt x="454" y="1917"/>
                  <a:pt x="454" y="1917"/>
                </a:cubicBezTo>
                <a:cubicBezTo>
                  <a:pt x="447" y="1925"/>
                  <a:pt x="438" y="1928"/>
                  <a:pt x="428" y="1928"/>
                </a:cubicBezTo>
                <a:cubicBezTo>
                  <a:pt x="421" y="1928"/>
                  <a:pt x="414" y="1926"/>
                  <a:pt x="407" y="1921"/>
                </a:cubicBezTo>
                <a:cubicBezTo>
                  <a:pt x="323" y="1854"/>
                  <a:pt x="323" y="1854"/>
                  <a:pt x="323" y="1854"/>
                </a:cubicBezTo>
                <a:cubicBezTo>
                  <a:pt x="309" y="1842"/>
                  <a:pt x="306" y="1821"/>
                  <a:pt x="318" y="1806"/>
                </a:cubicBezTo>
                <a:cubicBezTo>
                  <a:pt x="330" y="1792"/>
                  <a:pt x="351" y="1789"/>
                  <a:pt x="365" y="1801"/>
                </a:cubicBezTo>
                <a:cubicBezTo>
                  <a:pt x="424" y="1848"/>
                  <a:pt x="424" y="1848"/>
                  <a:pt x="424" y="1848"/>
                </a:cubicBezTo>
                <a:cubicBezTo>
                  <a:pt x="538" y="1721"/>
                  <a:pt x="538" y="1721"/>
                  <a:pt x="538" y="1721"/>
                </a:cubicBezTo>
                <a:cubicBezTo>
                  <a:pt x="550" y="1707"/>
                  <a:pt x="572" y="1706"/>
                  <a:pt x="585" y="1718"/>
                </a:cubicBezTo>
                <a:cubicBezTo>
                  <a:pt x="599" y="1730"/>
                  <a:pt x="601" y="1752"/>
                  <a:pt x="588" y="1766"/>
                </a:cubicBezTo>
                <a:close/>
                <a:moveTo>
                  <a:pt x="588" y="1766"/>
                </a:moveTo>
                <a:cubicBezTo>
                  <a:pt x="588" y="1766"/>
                  <a:pt x="588" y="1766"/>
                  <a:pt x="588" y="1766"/>
                </a:cubicBezTo>
              </a:path>
            </a:pathLst>
          </a:custGeom>
          <a:solidFill>
            <a:srgbClr val="125F8B"/>
          </a:solidFill>
          <a:ln>
            <a:noFill/>
          </a:ln>
        </p:spPr>
        <p:txBody>
          <a:bodyPr vert="horz" wrap="square" lIns="91432" tIns="45716" rIns="91432" bIns="45716" numCol="1" anchor="t" anchorCtr="0" compatLnSpc="1">
            <a:prstTxWarp prst="textNoShape">
              <a:avLst/>
            </a:prstTxWarp>
          </a:bodyPr>
          <a:lstStyle/>
          <a:p>
            <a:pPr defTabSz="914324">
              <a:defRPr/>
            </a:pPr>
            <a:endParaRPr lang="en-US" kern="0" dirty="0">
              <a:solidFill>
                <a:sysClr val="windowText" lastClr="000000"/>
              </a:solidFill>
              <a:latin typeface="Arial" charset="0"/>
              <a:ea typeface="ＭＳ Ｐゴシック" charset="0"/>
              <a:cs typeface="ＭＳ Ｐゴシック" charset="0"/>
            </a:endParaRPr>
          </a:p>
        </p:txBody>
      </p:sp>
      <p:sp>
        <p:nvSpPr>
          <p:cNvPr id="299" name="TextBox 298"/>
          <p:cNvSpPr txBox="1"/>
          <p:nvPr/>
        </p:nvSpPr>
        <p:spPr>
          <a:xfrm>
            <a:off x="3561489" y="1332563"/>
            <a:ext cx="1589475" cy="246221"/>
          </a:xfrm>
          <a:prstGeom prst="rect">
            <a:avLst/>
          </a:prstGeom>
          <a:noFill/>
        </p:spPr>
        <p:txBody>
          <a:bodyPr wrap="square" lIns="91432" tIns="45716" rIns="91432" bIns="45716" rtlCol="0">
            <a:spAutoFit/>
          </a:bodyPr>
          <a:lstStyle/>
          <a:p>
            <a:pPr algn="ctr" defTabSz="457162"/>
            <a:r>
              <a:rPr lang="ja-JP" altLang="en-US" sz="1000" dirty="0" smtClean="0">
                <a:solidFill>
                  <a:srgbClr val="2968AF">
                    <a:lumMod val="50000"/>
                  </a:srgbClr>
                </a:solidFill>
              </a:rPr>
              <a:t>データセンター</a:t>
            </a:r>
            <a:endParaRPr lang="en-US" sz="1000" dirty="0">
              <a:solidFill>
                <a:srgbClr val="2968AF">
                  <a:lumMod val="50000"/>
                </a:srgbClr>
              </a:solidFill>
            </a:endParaRPr>
          </a:p>
        </p:txBody>
      </p:sp>
      <p:sp>
        <p:nvSpPr>
          <p:cNvPr id="300" name="TextBox 299"/>
          <p:cNvSpPr txBox="1"/>
          <p:nvPr/>
        </p:nvSpPr>
        <p:spPr>
          <a:xfrm>
            <a:off x="4435128" y="2110661"/>
            <a:ext cx="1082331" cy="246213"/>
          </a:xfrm>
          <a:prstGeom prst="rect">
            <a:avLst/>
          </a:prstGeom>
          <a:noFill/>
        </p:spPr>
        <p:txBody>
          <a:bodyPr wrap="none" lIns="91432" tIns="45716" rIns="91432" bIns="45716" rtlCol="0">
            <a:spAutoFit/>
          </a:bodyPr>
          <a:lstStyle/>
          <a:p>
            <a:pPr defTabSz="457162"/>
            <a:r>
              <a:rPr lang="ja-JP" altLang="en-US" sz="1000" dirty="0" smtClean="0">
                <a:solidFill>
                  <a:srgbClr val="2968AF">
                    <a:lumMod val="50000"/>
                  </a:srgbClr>
                </a:solidFill>
              </a:rPr>
              <a:t>ファイアウォール</a:t>
            </a:r>
            <a:endParaRPr lang="en-US" sz="1000" dirty="0">
              <a:solidFill>
                <a:srgbClr val="2968AF">
                  <a:lumMod val="50000"/>
                </a:srgbClr>
              </a:solidFill>
            </a:endParaRPr>
          </a:p>
        </p:txBody>
      </p:sp>
      <p:grpSp>
        <p:nvGrpSpPr>
          <p:cNvPr id="301" name="Group 300"/>
          <p:cNvGrpSpPr/>
          <p:nvPr/>
        </p:nvGrpSpPr>
        <p:grpSpPr>
          <a:xfrm>
            <a:off x="4960777" y="4202796"/>
            <a:ext cx="824735" cy="664765"/>
            <a:chOff x="4960775" y="4202798"/>
            <a:chExt cx="824735" cy="664765"/>
          </a:xfrm>
        </p:grpSpPr>
        <p:cxnSp>
          <p:nvCxnSpPr>
            <p:cNvPr id="302" name="Straight Connector 301"/>
            <p:cNvCxnSpPr/>
            <p:nvPr/>
          </p:nvCxnSpPr>
          <p:spPr>
            <a:xfrm flipH="1" flipV="1">
              <a:off x="4960775" y="4202798"/>
              <a:ext cx="270365" cy="227530"/>
            </a:xfrm>
            <a:prstGeom prst="line">
              <a:avLst/>
            </a:prstGeom>
            <a:noFill/>
            <a:ln w="25400" cap="rnd" cmpd="sng" algn="ctr">
              <a:solidFill>
                <a:srgbClr val="FFFFFF">
                  <a:lumMod val="65000"/>
                </a:srgbClr>
              </a:solidFill>
              <a:prstDash val="sysDot"/>
            </a:ln>
            <a:effectLst/>
          </p:spPr>
        </p:cxnSp>
        <p:grpSp>
          <p:nvGrpSpPr>
            <p:cNvPr id="303" name="Group 302"/>
            <p:cNvGrpSpPr/>
            <p:nvPr/>
          </p:nvGrpSpPr>
          <p:grpSpPr>
            <a:xfrm>
              <a:off x="5073544" y="4312110"/>
              <a:ext cx="711966" cy="555453"/>
              <a:chOff x="5073544" y="4312110"/>
              <a:chExt cx="711966" cy="555453"/>
            </a:xfrm>
          </p:grpSpPr>
          <p:grpSp>
            <p:nvGrpSpPr>
              <p:cNvPr id="304" name="Group 303"/>
              <p:cNvGrpSpPr/>
              <p:nvPr/>
            </p:nvGrpSpPr>
            <p:grpSpPr>
              <a:xfrm>
                <a:off x="5254888" y="4312110"/>
                <a:ext cx="363222" cy="367017"/>
                <a:chOff x="4478155" y="3123058"/>
                <a:chExt cx="556880" cy="562698"/>
              </a:xfrm>
            </p:grpSpPr>
            <p:sp>
              <p:nvSpPr>
                <p:cNvPr id="306" name="Oval 305"/>
                <p:cNvSpPr/>
                <p:nvPr/>
              </p:nvSpPr>
              <p:spPr>
                <a:xfrm rot="10800000">
                  <a:off x="4478155" y="3123058"/>
                  <a:ext cx="556880" cy="562698"/>
                </a:xfrm>
                <a:prstGeom prst="ellipse">
                  <a:avLst/>
                </a:prstGeom>
                <a:solidFill>
                  <a:srgbClr val="125F8B"/>
                </a:solidFill>
                <a:ln w="25400" cap="flat" cmpd="sng" algn="ctr">
                  <a:noFill/>
                  <a:prstDash val="solid"/>
                </a:ln>
                <a:effectLst/>
              </p:spPr>
              <p:txBody>
                <a:bodyPr rtlCol="0" anchor="ctr"/>
                <a:lstStyle/>
                <a:p>
                  <a:pPr algn="ctr" defTabSz="685492" fontAlgn="auto">
                    <a:spcBef>
                      <a:spcPts val="0"/>
                    </a:spcBef>
                    <a:spcAft>
                      <a:spcPts val="0"/>
                    </a:spcAft>
                    <a:defRPr/>
                  </a:pPr>
                  <a:endParaRPr lang="en-US" sz="1400" kern="0" dirty="0">
                    <a:solidFill>
                      <a:srgbClr val="FFFFFF"/>
                    </a:solidFill>
                    <a:latin typeface="Arial"/>
                  </a:endParaRPr>
                </a:p>
              </p:txBody>
            </p:sp>
            <p:pic>
              <p:nvPicPr>
                <p:cNvPr id="307" name="Picture 306" descr="creditcard.png"/>
                <p:cNvPicPr>
                  <a:picLocks noChangeAspect="1"/>
                </p:cNvPicPr>
                <p:nvPr/>
              </p:nvPicPr>
              <p:blipFill>
                <a:blip r:embed="rId7" cstate="print">
                  <a:clrChange>
                    <a:clrFrom>
                      <a:srgbClr val="445058"/>
                    </a:clrFrom>
                    <a:clrTo>
                      <a:srgbClr val="445058">
                        <a:alpha val="0"/>
                      </a:srgbClr>
                    </a:clrTo>
                  </a:clrChange>
                  <a:extLst>
                    <a:ext uri="{BEBA8EAE-BF5A-486C-A8C5-ECC9F3942E4B}">
                      <a14:imgProps xmlns:a14="http://schemas.microsoft.com/office/drawing/2010/main">
                        <a14:imgLayer r:embed="rId8">
                          <a14:imgEffect>
                            <a14:backgroundRemoval t="4498" b="96886" l="959" r="98801">
                              <a14:foregroundMark x1="35731" y1="13841" x2="74580" y2="15225"/>
                              <a14:foregroundMark x1="77218" y1="5882" x2="30456" y2="11765"/>
                              <a14:foregroundMark x1="4077" y1="9689" x2="9832" y2="93772"/>
                              <a14:foregroundMark x1="74820" y1="76125" x2="74820" y2="79239"/>
                              <a14:foregroundMark x1="68345" y1="74740" x2="68106" y2="76125"/>
                              <a14:foregroundMark x1="59472" y1="74394" x2="59472" y2="75779"/>
                              <a14:foregroundMark x1="59952" y1="78547" x2="58993" y2="79931"/>
                              <a14:foregroundMark x1="47962" y1="74740" x2="47242" y2="75779"/>
                              <a14:foregroundMark x1="47962" y1="78547" x2="47482" y2="79585"/>
                              <a14:foregroundMark x1="32374" y1="77163" x2="33094" y2="77163"/>
                              <a14:foregroundMark x1="25659" y1="86505" x2="79616" y2="86505"/>
                              <a14:foregroundMark x1="98082" y1="15225" x2="98801" y2="88581"/>
                              <a14:foregroundMark x1="88969" y1="96886" x2="15588" y2="96886"/>
                              <a14:foregroundMark x1="959" y1="27336" x2="1199" y2="42907"/>
                              <a14:foregroundMark x1="68585" y1="79239" x2="68106" y2="79239"/>
                              <a14:backgroundMark x1="23261" y1="46021" x2="23261" y2="46021"/>
                              <a14:backgroundMark x1="23981" y1="25260" x2="23501" y2="53287"/>
                              <a14:backgroundMark x1="30695" y1="42907" x2="33333" y2="42907"/>
                              <a14:backgroundMark x1="30935" y1="35294" x2="33813" y2="34948"/>
                              <a14:backgroundMark x1="30935" y1="25952" x2="32134" y2="26644"/>
                              <a14:backgroundMark x1="17986" y1="25952" x2="16067" y2="27682"/>
                              <a14:backgroundMark x1="17266" y1="42907" x2="14628" y2="42907"/>
                              <a14:backgroundMark x1="17266" y1="52941" x2="15827" y2="50865"/>
                              <a14:backgroundMark x1="61391" y1="40484" x2="83213" y2="40484"/>
                              <a14:backgroundMark x1="82734" y1="30796" x2="58513" y2="51903"/>
                              <a14:backgroundMark x1="60671" y1="29066" x2="84892" y2="50519"/>
                              <a14:backgroundMark x1="17266" y1="35294" x2="13909" y2="35294"/>
                              <a14:backgroundMark x1="32374" y1="51557" x2="30456" y2="52941"/>
                            </a14:backgroundRemoval>
                          </a14:imgEffect>
                        </a14:imgLayer>
                      </a14:imgProps>
                    </a:ext>
                    <a:ext uri="{28A0092B-C50C-407E-A947-70E740481C1C}">
                      <a14:useLocalDpi xmlns:a14="http://schemas.microsoft.com/office/drawing/2010/main"/>
                    </a:ext>
                  </a:extLst>
                </a:blip>
                <a:stretch>
                  <a:fillRect/>
                </a:stretch>
              </p:blipFill>
              <p:spPr>
                <a:xfrm>
                  <a:off x="4541205" y="3255132"/>
                  <a:ext cx="430781" cy="298551"/>
                </a:xfrm>
                <a:prstGeom prst="rect">
                  <a:avLst/>
                </a:prstGeom>
              </p:spPr>
            </p:pic>
          </p:grpSp>
          <p:sp>
            <p:nvSpPr>
              <p:cNvPr id="305" name="TextBox 304"/>
              <p:cNvSpPr txBox="1"/>
              <p:nvPr/>
            </p:nvSpPr>
            <p:spPr>
              <a:xfrm>
                <a:off x="5073544" y="4621342"/>
                <a:ext cx="711966" cy="246221"/>
              </a:xfrm>
              <a:prstGeom prst="rect">
                <a:avLst/>
              </a:prstGeom>
              <a:noFill/>
            </p:spPr>
            <p:txBody>
              <a:bodyPr wrap="none" rtlCol="0">
                <a:spAutoFit/>
              </a:bodyPr>
              <a:lstStyle/>
              <a:p>
                <a:pPr algn="r" defTabSz="457162">
                  <a:defRPr/>
                </a:pPr>
                <a:r>
                  <a:rPr lang="en-US" sz="1000" kern="0" dirty="0" smtClean="0">
                    <a:solidFill>
                      <a:srgbClr val="2968AF">
                        <a:lumMod val="50000"/>
                      </a:srgbClr>
                    </a:solidFill>
                  </a:rPr>
                  <a:t>POS</a:t>
                </a:r>
                <a:r>
                  <a:rPr lang="ja-JP" altLang="en-US" sz="1000" kern="0" dirty="0" smtClean="0">
                    <a:solidFill>
                      <a:srgbClr val="2968AF">
                        <a:lumMod val="50000"/>
                      </a:srgbClr>
                    </a:solidFill>
                  </a:rPr>
                  <a:t>端末</a:t>
                </a:r>
                <a:endParaRPr lang="en-US" sz="1000" kern="0" dirty="0">
                  <a:solidFill>
                    <a:srgbClr val="2968AF">
                      <a:lumMod val="50000"/>
                    </a:srgbClr>
                  </a:solidFill>
                </a:endParaRPr>
              </a:p>
            </p:txBody>
          </p:sp>
        </p:grpSp>
      </p:grpSp>
      <p:sp>
        <p:nvSpPr>
          <p:cNvPr id="308" name="TextBox 307"/>
          <p:cNvSpPr txBox="1"/>
          <p:nvPr/>
        </p:nvSpPr>
        <p:spPr>
          <a:xfrm>
            <a:off x="4760671" y="1655729"/>
            <a:ext cx="823828" cy="246213"/>
          </a:xfrm>
          <a:prstGeom prst="rect">
            <a:avLst/>
          </a:prstGeom>
          <a:noFill/>
        </p:spPr>
        <p:txBody>
          <a:bodyPr wrap="square" lIns="91432" tIns="45716" rIns="91432" bIns="45716" rtlCol="0">
            <a:spAutoFit/>
          </a:bodyPr>
          <a:lstStyle/>
          <a:p>
            <a:pPr algn="ctr" defTabSz="457162"/>
            <a:r>
              <a:rPr lang="ja-JP" altLang="en-US" sz="1000" dirty="0" smtClean="0">
                <a:solidFill>
                  <a:srgbClr val="2968AF">
                    <a:lumMod val="50000"/>
                  </a:srgbClr>
                </a:solidFill>
              </a:rPr>
              <a:t>会計用</a:t>
            </a:r>
            <a:r>
              <a:rPr lang="en-US" sz="1000" dirty="0" smtClean="0">
                <a:solidFill>
                  <a:srgbClr val="2968AF">
                    <a:lumMod val="50000"/>
                  </a:srgbClr>
                </a:solidFill>
              </a:rPr>
              <a:t>DB</a:t>
            </a:r>
            <a:endParaRPr lang="en-US" sz="1000" dirty="0">
              <a:solidFill>
                <a:srgbClr val="2968AF">
                  <a:lumMod val="50000"/>
                </a:srgbClr>
              </a:solidFill>
            </a:endParaRPr>
          </a:p>
        </p:txBody>
      </p:sp>
      <p:grpSp>
        <p:nvGrpSpPr>
          <p:cNvPr id="309" name="Group 308"/>
          <p:cNvGrpSpPr/>
          <p:nvPr/>
        </p:nvGrpSpPr>
        <p:grpSpPr>
          <a:xfrm>
            <a:off x="6397741" y="2672794"/>
            <a:ext cx="411462" cy="410658"/>
            <a:chOff x="487057" y="1881040"/>
            <a:chExt cx="1126748" cy="1124546"/>
          </a:xfrm>
        </p:grpSpPr>
        <p:grpSp>
          <p:nvGrpSpPr>
            <p:cNvPr id="310" name="Group 309"/>
            <p:cNvGrpSpPr/>
            <p:nvPr/>
          </p:nvGrpSpPr>
          <p:grpSpPr>
            <a:xfrm>
              <a:off x="487057" y="1881040"/>
              <a:ext cx="1126748" cy="1124546"/>
              <a:chOff x="653468" y="1319830"/>
              <a:chExt cx="611126" cy="609932"/>
            </a:xfrm>
          </p:grpSpPr>
          <p:sp>
            <p:nvSpPr>
              <p:cNvPr id="336" name="Oval 335"/>
              <p:cNvSpPr/>
              <p:nvPr/>
            </p:nvSpPr>
            <p:spPr bwMode="auto">
              <a:xfrm>
                <a:off x="653468" y="1319830"/>
                <a:ext cx="611126" cy="609932"/>
              </a:xfrm>
              <a:prstGeom prst="ellipse">
                <a:avLst/>
              </a:prstGeom>
              <a:solidFill>
                <a:srgbClr val="FFFFFF"/>
              </a:solidFill>
              <a:ln w="6350" cap="flat">
                <a:solidFill>
                  <a:srgbClr val="214794">
                    <a:alpha val="37000"/>
                  </a:srgbClr>
                </a:solidFill>
                <a:miter lim="800000"/>
                <a:headEnd type="none" w="med" len="med"/>
                <a:tailEnd type="none" w="med" len="med"/>
              </a:ln>
            </p:spPr>
            <p:txBody>
              <a:bodyPr lIns="0" tIns="0" rIns="0" bIns="0" rtlCol="0" anchor="ctr"/>
              <a:lstStyle/>
              <a:p>
                <a:pPr algn="ctr" defTabSz="685144">
                  <a:defRPr/>
                </a:pPr>
                <a:endParaRPr lang="en-US" sz="1400" kern="0" dirty="0">
                  <a:solidFill>
                    <a:srgbClr val="FFFFFF"/>
                  </a:solidFill>
                  <a:latin typeface="CiscoSansTT Light" charset="0"/>
                  <a:ea typeface="Arial" pitchFamily="-107" charset="0"/>
                  <a:cs typeface="Arial" panose="020B0604020202020204" pitchFamily="34" charset="0"/>
                  <a:sym typeface="Arial" pitchFamily="-107" charset="0"/>
                </a:endParaRPr>
              </a:p>
            </p:txBody>
          </p:sp>
          <p:sp>
            <p:nvSpPr>
              <p:cNvPr id="337" name="Oval 336"/>
              <p:cNvSpPr/>
              <p:nvPr/>
            </p:nvSpPr>
            <p:spPr>
              <a:xfrm rot="10800000">
                <a:off x="665604" y="1331028"/>
                <a:ext cx="584003" cy="590105"/>
              </a:xfrm>
              <a:prstGeom prst="ellipse">
                <a:avLst/>
              </a:prstGeom>
              <a:solidFill>
                <a:srgbClr val="125F8B"/>
              </a:solidFill>
              <a:ln w="25400" cap="flat" cmpd="sng" algn="ctr">
                <a:noFill/>
                <a:prstDash val="solid"/>
              </a:ln>
              <a:effectLst/>
            </p:spPr>
            <p:txBody>
              <a:bodyPr rtlCol="0" anchor="ctr"/>
              <a:lstStyle/>
              <a:p>
                <a:pPr algn="ctr" defTabSz="685321">
                  <a:defRPr/>
                </a:pPr>
                <a:endParaRPr lang="en-US" sz="1400" kern="0" dirty="0">
                  <a:solidFill>
                    <a:srgbClr val="FFFFFF"/>
                  </a:solidFill>
                  <a:latin typeface="Arial"/>
                </a:endParaRPr>
              </a:p>
            </p:txBody>
          </p:sp>
        </p:grpSp>
        <p:grpSp>
          <p:nvGrpSpPr>
            <p:cNvPr id="311" name="Group 63"/>
            <p:cNvGrpSpPr/>
            <p:nvPr/>
          </p:nvGrpSpPr>
          <p:grpSpPr>
            <a:xfrm>
              <a:off x="787338" y="2074481"/>
              <a:ext cx="526187" cy="737661"/>
              <a:chOff x="543004" y="6860135"/>
              <a:chExt cx="382845" cy="548004"/>
            </a:xfrm>
            <a:solidFill>
              <a:srgbClr val="FFFFFF"/>
            </a:solidFill>
            <a:effectLst/>
          </p:grpSpPr>
          <p:sp>
            <p:nvSpPr>
              <p:cNvPr id="312" name="Freeform 75"/>
              <p:cNvSpPr>
                <a:spLocks/>
              </p:cNvSpPr>
              <p:nvPr/>
            </p:nvSpPr>
            <p:spPr bwMode="auto">
              <a:xfrm>
                <a:off x="710655" y="6868471"/>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13" name="Freeform 76"/>
              <p:cNvSpPr>
                <a:spLocks/>
              </p:cNvSpPr>
              <p:nvPr/>
            </p:nvSpPr>
            <p:spPr bwMode="auto">
              <a:xfrm>
                <a:off x="651436" y="6860135"/>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14" name="Freeform 77"/>
              <p:cNvSpPr>
                <a:spLocks/>
              </p:cNvSpPr>
              <p:nvPr/>
            </p:nvSpPr>
            <p:spPr bwMode="auto">
              <a:xfrm>
                <a:off x="794063" y="6877650"/>
                <a:ext cx="29192" cy="25855"/>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15" name="Freeform 78"/>
              <p:cNvSpPr>
                <a:spLocks/>
              </p:cNvSpPr>
              <p:nvPr/>
            </p:nvSpPr>
            <p:spPr bwMode="auto">
              <a:xfrm>
                <a:off x="586377" y="6905174"/>
                <a:ext cx="321957" cy="15430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16" name="Freeform 79"/>
              <p:cNvSpPr>
                <a:spLocks/>
              </p:cNvSpPr>
              <p:nvPr/>
            </p:nvSpPr>
            <p:spPr bwMode="auto">
              <a:xfrm>
                <a:off x="612232" y="6913515"/>
                <a:ext cx="37535"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17" name="Freeform 80"/>
              <p:cNvSpPr>
                <a:spLocks/>
              </p:cNvSpPr>
              <p:nvPr/>
            </p:nvSpPr>
            <p:spPr bwMode="auto">
              <a:xfrm>
                <a:off x="555515" y="693937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18" name="Freeform 81"/>
              <p:cNvSpPr>
                <a:spLocks/>
              </p:cNvSpPr>
              <p:nvPr/>
            </p:nvSpPr>
            <p:spPr bwMode="auto">
              <a:xfrm>
                <a:off x="638089" y="6951050"/>
                <a:ext cx="287760" cy="281919"/>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19" name="Freeform 82"/>
              <p:cNvSpPr>
                <a:spLocks/>
              </p:cNvSpPr>
              <p:nvPr/>
            </p:nvSpPr>
            <p:spPr bwMode="auto">
              <a:xfrm>
                <a:off x="543004" y="6976073"/>
                <a:ext cx="361159" cy="244385"/>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0" name="Freeform 83"/>
              <p:cNvSpPr>
                <a:spLocks/>
              </p:cNvSpPr>
              <p:nvPr/>
            </p:nvSpPr>
            <p:spPr bwMode="auto">
              <a:xfrm>
                <a:off x="574699" y="6984418"/>
                <a:ext cx="37535" cy="3503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1" name="Freeform 84"/>
              <p:cNvSpPr>
                <a:spLocks/>
              </p:cNvSpPr>
              <p:nvPr/>
            </p:nvSpPr>
            <p:spPr bwMode="auto">
              <a:xfrm>
                <a:off x="549677" y="7000264"/>
                <a:ext cx="293599" cy="374502"/>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2" name="Freeform 85"/>
              <p:cNvSpPr>
                <a:spLocks/>
              </p:cNvSpPr>
              <p:nvPr/>
            </p:nvSpPr>
            <p:spPr bwMode="auto">
              <a:xfrm>
                <a:off x="758198" y="7001942"/>
                <a:ext cx="120108" cy="218528"/>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3" name="Freeform 86"/>
              <p:cNvSpPr>
                <a:spLocks/>
              </p:cNvSpPr>
              <p:nvPr/>
            </p:nvSpPr>
            <p:spPr bwMode="auto">
              <a:xfrm>
                <a:off x="549677" y="7039475"/>
                <a:ext cx="98422" cy="145963"/>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4" name="Freeform 87"/>
              <p:cNvSpPr>
                <a:spLocks/>
              </p:cNvSpPr>
              <p:nvPr/>
            </p:nvSpPr>
            <p:spPr bwMode="auto">
              <a:xfrm>
                <a:off x="578869" y="7049485"/>
                <a:ext cx="244386" cy="293596"/>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5" name="Freeform 88"/>
              <p:cNvSpPr>
                <a:spLocks/>
              </p:cNvSpPr>
              <p:nvPr/>
            </p:nvSpPr>
            <p:spPr bwMode="auto">
              <a:xfrm>
                <a:off x="720664" y="7100363"/>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6" name="Freeform 89"/>
              <p:cNvSpPr>
                <a:spLocks/>
              </p:cNvSpPr>
              <p:nvPr/>
            </p:nvSpPr>
            <p:spPr bwMode="auto">
              <a:xfrm>
                <a:off x="643928" y="7102859"/>
                <a:ext cx="79238" cy="92582"/>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7" name="Freeform 90"/>
              <p:cNvSpPr>
                <a:spLocks/>
              </p:cNvSpPr>
              <p:nvPr/>
            </p:nvSpPr>
            <p:spPr bwMode="auto">
              <a:xfrm>
                <a:off x="590547" y="7127885"/>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8" name="Freeform 91"/>
              <p:cNvSpPr>
                <a:spLocks noEditPoints="1"/>
              </p:cNvSpPr>
              <p:nvPr/>
            </p:nvSpPr>
            <p:spPr bwMode="auto">
              <a:xfrm>
                <a:off x="594717" y="7155408"/>
                <a:ext cx="147633" cy="179327"/>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29" name="Freeform 92"/>
              <p:cNvSpPr>
                <a:spLocks/>
              </p:cNvSpPr>
              <p:nvPr/>
            </p:nvSpPr>
            <p:spPr bwMode="auto">
              <a:xfrm>
                <a:off x="837436" y="7162076"/>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30" name="Freeform 93"/>
              <p:cNvSpPr>
                <a:spLocks/>
              </p:cNvSpPr>
              <p:nvPr/>
            </p:nvSpPr>
            <p:spPr bwMode="auto">
              <a:xfrm>
                <a:off x="561353" y="7167919"/>
                <a:ext cx="56718" cy="90080"/>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31" name="Freeform 94"/>
              <p:cNvSpPr>
                <a:spLocks/>
              </p:cNvSpPr>
              <p:nvPr/>
            </p:nvSpPr>
            <p:spPr bwMode="auto">
              <a:xfrm>
                <a:off x="673122" y="7227143"/>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32" name="Freeform 95"/>
              <p:cNvSpPr>
                <a:spLocks/>
              </p:cNvSpPr>
              <p:nvPr/>
            </p:nvSpPr>
            <p:spPr bwMode="auto">
              <a:xfrm>
                <a:off x="791561" y="7230479"/>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33" name="Freeform 96"/>
              <p:cNvSpPr>
                <a:spLocks/>
              </p:cNvSpPr>
              <p:nvPr/>
            </p:nvSpPr>
            <p:spPr bwMode="auto">
              <a:xfrm>
                <a:off x="768208" y="7298044"/>
                <a:ext cx="118441" cy="90080"/>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34" name="Freeform 97"/>
              <p:cNvSpPr>
                <a:spLocks/>
              </p:cNvSpPr>
              <p:nvPr/>
            </p:nvSpPr>
            <p:spPr bwMode="auto">
              <a:xfrm>
                <a:off x="643928" y="7366435"/>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sp>
            <p:nvSpPr>
              <p:cNvPr id="335" name="Freeform 98"/>
              <p:cNvSpPr>
                <a:spLocks/>
              </p:cNvSpPr>
              <p:nvPr/>
            </p:nvSpPr>
            <p:spPr bwMode="auto">
              <a:xfrm>
                <a:off x="698977" y="7380620"/>
                <a:ext cx="49211" cy="23353"/>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CiscoSansTT Light"/>
                </a:endParaRPr>
              </a:p>
            </p:txBody>
          </p:sp>
        </p:grpSp>
      </p:grpSp>
      <p:sp>
        <p:nvSpPr>
          <p:cNvPr id="338" name="TextBox 337"/>
          <p:cNvSpPr txBox="1"/>
          <p:nvPr/>
        </p:nvSpPr>
        <p:spPr>
          <a:xfrm>
            <a:off x="6428099" y="3060020"/>
            <a:ext cx="391366" cy="246221"/>
          </a:xfrm>
          <a:prstGeom prst="rect">
            <a:avLst/>
          </a:prstGeom>
          <a:noFill/>
        </p:spPr>
        <p:txBody>
          <a:bodyPr wrap="none" lIns="91432" tIns="45716" rIns="91432" bIns="45716" rtlCol="0">
            <a:spAutoFit/>
          </a:bodyPr>
          <a:lstStyle/>
          <a:p>
            <a:pPr algn="ctr" defTabSz="457162"/>
            <a:r>
              <a:rPr lang="en-US" sz="1000" dirty="0">
                <a:solidFill>
                  <a:srgbClr val="2968AF">
                    <a:lumMod val="50000"/>
                  </a:srgbClr>
                </a:solidFill>
              </a:rPr>
              <a:t>ISE</a:t>
            </a:r>
          </a:p>
        </p:txBody>
      </p:sp>
      <p:grpSp>
        <p:nvGrpSpPr>
          <p:cNvPr id="339" name="Group 338"/>
          <p:cNvGrpSpPr/>
          <p:nvPr/>
        </p:nvGrpSpPr>
        <p:grpSpPr>
          <a:xfrm>
            <a:off x="3133910" y="2899306"/>
            <a:ext cx="272089" cy="274932"/>
            <a:chOff x="282942" y="1007556"/>
            <a:chExt cx="556880" cy="562698"/>
          </a:xfrm>
          <a:solidFill>
            <a:srgbClr val="125F8B"/>
          </a:solidFill>
        </p:grpSpPr>
        <p:sp>
          <p:nvSpPr>
            <p:cNvPr id="340" name="Oval 339"/>
            <p:cNvSpPr/>
            <p:nvPr/>
          </p:nvSpPr>
          <p:spPr>
            <a:xfrm rot="10800000">
              <a:off x="282942" y="1007556"/>
              <a:ext cx="556880" cy="562698"/>
            </a:xfrm>
            <a:prstGeom prst="ellipse">
              <a:avLst/>
            </a:prstGeom>
            <a:grpFill/>
            <a:ln w="25400" cap="flat" cmpd="sng" algn="ctr">
              <a:noFill/>
              <a:prstDash val="solid"/>
            </a:ln>
            <a:effectLst/>
          </p:spPr>
          <p:txBody>
            <a:bodyPr rtlCol="0" anchor="ctr"/>
            <a:lstStyle/>
            <a:p>
              <a:pPr algn="ctr" defTabSz="685321">
                <a:defRPr/>
              </a:pPr>
              <a:endParaRPr lang="en-US" sz="1400" kern="0" dirty="0">
                <a:solidFill>
                  <a:srgbClr val="FFFFFF"/>
                </a:solidFill>
                <a:latin typeface="Arial"/>
              </a:endParaRPr>
            </a:p>
          </p:txBody>
        </p:sp>
        <p:pic>
          <p:nvPicPr>
            <p:cNvPr id="341" name="Picture 340" descr="whiteparts.ai"/>
            <p:cNvPicPr>
              <a:picLocks noChangeAspect="1"/>
            </p:cNvPicPr>
            <p:nvPr/>
          </p:nvPicPr>
          <p:blipFill>
            <a:blip r:embed="rId9" cstate="print">
              <a:extLst>
                <a:ext uri="{28A0092B-C50C-407E-A947-70E740481C1C}">
                  <a14:useLocalDpi xmlns:a14="http://schemas.microsoft.com/office/drawing/2010/main"/>
                </a:ext>
              </a:extLst>
            </a:blip>
            <a:srcRect l="32551" t="36693" r="59517" b="59350"/>
            <a:stretch>
              <a:fillRect/>
            </a:stretch>
          </p:blipFill>
          <p:spPr>
            <a:xfrm>
              <a:off x="287335" y="1112011"/>
              <a:ext cx="548094" cy="353789"/>
            </a:xfrm>
            <a:prstGeom prst="rect">
              <a:avLst/>
            </a:prstGeom>
            <a:noFill/>
            <a:ln>
              <a:noFill/>
            </a:ln>
            <a:effectLst/>
          </p:spPr>
        </p:pic>
      </p:grpSp>
      <p:sp>
        <p:nvSpPr>
          <p:cNvPr id="342" name="TextBox 341"/>
          <p:cNvSpPr txBox="1"/>
          <p:nvPr/>
        </p:nvSpPr>
        <p:spPr>
          <a:xfrm>
            <a:off x="6998257" y="2512093"/>
            <a:ext cx="1822618" cy="707878"/>
          </a:xfrm>
          <a:prstGeom prst="rect">
            <a:avLst/>
          </a:prstGeom>
          <a:noFill/>
        </p:spPr>
        <p:txBody>
          <a:bodyPr wrap="none" lIns="91432" tIns="45716" rIns="91432" bIns="45716" rtlCol="0">
            <a:spAutoFit/>
          </a:bodyPr>
          <a:lstStyle/>
          <a:p>
            <a:pPr defTabSz="685834"/>
            <a:r>
              <a:rPr lang="en-US" sz="800" b="1" dirty="0">
                <a:solidFill>
                  <a:srgbClr val="004B6B"/>
                </a:solidFill>
                <a:latin typeface="Arial"/>
              </a:rPr>
              <a:t>OS </a:t>
            </a:r>
            <a:r>
              <a:rPr lang="ja-JP" altLang="en-US" sz="800" b="1" dirty="0" smtClean="0">
                <a:solidFill>
                  <a:srgbClr val="004B6B"/>
                </a:solidFill>
                <a:latin typeface="Arial"/>
              </a:rPr>
              <a:t>タイプ</a:t>
            </a:r>
            <a:r>
              <a:rPr lang="en-US" sz="800" b="1" dirty="0" smtClean="0">
                <a:solidFill>
                  <a:srgbClr val="004B6B"/>
                </a:solidFill>
                <a:latin typeface="Arial"/>
              </a:rPr>
              <a:t>:</a:t>
            </a:r>
            <a:r>
              <a:rPr lang="en-US" sz="800" dirty="0" smtClean="0">
                <a:solidFill>
                  <a:srgbClr val="004B6B"/>
                </a:solidFill>
                <a:latin typeface="Arial"/>
              </a:rPr>
              <a:t> </a:t>
            </a:r>
            <a:r>
              <a:rPr lang="en-US" sz="800" dirty="0">
                <a:solidFill>
                  <a:srgbClr val="004B6B"/>
                </a:solidFill>
                <a:latin typeface="Arial"/>
              </a:rPr>
              <a:t>Windows XP Embedded</a:t>
            </a:r>
          </a:p>
          <a:p>
            <a:pPr defTabSz="685834"/>
            <a:r>
              <a:rPr lang="ja-JP" altLang="en-US" sz="800" dirty="0" smtClean="0">
                <a:solidFill>
                  <a:srgbClr val="004B6B"/>
                </a:solidFill>
                <a:latin typeface="Arial"/>
              </a:rPr>
              <a:t>ユーザー</a:t>
            </a:r>
            <a:r>
              <a:rPr lang="en-US" sz="800" dirty="0" smtClean="0">
                <a:solidFill>
                  <a:srgbClr val="004B6B"/>
                </a:solidFill>
                <a:latin typeface="Arial"/>
              </a:rPr>
              <a:t>: </a:t>
            </a:r>
            <a:r>
              <a:rPr lang="ja-JP" altLang="en-US" sz="800" dirty="0" smtClean="0">
                <a:solidFill>
                  <a:srgbClr val="004B6B"/>
                </a:solidFill>
                <a:latin typeface="Arial"/>
              </a:rPr>
              <a:t>メアリー</a:t>
            </a:r>
            <a:endParaRPr lang="en-US" sz="800" dirty="0">
              <a:solidFill>
                <a:srgbClr val="004B6B"/>
              </a:solidFill>
              <a:latin typeface="Arial"/>
            </a:endParaRPr>
          </a:p>
          <a:p>
            <a:pPr defTabSz="685834"/>
            <a:r>
              <a:rPr lang="ja-JP" altLang="en-US" sz="800" b="1" dirty="0" smtClean="0">
                <a:solidFill>
                  <a:srgbClr val="004B6B"/>
                </a:solidFill>
                <a:latin typeface="Arial"/>
              </a:rPr>
              <a:t>グループ名</a:t>
            </a:r>
            <a:r>
              <a:rPr lang="en-US" sz="800" dirty="0" smtClean="0">
                <a:solidFill>
                  <a:srgbClr val="004B6B"/>
                </a:solidFill>
                <a:latin typeface="Arial"/>
              </a:rPr>
              <a:t>: </a:t>
            </a:r>
            <a:r>
              <a:rPr lang="ja-JP" altLang="en-US" sz="800" dirty="0" smtClean="0">
                <a:solidFill>
                  <a:srgbClr val="004B6B"/>
                </a:solidFill>
                <a:latin typeface="Arial"/>
              </a:rPr>
              <a:t>ナース</a:t>
            </a:r>
            <a:endParaRPr lang="en-US" sz="800" dirty="0">
              <a:solidFill>
                <a:srgbClr val="004B6B"/>
              </a:solidFill>
              <a:latin typeface="Arial"/>
            </a:endParaRPr>
          </a:p>
          <a:p>
            <a:pPr defTabSz="685834"/>
            <a:r>
              <a:rPr lang="ja-JP" altLang="en-US" sz="800" dirty="0" smtClean="0">
                <a:solidFill>
                  <a:srgbClr val="004B6B"/>
                </a:solidFill>
                <a:latin typeface="Arial"/>
              </a:rPr>
              <a:t>デバイス登録</a:t>
            </a:r>
            <a:r>
              <a:rPr lang="en-US" sz="800" dirty="0" smtClean="0">
                <a:solidFill>
                  <a:srgbClr val="004B6B"/>
                </a:solidFill>
                <a:latin typeface="Arial"/>
              </a:rPr>
              <a:t>: </a:t>
            </a:r>
            <a:r>
              <a:rPr lang="en-US" sz="800" dirty="0">
                <a:solidFill>
                  <a:srgbClr val="004B6B"/>
                </a:solidFill>
                <a:latin typeface="Arial"/>
              </a:rPr>
              <a:t>Yes</a:t>
            </a:r>
            <a:endParaRPr lang="en-US" sz="800" b="1" dirty="0">
              <a:solidFill>
                <a:srgbClr val="004B6B"/>
              </a:solidFill>
              <a:latin typeface="Arial"/>
            </a:endParaRPr>
          </a:p>
          <a:p>
            <a:pPr defTabSz="685834"/>
            <a:r>
              <a:rPr lang="en-US" sz="800" b="1" dirty="0" smtClean="0">
                <a:solidFill>
                  <a:srgbClr val="004B6B"/>
                </a:solidFill>
                <a:latin typeface="Arial"/>
              </a:rPr>
              <a:t>MAC</a:t>
            </a:r>
            <a:r>
              <a:rPr lang="ja-JP" altLang="en-US" sz="800" b="1" dirty="0" smtClean="0">
                <a:solidFill>
                  <a:srgbClr val="004B6B"/>
                </a:solidFill>
                <a:latin typeface="Arial"/>
              </a:rPr>
              <a:t>アドレス</a:t>
            </a:r>
            <a:r>
              <a:rPr lang="en-US" sz="800" b="1" dirty="0" smtClean="0">
                <a:solidFill>
                  <a:srgbClr val="004B6B"/>
                </a:solidFill>
                <a:latin typeface="Arial"/>
              </a:rPr>
              <a:t>: </a:t>
            </a:r>
            <a:r>
              <a:rPr lang="en-US" sz="800" dirty="0" err="1">
                <a:solidFill>
                  <a:srgbClr val="004B6B"/>
                </a:solidFill>
                <a:latin typeface="Arial"/>
              </a:rPr>
              <a:t>aa:bb:cc:dd:ee:ff</a:t>
            </a:r>
            <a:endParaRPr lang="en-US" sz="800" b="1" dirty="0">
              <a:solidFill>
                <a:srgbClr val="004B6B"/>
              </a:solidFill>
              <a:latin typeface="Arial"/>
            </a:endParaRPr>
          </a:p>
        </p:txBody>
      </p:sp>
      <p:sp>
        <p:nvSpPr>
          <p:cNvPr id="343" name="TextBox 342"/>
          <p:cNvSpPr txBox="1"/>
          <p:nvPr/>
        </p:nvSpPr>
        <p:spPr>
          <a:xfrm>
            <a:off x="2999269" y="1578782"/>
            <a:ext cx="704894" cy="400101"/>
          </a:xfrm>
          <a:prstGeom prst="rect">
            <a:avLst/>
          </a:prstGeom>
          <a:noFill/>
        </p:spPr>
        <p:txBody>
          <a:bodyPr wrap="square" lIns="91432" tIns="45716" rIns="91432" bIns="45716" rtlCol="0">
            <a:spAutoFit/>
          </a:bodyPr>
          <a:lstStyle/>
          <a:p>
            <a:pPr algn="ctr" defTabSz="457162"/>
            <a:r>
              <a:rPr lang="en-US" sz="1000" dirty="0" smtClean="0">
                <a:solidFill>
                  <a:srgbClr val="2968AF">
                    <a:lumMod val="50000"/>
                  </a:srgbClr>
                </a:solidFill>
              </a:rPr>
              <a:t>E</a:t>
            </a:r>
            <a:r>
              <a:rPr lang="ja-JP" altLang="en-US" sz="1000" dirty="0" smtClean="0">
                <a:solidFill>
                  <a:srgbClr val="2968AF">
                    <a:lumMod val="50000"/>
                  </a:srgbClr>
                </a:solidFill>
              </a:rPr>
              <a:t>カルテサーバー</a:t>
            </a:r>
            <a:endParaRPr lang="en-US" sz="1000" dirty="0">
              <a:solidFill>
                <a:srgbClr val="2968AF">
                  <a:lumMod val="50000"/>
                </a:srgbClr>
              </a:solidFill>
            </a:endParaRPr>
          </a:p>
        </p:txBody>
      </p:sp>
      <p:cxnSp>
        <p:nvCxnSpPr>
          <p:cNvPr id="344" name="Straight Connector 343"/>
          <p:cNvCxnSpPr/>
          <p:nvPr/>
        </p:nvCxnSpPr>
        <p:spPr>
          <a:xfrm flipV="1">
            <a:off x="4659607" y="4202799"/>
            <a:ext cx="301168" cy="227530"/>
          </a:xfrm>
          <a:prstGeom prst="line">
            <a:avLst/>
          </a:prstGeom>
          <a:noFill/>
          <a:ln w="25400" cap="rnd" cmpd="sng" algn="ctr">
            <a:solidFill>
              <a:srgbClr val="FFFFFF">
                <a:lumMod val="65000"/>
              </a:srgbClr>
            </a:solidFill>
            <a:prstDash val="sysDot"/>
          </a:ln>
          <a:effectLst/>
        </p:spPr>
      </p:cxnSp>
      <p:grpSp>
        <p:nvGrpSpPr>
          <p:cNvPr id="345" name="Group 344"/>
          <p:cNvGrpSpPr/>
          <p:nvPr/>
        </p:nvGrpSpPr>
        <p:grpSpPr>
          <a:xfrm>
            <a:off x="3887765" y="4355924"/>
            <a:ext cx="1188547" cy="618061"/>
            <a:chOff x="3887763" y="4355919"/>
            <a:chExt cx="1188547" cy="618061"/>
          </a:xfrm>
        </p:grpSpPr>
        <p:grpSp>
          <p:nvGrpSpPr>
            <p:cNvPr id="346" name="Group 345"/>
            <p:cNvGrpSpPr/>
            <p:nvPr/>
          </p:nvGrpSpPr>
          <p:grpSpPr>
            <a:xfrm>
              <a:off x="3887763" y="4363164"/>
              <a:ext cx="1188547" cy="610816"/>
              <a:chOff x="3887763" y="4363164"/>
              <a:chExt cx="1188547" cy="610816"/>
            </a:xfrm>
          </p:grpSpPr>
          <p:sp>
            <p:nvSpPr>
              <p:cNvPr id="348" name="Freeform 86"/>
              <p:cNvSpPr>
                <a:spLocks noEditPoints="1"/>
              </p:cNvSpPr>
              <p:nvPr/>
            </p:nvSpPr>
            <p:spPr bwMode="black">
              <a:xfrm rot="10800000">
                <a:off x="4309337" y="4363164"/>
                <a:ext cx="350270" cy="266319"/>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solidFill>
                <a:srgbClr val="125F8B"/>
              </a:solidFill>
              <a:ln>
                <a:noFill/>
              </a:ln>
            </p:spPr>
            <p:txBody>
              <a:bodyPr vert="horz" wrap="square" lIns="91440" tIns="45720" rIns="91440" bIns="45720" numCol="1" anchor="t" anchorCtr="0" compatLnSpc="1">
                <a:prstTxWarp prst="textNoShape">
                  <a:avLst/>
                </a:prstTxWarp>
              </a:bodyPr>
              <a:lstStyle/>
              <a:p>
                <a:pPr algn="ctr" defTabSz="914324">
                  <a:defRPr/>
                </a:pPr>
                <a:endParaRPr lang="en-US" sz="1600" kern="0" dirty="0">
                  <a:solidFill>
                    <a:prstClr val="black"/>
                  </a:solidFill>
                </a:endParaRPr>
              </a:p>
            </p:txBody>
          </p:sp>
          <p:sp>
            <p:nvSpPr>
              <p:cNvPr id="349" name="TextBox 348"/>
              <p:cNvSpPr txBox="1"/>
              <p:nvPr/>
            </p:nvSpPr>
            <p:spPr>
              <a:xfrm>
                <a:off x="3887763" y="4573870"/>
                <a:ext cx="1188547" cy="400110"/>
              </a:xfrm>
              <a:prstGeom prst="rect">
                <a:avLst/>
              </a:prstGeom>
              <a:noFill/>
            </p:spPr>
            <p:txBody>
              <a:bodyPr wrap="none" rtlCol="0">
                <a:spAutoFit/>
              </a:bodyPr>
              <a:lstStyle/>
              <a:p>
                <a:pPr algn="ctr" defTabSz="457162"/>
                <a:r>
                  <a:rPr lang="ja-JP" altLang="en-US" sz="1000" dirty="0" smtClean="0">
                    <a:solidFill>
                      <a:srgbClr val="2968AF">
                        <a:lumMod val="50000"/>
                      </a:srgbClr>
                    </a:solidFill>
                  </a:rPr>
                  <a:t>ナース用</a:t>
                </a:r>
                <a:endParaRPr lang="en-US" altLang="ja-JP" sz="1000" dirty="0" smtClean="0">
                  <a:solidFill>
                    <a:srgbClr val="2968AF">
                      <a:lumMod val="50000"/>
                    </a:srgbClr>
                  </a:solidFill>
                </a:endParaRPr>
              </a:p>
              <a:p>
                <a:pPr algn="ctr" defTabSz="457162"/>
                <a:r>
                  <a:rPr lang="ja-JP" altLang="en-US" sz="1000" dirty="0" smtClean="0">
                    <a:solidFill>
                      <a:srgbClr val="2968AF">
                        <a:lumMod val="50000"/>
                      </a:srgbClr>
                    </a:solidFill>
                  </a:rPr>
                  <a:t>ワークステーション</a:t>
                </a:r>
                <a:endParaRPr lang="en-US" sz="1000" dirty="0">
                  <a:solidFill>
                    <a:srgbClr val="2968AF">
                      <a:lumMod val="50000"/>
                    </a:srgbClr>
                  </a:solidFill>
                </a:endParaRPr>
              </a:p>
            </p:txBody>
          </p:sp>
        </p:grpSp>
        <p:pic>
          <p:nvPicPr>
            <p:cNvPr id="347" name="Picture 346"/>
            <p:cNvPicPr>
              <a:picLocks noChangeAspect="1"/>
            </p:cNvPicPr>
            <p:nvPr/>
          </p:nvPicPr>
          <p:blipFill>
            <a:blip r:embed="rId10" cstate="print">
              <a:extLst>
                <a:ext uri="{BEBA8EAE-BF5A-486C-A8C5-ECC9F3942E4B}">
                  <a14:imgProps xmlns:a14="http://schemas.microsoft.com/office/drawing/2010/main">
                    <a14:imgLayer r:embed="rId11">
                      <a14:imgEffect>
                        <a14:backgroundRemoval t="5983" b="89915" l="10000" r="90000">
                          <a14:foregroundMark x1="32727" y1="25470" x2="45455" y2="38803"/>
                          <a14:foregroundMark x1="36727" y1="52991" x2="18182" y2="63932"/>
                          <a14:foregroundMark x1="49455" y1="70598" x2="72182" y2="58291"/>
                          <a14:foregroundMark x1="67091" y1="74017" x2="62545" y2="76410"/>
                          <a14:foregroundMark x1="38909" y1="66838" x2="21636" y2="52650"/>
                          <a14:foregroundMark x1="42909" y1="52137" x2="39818" y2="57778"/>
                        </a14:backgroundRemoval>
                      </a14:imgEffect>
                    </a14:imgLayer>
                  </a14:imgProps>
                </a:ext>
                <a:ext uri="{28A0092B-C50C-407E-A947-70E740481C1C}">
                  <a14:useLocalDpi xmlns:a14="http://schemas.microsoft.com/office/drawing/2010/main"/>
                </a:ext>
              </a:extLst>
            </a:blip>
            <a:stretch>
              <a:fillRect/>
            </a:stretch>
          </p:blipFill>
          <p:spPr>
            <a:xfrm>
              <a:off x="4385415" y="4355919"/>
              <a:ext cx="194483" cy="206860"/>
            </a:xfrm>
            <a:prstGeom prst="rect">
              <a:avLst/>
            </a:prstGeom>
          </p:spPr>
        </p:pic>
      </p:grpSp>
      <p:sp>
        <p:nvSpPr>
          <p:cNvPr id="350" name="Rounded Rectangle 25"/>
          <p:cNvSpPr/>
          <p:nvPr/>
        </p:nvSpPr>
        <p:spPr>
          <a:xfrm>
            <a:off x="4752529" y="3805425"/>
            <a:ext cx="413482" cy="413482"/>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125F8B"/>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Arial"/>
              <a:ea typeface="+mn-ea"/>
              <a:cs typeface="+mn-cs"/>
            </a:endParaRPr>
          </a:p>
        </p:txBody>
      </p:sp>
      <p:sp>
        <p:nvSpPr>
          <p:cNvPr id="351" name="Right Arrow 350"/>
          <p:cNvSpPr/>
          <p:nvPr/>
        </p:nvSpPr>
        <p:spPr>
          <a:xfrm rot="1820782">
            <a:off x="4603952" y="2445644"/>
            <a:ext cx="380626" cy="271770"/>
          </a:xfrm>
          <a:prstGeom prst="rightArrow">
            <a:avLst/>
          </a:prstGeom>
          <a:gradFill flip="none" rotWithShape="1">
            <a:gsLst>
              <a:gs pos="0">
                <a:srgbClr val="2968AF">
                  <a:lumMod val="60000"/>
                  <a:lumOff val="40000"/>
                </a:srgbClr>
              </a:gs>
              <a:gs pos="100000">
                <a:srgbClr val="FFFFFF">
                  <a:alpha val="0"/>
                </a:srgbClr>
              </a:gs>
            </a:gsLst>
            <a:lin ang="10800000" scaled="0"/>
            <a:tileRect/>
          </a:gra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Arial"/>
              <a:ea typeface="+mn-ea"/>
              <a:cs typeface="+mn-cs"/>
            </a:endParaRPr>
          </a:p>
        </p:txBody>
      </p:sp>
      <p:sp>
        <p:nvSpPr>
          <p:cNvPr id="352" name="Right Arrow 351"/>
          <p:cNvSpPr/>
          <p:nvPr/>
        </p:nvSpPr>
        <p:spPr>
          <a:xfrm rot="16200000">
            <a:off x="4894489" y="3437739"/>
            <a:ext cx="380626" cy="271770"/>
          </a:xfrm>
          <a:prstGeom prst="rightArrow">
            <a:avLst/>
          </a:prstGeom>
          <a:gradFill flip="none" rotWithShape="1">
            <a:gsLst>
              <a:gs pos="0">
                <a:srgbClr val="2968AF">
                  <a:lumMod val="60000"/>
                  <a:lumOff val="40000"/>
                </a:srgbClr>
              </a:gs>
              <a:gs pos="100000">
                <a:srgbClr val="FFFFFF">
                  <a:alpha val="0"/>
                </a:srgbClr>
              </a:gs>
            </a:gsLst>
            <a:lin ang="10800000" scaled="0"/>
            <a:tileRect/>
          </a:gra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Arial"/>
              <a:ea typeface="+mn-ea"/>
              <a:cs typeface="+mn-cs"/>
            </a:endParaRPr>
          </a:p>
        </p:txBody>
      </p:sp>
      <p:sp>
        <p:nvSpPr>
          <p:cNvPr id="353" name="TextBox 352"/>
          <p:cNvSpPr txBox="1"/>
          <p:nvPr/>
        </p:nvSpPr>
        <p:spPr>
          <a:xfrm>
            <a:off x="5736384" y="2825768"/>
            <a:ext cx="671979" cy="200055"/>
          </a:xfrm>
          <a:prstGeom prst="rect">
            <a:avLst/>
          </a:prstGeom>
          <a:noFill/>
        </p:spPr>
        <p:txBody>
          <a:bodyPr wrap="none" lIns="91432" tIns="45716" rIns="91432" bIns="45716" rtlCol="0">
            <a:spAutoFit/>
          </a:bodyPr>
          <a:lstStyle/>
          <a:p>
            <a:pPr algn="ctr" defTabSz="457162"/>
            <a:r>
              <a:rPr lang="en-US" sz="700" dirty="0">
                <a:solidFill>
                  <a:srgbClr val="2968AF">
                    <a:lumMod val="50000"/>
                  </a:srgbClr>
                </a:solidFill>
              </a:rPr>
              <a:t>PxGrid/EPS</a:t>
            </a:r>
          </a:p>
        </p:txBody>
      </p:sp>
      <p:sp>
        <p:nvSpPr>
          <p:cNvPr id="354" name="Freeform 353"/>
          <p:cNvSpPr/>
          <p:nvPr/>
        </p:nvSpPr>
        <p:spPr>
          <a:xfrm>
            <a:off x="5228167" y="2370669"/>
            <a:ext cx="218722" cy="310444"/>
          </a:xfrm>
          <a:custGeom>
            <a:avLst/>
            <a:gdLst>
              <a:gd name="connsiteX0" fmla="*/ 218722 w 218722"/>
              <a:gd name="connsiteY0" fmla="*/ 0 h 310444"/>
              <a:gd name="connsiteX1" fmla="*/ 105833 w 218722"/>
              <a:gd name="connsiteY1" fmla="*/ 0 h 310444"/>
              <a:gd name="connsiteX2" fmla="*/ 0 w 218722"/>
              <a:gd name="connsiteY2" fmla="*/ 310444 h 310444"/>
            </a:gdLst>
            <a:ahLst/>
            <a:cxnLst>
              <a:cxn ang="0">
                <a:pos x="connsiteX0" y="connsiteY0"/>
              </a:cxn>
              <a:cxn ang="0">
                <a:pos x="connsiteX1" y="connsiteY1"/>
              </a:cxn>
              <a:cxn ang="0">
                <a:pos x="connsiteX2" y="connsiteY2"/>
              </a:cxn>
            </a:cxnLst>
            <a:rect l="l" t="t" r="r" b="b"/>
            <a:pathLst>
              <a:path w="218722" h="310444">
                <a:moveTo>
                  <a:pt x="218722" y="0"/>
                </a:moveTo>
                <a:lnTo>
                  <a:pt x="105833" y="0"/>
                </a:lnTo>
                <a:lnTo>
                  <a:pt x="0" y="310444"/>
                </a:lnTo>
              </a:path>
            </a:pathLst>
          </a:custGeom>
          <a:noFill/>
          <a:ln w="3175" cap="flat" cmpd="sng" algn="ctr">
            <a:solidFill>
              <a:srgbClr val="214794"/>
            </a:solidFill>
            <a:prstDash val="solid"/>
            <a:headEnd type="triangle"/>
            <a:tailEnd type="none"/>
          </a:ln>
          <a:effectLst>
            <a:outerShdw blurRad="40000" dist="20000" dir="5400000" rotWithShape="0">
              <a:srgbClr val="000000">
                <a:alpha val="38000"/>
              </a:srgbClr>
            </a:outerShdw>
          </a:effectLst>
        </p:spPr>
        <p:txBody>
          <a:bodyPr lIns="91432" tIns="45716" rIns="91432" bIns="45716" rtlCol="0" anchor="ctr"/>
          <a:lstStyle/>
          <a:p>
            <a:pPr algn="ctr" defTabSz="457162">
              <a:defRPr/>
            </a:pPr>
            <a:endParaRPr lang="en-US" sz="1400" kern="0">
              <a:solidFill>
                <a:srgbClr val="676767"/>
              </a:solidFill>
              <a:latin typeface="Arial"/>
              <a:ea typeface="+mn-ea"/>
              <a:cs typeface="+mn-cs"/>
            </a:endParaRPr>
          </a:p>
        </p:txBody>
      </p:sp>
      <p:sp>
        <p:nvSpPr>
          <p:cNvPr id="355" name="Freeform 354"/>
          <p:cNvSpPr/>
          <p:nvPr/>
        </p:nvSpPr>
        <p:spPr>
          <a:xfrm>
            <a:off x="6067778" y="2596446"/>
            <a:ext cx="317500" cy="266488"/>
          </a:xfrm>
          <a:custGeom>
            <a:avLst/>
            <a:gdLst>
              <a:gd name="connsiteX0" fmla="*/ 0 w 317500"/>
              <a:gd name="connsiteY0" fmla="*/ 0 h 310445"/>
              <a:gd name="connsiteX1" fmla="*/ 0 w 317500"/>
              <a:gd name="connsiteY1" fmla="*/ 310445 h 310445"/>
              <a:gd name="connsiteX2" fmla="*/ 317500 w 317500"/>
              <a:gd name="connsiteY2" fmla="*/ 310445 h 310445"/>
            </a:gdLst>
            <a:ahLst/>
            <a:cxnLst>
              <a:cxn ang="0">
                <a:pos x="connsiteX0" y="connsiteY0"/>
              </a:cxn>
              <a:cxn ang="0">
                <a:pos x="connsiteX1" y="connsiteY1"/>
              </a:cxn>
              <a:cxn ang="0">
                <a:pos x="connsiteX2" y="connsiteY2"/>
              </a:cxn>
            </a:cxnLst>
            <a:rect l="l" t="t" r="r" b="b"/>
            <a:pathLst>
              <a:path w="317500" h="310445">
                <a:moveTo>
                  <a:pt x="0" y="0"/>
                </a:moveTo>
                <a:lnTo>
                  <a:pt x="0" y="310445"/>
                </a:lnTo>
                <a:lnTo>
                  <a:pt x="317500" y="310445"/>
                </a:lnTo>
              </a:path>
            </a:pathLst>
          </a:custGeom>
          <a:noFill/>
          <a:ln w="3175" cap="flat" cmpd="sng" algn="ctr">
            <a:solidFill>
              <a:srgbClr val="2968AF">
                <a:lumMod val="50000"/>
              </a:srgbClr>
            </a:solidFill>
            <a:prstDash val="sysDash"/>
            <a:headEnd type="none"/>
            <a:tailEnd type="triangle"/>
          </a:ln>
          <a:effectLst>
            <a:outerShdw blurRad="40000" dist="20000" dir="5400000" rotWithShape="0">
              <a:srgbClr val="000000">
                <a:alpha val="38000"/>
              </a:srgbClr>
            </a:outerShdw>
          </a:effectLst>
        </p:spPr>
        <p:txBody>
          <a:bodyPr lIns="91432" tIns="45716" rIns="91432" bIns="45716" rtlCol="0" anchor="ctr"/>
          <a:lstStyle/>
          <a:p>
            <a:pPr algn="ctr" defTabSz="457162">
              <a:defRPr/>
            </a:pPr>
            <a:endParaRPr lang="en-US" sz="1400" kern="0">
              <a:solidFill>
                <a:srgbClr val="676767"/>
              </a:solidFill>
              <a:latin typeface="Arial"/>
              <a:ea typeface="+mn-ea"/>
              <a:cs typeface="+mn-cs"/>
            </a:endParaRPr>
          </a:p>
        </p:txBody>
      </p:sp>
      <p:sp>
        <p:nvSpPr>
          <p:cNvPr id="356" name="Freeform 355"/>
          <p:cNvSpPr/>
          <p:nvPr/>
        </p:nvSpPr>
        <p:spPr>
          <a:xfrm>
            <a:off x="5192889" y="3026835"/>
            <a:ext cx="1178278" cy="994834"/>
          </a:xfrm>
          <a:custGeom>
            <a:avLst/>
            <a:gdLst>
              <a:gd name="connsiteX0" fmla="*/ 1178278 w 1178278"/>
              <a:gd name="connsiteY0" fmla="*/ 0 h 994834"/>
              <a:gd name="connsiteX1" fmla="*/ 874889 w 1178278"/>
              <a:gd name="connsiteY1" fmla="*/ 0 h 994834"/>
              <a:gd name="connsiteX2" fmla="*/ 874889 w 1178278"/>
              <a:gd name="connsiteY2" fmla="*/ 994834 h 994834"/>
              <a:gd name="connsiteX3" fmla="*/ 0 w 1178278"/>
              <a:gd name="connsiteY3" fmla="*/ 987778 h 994834"/>
            </a:gdLst>
            <a:ahLst/>
            <a:cxnLst>
              <a:cxn ang="0">
                <a:pos x="connsiteX0" y="connsiteY0"/>
              </a:cxn>
              <a:cxn ang="0">
                <a:pos x="connsiteX1" y="connsiteY1"/>
              </a:cxn>
              <a:cxn ang="0">
                <a:pos x="connsiteX2" y="connsiteY2"/>
              </a:cxn>
              <a:cxn ang="0">
                <a:pos x="connsiteX3" y="connsiteY3"/>
              </a:cxn>
            </a:cxnLst>
            <a:rect l="l" t="t" r="r" b="b"/>
            <a:pathLst>
              <a:path w="1178278" h="994834">
                <a:moveTo>
                  <a:pt x="1178278" y="0"/>
                </a:moveTo>
                <a:lnTo>
                  <a:pt x="874889" y="0"/>
                </a:lnTo>
                <a:lnTo>
                  <a:pt x="874889" y="994834"/>
                </a:lnTo>
                <a:lnTo>
                  <a:pt x="0" y="987778"/>
                </a:lnTo>
              </a:path>
            </a:pathLst>
          </a:custGeom>
          <a:noFill/>
          <a:ln w="3175" cap="flat" cmpd="sng" algn="ctr">
            <a:solidFill>
              <a:srgbClr val="143457"/>
            </a:solidFill>
            <a:prstDash val="sysDash"/>
            <a:headEnd type="none"/>
            <a:tailEnd type="triangle"/>
          </a:ln>
          <a:effectLst>
            <a:outerShdw blurRad="40000" dist="20000" dir="5400000" rotWithShape="0">
              <a:srgbClr val="000000">
                <a:alpha val="38000"/>
              </a:srgbClr>
            </a:outerShdw>
          </a:effectLst>
        </p:spPr>
        <p:txBody>
          <a:bodyPr lIns="91432" tIns="45716" rIns="91432" bIns="45716" rtlCol="0" anchor="ctr"/>
          <a:lstStyle/>
          <a:p>
            <a:pPr algn="ctr" defTabSz="457162">
              <a:defRPr/>
            </a:pPr>
            <a:endParaRPr lang="en-US" sz="1400" kern="0">
              <a:solidFill>
                <a:srgbClr val="676767"/>
              </a:solidFill>
              <a:latin typeface="Arial"/>
              <a:ea typeface="+mn-ea"/>
              <a:cs typeface="+mn-cs"/>
            </a:endParaRPr>
          </a:p>
        </p:txBody>
      </p:sp>
      <p:sp>
        <p:nvSpPr>
          <p:cNvPr id="357" name="TextBox 356"/>
          <p:cNvSpPr txBox="1"/>
          <p:nvPr/>
        </p:nvSpPr>
        <p:spPr>
          <a:xfrm>
            <a:off x="5282924" y="3746556"/>
            <a:ext cx="843052" cy="307768"/>
          </a:xfrm>
          <a:prstGeom prst="rect">
            <a:avLst/>
          </a:prstGeom>
          <a:noFill/>
        </p:spPr>
        <p:txBody>
          <a:bodyPr wrap="none" lIns="91432" tIns="45716" rIns="91432" bIns="45716" rtlCol="0">
            <a:spAutoFit/>
          </a:bodyPr>
          <a:lstStyle/>
          <a:p>
            <a:pPr algn="r" defTabSz="457162"/>
            <a:r>
              <a:rPr lang="en-US" sz="700" dirty="0">
                <a:solidFill>
                  <a:srgbClr val="2968AF">
                    <a:lumMod val="50000"/>
                  </a:srgbClr>
                </a:solidFill>
              </a:rPr>
              <a:t>Change SGT to:</a:t>
            </a:r>
          </a:p>
          <a:p>
            <a:pPr algn="r" defTabSz="457162"/>
            <a:r>
              <a:rPr lang="en-US" sz="700" b="1" dirty="0">
                <a:solidFill>
                  <a:srgbClr val="800000"/>
                </a:solidFill>
              </a:rPr>
              <a:t>Suspicious</a:t>
            </a:r>
          </a:p>
        </p:txBody>
      </p:sp>
      <p:grpSp>
        <p:nvGrpSpPr>
          <p:cNvPr id="358" name="Group 357"/>
          <p:cNvGrpSpPr/>
          <p:nvPr/>
        </p:nvGrpSpPr>
        <p:grpSpPr>
          <a:xfrm>
            <a:off x="5449098" y="2035613"/>
            <a:ext cx="1509493" cy="561702"/>
            <a:chOff x="5449097" y="2035613"/>
            <a:chExt cx="1509493" cy="561702"/>
          </a:xfrm>
        </p:grpSpPr>
        <p:sp>
          <p:nvSpPr>
            <p:cNvPr id="359" name="TextBox 358"/>
            <p:cNvSpPr txBox="1"/>
            <p:nvPr/>
          </p:nvSpPr>
          <p:spPr>
            <a:xfrm>
              <a:off x="5449097" y="2035613"/>
              <a:ext cx="1368021" cy="561702"/>
            </a:xfrm>
            <a:prstGeom prst="rect">
              <a:avLst/>
            </a:prstGeom>
            <a:noFill/>
            <a:ln w="3175" cmpd="sng">
              <a:solidFill>
                <a:srgbClr val="2968AF">
                  <a:lumMod val="50000"/>
                </a:srgbClr>
              </a:solidFill>
            </a:ln>
          </p:spPr>
          <p:txBody>
            <a:bodyPr wrap="none" lIns="68589" tIns="34295" rIns="68589" bIns="34295" rtlCol="0">
              <a:spAutoFit/>
            </a:bodyPr>
            <a:lstStyle/>
            <a:p>
              <a:pPr defTabSz="685834">
                <a:defRPr/>
              </a:pPr>
              <a:r>
                <a:rPr lang="ja-JP" altLang="en-US" sz="800" kern="0" dirty="0" smtClean="0">
                  <a:solidFill>
                    <a:srgbClr val="004B6B"/>
                  </a:solidFill>
                  <a:latin typeface="Arial"/>
                </a:rPr>
                <a:t>ソース</a:t>
              </a:r>
              <a:r>
                <a:rPr lang="en-US" sz="800" kern="0" dirty="0" smtClean="0">
                  <a:solidFill>
                    <a:srgbClr val="004B6B"/>
                  </a:solidFill>
                  <a:latin typeface="Arial"/>
                </a:rPr>
                <a:t>: </a:t>
              </a:r>
              <a:r>
                <a:rPr lang="en-US" sz="800" kern="0" dirty="0" err="1" smtClean="0">
                  <a:solidFill>
                    <a:srgbClr val="004B6B"/>
                  </a:solidFill>
                  <a:latin typeface="Arial"/>
                </a:rPr>
                <a:t>Stealthwatch</a:t>
              </a:r>
              <a:endParaRPr lang="en-US" sz="800" kern="0" dirty="0">
                <a:solidFill>
                  <a:srgbClr val="004B6B"/>
                </a:solidFill>
                <a:latin typeface="Arial"/>
              </a:endParaRPr>
            </a:p>
            <a:p>
              <a:pPr defTabSz="685834">
                <a:defRPr/>
              </a:pPr>
              <a:r>
                <a:rPr lang="ja-JP" altLang="en-US" sz="800" kern="0" dirty="0" smtClean="0">
                  <a:solidFill>
                    <a:srgbClr val="004B6B"/>
                  </a:solidFill>
                  <a:latin typeface="Arial"/>
                </a:rPr>
                <a:t>イベント</a:t>
              </a:r>
              <a:r>
                <a:rPr lang="en-US" sz="800" kern="0" dirty="0" smtClean="0">
                  <a:solidFill>
                    <a:srgbClr val="004B6B"/>
                  </a:solidFill>
                  <a:latin typeface="Arial"/>
                </a:rPr>
                <a:t>: </a:t>
              </a:r>
              <a:r>
                <a:rPr lang="en-US" sz="800" kern="0" dirty="0">
                  <a:solidFill>
                    <a:srgbClr val="004B6B"/>
                  </a:solidFill>
                  <a:latin typeface="Arial"/>
                </a:rPr>
                <a:t>TCP SYNC Scan</a:t>
              </a:r>
            </a:p>
            <a:p>
              <a:pPr defTabSz="685834">
                <a:defRPr/>
              </a:pPr>
              <a:r>
                <a:rPr lang="en-US" sz="800" kern="0" dirty="0" smtClean="0">
                  <a:solidFill>
                    <a:srgbClr val="004B6B"/>
                  </a:solidFill>
                  <a:latin typeface="Arial"/>
                </a:rPr>
                <a:t>IP</a:t>
              </a:r>
              <a:r>
                <a:rPr lang="ja-JP" altLang="en-US" sz="800" kern="0" dirty="0" smtClean="0">
                  <a:solidFill>
                    <a:srgbClr val="004B6B"/>
                  </a:solidFill>
                  <a:latin typeface="Arial"/>
                </a:rPr>
                <a:t>アドレス</a:t>
              </a:r>
              <a:r>
                <a:rPr lang="en-US" sz="800" kern="0" dirty="0" smtClean="0">
                  <a:solidFill>
                    <a:srgbClr val="004B6B"/>
                  </a:solidFill>
                  <a:latin typeface="Arial"/>
                </a:rPr>
                <a:t>: </a:t>
              </a:r>
              <a:r>
                <a:rPr lang="en-US" sz="800" kern="0" dirty="0">
                  <a:solidFill>
                    <a:srgbClr val="004B6B"/>
                  </a:solidFill>
                  <a:latin typeface="Arial"/>
                </a:rPr>
                <a:t>1.2.3.4</a:t>
              </a:r>
            </a:p>
            <a:p>
              <a:pPr defTabSz="685834">
                <a:defRPr/>
              </a:pPr>
              <a:r>
                <a:rPr lang="ja-JP" altLang="en-US" sz="800" kern="0" dirty="0" smtClean="0">
                  <a:solidFill>
                    <a:srgbClr val="004B6B"/>
                  </a:solidFill>
                  <a:latin typeface="Arial"/>
                </a:rPr>
                <a:t>リスポンス</a:t>
              </a:r>
              <a:r>
                <a:rPr lang="en-US" sz="800" kern="0" dirty="0" smtClean="0">
                  <a:solidFill>
                    <a:srgbClr val="004B6B"/>
                  </a:solidFill>
                  <a:latin typeface="Arial"/>
                </a:rPr>
                <a:t>: </a:t>
              </a:r>
              <a:r>
                <a:rPr lang="ja-JP" altLang="en-US" sz="800" b="1" kern="0" dirty="0" smtClean="0">
                  <a:solidFill>
                    <a:srgbClr val="800000"/>
                  </a:solidFill>
                  <a:latin typeface="Arial"/>
                </a:rPr>
                <a:t>隔離</a:t>
              </a:r>
              <a:endParaRPr lang="en-US" sz="800" b="1" kern="0" dirty="0">
                <a:solidFill>
                  <a:srgbClr val="800000"/>
                </a:solidFill>
                <a:latin typeface="Arial"/>
              </a:endParaRPr>
            </a:p>
          </p:txBody>
        </p:sp>
        <p:grpSp>
          <p:nvGrpSpPr>
            <p:cNvPr id="360" name="Group 359"/>
            <p:cNvGrpSpPr>
              <a:grpSpLocks noChangeAspect="1"/>
            </p:cNvGrpSpPr>
            <p:nvPr/>
          </p:nvGrpSpPr>
          <p:grpSpPr>
            <a:xfrm>
              <a:off x="6750625" y="2368110"/>
              <a:ext cx="207965" cy="191348"/>
              <a:chOff x="9231726" y="3248067"/>
              <a:chExt cx="1060101" cy="975395"/>
            </a:xfrm>
            <a:solidFill>
              <a:srgbClr val="800000"/>
            </a:solidFill>
          </p:grpSpPr>
          <p:sp>
            <p:nvSpPr>
              <p:cNvPr id="361" name="Freeform 87"/>
              <p:cNvSpPr>
                <a:spLocks/>
              </p:cNvSpPr>
              <p:nvPr/>
            </p:nvSpPr>
            <p:spPr bwMode="auto">
              <a:xfrm>
                <a:off x="9231726" y="3248067"/>
                <a:ext cx="1060101" cy="975395"/>
              </a:xfrm>
              <a:custGeom>
                <a:avLst/>
                <a:gdLst>
                  <a:gd name="T0" fmla="*/ 708 w 826"/>
                  <a:gd name="T1" fmla="*/ 450 h 760"/>
                  <a:gd name="T2" fmla="*/ 554 w 826"/>
                  <a:gd name="T3" fmla="*/ 208 h 760"/>
                  <a:gd name="T4" fmla="*/ 460 w 826"/>
                  <a:gd name="T5" fmla="*/ 62 h 760"/>
                  <a:gd name="T6" fmla="*/ 438 w 826"/>
                  <a:gd name="T7" fmla="*/ 36 h 760"/>
                  <a:gd name="T8" fmla="*/ 414 w 826"/>
                  <a:gd name="T9" fmla="*/ 16 h 760"/>
                  <a:gd name="T10" fmla="*/ 388 w 826"/>
                  <a:gd name="T11" fmla="*/ 4 h 760"/>
                  <a:gd name="T12" fmla="*/ 358 w 826"/>
                  <a:gd name="T13" fmla="*/ 0 h 760"/>
                  <a:gd name="T14" fmla="*/ 344 w 826"/>
                  <a:gd name="T15" fmla="*/ 0 h 760"/>
                  <a:gd name="T16" fmla="*/ 316 w 826"/>
                  <a:gd name="T17" fmla="*/ 8 h 760"/>
                  <a:gd name="T18" fmla="*/ 290 w 826"/>
                  <a:gd name="T19" fmla="*/ 24 h 760"/>
                  <a:gd name="T20" fmla="*/ 268 w 826"/>
                  <a:gd name="T21" fmla="*/ 48 h 760"/>
                  <a:gd name="T22" fmla="*/ 4 w 826"/>
                  <a:gd name="T23" fmla="*/ 458 h 760"/>
                  <a:gd name="T24" fmla="*/ 0 w 826"/>
                  <a:gd name="T25" fmla="*/ 468 h 760"/>
                  <a:gd name="T26" fmla="*/ 6 w 826"/>
                  <a:gd name="T27" fmla="*/ 490 h 760"/>
                  <a:gd name="T28" fmla="*/ 14 w 826"/>
                  <a:gd name="T29" fmla="*/ 498 h 760"/>
                  <a:gd name="T30" fmla="*/ 34 w 826"/>
                  <a:gd name="T31" fmla="*/ 502 h 760"/>
                  <a:gd name="T32" fmla="*/ 52 w 826"/>
                  <a:gd name="T33" fmla="*/ 488 h 760"/>
                  <a:gd name="T34" fmla="*/ 306 w 826"/>
                  <a:gd name="T35" fmla="*/ 94 h 760"/>
                  <a:gd name="T36" fmla="*/ 330 w 826"/>
                  <a:gd name="T37" fmla="*/ 66 h 760"/>
                  <a:gd name="T38" fmla="*/ 358 w 826"/>
                  <a:gd name="T39" fmla="*/ 56 h 760"/>
                  <a:gd name="T40" fmla="*/ 372 w 826"/>
                  <a:gd name="T41" fmla="*/ 60 h 760"/>
                  <a:gd name="T42" fmla="*/ 400 w 826"/>
                  <a:gd name="T43" fmla="*/ 78 h 760"/>
                  <a:gd name="T44" fmla="*/ 506 w 826"/>
                  <a:gd name="T45" fmla="*/ 240 h 760"/>
                  <a:gd name="T46" fmla="*/ 660 w 826"/>
                  <a:gd name="T47" fmla="*/ 480 h 760"/>
                  <a:gd name="T48" fmla="*/ 754 w 826"/>
                  <a:gd name="T49" fmla="*/ 626 h 760"/>
                  <a:gd name="T50" fmla="*/ 768 w 826"/>
                  <a:gd name="T51" fmla="*/ 658 h 760"/>
                  <a:gd name="T52" fmla="*/ 766 w 826"/>
                  <a:gd name="T53" fmla="*/ 682 h 760"/>
                  <a:gd name="T54" fmla="*/ 758 w 826"/>
                  <a:gd name="T55" fmla="*/ 690 h 760"/>
                  <a:gd name="T56" fmla="*/ 730 w 826"/>
                  <a:gd name="T57" fmla="*/ 702 h 760"/>
                  <a:gd name="T58" fmla="*/ 534 w 826"/>
                  <a:gd name="T59" fmla="*/ 702 h 760"/>
                  <a:gd name="T60" fmla="*/ 522 w 826"/>
                  <a:gd name="T61" fmla="*/ 704 h 760"/>
                  <a:gd name="T62" fmla="*/ 508 w 826"/>
                  <a:gd name="T63" fmla="*/ 720 h 760"/>
                  <a:gd name="T64" fmla="*/ 506 w 826"/>
                  <a:gd name="T65" fmla="*/ 732 h 760"/>
                  <a:gd name="T66" fmla="*/ 514 w 826"/>
                  <a:gd name="T67" fmla="*/ 752 h 760"/>
                  <a:gd name="T68" fmla="*/ 534 w 826"/>
                  <a:gd name="T69" fmla="*/ 760 h 760"/>
                  <a:gd name="T70" fmla="*/ 712 w 826"/>
                  <a:gd name="T71" fmla="*/ 760 h 760"/>
                  <a:gd name="T72" fmla="*/ 746 w 826"/>
                  <a:gd name="T73" fmla="*/ 756 h 760"/>
                  <a:gd name="T74" fmla="*/ 776 w 826"/>
                  <a:gd name="T75" fmla="*/ 746 h 760"/>
                  <a:gd name="T76" fmla="*/ 798 w 826"/>
                  <a:gd name="T77" fmla="*/ 730 h 760"/>
                  <a:gd name="T78" fmla="*/ 816 w 826"/>
                  <a:gd name="T79" fmla="*/ 710 h 760"/>
                  <a:gd name="T80" fmla="*/ 822 w 826"/>
                  <a:gd name="T81" fmla="*/ 696 h 760"/>
                  <a:gd name="T82" fmla="*/ 826 w 826"/>
                  <a:gd name="T83" fmla="*/ 670 h 760"/>
                  <a:gd name="T84" fmla="*/ 822 w 826"/>
                  <a:gd name="T85" fmla="*/ 640 h 760"/>
                  <a:gd name="T86" fmla="*/ 810 w 826"/>
                  <a:gd name="T87" fmla="*/ 610 h 760"/>
                  <a:gd name="T88" fmla="*/ 802 w 826"/>
                  <a:gd name="T89" fmla="*/ 59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6" h="760">
                    <a:moveTo>
                      <a:pt x="802" y="596"/>
                    </a:moveTo>
                    <a:lnTo>
                      <a:pt x="708" y="450"/>
                    </a:lnTo>
                    <a:lnTo>
                      <a:pt x="666" y="384"/>
                    </a:lnTo>
                    <a:lnTo>
                      <a:pt x="554" y="208"/>
                    </a:lnTo>
                    <a:lnTo>
                      <a:pt x="460" y="62"/>
                    </a:lnTo>
                    <a:lnTo>
                      <a:pt x="460" y="62"/>
                    </a:lnTo>
                    <a:lnTo>
                      <a:pt x="450" y="48"/>
                    </a:lnTo>
                    <a:lnTo>
                      <a:pt x="438" y="36"/>
                    </a:lnTo>
                    <a:lnTo>
                      <a:pt x="426" y="24"/>
                    </a:lnTo>
                    <a:lnTo>
                      <a:pt x="414" y="16"/>
                    </a:lnTo>
                    <a:lnTo>
                      <a:pt x="400" y="8"/>
                    </a:lnTo>
                    <a:lnTo>
                      <a:pt x="388" y="4"/>
                    </a:lnTo>
                    <a:lnTo>
                      <a:pt x="372" y="0"/>
                    </a:lnTo>
                    <a:lnTo>
                      <a:pt x="358" y="0"/>
                    </a:lnTo>
                    <a:lnTo>
                      <a:pt x="358" y="0"/>
                    </a:lnTo>
                    <a:lnTo>
                      <a:pt x="344" y="0"/>
                    </a:lnTo>
                    <a:lnTo>
                      <a:pt x="330" y="4"/>
                    </a:lnTo>
                    <a:lnTo>
                      <a:pt x="316" y="8"/>
                    </a:lnTo>
                    <a:lnTo>
                      <a:pt x="304" y="16"/>
                    </a:lnTo>
                    <a:lnTo>
                      <a:pt x="290" y="24"/>
                    </a:lnTo>
                    <a:lnTo>
                      <a:pt x="278" y="36"/>
                    </a:lnTo>
                    <a:lnTo>
                      <a:pt x="268" y="48"/>
                    </a:lnTo>
                    <a:lnTo>
                      <a:pt x="258" y="62"/>
                    </a:lnTo>
                    <a:lnTo>
                      <a:pt x="4" y="458"/>
                    </a:lnTo>
                    <a:lnTo>
                      <a:pt x="4" y="458"/>
                    </a:lnTo>
                    <a:lnTo>
                      <a:pt x="0" y="468"/>
                    </a:lnTo>
                    <a:lnTo>
                      <a:pt x="0" y="480"/>
                    </a:lnTo>
                    <a:lnTo>
                      <a:pt x="6" y="490"/>
                    </a:lnTo>
                    <a:lnTo>
                      <a:pt x="14" y="498"/>
                    </a:lnTo>
                    <a:lnTo>
                      <a:pt x="14" y="498"/>
                    </a:lnTo>
                    <a:lnTo>
                      <a:pt x="24" y="502"/>
                    </a:lnTo>
                    <a:lnTo>
                      <a:pt x="34" y="502"/>
                    </a:lnTo>
                    <a:lnTo>
                      <a:pt x="44" y="496"/>
                    </a:lnTo>
                    <a:lnTo>
                      <a:pt x="52" y="488"/>
                    </a:lnTo>
                    <a:lnTo>
                      <a:pt x="306" y="94"/>
                    </a:lnTo>
                    <a:lnTo>
                      <a:pt x="306" y="94"/>
                    </a:lnTo>
                    <a:lnTo>
                      <a:pt x="318" y="78"/>
                    </a:lnTo>
                    <a:lnTo>
                      <a:pt x="330" y="66"/>
                    </a:lnTo>
                    <a:lnTo>
                      <a:pt x="344" y="60"/>
                    </a:lnTo>
                    <a:lnTo>
                      <a:pt x="358" y="56"/>
                    </a:lnTo>
                    <a:lnTo>
                      <a:pt x="358" y="56"/>
                    </a:lnTo>
                    <a:lnTo>
                      <a:pt x="372" y="60"/>
                    </a:lnTo>
                    <a:lnTo>
                      <a:pt x="386" y="66"/>
                    </a:lnTo>
                    <a:lnTo>
                      <a:pt x="400" y="78"/>
                    </a:lnTo>
                    <a:lnTo>
                      <a:pt x="412" y="94"/>
                    </a:lnTo>
                    <a:lnTo>
                      <a:pt x="506" y="240"/>
                    </a:lnTo>
                    <a:lnTo>
                      <a:pt x="618" y="414"/>
                    </a:lnTo>
                    <a:lnTo>
                      <a:pt x="660" y="480"/>
                    </a:lnTo>
                    <a:lnTo>
                      <a:pt x="754" y="626"/>
                    </a:lnTo>
                    <a:lnTo>
                      <a:pt x="754" y="626"/>
                    </a:lnTo>
                    <a:lnTo>
                      <a:pt x="762" y="642"/>
                    </a:lnTo>
                    <a:lnTo>
                      <a:pt x="768" y="658"/>
                    </a:lnTo>
                    <a:lnTo>
                      <a:pt x="768" y="670"/>
                    </a:lnTo>
                    <a:lnTo>
                      <a:pt x="766" y="682"/>
                    </a:lnTo>
                    <a:lnTo>
                      <a:pt x="766" y="682"/>
                    </a:lnTo>
                    <a:lnTo>
                      <a:pt x="758" y="690"/>
                    </a:lnTo>
                    <a:lnTo>
                      <a:pt x="746" y="698"/>
                    </a:lnTo>
                    <a:lnTo>
                      <a:pt x="730" y="702"/>
                    </a:lnTo>
                    <a:lnTo>
                      <a:pt x="712" y="702"/>
                    </a:lnTo>
                    <a:lnTo>
                      <a:pt x="534" y="702"/>
                    </a:lnTo>
                    <a:lnTo>
                      <a:pt x="534" y="702"/>
                    </a:lnTo>
                    <a:lnTo>
                      <a:pt x="522" y="704"/>
                    </a:lnTo>
                    <a:lnTo>
                      <a:pt x="514" y="710"/>
                    </a:lnTo>
                    <a:lnTo>
                      <a:pt x="508" y="720"/>
                    </a:lnTo>
                    <a:lnTo>
                      <a:pt x="506" y="732"/>
                    </a:lnTo>
                    <a:lnTo>
                      <a:pt x="506" y="732"/>
                    </a:lnTo>
                    <a:lnTo>
                      <a:pt x="508" y="742"/>
                    </a:lnTo>
                    <a:lnTo>
                      <a:pt x="514" y="752"/>
                    </a:lnTo>
                    <a:lnTo>
                      <a:pt x="522" y="758"/>
                    </a:lnTo>
                    <a:lnTo>
                      <a:pt x="534" y="760"/>
                    </a:lnTo>
                    <a:lnTo>
                      <a:pt x="712" y="760"/>
                    </a:lnTo>
                    <a:lnTo>
                      <a:pt x="712" y="760"/>
                    </a:lnTo>
                    <a:lnTo>
                      <a:pt x="730" y="758"/>
                    </a:lnTo>
                    <a:lnTo>
                      <a:pt x="746" y="756"/>
                    </a:lnTo>
                    <a:lnTo>
                      <a:pt x="762" y="752"/>
                    </a:lnTo>
                    <a:lnTo>
                      <a:pt x="776" y="746"/>
                    </a:lnTo>
                    <a:lnTo>
                      <a:pt x="788" y="740"/>
                    </a:lnTo>
                    <a:lnTo>
                      <a:pt x="798" y="730"/>
                    </a:lnTo>
                    <a:lnTo>
                      <a:pt x="808" y="720"/>
                    </a:lnTo>
                    <a:lnTo>
                      <a:pt x="816" y="710"/>
                    </a:lnTo>
                    <a:lnTo>
                      <a:pt x="816" y="710"/>
                    </a:lnTo>
                    <a:lnTo>
                      <a:pt x="822" y="696"/>
                    </a:lnTo>
                    <a:lnTo>
                      <a:pt x="824" y="684"/>
                    </a:lnTo>
                    <a:lnTo>
                      <a:pt x="826" y="670"/>
                    </a:lnTo>
                    <a:lnTo>
                      <a:pt x="826" y="656"/>
                    </a:lnTo>
                    <a:lnTo>
                      <a:pt x="822" y="640"/>
                    </a:lnTo>
                    <a:lnTo>
                      <a:pt x="818" y="626"/>
                    </a:lnTo>
                    <a:lnTo>
                      <a:pt x="810" y="610"/>
                    </a:lnTo>
                    <a:lnTo>
                      <a:pt x="802" y="596"/>
                    </a:lnTo>
                    <a:lnTo>
                      <a:pt x="802" y="596"/>
                    </a:lnTo>
                    <a:close/>
                  </a:path>
                </a:pathLst>
              </a:custGeom>
              <a:grpFill/>
              <a:ln>
                <a:noFill/>
              </a:ln>
              <a:extLst/>
            </p:spPr>
            <p:txBody>
              <a:bodyPr vert="horz" wrap="square" lIns="91440" tIns="45720" rIns="91440" bIns="45720" numCol="1" anchor="t" anchorCtr="0" compatLnSpc="1">
                <a:prstTxWarp prst="textNoShape">
                  <a:avLst/>
                </a:prstTxWarp>
              </a:bodyPr>
              <a:lstStyle/>
              <a:p>
                <a:pPr defTabSz="914324" fontAlgn="auto">
                  <a:spcBef>
                    <a:spcPts val="0"/>
                  </a:spcBef>
                  <a:spcAft>
                    <a:spcPts val="0"/>
                  </a:spcAft>
                  <a:defRPr/>
                </a:pPr>
                <a:endParaRPr lang="en-US" sz="1400" kern="0" dirty="0">
                  <a:solidFill>
                    <a:srgbClr val="676767">
                      <a:lumMod val="75000"/>
                    </a:srgbClr>
                  </a:solidFill>
                </a:endParaRPr>
              </a:p>
            </p:txBody>
          </p:sp>
          <p:sp>
            <p:nvSpPr>
              <p:cNvPr id="362" name="Freeform 88"/>
              <p:cNvSpPr>
                <a:spLocks/>
              </p:cNvSpPr>
              <p:nvPr/>
            </p:nvSpPr>
            <p:spPr bwMode="auto">
              <a:xfrm>
                <a:off x="9611617" y="4046351"/>
                <a:ext cx="177111" cy="177111"/>
              </a:xfrm>
              <a:custGeom>
                <a:avLst/>
                <a:gdLst>
                  <a:gd name="T0" fmla="*/ 70 w 138"/>
                  <a:gd name="T1" fmla="*/ 0 h 138"/>
                  <a:gd name="T2" fmla="*/ 70 w 138"/>
                  <a:gd name="T3" fmla="*/ 0 h 138"/>
                  <a:gd name="T4" fmla="*/ 56 w 138"/>
                  <a:gd name="T5" fmla="*/ 0 h 138"/>
                  <a:gd name="T6" fmla="*/ 42 w 138"/>
                  <a:gd name="T7" fmla="*/ 4 h 138"/>
                  <a:gd name="T8" fmla="*/ 30 w 138"/>
                  <a:gd name="T9" fmla="*/ 12 h 138"/>
                  <a:gd name="T10" fmla="*/ 20 w 138"/>
                  <a:gd name="T11" fmla="*/ 20 h 138"/>
                  <a:gd name="T12" fmla="*/ 12 w 138"/>
                  <a:gd name="T13" fmla="*/ 30 h 138"/>
                  <a:gd name="T14" fmla="*/ 6 w 138"/>
                  <a:gd name="T15" fmla="*/ 42 h 138"/>
                  <a:gd name="T16" fmla="*/ 2 w 138"/>
                  <a:gd name="T17" fmla="*/ 54 h 138"/>
                  <a:gd name="T18" fmla="*/ 0 w 138"/>
                  <a:gd name="T19" fmla="*/ 68 h 138"/>
                  <a:gd name="T20" fmla="*/ 0 w 138"/>
                  <a:gd name="T21" fmla="*/ 68 h 138"/>
                  <a:gd name="T22" fmla="*/ 2 w 138"/>
                  <a:gd name="T23" fmla="*/ 82 h 138"/>
                  <a:gd name="T24" fmla="*/ 6 w 138"/>
                  <a:gd name="T25" fmla="*/ 94 h 138"/>
                  <a:gd name="T26" fmla="*/ 12 w 138"/>
                  <a:gd name="T27" fmla="*/ 106 h 138"/>
                  <a:gd name="T28" fmla="*/ 20 w 138"/>
                  <a:gd name="T29" fmla="*/ 116 h 138"/>
                  <a:gd name="T30" fmla="*/ 30 w 138"/>
                  <a:gd name="T31" fmla="*/ 126 h 138"/>
                  <a:gd name="T32" fmla="*/ 42 w 138"/>
                  <a:gd name="T33" fmla="*/ 132 h 138"/>
                  <a:gd name="T34" fmla="*/ 56 w 138"/>
                  <a:gd name="T35" fmla="*/ 136 h 138"/>
                  <a:gd name="T36" fmla="*/ 70 w 138"/>
                  <a:gd name="T37" fmla="*/ 138 h 138"/>
                  <a:gd name="T38" fmla="*/ 70 w 138"/>
                  <a:gd name="T39" fmla="*/ 138 h 138"/>
                  <a:gd name="T40" fmla="*/ 82 w 138"/>
                  <a:gd name="T41" fmla="*/ 136 h 138"/>
                  <a:gd name="T42" fmla="*/ 96 w 138"/>
                  <a:gd name="T43" fmla="*/ 132 h 138"/>
                  <a:gd name="T44" fmla="*/ 108 w 138"/>
                  <a:gd name="T45" fmla="*/ 126 h 138"/>
                  <a:gd name="T46" fmla="*/ 118 w 138"/>
                  <a:gd name="T47" fmla="*/ 116 h 138"/>
                  <a:gd name="T48" fmla="*/ 126 w 138"/>
                  <a:gd name="T49" fmla="*/ 106 h 138"/>
                  <a:gd name="T50" fmla="*/ 132 w 138"/>
                  <a:gd name="T51" fmla="*/ 94 h 138"/>
                  <a:gd name="T52" fmla="*/ 136 w 138"/>
                  <a:gd name="T53" fmla="*/ 82 h 138"/>
                  <a:gd name="T54" fmla="*/ 138 w 138"/>
                  <a:gd name="T55" fmla="*/ 68 h 138"/>
                  <a:gd name="T56" fmla="*/ 138 w 138"/>
                  <a:gd name="T57" fmla="*/ 68 h 138"/>
                  <a:gd name="T58" fmla="*/ 136 w 138"/>
                  <a:gd name="T59" fmla="*/ 54 h 138"/>
                  <a:gd name="T60" fmla="*/ 132 w 138"/>
                  <a:gd name="T61" fmla="*/ 42 h 138"/>
                  <a:gd name="T62" fmla="*/ 126 w 138"/>
                  <a:gd name="T63" fmla="*/ 30 h 138"/>
                  <a:gd name="T64" fmla="*/ 118 w 138"/>
                  <a:gd name="T65" fmla="*/ 20 h 138"/>
                  <a:gd name="T66" fmla="*/ 108 w 138"/>
                  <a:gd name="T67" fmla="*/ 12 h 138"/>
                  <a:gd name="T68" fmla="*/ 96 w 138"/>
                  <a:gd name="T69" fmla="*/ 4 h 138"/>
                  <a:gd name="T70" fmla="*/ 82 w 138"/>
                  <a:gd name="T71" fmla="*/ 0 h 138"/>
                  <a:gd name="T72" fmla="*/ 70 w 138"/>
                  <a:gd name="T73" fmla="*/ 0 h 138"/>
                  <a:gd name="T74" fmla="*/ 70 w 13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0"/>
                    </a:moveTo>
                    <a:lnTo>
                      <a:pt x="70" y="0"/>
                    </a:lnTo>
                    <a:lnTo>
                      <a:pt x="56" y="0"/>
                    </a:lnTo>
                    <a:lnTo>
                      <a:pt x="42" y="4"/>
                    </a:lnTo>
                    <a:lnTo>
                      <a:pt x="30" y="12"/>
                    </a:lnTo>
                    <a:lnTo>
                      <a:pt x="20" y="20"/>
                    </a:lnTo>
                    <a:lnTo>
                      <a:pt x="12" y="30"/>
                    </a:lnTo>
                    <a:lnTo>
                      <a:pt x="6" y="42"/>
                    </a:lnTo>
                    <a:lnTo>
                      <a:pt x="2" y="54"/>
                    </a:lnTo>
                    <a:lnTo>
                      <a:pt x="0" y="68"/>
                    </a:lnTo>
                    <a:lnTo>
                      <a:pt x="0" y="68"/>
                    </a:lnTo>
                    <a:lnTo>
                      <a:pt x="2" y="82"/>
                    </a:lnTo>
                    <a:lnTo>
                      <a:pt x="6" y="94"/>
                    </a:lnTo>
                    <a:lnTo>
                      <a:pt x="12" y="106"/>
                    </a:lnTo>
                    <a:lnTo>
                      <a:pt x="20" y="116"/>
                    </a:lnTo>
                    <a:lnTo>
                      <a:pt x="30" y="126"/>
                    </a:lnTo>
                    <a:lnTo>
                      <a:pt x="42" y="132"/>
                    </a:lnTo>
                    <a:lnTo>
                      <a:pt x="56" y="136"/>
                    </a:lnTo>
                    <a:lnTo>
                      <a:pt x="70" y="138"/>
                    </a:lnTo>
                    <a:lnTo>
                      <a:pt x="70" y="138"/>
                    </a:lnTo>
                    <a:lnTo>
                      <a:pt x="82" y="136"/>
                    </a:lnTo>
                    <a:lnTo>
                      <a:pt x="96" y="132"/>
                    </a:lnTo>
                    <a:lnTo>
                      <a:pt x="108" y="126"/>
                    </a:lnTo>
                    <a:lnTo>
                      <a:pt x="118" y="116"/>
                    </a:lnTo>
                    <a:lnTo>
                      <a:pt x="126" y="106"/>
                    </a:lnTo>
                    <a:lnTo>
                      <a:pt x="132" y="94"/>
                    </a:lnTo>
                    <a:lnTo>
                      <a:pt x="136" y="82"/>
                    </a:lnTo>
                    <a:lnTo>
                      <a:pt x="138" y="68"/>
                    </a:lnTo>
                    <a:lnTo>
                      <a:pt x="138" y="68"/>
                    </a:lnTo>
                    <a:lnTo>
                      <a:pt x="136" y="54"/>
                    </a:lnTo>
                    <a:lnTo>
                      <a:pt x="132" y="42"/>
                    </a:lnTo>
                    <a:lnTo>
                      <a:pt x="126" y="30"/>
                    </a:lnTo>
                    <a:lnTo>
                      <a:pt x="118" y="20"/>
                    </a:lnTo>
                    <a:lnTo>
                      <a:pt x="108" y="12"/>
                    </a:lnTo>
                    <a:lnTo>
                      <a:pt x="96" y="4"/>
                    </a:lnTo>
                    <a:lnTo>
                      <a:pt x="82" y="0"/>
                    </a:lnTo>
                    <a:lnTo>
                      <a:pt x="70" y="0"/>
                    </a:lnTo>
                    <a:lnTo>
                      <a:pt x="70" y="0"/>
                    </a:lnTo>
                    <a:close/>
                  </a:path>
                </a:pathLst>
              </a:custGeom>
              <a:grpFill/>
              <a:ln>
                <a:noFill/>
              </a:ln>
              <a:extLst/>
            </p:spPr>
            <p:txBody>
              <a:bodyPr vert="horz" wrap="square" lIns="91440" tIns="45720" rIns="91440" bIns="45720" numCol="1" anchor="t" anchorCtr="0" compatLnSpc="1">
                <a:prstTxWarp prst="textNoShape">
                  <a:avLst/>
                </a:prstTxWarp>
              </a:bodyPr>
              <a:lstStyle/>
              <a:p>
                <a:pPr defTabSz="914324" fontAlgn="auto">
                  <a:spcBef>
                    <a:spcPts val="0"/>
                  </a:spcBef>
                  <a:spcAft>
                    <a:spcPts val="0"/>
                  </a:spcAft>
                  <a:defRPr/>
                </a:pPr>
                <a:endParaRPr lang="en-US" sz="1400" kern="0" dirty="0">
                  <a:solidFill>
                    <a:srgbClr val="676767">
                      <a:lumMod val="75000"/>
                    </a:srgbClr>
                  </a:solidFill>
                </a:endParaRPr>
              </a:p>
            </p:txBody>
          </p:sp>
          <p:sp>
            <p:nvSpPr>
              <p:cNvPr id="363" name="Freeform 89"/>
              <p:cNvSpPr>
                <a:spLocks/>
              </p:cNvSpPr>
              <p:nvPr/>
            </p:nvSpPr>
            <p:spPr bwMode="auto">
              <a:xfrm>
                <a:off x="9591082" y="3525285"/>
                <a:ext cx="218181" cy="459462"/>
              </a:xfrm>
              <a:custGeom>
                <a:avLst/>
                <a:gdLst>
                  <a:gd name="T0" fmla="*/ 86 w 170"/>
                  <a:gd name="T1" fmla="*/ 0 h 358"/>
                  <a:gd name="T2" fmla="*/ 86 w 170"/>
                  <a:gd name="T3" fmla="*/ 0 h 358"/>
                  <a:gd name="T4" fmla="*/ 86 w 170"/>
                  <a:gd name="T5" fmla="*/ 0 h 358"/>
                  <a:gd name="T6" fmla="*/ 68 w 170"/>
                  <a:gd name="T7" fmla="*/ 2 h 358"/>
                  <a:gd name="T8" fmla="*/ 52 w 170"/>
                  <a:gd name="T9" fmla="*/ 6 h 358"/>
                  <a:gd name="T10" fmla="*/ 38 w 170"/>
                  <a:gd name="T11" fmla="*/ 14 h 358"/>
                  <a:gd name="T12" fmla="*/ 26 w 170"/>
                  <a:gd name="T13" fmla="*/ 24 h 358"/>
                  <a:gd name="T14" fmla="*/ 14 w 170"/>
                  <a:gd name="T15" fmla="*/ 36 h 358"/>
                  <a:gd name="T16" fmla="*/ 8 w 170"/>
                  <a:gd name="T17" fmla="*/ 52 h 358"/>
                  <a:gd name="T18" fmla="*/ 2 w 170"/>
                  <a:gd name="T19" fmla="*/ 68 h 358"/>
                  <a:gd name="T20" fmla="*/ 0 w 170"/>
                  <a:gd name="T21" fmla="*/ 84 h 358"/>
                  <a:gd name="T22" fmla="*/ 0 w 170"/>
                  <a:gd name="T23" fmla="*/ 84 h 358"/>
                  <a:gd name="T24" fmla="*/ 2 w 170"/>
                  <a:gd name="T25" fmla="*/ 104 h 358"/>
                  <a:gd name="T26" fmla="*/ 50 w 170"/>
                  <a:gd name="T27" fmla="*/ 330 h 358"/>
                  <a:gd name="T28" fmla="*/ 50 w 170"/>
                  <a:gd name="T29" fmla="*/ 330 h 358"/>
                  <a:gd name="T30" fmla="*/ 56 w 170"/>
                  <a:gd name="T31" fmla="*/ 340 h 358"/>
                  <a:gd name="T32" fmla="*/ 62 w 170"/>
                  <a:gd name="T33" fmla="*/ 350 h 358"/>
                  <a:gd name="T34" fmla="*/ 74 w 170"/>
                  <a:gd name="T35" fmla="*/ 356 h 358"/>
                  <a:gd name="T36" fmla="*/ 86 w 170"/>
                  <a:gd name="T37" fmla="*/ 358 h 358"/>
                  <a:gd name="T38" fmla="*/ 86 w 170"/>
                  <a:gd name="T39" fmla="*/ 358 h 358"/>
                  <a:gd name="T40" fmla="*/ 86 w 170"/>
                  <a:gd name="T41" fmla="*/ 358 h 358"/>
                  <a:gd name="T42" fmla="*/ 96 w 170"/>
                  <a:gd name="T43" fmla="*/ 356 h 358"/>
                  <a:gd name="T44" fmla="*/ 108 w 170"/>
                  <a:gd name="T45" fmla="*/ 350 h 358"/>
                  <a:gd name="T46" fmla="*/ 114 w 170"/>
                  <a:gd name="T47" fmla="*/ 340 h 358"/>
                  <a:gd name="T48" fmla="*/ 120 w 170"/>
                  <a:gd name="T49" fmla="*/ 330 h 358"/>
                  <a:gd name="T50" fmla="*/ 168 w 170"/>
                  <a:gd name="T51" fmla="*/ 104 h 358"/>
                  <a:gd name="T52" fmla="*/ 168 w 170"/>
                  <a:gd name="T53" fmla="*/ 104 h 358"/>
                  <a:gd name="T54" fmla="*/ 170 w 170"/>
                  <a:gd name="T55" fmla="*/ 84 h 358"/>
                  <a:gd name="T56" fmla="*/ 170 w 170"/>
                  <a:gd name="T57" fmla="*/ 84 h 358"/>
                  <a:gd name="T58" fmla="*/ 168 w 170"/>
                  <a:gd name="T59" fmla="*/ 68 h 358"/>
                  <a:gd name="T60" fmla="*/ 162 w 170"/>
                  <a:gd name="T61" fmla="*/ 52 h 358"/>
                  <a:gd name="T62" fmla="*/ 156 w 170"/>
                  <a:gd name="T63" fmla="*/ 36 h 358"/>
                  <a:gd name="T64" fmla="*/ 144 w 170"/>
                  <a:gd name="T65" fmla="*/ 24 h 358"/>
                  <a:gd name="T66" fmla="*/ 132 w 170"/>
                  <a:gd name="T67" fmla="*/ 14 h 358"/>
                  <a:gd name="T68" fmla="*/ 118 w 170"/>
                  <a:gd name="T69" fmla="*/ 6 h 358"/>
                  <a:gd name="T70" fmla="*/ 102 w 170"/>
                  <a:gd name="T71" fmla="*/ 2 h 358"/>
                  <a:gd name="T72" fmla="*/ 86 w 170"/>
                  <a:gd name="T73" fmla="*/ 0 h 358"/>
                  <a:gd name="T74" fmla="*/ 86 w 170"/>
                  <a:gd name="T7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358">
                    <a:moveTo>
                      <a:pt x="86" y="0"/>
                    </a:moveTo>
                    <a:lnTo>
                      <a:pt x="86" y="0"/>
                    </a:lnTo>
                    <a:lnTo>
                      <a:pt x="86" y="0"/>
                    </a:lnTo>
                    <a:lnTo>
                      <a:pt x="68" y="2"/>
                    </a:lnTo>
                    <a:lnTo>
                      <a:pt x="52" y="6"/>
                    </a:lnTo>
                    <a:lnTo>
                      <a:pt x="38" y="14"/>
                    </a:lnTo>
                    <a:lnTo>
                      <a:pt x="26" y="24"/>
                    </a:lnTo>
                    <a:lnTo>
                      <a:pt x="14" y="36"/>
                    </a:lnTo>
                    <a:lnTo>
                      <a:pt x="8" y="52"/>
                    </a:lnTo>
                    <a:lnTo>
                      <a:pt x="2" y="68"/>
                    </a:lnTo>
                    <a:lnTo>
                      <a:pt x="0" y="84"/>
                    </a:lnTo>
                    <a:lnTo>
                      <a:pt x="0" y="84"/>
                    </a:lnTo>
                    <a:lnTo>
                      <a:pt x="2" y="104"/>
                    </a:lnTo>
                    <a:lnTo>
                      <a:pt x="50" y="330"/>
                    </a:lnTo>
                    <a:lnTo>
                      <a:pt x="50" y="330"/>
                    </a:lnTo>
                    <a:lnTo>
                      <a:pt x="56" y="340"/>
                    </a:lnTo>
                    <a:lnTo>
                      <a:pt x="62" y="350"/>
                    </a:lnTo>
                    <a:lnTo>
                      <a:pt x="74" y="356"/>
                    </a:lnTo>
                    <a:lnTo>
                      <a:pt x="86" y="358"/>
                    </a:lnTo>
                    <a:lnTo>
                      <a:pt x="86" y="358"/>
                    </a:lnTo>
                    <a:lnTo>
                      <a:pt x="86" y="358"/>
                    </a:lnTo>
                    <a:lnTo>
                      <a:pt x="96" y="356"/>
                    </a:lnTo>
                    <a:lnTo>
                      <a:pt x="108" y="350"/>
                    </a:lnTo>
                    <a:lnTo>
                      <a:pt x="114" y="340"/>
                    </a:lnTo>
                    <a:lnTo>
                      <a:pt x="120" y="330"/>
                    </a:lnTo>
                    <a:lnTo>
                      <a:pt x="168" y="104"/>
                    </a:lnTo>
                    <a:lnTo>
                      <a:pt x="168" y="104"/>
                    </a:lnTo>
                    <a:lnTo>
                      <a:pt x="170" y="84"/>
                    </a:lnTo>
                    <a:lnTo>
                      <a:pt x="170" y="84"/>
                    </a:lnTo>
                    <a:lnTo>
                      <a:pt x="168" y="68"/>
                    </a:lnTo>
                    <a:lnTo>
                      <a:pt x="162" y="52"/>
                    </a:lnTo>
                    <a:lnTo>
                      <a:pt x="156" y="36"/>
                    </a:lnTo>
                    <a:lnTo>
                      <a:pt x="144" y="24"/>
                    </a:lnTo>
                    <a:lnTo>
                      <a:pt x="132" y="14"/>
                    </a:lnTo>
                    <a:lnTo>
                      <a:pt x="118" y="6"/>
                    </a:lnTo>
                    <a:lnTo>
                      <a:pt x="102" y="2"/>
                    </a:lnTo>
                    <a:lnTo>
                      <a:pt x="86" y="0"/>
                    </a:lnTo>
                    <a:lnTo>
                      <a:pt x="86" y="0"/>
                    </a:lnTo>
                    <a:close/>
                  </a:path>
                </a:pathLst>
              </a:custGeom>
              <a:grpFill/>
              <a:ln>
                <a:noFill/>
              </a:ln>
              <a:extLst/>
            </p:spPr>
            <p:txBody>
              <a:bodyPr vert="horz" wrap="square" lIns="91440" tIns="45720" rIns="91440" bIns="45720" numCol="1" anchor="t" anchorCtr="0" compatLnSpc="1">
                <a:prstTxWarp prst="textNoShape">
                  <a:avLst/>
                </a:prstTxWarp>
              </a:bodyPr>
              <a:lstStyle/>
              <a:p>
                <a:pPr defTabSz="914324" fontAlgn="auto">
                  <a:spcBef>
                    <a:spcPts val="0"/>
                  </a:spcBef>
                  <a:spcAft>
                    <a:spcPts val="0"/>
                  </a:spcAft>
                  <a:defRPr/>
                </a:pPr>
                <a:endParaRPr lang="en-US" sz="1400" kern="0" dirty="0">
                  <a:solidFill>
                    <a:srgbClr val="676767">
                      <a:lumMod val="75000"/>
                    </a:srgbClr>
                  </a:solidFill>
                </a:endParaRPr>
              </a:p>
            </p:txBody>
          </p:sp>
        </p:grpSp>
      </p:grpSp>
      <p:sp>
        <p:nvSpPr>
          <p:cNvPr id="364" name="Freeform 363"/>
          <p:cNvSpPr/>
          <p:nvPr/>
        </p:nvSpPr>
        <p:spPr>
          <a:xfrm>
            <a:off x="4138970" y="1916236"/>
            <a:ext cx="833463" cy="2528521"/>
          </a:xfrm>
          <a:custGeom>
            <a:avLst/>
            <a:gdLst>
              <a:gd name="connsiteX0" fmla="*/ 493274 w 833463"/>
              <a:gd name="connsiteY0" fmla="*/ 2528521 h 2528521"/>
              <a:gd name="connsiteX1" fmla="*/ 822123 w 833463"/>
              <a:gd name="connsiteY1" fmla="*/ 2290409 h 2528521"/>
              <a:gd name="connsiteX2" fmla="*/ 833463 w 833463"/>
              <a:gd name="connsiteY2" fmla="*/ 2006943 h 2528521"/>
              <a:gd name="connsiteX3" fmla="*/ 215453 w 833463"/>
              <a:gd name="connsiteY3" fmla="*/ 1525050 h 2528521"/>
              <a:gd name="connsiteX4" fmla="*/ 215453 w 833463"/>
              <a:gd name="connsiteY4" fmla="*/ 283466 h 2528521"/>
              <a:gd name="connsiteX5" fmla="*/ 0 w 833463"/>
              <a:gd name="connsiteY5" fmla="*/ 0 h 252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63" h="2528521">
                <a:moveTo>
                  <a:pt x="493274" y="2528521"/>
                </a:moveTo>
                <a:lnTo>
                  <a:pt x="822123" y="2290409"/>
                </a:lnTo>
                <a:lnTo>
                  <a:pt x="833463" y="2006943"/>
                </a:lnTo>
                <a:lnTo>
                  <a:pt x="215453" y="1525050"/>
                </a:lnTo>
                <a:lnTo>
                  <a:pt x="215453" y="283466"/>
                </a:lnTo>
                <a:lnTo>
                  <a:pt x="0" y="0"/>
                </a:lnTo>
              </a:path>
            </a:pathLst>
          </a:custGeom>
          <a:noFill/>
          <a:ln w="25400" cap="flat" cmpd="sng" algn="ctr">
            <a:solidFill>
              <a:srgbClr val="0000FF"/>
            </a:solidFill>
            <a:prstDash val="solid"/>
            <a:headEnd type="oval"/>
            <a:tailEnd type="oval"/>
          </a:ln>
          <a:effectLst>
            <a:outerShdw blurRad="40000" dist="20000" dir="5400000" rotWithShape="0">
              <a:srgbClr val="000000">
                <a:alpha val="38000"/>
              </a:srgbClr>
            </a:outerShdw>
          </a:effectLst>
        </p:spPr>
        <p:txBody>
          <a:bodyPr lIns="91432" tIns="45716" rIns="91432" bIns="45716" rtlCol="0" anchor="ctr"/>
          <a:lstStyle/>
          <a:p>
            <a:pPr algn="ctr" defTabSz="457162">
              <a:defRPr/>
            </a:pPr>
            <a:endParaRPr lang="en-US" sz="1400" kern="0">
              <a:solidFill>
                <a:srgbClr val="676767"/>
              </a:solidFill>
              <a:latin typeface="Arial"/>
              <a:ea typeface="+mn-ea"/>
              <a:cs typeface="+mn-cs"/>
            </a:endParaRPr>
          </a:p>
        </p:txBody>
      </p:sp>
      <p:sp>
        <p:nvSpPr>
          <p:cNvPr id="365" name="Rounded Rectangle 364"/>
          <p:cNvSpPr/>
          <p:nvPr/>
        </p:nvSpPr>
        <p:spPr>
          <a:xfrm>
            <a:off x="396666" y="2301618"/>
            <a:ext cx="2739388" cy="152400"/>
          </a:xfrm>
          <a:prstGeom prst="roundRect">
            <a:avLst/>
          </a:prstGeom>
          <a:solidFill>
            <a:srgbClr val="2968AF">
              <a:lumMod val="75000"/>
              <a:alpha val="40000"/>
            </a:srgbClr>
          </a:solidFill>
          <a:ln w="12700" cap="flat" cmpd="sng" algn="ctr">
            <a:solidFill>
              <a:srgbClr val="2968AF"/>
            </a:solidFill>
            <a:prstDash val="solid"/>
          </a:ln>
          <a:effectLst/>
        </p:spPr>
        <p:txBody>
          <a:bodyPr lIns="91432" tIns="45716" rIns="91432" bIns="45716" rtlCol="0" anchor="ctr"/>
          <a:lstStyle/>
          <a:p>
            <a:pPr algn="ctr" defTabSz="457162">
              <a:defRPr/>
            </a:pPr>
            <a:endParaRPr lang="en-US" sz="1400" kern="0" dirty="0">
              <a:solidFill>
                <a:srgbClr val="FFFFFF"/>
              </a:solidFill>
              <a:latin typeface="Arial"/>
              <a:ea typeface="+mn-ea"/>
              <a:cs typeface="+mn-cs"/>
            </a:endParaRPr>
          </a:p>
        </p:txBody>
      </p:sp>
      <p:grpSp>
        <p:nvGrpSpPr>
          <p:cNvPr id="366" name="Group 365"/>
          <p:cNvGrpSpPr/>
          <p:nvPr/>
        </p:nvGrpSpPr>
        <p:grpSpPr>
          <a:xfrm>
            <a:off x="4549825" y="4355921"/>
            <a:ext cx="166526" cy="204205"/>
            <a:chOff x="6533021" y="150181"/>
            <a:chExt cx="1754598" cy="2151605"/>
          </a:xfrm>
        </p:grpSpPr>
        <p:sp>
          <p:nvSpPr>
            <p:cNvPr id="367" name="Rectangle 366"/>
            <p:cNvSpPr/>
            <p:nvPr/>
          </p:nvSpPr>
          <p:spPr>
            <a:xfrm>
              <a:off x="6663127" y="627534"/>
              <a:ext cx="1149233" cy="1412019"/>
            </a:xfrm>
            <a:prstGeom prst="rect">
              <a:avLst/>
            </a:prstGeom>
            <a:solidFill>
              <a:srgbClr val="FFFFFF"/>
            </a:solidFill>
            <a:ln w="25400" cap="flat" cmpd="sng" algn="ctr">
              <a:noFill/>
              <a:prstDash val="solid"/>
            </a:ln>
            <a:effectLst/>
          </p:spPr>
          <p:txBody>
            <a:bodyPr rtlCol="0" anchor="ctr"/>
            <a:lstStyle/>
            <a:p>
              <a:pPr algn="ctr" defTabSz="457162">
                <a:defRPr/>
              </a:pPr>
              <a:endParaRPr lang="en-US" sz="1400" kern="0" dirty="0">
                <a:solidFill>
                  <a:srgbClr val="FFFFFF"/>
                </a:solidFill>
                <a:latin typeface="Arial"/>
                <a:ea typeface="+mn-ea"/>
                <a:cs typeface="+mn-cs"/>
              </a:endParaRPr>
            </a:p>
          </p:txBody>
        </p:sp>
        <p:sp>
          <p:nvSpPr>
            <p:cNvPr id="368" name="Freeform 12"/>
            <p:cNvSpPr>
              <a:spLocks noEditPoints="1"/>
            </p:cNvSpPr>
            <p:nvPr/>
          </p:nvSpPr>
          <p:spPr bwMode="auto">
            <a:xfrm>
              <a:off x="6533021" y="150181"/>
              <a:ext cx="1754598" cy="2151605"/>
            </a:xfrm>
            <a:custGeom>
              <a:avLst/>
              <a:gdLst>
                <a:gd name="T0" fmla="*/ 951 w 2085"/>
                <a:gd name="T1" fmla="*/ 128 h 2560"/>
                <a:gd name="T2" fmla="*/ 821 w 2085"/>
                <a:gd name="T3" fmla="*/ 0 h 2560"/>
                <a:gd name="T4" fmla="*/ 640 w 2085"/>
                <a:gd name="T5" fmla="*/ 183 h 2560"/>
                <a:gd name="T6" fmla="*/ 475 w 2085"/>
                <a:gd name="T7" fmla="*/ 294 h 2560"/>
                <a:gd name="T8" fmla="*/ 1170 w 2085"/>
                <a:gd name="T9" fmla="*/ 294 h 2560"/>
                <a:gd name="T10" fmla="*/ 823 w 2085"/>
                <a:gd name="T11" fmla="*/ 183 h 2560"/>
                <a:gd name="T12" fmla="*/ 878 w 2085"/>
                <a:gd name="T13" fmla="*/ 128 h 2560"/>
                <a:gd name="T14" fmla="*/ 146 w 2085"/>
                <a:gd name="T15" fmla="*/ 2304 h 2560"/>
                <a:gd name="T16" fmla="*/ 110 w 2085"/>
                <a:gd name="T17" fmla="*/ 256 h 2560"/>
                <a:gd name="T18" fmla="*/ 584 w 2085"/>
                <a:gd name="T19" fmla="*/ 475 h 2560"/>
                <a:gd name="T20" fmla="*/ 1240 w 2085"/>
                <a:gd name="T21" fmla="*/ 256 h 2560"/>
                <a:gd name="T22" fmla="*/ 1646 w 2085"/>
                <a:gd name="T23" fmla="*/ 1501 h 2560"/>
                <a:gd name="T24" fmla="*/ 1463 w 2085"/>
                <a:gd name="T25" fmla="*/ 658 h 2560"/>
                <a:gd name="T26" fmla="*/ 1026 w 2085"/>
                <a:gd name="T27" fmla="*/ 2121 h 2560"/>
                <a:gd name="T28" fmla="*/ 1134 w 2085"/>
                <a:gd name="T29" fmla="*/ 2085 h 2560"/>
                <a:gd name="T30" fmla="*/ 1609 w 2085"/>
                <a:gd name="T31" fmla="*/ 1609 h 2560"/>
                <a:gd name="T32" fmla="*/ 1573 w 2085"/>
                <a:gd name="T33" fmla="*/ 2341 h 2560"/>
                <a:gd name="T34" fmla="*/ 1333 w 2085"/>
                <a:gd name="T35" fmla="*/ 2075 h 2560"/>
                <a:gd name="T36" fmla="*/ 1810 w 2085"/>
                <a:gd name="T37" fmla="*/ 1890 h 2560"/>
                <a:gd name="T38" fmla="*/ 1280 w 2085"/>
                <a:gd name="T39" fmla="*/ 1280 h 2560"/>
                <a:gd name="T40" fmla="*/ 658 w 2085"/>
                <a:gd name="T41" fmla="*/ 1207 h 2560"/>
                <a:gd name="T42" fmla="*/ 1317 w 2085"/>
                <a:gd name="T43" fmla="*/ 1207 h 2560"/>
                <a:gd name="T44" fmla="*/ 1280 w 2085"/>
                <a:gd name="T45" fmla="*/ 951 h 2560"/>
                <a:gd name="T46" fmla="*/ 658 w 2085"/>
                <a:gd name="T47" fmla="*/ 878 h 2560"/>
                <a:gd name="T48" fmla="*/ 1317 w 2085"/>
                <a:gd name="T49" fmla="*/ 878 h 2560"/>
                <a:gd name="T50" fmla="*/ 1097 w 2085"/>
                <a:gd name="T51" fmla="*/ 1573 h 2560"/>
                <a:gd name="T52" fmla="*/ 658 w 2085"/>
                <a:gd name="T53" fmla="*/ 1499 h 2560"/>
                <a:gd name="T54" fmla="*/ 1134 w 2085"/>
                <a:gd name="T55" fmla="*/ 1499 h 2560"/>
                <a:gd name="T56" fmla="*/ 1024 w 2085"/>
                <a:gd name="T57" fmla="*/ 1902 h 2560"/>
                <a:gd name="T58" fmla="*/ 658 w 2085"/>
                <a:gd name="T59" fmla="*/ 1829 h 2560"/>
                <a:gd name="T60" fmla="*/ 1061 w 2085"/>
                <a:gd name="T61" fmla="*/ 1829 h 2560"/>
                <a:gd name="T62" fmla="*/ 588 w 2085"/>
                <a:gd name="T63" fmla="*/ 816 h 2560"/>
                <a:gd name="T64" fmla="*/ 407 w 2085"/>
                <a:gd name="T65" fmla="*/ 971 h 2560"/>
                <a:gd name="T66" fmla="*/ 365 w 2085"/>
                <a:gd name="T67" fmla="*/ 851 h 2560"/>
                <a:gd name="T68" fmla="*/ 585 w 2085"/>
                <a:gd name="T69" fmla="*/ 768 h 2560"/>
                <a:gd name="T70" fmla="*/ 454 w 2085"/>
                <a:gd name="T71" fmla="*/ 1293 h 2560"/>
                <a:gd name="T72" fmla="*/ 323 w 2085"/>
                <a:gd name="T73" fmla="*/ 1229 h 2560"/>
                <a:gd name="T74" fmla="*/ 424 w 2085"/>
                <a:gd name="T75" fmla="*/ 1224 h 2560"/>
                <a:gd name="T76" fmla="*/ 588 w 2085"/>
                <a:gd name="T77" fmla="*/ 1141 h 2560"/>
                <a:gd name="T78" fmla="*/ 428 w 2085"/>
                <a:gd name="T79" fmla="*/ 1615 h 2560"/>
                <a:gd name="T80" fmla="*/ 318 w 2085"/>
                <a:gd name="T81" fmla="*/ 1493 h 2560"/>
                <a:gd name="T82" fmla="*/ 538 w 2085"/>
                <a:gd name="T83" fmla="*/ 1407 h 2560"/>
                <a:gd name="T84" fmla="*/ 588 w 2085"/>
                <a:gd name="T85" fmla="*/ 1766 h 2560"/>
                <a:gd name="T86" fmla="*/ 407 w 2085"/>
                <a:gd name="T87" fmla="*/ 1921 h 2560"/>
                <a:gd name="T88" fmla="*/ 365 w 2085"/>
                <a:gd name="T89" fmla="*/ 1801 h 2560"/>
                <a:gd name="T90" fmla="*/ 585 w 2085"/>
                <a:gd name="T91" fmla="*/ 1718 h 2560"/>
                <a:gd name="T92" fmla="*/ 588 w 2085"/>
                <a:gd name="T93" fmla="*/ 1766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5" h="2560">
                  <a:moveTo>
                    <a:pt x="1062" y="183"/>
                  </a:moveTo>
                  <a:cubicBezTo>
                    <a:pt x="1005" y="183"/>
                    <a:pt x="1005" y="183"/>
                    <a:pt x="1005" y="183"/>
                  </a:cubicBezTo>
                  <a:cubicBezTo>
                    <a:pt x="975" y="183"/>
                    <a:pt x="951" y="158"/>
                    <a:pt x="951" y="128"/>
                  </a:cubicBezTo>
                  <a:cubicBezTo>
                    <a:pt x="951" y="127"/>
                    <a:pt x="951" y="127"/>
                    <a:pt x="951" y="127"/>
                  </a:cubicBezTo>
                  <a:cubicBezTo>
                    <a:pt x="951" y="57"/>
                    <a:pt x="894" y="0"/>
                    <a:pt x="824" y="0"/>
                  </a:cubicBezTo>
                  <a:cubicBezTo>
                    <a:pt x="821" y="0"/>
                    <a:pt x="821" y="0"/>
                    <a:pt x="821" y="0"/>
                  </a:cubicBezTo>
                  <a:cubicBezTo>
                    <a:pt x="752" y="0"/>
                    <a:pt x="695" y="57"/>
                    <a:pt x="695" y="127"/>
                  </a:cubicBezTo>
                  <a:cubicBezTo>
                    <a:pt x="695" y="128"/>
                    <a:pt x="695" y="128"/>
                    <a:pt x="695" y="128"/>
                  </a:cubicBezTo>
                  <a:cubicBezTo>
                    <a:pt x="695" y="158"/>
                    <a:pt x="670" y="183"/>
                    <a:pt x="640" y="183"/>
                  </a:cubicBezTo>
                  <a:cubicBezTo>
                    <a:pt x="584" y="183"/>
                    <a:pt x="584" y="183"/>
                    <a:pt x="584" y="183"/>
                  </a:cubicBezTo>
                  <a:cubicBezTo>
                    <a:pt x="524" y="183"/>
                    <a:pt x="475" y="231"/>
                    <a:pt x="475" y="291"/>
                  </a:cubicBezTo>
                  <a:cubicBezTo>
                    <a:pt x="475" y="294"/>
                    <a:pt x="475" y="294"/>
                    <a:pt x="475" y="294"/>
                  </a:cubicBezTo>
                  <a:cubicBezTo>
                    <a:pt x="475" y="354"/>
                    <a:pt x="524" y="402"/>
                    <a:pt x="584" y="402"/>
                  </a:cubicBezTo>
                  <a:cubicBezTo>
                    <a:pt x="1062" y="402"/>
                    <a:pt x="1062" y="402"/>
                    <a:pt x="1062" y="402"/>
                  </a:cubicBezTo>
                  <a:cubicBezTo>
                    <a:pt x="1122" y="402"/>
                    <a:pt x="1170" y="354"/>
                    <a:pt x="1170" y="294"/>
                  </a:cubicBezTo>
                  <a:cubicBezTo>
                    <a:pt x="1170" y="291"/>
                    <a:pt x="1170" y="291"/>
                    <a:pt x="1170" y="291"/>
                  </a:cubicBezTo>
                  <a:cubicBezTo>
                    <a:pt x="1170" y="231"/>
                    <a:pt x="1122" y="183"/>
                    <a:pt x="1062" y="183"/>
                  </a:cubicBezTo>
                  <a:close/>
                  <a:moveTo>
                    <a:pt x="823" y="183"/>
                  </a:moveTo>
                  <a:cubicBezTo>
                    <a:pt x="793" y="183"/>
                    <a:pt x="768" y="158"/>
                    <a:pt x="768" y="128"/>
                  </a:cubicBezTo>
                  <a:cubicBezTo>
                    <a:pt x="768" y="98"/>
                    <a:pt x="793" y="73"/>
                    <a:pt x="823" y="73"/>
                  </a:cubicBezTo>
                  <a:cubicBezTo>
                    <a:pt x="853" y="73"/>
                    <a:pt x="878" y="98"/>
                    <a:pt x="878" y="128"/>
                  </a:cubicBezTo>
                  <a:cubicBezTo>
                    <a:pt x="878" y="158"/>
                    <a:pt x="853" y="183"/>
                    <a:pt x="823" y="183"/>
                  </a:cubicBezTo>
                  <a:close/>
                  <a:moveTo>
                    <a:pt x="1067" y="2304"/>
                  </a:moveTo>
                  <a:cubicBezTo>
                    <a:pt x="146" y="2304"/>
                    <a:pt x="146" y="2304"/>
                    <a:pt x="146" y="2304"/>
                  </a:cubicBezTo>
                  <a:cubicBezTo>
                    <a:pt x="65" y="2304"/>
                    <a:pt x="0" y="2239"/>
                    <a:pt x="0" y="2158"/>
                  </a:cubicBezTo>
                  <a:cubicBezTo>
                    <a:pt x="0" y="402"/>
                    <a:pt x="0" y="402"/>
                    <a:pt x="0" y="402"/>
                  </a:cubicBezTo>
                  <a:cubicBezTo>
                    <a:pt x="0" y="321"/>
                    <a:pt x="65" y="256"/>
                    <a:pt x="110" y="256"/>
                  </a:cubicBezTo>
                  <a:cubicBezTo>
                    <a:pt x="406" y="256"/>
                    <a:pt x="406" y="256"/>
                    <a:pt x="406" y="256"/>
                  </a:cubicBezTo>
                  <a:cubicBezTo>
                    <a:pt x="404" y="268"/>
                    <a:pt x="402" y="281"/>
                    <a:pt x="402" y="294"/>
                  </a:cubicBezTo>
                  <a:cubicBezTo>
                    <a:pt x="402" y="394"/>
                    <a:pt x="484" y="475"/>
                    <a:pt x="584" y="475"/>
                  </a:cubicBezTo>
                  <a:cubicBezTo>
                    <a:pt x="1062" y="475"/>
                    <a:pt x="1062" y="475"/>
                    <a:pt x="1062" y="475"/>
                  </a:cubicBezTo>
                  <a:cubicBezTo>
                    <a:pt x="1162" y="475"/>
                    <a:pt x="1243" y="394"/>
                    <a:pt x="1243" y="291"/>
                  </a:cubicBezTo>
                  <a:cubicBezTo>
                    <a:pt x="1243" y="279"/>
                    <a:pt x="1242" y="267"/>
                    <a:pt x="1240" y="256"/>
                  </a:cubicBezTo>
                  <a:cubicBezTo>
                    <a:pt x="1463" y="256"/>
                    <a:pt x="1463" y="256"/>
                    <a:pt x="1463" y="256"/>
                  </a:cubicBezTo>
                  <a:cubicBezTo>
                    <a:pt x="1580" y="256"/>
                    <a:pt x="1646" y="321"/>
                    <a:pt x="1646" y="402"/>
                  </a:cubicBezTo>
                  <a:cubicBezTo>
                    <a:pt x="1646" y="1501"/>
                    <a:pt x="1646" y="1501"/>
                    <a:pt x="1646" y="1501"/>
                  </a:cubicBezTo>
                  <a:cubicBezTo>
                    <a:pt x="1634" y="1501"/>
                    <a:pt x="1621" y="1499"/>
                    <a:pt x="1609" y="1499"/>
                  </a:cubicBezTo>
                  <a:cubicBezTo>
                    <a:pt x="1559" y="1499"/>
                    <a:pt x="1510" y="1507"/>
                    <a:pt x="1463" y="1519"/>
                  </a:cubicBezTo>
                  <a:cubicBezTo>
                    <a:pt x="1463" y="658"/>
                    <a:pt x="1463" y="658"/>
                    <a:pt x="1463" y="658"/>
                  </a:cubicBezTo>
                  <a:cubicBezTo>
                    <a:pt x="183" y="658"/>
                    <a:pt x="183" y="658"/>
                    <a:pt x="183" y="658"/>
                  </a:cubicBezTo>
                  <a:cubicBezTo>
                    <a:pt x="183" y="2121"/>
                    <a:pt x="183" y="2121"/>
                    <a:pt x="183" y="2121"/>
                  </a:cubicBezTo>
                  <a:cubicBezTo>
                    <a:pt x="1026" y="2121"/>
                    <a:pt x="1026" y="2121"/>
                    <a:pt x="1026" y="2121"/>
                  </a:cubicBezTo>
                  <a:cubicBezTo>
                    <a:pt x="1030" y="2185"/>
                    <a:pt x="1044" y="2247"/>
                    <a:pt x="1067" y="2304"/>
                  </a:cubicBezTo>
                  <a:close/>
                  <a:moveTo>
                    <a:pt x="1609" y="1609"/>
                  </a:moveTo>
                  <a:cubicBezTo>
                    <a:pt x="1347" y="1609"/>
                    <a:pt x="1134" y="1822"/>
                    <a:pt x="1134" y="2085"/>
                  </a:cubicBezTo>
                  <a:cubicBezTo>
                    <a:pt x="1134" y="2347"/>
                    <a:pt x="1347" y="2560"/>
                    <a:pt x="1609" y="2560"/>
                  </a:cubicBezTo>
                  <a:cubicBezTo>
                    <a:pt x="1872" y="2560"/>
                    <a:pt x="2085" y="2347"/>
                    <a:pt x="2085" y="2085"/>
                  </a:cubicBezTo>
                  <a:cubicBezTo>
                    <a:pt x="2085" y="1822"/>
                    <a:pt x="1872" y="1609"/>
                    <a:pt x="1609" y="1609"/>
                  </a:cubicBezTo>
                  <a:close/>
                  <a:moveTo>
                    <a:pt x="1920" y="1987"/>
                  </a:moveTo>
                  <a:cubicBezTo>
                    <a:pt x="1627" y="2316"/>
                    <a:pt x="1627" y="2316"/>
                    <a:pt x="1627" y="2316"/>
                  </a:cubicBezTo>
                  <a:cubicBezTo>
                    <a:pt x="1613" y="2332"/>
                    <a:pt x="1593" y="2341"/>
                    <a:pt x="1573" y="2341"/>
                  </a:cubicBezTo>
                  <a:cubicBezTo>
                    <a:pt x="1556" y="2341"/>
                    <a:pt x="1540" y="2335"/>
                    <a:pt x="1527" y="2325"/>
                  </a:cubicBezTo>
                  <a:cubicBezTo>
                    <a:pt x="1344" y="2178"/>
                    <a:pt x="1344" y="2178"/>
                    <a:pt x="1344" y="2178"/>
                  </a:cubicBezTo>
                  <a:cubicBezTo>
                    <a:pt x="1312" y="2153"/>
                    <a:pt x="1307" y="2107"/>
                    <a:pt x="1333" y="2075"/>
                  </a:cubicBezTo>
                  <a:cubicBezTo>
                    <a:pt x="1358" y="2044"/>
                    <a:pt x="1404" y="2039"/>
                    <a:pt x="1435" y="2064"/>
                  </a:cubicBezTo>
                  <a:cubicBezTo>
                    <a:pt x="1564" y="2167"/>
                    <a:pt x="1564" y="2167"/>
                    <a:pt x="1564" y="2167"/>
                  </a:cubicBezTo>
                  <a:cubicBezTo>
                    <a:pt x="1810" y="1890"/>
                    <a:pt x="1810" y="1890"/>
                    <a:pt x="1810" y="1890"/>
                  </a:cubicBezTo>
                  <a:cubicBezTo>
                    <a:pt x="1837" y="1860"/>
                    <a:pt x="1884" y="1857"/>
                    <a:pt x="1914" y="1884"/>
                  </a:cubicBezTo>
                  <a:cubicBezTo>
                    <a:pt x="1944" y="1910"/>
                    <a:pt x="1947" y="1957"/>
                    <a:pt x="1920" y="1987"/>
                  </a:cubicBezTo>
                  <a:close/>
                  <a:moveTo>
                    <a:pt x="1280" y="1280"/>
                  </a:moveTo>
                  <a:cubicBezTo>
                    <a:pt x="695" y="1280"/>
                    <a:pt x="695" y="1280"/>
                    <a:pt x="695" y="1280"/>
                  </a:cubicBezTo>
                  <a:cubicBezTo>
                    <a:pt x="675" y="1280"/>
                    <a:pt x="658" y="1264"/>
                    <a:pt x="658" y="1243"/>
                  </a:cubicBezTo>
                  <a:cubicBezTo>
                    <a:pt x="658" y="1207"/>
                    <a:pt x="658" y="1207"/>
                    <a:pt x="658" y="1207"/>
                  </a:cubicBezTo>
                  <a:cubicBezTo>
                    <a:pt x="658" y="1187"/>
                    <a:pt x="675" y="1170"/>
                    <a:pt x="695" y="1170"/>
                  </a:cubicBezTo>
                  <a:cubicBezTo>
                    <a:pt x="1280" y="1170"/>
                    <a:pt x="1280" y="1170"/>
                    <a:pt x="1280" y="1170"/>
                  </a:cubicBezTo>
                  <a:cubicBezTo>
                    <a:pt x="1300" y="1170"/>
                    <a:pt x="1317" y="1187"/>
                    <a:pt x="1317" y="1207"/>
                  </a:cubicBezTo>
                  <a:cubicBezTo>
                    <a:pt x="1317" y="1243"/>
                    <a:pt x="1317" y="1243"/>
                    <a:pt x="1317" y="1243"/>
                  </a:cubicBezTo>
                  <a:cubicBezTo>
                    <a:pt x="1317" y="1264"/>
                    <a:pt x="1300" y="1280"/>
                    <a:pt x="1280" y="1280"/>
                  </a:cubicBezTo>
                  <a:close/>
                  <a:moveTo>
                    <a:pt x="1280" y="951"/>
                  </a:moveTo>
                  <a:cubicBezTo>
                    <a:pt x="695" y="951"/>
                    <a:pt x="695" y="951"/>
                    <a:pt x="695" y="951"/>
                  </a:cubicBezTo>
                  <a:cubicBezTo>
                    <a:pt x="675" y="951"/>
                    <a:pt x="658" y="934"/>
                    <a:pt x="658" y="914"/>
                  </a:cubicBezTo>
                  <a:cubicBezTo>
                    <a:pt x="658" y="878"/>
                    <a:pt x="658" y="878"/>
                    <a:pt x="658" y="878"/>
                  </a:cubicBezTo>
                  <a:cubicBezTo>
                    <a:pt x="658" y="858"/>
                    <a:pt x="675" y="841"/>
                    <a:pt x="695" y="841"/>
                  </a:cubicBezTo>
                  <a:cubicBezTo>
                    <a:pt x="1280" y="841"/>
                    <a:pt x="1280" y="841"/>
                    <a:pt x="1280" y="841"/>
                  </a:cubicBezTo>
                  <a:cubicBezTo>
                    <a:pt x="1300" y="841"/>
                    <a:pt x="1317" y="858"/>
                    <a:pt x="1317" y="878"/>
                  </a:cubicBezTo>
                  <a:cubicBezTo>
                    <a:pt x="1317" y="914"/>
                    <a:pt x="1317" y="914"/>
                    <a:pt x="1317" y="914"/>
                  </a:cubicBezTo>
                  <a:cubicBezTo>
                    <a:pt x="1317" y="934"/>
                    <a:pt x="1300" y="951"/>
                    <a:pt x="1280" y="951"/>
                  </a:cubicBezTo>
                  <a:close/>
                  <a:moveTo>
                    <a:pt x="1097" y="1573"/>
                  </a:moveTo>
                  <a:cubicBezTo>
                    <a:pt x="695" y="1573"/>
                    <a:pt x="695" y="1573"/>
                    <a:pt x="695" y="1573"/>
                  </a:cubicBezTo>
                  <a:cubicBezTo>
                    <a:pt x="675" y="1573"/>
                    <a:pt x="658" y="1556"/>
                    <a:pt x="658" y="1536"/>
                  </a:cubicBezTo>
                  <a:cubicBezTo>
                    <a:pt x="658" y="1499"/>
                    <a:pt x="658" y="1499"/>
                    <a:pt x="658" y="1499"/>
                  </a:cubicBezTo>
                  <a:cubicBezTo>
                    <a:pt x="658" y="1479"/>
                    <a:pt x="675" y="1463"/>
                    <a:pt x="695" y="1463"/>
                  </a:cubicBezTo>
                  <a:cubicBezTo>
                    <a:pt x="1097" y="1463"/>
                    <a:pt x="1097" y="1463"/>
                    <a:pt x="1097" y="1463"/>
                  </a:cubicBezTo>
                  <a:cubicBezTo>
                    <a:pt x="1117" y="1463"/>
                    <a:pt x="1134" y="1479"/>
                    <a:pt x="1134" y="1499"/>
                  </a:cubicBezTo>
                  <a:cubicBezTo>
                    <a:pt x="1134" y="1536"/>
                    <a:pt x="1134" y="1536"/>
                    <a:pt x="1134" y="1536"/>
                  </a:cubicBezTo>
                  <a:cubicBezTo>
                    <a:pt x="1134" y="1556"/>
                    <a:pt x="1117" y="1573"/>
                    <a:pt x="1097" y="1573"/>
                  </a:cubicBezTo>
                  <a:close/>
                  <a:moveTo>
                    <a:pt x="1024" y="1902"/>
                  </a:moveTo>
                  <a:cubicBezTo>
                    <a:pt x="695" y="1902"/>
                    <a:pt x="695" y="1902"/>
                    <a:pt x="695" y="1902"/>
                  </a:cubicBezTo>
                  <a:cubicBezTo>
                    <a:pt x="675" y="1902"/>
                    <a:pt x="658" y="1885"/>
                    <a:pt x="658" y="1865"/>
                  </a:cubicBezTo>
                  <a:cubicBezTo>
                    <a:pt x="658" y="1829"/>
                    <a:pt x="658" y="1829"/>
                    <a:pt x="658" y="1829"/>
                  </a:cubicBezTo>
                  <a:cubicBezTo>
                    <a:pt x="658" y="1808"/>
                    <a:pt x="675" y="1792"/>
                    <a:pt x="695" y="1792"/>
                  </a:cubicBezTo>
                  <a:cubicBezTo>
                    <a:pt x="1024" y="1792"/>
                    <a:pt x="1024" y="1792"/>
                    <a:pt x="1024" y="1792"/>
                  </a:cubicBezTo>
                  <a:cubicBezTo>
                    <a:pt x="1044" y="1792"/>
                    <a:pt x="1061" y="1808"/>
                    <a:pt x="1061" y="1829"/>
                  </a:cubicBezTo>
                  <a:cubicBezTo>
                    <a:pt x="1061" y="1865"/>
                    <a:pt x="1061" y="1865"/>
                    <a:pt x="1061" y="1865"/>
                  </a:cubicBezTo>
                  <a:cubicBezTo>
                    <a:pt x="1061" y="1885"/>
                    <a:pt x="1044" y="1902"/>
                    <a:pt x="1024" y="1902"/>
                  </a:cubicBezTo>
                  <a:close/>
                  <a:moveTo>
                    <a:pt x="588" y="816"/>
                  </a:moveTo>
                  <a:cubicBezTo>
                    <a:pt x="454" y="967"/>
                    <a:pt x="454" y="967"/>
                    <a:pt x="454" y="967"/>
                  </a:cubicBezTo>
                  <a:cubicBezTo>
                    <a:pt x="447" y="975"/>
                    <a:pt x="438" y="978"/>
                    <a:pt x="428" y="978"/>
                  </a:cubicBezTo>
                  <a:cubicBezTo>
                    <a:pt x="421" y="978"/>
                    <a:pt x="414" y="976"/>
                    <a:pt x="407" y="971"/>
                  </a:cubicBezTo>
                  <a:cubicBezTo>
                    <a:pt x="323" y="904"/>
                    <a:pt x="323" y="904"/>
                    <a:pt x="323" y="904"/>
                  </a:cubicBezTo>
                  <a:cubicBezTo>
                    <a:pt x="309" y="892"/>
                    <a:pt x="306" y="871"/>
                    <a:pt x="318" y="856"/>
                  </a:cubicBezTo>
                  <a:cubicBezTo>
                    <a:pt x="330" y="842"/>
                    <a:pt x="351" y="839"/>
                    <a:pt x="365" y="851"/>
                  </a:cubicBezTo>
                  <a:cubicBezTo>
                    <a:pt x="424" y="898"/>
                    <a:pt x="424" y="898"/>
                    <a:pt x="424" y="898"/>
                  </a:cubicBezTo>
                  <a:cubicBezTo>
                    <a:pt x="538" y="771"/>
                    <a:pt x="538" y="771"/>
                    <a:pt x="538" y="771"/>
                  </a:cubicBezTo>
                  <a:cubicBezTo>
                    <a:pt x="550" y="757"/>
                    <a:pt x="572" y="756"/>
                    <a:pt x="585" y="768"/>
                  </a:cubicBezTo>
                  <a:cubicBezTo>
                    <a:pt x="599" y="780"/>
                    <a:pt x="601" y="802"/>
                    <a:pt x="588" y="816"/>
                  </a:cubicBezTo>
                  <a:close/>
                  <a:moveTo>
                    <a:pt x="588" y="1141"/>
                  </a:moveTo>
                  <a:cubicBezTo>
                    <a:pt x="454" y="1293"/>
                    <a:pt x="454" y="1293"/>
                    <a:pt x="454" y="1293"/>
                  </a:cubicBezTo>
                  <a:cubicBezTo>
                    <a:pt x="447" y="1300"/>
                    <a:pt x="438" y="1304"/>
                    <a:pt x="428" y="1304"/>
                  </a:cubicBezTo>
                  <a:cubicBezTo>
                    <a:pt x="421" y="1304"/>
                    <a:pt x="414" y="1301"/>
                    <a:pt x="407" y="1296"/>
                  </a:cubicBezTo>
                  <a:cubicBezTo>
                    <a:pt x="323" y="1229"/>
                    <a:pt x="323" y="1229"/>
                    <a:pt x="323" y="1229"/>
                  </a:cubicBezTo>
                  <a:cubicBezTo>
                    <a:pt x="309" y="1217"/>
                    <a:pt x="306" y="1196"/>
                    <a:pt x="318" y="1182"/>
                  </a:cubicBezTo>
                  <a:cubicBezTo>
                    <a:pt x="330" y="1167"/>
                    <a:pt x="351" y="1165"/>
                    <a:pt x="365" y="1176"/>
                  </a:cubicBezTo>
                  <a:cubicBezTo>
                    <a:pt x="424" y="1224"/>
                    <a:pt x="424" y="1224"/>
                    <a:pt x="424" y="1224"/>
                  </a:cubicBezTo>
                  <a:cubicBezTo>
                    <a:pt x="538" y="1096"/>
                    <a:pt x="538" y="1096"/>
                    <a:pt x="538" y="1096"/>
                  </a:cubicBezTo>
                  <a:cubicBezTo>
                    <a:pt x="550" y="1082"/>
                    <a:pt x="572" y="1081"/>
                    <a:pt x="585" y="1093"/>
                  </a:cubicBezTo>
                  <a:cubicBezTo>
                    <a:pt x="599" y="1106"/>
                    <a:pt x="601" y="1127"/>
                    <a:pt x="588" y="1141"/>
                  </a:cubicBezTo>
                  <a:close/>
                  <a:moveTo>
                    <a:pt x="588" y="1452"/>
                  </a:moveTo>
                  <a:cubicBezTo>
                    <a:pt x="454" y="1604"/>
                    <a:pt x="454" y="1604"/>
                    <a:pt x="454" y="1604"/>
                  </a:cubicBezTo>
                  <a:cubicBezTo>
                    <a:pt x="447" y="1611"/>
                    <a:pt x="438" y="1615"/>
                    <a:pt x="428" y="1615"/>
                  </a:cubicBezTo>
                  <a:cubicBezTo>
                    <a:pt x="421" y="1615"/>
                    <a:pt x="414" y="1613"/>
                    <a:pt x="407" y="1608"/>
                  </a:cubicBezTo>
                  <a:cubicBezTo>
                    <a:pt x="323" y="1540"/>
                    <a:pt x="323" y="1540"/>
                    <a:pt x="323" y="1540"/>
                  </a:cubicBezTo>
                  <a:cubicBezTo>
                    <a:pt x="309" y="1529"/>
                    <a:pt x="306" y="1507"/>
                    <a:pt x="318" y="1493"/>
                  </a:cubicBezTo>
                  <a:cubicBezTo>
                    <a:pt x="330" y="1478"/>
                    <a:pt x="351" y="1476"/>
                    <a:pt x="365" y="1488"/>
                  </a:cubicBezTo>
                  <a:cubicBezTo>
                    <a:pt x="424" y="1535"/>
                    <a:pt x="424" y="1535"/>
                    <a:pt x="424" y="1535"/>
                  </a:cubicBezTo>
                  <a:cubicBezTo>
                    <a:pt x="538" y="1407"/>
                    <a:pt x="538" y="1407"/>
                    <a:pt x="538" y="1407"/>
                  </a:cubicBezTo>
                  <a:cubicBezTo>
                    <a:pt x="550" y="1393"/>
                    <a:pt x="572" y="1392"/>
                    <a:pt x="585" y="1405"/>
                  </a:cubicBezTo>
                  <a:cubicBezTo>
                    <a:pt x="599" y="1417"/>
                    <a:pt x="601" y="1438"/>
                    <a:pt x="588" y="1452"/>
                  </a:cubicBezTo>
                  <a:close/>
                  <a:moveTo>
                    <a:pt x="588" y="1766"/>
                  </a:moveTo>
                  <a:cubicBezTo>
                    <a:pt x="454" y="1917"/>
                    <a:pt x="454" y="1917"/>
                    <a:pt x="454" y="1917"/>
                  </a:cubicBezTo>
                  <a:cubicBezTo>
                    <a:pt x="447" y="1925"/>
                    <a:pt x="438" y="1928"/>
                    <a:pt x="428" y="1928"/>
                  </a:cubicBezTo>
                  <a:cubicBezTo>
                    <a:pt x="421" y="1928"/>
                    <a:pt x="414" y="1926"/>
                    <a:pt x="407" y="1921"/>
                  </a:cubicBezTo>
                  <a:cubicBezTo>
                    <a:pt x="323" y="1854"/>
                    <a:pt x="323" y="1854"/>
                    <a:pt x="323" y="1854"/>
                  </a:cubicBezTo>
                  <a:cubicBezTo>
                    <a:pt x="309" y="1842"/>
                    <a:pt x="306" y="1821"/>
                    <a:pt x="318" y="1806"/>
                  </a:cubicBezTo>
                  <a:cubicBezTo>
                    <a:pt x="330" y="1792"/>
                    <a:pt x="351" y="1789"/>
                    <a:pt x="365" y="1801"/>
                  </a:cubicBezTo>
                  <a:cubicBezTo>
                    <a:pt x="424" y="1848"/>
                    <a:pt x="424" y="1848"/>
                    <a:pt x="424" y="1848"/>
                  </a:cubicBezTo>
                  <a:cubicBezTo>
                    <a:pt x="538" y="1721"/>
                    <a:pt x="538" y="1721"/>
                    <a:pt x="538" y="1721"/>
                  </a:cubicBezTo>
                  <a:cubicBezTo>
                    <a:pt x="550" y="1707"/>
                    <a:pt x="572" y="1706"/>
                    <a:pt x="585" y="1718"/>
                  </a:cubicBezTo>
                  <a:cubicBezTo>
                    <a:pt x="599" y="1730"/>
                    <a:pt x="601" y="1752"/>
                    <a:pt x="588" y="1766"/>
                  </a:cubicBezTo>
                  <a:close/>
                  <a:moveTo>
                    <a:pt x="588" y="1766"/>
                  </a:moveTo>
                  <a:cubicBezTo>
                    <a:pt x="588" y="1766"/>
                    <a:pt x="588" y="1766"/>
                    <a:pt x="588" y="1766"/>
                  </a:cubicBezTo>
                </a:path>
              </a:pathLst>
            </a:custGeom>
            <a:solidFill>
              <a:srgbClr val="2968AF"/>
            </a:solidFill>
            <a:ln>
              <a:noFill/>
            </a:ln>
          </p:spPr>
          <p:txBody>
            <a:bodyPr vert="horz" wrap="square" lIns="91440" tIns="45720" rIns="91440" bIns="45720" numCol="1" anchor="t" anchorCtr="0" compatLnSpc="1">
              <a:prstTxWarp prst="textNoShape">
                <a:avLst/>
              </a:prstTxWarp>
            </a:bodyPr>
            <a:lstStyle/>
            <a:p>
              <a:pPr defTabSz="914324" fontAlgn="auto">
                <a:spcBef>
                  <a:spcPts val="0"/>
                </a:spcBef>
                <a:spcAft>
                  <a:spcPts val="0"/>
                </a:spcAft>
                <a:defRPr/>
              </a:pPr>
              <a:endParaRPr lang="en-US" sz="1400" kern="0" dirty="0">
                <a:solidFill>
                  <a:sysClr val="windowText" lastClr="000000"/>
                </a:solidFill>
              </a:endParaRPr>
            </a:p>
          </p:txBody>
        </p:sp>
      </p:grpSp>
      <p:grpSp>
        <p:nvGrpSpPr>
          <p:cNvPr id="369" name="Group 368"/>
          <p:cNvGrpSpPr/>
          <p:nvPr/>
        </p:nvGrpSpPr>
        <p:grpSpPr>
          <a:xfrm>
            <a:off x="4427984" y="4362944"/>
            <a:ext cx="229520" cy="225030"/>
            <a:chOff x="12836916" y="-969080"/>
            <a:chExt cx="601974" cy="590194"/>
          </a:xfrm>
        </p:grpSpPr>
        <p:sp>
          <p:nvSpPr>
            <p:cNvPr id="370" name="Freeform 6"/>
            <p:cNvSpPr>
              <a:spLocks/>
            </p:cNvSpPr>
            <p:nvPr/>
          </p:nvSpPr>
          <p:spPr bwMode="auto">
            <a:xfrm>
              <a:off x="12836916" y="-969080"/>
              <a:ext cx="601974" cy="590194"/>
            </a:xfrm>
            <a:custGeom>
              <a:avLst/>
              <a:gdLst>
                <a:gd name="T0" fmla="*/ 365 w 411"/>
                <a:gd name="T1" fmla="*/ 334 h 403"/>
                <a:gd name="T2" fmla="*/ 301 w 411"/>
                <a:gd name="T3" fmla="*/ 316 h 403"/>
                <a:gd name="T4" fmla="*/ 255 w 411"/>
                <a:gd name="T5" fmla="*/ 342 h 403"/>
                <a:gd name="T6" fmla="*/ 238 w 411"/>
                <a:gd name="T7" fmla="*/ 403 h 403"/>
                <a:gd name="T8" fmla="*/ 207 w 411"/>
                <a:gd name="T9" fmla="*/ 351 h 403"/>
                <a:gd name="T10" fmla="*/ 204 w 411"/>
                <a:gd name="T11" fmla="*/ 351 h 403"/>
                <a:gd name="T12" fmla="*/ 154 w 411"/>
                <a:gd name="T13" fmla="*/ 342 h 403"/>
                <a:gd name="T14" fmla="*/ 84 w 411"/>
                <a:gd name="T15" fmla="*/ 391 h 403"/>
                <a:gd name="T16" fmla="*/ 108 w 411"/>
                <a:gd name="T17" fmla="*/ 317 h 403"/>
                <a:gd name="T18" fmla="*/ 69 w 411"/>
                <a:gd name="T19" fmla="*/ 272 h 403"/>
                <a:gd name="T20" fmla="*/ 1 w 411"/>
                <a:gd name="T21" fmla="*/ 271 h 403"/>
                <a:gd name="T22" fmla="*/ 53 w 411"/>
                <a:gd name="T23" fmla="*/ 232 h 403"/>
                <a:gd name="T24" fmla="*/ 49 w 411"/>
                <a:gd name="T25" fmla="*/ 196 h 403"/>
                <a:gd name="T26" fmla="*/ 52 w 411"/>
                <a:gd name="T27" fmla="*/ 167 h 403"/>
                <a:gd name="T28" fmla="*/ 0 w 411"/>
                <a:gd name="T29" fmla="*/ 127 h 403"/>
                <a:gd name="T30" fmla="*/ 65 w 411"/>
                <a:gd name="T31" fmla="*/ 127 h 403"/>
                <a:gd name="T32" fmla="*/ 109 w 411"/>
                <a:gd name="T33" fmla="*/ 74 h 403"/>
                <a:gd name="T34" fmla="*/ 97 w 411"/>
                <a:gd name="T35" fmla="*/ 14 h 403"/>
                <a:gd name="T36" fmla="*/ 140 w 411"/>
                <a:gd name="T37" fmla="*/ 55 h 403"/>
                <a:gd name="T38" fmla="*/ 204 w 411"/>
                <a:gd name="T39" fmla="*/ 41 h 403"/>
                <a:gd name="T40" fmla="*/ 212 w 411"/>
                <a:gd name="T41" fmla="*/ 41 h 403"/>
                <a:gd name="T42" fmla="*/ 247 w 411"/>
                <a:gd name="T43" fmla="*/ 0 h 403"/>
                <a:gd name="T44" fmla="*/ 251 w 411"/>
                <a:gd name="T45" fmla="*/ 48 h 403"/>
                <a:gd name="T46" fmla="*/ 312 w 411"/>
                <a:gd name="T47" fmla="*/ 85 h 403"/>
                <a:gd name="T48" fmla="*/ 364 w 411"/>
                <a:gd name="T49" fmla="*/ 69 h 403"/>
                <a:gd name="T50" fmla="*/ 336 w 411"/>
                <a:gd name="T51" fmla="*/ 115 h 403"/>
                <a:gd name="T52" fmla="*/ 358 w 411"/>
                <a:gd name="T53" fmla="*/ 181 h 403"/>
                <a:gd name="T54" fmla="*/ 411 w 411"/>
                <a:gd name="T55" fmla="*/ 202 h 403"/>
                <a:gd name="T56" fmla="*/ 357 w 411"/>
                <a:gd name="T57" fmla="*/ 223 h 403"/>
                <a:gd name="T58" fmla="*/ 336 w 411"/>
                <a:gd name="T59" fmla="*/ 277 h 403"/>
                <a:gd name="T60" fmla="*/ 365 w 411"/>
                <a:gd name="T61" fmla="*/ 33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1" h="403">
                  <a:moveTo>
                    <a:pt x="365" y="334"/>
                  </a:moveTo>
                  <a:cubicBezTo>
                    <a:pt x="365" y="334"/>
                    <a:pt x="365" y="334"/>
                    <a:pt x="301" y="316"/>
                  </a:cubicBezTo>
                  <a:cubicBezTo>
                    <a:pt x="288" y="327"/>
                    <a:pt x="271" y="336"/>
                    <a:pt x="255" y="342"/>
                  </a:cubicBezTo>
                  <a:cubicBezTo>
                    <a:pt x="255" y="342"/>
                    <a:pt x="255" y="342"/>
                    <a:pt x="238" y="403"/>
                  </a:cubicBezTo>
                  <a:cubicBezTo>
                    <a:pt x="238" y="403"/>
                    <a:pt x="238" y="403"/>
                    <a:pt x="207" y="351"/>
                  </a:cubicBezTo>
                  <a:cubicBezTo>
                    <a:pt x="206" y="351"/>
                    <a:pt x="205" y="351"/>
                    <a:pt x="204" y="351"/>
                  </a:cubicBezTo>
                  <a:cubicBezTo>
                    <a:pt x="187" y="351"/>
                    <a:pt x="170" y="348"/>
                    <a:pt x="154" y="342"/>
                  </a:cubicBezTo>
                  <a:cubicBezTo>
                    <a:pt x="154" y="342"/>
                    <a:pt x="154" y="342"/>
                    <a:pt x="84" y="391"/>
                  </a:cubicBezTo>
                  <a:cubicBezTo>
                    <a:pt x="84" y="391"/>
                    <a:pt x="84" y="391"/>
                    <a:pt x="108" y="317"/>
                  </a:cubicBezTo>
                  <a:cubicBezTo>
                    <a:pt x="93" y="305"/>
                    <a:pt x="79" y="290"/>
                    <a:pt x="69" y="272"/>
                  </a:cubicBezTo>
                  <a:cubicBezTo>
                    <a:pt x="69" y="272"/>
                    <a:pt x="69" y="272"/>
                    <a:pt x="1" y="271"/>
                  </a:cubicBezTo>
                  <a:cubicBezTo>
                    <a:pt x="1" y="271"/>
                    <a:pt x="1" y="271"/>
                    <a:pt x="53" y="232"/>
                  </a:cubicBezTo>
                  <a:cubicBezTo>
                    <a:pt x="51" y="221"/>
                    <a:pt x="49" y="208"/>
                    <a:pt x="49" y="196"/>
                  </a:cubicBezTo>
                  <a:cubicBezTo>
                    <a:pt x="49" y="186"/>
                    <a:pt x="50" y="176"/>
                    <a:pt x="52" y="167"/>
                  </a:cubicBezTo>
                  <a:cubicBezTo>
                    <a:pt x="52" y="167"/>
                    <a:pt x="52" y="167"/>
                    <a:pt x="0" y="127"/>
                  </a:cubicBezTo>
                  <a:cubicBezTo>
                    <a:pt x="0" y="127"/>
                    <a:pt x="0" y="127"/>
                    <a:pt x="65" y="127"/>
                  </a:cubicBezTo>
                  <a:cubicBezTo>
                    <a:pt x="75" y="106"/>
                    <a:pt x="91" y="88"/>
                    <a:pt x="109" y="74"/>
                  </a:cubicBezTo>
                  <a:cubicBezTo>
                    <a:pt x="109" y="74"/>
                    <a:pt x="109" y="74"/>
                    <a:pt x="97" y="14"/>
                  </a:cubicBezTo>
                  <a:cubicBezTo>
                    <a:pt x="97" y="14"/>
                    <a:pt x="97" y="14"/>
                    <a:pt x="140" y="55"/>
                  </a:cubicBezTo>
                  <a:cubicBezTo>
                    <a:pt x="160" y="46"/>
                    <a:pt x="181" y="41"/>
                    <a:pt x="204" y="41"/>
                  </a:cubicBezTo>
                  <a:cubicBezTo>
                    <a:pt x="206" y="41"/>
                    <a:pt x="209" y="41"/>
                    <a:pt x="212" y="41"/>
                  </a:cubicBezTo>
                  <a:cubicBezTo>
                    <a:pt x="212" y="41"/>
                    <a:pt x="212" y="41"/>
                    <a:pt x="247" y="0"/>
                  </a:cubicBezTo>
                  <a:cubicBezTo>
                    <a:pt x="247" y="0"/>
                    <a:pt x="247" y="0"/>
                    <a:pt x="251" y="48"/>
                  </a:cubicBezTo>
                  <a:cubicBezTo>
                    <a:pt x="275" y="56"/>
                    <a:pt x="296" y="69"/>
                    <a:pt x="312" y="85"/>
                  </a:cubicBezTo>
                  <a:cubicBezTo>
                    <a:pt x="312" y="85"/>
                    <a:pt x="312" y="85"/>
                    <a:pt x="364" y="69"/>
                  </a:cubicBezTo>
                  <a:cubicBezTo>
                    <a:pt x="364" y="69"/>
                    <a:pt x="364" y="69"/>
                    <a:pt x="336" y="115"/>
                  </a:cubicBezTo>
                  <a:cubicBezTo>
                    <a:pt x="348" y="135"/>
                    <a:pt x="356" y="157"/>
                    <a:pt x="358" y="181"/>
                  </a:cubicBezTo>
                  <a:cubicBezTo>
                    <a:pt x="358" y="181"/>
                    <a:pt x="358" y="181"/>
                    <a:pt x="411" y="202"/>
                  </a:cubicBezTo>
                  <a:cubicBezTo>
                    <a:pt x="411" y="202"/>
                    <a:pt x="411" y="202"/>
                    <a:pt x="357" y="223"/>
                  </a:cubicBezTo>
                  <a:cubicBezTo>
                    <a:pt x="353" y="242"/>
                    <a:pt x="346" y="260"/>
                    <a:pt x="336" y="277"/>
                  </a:cubicBezTo>
                  <a:cubicBezTo>
                    <a:pt x="336" y="277"/>
                    <a:pt x="336" y="277"/>
                    <a:pt x="365" y="334"/>
                  </a:cubicBezTo>
                  <a:close/>
                </a:path>
              </a:pathLst>
            </a:custGeom>
            <a:solidFill>
              <a:srgbClr val="800000"/>
            </a:solidFill>
            <a:ln>
              <a:noFill/>
            </a:ln>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grpSp>
          <p:nvGrpSpPr>
            <p:cNvPr id="371" name="Group 370"/>
            <p:cNvGrpSpPr/>
            <p:nvPr/>
          </p:nvGrpSpPr>
          <p:grpSpPr>
            <a:xfrm>
              <a:off x="12928055" y="-731638"/>
              <a:ext cx="406689" cy="110972"/>
              <a:chOff x="11238389" y="1795465"/>
              <a:chExt cx="1041400" cy="284163"/>
            </a:xfrm>
            <a:solidFill>
              <a:srgbClr val="C00000"/>
            </a:solidFill>
          </p:grpSpPr>
          <p:sp>
            <p:nvSpPr>
              <p:cNvPr id="372" name="Oval 10"/>
              <p:cNvSpPr>
                <a:spLocks noChangeArrowheads="1"/>
              </p:cNvSpPr>
              <p:nvPr/>
            </p:nvSpPr>
            <p:spPr bwMode="auto">
              <a:xfrm>
                <a:off x="12122626" y="1795465"/>
                <a:ext cx="90488"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73" name="Oval 11"/>
              <p:cNvSpPr>
                <a:spLocks noChangeArrowheads="1"/>
              </p:cNvSpPr>
              <p:nvPr/>
            </p:nvSpPr>
            <p:spPr bwMode="auto">
              <a:xfrm>
                <a:off x="11921014" y="1795465"/>
                <a:ext cx="88900"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74" name="Oval 12"/>
              <p:cNvSpPr>
                <a:spLocks noChangeArrowheads="1"/>
              </p:cNvSpPr>
              <p:nvPr/>
            </p:nvSpPr>
            <p:spPr bwMode="auto">
              <a:xfrm>
                <a:off x="11714639" y="1795465"/>
                <a:ext cx="88900"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75" name="Oval 13"/>
              <p:cNvSpPr>
                <a:spLocks noChangeArrowheads="1"/>
              </p:cNvSpPr>
              <p:nvPr/>
            </p:nvSpPr>
            <p:spPr bwMode="auto">
              <a:xfrm>
                <a:off x="11508264" y="1795465"/>
                <a:ext cx="88900"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76" name="Oval 14"/>
              <p:cNvSpPr>
                <a:spLocks noChangeArrowheads="1"/>
              </p:cNvSpPr>
              <p:nvPr/>
            </p:nvSpPr>
            <p:spPr bwMode="auto">
              <a:xfrm>
                <a:off x="11305064" y="1795465"/>
                <a:ext cx="90488"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77" name="Oval 15"/>
              <p:cNvSpPr>
                <a:spLocks noChangeArrowheads="1"/>
              </p:cNvSpPr>
              <p:nvPr/>
            </p:nvSpPr>
            <p:spPr bwMode="auto">
              <a:xfrm>
                <a:off x="11305064" y="1989140"/>
                <a:ext cx="90488"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78" name="Oval 16"/>
              <p:cNvSpPr>
                <a:spLocks noChangeArrowheads="1"/>
              </p:cNvSpPr>
              <p:nvPr/>
            </p:nvSpPr>
            <p:spPr bwMode="auto">
              <a:xfrm>
                <a:off x="11508264" y="1989140"/>
                <a:ext cx="88900"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79" name="Oval 17"/>
              <p:cNvSpPr>
                <a:spLocks noChangeArrowheads="1"/>
              </p:cNvSpPr>
              <p:nvPr/>
            </p:nvSpPr>
            <p:spPr bwMode="auto">
              <a:xfrm>
                <a:off x="11714639" y="1989140"/>
                <a:ext cx="88900"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80" name="Oval 18"/>
              <p:cNvSpPr>
                <a:spLocks noChangeArrowheads="1"/>
              </p:cNvSpPr>
              <p:nvPr/>
            </p:nvSpPr>
            <p:spPr bwMode="auto">
              <a:xfrm>
                <a:off x="11921014" y="1989140"/>
                <a:ext cx="88900"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81" name="Oval 19"/>
              <p:cNvSpPr>
                <a:spLocks noChangeArrowheads="1"/>
              </p:cNvSpPr>
              <p:nvPr/>
            </p:nvSpPr>
            <p:spPr bwMode="auto">
              <a:xfrm>
                <a:off x="12122626" y="1989140"/>
                <a:ext cx="90488"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sp>
            <p:nvSpPr>
              <p:cNvPr id="382" name="Freeform 20"/>
              <p:cNvSpPr>
                <a:spLocks/>
              </p:cNvSpPr>
              <p:nvPr/>
            </p:nvSpPr>
            <p:spPr bwMode="auto">
              <a:xfrm>
                <a:off x="11238389" y="1925640"/>
                <a:ext cx="1041400" cy="26988"/>
              </a:xfrm>
              <a:custGeom>
                <a:avLst/>
                <a:gdLst>
                  <a:gd name="T0" fmla="*/ 275 w 278"/>
                  <a:gd name="T1" fmla="*/ 0 h 7"/>
                  <a:gd name="T2" fmla="*/ 4 w 278"/>
                  <a:gd name="T3" fmla="*/ 0 h 7"/>
                  <a:gd name="T4" fmla="*/ 0 w 278"/>
                  <a:gd name="T5" fmla="*/ 4 h 7"/>
                  <a:gd name="T6" fmla="*/ 4 w 278"/>
                  <a:gd name="T7" fmla="*/ 7 h 7"/>
                  <a:gd name="T8" fmla="*/ 275 w 278"/>
                  <a:gd name="T9" fmla="*/ 7 h 7"/>
                  <a:gd name="T10" fmla="*/ 278 w 278"/>
                  <a:gd name="T11" fmla="*/ 4 h 7"/>
                  <a:gd name="T12" fmla="*/ 275 w 2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78" h="7">
                    <a:moveTo>
                      <a:pt x="275" y="0"/>
                    </a:moveTo>
                    <a:cubicBezTo>
                      <a:pt x="275" y="0"/>
                      <a:pt x="275" y="0"/>
                      <a:pt x="4" y="0"/>
                    </a:cubicBezTo>
                    <a:cubicBezTo>
                      <a:pt x="2" y="0"/>
                      <a:pt x="0" y="2"/>
                      <a:pt x="0" y="4"/>
                    </a:cubicBezTo>
                    <a:cubicBezTo>
                      <a:pt x="0" y="6"/>
                      <a:pt x="2" y="7"/>
                      <a:pt x="4" y="7"/>
                    </a:cubicBezTo>
                    <a:cubicBezTo>
                      <a:pt x="275" y="7"/>
                      <a:pt x="275" y="7"/>
                      <a:pt x="275" y="7"/>
                    </a:cubicBezTo>
                    <a:cubicBezTo>
                      <a:pt x="277" y="7"/>
                      <a:pt x="278" y="6"/>
                      <a:pt x="278" y="4"/>
                    </a:cubicBezTo>
                    <a:cubicBezTo>
                      <a:pt x="278" y="2"/>
                      <a:pt x="277" y="0"/>
                      <a:pt x="275" y="0"/>
                    </a:cubicBezTo>
                    <a:close/>
                  </a:path>
                </a:pathLst>
              </a:cu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endParaRPr>
              </a:p>
            </p:txBody>
          </p:sp>
        </p:grpSp>
      </p:grpSp>
      <p:sp>
        <p:nvSpPr>
          <p:cNvPr id="383" name="Rectangle 382"/>
          <p:cNvSpPr/>
          <p:nvPr/>
        </p:nvSpPr>
        <p:spPr>
          <a:xfrm>
            <a:off x="7003161" y="3123596"/>
            <a:ext cx="1637381" cy="219275"/>
          </a:xfrm>
          <a:prstGeom prst="rect">
            <a:avLst/>
          </a:prstGeom>
        </p:spPr>
        <p:txBody>
          <a:bodyPr wrap="none" lIns="91432" tIns="45716" rIns="91432" bIns="45716">
            <a:spAutoFit/>
          </a:bodyPr>
          <a:lstStyle/>
          <a:p>
            <a:pPr defTabSz="685834"/>
            <a:r>
              <a:rPr lang="en-US" sz="800" b="1" dirty="0">
                <a:solidFill>
                  <a:srgbClr val="004B6B"/>
                </a:solidFill>
                <a:latin typeface="Arial"/>
                <a:sym typeface="Wingdings"/>
              </a:rPr>
              <a:t>Security Group =</a:t>
            </a:r>
            <a:r>
              <a:rPr lang="en-US" sz="800" dirty="0">
                <a:solidFill>
                  <a:srgbClr val="004B6B"/>
                </a:solidFill>
                <a:latin typeface="Arial"/>
              </a:rPr>
              <a:t> </a:t>
            </a:r>
            <a:r>
              <a:rPr lang="en-US" sz="800" b="1" dirty="0">
                <a:solidFill>
                  <a:srgbClr val="800000"/>
                </a:solidFill>
                <a:latin typeface="Arial"/>
              </a:rPr>
              <a:t>Suspicious</a:t>
            </a:r>
          </a:p>
        </p:txBody>
      </p:sp>
      <p:grpSp>
        <p:nvGrpSpPr>
          <p:cNvPr id="384" name="Group 383"/>
          <p:cNvGrpSpPr/>
          <p:nvPr/>
        </p:nvGrpSpPr>
        <p:grpSpPr>
          <a:xfrm>
            <a:off x="396666" y="2600261"/>
            <a:ext cx="2739388" cy="2029225"/>
            <a:chOff x="396666" y="2600259"/>
            <a:chExt cx="2739388" cy="2029225"/>
          </a:xfrm>
        </p:grpSpPr>
        <p:sp>
          <p:nvSpPr>
            <p:cNvPr id="385" name="Rounded Rectangle 384"/>
            <p:cNvSpPr/>
            <p:nvPr/>
          </p:nvSpPr>
          <p:spPr>
            <a:xfrm>
              <a:off x="396666" y="2600259"/>
              <a:ext cx="2739388" cy="152400"/>
            </a:xfrm>
            <a:prstGeom prst="roundRect">
              <a:avLst/>
            </a:prstGeom>
            <a:solidFill>
              <a:srgbClr val="FF0000">
                <a:alpha val="40000"/>
              </a:srgbClr>
            </a:solidFill>
            <a:ln w="12700" cap="flat" cmpd="sng" algn="ctr">
              <a:solidFill>
                <a:srgbClr val="FF0000"/>
              </a:solidFill>
              <a:prstDash val="solid"/>
            </a:ln>
            <a:effectLst/>
          </p:spPr>
          <p:txBody>
            <a:bodyPr rtlCol="0" anchor="ctr"/>
            <a:lstStyle/>
            <a:p>
              <a:pPr algn="ctr" defTabSz="457162">
                <a:defRPr/>
              </a:pPr>
              <a:endParaRPr lang="en-US" sz="1400" kern="0" dirty="0">
                <a:solidFill>
                  <a:srgbClr val="FFFFFF"/>
                </a:solidFill>
                <a:latin typeface="Arial"/>
                <a:ea typeface="+mn-ea"/>
                <a:cs typeface="+mn-cs"/>
              </a:endParaRPr>
            </a:p>
          </p:txBody>
        </p:sp>
        <p:sp>
          <p:nvSpPr>
            <p:cNvPr id="386" name="Rounded Rectangle 385"/>
            <p:cNvSpPr/>
            <p:nvPr/>
          </p:nvSpPr>
          <p:spPr>
            <a:xfrm rot="16200000">
              <a:off x="910084" y="3796332"/>
              <a:ext cx="1513902" cy="152401"/>
            </a:xfrm>
            <a:prstGeom prst="roundRect">
              <a:avLst/>
            </a:prstGeom>
            <a:solidFill>
              <a:srgbClr val="FF0000">
                <a:alpha val="40000"/>
              </a:srgbClr>
            </a:solidFill>
            <a:ln w="12700" cap="flat" cmpd="sng" algn="ctr">
              <a:solidFill>
                <a:srgbClr val="FF0000"/>
              </a:solidFill>
              <a:prstDash val="solid"/>
            </a:ln>
            <a:effectLst/>
          </p:spPr>
          <p:txBody>
            <a:bodyPr rtlCol="0" anchor="ctr"/>
            <a:lstStyle/>
            <a:p>
              <a:pPr algn="ctr" defTabSz="457162">
                <a:defRPr/>
              </a:pPr>
              <a:endParaRPr lang="en-US" sz="1400" kern="0" dirty="0">
                <a:solidFill>
                  <a:srgbClr val="FFFFFF"/>
                </a:solidFill>
                <a:latin typeface="Arial"/>
                <a:ea typeface="+mn-ea"/>
                <a:cs typeface="+mn-cs"/>
              </a:endParaRPr>
            </a:p>
          </p:txBody>
        </p:sp>
      </p:grpSp>
      <p:sp>
        <p:nvSpPr>
          <p:cNvPr id="387" name="Rounded Rectangle 25"/>
          <p:cNvSpPr/>
          <p:nvPr/>
        </p:nvSpPr>
        <p:spPr>
          <a:xfrm>
            <a:off x="579056" y="3159823"/>
            <a:ext cx="206741" cy="206741"/>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125F8B"/>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Arial"/>
              <a:ea typeface="+mn-ea"/>
              <a:cs typeface="+mn-cs"/>
            </a:endParaRPr>
          </a:p>
        </p:txBody>
      </p:sp>
      <p:sp>
        <p:nvSpPr>
          <p:cNvPr id="388" name="TextBox 387"/>
          <p:cNvSpPr txBox="1"/>
          <p:nvPr/>
        </p:nvSpPr>
        <p:spPr>
          <a:xfrm>
            <a:off x="384917" y="3337099"/>
            <a:ext cx="595019" cy="369324"/>
          </a:xfrm>
          <a:prstGeom prst="rect">
            <a:avLst/>
          </a:prstGeom>
          <a:noFill/>
        </p:spPr>
        <p:txBody>
          <a:bodyPr wrap="none" lIns="91432" tIns="45716" rIns="91432" bIns="45716" rtlCol="0">
            <a:spAutoFit/>
          </a:bodyPr>
          <a:lstStyle/>
          <a:p>
            <a:pPr algn="ctr" defTabSz="457162"/>
            <a:r>
              <a:rPr lang="en-US" sz="900" dirty="0" smtClean="0">
                <a:solidFill>
                  <a:srgbClr val="2968AF">
                    <a:lumMod val="50000"/>
                  </a:srgbClr>
                </a:solidFill>
              </a:rPr>
              <a:t>SGACL</a:t>
            </a:r>
          </a:p>
          <a:p>
            <a:pPr algn="ctr" defTabSz="457162"/>
            <a:r>
              <a:rPr lang="ja-JP" altLang="en-US" sz="900" dirty="0" smtClean="0">
                <a:solidFill>
                  <a:srgbClr val="2968AF">
                    <a:lumMod val="50000"/>
                  </a:srgbClr>
                </a:solidFill>
              </a:rPr>
              <a:t>ポリシー</a:t>
            </a:r>
            <a:endParaRPr lang="en-US" sz="900" dirty="0">
              <a:solidFill>
                <a:srgbClr val="2968AF">
                  <a:lumMod val="50000"/>
                </a:srgbClr>
              </a:solidFill>
            </a:endParaRPr>
          </a:p>
        </p:txBody>
      </p:sp>
      <p:grpSp>
        <p:nvGrpSpPr>
          <p:cNvPr id="389" name="Group 388"/>
          <p:cNvGrpSpPr/>
          <p:nvPr/>
        </p:nvGrpSpPr>
        <p:grpSpPr>
          <a:xfrm>
            <a:off x="2984026" y="2005035"/>
            <a:ext cx="2166938" cy="2338939"/>
            <a:chOff x="2984026" y="2005033"/>
            <a:chExt cx="2166938" cy="2338939"/>
          </a:xfrm>
        </p:grpSpPr>
        <p:pic>
          <p:nvPicPr>
            <p:cNvPr id="390"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984026" y="3507693"/>
              <a:ext cx="152981" cy="161549"/>
            </a:xfrm>
            <a:prstGeom prst="rect">
              <a:avLst/>
            </a:prstGeom>
            <a:noFill/>
            <a:ln w="9525">
              <a:noFill/>
              <a:miter lim="800000"/>
              <a:headEnd/>
              <a:tailEnd/>
            </a:ln>
            <a:effectLst/>
          </p:spPr>
        </p:pic>
        <p:pic>
          <p:nvPicPr>
            <p:cNvPr id="391"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188824" y="3173366"/>
              <a:ext cx="152981" cy="161549"/>
            </a:xfrm>
            <a:prstGeom prst="rect">
              <a:avLst/>
            </a:prstGeom>
            <a:noFill/>
            <a:ln w="9525">
              <a:noFill/>
              <a:miter lim="800000"/>
              <a:headEnd/>
              <a:tailEnd/>
            </a:ln>
            <a:effectLst/>
          </p:spPr>
        </p:pic>
        <p:pic>
          <p:nvPicPr>
            <p:cNvPr id="392"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196784" y="2005033"/>
              <a:ext cx="152981" cy="161549"/>
            </a:xfrm>
            <a:prstGeom prst="rect">
              <a:avLst/>
            </a:prstGeom>
            <a:noFill/>
            <a:ln w="9525">
              <a:noFill/>
              <a:miter lim="800000"/>
              <a:headEnd/>
              <a:tailEnd/>
            </a:ln>
            <a:effectLst/>
          </p:spPr>
        </p:pic>
        <p:pic>
          <p:nvPicPr>
            <p:cNvPr id="393"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429982" y="2014345"/>
              <a:ext cx="152981" cy="161549"/>
            </a:xfrm>
            <a:prstGeom prst="rect">
              <a:avLst/>
            </a:prstGeom>
            <a:noFill/>
            <a:ln w="9525">
              <a:noFill/>
              <a:miter lim="800000"/>
              <a:headEnd/>
              <a:tailEnd/>
            </a:ln>
            <a:effectLst/>
          </p:spPr>
        </p:pic>
        <p:pic>
          <p:nvPicPr>
            <p:cNvPr id="394"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997983" y="4182423"/>
              <a:ext cx="152981" cy="161549"/>
            </a:xfrm>
            <a:prstGeom prst="rect">
              <a:avLst/>
            </a:prstGeom>
            <a:noFill/>
            <a:ln w="9525">
              <a:noFill/>
              <a:miter lim="800000"/>
              <a:headEnd/>
              <a:tailEnd/>
            </a:ln>
            <a:effectLst/>
          </p:spPr>
        </p:pic>
      </p:grpSp>
      <p:grpSp>
        <p:nvGrpSpPr>
          <p:cNvPr id="395" name="Group 394"/>
          <p:cNvGrpSpPr/>
          <p:nvPr/>
        </p:nvGrpSpPr>
        <p:grpSpPr>
          <a:xfrm>
            <a:off x="5176544" y="3862965"/>
            <a:ext cx="2316617" cy="561702"/>
            <a:chOff x="5176544" y="3862965"/>
            <a:chExt cx="2316617" cy="561702"/>
          </a:xfrm>
        </p:grpSpPr>
        <p:sp>
          <p:nvSpPr>
            <p:cNvPr id="396" name="TextBox 395"/>
            <p:cNvSpPr txBox="1"/>
            <p:nvPr/>
          </p:nvSpPr>
          <p:spPr>
            <a:xfrm>
              <a:off x="6372200" y="3862965"/>
              <a:ext cx="1120961" cy="561702"/>
            </a:xfrm>
            <a:prstGeom prst="rect">
              <a:avLst/>
            </a:prstGeom>
            <a:noFill/>
            <a:ln w="3175" cmpd="sng">
              <a:noFill/>
            </a:ln>
          </p:spPr>
          <p:txBody>
            <a:bodyPr wrap="square" lIns="68589" tIns="34295" rIns="68589" bIns="34295" rtlCol="0">
              <a:spAutoFit/>
            </a:bodyPr>
            <a:lstStyle/>
            <a:p>
              <a:pPr algn="ctr" defTabSz="685834">
                <a:defRPr/>
              </a:pPr>
              <a:r>
                <a:rPr lang="en-US" sz="800" b="1" kern="0" dirty="0" smtClean="0">
                  <a:solidFill>
                    <a:srgbClr val="800000"/>
                  </a:solidFill>
                  <a:latin typeface="Arial"/>
                </a:rPr>
                <a:t>Suspicious</a:t>
              </a:r>
              <a:r>
                <a:rPr lang="en-US" sz="800" kern="0" dirty="0" smtClean="0">
                  <a:solidFill>
                    <a:srgbClr val="004B6B"/>
                  </a:solidFill>
                  <a:latin typeface="Arial"/>
                </a:rPr>
                <a:t> </a:t>
              </a:r>
              <a:r>
                <a:rPr lang="ja-JP" altLang="en-US" sz="800" kern="0" dirty="0" smtClean="0">
                  <a:solidFill>
                    <a:srgbClr val="004B6B"/>
                  </a:solidFill>
                  <a:latin typeface="Arial"/>
                </a:rPr>
                <a:t>タグを使って隔離、同じタグを用いてフォレンッジックを行える</a:t>
              </a:r>
              <a:endParaRPr lang="en-US" sz="800" kern="0" dirty="0">
                <a:solidFill>
                  <a:srgbClr val="004B6B"/>
                </a:solidFill>
                <a:latin typeface="Arial"/>
              </a:endParaRPr>
            </a:p>
          </p:txBody>
        </p:sp>
        <p:sp>
          <p:nvSpPr>
            <p:cNvPr id="397" name="Freeform 396"/>
            <p:cNvSpPr/>
            <p:nvPr/>
          </p:nvSpPr>
          <p:spPr>
            <a:xfrm>
              <a:off x="5176544" y="4064910"/>
              <a:ext cx="1236021" cy="209765"/>
            </a:xfrm>
            <a:custGeom>
              <a:avLst/>
              <a:gdLst>
                <a:gd name="connsiteX0" fmla="*/ 1236021 w 1236021"/>
                <a:gd name="connsiteY0" fmla="*/ 0 h 209765"/>
                <a:gd name="connsiteX1" fmla="*/ 1094275 w 1236021"/>
                <a:gd name="connsiteY1" fmla="*/ 0 h 209765"/>
                <a:gd name="connsiteX2" fmla="*/ 640690 w 1236021"/>
                <a:gd name="connsiteY2" fmla="*/ 209765 h 209765"/>
                <a:gd name="connsiteX3" fmla="*/ 0 w 1236021"/>
                <a:gd name="connsiteY3" fmla="*/ 209765 h 209765"/>
              </a:gdLst>
              <a:ahLst/>
              <a:cxnLst>
                <a:cxn ang="0">
                  <a:pos x="connsiteX0" y="connsiteY0"/>
                </a:cxn>
                <a:cxn ang="0">
                  <a:pos x="connsiteX1" y="connsiteY1"/>
                </a:cxn>
                <a:cxn ang="0">
                  <a:pos x="connsiteX2" y="connsiteY2"/>
                </a:cxn>
                <a:cxn ang="0">
                  <a:pos x="connsiteX3" y="connsiteY3"/>
                </a:cxn>
              </a:cxnLst>
              <a:rect l="l" t="t" r="r" b="b"/>
              <a:pathLst>
                <a:path w="1236021" h="209765">
                  <a:moveTo>
                    <a:pt x="1236021" y="0"/>
                  </a:moveTo>
                  <a:lnTo>
                    <a:pt x="1094275" y="0"/>
                  </a:lnTo>
                  <a:lnTo>
                    <a:pt x="640690" y="209765"/>
                  </a:lnTo>
                  <a:lnTo>
                    <a:pt x="0" y="209765"/>
                  </a:lnTo>
                </a:path>
              </a:pathLst>
            </a:custGeom>
            <a:noFill/>
            <a:ln w="3175" cap="flat" cmpd="sng" algn="ctr">
              <a:solidFill>
                <a:srgbClr val="143457"/>
              </a:solidFill>
              <a:prstDash val="solid"/>
              <a:headEnd type="none"/>
              <a:tailEnd type="triangle"/>
            </a:ln>
            <a:effectLst>
              <a:outerShdw blurRad="40000" dist="20000" dir="5400000" rotWithShape="0">
                <a:srgbClr val="000000">
                  <a:alpha val="38000"/>
                </a:srgbClr>
              </a:outerShdw>
            </a:effectLst>
          </p:spPr>
          <p:txBody>
            <a:bodyPr rtlCol="0" anchor="ctr"/>
            <a:lstStyle/>
            <a:p>
              <a:pPr algn="ctr" defTabSz="457162">
                <a:defRPr/>
              </a:pPr>
              <a:endParaRPr lang="en-US" sz="1400" kern="0">
                <a:solidFill>
                  <a:srgbClr val="676767"/>
                </a:solidFill>
                <a:latin typeface="Arial"/>
                <a:ea typeface="+mn-ea"/>
                <a:cs typeface="+mn-cs"/>
              </a:endParaRPr>
            </a:p>
          </p:txBody>
        </p:sp>
      </p:grpSp>
      <p:grpSp>
        <p:nvGrpSpPr>
          <p:cNvPr id="398" name="Group 397"/>
          <p:cNvGrpSpPr/>
          <p:nvPr/>
        </p:nvGrpSpPr>
        <p:grpSpPr>
          <a:xfrm>
            <a:off x="2877288" y="3522873"/>
            <a:ext cx="1227699" cy="959443"/>
            <a:chOff x="2877288" y="3522871"/>
            <a:chExt cx="1227699" cy="959443"/>
          </a:xfrm>
        </p:grpSpPr>
        <p:sp>
          <p:nvSpPr>
            <p:cNvPr id="399" name="TextBox 398"/>
            <p:cNvSpPr txBox="1"/>
            <p:nvPr/>
          </p:nvSpPr>
          <p:spPr>
            <a:xfrm>
              <a:off x="2984026" y="4043722"/>
              <a:ext cx="1120961" cy="438592"/>
            </a:xfrm>
            <a:prstGeom prst="rect">
              <a:avLst/>
            </a:prstGeom>
            <a:noFill/>
            <a:ln w="3175" cmpd="sng">
              <a:noFill/>
            </a:ln>
          </p:spPr>
          <p:txBody>
            <a:bodyPr wrap="square" lIns="68589" tIns="34295" rIns="68589" bIns="34295" rtlCol="0">
              <a:spAutoFit/>
            </a:bodyPr>
            <a:lstStyle/>
            <a:p>
              <a:pPr defTabSz="685834">
                <a:defRPr/>
              </a:pPr>
              <a:r>
                <a:rPr lang="en-US" sz="800" b="1" kern="0" dirty="0" smtClean="0">
                  <a:solidFill>
                    <a:srgbClr val="800000"/>
                  </a:solidFill>
                  <a:latin typeface="Arial"/>
                </a:rPr>
                <a:t>Suspicious</a:t>
              </a:r>
              <a:r>
                <a:rPr lang="ja-JP" altLang="en-US" sz="800" kern="0" dirty="0" smtClean="0">
                  <a:solidFill>
                    <a:srgbClr val="004B6B"/>
                  </a:solidFill>
                  <a:latin typeface="Arial"/>
                </a:rPr>
                <a:t>タグは感染したワークステーションについて回る</a:t>
              </a:r>
              <a:endParaRPr lang="en-US" sz="800" kern="0" dirty="0">
                <a:solidFill>
                  <a:srgbClr val="004B6B"/>
                </a:solidFill>
                <a:latin typeface="Arial"/>
              </a:endParaRPr>
            </a:p>
          </p:txBody>
        </p:sp>
        <p:sp>
          <p:nvSpPr>
            <p:cNvPr id="400" name="Freeform 399"/>
            <p:cNvSpPr/>
            <p:nvPr/>
          </p:nvSpPr>
          <p:spPr>
            <a:xfrm>
              <a:off x="2877288" y="3522871"/>
              <a:ext cx="121980" cy="638566"/>
            </a:xfrm>
            <a:custGeom>
              <a:avLst/>
              <a:gdLst>
                <a:gd name="connsiteX0" fmla="*/ 121980 w 121980"/>
                <a:gd name="connsiteY0" fmla="*/ 638566 h 638566"/>
                <a:gd name="connsiteX1" fmla="*/ 7175 w 121980"/>
                <a:gd name="connsiteY1" fmla="*/ 631391 h 638566"/>
                <a:gd name="connsiteX2" fmla="*/ 0 w 121980"/>
                <a:gd name="connsiteY2" fmla="*/ 0 h 638566"/>
                <a:gd name="connsiteX3" fmla="*/ 107629 w 121980"/>
                <a:gd name="connsiteY3" fmla="*/ 0 h 638566"/>
              </a:gdLst>
              <a:ahLst/>
              <a:cxnLst>
                <a:cxn ang="0">
                  <a:pos x="connsiteX0" y="connsiteY0"/>
                </a:cxn>
                <a:cxn ang="0">
                  <a:pos x="connsiteX1" y="connsiteY1"/>
                </a:cxn>
                <a:cxn ang="0">
                  <a:pos x="connsiteX2" y="connsiteY2"/>
                </a:cxn>
                <a:cxn ang="0">
                  <a:pos x="connsiteX3" y="connsiteY3"/>
                </a:cxn>
              </a:cxnLst>
              <a:rect l="l" t="t" r="r" b="b"/>
              <a:pathLst>
                <a:path w="121980" h="638566">
                  <a:moveTo>
                    <a:pt x="121980" y="638566"/>
                  </a:moveTo>
                  <a:lnTo>
                    <a:pt x="7175" y="631391"/>
                  </a:lnTo>
                  <a:cubicBezTo>
                    <a:pt x="4783" y="420927"/>
                    <a:pt x="2392" y="210464"/>
                    <a:pt x="0" y="0"/>
                  </a:cubicBezTo>
                  <a:lnTo>
                    <a:pt x="107629" y="0"/>
                  </a:lnTo>
                </a:path>
              </a:pathLst>
            </a:custGeom>
            <a:noFill/>
            <a:ln w="3175" cap="flat" cmpd="sng" algn="ctr">
              <a:solidFill>
                <a:srgbClr val="143457"/>
              </a:solidFill>
              <a:prstDash val="solid"/>
              <a:headEnd type="none"/>
              <a:tailEnd type="triangle"/>
            </a:ln>
            <a:effectLst>
              <a:outerShdw blurRad="40000" dist="20000" dir="5400000" rotWithShape="0">
                <a:srgbClr val="000000">
                  <a:alpha val="38000"/>
                </a:srgbClr>
              </a:outerShdw>
            </a:effectLst>
          </p:spPr>
          <p:txBody>
            <a:bodyPr rtlCol="0" anchor="ctr"/>
            <a:lstStyle/>
            <a:p>
              <a:pPr algn="ctr" defTabSz="457162">
                <a:defRPr/>
              </a:pPr>
              <a:endParaRPr lang="en-US" sz="1400" kern="0">
                <a:solidFill>
                  <a:srgbClr val="676767"/>
                </a:solidFill>
                <a:latin typeface="Arial"/>
                <a:ea typeface="+mn-ea"/>
                <a:cs typeface="+mn-cs"/>
              </a:endParaRPr>
            </a:p>
          </p:txBody>
        </p:sp>
      </p:grpSp>
      <p:grpSp>
        <p:nvGrpSpPr>
          <p:cNvPr id="401" name="Group 157"/>
          <p:cNvGrpSpPr>
            <a:grpSpLocks noChangeAspect="1"/>
          </p:cNvGrpSpPr>
          <p:nvPr/>
        </p:nvGrpSpPr>
        <p:grpSpPr>
          <a:xfrm>
            <a:off x="406262" y="1696806"/>
            <a:ext cx="241433" cy="154864"/>
            <a:chOff x="13636625" y="1373188"/>
            <a:chExt cx="1330325" cy="825500"/>
          </a:xfrm>
          <a:solidFill>
            <a:srgbClr val="125F8B"/>
          </a:solidFill>
          <a:effectLst/>
        </p:grpSpPr>
        <p:sp>
          <p:nvSpPr>
            <p:cNvPr id="402"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03"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04"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05"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06"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07"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08"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09"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0"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1"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2"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3"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4"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5"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6"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7"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8"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19"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20"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21"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sp>
          <p:nvSpPr>
            <p:cNvPr id="422"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endParaRPr>
            </a:p>
          </p:txBody>
        </p:sp>
      </p:grpSp>
      <p:sp>
        <p:nvSpPr>
          <p:cNvPr id="423" name="TextBox 422"/>
          <p:cNvSpPr txBox="1"/>
          <p:nvPr/>
        </p:nvSpPr>
        <p:spPr>
          <a:xfrm>
            <a:off x="586030" y="1649996"/>
            <a:ext cx="1697885" cy="230824"/>
          </a:xfrm>
          <a:prstGeom prst="rect">
            <a:avLst/>
          </a:prstGeom>
          <a:noFill/>
        </p:spPr>
        <p:txBody>
          <a:bodyPr wrap="none" lIns="91432" tIns="45716" rIns="91432" bIns="45716" rtlCol="0">
            <a:spAutoFit/>
          </a:bodyPr>
          <a:lstStyle/>
          <a:p>
            <a:pPr algn="ctr" defTabSz="457162"/>
            <a:r>
              <a:rPr lang="en-US" sz="900" dirty="0" smtClean="0">
                <a:solidFill>
                  <a:srgbClr val="2968AF">
                    <a:lumMod val="50000"/>
                  </a:srgbClr>
                </a:solidFill>
              </a:rPr>
              <a:t>ASA</a:t>
            </a:r>
            <a:r>
              <a:rPr lang="ja-JP" altLang="en-US" sz="900" dirty="0" smtClean="0">
                <a:solidFill>
                  <a:srgbClr val="2968AF">
                    <a:lumMod val="50000"/>
                  </a:srgbClr>
                </a:solidFill>
              </a:rPr>
              <a:t>ファイアウォール・ポリシー</a:t>
            </a:r>
            <a:endParaRPr lang="en-US" sz="900" dirty="0">
              <a:solidFill>
                <a:srgbClr val="2968AF">
                  <a:lumMod val="50000"/>
                </a:srgbClr>
              </a:solidFill>
            </a:endParaRPr>
          </a:p>
        </p:txBody>
      </p:sp>
    </p:spTree>
    <p:extLst>
      <p:ext uri="{BB962C8B-B14F-4D97-AF65-F5344CB8AC3E}">
        <p14:creationId xmlns:p14="http://schemas.microsoft.com/office/powerpoint/2010/main" val="167424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wipe(down)">
                                      <p:cBhvr>
                                        <p:cTn id="7" dur="500"/>
                                        <p:tgtEl>
                                          <p:spTgt spid="3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5"/>
                                        </p:tgtEl>
                                        <p:attrNameLst>
                                          <p:attrName>style.visibility</p:attrName>
                                        </p:attrNameLst>
                                      </p:cBhvr>
                                      <p:to>
                                        <p:strVal val="visible"/>
                                      </p:to>
                                    </p:set>
                                    <p:animEffect transition="in" filter="fade">
                                      <p:cBhvr>
                                        <p:cTn id="10" dur="500"/>
                                        <p:tgtEl>
                                          <p:spTgt spid="365"/>
                                        </p:tgtEl>
                                      </p:cBhvr>
                                    </p:animEffect>
                                  </p:childTnLst>
                                </p:cTn>
                              </p:par>
                              <p:par>
                                <p:cTn id="11" presetID="0" presetClass="path" presetSubtype="0" repeatCount="indefinite" accel="50000" decel="50000" fill="remove" nodeType="withEffect">
                                  <p:stCondLst>
                                    <p:cond delay="0"/>
                                  </p:stCondLst>
                                  <p:endCondLst>
                                    <p:cond evt="onNext" delay="0">
                                      <p:tgtEl>
                                        <p:sldTgt/>
                                      </p:tgtEl>
                                    </p:cond>
                                  </p:endCondLst>
                                  <p:childTnLst>
                                    <p:animMotion origin="layout" path="M -5.54244E-6 1.4665E-6 L 0.03853 -0.05403 L 0.03905 -0.10929 L -0.02847 -0.20623 L -0.02726 -0.44427 L -0.05017 -0.49737 " pathEditMode="relative" ptsTypes="AAAAAA">
                                      <p:cBhvr>
                                        <p:cTn id="12" dur="2000" fill="hold"/>
                                        <p:tgtEl>
                                          <p:spTgt spid="366"/>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65"/>
                                        </p:tgtEl>
                                      </p:cBhvr>
                                    </p:animEffect>
                                    <p:set>
                                      <p:cBhvr>
                                        <p:cTn id="17" dur="1" fill="hold">
                                          <p:stCondLst>
                                            <p:cond delay="499"/>
                                          </p:stCondLst>
                                        </p:cTn>
                                        <p:tgtEl>
                                          <p:spTgt spid="36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66"/>
                                        </p:tgtEl>
                                      </p:cBhvr>
                                    </p:animEffect>
                                    <p:set>
                                      <p:cBhvr>
                                        <p:cTn id="20" dur="1" fill="hold">
                                          <p:stCondLst>
                                            <p:cond delay="499"/>
                                          </p:stCondLst>
                                        </p:cTn>
                                        <p:tgtEl>
                                          <p:spTgt spid="366"/>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64"/>
                                        </p:tgtEl>
                                      </p:cBhvr>
                                    </p:animEffect>
                                    <p:set>
                                      <p:cBhvr>
                                        <p:cTn id="23" dur="1" fill="hold">
                                          <p:stCondLst>
                                            <p:cond delay="499"/>
                                          </p:stCondLst>
                                        </p:cTn>
                                        <p:tgtEl>
                                          <p:spTgt spid="36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9"/>
                                        </p:tgtEl>
                                        <p:attrNameLst>
                                          <p:attrName>style.visibility</p:attrName>
                                        </p:attrNameLst>
                                      </p:cBhvr>
                                      <p:to>
                                        <p:strVal val="visible"/>
                                      </p:to>
                                    </p:set>
                                    <p:animEffect transition="in" filter="fade">
                                      <p:cBhvr>
                                        <p:cTn id="28" dur="500"/>
                                        <p:tgtEl>
                                          <p:spTgt spid="369"/>
                                        </p:tgtEl>
                                      </p:cBhvr>
                                    </p:animEffect>
                                  </p:childTnLst>
                                </p:cTn>
                              </p:par>
                            </p:childTnLst>
                          </p:cTn>
                        </p:par>
                        <p:par>
                          <p:cTn id="29" fill="hold">
                            <p:stCondLst>
                              <p:cond delay="500"/>
                            </p:stCondLst>
                            <p:childTnLst>
                              <p:par>
                                <p:cTn id="30" presetID="0" presetClass="path" presetSubtype="0" repeatCount="indefinite" accel="50000" decel="50000" fill="remove" nodeType="afterEffect">
                                  <p:stCondLst>
                                    <p:cond delay="0"/>
                                  </p:stCondLst>
                                  <p:endCondLst>
                                    <p:cond evt="onNext" delay="0">
                                      <p:tgtEl>
                                        <p:sldTgt/>
                                      </p:tgtEl>
                                    </p:cond>
                                  </p:endCondLst>
                                  <p:childTnLst>
                                    <p:animMotion origin="layout" path="M 1.38889E-6 5.30864E-6 L 0.03941 -0.05617 L 0.03941 -0.11203 L -0.02361 -0.21018 L -0.02361 -0.32222 " pathEditMode="relative" ptsTypes="AAAAA">
                                      <p:cBhvr>
                                        <p:cTn id="31" dur="2000" fill="hold"/>
                                        <p:tgtEl>
                                          <p:spTgt spid="369"/>
                                        </p:tgtEl>
                                        <p:attrNameLst>
                                          <p:attrName>ppt_x</p:attrName>
                                          <p:attrName>ppt_y</p:attrName>
                                        </p:attrNameLst>
                                      </p:cBhvr>
                                    </p:animMotion>
                                  </p:childTnLst>
                                  <p:subTnLst>
                                    <p:set>
                                      <p:cBhvr override="childStyle">
                                        <p:cTn dur="1" fill="hold" display="0" masterRel="sameClick" afterEffect="1">
                                          <p:stCondLst>
                                            <p:cond evt="end" delay="0">
                                              <p:tn val="30"/>
                                            </p:cond>
                                          </p:stCondLst>
                                        </p:cTn>
                                        <p:tgtEl>
                                          <p:spTgt spid="369"/>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1"/>
                                        </p:tgtEl>
                                        <p:attrNameLst>
                                          <p:attrName>style.visibility</p:attrName>
                                        </p:attrNameLst>
                                      </p:cBhvr>
                                      <p:to>
                                        <p:strVal val="visible"/>
                                      </p:to>
                                    </p:set>
                                    <p:animEffect transition="in" filter="wipe(left)">
                                      <p:cBhvr>
                                        <p:cTn id="36" dur="500"/>
                                        <p:tgtEl>
                                          <p:spTgt spid="221"/>
                                        </p:tgtEl>
                                      </p:cBhvr>
                                    </p:animEffect>
                                  </p:childTnLst>
                                </p:cTn>
                              </p:par>
                              <p:par>
                                <p:cTn id="37" presetID="22" presetClass="entr" presetSubtype="8" repeatCount="indefinite" fill="hold" grpId="0" nodeType="withEffect">
                                  <p:stCondLst>
                                    <p:cond delay="0"/>
                                  </p:stCondLst>
                                  <p:iterate type="lt">
                                    <p:tmPct val="10000"/>
                                  </p:iterate>
                                  <p:childTnLst>
                                    <p:set>
                                      <p:cBhvr>
                                        <p:cTn id="38" dur="1" fill="hold">
                                          <p:stCondLst>
                                            <p:cond delay="0"/>
                                          </p:stCondLst>
                                        </p:cTn>
                                        <p:tgtEl>
                                          <p:spTgt spid="220"/>
                                        </p:tgtEl>
                                        <p:attrNameLst>
                                          <p:attrName>style.visibility</p:attrName>
                                        </p:attrNameLst>
                                      </p:cBhvr>
                                      <p:to>
                                        <p:strVal val="visible"/>
                                      </p:to>
                                    </p:set>
                                    <p:animEffect transition="in" filter="wipe(left)">
                                      <p:cBhvr>
                                        <p:cTn id="39" dur="500"/>
                                        <p:tgtEl>
                                          <p:spTgt spid="22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51"/>
                                        </p:tgtEl>
                                        <p:attrNameLst>
                                          <p:attrName>style.visibility</p:attrName>
                                        </p:attrNameLst>
                                      </p:cBhvr>
                                      <p:to>
                                        <p:strVal val="visible"/>
                                      </p:to>
                                    </p:set>
                                    <p:animEffect transition="in" filter="wipe(up)">
                                      <p:cBhvr>
                                        <p:cTn id="42" dur="500"/>
                                        <p:tgtEl>
                                          <p:spTgt spid="351"/>
                                        </p:tgtEl>
                                      </p:cBhvr>
                                    </p:animEffect>
                                  </p:childTnLst>
                                </p:cTn>
                              </p:par>
                              <p:par>
                                <p:cTn id="43" presetID="22" presetClass="entr" presetSubtype="8" repeatCount="indefinite" fill="hold" grpId="0" nodeType="withEffect">
                                  <p:stCondLst>
                                    <p:cond delay="0"/>
                                  </p:stCondLst>
                                  <p:iterate type="lt">
                                    <p:tmPct val="10000"/>
                                  </p:iterate>
                                  <p:childTnLst>
                                    <p:set>
                                      <p:cBhvr>
                                        <p:cTn id="44" dur="1" fill="hold">
                                          <p:stCondLst>
                                            <p:cond delay="0"/>
                                          </p:stCondLst>
                                        </p:cTn>
                                        <p:tgtEl>
                                          <p:spTgt spid="219"/>
                                        </p:tgtEl>
                                        <p:attrNameLst>
                                          <p:attrName>style.visibility</p:attrName>
                                        </p:attrNameLst>
                                      </p:cBhvr>
                                      <p:to>
                                        <p:strVal val="visible"/>
                                      </p:to>
                                    </p:set>
                                    <p:animEffect transition="in" filter="wipe(left)">
                                      <p:cBhvr>
                                        <p:cTn id="45" dur="500"/>
                                        <p:tgtEl>
                                          <p:spTgt spid="219"/>
                                        </p:tgtEl>
                                      </p:cBhvr>
                                    </p:animEffect>
                                  </p:childTnLst>
                                </p:cTn>
                              </p:par>
                              <p:par>
                                <p:cTn id="46" presetID="22" presetClass="entr" presetSubtype="8" repeatCount="indefinite" fill="hold" grpId="0" nodeType="withEffect">
                                  <p:stCondLst>
                                    <p:cond delay="0"/>
                                  </p:stCondLst>
                                  <p:iterate type="lt">
                                    <p:tmPct val="10000"/>
                                  </p:iterate>
                                  <p:childTnLst>
                                    <p:set>
                                      <p:cBhvr>
                                        <p:cTn id="47" dur="1" fill="hold">
                                          <p:stCondLst>
                                            <p:cond delay="0"/>
                                          </p:stCondLst>
                                        </p:cTn>
                                        <p:tgtEl>
                                          <p:spTgt spid="218"/>
                                        </p:tgtEl>
                                        <p:attrNameLst>
                                          <p:attrName>style.visibility</p:attrName>
                                        </p:attrNameLst>
                                      </p:cBhvr>
                                      <p:to>
                                        <p:strVal val="visible"/>
                                      </p:to>
                                    </p:set>
                                    <p:animEffect transition="in" filter="wipe(left)">
                                      <p:cBhvr>
                                        <p:cTn id="48" dur="500"/>
                                        <p:tgtEl>
                                          <p:spTgt spid="21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52"/>
                                        </p:tgtEl>
                                        <p:attrNameLst>
                                          <p:attrName>style.visibility</p:attrName>
                                        </p:attrNameLst>
                                      </p:cBhvr>
                                      <p:to>
                                        <p:strVal val="visible"/>
                                      </p:to>
                                    </p:set>
                                    <p:animEffect transition="in" filter="wipe(down)">
                                      <p:cBhvr>
                                        <p:cTn id="51" dur="500"/>
                                        <p:tgtEl>
                                          <p:spTgt spid="352"/>
                                        </p:tgtEl>
                                      </p:cBhvr>
                                    </p:animEffect>
                                  </p:childTnLst>
                                </p:cTn>
                              </p:par>
                            </p:childTnLst>
                          </p:cTn>
                        </p:par>
                        <p:par>
                          <p:cTn id="52" fill="hold">
                            <p:stCondLst>
                              <p:cond delay="1050"/>
                            </p:stCondLst>
                            <p:childTnLst>
                              <p:par>
                                <p:cTn id="53" presetID="22" presetClass="entr" presetSubtype="8" fill="hold" grpId="0" nodeType="afterEffect">
                                  <p:stCondLst>
                                    <p:cond delay="0"/>
                                  </p:stCondLst>
                                  <p:childTnLst>
                                    <p:set>
                                      <p:cBhvr>
                                        <p:cTn id="54" dur="1" fill="hold">
                                          <p:stCondLst>
                                            <p:cond delay="0"/>
                                          </p:stCondLst>
                                        </p:cTn>
                                        <p:tgtEl>
                                          <p:spTgt spid="354"/>
                                        </p:tgtEl>
                                        <p:attrNameLst>
                                          <p:attrName>style.visibility</p:attrName>
                                        </p:attrNameLst>
                                      </p:cBhvr>
                                      <p:to>
                                        <p:strVal val="visible"/>
                                      </p:to>
                                    </p:set>
                                    <p:animEffect transition="in" filter="wipe(left)">
                                      <p:cBhvr>
                                        <p:cTn id="55" dur="500"/>
                                        <p:tgtEl>
                                          <p:spTgt spid="354"/>
                                        </p:tgtEl>
                                      </p:cBhvr>
                                    </p:animEffect>
                                  </p:childTnLst>
                                </p:cTn>
                              </p:par>
                            </p:childTnLst>
                          </p:cTn>
                        </p:par>
                        <p:par>
                          <p:cTn id="56" fill="hold">
                            <p:stCondLst>
                              <p:cond delay="1550"/>
                            </p:stCondLst>
                            <p:childTnLst>
                              <p:par>
                                <p:cTn id="57" presetID="10" presetClass="entr" presetSubtype="0" fill="hold" nodeType="afterEffect">
                                  <p:stCondLst>
                                    <p:cond delay="0"/>
                                  </p:stCondLst>
                                  <p:childTnLst>
                                    <p:set>
                                      <p:cBhvr>
                                        <p:cTn id="58" dur="1" fill="hold">
                                          <p:stCondLst>
                                            <p:cond delay="0"/>
                                          </p:stCondLst>
                                        </p:cTn>
                                        <p:tgtEl>
                                          <p:spTgt spid="358"/>
                                        </p:tgtEl>
                                        <p:attrNameLst>
                                          <p:attrName>style.visibility</p:attrName>
                                        </p:attrNameLst>
                                      </p:cBhvr>
                                      <p:to>
                                        <p:strVal val="visible"/>
                                      </p:to>
                                    </p:set>
                                    <p:animEffect transition="in" filter="fade">
                                      <p:cBhvr>
                                        <p:cTn id="59" dur="500"/>
                                        <p:tgtEl>
                                          <p:spTgt spid="358"/>
                                        </p:tgtEl>
                                      </p:cBhvr>
                                    </p:animEffect>
                                  </p:childTnLst>
                                </p:cTn>
                              </p:par>
                            </p:childTnLst>
                          </p:cTn>
                        </p:par>
                        <p:par>
                          <p:cTn id="60" fill="hold">
                            <p:stCondLst>
                              <p:cond delay="2050"/>
                            </p:stCondLst>
                            <p:childTnLst>
                              <p:par>
                                <p:cTn id="61" presetID="22" presetClass="entr" presetSubtype="1" fill="hold" grpId="0" nodeType="afterEffect">
                                  <p:stCondLst>
                                    <p:cond delay="0"/>
                                  </p:stCondLst>
                                  <p:childTnLst>
                                    <p:set>
                                      <p:cBhvr>
                                        <p:cTn id="62" dur="1" fill="hold">
                                          <p:stCondLst>
                                            <p:cond delay="0"/>
                                          </p:stCondLst>
                                        </p:cTn>
                                        <p:tgtEl>
                                          <p:spTgt spid="355"/>
                                        </p:tgtEl>
                                        <p:attrNameLst>
                                          <p:attrName>style.visibility</p:attrName>
                                        </p:attrNameLst>
                                      </p:cBhvr>
                                      <p:to>
                                        <p:strVal val="visible"/>
                                      </p:to>
                                    </p:set>
                                    <p:animEffect transition="in" filter="wipe(up)">
                                      <p:cBhvr>
                                        <p:cTn id="63" dur="500"/>
                                        <p:tgtEl>
                                          <p:spTgt spid="35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53"/>
                                        </p:tgtEl>
                                        <p:attrNameLst>
                                          <p:attrName>style.visibility</p:attrName>
                                        </p:attrNameLst>
                                      </p:cBhvr>
                                      <p:to>
                                        <p:strVal val="visible"/>
                                      </p:to>
                                    </p:set>
                                    <p:animEffect transition="in" filter="wipe(left)">
                                      <p:cBhvr>
                                        <p:cTn id="66" dur="500"/>
                                        <p:tgtEl>
                                          <p:spTgt spid="35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42"/>
                                        </p:tgtEl>
                                        <p:attrNameLst>
                                          <p:attrName>style.visibility</p:attrName>
                                        </p:attrNameLst>
                                      </p:cBhvr>
                                      <p:to>
                                        <p:strVal val="visible"/>
                                      </p:to>
                                    </p:set>
                                    <p:animEffect transition="in" filter="wipe(left)">
                                      <p:cBhvr>
                                        <p:cTn id="69" dur="500"/>
                                        <p:tgtEl>
                                          <p:spTgt spid="342"/>
                                        </p:tgtEl>
                                      </p:cBhvr>
                                    </p:animEffect>
                                  </p:childTnLst>
                                </p:cTn>
                              </p:par>
                            </p:childTnLst>
                          </p:cTn>
                        </p:par>
                        <p:par>
                          <p:cTn id="70" fill="hold">
                            <p:stCondLst>
                              <p:cond delay="2550"/>
                            </p:stCondLst>
                            <p:childTnLst>
                              <p:par>
                                <p:cTn id="71" presetID="10" presetClass="entr" presetSubtype="0" fill="hold" grpId="0" nodeType="afterEffect">
                                  <p:stCondLst>
                                    <p:cond delay="0"/>
                                  </p:stCondLst>
                                  <p:childTnLst>
                                    <p:set>
                                      <p:cBhvr>
                                        <p:cTn id="72" dur="1" fill="hold">
                                          <p:stCondLst>
                                            <p:cond delay="0"/>
                                          </p:stCondLst>
                                        </p:cTn>
                                        <p:tgtEl>
                                          <p:spTgt spid="383"/>
                                        </p:tgtEl>
                                        <p:attrNameLst>
                                          <p:attrName>style.visibility</p:attrName>
                                        </p:attrNameLst>
                                      </p:cBhvr>
                                      <p:to>
                                        <p:strVal val="visible"/>
                                      </p:to>
                                    </p:set>
                                    <p:animEffect transition="in" filter="fade">
                                      <p:cBhvr>
                                        <p:cTn id="73" dur="500"/>
                                        <p:tgtEl>
                                          <p:spTgt spid="383"/>
                                        </p:tgtEl>
                                      </p:cBhvr>
                                    </p:animEffect>
                                  </p:childTnLst>
                                </p:cTn>
                              </p:par>
                              <p:par>
                                <p:cTn id="74" presetID="35" presetClass="emph" presetSubtype="0" repeatCount="indefinite" fill="remove" grpId="1" nodeType="withEffect">
                                  <p:stCondLst>
                                    <p:cond delay="0"/>
                                  </p:stCondLst>
                                  <p:childTnLst>
                                    <p:anim calcmode="discrete" valueType="str">
                                      <p:cBhvr>
                                        <p:cTn id="75" dur="1000" fill="hold"/>
                                        <p:tgtEl>
                                          <p:spTgt spid="383"/>
                                        </p:tgtEl>
                                        <p:attrNameLst>
                                          <p:attrName>style.visibility</p:attrName>
                                        </p:attrNameLst>
                                      </p:cBhvr>
                                      <p:tavLst>
                                        <p:tav tm="0">
                                          <p:val>
                                            <p:strVal val="hidden"/>
                                          </p:val>
                                        </p:tav>
                                        <p:tav tm="50000">
                                          <p:val>
                                            <p:strVal val="visible"/>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356"/>
                                        </p:tgtEl>
                                        <p:attrNameLst>
                                          <p:attrName>style.visibility</p:attrName>
                                        </p:attrNameLst>
                                      </p:cBhvr>
                                      <p:to>
                                        <p:strVal val="visible"/>
                                      </p:to>
                                    </p:set>
                                    <p:animEffect transition="in" filter="wipe(right)">
                                      <p:cBhvr>
                                        <p:cTn id="80" dur="500"/>
                                        <p:tgtEl>
                                          <p:spTgt spid="356"/>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357"/>
                                        </p:tgtEl>
                                        <p:attrNameLst>
                                          <p:attrName>style.visibility</p:attrName>
                                        </p:attrNameLst>
                                      </p:cBhvr>
                                      <p:to>
                                        <p:strVal val="visible"/>
                                      </p:to>
                                    </p:set>
                                    <p:animEffect transition="in" filter="fade">
                                      <p:cBhvr>
                                        <p:cTn id="84" dur="500"/>
                                        <p:tgtEl>
                                          <p:spTgt spid="357"/>
                                        </p:tgtEl>
                                      </p:cBhvr>
                                    </p:animEffect>
                                  </p:childTnLst>
                                </p:cTn>
                              </p:par>
                              <p:par>
                                <p:cTn id="85" presetID="35" presetClass="emph" presetSubtype="0" repeatCount="indefinite" fill="remove" grpId="1" nodeType="withEffect">
                                  <p:stCondLst>
                                    <p:cond delay="0"/>
                                  </p:stCondLst>
                                  <p:childTnLst>
                                    <p:anim calcmode="discrete" valueType="str">
                                      <p:cBhvr>
                                        <p:cTn id="86" dur="1000" fill="hold"/>
                                        <p:tgtEl>
                                          <p:spTgt spid="357"/>
                                        </p:tgtEl>
                                        <p:attrNameLst>
                                          <p:attrName>style.visibility</p:attrName>
                                        </p:attrNameLst>
                                      </p:cBhvr>
                                      <p:tavLst>
                                        <p:tav tm="0">
                                          <p:val>
                                            <p:strVal val="hidden"/>
                                          </p:val>
                                        </p:tav>
                                        <p:tav tm="50000">
                                          <p:val>
                                            <p:strVal val="visible"/>
                                          </p:val>
                                        </p:tav>
                                      </p:tavLst>
                                    </p:anim>
                                  </p:childTnLst>
                                </p:cTn>
                              </p:par>
                            </p:childTnLst>
                          </p:cTn>
                        </p:par>
                        <p:par>
                          <p:cTn id="87" fill="hold">
                            <p:stCondLst>
                              <p:cond delay="1500"/>
                            </p:stCondLst>
                            <p:childTnLst>
                              <p:par>
                                <p:cTn id="88" presetID="10" presetClass="entr" presetSubtype="0" fill="hold" nodeType="afterEffect">
                                  <p:stCondLst>
                                    <p:cond delay="0"/>
                                  </p:stCondLst>
                                  <p:childTnLst>
                                    <p:set>
                                      <p:cBhvr>
                                        <p:cTn id="89" dur="1" fill="hold">
                                          <p:stCondLst>
                                            <p:cond delay="0"/>
                                          </p:stCondLst>
                                        </p:cTn>
                                        <p:tgtEl>
                                          <p:spTgt spid="384"/>
                                        </p:tgtEl>
                                        <p:attrNameLst>
                                          <p:attrName>style.visibility</p:attrName>
                                        </p:attrNameLst>
                                      </p:cBhvr>
                                      <p:to>
                                        <p:strVal val="visible"/>
                                      </p:to>
                                    </p:set>
                                    <p:animEffect transition="in" filter="fade">
                                      <p:cBhvr>
                                        <p:cTn id="90" dur="500"/>
                                        <p:tgtEl>
                                          <p:spTgt spid="384"/>
                                        </p:tgtEl>
                                      </p:cBhvr>
                                    </p:animEffect>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389"/>
                                        </p:tgtEl>
                                        <p:attrNameLst>
                                          <p:attrName>style.visibility</p:attrName>
                                        </p:attrNameLst>
                                      </p:cBhvr>
                                      <p:to>
                                        <p:strVal val="visible"/>
                                      </p:to>
                                    </p:set>
                                    <p:animEffect transition="in" filter="fade">
                                      <p:cBhvr>
                                        <p:cTn id="94" dur="500"/>
                                        <p:tgtEl>
                                          <p:spTgt spid="389"/>
                                        </p:tgtEl>
                                      </p:cBhvr>
                                    </p:animEffect>
                                  </p:childTnLst>
                                </p:cTn>
                              </p:par>
                            </p:childTnLst>
                          </p:cTn>
                        </p:par>
                        <p:par>
                          <p:cTn id="95" fill="hold">
                            <p:stCondLst>
                              <p:cond delay="2500"/>
                            </p:stCondLst>
                            <p:childTnLst>
                              <p:par>
                                <p:cTn id="96" presetID="22" presetClass="entr" presetSubtype="2" fill="hold" nodeType="afterEffect">
                                  <p:stCondLst>
                                    <p:cond delay="0"/>
                                  </p:stCondLst>
                                  <p:childTnLst>
                                    <p:set>
                                      <p:cBhvr>
                                        <p:cTn id="97" dur="1" fill="hold">
                                          <p:stCondLst>
                                            <p:cond delay="0"/>
                                          </p:stCondLst>
                                        </p:cTn>
                                        <p:tgtEl>
                                          <p:spTgt spid="395"/>
                                        </p:tgtEl>
                                        <p:attrNameLst>
                                          <p:attrName>style.visibility</p:attrName>
                                        </p:attrNameLst>
                                      </p:cBhvr>
                                      <p:to>
                                        <p:strVal val="visible"/>
                                      </p:to>
                                    </p:set>
                                    <p:animEffect transition="in" filter="wipe(right)">
                                      <p:cBhvr>
                                        <p:cTn id="98" dur="500"/>
                                        <p:tgtEl>
                                          <p:spTgt spid="395"/>
                                        </p:tgtEl>
                                      </p:cBhvr>
                                    </p:animEffect>
                                  </p:childTnLst>
                                </p:cTn>
                              </p:par>
                            </p:childTnLst>
                          </p:cTn>
                        </p:par>
                      </p:childTnLst>
                    </p:cTn>
                  </p:par>
                  <p:par>
                    <p:cTn id="99" fill="hold">
                      <p:stCondLst>
                        <p:cond delay="indefinite"/>
                      </p:stCondLst>
                      <p:childTnLst>
                        <p:par>
                          <p:cTn id="100" fill="hold">
                            <p:stCondLst>
                              <p:cond delay="0"/>
                            </p:stCondLst>
                            <p:childTnLst>
                              <p:par>
                                <p:cTn id="101" presetID="0" presetClass="path" presetSubtype="0" accel="50000" decel="50000" fill="hold" nodeType="clickEffect">
                                  <p:stCondLst>
                                    <p:cond delay="0"/>
                                  </p:stCondLst>
                                  <p:childTnLst>
                                    <p:animMotion origin="layout" path="M -4.40083E-6 -3.36316E-7 L -0.21066 -3.36316E-7 L -0.21066 -0.28078 " pathEditMode="relative" rAng="0" ptsTypes="AAA">
                                      <p:cBhvr>
                                        <p:cTn id="102" dur="2000" fill="hold"/>
                                        <p:tgtEl>
                                          <p:spTgt spid="345"/>
                                        </p:tgtEl>
                                        <p:attrNameLst>
                                          <p:attrName>ppt_x</p:attrName>
                                          <p:attrName>ppt_y</p:attrName>
                                        </p:attrNameLst>
                                      </p:cBhvr>
                                      <p:rCtr x="-10542" y="-14039"/>
                                    </p:animMotion>
                                  </p:childTnLst>
                                </p:cTn>
                              </p:par>
                              <p:par>
                                <p:cTn id="103" presetID="0" presetClass="path" presetSubtype="0" accel="50000" decel="50000" fill="hold" nodeType="withEffect">
                                  <p:stCondLst>
                                    <p:cond delay="0"/>
                                  </p:stCondLst>
                                  <p:childTnLst>
                                    <p:animMotion origin="layout" path="M 5.45676E-6 7.78463E-6 L -0.20492 7.78463E-6 L -0.20492 -0.26596 " pathEditMode="relative" ptsTypes="AAA">
                                      <p:cBhvr>
                                        <p:cTn id="104" dur="2000" fill="hold"/>
                                        <p:tgtEl>
                                          <p:spTgt spid="369"/>
                                        </p:tgtEl>
                                        <p:attrNameLst>
                                          <p:attrName>ppt_x</p:attrName>
                                          <p:attrName>ppt_y</p:attrName>
                                        </p:attrNameLst>
                                      </p:cBhvr>
                                    </p:animMotion>
                                  </p:childTnLst>
                                </p:cTn>
                              </p:par>
                            </p:childTnLst>
                          </p:cTn>
                        </p:par>
                        <p:par>
                          <p:cTn id="105" fill="hold">
                            <p:stCondLst>
                              <p:cond delay="2000"/>
                            </p:stCondLst>
                            <p:childTnLst>
                              <p:par>
                                <p:cTn id="106" presetID="22" presetClass="entr" presetSubtype="4" fill="hold" nodeType="afterEffect">
                                  <p:stCondLst>
                                    <p:cond delay="0"/>
                                  </p:stCondLst>
                                  <p:childTnLst>
                                    <p:set>
                                      <p:cBhvr>
                                        <p:cTn id="107" dur="1" fill="hold">
                                          <p:stCondLst>
                                            <p:cond delay="0"/>
                                          </p:stCondLst>
                                        </p:cTn>
                                        <p:tgtEl>
                                          <p:spTgt spid="398"/>
                                        </p:tgtEl>
                                        <p:attrNameLst>
                                          <p:attrName>style.visibility</p:attrName>
                                        </p:attrNameLst>
                                      </p:cBhvr>
                                      <p:to>
                                        <p:strVal val="visible"/>
                                      </p:to>
                                    </p:set>
                                    <p:animEffect transition="in" filter="wipe(down)">
                                      <p:cBhvr>
                                        <p:cTn id="108"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219" grpId="0"/>
      <p:bldP spid="220" grpId="0"/>
      <p:bldP spid="221" grpId="0" animBg="1"/>
      <p:bldP spid="342" grpId="0"/>
      <p:bldP spid="351" grpId="0" animBg="1"/>
      <p:bldP spid="352" grpId="0" animBg="1"/>
      <p:bldP spid="353" grpId="0"/>
      <p:bldP spid="354" grpId="0" animBg="1"/>
      <p:bldP spid="355" grpId="0" animBg="1"/>
      <p:bldP spid="356" grpId="0" animBg="1"/>
      <p:bldP spid="357" grpId="0"/>
      <p:bldP spid="357" grpId="1"/>
      <p:bldP spid="364" grpId="0" animBg="1"/>
      <p:bldP spid="364" grpId="1" animBg="1"/>
      <p:bldP spid="365" grpId="0" animBg="1"/>
      <p:bldP spid="365" grpId="1" animBg="1"/>
      <p:bldP spid="383" grpId="0"/>
      <p:bldP spid="38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212380"/>
            <a:ext cx="8345488" cy="731837"/>
          </a:xfrm>
        </p:spPr>
        <p:txBody>
          <a:bodyPr/>
          <a:lstStyle/>
          <a:p>
            <a:r>
              <a:rPr lang="en-US" sz="2800" dirty="0" smtClean="0"/>
              <a:t>ISE </a:t>
            </a:r>
            <a:r>
              <a:rPr lang="en-US" sz="2800" dirty="0" err="1" smtClean="0"/>
              <a:t>pxGrid</a:t>
            </a:r>
            <a:r>
              <a:rPr lang="en-US" sz="2800" dirty="0" smtClean="0"/>
              <a:t> + ANC </a:t>
            </a:r>
            <a:r>
              <a:rPr lang="ja-JP" altLang="en-US" sz="2800" dirty="0" smtClean="0"/>
              <a:t>機能による端末自動隔離</a:t>
            </a:r>
            <a:endParaRPr lang="en-US" sz="2800" dirty="0"/>
          </a:p>
        </p:txBody>
      </p:sp>
      <p:sp>
        <p:nvSpPr>
          <p:cNvPr id="191" name="Donut 190"/>
          <p:cNvSpPr/>
          <p:nvPr/>
        </p:nvSpPr>
        <p:spPr>
          <a:xfrm>
            <a:off x="1948173" y="1337530"/>
            <a:ext cx="3233885" cy="3233043"/>
          </a:xfrm>
          <a:prstGeom prst="donut">
            <a:avLst>
              <a:gd name="adj" fmla="val 3661"/>
            </a:avLst>
          </a:prstGeom>
          <a:gradFill flip="none" rotWithShape="1">
            <a:gsLst>
              <a:gs pos="0">
                <a:srgbClr val="000000">
                  <a:lumMod val="40000"/>
                  <a:lumOff val="60000"/>
                  <a:alpha val="70000"/>
                </a:srgbClr>
              </a:gs>
              <a:gs pos="45000">
                <a:srgbClr val="FFFFFF"/>
              </a:gs>
            </a:gsLst>
            <a:lin ang="0" scaled="0"/>
            <a:tileRect/>
          </a:gradFill>
          <a:ln w="25400" cap="flat" cmpd="sng" algn="ctr">
            <a:noFill/>
            <a:prstDash val="solid"/>
          </a:ln>
          <a:effectLst/>
        </p:spPr>
        <p:txBody>
          <a:bodyPr lIns="68439" tIns="34220" rIns="68439" bIns="34220" rtlCol="0" anchor="ctr"/>
          <a:lstStyle/>
          <a:p>
            <a:pPr marL="0" marR="0" lvl="0" indent="0" algn="ctr" defTabSz="45617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CiscoSansTT Light"/>
              <a:ea typeface="+mn-ea"/>
              <a:cs typeface="+mn-cs"/>
            </a:endParaRPr>
          </a:p>
        </p:txBody>
      </p:sp>
      <p:sp>
        <p:nvSpPr>
          <p:cNvPr id="192" name="Oval 191"/>
          <p:cNvSpPr/>
          <p:nvPr/>
        </p:nvSpPr>
        <p:spPr>
          <a:xfrm>
            <a:off x="4517164" y="1893730"/>
            <a:ext cx="2906339" cy="2066156"/>
          </a:xfrm>
          <a:prstGeom prst="ellipse">
            <a:avLst/>
          </a:prstGeom>
          <a:gradFill flip="none" rotWithShape="1">
            <a:gsLst>
              <a:gs pos="0">
                <a:srgbClr val="365D79">
                  <a:alpha val="64000"/>
                </a:srgbClr>
              </a:gs>
              <a:gs pos="100000">
                <a:srgbClr val="FFFFFF">
                  <a:alpha val="0"/>
                </a:srgbClr>
              </a:gs>
            </a:gsLst>
            <a:path path="circle">
              <a:fillToRect l="50000" t="50000" r="50000" b="50000"/>
            </a:path>
            <a:tileRect/>
          </a:gradFill>
          <a:ln w="25400" cap="flat" cmpd="sng" algn="ctr">
            <a:noFill/>
            <a:prstDash val="solid"/>
          </a:ln>
          <a:effectLst>
            <a:glow rad="1016000">
              <a:srgbClr val="FFFFFF">
                <a:alpha val="53000"/>
              </a:srgbClr>
            </a:glow>
            <a:softEdge rad="355600"/>
          </a:effectLst>
        </p:spPr>
        <p:txBody>
          <a:bodyPr lIns="68439" tIns="34220" rIns="68439" bIns="34220" spcCol="0" rtlCol="0" anchor="ctr"/>
          <a:lstStyle/>
          <a:p>
            <a:pPr marL="0" marR="0" lvl="0" indent="0" algn="ctr" defTabSz="45617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mn-ea"/>
              <a:cs typeface="+mn-cs"/>
            </a:endParaRPr>
          </a:p>
        </p:txBody>
      </p:sp>
      <p:sp>
        <p:nvSpPr>
          <p:cNvPr id="193" name="Freeform 192"/>
          <p:cNvSpPr>
            <a:spLocks/>
          </p:cNvSpPr>
          <p:nvPr/>
        </p:nvSpPr>
        <p:spPr bwMode="auto">
          <a:xfrm>
            <a:off x="5482907" y="828391"/>
            <a:ext cx="1890852" cy="97987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306071">
              <a:alpha val="15000"/>
            </a:srgbClr>
          </a:solidFill>
          <a:ln w="25400" cap="flat" cmpd="sng" algn="ctr">
            <a:noFill/>
            <a:prstDash val="solid"/>
          </a:ln>
          <a:effectLst/>
        </p:spPr>
        <p:txBody>
          <a:bodyPr lIns="91176" tIns="45582" rIns="91176" bIns="45582" rtlCol="0" anchor="ctr"/>
          <a:lstStyle/>
          <a:p>
            <a:pPr algn="ctr" defTabSz="341461" fontAlgn="auto">
              <a:spcBef>
                <a:spcPts val="0"/>
              </a:spcBef>
              <a:spcAft>
                <a:spcPts val="0"/>
              </a:spcAft>
              <a:defRPr/>
            </a:pPr>
            <a:endParaRPr lang="en-US" sz="1100" kern="0" dirty="0">
              <a:solidFill>
                <a:srgbClr val="143457"/>
              </a:solidFill>
              <a:latin typeface="Arial"/>
              <a:ea typeface="+mn-ea"/>
              <a:cs typeface="+mn-cs"/>
            </a:endParaRPr>
          </a:p>
        </p:txBody>
      </p:sp>
      <p:sp>
        <p:nvSpPr>
          <p:cNvPr id="194" name="Freeform 193"/>
          <p:cNvSpPr/>
          <p:nvPr/>
        </p:nvSpPr>
        <p:spPr>
          <a:xfrm rot="5400000">
            <a:off x="1610691" y="1448011"/>
            <a:ext cx="2440496" cy="2933756"/>
          </a:xfrm>
          <a:custGeom>
            <a:avLst/>
            <a:gdLst>
              <a:gd name="connsiteX0" fmla="*/ 516613 w 2423361"/>
              <a:gd name="connsiteY0" fmla="*/ 0 h 2987392"/>
              <a:gd name="connsiteX1" fmla="*/ 1906748 w 2423361"/>
              <a:gd name="connsiteY1" fmla="*/ 0 h 2987392"/>
              <a:gd name="connsiteX2" fmla="*/ 1853135 w 2423361"/>
              <a:gd name="connsiteY2" fmla="*/ 104722 h 2987392"/>
              <a:gd name="connsiteX3" fmla="*/ 1626466 w 2423361"/>
              <a:gd name="connsiteY3" fmla="*/ 1167008 h 2987392"/>
              <a:gd name="connsiteX4" fmla="*/ 2309898 w 2423361"/>
              <a:gd name="connsiteY4" fmla="*/ 2886709 h 2987392"/>
              <a:gd name="connsiteX5" fmla="*/ 2423361 w 2423361"/>
              <a:gd name="connsiteY5" fmla="*/ 2987392 h 2987392"/>
              <a:gd name="connsiteX6" fmla="*/ 0 w 2423361"/>
              <a:gd name="connsiteY6" fmla="*/ 2987392 h 2987392"/>
              <a:gd name="connsiteX7" fmla="*/ 113463 w 2423361"/>
              <a:gd name="connsiteY7" fmla="*/ 2886709 h 2987392"/>
              <a:gd name="connsiteX8" fmla="*/ 796895 w 2423361"/>
              <a:gd name="connsiteY8" fmla="*/ 1167008 h 2987392"/>
              <a:gd name="connsiteX9" fmla="*/ 570226 w 2423361"/>
              <a:gd name="connsiteY9" fmla="*/ 104722 h 2987392"/>
              <a:gd name="connsiteX10" fmla="*/ 516613 w 2423361"/>
              <a:gd name="connsiteY10" fmla="*/ 0 h 29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3361" h="2987392">
                <a:moveTo>
                  <a:pt x="516613" y="0"/>
                </a:moveTo>
                <a:lnTo>
                  <a:pt x="1906748" y="0"/>
                </a:lnTo>
                <a:lnTo>
                  <a:pt x="1853135" y="104722"/>
                </a:lnTo>
                <a:cubicBezTo>
                  <a:pt x="1708578" y="420501"/>
                  <a:pt x="1626466" y="782375"/>
                  <a:pt x="1626466" y="1167008"/>
                </a:cubicBezTo>
                <a:cubicBezTo>
                  <a:pt x="1626466" y="1859347"/>
                  <a:pt x="1892509" y="2477950"/>
                  <a:pt x="2309898" y="2886709"/>
                </a:cubicBezTo>
                <a:lnTo>
                  <a:pt x="2423361" y="2987392"/>
                </a:lnTo>
                <a:lnTo>
                  <a:pt x="0" y="2987392"/>
                </a:lnTo>
                <a:lnTo>
                  <a:pt x="113463" y="2886709"/>
                </a:lnTo>
                <a:cubicBezTo>
                  <a:pt x="530852" y="2477950"/>
                  <a:pt x="796895" y="1859347"/>
                  <a:pt x="796895" y="1167008"/>
                </a:cubicBezTo>
                <a:cubicBezTo>
                  <a:pt x="796895" y="782375"/>
                  <a:pt x="714783" y="420501"/>
                  <a:pt x="570226" y="104722"/>
                </a:cubicBezTo>
                <a:lnTo>
                  <a:pt x="516613" y="0"/>
                </a:lnTo>
                <a:close/>
              </a:path>
            </a:pathLst>
          </a:custGeom>
          <a:gradFill flip="none" rotWithShape="1">
            <a:gsLst>
              <a:gs pos="31000">
                <a:srgbClr val="272A48">
                  <a:lumMod val="5000"/>
                  <a:lumOff val="95000"/>
                  <a:alpha val="39000"/>
                </a:srgbClr>
              </a:gs>
              <a:gs pos="78000">
                <a:srgbClr val="000000">
                  <a:lumMod val="40000"/>
                  <a:lumOff val="60000"/>
                  <a:alpha val="39000"/>
                </a:srgbClr>
              </a:gs>
              <a:gs pos="61597">
                <a:srgbClr val="FFFFFF">
                  <a:lumMod val="75000"/>
                  <a:alpha val="39000"/>
                </a:srgbClr>
              </a:gs>
              <a:gs pos="100000">
                <a:srgbClr val="FFFFFF">
                  <a:alpha val="39000"/>
                </a:srgbClr>
              </a:gs>
            </a:gsLst>
            <a:lin ang="5400000" scaled="1"/>
            <a:tileRect/>
          </a:gradFill>
          <a:ln w="25400" cap="flat" cmpd="sng" algn="ctr">
            <a:noFill/>
            <a:prstDash val="solid"/>
          </a:ln>
          <a:effectLst/>
        </p:spPr>
        <p:txBody>
          <a:bodyPr lIns="68439" tIns="34220" rIns="68439" bIns="34220" rtlCol="0" anchor="ctr"/>
          <a:lstStyle/>
          <a:p>
            <a:pPr marL="0" marR="0" lvl="0" indent="0" algn="ctr" defTabSz="45617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mn-ea"/>
              <a:cs typeface="+mn-cs"/>
            </a:endParaRPr>
          </a:p>
        </p:txBody>
      </p:sp>
      <p:grpSp>
        <p:nvGrpSpPr>
          <p:cNvPr id="195" name="Group 194"/>
          <p:cNvGrpSpPr/>
          <p:nvPr/>
        </p:nvGrpSpPr>
        <p:grpSpPr>
          <a:xfrm>
            <a:off x="5605354" y="3585324"/>
            <a:ext cx="682446" cy="682267"/>
            <a:chOff x="8072691" y="1525897"/>
            <a:chExt cx="731520" cy="731520"/>
          </a:xfrm>
        </p:grpSpPr>
        <p:sp>
          <p:nvSpPr>
            <p:cNvPr id="196" name="Oval 263"/>
            <p:cNvSpPr>
              <a:spLocks/>
            </p:cNvSpPr>
            <p:nvPr/>
          </p:nvSpPr>
          <p:spPr bwMode="auto">
            <a:xfrm>
              <a:off x="8072691" y="1525897"/>
              <a:ext cx="731520" cy="731520"/>
            </a:xfrm>
            <a:prstGeom prst="ellipse">
              <a:avLst/>
            </a:prstGeom>
            <a:solidFill>
              <a:srgbClr val="395C78"/>
            </a:solidFill>
            <a:ln w="3175" cap="flat" cmpd="sng">
              <a:solidFill>
                <a:srgbClr val="FFFFFF"/>
              </a:solidFill>
              <a:round/>
              <a:headEnd type="none" w="med" len="med"/>
              <a:tailEnd type="none" w="med" len="med"/>
            </a:ln>
            <a:effectLst/>
          </p:spPr>
          <p:txBody>
            <a:bodyPr lIns="0" tIns="0" rIns="0" bIns="0"/>
            <a:lstStyle/>
            <a:p>
              <a:pPr marL="0" marR="0" lvl="0" indent="0" defTabSz="684438" eaLnBrk="0" fontAlgn="auto" latinLnBrk="0" hangingPunct="0">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26F"/>
                </a:solidFill>
                <a:effectLst/>
                <a:uLnTx/>
                <a:uFillTx/>
                <a:latin typeface="CiscoSansTT Light"/>
                <a:ea typeface="+mn-ea"/>
                <a:cs typeface="+mn-cs"/>
              </a:endParaRPr>
            </a:p>
          </p:txBody>
        </p:sp>
        <p:pic>
          <p:nvPicPr>
            <p:cNvPr id="197" name="Picture 196" descr="router arrows.e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068" y="1593698"/>
              <a:ext cx="630767" cy="595918"/>
            </a:xfrm>
            <a:prstGeom prst="rect">
              <a:avLst/>
            </a:prstGeom>
            <a:ln>
              <a:noFill/>
            </a:ln>
            <a:effectLst/>
          </p:spPr>
        </p:pic>
      </p:grpSp>
      <p:grpSp>
        <p:nvGrpSpPr>
          <p:cNvPr id="198" name="Group 197"/>
          <p:cNvGrpSpPr/>
          <p:nvPr/>
        </p:nvGrpSpPr>
        <p:grpSpPr>
          <a:xfrm>
            <a:off x="4174533" y="2556100"/>
            <a:ext cx="691410" cy="693942"/>
            <a:chOff x="5089055" y="1234632"/>
            <a:chExt cx="921640" cy="925256"/>
          </a:xfrm>
        </p:grpSpPr>
        <p:sp>
          <p:nvSpPr>
            <p:cNvPr id="199" name="Oval 263"/>
            <p:cNvSpPr>
              <a:spLocks/>
            </p:cNvSpPr>
            <p:nvPr/>
          </p:nvSpPr>
          <p:spPr bwMode="auto">
            <a:xfrm>
              <a:off x="5089055" y="1234632"/>
              <a:ext cx="921640" cy="925256"/>
            </a:xfrm>
            <a:prstGeom prst="ellipse">
              <a:avLst/>
            </a:prstGeom>
            <a:solidFill>
              <a:srgbClr val="0B5E8D"/>
            </a:solidFill>
            <a:ln w="25400" cap="flat">
              <a:noFill/>
              <a:round/>
              <a:headEnd type="none" w="med" len="med"/>
              <a:tailEnd type="none" w="med" len="med"/>
            </a:ln>
            <a:effectLst/>
          </p:spPr>
          <p:txBody>
            <a:bodyPr lIns="0" tIns="0" rIns="0" bIns="0"/>
            <a:lstStyle/>
            <a:p>
              <a:pPr defTabSz="684438" eaLnBrk="0" fontAlgn="auto" hangingPunct="0">
                <a:lnSpc>
                  <a:spcPct val="90000"/>
                </a:lnSpc>
                <a:spcBef>
                  <a:spcPts val="0"/>
                </a:spcBef>
                <a:spcAft>
                  <a:spcPts val="0"/>
                </a:spcAft>
                <a:defRPr/>
              </a:pPr>
              <a:endParaRPr lang="en-US" kern="0" dirty="0">
                <a:solidFill>
                  <a:srgbClr val="00526F"/>
                </a:solidFill>
                <a:latin typeface="CiscoSansTT Light"/>
                <a:ea typeface="+mn-ea"/>
                <a:cs typeface="+mn-cs"/>
              </a:endParaRPr>
            </a:p>
          </p:txBody>
        </p:sp>
        <p:grpSp>
          <p:nvGrpSpPr>
            <p:cNvPr id="200" name="Group 603"/>
            <p:cNvGrpSpPr>
              <a:grpSpLocks noChangeAspect="1"/>
            </p:cNvGrpSpPr>
            <p:nvPr/>
          </p:nvGrpSpPr>
          <p:grpSpPr bwMode="auto">
            <a:xfrm>
              <a:off x="5299588" y="1337756"/>
              <a:ext cx="500575" cy="719008"/>
              <a:chOff x="6556" y="492"/>
              <a:chExt cx="2551" cy="3655"/>
            </a:xfrm>
            <a:solidFill>
              <a:srgbClr val="FFFFFF"/>
            </a:solidFill>
            <a:effectLst>
              <a:outerShdw blurRad="25400" dist="12700" dir="5400000" algn="t" rotWithShape="0">
                <a:prstClr val="black">
                  <a:alpha val="20000"/>
                </a:prstClr>
              </a:outerShdw>
            </a:effectLst>
          </p:grpSpPr>
          <p:sp>
            <p:nvSpPr>
              <p:cNvPr id="20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0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0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0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0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0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0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0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0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1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2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2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2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2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sp>
            <p:nvSpPr>
              <p:cNvPr id="22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25400" cap="flat" cmpd="sng" algn="ctr">
                <a:noFill/>
                <a:prstDash val="solid"/>
              </a:ln>
              <a:effectLst/>
            </p:spPr>
            <p:txBody>
              <a:bodyPr rtlCol="0" anchor="ctr"/>
              <a:lstStyle/>
              <a:p>
                <a:pPr algn="ctr" defTabSz="455186" fontAlgn="auto">
                  <a:spcBef>
                    <a:spcPts val="0"/>
                  </a:spcBef>
                  <a:spcAft>
                    <a:spcPts val="0"/>
                  </a:spcAft>
                </a:pPr>
                <a:endParaRPr lang="en-US" sz="1400" kern="0" dirty="0">
                  <a:solidFill>
                    <a:srgbClr val="143457"/>
                  </a:solidFill>
                  <a:latin typeface="Arial"/>
                  <a:ea typeface="+mn-ea"/>
                  <a:cs typeface="+mn-cs"/>
                </a:endParaRPr>
              </a:p>
            </p:txBody>
          </p:sp>
        </p:grpSp>
      </p:grpSp>
      <p:grpSp>
        <p:nvGrpSpPr>
          <p:cNvPr id="225" name="Group 224"/>
          <p:cNvGrpSpPr/>
          <p:nvPr/>
        </p:nvGrpSpPr>
        <p:grpSpPr>
          <a:xfrm>
            <a:off x="7080114" y="2556100"/>
            <a:ext cx="691410" cy="693942"/>
            <a:chOff x="7600269" y="3708443"/>
            <a:chExt cx="921640" cy="925256"/>
          </a:xfrm>
        </p:grpSpPr>
        <p:sp>
          <p:nvSpPr>
            <p:cNvPr id="226" name="Oval 263"/>
            <p:cNvSpPr>
              <a:spLocks/>
            </p:cNvSpPr>
            <p:nvPr/>
          </p:nvSpPr>
          <p:spPr bwMode="auto">
            <a:xfrm>
              <a:off x="7600269" y="3708443"/>
              <a:ext cx="921640" cy="925256"/>
            </a:xfrm>
            <a:prstGeom prst="ellipse">
              <a:avLst/>
            </a:prstGeom>
            <a:solidFill>
              <a:srgbClr val="395C78"/>
            </a:solidFill>
            <a:ln w="25400" cap="flat">
              <a:noFill/>
              <a:round/>
              <a:headEnd type="none" w="med" len="med"/>
              <a:tailEnd type="none" w="med" len="med"/>
            </a:ln>
            <a:effectLst/>
          </p:spPr>
          <p:txBody>
            <a:bodyPr lIns="0" tIns="0" rIns="0" bIns="0"/>
            <a:lstStyle/>
            <a:p>
              <a:pPr defTabSz="684438" eaLnBrk="0" fontAlgn="auto" hangingPunct="0">
                <a:lnSpc>
                  <a:spcPct val="90000"/>
                </a:lnSpc>
                <a:spcBef>
                  <a:spcPts val="0"/>
                </a:spcBef>
                <a:spcAft>
                  <a:spcPts val="0"/>
                </a:spcAft>
                <a:defRPr/>
              </a:pPr>
              <a:endParaRPr lang="en-US" kern="0" dirty="0">
                <a:solidFill>
                  <a:srgbClr val="00526F"/>
                </a:solidFill>
                <a:latin typeface="CiscoSansTT Light"/>
                <a:ea typeface="+mn-ea"/>
                <a:cs typeface="+mn-cs"/>
              </a:endParaRPr>
            </a:p>
          </p:txBody>
        </p:sp>
        <p:pic>
          <p:nvPicPr>
            <p:cNvPr id="227" name="Picture 226"/>
            <p:cNvPicPr>
              <a:picLocks noChangeAspect="1"/>
            </p:cNvPicPr>
            <p:nvPr/>
          </p:nvPicPr>
          <p:blipFill>
            <a:blip r:embed="rId4"/>
            <a:stretch>
              <a:fillRect/>
            </a:stretch>
          </p:blipFill>
          <p:spPr>
            <a:xfrm>
              <a:off x="7769112" y="3909577"/>
              <a:ext cx="583954" cy="522988"/>
            </a:xfrm>
            <a:prstGeom prst="rect">
              <a:avLst/>
            </a:prstGeom>
          </p:spPr>
        </p:pic>
      </p:grpSp>
      <p:grpSp>
        <p:nvGrpSpPr>
          <p:cNvPr id="228" name="Group 227"/>
          <p:cNvGrpSpPr/>
          <p:nvPr/>
        </p:nvGrpSpPr>
        <p:grpSpPr>
          <a:xfrm>
            <a:off x="5600325" y="1497064"/>
            <a:ext cx="691410" cy="693942"/>
            <a:chOff x="10252179" y="2600205"/>
            <a:chExt cx="921640" cy="925256"/>
          </a:xfrm>
        </p:grpSpPr>
        <p:sp>
          <p:nvSpPr>
            <p:cNvPr id="229" name="Oval 263"/>
            <p:cNvSpPr>
              <a:spLocks/>
            </p:cNvSpPr>
            <p:nvPr/>
          </p:nvSpPr>
          <p:spPr bwMode="auto">
            <a:xfrm>
              <a:off x="10252179" y="2600205"/>
              <a:ext cx="921640" cy="925256"/>
            </a:xfrm>
            <a:prstGeom prst="ellipse">
              <a:avLst/>
            </a:prstGeom>
            <a:solidFill>
              <a:srgbClr val="395C78"/>
            </a:solidFill>
            <a:ln w="25400" cap="flat">
              <a:noFill/>
              <a:round/>
              <a:headEnd type="none" w="med" len="med"/>
              <a:tailEnd type="none" w="med" len="med"/>
            </a:ln>
            <a:effectLst/>
          </p:spPr>
          <p:txBody>
            <a:bodyPr lIns="0" tIns="0" rIns="0" bIns="0"/>
            <a:lstStyle/>
            <a:p>
              <a:pPr defTabSz="684438" eaLnBrk="0" fontAlgn="auto" hangingPunct="0">
                <a:lnSpc>
                  <a:spcPct val="90000"/>
                </a:lnSpc>
                <a:spcBef>
                  <a:spcPts val="0"/>
                </a:spcBef>
                <a:spcAft>
                  <a:spcPts val="0"/>
                </a:spcAft>
                <a:defRPr/>
              </a:pPr>
              <a:endParaRPr lang="en-US" kern="0" dirty="0">
                <a:solidFill>
                  <a:srgbClr val="00526F"/>
                </a:solidFill>
                <a:latin typeface="CiscoSansTT Light"/>
                <a:ea typeface="+mn-ea"/>
                <a:cs typeface="+mn-cs"/>
              </a:endParaRPr>
            </a:p>
          </p:txBody>
        </p:sp>
        <p:sp>
          <p:nvSpPr>
            <p:cNvPr id="230" name="Freeform 5"/>
            <p:cNvSpPr>
              <a:spLocks noEditPoints="1"/>
            </p:cNvSpPr>
            <p:nvPr/>
          </p:nvSpPr>
          <p:spPr bwMode="auto">
            <a:xfrm>
              <a:off x="10415103" y="2764937"/>
              <a:ext cx="595792" cy="595792"/>
            </a:xfrm>
            <a:custGeom>
              <a:avLst/>
              <a:gdLst>
                <a:gd name="T0" fmla="*/ 1569 w 4320"/>
                <a:gd name="T1" fmla="*/ 82 h 4320"/>
                <a:gd name="T2" fmla="*/ 953 w 4320"/>
                <a:gd name="T3" fmla="*/ 368 h 4320"/>
                <a:gd name="T4" fmla="*/ 460 w 4320"/>
                <a:gd name="T5" fmla="*/ 827 h 4320"/>
                <a:gd name="T6" fmla="*/ 131 w 4320"/>
                <a:gd name="T7" fmla="*/ 1417 h 4320"/>
                <a:gd name="T8" fmla="*/ 0 w 4320"/>
                <a:gd name="T9" fmla="*/ 2103 h 4320"/>
                <a:gd name="T10" fmla="*/ 82 w 4320"/>
                <a:gd name="T11" fmla="*/ 2751 h 4320"/>
                <a:gd name="T12" fmla="*/ 368 w 4320"/>
                <a:gd name="T13" fmla="*/ 3367 h 4320"/>
                <a:gd name="T14" fmla="*/ 827 w 4320"/>
                <a:gd name="T15" fmla="*/ 3860 h 4320"/>
                <a:gd name="T16" fmla="*/ 1417 w 4320"/>
                <a:gd name="T17" fmla="*/ 4189 h 4320"/>
                <a:gd name="T18" fmla="*/ 2103 w 4320"/>
                <a:gd name="T19" fmla="*/ 4320 h 4320"/>
                <a:gd name="T20" fmla="*/ 2751 w 4320"/>
                <a:gd name="T21" fmla="*/ 4238 h 4320"/>
                <a:gd name="T22" fmla="*/ 3367 w 4320"/>
                <a:gd name="T23" fmla="*/ 3952 h 4320"/>
                <a:gd name="T24" fmla="*/ 3860 w 4320"/>
                <a:gd name="T25" fmla="*/ 3493 h 4320"/>
                <a:gd name="T26" fmla="*/ 4189 w 4320"/>
                <a:gd name="T27" fmla="*/ 2903 h 4320"/>
                <a:gd name="T28" fmla="*/ 4320 w 4320"/>
                <a:gd name="T29" fmla="*/ 2217 h 4320"/>
                <a:gd name="T30" fmla="*/ 4238 w 4320"/>
                <a:gd name="T31" fmla="*/ 1569 h 4320"/>
                <a:gd name="T32" fmla="*/ 3952 w 4320"/>
                <a:gd name="T33" fmla="*/ 953 h 4320"/>
                <a:gd name="T34" fmla="*/ 3493 w 4320"/>
                <a:gd name="T35" fmla="*/ 460 h 4320"/>
                <a:gd name="T36" fmla="*/ 2903 w 4320"/>
                <a:gd name="T37" fmla="*/ 131 h 4320"/>
                <a:gd name="T38" fmla="*/ 2217 w 4320"/>
                <a:gd name="T39" fmla="*/ 0 h 4320"/>
                <a:gd name="T40" fmla="*/ 3043 w 4320"/>
                <a:gd name="T41" fmla="*/ 1216 h 4320"/>
                <a:gd name="T42" fmla="*/ 3710 w 4320"/>
                <a:gd name="T43" fmla="*/ 1098 h 4320"/>
                <a:gd name="T44" fmla="*/ 4037 w 4320"/>
                <a:gd name="T45" fmla="*/ 2090 h 4320"/>
                <a:gd name="T46" fmla="*/ 1696 w 4320"/>
                <a:gd name="T47" fmla="*/ 3612 h 4320"/>
                <a:gd name="T48" fmla="*/ 1942 w 4320"/>
                <a:gd name="T49" fmla="*/ 3219 h 4320"/>
                <a:gd name="T50" fmla="*/ 2468 w 4320"/>
                <a:gd name="T51" fmla="*/ 509 h 4320"/>
                <a:gd name="T52" fmla="*/ 2784 w 4320"/>
                <a:gd name="T53" fmla="*/ 1160 h 4320"/>
                <a:gd name="T54" fmla="*/ 2468 w 4320"/>
                <a:gd name="T55" fmla="*/ 306 h 4320"/>
                <a:gd name="T56" fmla="*/ 3308 w 4320"/>
                <a:gd name="T57" fmla="*/ 673 h 4320"/>
                <a:gd name="T58" fmla="*/ 2990 w 4320"/>
                <a:gd name="T59" fmla="*/ 1088 h 4320"/>
                <a:gd name="T60" fmla="*/ 2587 w 4320"/>
                <a:gd name="T61" fmla="*/ 433 h 4320"/>
                <a:gd name="T62" fmla="*/ 1612 w 4320"/>
                <a:gd name="T63" fmla="*/ 1181 h 4320"/>
                <a:gd name="T64" fmla="*/ 1809 w 4320"/>
                <a:gd name="T65" fmla="*/ 559 h 4320"/>
                <a:gd name="T66" fmla="*/ 1203 w 4320"/>
                <a:gd name="T67" fmla="*/ 1031 h 4320"/>
                <a:gd name="T68" fmla="*/ 1185 w 4320"/>
                <a:gd name="T69" fmla="*/ 554 h 4320"/>
                <a:gd name="T70" fmla="*/ 1772 w 4320"/>
                <a:gd name="T71" fmla="*/ 390 h 4320"/>
                <a:gd name="T72" fmla="*/ 1355 w 4320"/>
                <a:gd name="T73" fmla="*/ 1033 h 4320"/>
                <a:gd name="T74" fmla="*/ 2090 w 4320"/>
                <a:gd name="T75" fmla="*/ 2090 h 4320"/>
                <a:gd name="T76" fmla="*/ 2090 w 4320"/>
                <a:gd name="T77" fmla="*/ 3068 h 4320"/>
                <a:gd name="T78" fmla="*/ 1396 w 4320"/>
                <a:gd name="T79" fmla="*/ 3012 h 4320"/>
                <a:gd name="T80" fmla="*/ 1257 w 4320"/>
                <a:gd name="T81" fmla="*/ 2230 h 4320"/>
                <a:gd name="T82" fmla="*/ 1248 w 4320"/>
                <a:gd name="T83" fmla="*/ 3803 h 4320"/>
                <a:gd name="T84" fmla="*/ 1267 w 4320"/>
                <a:gd name="T85" fmla="*/ 3402 h 4320"/>
                <a:gd name="T86" fmla="*/ 2230 w 4320"/>
                <a:gd name="T87" fmla="*/ 4037 h 4320"/>
                <a:gd name="T88" fmla="*/ 2749 w 4320"/>
                <a:gd name="T89" fmla="*/ 3410 h 4320"/>
                <a:gd name="T90" fmla="*/ 2281 w 4320"/>
                <a:gd name="T91" fmla="*/ 4000 h 4320"/>
                <a:gd name="T92" fmla="*/ 3330 w 4320"/>
                <a:gd name="T93" fmla="*/ 3554 h 4320"/>
                <a:gd name="T94" fmla="*/ 2782 w 4320"/>
                <a:gd name="T95" fmla="*/ 3934 h 4320"/>
                <a:gd name="T96" fmla="*/ 2889 w 4320"/>
                <a:gd name="T97" fmla="*/ 3445 h 4320"/>
                <a:gd name="T98" fmla="*/ 2230 w 4320"/>
                <a:gd name="T99" fmla="*/ 2230 h 4320"/>
                <a:gd name="T100" fmla="*/ 2961 w 4320"/>
                <a:gd name="T101" fmla="*/ 2899 h 4320"/>
                <a:gd name="T102" fmla="*/ 2579 w 4320"/>
                <a:gd name="T103" fmla="*/ 1353 h 4320"/>
                <a:gd name="T104" fmla="*/ 3063 w 4320"/>
                <a:gd name="T105" fmla="*/ 2090 h 4320"/>
                <a:gd name="T106" fmla="*/ 1277 w 4320"/>
                <a:gd name="T107" fmla="*/ 1216 h 4320"/>
                <a:gd name="T108" fmla="*/ 308 w 4320"/>
                <a:gd name="T109" fmla="*/ 1840 h 4320"/>
                <a:gd name="T110" fmla="*/ 756 w 4320"/>
                <a:gd name="T111" fmla="*/ 910 h 4320"/>
                <a:gd name="T112" fmla="*/ 1193 w 4320"/>
                <a:gd name="T113" fmla="*/ 2809 h 4320"/>
                <a:gd name="T114" fmla="*/ 1010 w 4320"/>
                <a:gd name="T115" fmla="*/ 3378 h 4320"/>
                <a:gd name="T116" fmla="*/ 409 w 4320"/>
                <a:gd name="T117" fmla="*/ 2842 h 4320"/>
                <a:gd name="T118" fmla="*/ 3310 w 4320"/>
                <a:gd name="T119" fmla="*/ 3378 h 4320"/>
                <a:gd name="T120" fmla="*/ 3127 w 4320"/>
                <a:gd name="T121" fmla="*/ 2809 h 4320"/>
                <a:gd name="T122" fmla="*/ 4022 w 4320"/>
                <a:gd name="T123" fmla="*/ 2411 h 4320"/>
                <a:gd name="T124" fmla="*/ 3546 w 4320"/>
                <a:gd name="T125" fmla="*/ 343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0" h="4320">
                  <a:moveTo>
                    <a:pt x="2160" y="0"/>
                  </a:moveTo>
                  <a:lnTo>
                    <a:pt x="2160" y="0"/>
                  </a:lnTo>
                  <a:lnTo>
                    <a:pt x="2103" y="0"/>
                  </a:lnTo>
                  <a:lnTo>
                    <a:pt x="2049" y="4"/>
                  </a:lnTo>
                  <a:lnTo>
                    <a:pt x="1994" y="6"/>
                  </a:lnTo>
                  <a:lnTo>
                    <a:pt x="1940" y="12"/>
                  </a:lnTo>
                  <a:lnTo>
                    <a:pt x="1885" y="18"/>
                  </a:lnTo>
                  <a:lnTo>
                    <a:pt x="1831" y="25"/>
                  </a:lnTo>
                  <a:lnTo>
                    <a:pt x="1778" y="33"/>
                  </a:lnTo>
                  <a:lnTo>
                    <a:pt x="1725" y="45"/>
                  </a:lnTo>
                  <a:lnTo>
                    <a:pt x="1673" y="55"/>
                  </a:lnTo>
                  <a:lnTo>
                    <a:pt x="1620" y="68"/>
                  </a:lnTo>
                  <a:lnTo>
                    <a:pt x="1569" y="82"/>
                  </a:lnTo>
                  <a:lnTo>
                    <a:pt x="1519" y="97"/>
                  </a:lnTo>
                  <a:lnTo>
                    <a:pt x="1468" y="113"/>
                  </a:lnTo>
                  <a:lnTo>
                    <a:pt x="1417" y="131"/>
                  </a:lnTo>
                  <a:lnTo>
                    <a:pt x="1369" y="150"/>
                  </a:lnTo>
                  <a:lnTo>
                    <a:pt x="1320" y="170"/>
                  </a:lnTo>
                  <a:lnTo>
                    <a:pt x="1271" y="191"/>
                  </a:lnTo>
                  <a:lnTo>
                    <a:pt x="1224" y="212"/>
                  </a:lnTo>
                  <a:lnTo>
                    <a:pt x="1177" y="236"/>
                  </a:lnTo>
                  <a:lnTo>
                    <a:pt x="1131" y="261"/>
                  </a:lnTo>
                  <a:lnTo>
                    <a:pt x="1086" y="287"/>
                  </a:lnTo>
                  <a:lnTo>
                    <a:pt x="1039" y="312"/>
                  </a:lnTo>
                  <a:lnTo>
                    <a:pt x="996" y="341"/>
                  </a:lnTo>
                  <a:lnTo>
                    <a:pt x="953" y="368"/>
                  </a:lnTo>
                  <a:lnTo>
                    <a:pt x="910" y="398"/>
                  </a:lnTo>
                  <a:lnTo>
                    <a:pt x="868" y="429"/>
                  </a:lnTo>
                  <a:lnTo>
                    <a:pt x="827" y="460"/>
                  </a:lnTo>
                  <a:lnTo>
                    <a:pt x="786" y="493"/>
                  </a:lnTo>
                  <a:lnTo>
                    <a:pt x="747" y="526"/>
                  </a:lnTo>
                  <a:lnTo>
                    <a:pt x="708" y="561"/>
                  </a:lnTo>
                  <a:lnTo>
                    <a:pt x="671" y="597"/>
                  </a:lnTo>
                  <a:lnTo>
                    <a:pt x="634" y="634"/>
                  </a:lnTo>
                  <a:lnTo>
                    <a:pt x="597" y="671"/>
                  </a:lnTo>
                  <a:lnTo>
                    <a:pt x="561" y="708"/>
                  </a:lnTo>
                  <a:lnTo>
                    <a:pt x="526" y="747"/>
                  </a:lnTo>
                  <a:lnTo>
                    <a:pt x="493" y="786"/>
                  </a:lnTo>
                  <a:lnTo>
                    <a:pt x="460" y="827"/>
                  </a:lnTo>
                  <a:lnTo>
                    <a:pt x="429" y="868"/>
                  </a:lnTo>
                  <a:lnTo>
                    <a:pt x="398" y="910"/>
                  </a:lnTo>
                  <a:lnTo>
                    <a:pt x="368" y="953"/>
                  </a:lnTo>
                  <a:lnTo>
                    <a:pt x="341" y="996"/>
                  </a:lnTo>
                  <a:lnTo>
                    <a:pt x="312" y="1039"/>
                  </a:lnTo>
                  <a:lnTo>
                    <a:pt x="287" y="1086"/>
                  </a:lnTo>
                  <a:lnTo>
                    <a:pt x="261" y="1131"/>
                  </a:lnTo>
                  <a:lnTo>
                    <a:pt x="236" y="1177"/>
                  </a:lnTo>
                  <a:lnTo>
                    <a:pt x="212" y="1224"/>
                  </a:lnTo>
                  <a:lnTo>
                    <a:pt x="191" y="1271"/>
                  </a:lnTo>
                  <a:lnTo>
                    <a:pt x="170" y="1320"/>
                  </a:lnTo>
                  <a:lnTo>
                    <a:pt x="150" y="1369"/>
                  </a:lnTo>
                  <a:lnTo>
                    <a:pt x="131" y="1417"/>
                  </a:lnTo>
                  <a:lnTo>
                    <a:pt x="113" y="1468"/>
                  </a:lnTo>
                  <a:lnTo>
                    <a:pt x="97" y="1519"/>
                  </a:lnTo>
                  <a:lnTo>
                    <a:pt x="82" y="1569"/>
                  </a:lnTo>
                  <a:lnTo>
                    <a:pt x="68" y="1620"/>
                  </a:lnTo>
                  <a:lnTo>
                    <a:pt x="55" y="1673"/>
                  </a:lnTo>
                  <a:lnTo>
                    <a:pt x="45" y="1725"/>
                  </a:lnTo>
                  <a:lnTo>
                    <a:pt x="33" y="1778"/>
                  </a:lnTo>
                  <a:lnTo>
                    <a:pt x="25" y="1831"/>
                  </a:lnTo>
                  <a:lnTo>
                    <a:pt x="18" y="1885"/>
                  </a:lnTo>
                  <a:lnTo>
                    <a:pt x="12" y="1940"/>
                  </a:lnTo>
                  <a:lnTo>
                    <a:pt x="6" y="1994"/>
                  </a:lnTo>
                  <a:lnTo>
                    <a:pt x="4" y="2049"/>
                  </a:lnTo>
                  <a:lnTo>
                    <a:pt x="0" y="2103"/>
                  </a:lnTo>
                  <a:lnTo>
                    <a:pt x="0" y="2160"/>
                  </a:lnTo>
                  <a:lnTo>
                    <a:pt x="0" y="2160"/>
                  </a:lnTo>
                  <a:lnTo>
                    <a:pt x="0" y="2217"/>
                  </a:lnTo>
                  <a:lnTo>
                    <a:pt x="4" y="2271"/>
                  </a:lnTo>
                  <a:lnTo>
                    <a:pt x="6" y="2326"/>
                  </a:lnTo>
                  <a:lnTo>
                    <a:pt x="12" y="2380"/>
                  </a:lnTo>
                  <a:lnTo>
                    <a:pt x="18" y="2435"/>
                  </a:lnTo>
                  <a:lnTo>
                    <a:pt x="25" y="2489"/>
                  </a:lnTo>
                  <a:lnTo>
                    <a:pt x="33" y="2542"/>
                  </a:lnTo>
                  <a:lnTo>
                    <a:pt x="45" y="2595"/>
                  </a:lnTo>
                  <a:lnTo>
                    <a:pt x="55" y="2647"/>
                  </a:lnTo>
                  <a:lnTo>
                    <a:pt x="68" y="2700"/>
                  </a:lnTo>
                  <a:lnTo>
                    <a:pt x="82" y="2751"/>
                  </a:lnTo>
                  <a:lnTo>
                    <a:pt x="97" y="2801"/>
                  </a:lnTo>
                  <a:lnTo>
                    <a:pt x="113" y="2852"/>
                  </a:lnTo>
                  <a:lnTo>
                    <a:pt x="131" y="2903"/>
                  </a:lnTo>
                  <a:lnTo>
                    <a:pt x="150" y="2951"/>
                  </a:lnTo>
                  <a:lnTo>
                    <a:pt x="170" y="3000"/>
                  </a:lnTo>
                  <a:lnTo>
                    <a:pt x="191" y="3049"/>
                  </a:lnTo>
                  <a:lnTo>
                    <a:pt x="212" y="3096"/>
                  </a:lnTo>
                  <a:lnTo>
                    <a:pt x="236" y="3143"/>
                  </a:lnTo>
                  <a:lnTo>
                    <a:pt x="261" y="3189"/>
                  </a:lnTo>
                  <a:lnTo>
                    <a:pt x="287" y="3234"/>
                  </a:lnTo>
                  <a:lnTo>
                    <a:pt x="312" y="3281"/>
                  </a:lnTo>
                  <a:lnTo>
                    <a:pt x="341" y="3324"/>
                  </a:lnTo>
                  <a:lnTo>
                    <a:pt x="368" y="3367"/>
                  </a:lnTo>
                  <a:lnTo>
                    <a:pt x="398" y="3410"/>
                  </a:lnTo>
                  <a:lnTo>
                    <a:pt x="429" y="3452"/>
                  </a:lnTo>
                  <a:lnTo>
                    <a:pt x="460" y="3493"/>
                  </a:lnTo>
                  <a:lnTo>
                    <a:pt x="493" y="3534"/>
                  </a:lnTo>
                  <a:lnTo>
                    <a:pt x="526" y="3573"/>
                  </a:lnTo>
                  <a:lnTo>
                    <a:pt x="561" y="3612"/>
                  </a:lnTo>
                  <a:lnTo>
                    <a:pt x="597" y="3649"/>
                  </a:lnTo>
                  <a:lnTo>
                    <a:pt x="634" y="3686"/>
                  </a:lnTo>
                  <a:lnTo>
                    <a:pt x="671" y="3723"/>
                  </a:lnTo>
                  <a:lnTo>
                    <a:pt x="708" y="3759"/>
                  </a:lnTo>
                  <a:lnTo>
                    <a:pt x="747" y="3794"/>
                  </a:lnTo>
                  <a:lnTo>
                    <a:pt x="786" y="3827"/>
                  </a:lnTo>
                  <a:lnTo>
                    <a:pt x="827" y="3860"/>
                  </a:lnTo>
                  <a:lnTo>
                    <a:pt x="868" y="3891"/>
                  </a:lnTo>
                  <a:lnTo>
                    <a:pt x="910" y="3922"/>
                  </a:lnTo>
                  <a:lnTo>
                    <a:pt x="953" y="3952"/>
                  </a:lnTo>
                  <a:lnTo>
                    <a:pt x="996" y="3979"/>
                  </a:lnTo>
                  <a:lnTo>
                    <a:pt x="1039" y="4008"/>
                  </a:lnTo>
                  <a:lnTo>
                    <a:pt x="1086" y="4033"/>
                  </a:lnTo>
                  <a:lnTo>
                    <a:pt x="1131" y="4059"/>
                  </a:lnTo>
                  <a:lnTo>
                    <a:pt x="1177" y="4084"/>
                  </a:lnTo>
                  <a:lnTo>
                    <a:pt x="1224" y="4108"/>
                  </a:lnTo>
                  <a:lnTo>
                    <a:pt x="1271" y="4129"/>
                  </a:lnTo>
                  <a:lnTo>
                    <a:pt x="1320" y="4150"/>
                  </a:lnTo>
                  <a:lnTo>
                    <a:pt x="1369" y="4170"/>
                  </a:lnTo>
                  <a:lnTo>
                    <a:pt x="1417" y="4189"/>
                  </a:lnTo>
                  <a:lnTo>
                    <a:pt x="1468" y="4207"/>
                  </a:lnTo>
                  <a:lnTo>
                    <a:pt x="1519" y="4223"/>
                  </a:lnTo>
                  <a:lnTo>
                    <a:pt x="1569" y="4238"/>
                  </a:lnTo>
                  <a:lnTo>
                    <a:pt x="1620" y="4252"/>
                  </a:lnTo>
                  <a:lnTo>
                    <a:pt x="1673" y="4265"/>
                  </a:lnTo>
                  <a:lnTo>
                    <a:pt x="1725" y="4275"/>
                  </a:lnTo>
                  <a:lnTo>
                    <a:pt x="1778" y="4287"/>
                  </a:lnTo>
                  <a:lnTo>
                    <a:pt x="1831" y="4295"/>
                  </a:lnTo>
                  <a:lnTo>
                    <a:pt x="1885" y="4302"/>
                  </a:lnTo>
                  <a:lnTo>
                    <a:pt x="1940" y="4308"/>
                  </a:lnTo>
                  <a:lnTo>
                    <a:pt x="1994" y="4314"/>
                  </a:lnTo>
                  <a:lnTo>
                    <a:pt x="2049" y="4316"/>
                  </a:lnTo>
                  <a:lnTo>
                    <a:pt x="2103" y="4320"/>
                  </a:lnTo>
                  <a:lnTo>
                    <a:pt x="2160" y="4320"/>
                  </a:lnTo>
                  <a:lnTo>
                    <a:pt x="2160" y="4320"/>
                  </a:lnTo>
                  <a:lnTo>
                    <a:pt x="2217" y="4320"/>
                  </a:lnTo>
                  <a:lnTo>
                    <a:pt x="2271" y="4316"/>
                  </a:lnTo>
                  <a:lnTo>
                    <a:pt x="2326" y="4314"/>
                  </a:lnTo>
                  <a:lnTo>
                    <a:pt x="2380" y="4308"/>
                  </a:lnTo>
                  <a:lnTo>
                    <a:pt x="2435" y="4302"/>
                  </a:lnTo>
                  <a:lnTo>
                    <a:pt x="2489" y="4295"/>
                  </a:lnTo>
                  <a:lnTo>
                    <a:pt x="2542" y="4287"/>
                  </a:lnTo>
                  <a:lnTo>
                    <a:pt x="2595" y="4275"/>
                  </a:lnTo>
                  <a:lnTo>
                    <a:pt x="2647" y="4265"/>
                  </a:lnTo>
                  <a:lnTo>
                    <a:pt x="2700" y="4252"/>
                  </a:lnTo>
                  <a:lnTo>
                    <a:pt x="2751" y="4238"/>
                  </a:lnTo>
                  <a:lnTo>
                    <a:pt x="2801" y="4223"/>
                  </a:lnTo>
                  <a:lnTo>
                    <a:pt x="2852" y="4207"/>
                  </a:lnTo>
                  <a:lnTo>
                    <a:pt x="2903" y="4189"/>
                  </a:lnTo>
                  <a:lnTo>
                    <a:pt x="2951" y="4170"/>
                  </a:lnTo>
                  <a:lnTo>
                    <a:pt x="3000" y="4150"/>
                  </a:lnTo>
                  <a:lnTo>
                    <a:pt x="3049" y="4129"/>
                  </a:lnTo>
                  <a:lnTo>
                    <a:pt x="3096" y="4108"/>
                  </a:lnTo>
                  <a:lnTo>
                    <a:pt x="3143" y="4084"/>
                  </a:lnTo>
                  <a:lnTo>
                    <a:pt x="3189" y="4059"/>
                  </a:lnTo>
                  <a:lnTo>
                    <a:pt x="3234" y="4033"/>
                  </a:lnTo>
                  <a:lnTo>
                    <a:pt x="3281" y="4008"/>
                  </a:lnTo>
                  <a:lnTo>
                    <a:pt x="3324" y="3979"/>
                  </a:lnTo>
                  <a:lnTo>
                    <a:pt x="3367" y="3952"/>
                  </a:lnTo>
                  <a:lnTo>
                    <a:pt x="3410" y="3922"/>
                  </a:lnTo>
                  <a:lnTo>
                    <a:pt x="3452" y="3891"/>
                  </a:lnTo>
                  <a:lnTo>
                    <a:pt x="3493" y="3860"/>
                  </a:lnTo>
                  <a:lnTo>
                    <a:pt x="3534" y="3827"/>
                  </a:lnTo>
                  <a:lnTo>
                    <a:pt x="3573" y="3794"/>
                  </a:lnTo>
                  <a:lnTo>
                    <a:pt x="3612" y="3759"/>
                  </a:lnTo>
                  <a:lnTo>
                    <a:pt x="3649" y="3723"/>
                  </a:lnTo>
                  <a:lnTo>
                    <a:pt x="3686" y="3686"/>
                  </a:lnTo>
                  <a:lnTo>
                    <a:pt x="3723" y="3649"/>
                  </a:lnTo>
                  <a:lnTo>
                    <a:pt x="3759" y="3612"/>
                  </a:lnTo>
                  <a:lnTo>
                    <a:pt x="3794" y="3573"/>
                  </a:lnTo>
                  <a:lnTo>
                    <a:pt x="3827" y="3534"/>
                  </a:lnTo>
                  <a:lnTo>
                    <a:pt x="3860" y="3493"/>
                  </a:lnTo>
                  <a:lnTo>
                    <a:pt x="3891" y="3452"/>
                  </a:lnTo>
                  <a:lnTo>
                    <a:pt x="3922" y="3410"/>
                  </a:lnTo>
                  <a:lnTo>
                    <a:pt x="3952" y="3367"/>
                  </a:lnTo>
                  <a:lnTo>
                    <a:pt x="3979" y="3324"/>
                  </a:lnTo>
                  <a:lnTo>
                    <a:pt x="4008" y="3281"/>
                  </a:lnTo>
                  <a:lnTo>
                    <a:pt x="4033" y="3234"/>
                  </a:lnTo>
                  <a:lnTo>
                    <a:pt x="4059" y="3189"/>
                  </a:lnTo>
                  <a:lnTo>
                    <a:pt x="4084" y="3143"/>
                  </a:lnTo>
                  <a:lnTo>
                    <a:pt x="4108" y="3096"/>
                  </a:lnTo>
                  <a:lnTo>
                    <a:pt x="4129" y="3049"/>
                  </a:lnTo>
                  <a:lnTo>
                    <a:pt x="4150" y="3000"/>
                  </a:lnTo>
                  <a:lnTo>
                    <a:pt x="4170" y="2951"/>
                  </a:lnTo>
                  <a:lnTo>
                    <a:pt x="4189" y="2903"/>
                  </a:lnTo>
                  <a:lnTo>
                    <a:pt x="4207" y="2852"/>
                  </a:lnTo>
                  <a:lnTo>
                    <a:pt x="4223" y="2801"/>
                  </a:lnTo>
                  <a:lnTo>
                    <a:pt x="4238" y="2751"/>
                  </a:lnTo>
                  <a:lnTo>
                    <a:pt x="4252" y="2700"/>
                  </a:lnTo>
                  <a:lnTo>
                    <a:pt x="4265" y="2647"/>
                  </a:lnTo>
                  <a:lnTo>
                    <a:pt x="4275" y="2595"/>
                  </a:lnTo>
                  <a:lnTo>
                    <a:pt x="4287" y="2542"/>
                  </a:lnTo>
                  <a:lnTo>
                    <a:pt x="4295" y="2489"/>
                  </a:lnTo>
                  <a:lnTo>
                    <a:pt x="4302" y="2435"/>
                  </a:lnTo>
                  <a:lnTo>
                    <a:pt x="4308" y="2380"/>
                  </a:lnTo>
                  <a:lnTo>
                    <a:pt x="4314" y="2326"/>
                  </a:lnTo>
                  <a:lnTo>
                    <a:pt x="4316" y="2271"/>
                  </a:lnTo>
                  <a:lnTo>
                    <a:pt x="4320" y="2217"/>
                  </a:lnTo>
                  <a:lnTo>
                    <a:pt x="4320" y="2160"/>
                  </a:lnTo>
                  <a:lnTo>
                    <a:pt x="4320" y="2160"/>
                  </a:lnTo>
                  <a:lnTo>
                    <a:pt x="4320" y="2103"/>
                  </a:lnTo>
                  <a:lnTo>
                    <a:pt x="4316" y="2049"/>
                  </a:lnTo>
                  <a:lnTo>
                    <a:pt x="4314" y="1994"/>
                  </a:lnTo>
                  <a:lnTo>
                    <a:pt x="4308" y="1940"/>
                  </a:lnTo>
                  <a:lnTo>
                    <a:pt x="4302" y="1885"/>
                  </a:lnTo>
                  <a:lnTo>
                    <a:pt x="4295" y="1831"/>
                  </a:lnTo>
                  <a:lnTo>
                    <a:pt x="4287" y="1778"/>
                  </a:lnTo>
                  <a:lnTo>
                    <a:pt x="4275" y="1725"/>
                  </a:lnTo>
                  <a:lnTo>
                    <a:pt x="4265" y="1673"/>
                  </a:lnTo>
                  <a:lnTo>
                    <a:pt x="4252" y="1620"/>
                  </a:lnTo>
                  <a:lnTo>
                    <a:pt x="4238" y="1569"/>
                  </a:lnTo>
                  <a:lnTo>
                    <a:pt x="4223" y="1519"/>
                  </a:lnTo>
                  <a:lnTo>
                    <a:pt x="4207" y="1468"/>
                  </a:lnTo>
                  <a:lnTo>
                    <a:pt x="4189" y="1417"/>
                  </a:lnTo>
                  <a:lnTo>
                    <a:pt x="4170" y="1369"/>
                  </a:lnTo>
                  <a:lnTo>
                    <a:pt x="4150" y="1320"/>
                  </a:lnTo>
                  <a:lnTo>
                    <a:pt x="4129" y="1271"/>
                  </a:lnTo>
                  <a:lnTo>
                    <a:pt x="4108" y="1224"/>
                  </a:lnTo>
                  <a:lnTo>
                    <a:pt x="4084" y="1177"/>
                  </a:lnTo>
                  <a:lnTo>
                    <a:pt x="4059" y="1131"/>
                  </a:lnTo>
                  <a:lnTo>
                    <a:pt x="4033" y="1086"/>
                  </a:lnTo>
                  <a:lnTo>
                    <a:pt x="4008" y="1039"/>
                  </a:lnTo>
                  <a:lnTo>
                    <a:pt x="3979" y="996"/>
                  </a:lnTo>
                  <a:lnTo>
                    <a:pt x="3952" y="953"/>
                  </a:lnTo>
                  <a:lnTo>
                    <a:pt x="3922" y="910"/>
                  </a:lnTo>
                  <a:lnTo>
                    <a:pt x="3891" y="868"/>
                  </a:lnTo>
                  <a:lnTo>
                    <a:pt x="3860" y="827"/>
                  </a:lnTo>
                  <a:lnTo>
                    <a:pt x="3827" y="786"/>
                  </a:lnTo>
                  <a:lnTo>
                    <a:pt x="3794" y="747"/>
                  </a:lnTo>
                  <a:lnTo>
                    <a:pt x="3759" y="708"/>
                  </a:lnTo>
                  <a:lnTo>
                    <a:pt x="3723" y="671"/>
                  </a:lnTo>
                  <a:lnTo>
                    <a:pt x="3686" y="634"/>
                  </a:lnTo>
                  <a:lnTo>
                    <a:pt x="3649" y="597"/>
                  </a:lnTo>
                  <a:lnTo>
                    <a:pt x="3612" y="561"/>
                  </a:lnTo>
                  <a:lnTo>
                    <a:pt x="3573" y="526"/>
                  </a:lnTo>
                  <a:lnTo>
                    <a:pt x="3534" y="493"/>
                  </a:lnTo>
                  <a:lnTo>
                    <a:pt x="3493" y="460"/>
                  </a:lnTo>
                  <a:lnTo>
                    <a:pt x="3452" y="429"/>
                  </a:lnTo>
                  <a:lnTo>
                    <a:pt x="3410" y="398"/>
                  </a:lnTo>
                  <a:lnTo>
                    <a:pt x="3367" y="368"/>
                  </a:lnTo>
                  <a:lnTo>
                    <a:pt x="3324" y="341"/>
                  </a:lnTo>
                  <a:lnTo>
                    <a:pt x="3281" y="312"/>
                  </a:lnTo>
                  <a:lnTo>
                    <a:pt x="3234" y="287"/>
                  </a:lnTo>
                  <a:lnTo>
                    <a:pt x="3189" y="261"/>
                  </a:lnTo>
                  <a:lnTo>
                    <a:pt x="3143" y="236"/>
                  </a:lnTo>
                  <a:lnTo>
                    <a:pt x="3096" y="212"/>
                  </a:lnTo>
                  <a:lnTo>
                    <a:pt x="3049" y="191"/>
                  </a:lnTo>
                  <a:lnTo>
                    <a:pt x="3000" y="170"/>
                  </a:lnTo>
                  <a:lnTo>
                    <a:pt x="2951" y="150"/>
                  </a:lnTo>
                  <a:lnTo>
                    <a:pt x="2903" y="131"/>
                  </a:lnTo>
                  <a:lnTo>
                    <a:pt x="2852" y="113"/>
                  </a:lnTo>
                  <a:lnTo>
                    <a:pt x="2801" y="97"/>
                  </a:lnTo>
                  <a:lnTo>
                    <a:pt x="2751" y="82"/>
                  </a:lnTo>
                  <a:lnTo>
                    <a:pt x="2700" y="68"/>
                  </a:lnTo>
                  <a:lnTo>
                    <a:pt x="2647" y="55"/>
                  </a:lnTo>
                  <a:lnTo>
                    <a:pt x="2595" y="45"/>
                  </a:lnTo>
                  <a:lnTo>
                    <a:pt x="2542" y="33"/>
                  </a:lnTo>
                  <a:lnTo>
                    <a:pt x="2489" y="25"/>
                  </a:lnTo>
                  <a:lnTo>
                    <a:pt x="2435" y="18"/>
                  </a:lnTo>
                  <a:lnTo>
                    <a:pt x="2380" y="12"/>
                  </a:lnTo>
                  <a:lnTo>
                    <a:pt x="2326" y="6"/>
                  </a:lnTo>
                  <a:lnTo>
                    <a:pt x="2271" y="4"/>
                  </a:lnTo>
                  <a:lnTo>
                    <a:pt x="2217" y="0"/>
                  </a:lnTo>
                  <a:lnTo>
                    <a:pt x="2160" y="0"/>
                  </a:lnTo>
                  <a:lnTo>
                    <a:pt x="2160" y="0"/>
                  </a:lnTo>
                  <a:close/>
                  <a:moveTo>
                    <a:pt x="4037" y="2090"/>
                  </a:moveTo>
                  <a:lnTo>
                    <a:pt x="3203" y="2090"/>
                  </a:lnTo>
                  <a:lnTo>
                    <a:pt x="3203" y="2090"/>
                  </a:lnTo>
                  <a:lnTo>
                    <a:pt x="3197" y="1975"/>
                  </a:lnTo>
                  <a:lnTo>
                    <a:pt x="3187" y="1862"/>
                  </a:lnTo>
                  <a:lnTo>
                    <a:pt x="3174" y="1749"/>
                  </a:lnTo>
                  <a:lnTo>
                    <a:pt x="3156" y="1639"/>
                  </a:lnTo>
                  <a:lnTo>
                    <a:pt x="3133" y="1530"/>
                  </a:lnTo>
                  <a:lnTo>
                    <a:pt x="3107" y="1423"/>
                  </a:lnTo>
                  <a:lnTo>
                    <a:pt x="3076" y="1320"/>
                  </a:lnTo>
                  <a:lnTo>
                    <a:pt x="3043" y="1216"/>
                  </a:lnTo>
                  <a:lnTo>
                    <a:pt x="3043" y="1216"/>
                  </a:lnTo>
                  <a:lnTo>
                    <a:pt x="3111" y="1187"/>
                  </a:lnTo>
                  <a:lnTo>
                    <a:pt x="3182" y="1154"/>
                  </a:lnTo>
                  <a:lnTo>
                    <a:pt x="3248" y="1119"/>
                  </a:lnTo>
                  <a:lnTo>
                    <a:pt x="3314" y="1080"/>
                  </a:lnTo>
                  <a:lnTo>
                    <a:pt x="3378" y="1041"/>
                  </a:lnTo>
                  <a:lnTo>
                    <a:pt x="3441" y="1000"/>
                  </a:lnTo>
                  <a:lnTo>
                    <a:pt x="3503" y="955"/>
                  </a:lnTo>
                  <a:lnTo>
                    <a:pt x="3564" y="910"/>
                  </a:lnTo>
                  <a:lnTo>
                    <a:pt x="3564" y="910"/>
                  </a:lnTo>
                  <a:lnTo>
                    <a:pt x="3614" y="971"/>
                  </a:lnTo>
                  <a:lnTo>
                    <a:pt x="3663" y="1033"/>
                  </a:lnTo>
                  <a:lnTo>
                    <a:pt x="3710" y="1098"/>
                  </a:lnTo>
                  <a:lnTo>
                    <a:pt x="3753" y="1166"/>
                  </a:lnTo>
                  <a:lnTo>
                    <a:pt x="3794" y="1234"/>
                  </a:lnTo>
                  <a:lnTo>
                    <a:pt x="3833" y="1304"/>
                  </a:lnTo>
                  <a:lnTo>
                    <a:pt x="3868" y="1376"/>
                  </a:lnTo>
                  <a:lnTo>
                    <a:pt x="3899" y="1450"/>
                  </a:lnTo>
                  <a:lnTo>
                    <a:pt x="3928" y="1524"/>
                  </a:lnTo>
                  <a:lnTo>
                    <a:pt x="3954" y="1602"/>
                  </a:lnTo>
                  <a:lnTo>
                    <a:pt x="3977" y="1680"/>
                  </a:lnTo>
                  <a:lnTo>
                    <a:pt x="3996" y="1760"/>
                  </a:lnTo>
                  <a:lnTo>
                    <a:pt x="4012" y="1840"/>
                  </a:lnTo>
                  <a:lnTo>
                    <a:pt x="4024" y="1922"/>
                  </a:lnTo>
                  <a:lnTo>
                    <a:pt x="4033" y="2006"/>
                  </a:lnTo>
                  <a:lnTo>
                    <a:pt x="4037" y="2090"/>
                  </a:lnTo>
                  <a:lnTo>
                    <a:pt x="4037" y="2090"/>
                  </a:lnTo>
                  <a:close/>
                  <a:moveTo>
                    <a:pt x="2082" y="4037"/>
                  </a:moveTo>
                  <a:lnTo>
                    <a:pt x="2082" y="4037"/>
                  </a:lnTo>
                  <a:lnTo>
                    <a:pt x="2039" y="4000"/>
                  </a:lnTo>
                  <a:lnTo>
                    <a:pt x="1998" y="3963"/>
                  </a:lnTo>
                  <a:lnTo>
                    <a:pt x="1957" y="3922"/>
                  </a:lnTo>
                  <a:lnTo>
                    <a:pt x="1916" y="3881"/>
                  </a:lnTo>
                  <a:lnTo>
                    <a:pt x="1877" y="3840"/>
                  </a:lnTo>
                  <a:lnTo>
                    <a:pt x="1838" y="3798"/>
                  </a:lnTo>
                  <a:lnTo>
                    <a:pt x="1801" y="3753"/>
                  </a:lnTo>
                  <a:lnTo>
                    <a:pt x="1766" y="3708"/>
                  </a:lnTo>
                  <a:lnTo>
                    <a:pt x="1731" y="3661"/>
                  </a:lnTo>
                  <a:lnTo>
                    <a:pt x="1696" y="3612"/>
                  </a:lnTo>
                  <a:lnTo>
                    <a:pt x="1663" y="3564"/>
                  </a:lnTo>
                  <a:lnTo>
                    <a:pt x="1632" y="3513"/>
                  </a:lnTo>
                  <a:lnTo>
                    <a:pt x="1601" y="3462"/>
                  </a:lnTo>
                  <a:lnTo>
                    <a:pt x="1571" y="3410"/>
                  </a:lnTo>
                  <a:lnTo>
                    <a:pt x="1542" y="3357"/>
                  </a:lnTo>
                  <a:lnTo>
                    <a:pt x="1515" y="3302"/>
                  </a:lnTo>
                  <a:lnTo>
                    <a:pt x="1515" y="3302"/>
                  </a:lnTo>
                  <a:lnTo>
                    <a:pt x="1583" y="3283"/>
                  </a:lnTo>
                  <a:lnTo>
                    <a:pt x="1653" y="3265"/>
                  </a:lnTo>
                  <a:lnTo>
                    <a:pt x="1725" y="3250"/>
                  </a:lnTo>
                  <a:lnTo>
                    <a:pt x="1795" y="3236"/>
                  </a:lnTo>
                  <a:lnTo>
                    <a:pt x="1870" y="3226"/>
                  </a:lnTo>
                  <a:lnTo>
                    <a:pt x="1942" y="3219"/>
                  </a:lnTo>
                  <a:lnTo>
                    <a:pt x="2016" y="3213"/>
                  </a:lnTo>
                  <a:lnTo>
                    <a:pt x="2090" y="3209"/>
                  </a:lnTo>
                  <a:lnTo>
                    <a:pt x="2090" y="4037"/>
                  </a:lnTo>
                  <a:lnTo>
                    <a:pt x="2090" y="4037"/>
                  </a:lnTo>
                  <a:lnTo>
                    <a:pt x="2082" y="4037"/>
                  </a:lnTo>
                  <a:lnTo>
                    <a:pt x="2082" y="4037"/>
                  </a:lnTo>
                  <a:close/>
                  <a:moveTo>
                    <a:pt x="2236" y="283"/>
                  </a:moveTo>
                  <a:lnTo>
                    <a:pt x="2236" y="283"/>
                  </a:lnTo>
                  <a:lnTo>
                    <a:pt x="2285" y="326"/>
                  </a:lnTo>
                  <a:lnTo>
                    <a:pt x="2334" y="368"/>
                  </a:lnTo>
                  <a:lnTo>
                    <a:pt x="2380" y="413"/>
                  </a:lnTo>
                  <a:lnTo>
                    <a:pt x="2425" y="460"/>
                  </a:lnTo>
                  <a:lnTo>
                    <a:pt x="2468" y="509"/>
                  </a:lnTo>
                  <a:lnTo>
                    <a:pt x="2511" y="559"/>
                  </a:lnTo>
                  <a:lnTo>
                    <a:pt x="2552" y="610"/>
                  </a:lnTo>
                  <a:lnTo>
                    <a:pt x="2593" y="663"/>
                  </a:lnTo>
                  <a:lnTo>
                    <a:pt x="2630" y="717"/>
                  </a:lnTo>
                  <a:lnTo>
                    <a:pt x="2667" y="774"/>
                  </a:lnTo>
                  <a:lnTo>
                    <a:pt x="2704" y="830"/>
                  </a:lnTo>
                  <a:lnTo>
                    <a:pt x="2737" y="889"/>
                  </a:lnTo>
                  <a:lnTo>
                    <a:pt x="2770" y="949"/>
                  </a:lnTo>
                  <a:lnTo>
                    <a:pt x="2801" y="1010"/>
                  </a:lnTo>
                  <a:lnTo>
                    <a:pt x="2831" y="1072"/>
                  </a:lnTo>
                  <a:lnTo>
                    <a:pt x="2860" y="1137"/>
                  </a:lnTo>
                  <a:lnTo>
                    <a:pt x="2860" y="1137"/>
                  </a:lnTo>
                  <a:lnTo>
                    <a:pt x="2784" y="1160"/>
                  </a:lnTo>
                  <a:lnTo>
                    <a:pt x="2708" y="1181"/>
                  </a:lnTo>
                  <a:lnTo>
                    <a:pt x="2630" y="1201"/>
                  </a:lnTo>
                  <a:lnTo>
                    <a:pt x="2552" y="1216"/>
                  </a:lnTo>
                  <a:lnTo>
                    <a:pt x="2474" y="1230"/>
                  </a:lnTo>
                  <a:lnTo>
                    <a:pt x="2392" y="1240"/>
                  </a:lnTo>
                  <a:lnTo>
                    <a:pt x="2312" y="1246"/>
                  </a:lnTo>
                  <a:lnTo>
                    <a:pt x="2230" y="1252"/>
                  </a:lnTo>
                  <a:lnTo>
                    <a:pt x="2230" y="283"/>
                  </a:lnTo>
                  <a:lnTo>
                    <a:pt x="2230" y="283"/>
                  </a:lnTo>
                  <a:lnTo>
                    <a:pt x="2236" y="283"/>
                  </a:lnTo>
                  <a:lnTo>
                    <a:pt x="2236" y="283"/>
                  </a:lnTo>
                  <a:close/>
                  <a:moveTo>
                    <a:pt x="2468" y="306"/>
                  </a:moveTo>
                  <a:lnTo>
                    <a:pt x="2468" y="306"/>
                  </a:lnTo>
                  <a:lnTo>
                    <a:pt x="2540" y="320"/>
                  </a:lnTo>
                  <a:lnTo>
                    <a:pt x="2610" y="335"/>
                  </a:lnTo>
                  <a:lnTo>
                    <a:pt x="2681" y="355"/>
                  </a:lnTo>
                  <a:lnTo>
                    <a:pt x="2749" y="376"/>
                  </a:lnTo>
                  <a:lnTo>
                    <a:pt x="2817" y="400"/>
                  </a:lnTo>
                  <a:lnTo>
                    <a:pt x="2883" y="425"/>
                  </a:lnTo>
                  <a:lnTo>
                    <a:pt x="2948" y="454"/>
                  </a:lnTo>
                  <a:lnTo>
                    <a:pt x="3012" y="485"/>
                  </a:lnTo>
                  <a:lnTo>
                    <a:pt x="3074" y="519"/>
                  </a:lnTo>
                  <a:lnTo>
                    <a:pt x="3135" y="554"/>
                  </a:lnTo>
                  <a:lnTo>
                    <a:pt x="3193" y="591"/>
                  </a:lnTo>
                  <a:lnTo>
                    <a:pt x="3252" y="630"/>
                  </a:lnTo>
                  <a:lnTo>
                    <a:pt x="3308" y="673"/>
                  </a:lnTo>
                  <a:lnTo>
                    <a:pt x="3363" y="715"/>
                  </a:lnTo>
                  <a:lnTo>
                    <a:pt x="3415" y="762"/>
                  </a:lnTo>
                  <a:lnTo>
                    <a:pt x="3468" y="811"/>
                  </a:lnTo>
                  <a:lnTo>
                    <a:pt x="3468" y="811"/>
                  </a:lnTo>
                  <a:lnTo>
                    <a:pt x="3412" y="852"/>
                  </a:lnTo>
                  <a:lnTo>
                    <a:pt x="3355" y="891"/>
                  </a:lnTo>
                  <a:lnTo>
                    <a:pt x="3297" y="928"/>
                  </a:lnTo>
                  <a:lnTo>
                    <a:pt x="3238" y="965"/>
                  </a:lnTo>
                  <a:lnTo>
                    <a:pt x="3178" y="998"/>
                  </a:lnTo>
                  <a:lnTo>
                    <a:pt x="3117" y="1031"/>
                  </a:lnTo>
                  <a:lnTo>
                    <a:pt x="3053" y="1061"/>
                  </a:lnTo>
                  <a:lnTo>
                    <a:pt x="2990" y="1088"/>
                  </a:lnTo>
                  <a:lnTo>
                    <a:pt x="2990" y="1088"/>
                  </a:lnTo>
                  <a:lnTo>
                    <a:pt x="2965" y="1033"/>
                  </a:lnTo>
                  <a:lnTo>
                    <a:pt x="2940" y="977"/>
                  </a:lnTo>
                  <a:lnTo>
                    <a:pt x="2912" y="924"/>
                  </a:lnTo>
                  <a:lnTo>
                    <a:pt x="2885" y="869"/>
                  </a:lnTo>
                  <a:lnTo>
                    <a:pt x="2856" y="817"/>
                  </a:lnTo>
                  <a:lnTo>
                    <a:pt x="2827" y="766"/>
                  </a:lnTo>
                  <a:lnTo>
                    <a:pt x="2796" y="715"/>
                  </a:lnTo>
                  <a:lnTo>
                    <a:pt x="2762" y="665"/>
                  </a:lnTo>
                  <a:lnTo>
                    <a:pt x="2729" y="616"/>
                  </a:lnTo>
                  <a:lnTo>
                    <a:pt x="2694" y="569"/>
                  </a:lnTo>
                  <a:lnTo>
                    <a:pt x="2659" y="522"/>
                  </a:lnTo>
                  <a:lnTo>
                    <a:pt x="2624" y="478"/>
                  </a:lnTo>
                  <a:lnTo>
                    <a:pt x="2587" y="433"/>
                  </a:lnTo>
                  <a:lnTo>
                    <a:pt x="2548" y="390"/>
                  </a:lnTo>
                  <a:lnTo>
                    <a:pt x="2509" y="347"/>
                  </a:lnTo>
                  <a:lnTo>
                    <a:pt x="2468" y="306"/>
                  </a:lnTo>
                  <a:lnTo>
                    <a:pt x="2468" y="306"/>
                  </a:lnTo>
                  <a:close/>
                  <a:moveTo>
                    <a:pt x="2090" y="283"/>
                  </a:moveTo>
                  <a:lnTo>
                    <a:pt x="2090" y="1252"/>
                  </a:lnTo>
                  <a:lnTo>
                    <a:pt x="2090" y="1252"/>
                  </a:lnTo>
                  <a:lnTo>
                    <a:pt x="2008" y="1246"/>
                  </a:lnTo>
                  <a:lnTo>
                    <a:pt x="1928" y="1240"/>
                  </a:lnTo>
                  <a:lnTo>
                    <a:pt x="1846" y="1230"/>
                  </a:lnTo>
                  <a:lnTo>
                    <a:pt x="1768" y="1216"/>
                  </a:lnTo>
                  <a:lnTo>
                    <a:pt x="1690" y="1201"/>
                  </a:lnTo>
                  <a:lnTo>
                    <a:pt x="1612" y="1181"/>
                  </a:lnTo>
                  <a:lnTo>
                    <a:pt x="1536" y="1160"/>
                  </a:lnTo>
                  <a:lnTo>
                    <a:pt x="1460" y="1137"/>
                  </a:lnTo>
                  <a:lnTo>
                    <a:pt x="1460" y="1137"/>
                  </a:lnTo>
                  <a:lnTo>
                    <a:pt x="1489" y="1072"/>
                  </a:lnTo>
                  <a:lnTo>
                    <a:pt x="1519" y="1010"/>
                  </a:lnTo>
                  <a:lnTo>
                    <a:pt x="1550" y="949"/>
                  </a:lnTo>
                  <a:lnTo>
                    <a:pt x="1583" y="889"/>
                  </a:lnTo>
                  <a:lnTo>
                    <a:pt x="1616" y="830"/>
                  </a:lnTo>
                  <a:lnTo>
                    <a:pt x="1651" y="774"/>
                  </a:lnTo>
                  <a:lnTo>
                    <a:pt x="1690" y="717"/>
                  </a:lnTo>
                  <a:lnTo>
                    <a:pt x="1727" y="663"/>
                  </a:lnTo>
                  <a:lnTo>
                    <a:pt x="1768" y="610"/>
                  </a:lnTo>
                  <a:lnTo>
                    <a:pt x="1809" y="559"/>
                  </a:lnTo>
                  <a:lnTo>
                    <a:pt x="1852" y="509"/>
                  </a:lnTo>
                  <a:lnTo>
                    <a:pt x="1895" y="460"/>
                  </a:lnTo>
                  <a:lnTo>
                    <a:pt x="1940" y="413"/>
                  </a:lnTo>
                  <a:lnTo>
                    <a:pt x="1986" y="368"/>
                  </a:lnTo>
                  <a:lnTo>
                    <a:pt x="2035" y="326"/>
                  </a:lnTo>
                  <a:lnTo>
                    <a:pt x="2084" y="283"/>
                  </a:lnTo>
                  <a:lnTo>
                    <a:pt x="2084" y="283"/>
                  </a:lnTo>
                  <a:lnTo>
                    <a:pt x="2090" y="283"/>
                  </a:lnTo>
                  <a:lnTo>
                    <a:pt x="2090" y="283"/>
                  </a:lnTo>
                  <a:close/>
                  <a:moveTo>
                    <a:pt x="1330" y="1088"/>
                  </a:moveTo>
                  <a:lnTo>
                    <a:pt x="1330" y="1088"/>
                  </a:lnTo>
                  <a:lnTo>
                    <a:pt x="1267" y="1061"/>
                  </a:lnTo>
                  <a:lnTo>
                    <a:pt x="1203" y="1031"/>
                  </a:lnTo>
                  <a:lnTo>
                    <a:pt x="1142" y="998"/>
                  </a:lnTo>
                  <a:lnTo>
                    <a:pt x="1082" y="965"/>
                  </a:lnTo>
                  <a:lnTo>
                    <a:pt x="1023" y="928"/>
                  </a:lnTo>
                  <a:lnTo>
                    <a:pt x="965" y="891"/>
                  </a:lnTo>
                  <a:lnTo>
                    <a:pt x="908" y="852"/>
                  </a:lnTo>
                  <a:lnTo>
                    <a:pt x="852" y="811"/>
                  </a:lnTo>
                  <a:lnTo>
                    <a:pt x="852" y="811"/>
                  </a:lnTo>
                  <a:lnTo>
                    <a:pt x="905" y="762"/>
                  </a:lnTo>
                  <a:lnTo>
                    <a:pt x="957" y="717"/>
                  </a:lnTo>
                  <a:lnTo>
                    <a:pt x="1012" y="673"/>
                  </a:lnTo>
                  <a:lnTo>
                    <a:pt x="1068" y="632"/>
                  </a:lnTo>
                  <a:lnTo>
                    <a:pt x="1127" y="591"/>
                  </a:lnTo>
                  <a:lnTo>
                    <a:pt x="1185" y="554"/>
                  </a:lnTo>
                  <a:lnTo>
                    <a:pt x="1246" y="519"/>
                  </a:lnTo>
                  <a:lnTo>
                    <a:pt x="1308" y="485"/>
                  </a:lnTo>
                  <a:lnTo>
                    <a:pt x="1372" y="454"/>
                  </a:lnTo>
                  <a:lnTo>
                    <a:pt x="1437" y="425"/>
                  </a:lnTo>
                  <a:lnTo>
                    <a:pt x="1503" y="400"/>
                  </a:lnTo>
                  <a:lnTo>
                    <a:pt x="1571" y="376"/>
                  </a:lnTo>
                  <a:lnTo>
                    <a:pt x="1639" y="355"/>
                  </a:lnTo>
                  <a:lnTo>
                    <a:pt x="1710" y="335"/>
                  </a:lnTo>
                  <a:lnTo>
                    <a:pt x="1780" y="320"/>
                  </a:lnTo>
                  <a:lnTo>
                    <a:pt x="1852" y="306"/>
                  </a:lnTo>
                  <a:lnTo>
                    <a:pt x="1852" y="306"/>
                  </a:lnTo>
                  <a:lnTo>
                    <a:pt x="1811" y="347"/>
                  </a:lnTo>
                  <a:lnTo>
                    <a:pt x="1772" y="390"/>
                  </a:lnTo>
                  <a:lnTo>
                    <a:pt x="1733" y="433"/>
                  </a:lnTo>
                  <a:lnTo>
                    <a:pt x="1696" y="478"/>
                  </a:lnTo>
                  <a:lnTo>
                    <a:pt x="1661" y="522"/>
                  </a:lnTo>
                  <a:lnTo>
                    <a:pt x="1624" y="569"/>
                  </a:lnTo>
                  <a:lnTo>
                    <a:pt x="1591" y="618"/>
                  </a:lnTo>
                  <a:lnTo>
                    <a:pt x="1558" y="665"/>
                  </a:lnTo>
                  <a:lnTo>
                    <a:pt x="1524" y="715"/>
                  </a:lnTo>
                  <a:lnTo>
                    <a:pt x="1493" y="766"/>
                  </a:lnTo>
                  <a:lnTo>
                    <a:pt x="1464" y="817"/>
                  </a:lnTo>
                  <a:lnTo>
                    <a:pt x="1435" y="869"/>
                  </a:lnTo>
                  <a:lnTo>
                    <a:pt x="1408" y="924"/>
                  </a:lnTo>
                  <a:lnTo>
                    <a:pt x="1380" y="977"/>
                  </a:lnTo>
                  <a:lnTo>
                    <a:pt x="1355" y="1033"/>
                  </a:lnTo>
                  <a:lnTo>
                    <a:pt x="1330" y="1088"/>
                  </a:lnTo>
                  <a:lnTo>
                    <a:pt x="1330" y="1088"/>
                  </a:lnTo>
                  <a:close/>
                  <a:moveTo>
                    <a:pt x="1408" y="1265"/>
                  </a:moveTo>
                  <a:lnTo>
                    <a:pt x="1408" y="1265"/>
                  </a:lnTo>
                  <a:lnTo>
                    <a:pt x="1489" y="1291"/>
                  </a:lnTo>
                  <a:lnTo>
                    <a:pt x="1571" y="1314"/>
                  </a:lnTo>
                  <a:lnTo>
                    <a:pt x="1655" y="1335"/>
                  </a:lnTo>
                  <a:lnTo>
                    <a:pt x="1741" y="1353"/>
                  </a:lnTo>
                  <a:lnTo>
                    <a:pt x="1827" y="1367"/>
                  </a:lnTo>
                  <a:lnTo>
                    <a:pt x="1914" y="1378"/>
                  </a:lnTo>
                  <a:lnTo>
                    <a:pt x="2002" y="1386"/>
                  </a:lnTo>
                  <a:lnTo>
                    <a:pt x="2090" y="1390"/>
                  </a:lnTo>
                  <a:lnTo>
                    <a:pt x="2090" y="2090"/>
                  </a:lnTo>
                  <a:lnTo>
                    <a:pt x="1257" y="2090"/>
                  </a:lnTo>
                  <a:lnTo>
                    <a:pt x="1257" y="2090"/>
                  </a:lnTo>
                  <a:lnTo>
                    <a:pt x="1261" y="1981"/>
                  </a:lnTo>
                  <a:lnTo>
                    <a:pt x="1271" y="1873"/>
                  </a:lnTo>
                  <a:lnTo>
                    <a:pt x="1285" y="1768"/>
                  </a:lnTo>
                  <a:lnTo>
                    <a:pt x="1300" y="1663"/>
                  </a:lnTo>
                  <a:lnTo>
                    <a:pt x="1322" y="1562"/>
                  </a:lnTo>
                  <a:lnTo>
                    <a:pt x="1347" y="1460"/>
                  </a:lnTo>
                  <a:lnTo>
                    <a:pt x="1376" y="1361"/>
                  </a:lnTo>
                  <a:lnTo>
                    <a:pt x="1408" y="1265"/>
                  </a:lnTo>
                  <a:lnTo>
                    <a:pt x="1408" y="1265"/>
                  </a:lnTo>
                  <a:close/>
                  <a:moveTo>
                    <a:pt x="2090" y="2230"/>
                  </a:moveTo>
                  <a:lnTo>
                    <a:pt x="2090" y="3068"/>
                  </a:lnTo>
                  <a:lnTo>
                    <a:pt x="2090" y="3068"/>
                  </a:lnTo>
                  <a:lnTo>
                    <a:pt x="2008" y="3072"/>
                  </a:lnTo>
                  <a:lnTo>
                    <a:pt x="1926" y="3080"/>
                  </a:lnTo>
                  <a:lnTo>
                    <a:pt x="1846" y="3090"/>
                  </a:lnTo>
                  <a:lnTo>
                    <a:pt x="1766" y="3102"/>
                  </a:lnTo>
                  <a:lnTo>
                    <a:pt x="1688" y="3115"/>
                  </a:lnTo>
                  <a:lnTo>
                    <a:pt x="1610" y="3133"/>
                  </a:lnTo>
                  <a:lnTo>
                    <a:pt x="1534" y="3154"/>
                  </a:lnTo>
                  <a:lnTo>
                    <a:pt x="1458" y="3176"/>
                  </a:lnTo>
                  <a:lnTo>
                    <a:pt x="1458" y="3176"/>
                  </a:lnTo>
                  <a:lnTo>
                    <a:pt x="1437" y="3123"/>
                  </a:lnTo>
                  <a:lnTo>
                    <a:pt x="1415" y="3066"/>
                  </a:lnTo>
                  <a:lnTo>
                    <a:pt x="1396" y="3012"/>
                  </a:lnTo>
                  <a:lnTo>
                    <a:pt x="1376" y="2955"/>
                  </a:lnTo>
                  <a:lnTo>
                    <a:pt x="1359" y="2899"/>
                  </a:lnTo>
                  <a:lnTo>
                    <a:pt x="1343" y="2840"/>
                  </a:lnTo>
                  <a:lnTo>
                    <a:pt x="1330" y="2782"/>
                  </a:lnTo>
                  <a:lnTo>
                    <a:pt x="1316" y="2723"/>
                  </a:lnTo>
                  <a:lnTo>
                    <a:pt x="1304" y="2663"/>
                  </a:lnTo>
                  <a:lnTo>
                    <a:pt x="1292" y="2603"/>
                  </a:lnTo>
                  <a:lnTo>
                    <a:pt x="1283" y="2542"/>
                  </a:lnTo>
                  <a:lnTo>
                    <a:pt x="1275" y="2480"/>
                  </a:lnTo>
                  <a:lnTo>
                    <a:pt x="1269" y="2419"/>
                  </a:lnTo>
                  <a:lnTo>
                    <a:pt x="1263" y="2357"/>
                  </a:lnTo>
                  <a:lnTo>
                    <a:pt x="1259" y="2293"/>
                  </a:lnTo>
                  <a:lnTo>
                    <a:pt x="1257" y="2230"/>
                  </a:lnTo>
                  <a:lnTo>
                    <a:pt x="2090" y="2230"/>
                  </a:lnTo>
                  <a:close/>
                  <a:moveTo>
                    <a:pt x="1852" y="4014"/>
                  </a:moveTo>
                  <a:lnTo>
                    <a:pt x="1852" y="4014"/>
                  </a:lnTo>
                  <a:lnTo>
                    <a:pt x="1788" y="4002"/>
                  </a:lnTo>
                  <a:lnTo>
                    <a:pt x="1723" y="3989"/>
                  </a:lnTo>
                  <a:lnTo>
                    <a:pt x="1661" y="3971"/>
                  </a:lnTo>
                  <a:lnTo>
                    <a:pt x="1599" y="3954"/>
                  </a:lnTo>
                  <a:lnTo>
                    <a:pt x="1538" y="3934"/>
                  </a:lnTo>
                  <a:lnTo>
                    <a:pt x="1478" y="3911"/>
                  </a:lnTo>
                  <a:lnTo>
                    <a:pt x="1419" y="3887"/>
                  </a:lnTo>
                  <a:lnTo>
                    <a:pt x="1361" y="3862"/>
                  </a:lnTo>
                  <a:lnTo>
                    <a:pt x="1304" y="3833"/>
                  </a:lnTo>
                  <a:lnTo>
                    <a:pt x="1248" y="3803"/>
                  </a:lnTo>
                  <a:lnTo>
                    <a:pt x="1193" y="3772"/>
                  </a:lnTo>
                  <a:lnTo>
                    <a:pt x="1140" y="3739"/>
                  </a:lnTo>
                  <a:lnTo>
                    <a:pt x="1088" y="3704"/>
                  </a:lnTo>
                  <a:lnTo>
                    <a:pt x="1037" y="3667"/>
                  </a:lnTo>
                  <a:lnTo>
                    <a:pt x="988" y="3628"/>
                  </a:lnTo>
                  <a:lnTo>
                    <a:pt x="940" y="3589"/>
                  </a:lnTo>
                  <a:lnTo>
                    <a:pt x="940" y="3589"/>
                  </a:lnTo>
                  <a:lnTo>
                    <a:pt x="990" y="3554"/>
                  </a:lnTo>
                  <a:lnTo>
                    <a:pt x="1045" y="3519"/>
                  </a:lnTo>
                  <a:lnTo>
                    <a:pt x="1098" y="3488"/>
                  </a:lnTo>
                  <a:lnTo>
                    <a:pt x="1154" y="3456"/>
                  </a:lnTo>
                  <a:lnTo>
                    <a:pt x="1209" y="3429"/>
                  </a:lnTo>
                  <a:lnTo>
                    <a:pt x="1267" y="3402"/>
                  </a:lnTo>
                  <a:lnTo>
                    <a:pt x="1324" y="3375"/>
                  </a:lnTo>
                  <a:lnTo>
                    <a:pt x="1384" y="3351"/>
                  </a:lnTo>
                  <a:lnTo>
                    <a:pt x="1384" y="3351"/>
                  </a:lnTo>
                  <a:lnTo>
                    <a:pt x="1431" y="3445"/>
                  </a:lnTo>
                  <a:lnTo>
                    <a:pt x="1482" y="3534"/>
                  </a:lnTo>
                  <a:lnTo>
                    <a:pt x="1536" y="3622"/>
                  </a:lnTo>
                  <a:lnTo>
                    <a:pt x="1593" y="3708"/>
                  </a:lnTo>
                  <a:lnTo>
                    <a:pt x="1653" y="3788"/>
                  </a:lnTo>
                  <a:lnTo>
                    <a:pt x="1716" y="3868"/>
                  </a:lnTo>
                  <a:lnTo>
                    <a:pt x="1782" y="3942"/>
                  </a:lnTo>
                  <a:lnTo>
                    <a:pt x="1852" y="4014"/>
                  </a:lnTo>
                  <a:lnTo>
                    <a:pt x="1852" y="4014"/>
                  </a:lnTo>
                  <a:close/>
                  <a:moveTo>
                    <a:pt x="2230" y="4037"/>
                  </a:moveTo>
                  <a:lnTo>
                    <a:pt x="2230" y="3209"/>
                  </a:lnTo>
                  <a:lnTo>
                    <a:pt x="2230" y="3209"/>
                  </a:lnTo>
                  <a:lnTo>
                    <a:pt x="2304" y="3213"/>
                  </a:lnTo>
                  <a:lnTo>
                    <a:pt x="2378" y="3219"/>
                  </a:lnTo>
                  <a:lnTo>
                    <a:pt x="2450" y="3226"/>
                  </a:lnTo>
                  <a:lnTo>
                    <a:pt x="2525" y="3236"/>
                  </a:lnTo>
                  <a:lnTo>
                    <a:pt x="2595" y="3250"/>
                  </a:lnTo>
                  <a:lnTo>
                    <a:pt x="2667" y="3265"/>
                  </a:lnTo>
                  <a:lnTo>
                    <a:pt x="2737" y="3283"/>
                  </a:lnTo>
                  <a:lnTo>
                    <a:pt x="2805" y="3302"/>
                  </a:lnTo>
                  <a:lnTo>
                    <a:pt x="2805" y="3302"/>
                  </a:lnTo>
                  <a:lnTo>
                    <a:pt x="2778" y="3357"/>
                  </a:lnTo>
                  <a:lnTo>
                    <a:pt x="2749" y="3410"/>
                  </a:lnTo>
                  <a:lnTo>
                    <a:pt x="2719" y="3462"/>
                  </a:lnTo>
                  <a:lnTo>
                    <a:pt x="2688" y="3513"/>
                  </a:lnTo>
                  <a:lnTo>
                    <a:pt x="2657" y="3564"/>
                  </a:lnTo>
                  <a:lnTo>
                    <a:pt x="2624" y="3612"/>
                  </a:lnTo>
                  <a:lnTo>
                    <a:pt x="2589" y="3661"/>
                  </a:lnTo>
                  <a:lnTo>
                    <a:pt x="2554" y="3708"/>
                  </a:lnTo>
                  <a:lnTo>
                    <a:pt x="2519" y="3753"/>
                  </a:lnTo>
                  <a:lnTo>
                    <a:pt x="2482" y="3798"/>
                  </a:lnTo>
                  <a:lnTo>
                    <a:pt x="2443" y="3840"/>
                  </a:lnTo>
                  <a:lnTo>
                    <a:pt x="2404" y="3881"/>
                  </a:lnTo>
                  <a:lnTo>
                    <a:pt x="2363" y="3922"/>
                  </a:lnTo>
                  <a:lnTo>
                    <a:pt x="2322" y="3963"/>
                  </a:lnTo>
                  <a:lnTo>
                    <a:pt x="2281" y="4000"/>
                  </a:lnTo>
                  <a:lnTo>
                    <a:pt x="2238" y="4037"/>
                  </a:lnTo>
                  <a:lnTo>
                    <a:pt x="2238" y="4037"/>
                  </a:lnTo>
                  <a:lnTo>
                    <a:pt x="2230" y="4037"/>
                  </a:lnTo>
                  <a:lnTo>
                    <a:pt x="2230" y="4037"/>
                  </a:lnTo>
                  <a:close/>
                  <a:moveTo>
                    <a:pt x="2936" y="3351"/>
                  </a:moveTo>
                  <a:lnTo>
                    <a:pt x="2936" y="3351"/>
                  </a:lnTo>
                  <a:lnTo>
                    <a:pt x="2996" y="3375"/>
                  </a:lnTo>
                  <a:lnTo>
                    <a:pt x="3053" y="3402"/>
                  </a:lnTo>
                  <a:lnTo>
                    <a:pt x="3111" y="3429"/>
                  </a:lnTo>
                  <a:lnTo>
                    <a:pt x="3166" y="3456"/>
                  </a:lnTo>
                  <a:lnTo>
                    <a:pt x="3222" y="3488"/>
                  </a:lnTo>
                  <a:lnTo>
                    <a:pt x="3275" y="3521"/>
                  </a:lnTo>
                  <a:lnTo>
                    <a:pt x="3330" y="3554"/>
                  </a:lnTo>
                  <a:lnTo>
                    <a:pt x="3380" y="3589"/>
                  </a:lnTo>
                  <a:lnTo>
                    <a:pt x="3380" y="3589"/>
                  </a:lnTo>
                  <a:lnTo>
                    <a:pt x="3332" y="3628"/>
                  </a:lnTo>
                  <a:lnTo>
                    <a:pt x="3283" y="3667"/>
                  </a:lnTo>
                  <a:lnTo>
                    <a:pt x="3232" y="3704"/>
                  </a:lnTo>
                  <a:lnTo>
                    <a:pt x="3180" y="3739"/>
                  </a:lnTo>
                  <a:lnTo>
                    <a:pt x="3127" y="3772"/>
                  </a:lnTo>
                  <a:lnTo>
                    <a:pt x="3070" y="3803"/>
                  </a:lnTo>
                  <a:lnTo>
                    <a:pt x="3016" y="3833"/>
                  </a:lnTo>
                  <a:lnTo>
                    <a:pt x="2959" y="3862"/>
                  </a:lnTo>
                  <a:lnTo>
                    <a:pt x="2901" y="3887"/>
                  </a:lnTo>
                  <a:lnTo>
                    <a:pt x="2842" y="3911"/>
                  </a:lnTo>
                  <a:lnTo>
                    <a:pt x="2782" y="3934"/>
                  </a:lnTo>
                  <a:lnTo>
                    <a:pt x="2721" y="3954"/>
                  </a:lnTo>
                  <a:lnTo>
                    <a:pt x="2659" y="3971"/>
                  </a:lnTo>
                  <a:lnTo>
                    <a:pt x="2597" y="3989"/>
                  </a:lnTo>
                  <a:lnTo>
                    <a:pt x="2532" y="4002"/>
                  </a:lnTo>
                  <a:lnTo>
                    <a:pt x="2468" y="4014"/>
                  </a:lnTo>
                  <a:lnTo>
                    <a:pt x="2468" y="4014"/>
                  </a:lnTo>
                  <a:lnTo>
                    <a:pt x="2538" y="3942"/>
                  </a:lnTo>
                  <a:lnTo>
                    <a:pt x="2604" y="3868"/>
                  </a:lnTo>
                  <a:lnTo>
                    <a:pt x="2667" y="3788"/>
                  </a:lnTo>
                  <a:lnTo>
                    <a:pt x="2727" y="3708"/>
                  </a:lnTo>
                  <a:lnTo>
                    <a:pt x="2784" y="3622"/>
                  </a:lnTo>
                  <a:lnTo>
                    <a:pt x="2838" y="3534"/>
                  </a:lnTo>
                  <a:lnTo>
                    <a:pt x="2889" y="3445"/>
                  </a:lnTo>
                  <a:lnTo>
                    <a:pt x="2936" y="3351"/>
                  </a:lnTo>
                  <a:lnTo>
                    <a:pt x="2936" y="3351"/>
                  </a:lnTo>
                  <a:close/>
                  <a:moveTo>
                    <a:pt x="2862" y="3176"/>
                  </a:moveTo>
                  <a:lnTo>
                    <a:pt x="2862" y="3176"/>
                  </a:lnTo>
                  <a:lnTo>
                    <a:pt x="2786" y="3154"/>
                  </a:lnTo>
                  <a:lnTo>
                    <a:pt x="2710" y="3133"/>
                  </a:lnTo>
                  <a:lnTo>
                    <a:pt x="2632" y="3115"/>
                  </a:lnTo>
                  <a:lnTo>
                    <a:pt x="2554" y="3102"/>
                  </a:lnTo>
                  <a:lnTo>
                    <a:pt x="2474" y="3090"/>
                  </a:lnTo>
                  <a:lnTo>
                    <a:pt x="2394" y="3080"/>
                  </a:lnTo>
                  <a:lnTo>
                    <a:pt x="2312" y="3072"/>
                  </a:lnTo>
                  <a:lnTo>
                    <a:pt x="2230" y="3068"/>
                  </a:lnTo>
                  <a:lnTo>
                    <a:pt x="2230" y="2230"/>
                  </a:lnTo>
                  <a:lnTo>
                    <a:pt x="3063" y="2230"/>
                  </a:lnTo>
                  <a:lnTo>
                    <a:pt x="3063" y="2230"/>
                  </a:lnTo>
                  <a:lnTo>
                    <a:pt x="3061" y="2293"/>
                  </a:lnTo>
                  <a:lnTo>
                    <a:pt x="3057" y="2357"/>
                  </a:lnTo>
                  <a:lnTo>
                    <a:pt x="3051" y="2419"/>
                  </a:lnTo>
                  <a:lnTo>
                    <a:pt x="3045" y="2480"/>
                  </a:lnTo>
                  <a:lnTo>
                    <a:pt x="3037" y="2542"/>
                  </a:lnTo>
                  <a:lnTo>
                    <a:pt x="3028" y="2603"/>
                  </a:lnTo>
                  <a:lnTo>
                    <a:pt x="3016" y="2663"/>
                  </a:lnTo>
                  <a:lnTo>
                    <a:pt x="3004" y="2723"/>
                  </a:lnTo>
                  <a:lnTo>
                    <a:pt x="2990" y="2782"/>
                  </a:lnTo>
                  <a:lnTo>
                    <a:pt x="2977" y="2840"/>
                  </a:lnTo>
                  <a:lnTo>
                    <a:pt x="2961" y="2899"/>
                  </a:lnTo>
                  <a:lnTo>
                    <a:pt x="2944" y="2955"/>
                  </a:lnTo>
                  <a:lnTo>
                    <a:pt x="2924" y="3012"/>
                  </a:lnTo>
                  <a:lnTo>
                    <a:pt x="2905" y="3066"/>
                  </a:lnTo>
                  <a:lnTo>
                    <a:pt x="2883" y="3123"/>
                  </a:lnTo>
                  <a:lnTo>
                    <a:pt x="2862" y="3176"/>
                  </a:lnTo>
                  <a:lnTo>
                    <a:pt x="2862" y="3176"/>
                  </a:lnTo>
                  <a:close/>
                  <a:moveTo>
                    <a:pt x="2230" y="2090"/>
                  </a:moveTo>
                  <a:lnTo>
                    <a:pt x="2230" y="1390"/>
                  </a:lnTo>
                  <a:lnTo>
                    <a:pt x="2230" y="1390"/>
                  </a:lnTo>
                  <a:lnTo>
                    <a:pt x="2318" y="1386"/>
                  </a:lnTo>
                  <a:lnTo>
                    <a:pt x="2406" y="1378"/>
                  </a:lnTo>
                  <a:lnTo>
                    <a:pt x="2493" y="1367"/>
                  </a:lnTo>
                  <a:lnTo>
                    <a:pt x="2579" y="1353"/>
                  </a:lnTo>
                  <a:lnTo>
                    <a:pt x="2665" y="1335"/>
                  </a:lnTo>
                  <a:lnTo>
                    <a:pt x="2749" y="1316"/>
                  </a:lnTo>
                  <a:lnTo>
                    <a:pt x="2831" y="1291"/>
                  </a:lnTo>
                  <a:lnTo>
                    <a:pt x="2912" y="1265"/>
                  </a:lnTo>
                  <a:lnTo>
                    <a:pt x="2912" y="1265"/>
                  </a:lnTo>
                  <a:lnTo>
                    <a:pt x="2944" y="1361"/>
                  </a:lnTo>
                  <a:lnTo>
                    <a:pt x="2973" y="1460"/>
                  </a:lnTo>
                  <a:lnTo>
                    <a:pt x="2998" y="1562"/>
                  </a:lnTo>
                  <a:lnTo>
                    <a:pt x="3020" y="1665"/>
                  </a:lnTo>
                  <a:lnTo>
                    <a:pt x="3035" y="1768"/>
                  </a:lnTo>
                  <a:lnTo>
                    <a:pt x="3049" y="1873"/>
                  </a:lnTo>
                  <a:lnTo>
                    <a:pt x="3059" y="1983"/>
                  </a:lnTo>
                  <a:lnTo>
                    <a:pt x="3063" y="2090"/>
                  </a:lnTo>
                  <a:lnTo>
                    <a:pt x="2230" y="2090"/>
                  </a:lnTo>
                  <a:lnTo>
                    <a:pt x="2230" y="2090"/>
                  </a:lnTo>
                  <a:close/>
                  <a:moveTo>
                    <a:pt x="756" y="910"/>
                  </a:moveTo>
                  <a:lnTo>
                    <a:pt x="756" y="910"/>
                  </a:lnTo>
                  <a:lnTo>
                    <a:pt x="817" y="955"/>
                  </a:lnTo>
                  <a:lnTo>
                    <a:pt x="879" y="1000"/>
                  </a:lnTo>
                  <a:lnTo>
                    <a:pt x="942" y="1041"/>
                  </a:lnTo>
                  <a:lnTo>
                    <a:pt x="1006" y="1080"/>
                  </a:lnTo>
                  <a:lnTo>
                    <a:pt x="1072" y="1119"/>
                  </a:lnTo>
                  <a:lnTo>
                    <a:pt x="1140" y="1154"/>
                  </a:lnTo>
                  <a:lnTo>
                    <a:pt x="1209" y="1187"/>
                  </a:lnTo>
                  <a:lnTo>
                    <a:pt x="1277" y="1216"/>
                  </a:lnTo>
                  <a:lnTo>
                    <a:pt x="1277" y="1216"/>
                  </a:lnTo>
                  <a:lnTo>
                    <a:pt x="1244" y="1320"/>
                  </a:lnTo>
                  <a:lnTo>
                    <a:pt x="1213" y="1423"/>
                  </a:lnTo>
                  <a:lnTo>
                    <a:pt x="1187" y="1530"/>
                  </a:lnTo>
                  <a:lnTo>
                    <a:pt x="1164" y="1639"/>
                  </a:lnTo>
                  <a:lnTo>
                    <a:pt x="1146" y="1749"/>
                  </a:lnTo>
                  <a:lnTo>
                    <a:pt x="1133" y="1862"/>
                  </a:lnTo>
                  <a:lnTo>
                    <a:pt x="1123" y="1975"/>
                  </a:lnTo>
                  <a:lnTo>
                    <a:pt x="1117" y="2090"/>
                  </a:lnTo>
                  <a:lnTo>
                    <a:pt x="283" y="2090"/>
                  </a:lnTo>
                  <a:lnTo>
                    <a:pt x="283" y="2090"/>
                  </a:lnTo>
                  <a:lnTo>
                    <a:pt x="287" y="2006"/>
                  </a:lnTo>
                  <a:lnTo>
                    <a:pt x="296" y="1922"/>
                  </a:lnTo>
                  <a:lnTo>
                    <a:pt x="308" y="1840"/>
                  </a:lnTo>
                  <a:lnTo>
                    <a:pt x="324" y="1760"/>
                  </a:lnTo>
                  <a:lnTo>
                    <a:pt x="343" y="1680"/>
                  </a:lnTo>
                  <a:lnTo>
                    <a:pt x="366" y="1602"/>
                  </a:lnTo>
                  <a:lnTo>
                    <a:pt x="392" y="1524"/>
                  </a:lnTo>
                  <a:lnTo>
                    <a:pt x="421" y="1450"/>
                  </a:lnTo>
                  <a:lnTo>
                    <a:pt x="452" y="1376"/>
                  </a:lnTo>
                  <a:lnTo>
                    <a:pt x="487" y="1304"/>
                  </a:lnTo>
                  <a:lnTo>
                    <a:pt x="526" y="1234"/>
                  </a:lnTo>
                  <a:lnTo>
                    <a:pt x="567" y="1166"/>
                  </a:lnTo>
                  <a:lnTo>
                    <a:pt x="610" y="1098"/>
                  </a:lnTo>
                  <a:lnTo>
                    <a:pt x="657" y="1033"/>
                  </a:lnTo>
                  <a:lnTo>
                    <a:pt x="706" y="971"/>
                  </a:lnTo>
                  <a:lnTo>
                    <a:pt x="756" y="910"/>
                  </a:lnTo>
                  <a:lnTo>
                    <a:pt x="756" y="910"/>
                  </a:lnTo>
                  <a:close/>
                  <a:moveTo>
                    <a:pt x="283" y="2230"/>
                  </a:moveTo>
                  <a:lnTo>
                    <a:pt x="1117" y="2230"/>
                  </a:lnTo>
                  <a:lnTo>
                    <a:pt x="1117" y="2230"/>
                  </a:lnTo>
                  <a:lnTo>
                    <a:pt x="1121" y="2296"/>
                  </a:lnTo>
                  <a:lnTo>
                    <a:pt x="1125" y="2363"/>
                  </a:lnTo>
                  <a:lnTo>
                    <a:pt x="1129" y="2427"/>
                  </a:lnTo>
                  <a:lnTo>
                    <a:pt x="1137" y="2493"/>
                  </a:lnTo>
                  <a:lnTo>
                    <a:pt x="1144" y="2558"/>
                  </a:lnTo>
                  <a:lnTo>
                    <a:pt x="1154" y="2622"/>
                  </a:lnTo>
                  <a:lnTo>
                    <a:pt x="1166" y="2684"/>
                  </a:lnTo>
                  <a:lnTo>
                    <a:pt x="1177" y="2747"/>
                  </a:lnTo>
                  <a:lnTo>
                    <a:pt x="1193" y="2809"/>
                  </a:lnTo>
                  <a:lnTo>
                    <a:pt x="1209" y="2870"/>
                  </a:lnTo>
                  <a:lnTo>
                    <a:pt x="1224" y="2932"/>
                  </a:lnTo>
                  <a:lnTo>
                    <a:pt x="1242" y="2990"/>
                  </a:lnTo>
                  <a:lnTo>
                    <a:pt x="1261" y="3051"/>
                  </a:lnTo>
                  <a:lnTo>
                    <a:pt x="1283" y="3109"/>
                  </a:lnTo>
                  <a:lnTo>
                    <a:pt x="1304" y="3168"/>
                  </a:lnTo>
                  <a:lnTo>
                    <a:pt x="1328" y="3224"/>
                  </a:lnTo>
                  <a:lnTo>
                    <a:pt x="1328" y="3224"/>
                  </a:lnTo>
                  <a:lnTo>
                    <a:pt x="1261" y="3252"/>
                  </a:lnTo>
                  <a:lnTo>
                    <a:pt x="1197" y="3281"/>
                  </a:lnTo>
                  <a:lnTo>
                    <a:pt x="1135" y="3310"/>
                  </a:lnTo>
                  <a:lnTo>
                    <a:pt x="1072" y="3343"/>
                  </a:lnTo>
                  <a:lnTo>
                    <a:pt x="1010" y="3378"/>
                  </a:lnTo>
                  <a:lnTo>
                    <a:pt x="951" y="3415"/>
                  </a:lnTo>
                  <a:lnTo>
                    <a:pt x="891" y="3452"/>
                  </a:lnTo>
                  <a:lnTo>
                    <a:pt x="834" y="3493"/>
                  </a:lnTo>
                  <a:lnTo>
                    <a:pt x="834" y="3493"/>
                  </a:lnTo>
                  <a:lnTo>
                    <a:pt x="774" y="3431"/>
                  </a:lnTo>
                  <a:lnTo>
                    <a:pt x="717" y="3365"/>
                  </a:lnTo>
                  <a:lnTo>
                    <a:pt x="663" y="3298"/>
                  </a:lnTo>
                  <a:lnTo>
                    <a:pt x="612" y="3228"/>
                  </a:lnTo>
                  <a:lnTo>
                    <a:pt x="565" y="3154"/>
                  </a:lnTo>
                  <a:lnTo>
                    <a:pt x="521" y="3080"/>
                  </a:lnTo>
                  <a:lnTo>
                    <a:pt x="480" y="3004"/>
                  </a:lnTo>
                  <a:lnTo>
                    <a:pt x="443" y="2924"/>
                  </a:lnTo>
                  <a:lnTo>
                    <a:pt x="409" y="2842"/>
                  </a:lnTo>
                  <a:lnTo>
                    <a:pt x="378" y="2760"/>
                  </a:lnTo>
                  <a:lnTo>
                    <a:pt x="353" y="2675"/>
                  </a:lnTo>
                  <a:lnTo>
                    <a:pt x="329" y="2589"/>
                  </a:lnTo>
                  <a:lnTo>
                    <a:pt x="312" y="2501"/>
                  </a:lnTo>
                  <a:lnTo>
                    <a:pt x="298" y="2411"/>
                  </a:lnTo>
                  <a:lnTo>
                    <a:pt x="289" y="2322"/>
                  </a:lnTo>
                  <a:lnTo>
                    <a:pt x="283" y="2230"/>
                  </a:lnTo>
                  <a:lnTo>
                    <a:pt x="283" y="2230"/>
                  </a:lnTo>
                  <a:close/>
                  <a:moveTo>
                    <a:pt x="3486" y="3493"/>
                  </a:moveTo>
                  <a:lnTo>
                    <a:pt x="3486" y="3493"/>
                  </a:lnTo>
                  <a:lnTo>
                    <a:pt x="3429" y="3452"/>
                  </a:lnTo>
                  <a:lnTo>
                    <a:pt x="3369" y="3415"/>
                  </a:lnTo>
                  <a:lnTo>
                    <a:pt x="3310" y="3378"/>
                  </a:lnTo>
                  <a:lnTo>
                    <a:pt x="3248" y="3343"/>
                  </a:lnTo>
                  <a:lnTo>
                    <a:pt x="3185" y="3310"/>
                  </a:lnTo>
                  <a:lnTo>
                    <a:pt x="3123" y="3279"/>
                  </a:lnTo>
                  <a:lnTo>
                    <a:pt x="3059" y="3252"/>
                  </a:lnTo>
                  <a:lnTo>
                    <a:pt x="2992" y="3224"/>
                  </a:lnTo>
                  <a:lnTo>
                    <a:pt x="2992" y="3224"/>
                  </a:lnTo>
                  <a:lnTo>
                    <a:pt x="3016" y="3168"/>
                  </a:lnTo>
                  <a:lnTo>
                    <a:pt x="3037" y="3109"/>
                  </a:lnTo>
                  <a:lnTo>
                    <a:pt x="3059" y="3051"/>
                  </a:lnTo>
                  <a:lnTo>
                    <a:pt x="3078" y="2990"/>
                  </a:lnTo>
                  <a:lnTo>
                    <a:pt x="3096" y="2932"/>
                  </a:lnTo>
                  <a:lnTo>
                    <a:pt x="3111" y="2870"/>
                  </a:lnTo>
                  <a:lnTo>
                    <a:pt x="3127" y="2809"/>
                  </a:lnTo>
                  <a:lnTo>
                    <a:pt x="3141" y="2747"/>
                  </a:lnTo>
                  <a:lnTo>
                    <a:pt x="3154" y="2684"/>
                  </a:lnTo>
                  <a:lnTo>
                    <a:pt x="3166" y="2620"/>
                  </a:lnTo>
                  <a:lnTo>
                    <a:pt x="3176" y="2558"/>
                  </a:lnTo>
                  <a:lnTo>
                    <a:pt x="3183" y="2493"/>
                  </a:lnTo>
                  <a:lnTo>
                    <a:pt x="3191" y="2427"/>
                  </a:lnTo>
                  <a:lnTo>
                    <a:pt x="3195" y="2363"/>
                  </a:lnTo>
                  <a:lnTo>
                    <a:pt x="3199" y="2296"/>
                  </a:lnTo>
                  <a:lnTo>
                    <a:pt x="3203" y="2230"/>
                  </a:lnTo>
                  <a:lnTo>
                    <a:pt x="4037" y="2230"/>
                  </a:lnTo>
                  <a:lnTo>
                    <a:pt x="4037" y="2230"/>
                  </a:lnTo>
                  <a:lnTo>
                    <a:pt x="4031" y="2322"/>
                  </a:lnTo>
                  <a:lnTo>
                    <a:pt x="4022" y="2411"/>
                  </a:lnTo>
                  <a:lnTo>
                    <a:pt x="4008" y="2501"/>
                  </a:lnTo>
                  <a:lnTo>
                    <a:pt x="3991" y="2589"/>
                  </a:lnTo>
                  <a:lnTo>
                    <a:pt x="3967" y="2675"/>
                  </a:lnTo>
                  <a:lnTo>
                    <a:pt x="3942" y="2760"/>
                  </a:lnTo>
                  <a:lnTo>
                    <a:pt x="3911" y="2842"/>
                  </a:lnTo>
                  <a:lnTo>
                    <a:pt x="3877" y="2924"/>
                  </a:lnTo>
                  <a:lnTo>
                    <a:pt x="3840" y="3004"/>
                  </a:lnTo>
                  <a:lnTo>
                    <a:pt x="3799" y="3080"/>
                  </a:lnTo>
                  <a:lnTo>
                    <a:pt x="3755" y="3154"/>
                  </a:lnTo>
                  <a:lnTo>
                    <a:pt x="3708" y="3228"/>
                  </a:lnTo>
                  <a:lnTo>
                    <a:pt x="3657" y="3298"/>
                  </a:lnTo>
                  <a:lnTo>
                    <a:pt x="3603" y="3365"/>
                  </a:lnTo>
                  <a:lnTo>
                    <a:pt x="3546" y="3431"/>
                  </a:lnTo>
                  <a:lnTo>
                    <a:pt x="3486" y="3493"/>
                  </a:lnTo>
                  <a:lnTo>
                    <a:pt x="3486" y="349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456174" fontAlgn="auto">
                <a:spcBef>
                  <a:spcPts val="0"/>
                </a:spcBef>
                <a:spcAft>
                  <a:spcPts val="0"/>
                </a:spcAft>
              </a:pPr>
              <a:endParaRPr lang="en-US">
                <a:solidFill>
                  <a:srgbClr val="000000"/>
                </a:solidFill>
                <a:latin typeface="CiscoSansTT Light"/>
                <a:ea typeface="+mn-ea"/>
                <a:cs typeface="+mn-cs"/>
              </a:endParaRPr>
            </a:p>
          </p:txBody>
        </p:sp>
      </p:grpSp>
      <p:sp>
        <p:nvSpPr>
          <p:cNvPr id="231" name="TextBox 230"/>
          <p:cNvSpPr txBox="1"/>
          <p:nvPr/>
        </p:nvSpPr>
        <p:spPr>
          <a:xfrm>
            <a:off x="1050171" y="4870211"/>
            <a:ext cx="826417" cy="242264"/>
          </a:xfrm>
          <a:prstGeom prst="rect">
            <a:avLst/>
          </a:prstGeom>
          <a:noFill/>
        </p:spPr>
        <p:txBody>
          <a:bodyPr wrap="square" lIns="68331" tIns="34166" rIns="68331" bIns="34166" rtlCol="0">
            <a:spAutoFit/>
          </a:bodyPr>
          <a:lstStyle/>
          <a:p>
            <a:pPr algn="ctr" defTabSz="341674" fontAlgn="auto">
              <a:spcBef>
                <a:spcPts val="0"/>
              </a:spcBef>
              <a:spcAft>
                <a:spcPts val="0"/>
              </a:spcAft>
            </a:pPr>
            <a:r>
              <a:rPr lang="en-US" sz="1100" dirty="0">
                <a:solidFill>
                  <a:srgbClr val="4D4D4D"/>
                </a:solidFill>
                <a:latin typeface="CiscoSansTT Light"/>
                <a:ea typeface="+mn-ea"/>
                <a:cs typeface="+mn-cs"/>
              </a:rPr>
              <a:t>NetFlow</a:t>
            </a:r>
          </a:p>
        </p:txBody>
      </p:sp>
      <p:grpSp>
        <p:nvGrpSpPr>
          <p:cNvPr id="232" name="Group 231"/>
          <p:cNvGrpSpPr/>
          <p:nvPr/>
        </p:nvGrpSpPr>
        <p:grpSpPr>
          <a:xfrm>
            <a:off x="2752379" y="2570493"/>
            <a:ext cx="635641" cy="635642"/>
            <a:chOff x="6259162" y="387465"/>
            <a:chExt cx="888762" cy="888762"/>
          </a:xfrm>
        </p:grpSpPr>
        <p:sp>
          <p:nvSpPr>
            <p:cNvPr id="233" name="Oval 232"/>
            <p:cNvSpPr/>
            <p:nvPr/>
          </p:nvSpPr>
          <p:spPr>
            <a:xfrm>
              <a:off x="6259162" y="387465"/>
              <a:ext cx="888762" cy="888762"/>
            </a:xfrm>
            <a:prstGeom prst="ellipse">
              <a:avLst/>
            </a:prstGeom>
            <a:solidFill>
              <a:srgbClr val="C00012">
                <a:alpha val="48000"/>
              </a:srgbClr>
            </a:solidFill>
            <a:ln w="25400" cap="flat" cmpd="sng" algn="ctr">
              <a:noFill/>
              <a:prstDash val="solid"/>
            </a:ln>
            <a:effectLst>
              <a:outerShdw blurRad="76200" dist="50800" dir="5400000" algn="ctr" rotWithShape="0">
                <a:srgbClr val="000000">
                  <a:alpha val="27000"/>
                </a:srgbClr>
              </a:outerShdw>
              <a:softEdge rad="190500"/>
            </a:effectLst>
          </p:spPr>
          <p:txBody>
            <a:bodyPr rtlCol="0" anchor="ctr"/>
            <a:lstStyle/>
            <a:p>
              <a:pPr algn="ctr" defTabSz="911854" fontAlgn="auto">
                <a:spcBef>
                  <a:spcPts val="0"/>
                </a:spcBef>
                <a:spcAft>
                  <a:spcPts val="0"/>
                </a:spcAft>
                <a:defRPr/>
              </a:pPr>
              <a:endParaRPr lang="en-US" kern="0" dirty="0">
                <a:solidFill>
                  <a:srgbClr val="143457"/>
                </a:solidFill>
                <a:latin typeface="Arial"/>
                <a:ea typeface="+mn-ea"/>
                <a:cs typeface="+mn-cs"/>
              </a:endParaRPr>
            </a:p>
          </p:txBody>
        </p:sp>
        <p:grpSp>
          <p:nvGrpSpPr>
            <p:cNvPr id="234" name="Group 233"/>
            <p:cNvGrpSpPr/>
            <p:nvPr/>
          </p:nvGrpSpPr>
          <p:grpSpPr>
            <a:xfrm>
              <a:off x="6489858" y="602013"/>
              <a:ext cx="450402" cy="450400"/>
              <a:chOff x="1257032" y="2283988"/>
              <a:chExt cx="2165491" cy="2166051"/>
            </a:xfrm>
          </p:grpSpPr>
          <p:sp>
            <p:nvSpPr>
              <p:cNvPr id="241" name="Oval 240"/>
              <p:cNvSpPr/>
              <p:nvPr/>
            </p:nvSpPr>
            <p:spPr>
              <a:xfrm>
                <a:off x="1257032" y="2413475"/>
                <a:ext cx="1951135" cy="1951639"/>
              </a:xfrm>
              <a:prstGeom prst="ellipse">
                <a:avLst/>
              </a:prstGeom>
              <a:gradFill>
                <a:gsLst>
                  <a:gs pos="100000">
                    <a:srgbClr val="B60D28"/>
                  </a:gs>
                  <a:gs pos="0">
                    <a:srgbClr val="EC1038"/>
                  </a:gs>
                </a:gsLst>
                <a:lin ang="5400000" scaled="0"/>
              </a:gradFill>
              <a:ln w="3175">
                <a:noFill/>
                <a:round/>
                <a:headEnd/>
                <a:tailEnd/>
              </a:ln>
            </p:spPr>
            <p:txBody>
              <a:bodyPr vert="horz" wrap="square" lIns="0" tIns="0" rIns="0" bIns="0" numCol="1" anchor="ctr" anchorCtr="0" compatLnSpc="1">
                <a:prstTxWarp prst="textNoShape">
                  <a:avLst/>
                </a:prstTxWarp>
              </a:bodyPr>
              <a:lstStyle/>
              <a:p>
                <a:pPr algn="ctr" defTabSz="911854" fontAlgn="auto">
                  <a:spcBef>
                    <a:spcPts val="0"/>
                  </a:spcBef>
                  <a:spcAft>
                    <a:spcPts val="0"/>
                  </a:spcAft>
                  <a:defRPr/>
                </a:pPr>
                <a:endParaRPr lang="en-US" sz="400" kern="0" dirty="0">
                  <a:solidFill>
                    <a:srgbClr val="143457"/>
                  </a:solidFill>
                  <a:latin typeface="CiscoSansTT Light"/>
                  <a:ea typeface="+mn-ea"/>
                  <a:cs typeface="+mn-cs"/>
                </a:endParaRPr>
              </a:p>
            </p:txBody>
          </p:sp>
          <p:sp>
            <p:nvSpPr>
              <p:cNvPr id="242" name="Oval 241"/>
              <p:cNvSpPr/>
              <p:nvPr/>
            </p:nvSpPr>
            <p:spPr>
              <a:xfrm>
                <a:off x="1257032" y="2283988"/>
                <a:ext cx="2165491" cy="2166051"/>
              </a:xfrm>
              <a:prstGeom prst="ellipse">
                <a:avLst/>
              </a:prstGeom>
              <a:gradFill flip="none" rotWithShape="1">
                <a:gsLst>
                  <a:gs pos="0">
                    <a:srgbClr val="9D000F"/>
                  </a:gs>
                  <a:gs pos="100000">
                    <a:srgbClr val="C00012"/>
                  </a:gs>
                </a:gsLst>
                <a:lin ang="16200000" scaled="0"/>
                <a:tileRect/>
              </a:gradFill>
              <a:ln w="25400" cap="flat" cmpd="sng" algn="ctr">
                <a:noFill/>
                <a:prstDash val="solid"/>
              </a:ln>
              <a:effectLst/>
            </p:spPr>
            <p:txBody>
              <a:bodyPr rtlCol="0" anchor="ctr"/>
              <a:lstStyle/>
              <a:p>
                <a:pPr algn="ctr" defTabSz="911398" fontAlgn="auto">
                  <a:spcBef>
                    <a:spcPts val="0"/>
                  </a:spcBef>
                  <a:spcAft>
                    <a:spcPts val="0"/>
                  </a:spcAft>
                  <a:defRPr/>
                </a:pPr>
                <a:endParaRPr lang="en-US" kern="0" dirty="0">
                  <a:solidFill>
                    <a:srgbClr val="143457"/>
                  </a:solidFill>
                  <a:latin typeface="Arial"/>
                  <a:ea typeface="+mn-ea"/>
                  <a:cs typeface="+mn-cs"/>
                </a:endParaRPr>
              </a:p>
            </p:txBody>
          </p:sp>
        </p:grpSp>
        <p:grpSp>
          <p:nvGrpSpPr>
            <p:cNvPr id="235" name="Group 234"/>
            <p:cNvGrpSpPr>
              <a:grpSpLocks noChangeAspect="1"/>
            </p:cNvGrpSpPr>
            <p:nvPr/>
          </p:nvGrpSpPr>
          <p:grpSpPr>
            <a:xfrm>
              <a:off x="6579642" y="698512"/>
              <a:ext cx="263790" cy="257902"/>
              <a:chOff x="7143750" y="1444627"/>
              <a:chExt cx="1346200" cy="1447800"/>
            </a:xfrm>
            <a:solidFill>
              <a:srgbClr val="FFFFFF"/>
            </a:solidFill>
            <a:effectLst>
              <a:outerShdw blurRad="50800" dist="12700" dir="5400000" algn="t" rotWithShape="0">
                <a:prstClr val="black">
                  <a:alpha val="40000"/>
                </a:prstClr>
              </a:outerShdw>
            </a:effectLst>
          </p:grpSpPr>
          <p:grpSp>
            <p:nvGrpSpPr>
              <p:cNvPr id="236" name="Group 235"/>
              <p:cNvGrpSpPr/>
              <p:nvPr/>
            </p:nvGrpSpPr>
            <p:grpSpPr>
              <a:xfrm>
                <a:off x="7143750" y="1444627"/>
                <a:ext cx="1346200" cy="1447800"/>
                <a:chOff x="7143750" y="1444627"/>
                <a:chExt cx="1346200" cy="1447800"/>
              </a:xfrm>
              <a:grpFill/>
            </p:grpSpPr>
            <p:sp>
              <p:nvSpPr>
                <p:cNvPr id="238" name="Freeform 237"/>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2757" fontAlgn="auto">
                    <a:spcBef>
                      <a:spcPts val="0"/>
                    </a:spcBef>
                    <a:spcAft>
                      <a:spcPts val="0"/>
                    </a:spcAft>
                    <a:defRPr/>
                  </a:pPr>
                  <a:endParaRPr lang="en-US" sz="1400" kern="0" dirty="0">
                    <a:ln>
                      <a:solidFill>
                        <a:srgbClr val="FFFFFF"/>
                      </a:solidFill>
                    </a:ln>
                    <a:solidFill>
                      <a:srgbClr val="143457"/>
                    </a:solidFill>
                    <a:latin typeface="Arial"/>
                    <a:ea typeface="+mn-ea"/>
                    <a:cs typeface="+mn-cs"/>
                  </a:endParaRPr>
                </a:p>
              </p:txBody>
            </p:sp>
            <p:sp>
              <p:nvSpPr>
                <p:cNvPr id="239" name="Freeform 238"/>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2757" fontAlgn="auto">
                    <a:spcBef>
                      <a:spcPts val="0"/>
                    </a:spcBef>
                    <a:spcAft>
                      <a:spcPts val="0"/>
                    </a:spcAft>
                    <a:defRPr/>
                  </a:pPr>
                  <a:endParaRPr lang="en-US" sz="1400" kern="0" dirty="0">
                    <a:ln>
                      <a:solidFill>
                        <a:srgbClr val="FFFFFF"/>
                      </a:solidFill>
                    </a:ln>
                    <a:solidFill>
                      <a:srgbClr val="143457"/>
                    </a:solidFill>
                    <a:latin typeface="Arial"/>
                    <a:ea typeface="+mn-ea"/>
                    <a:cs typeface="+mn-cs"/>
                  </a:endParaRPr>
                </a:p>
              </p:txBody>
            </p:sp>
            <p:sp>
              <p:nvSpPr>
                <p:cNvPr id="240" name="Freeform 239"/>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2757" fontAlgn="auto">
                    <a:spcBef>
                      <a:spcPts val="0"/>
                    </a:spcBef>
                    <a:spcAft>
                      <a:spcPts val="0"/>
                    </a:spcAft>
                    <a:defRPr/>
                  </a:pPr>
                  <a:endParaRPr lang="en-US" sz="1400" kern="0" dirty="0">
                    <a:ln>
                      <a:solidFill>
                        <a:srgbClr val="FFFFFF"/>
                      </a:solidFill>
                    </a:ln>
                    <a:solidFill>
                      <a:srgbClr val="143457"/>
                    </a:solidFill>
                    <a:latin typeface="Arial"/>
                    <a:ea typeface="+mn-ea"/>
                    <a:cs typeface="+mn-cs"/>
                  </a:endParaRPr>
                </a:p>
              </p:txBody>
            </p:sp>
          </p:grpSp>
          <p:sp>
            <p:nvSpPr>
              <p:cNvPr id="237"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2757" fontAlgn="auto">
                  <a:spcBef>
                    <a:spcPts val="0"/>
                  </a:spcBef>
                  <a:spcAft>
                    <a:spcPts val="0"/>
                  </a:spcAft>
                  <a:defRPr/>
                </a:pPr>
                <a:endParaRPr lang="en-US" sz="1400" kern="0" dirty="0">
                  <a:ln>
                    <a:solidFill>
                      <a:srgbClr val="FFFFFF"/>
                    </a:solidFill>
                  </a:ln>
                  <a:solidFill>
                    <a:srgbClr val="143457"/>
                  </a:solidFill>
                  <a:latin typeface="Arial"/>
                  <a:ea typeface="+mn-ea"/>
                  <a:cs typeface="+mn-cs"/>
                </a:endParaRPr>
              </a:p>
            </p:txBody>
          </p:sp>
        </p:grpSp>
      </p:grpSp>
      <p:grpSp>
        <p:nvGrpSpPr>
          <p:cNvPr id="243" name="Group 242"/>
          <p:cNvGrpSpPr/>
          <p:nvPr/>
        </p:nvGrpSpPr>
        <p:grpSpPr>
          <a:xfrm>
            <a:off x="1927087" y="1051874"/>
            <a:ext cx="2905179" cy="1451779"/>
            <a:chOff x="2568781" y="1402497"/>
            <a:chExt cx="3872564" cy="1935705"/>
          </a:xfrm>
        </p:grpSpPr>
        <p:grpSp>
          <p:nvGrpSpPr>
            <p:cNvPr id="244" name="Group 243"/>
            <p:cNvGrpSpPr/>
            <p:nvPr/>
          </p:nvGrpSpPr>
          <p:grpSpPr>
            <a:xfrm>
              <a:off x="2568781" y="1402497"/>
              <a:ext cx="3872564" cy="1450324"/>
              <a:chOff x="2568779" y="1266434"/>
              <a:chExt cx="3872564" cy="1450324"/>
            </a:xfrm>
          </p:grpSpPr>
          <p:grpSp>
            <p:nvGrpSpPr>
              <p:cNvPr id="246" name="Group 245"/>
              <p:cNvGrpSpPr/>
              <p:nvPr/>
            </p:nvGrpSpPr>
            <p:grpSpPr>
              <a:xfrm>
                <a:off x="4106772" y="1791502"/>
                <a:ext cx="921640" cy="925256"/>
                <a:chOff x="9464815" y="3456426"/>
                <a:chExt cx="921640" cy="925256"/>
              </a:xfrm>
            </p:grpSpPr>
            <p:sp>
              <p:nvSpPr>
                <p:cNvPr id="248" name="Oval 263"/>
                <p:cNvSpPr>
                  <a:spLocks/>
                </p:cNvSpPr>
                <p:nvPr/>
              </p:nvSpPr>
              <p:spPr bwMode="auto">
                <a:xfrm>
                  <a:off x="9464815" y="3456426"/>
                  <a:ext cx="921640" cy="925256"/>
                </a:xfrm>
                <a:prstGeom prst="ellipse">
                  <a:avLst/>
                </a:prstGeom>
                <a:solidFill>
                  <a:srgbClr val="45BCB9"/>
                </a:solidFill>
                <a:ln w="25400" cap="flat">
                  <a:noFill/>
                  <a:round/>
                  <a:headEnd type="none" w="med" len="med"/>
                  <a:tailEnd type="none" w="med" len="med"/>
                </a:ln>
                <a:effectLst/>
              </p:spPr>
              <p:txBody>
                <a:bodyPr lIns="0" tIns="0" rIns="0" bIns="0"/>
                <a:lstStyle/>
                <a:p>
                  <a:pPr defTabSz="684438" eaLnBrk="0" fontAlgn="auto" hangingPunct="0">
                    <a:lnSpc>
                      <a:spcPct val="90000"/>
                    </a:lnSpc>
                    <a:spcBef>
                      <a:spcPts val="0"/>
                    </a:spcBef>
                    <a:spcAft>
                      <a:spcPts val="0"/>
                    </a:spcAft>
                    <a:defRPr/>
                  </a:pPr>
                  <a:endParaRPr lang="en-US" kern="0" dirty="0">
                    <a:solidFill>
                      <a:srgbClr val="00526F"/>
                    </a:solidFill>
                    <a:latin typeface="CiscoSansTT Light"/>
                    <a:ea typeface="+mn-ea"/>
                    <a:cs typeface="+mn-cs"/>
                  </a:endParaRPr>
                </a:p>
              </p:txBody>
            </p:sp>
            <p:grpSp>
              <p:nvGrpSpPr>
                <p:cNvPr id="249" name="Group 248"/>
                <p:cNvGrpSpPr/>
                <p:nvPr/>
              </p:nvGrpSpPr>
              <p:grpSpPr>
                <a:xfrm>
                  <a:off x="9679637" y="3626449"/>
                  <a:ext cx="491997" cy="585211"/>
                  <a:chOff x="5955690" y="857250"/>
                  <a:chExt cx="376690" cy="448058"/>
                </a:xfrm>
              </p:grpSpPr>
              <p:sp>
                <p:nvSpPr>
                  <p:cNvPr id="250" name="Freeform 15"/>
                  <p:cNvSpPr>
                    <a:spLocks noChangeAspect="1" noEditPoints="1"/>
                  </p:cNvSpPr>
                  <p:nvPr/>
                </p:nvSpPr>
                <p:spPr bwMode="auto">
                  <a:xfrm>
                    <a:off x="5994084" y="911947"/>
                    <a:ext cx="299542" cy="349899"/>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solidFill>
                    <a:srgbClr val="FFFFFF"/>
                  </a:solidFill>
                  <a:ln>
                    <a:noFill/>
                  </a:ln>
                  <a:effectLst/>
                </p:spPr>
                <p:txBody>
                  <a:bodyPr vert="horz" wrap="square" lIns="91440" tIns="45720" rIns="91440" bIns="45720" numCol="1" anchor="t" anchorCtr="0" compatLnSpc="1">
                    <a:prstTxWarp prst="textNoShape">
                      <a:avLst/>
                    </a:prstTxWarp>
                  </a:bodyPr>
                  <a:lstStyle/>
                  <a:p>
                    <a:pPr defTabSz="684466" fontAlgn="auto">
                      <a:spcBef>
                        <a:spcPts val="0"/>
                      </a:spcBef>
                      <a:spcAft>
                        <a:spcPts val="0"/>
                      </a:spcAft>
                    </a:pPr>
                    <a:endParaRPr lang="en-US" sz="1400" kern="0" dirty="0">
                      <a:solidFill>
                        <a:srgbClr val="0096D6"/>
                      </a:solidFill>
                      <a:latin typeface="CiscoSansTT Light"/>
                      <a:ea typeface="+mn-ea"/>
                      <a:cs typeface="+mn-cs"/>
                    </a:endParaRPr>
                  </a:p>
                </p:txBody>
              </p:sp>
              <p:sp>
                <p:nvSpPr>
                  <p:cNvPr id="251" name="Freeform 14"/>
                  <p:cNvSpPr>
                    <a:spLocks noChangeAspect="1" noEditPoints="1"/>
                  </p:cNvSpPr>
                  <p:nvPr/>
                </p:nvSpPr>
                <p:spPr bwMode="auto">
                  <a:xfrm>
                    <a:off x="5955690" y="857250"/>
                    <a:ext cx="376690" cy="448058"/>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solidFill>
                    <a:srgbClr val="FFFFFF"/>
                  </a:solidFill>
                  <a:ln>
                    <a:noFill/>
                  </a:ln>
                  <a:effectLst/>
                </p:spPr>
                <p:txBody>
                  <a:bodyPr vert="horz" wrap="square" lIns="91440" tIns="45720" rIns="91440" bIns="45720" numCol="1" anchor="t" anchorCtr="0" compatLnSpc="1">
                    <a:prstTxWarp prst="textNoShape">
                      <a:avLst/>
                    </a:prstTxWarp>
                  </a:bodyPr>
                  <a:lstStyle/>
                  <a:p>
                    <a:pPr defTabSz="684466" fontAlgn="auto">
                      <a:spcBef>
                        <a:spcPts val="0"/>
                      </a:spcBef>
                      <a:spcAft>
                        <a:spcPts val="0"/>
                      </a:spcAft>
                    </a:pPr>
                    <a:endParaRPr lang="en-US" sz="1400" kern="0" dirty="0">
                      <a:solidFill>
                        <a:srgbClr val="0096D6"/>
                      </a:solidFill>
                      <a:latin typeface="CiscoSansTT Light"/>
                      <a:ea typeface="+mn-ea"/>
                      <a:cs typeface="+mn-cs"/>
                    </a:endParaRPr>
                  </a:p>
                </p:txBody>
              </p:sp>
            </p:grpSp>
          </p:grpSp>
          <p:sp>
            <p:nvSpPr>
              <p:cNvPr id="247" name="TextBox 246"/>
              <p:cNvSpPr txBox="1"/>
              <p:nvPr/>
            </p:nvSpPr>
            <p:spPr>
              <a:xfrm>
                <a:off x="2568779" y="1266434"/>
                <a:ext cx="3872564" cy="574323"/>
              </a:xfrm>
              <a:prstGeom prst="rect">
                <a:avLst/>
              </a:prstGeom>
              <a:noFill/>
            </p:spPr>
            <p:txBody>
              <a:bodyPr wrap="square" lIns="91296" tIns="45648" rIns="91296" bIns="45648" rtlCol="0">
                <a:spAutoFit/>
              </a:bodyPr>
              <a:lstStyle/>
              <a:p>
                <a:pPr algn="ctr" defTabSz="341674" fontAlgn="auto">
                  <a:spcBef>
                    <a:spcPts val="0"/>
                  </a:spcBef>
                  <a:spcAft>
                    <a:spcPts val="0"/>
                  </a:spcAft>
                </a:pPr>
                <a:r>
                  <a:rPr lang="ja-JP" altLang="en-US" sz="1100" dirty="0" smtClean="0">
                    <a:solidFill>
                      <a:srgbClr val="4D4D4D"/>
                    </a:solidFill>
                    <a:latin typeface="MS PGothic" charset="-128"/>
                    <a:ea typeface="MS PGothic" charset="-128"/>
                    <a:cs typeface="MS PGothic" charset="-128"/>
                  </a:rPr>
                  <a:t>次世代</a:t>
                </a:r>
                <a:r>
                  <a:rPr lang="en-US" altLang="ja-JP" sz="1100" dirty="0" smtClean="0">
                    <a:solidFill>
                      <a:srgbClr val="4D4D4D"/>
                    </a:solidFill>
                    <a:latin typeface="MS PGothic" charset="-128"/>
                    <a:ea typeface="MS PGothic" charset="-128"/>
                    <a:cs typeface="MS PGothic" charset="-128"/>
                  </a:rPr>
                  <a:t>IPS</a:t>
                </a:r>
              </a:p>
              <a:p>
                <a:pPr algn="ctr" defTabSz="341674" fontAlgn="auto">
                  <a:spcBef>
                    <a:spcPts val="0"/>
                  </a:spcBef>
                  <a:spcAft>
                    <a:spcPts val="0"/>
                  </a:spcAft>
                </a:pPr>
                <a:r>
                  <a:rPr lang="en-US" sz="1100" dirty="0" err="1" smtClean="0">
                    <a:solidFill>
                      <a:srgbClr val="4D4D4D"/>
                    </a:solidFill>
                    <a:latin typeface="MS PGothic" charset="-128"/>
                    <a:ea typeface="MS PGothic" charset="-128"/>
                    <a:cs typeface="MS PGothic" charset="-128"/>
                  </a:rPr>
                  <a:t>Firepwer</a:t>
                </a:r>
                <a:r>
                  <a:rPr lang="en-US" sz="1100" dirty="0" smtClean="0">
                    <a:solidFill>
                      <a:srgbClr val="4D4D4D"/>
                    </a:solidFill>
                    <a:latin typeface="MS PGothic" charset="-128"/>
                    <a:ea typeface="MS PGothic" charset="-128"/>
                    <a:cs typeface="MS PGothic" charset="-128"/>
                  </a:rPr>
                  <a:t> Management Center</a:t>
                </a:r>
                <a:endParaRPr lang="en-US" sz="1100" dirty="0">
                  <a:solidFill>
                    <a:srgbClr val="4D4D4D"/>
                  </a:solidFill>
                  <a:latin typeface="MS PGothic" charset="-128"/>
                  <a:ea typeface="MS PGothic" charset="-128"/>
                  <a:cs typeface="MS PGothic" charset="-128"/>
                </a:endParaRPr>
              </a:p>
            </p:txBody>
          </p:sp>
        </p:grpSp>
        <p:sp>
          <p:nvSpPr>
            <p:cNvPr id="245" name="Pentagon 244"/>
            <p:cNvSpPr/>
            <p:nvPr/>
          </p:nvSpPr>
          <p:spPr>
            <a:xfrm rot="16798197">
              <a:off x="4236140" y="2655820"/>
              <a:ext cx="461891" cy="902874"/>
            </a:xfrm>
            <a:prstGeom prst="homePlate">
              <a:avLst/>
            </a:prstGeom>
            <a:gradFill flip="none" rotWithShape="1">
              <a:gsLst>
                <a:gs pos="0">
                  <a:srgbClr val="143457">
                    <a:alpha val="81000"/>
                  </a:srgbClr>
                </a:gs>
                <a:gs pos="100000">
                  <a:srgbClr val="FFFFFF">
                    <a:alpha val="0"/>
                  </a:srgbClr>
                </a:gs>
              </a:gsLst>
              <a:lin ang="10800000" scaled="0"/>
              <a:tileRect/>
            </a:gradFill>
            <a:ln w="9525" cap="flat" cmpd="sng" algn="ctr">
              <a:noFill/>
              <a:prstDash val="solid"/>
            </a:ln>
            <a:effectLst/>
          </p:spPr>
          <p:txBody>
            <a:bodyPr lIns="121547" tIns="60773" rIns="121547" bIns="60773" rtlCol="0" anchor="ctr"/>
            <a:lstStyle/>
            <a:p>
              <a:pPr algn="ctr" defTabSz="911854" fontAlgn="auto">
                <a:spcBef>
                  <a:spcPts val="0"/>
                </a:spcBef>
                <a:spcAft>
                  <a:spcPts val="0"/>
                </a:spcAft>
                <a:defRPr/>
              </a:pPr>
              <a:endParaRPr lang="en-US" kern="0" dirty="0">
                <a:solidFill>
                  <a:srgbClr val="143457"/>
                </a:solidFill>
                <a:latin typeface="Arial"/>
                <a:ea typeface="+mn-ea"/>
                <a:cs typeface="+mn-cs"/>
              </a:endParaRPr>
            </a:p>
          </p:txBody>
        </p:sp>
      </p:grpSp>
      <p:grpSp>
        <p:nvGrpSpPr>
          <p:cNvPr id="252" name="Group 251"/>
          <p:cNvGrpSpPr/>
          <p:nvPr/>
        </p:nvGrpSpPr>
        <p:grpSpPr>
          <a:xfrm>
            <a:off x="1294004" y="4566957"/>
            <a:ext cx="345716" cy="344537"/>
            <a:chOff x="6021041" y="3044843"/>
            <a:chExt cx="287066" cy="286161"/>
          </a:xfrm>
        </p:grpSpPr>
        <p:sp>
          <p:nvSpPr>
            <p:cNvPr id="253" name="Oval 252"/>
            <p:cNvSpPr/>
            <p:nvPr/>
          </p:nvSpPr>
          <p:spPr>
            <a:xfrm>
              <a:off x="6021041" y="3044843"/>
              <a:ext cx="287066" cy="286161"/>
            </a:xfrm>
            <a:prstGeom prst="ellipse">
              <a:avLst/>
            </a:prstGeom>
            <a:solidFill>
              <a:srgbClr val="3CBBB9"/>
            </a:solidFill>
            <a:ln w="12700" cap="flat" cmpd="sng" algn="ctr">
              <a:solidFill>
                <a:srgbClr val="FFFFFF"/>
              </a:solidFill>
              <a:prstDash val="solid"/>
            </a:ln>
            <a:effectLst/>
          </p:spPr>
          <p:txBody>
            <a:bodyPr rtlCol="0" anchor="ctr"/>
            <a:lstStyle/>
            <a:p>
              <a:pPr algn="ctr" defTabSz="684466">
                <a:lnSpc>
                  <a:spcPct val="90000"/>
                </a:lnSpc>
              </a:pPr>
              <a:endParaRPr lang="en-US" sz="1400" kern="0" dirty="0">
                <a:solidFill>
                  <a:srgbClr val="FFFFFF"/>
                </a:solidFill>
                <a:latin typeface="Arial"/>
                <a:ea typeface="+mn-ea"/>
                <a:cs typeface="+mn-cs"/>
              </a:endParaRPr>
            </a:p>
          </p:txBody>
        </p:sp>
        <p:pic>
          <p:nvPicPr>
            <p:cNvPr id="254" name="Picture 253"/>
            <p:cNvPicPr>
              <a:picLocks noChangeAspect="1"/>
            </p:cNvPicPr>
            <p:nvPr/>
          </p:nvPicPr>
          <p:blipFill>
            <a:blip r:embed="rId5"/>
            <a:stretch>
              <a:fillRect/>
            </a:stretch>
          </p:blipFill>
          <p:spPr>
            <a:xfrm>
              <a:off x="6073047" y="3114626"/>
              <a:ext cx="178018" cy="150226"/>
            </a:xfrm>
            <a:prstGeom prst="rect">
              <a:avLst/>
            </a:prstGeom>
          </p:spPr>
        </p:pic>
      </p:grpSp>
      <p:sp>
        <p:nvSpPr>
          <p:cNvPr id="255" name="TextBox 254"/>
          <p:cNvSpPr txBox="1"/>
          <p:nvPr/>
        </p:nvSpPr>
        <p:spPr>
          <a:xfrm>
            <a:off x="4423221" y="2392735"/>
            <a:ext cx="826417" cy="242264"/>
          </a:xfrm>
          <a:prstGeom prst="rect">
            <a:avLst/>
          </a:prstGeom>
          <a:noFill/>
        </p:spPr>
        <p:txBody>
          <a:bodyPr wrap="square" lIns="68331" tIns="34166" rIns="68331" bIns="34166" rtlCol="0">
            <a:spAutoFit/>
          </a:bodyPr>
          <a:lstStyle/>
          <a:p>
            <a:pPr algn="ctr" defTabSz="341674" fontAlgn="auto">
              <a:spcBef>
                <a:spcPts val="0"/>
              </a:spcBef>
              <a:spcAft>
                <a:spcPts val="0"/>
              </a:spcAft>
            </a:pPr>
            <a:r>
              <a:rPr lang="en-US" sz="1100" dirty="0">
                <a:solidFill>
                  <a:srgbClr val="4D4D4D"/>
                </a:solidFill>
                <a:latin typeface="CiscoSansTT Light"/>
                <a:ea typeface="+mn-ea"/>
                <a:cs typeface="+mn-cs"/>
              </a:rPr>
              <a:t>ISE</a:t>
            </a:r>
          </a:p>
        </p:txBody>
      </p:sp>
      <p:grpSp>
        <p:nvGrpSpPr>
          <p:cNvPr id="256" name="Group 255"/>
          <p:cNvGrpSpPr/>
          <p:nvPr/>
        </p:nvGrpSpPr>
        <p:grpSpPr>
          <a:xfrm>
            <a:off x="3338176" y="2411329"/>
            <a:ext cx="918855" cy="321059"/>
            <a:chOff x="4449745" y="3215091"/>
            <a:chExt cx="1224822" cy="428077"/>
          </a:xfrm>
        </p:grpSpPr>
        <p:sp>
          <p:nvSpPr>
            <p:cNvPr id="257" name="TextBox 256"/>
            <p:cNvSpPr txBox="1"/>
            <p:nvPr/>
          </p:nvSpPr>
          <p:spPr>
            <a:xfrm>
              <a:off x="4633381" y="3386869"/>
              <a:ext cx="1041186" cy="256299"/>
            </a:xfrm>
            <a:prstGeom prst="rect">
              <a:avLst/>
            </a:prstGeom>
            <a:noFill/>
          </p:spPr>
          <p:txBody>
            <a:bodyPr wrap="square" lIns="68447" tIns="34223" rIns="68447" bIns="34223" rtlCol="0">
              <a:spAutoFit/>
            </a:bodyPr>
            <a:lstStyle/>
            <a:p>
              <a:pPr defTabSz="513341" fontAlgn="auto">
                <a:spcBef>
                  <a:spcPts val="0"/>
                </a:spcBef>
                <a:spcAft>
                  <a:spcPts val="0"/>
                </a:spcAft>
              </a:pPr>
              <a:r>
                <a:rPr lang="ja-JP" altLang="en-US" sz="800" dirty="0" smtClean="0">
                  <a:solidFill>
                    <a:srgbClr val="343434"/>
                  </a:solidFill>
                  <a:latin typeface="CiscoSansTT"/>
                  <a:ea typeface="+mn-ea"/>
                  <a:cs typeface="+mn-cs"/>
                </a:rPr>
                <a:t>脅威の検知</a:t>
              </a:r>
              <a:endParaRPr lang="en-US" sz="800" b="1" dirty="0">
                <a:solidFill>
                  <a:srgbClr val="343434"/>
                </a:solidFill>
                <a:latin typeface="CiscoSansTT"/>
                <a:ea typeface="+mn-ea"/>
                <a:cs typeface="+mn-cs"/>
              </a:endParaRPr>
            </a:p>
          </p:txBody>
        </p:sp>
        <p:cxnSp>
          <p:nvCxnSpPr>
            <p:cNvPr id="258" name="Straight Connector 257"/>
            <p:cNvCxnSpPr/>
            <p:nvPr/>
          </p:nvCxnSpPr>
          <p:spPr>
            <a:xfrm>
              <a:off x="4449745" y="3215091"/>
              <a:ext cx="255837" cy="219273"/>
            </a:xfrm>
            <a:prstGeom prst="line">
              <a:avLst/>
            </a:prstGeom>
            <a:noFill/>
            <a:ln w="12700" cap="flat" cmpd="sng" algn="ctr">
              <a:solidFill>
                <a:srgbClr val="800000"/>
              </a:solidFill>
              <a:prstDash val="solid"/>
              <a:headEnd type="oval" w="sm" len="sm"/>
              <a:tailEnd type="none" w="med" len="med"/>
            </a:ln>
            <a:effectLst/>
          </p:spPr>
        </p:cxnSp>
      </p:grpSp>
      <p:grpSp>
        <p:nvGrpSpPr>
          <p:cNvPr id="259" name="Group 258"/>
          <p:cNvGrpSpPr/>
          <p:nvPr/>
        </p:nvGrpSpPr>
        <p:grpSpPr>
          <a:xfrm>
            <a:off x="3622097" y="1896222"/>
            <a:ext cx="1134553" cy="2031937"/>
            <a:chOff x="4828203" y="2528295"/>
            <a:chExt cx="1512344" cy="2709249"/>
          </a:xfrm>
        </p:grpSpPr>
        <p:grpSp>
          <p:nvGrpSpPr>
            <p:cNvPr id="260" name="Group 259"/>
            <p:cNvGrpSpPr/>
            <p:nvPr/>
          </p:nvGrpSpPr>
          <p:grpSpPr>
            <a:xfrm rot="13457431" flipH="1">
              <a:off x="4960465" y="2765576"/>
              <a:ext cx="1013448" cy="426639"/>
              <a:chOff x="1118515" y="3461883"/>
              <a:chExt cx="405521" cy="872779"/>
            </a:xfrm>
          </p:grpSpPr>
          <p:sp>
            <p:nvSpPr>
              <p:cNvPr id="266" name="Pentagon 265"/>
              <p:cNvSpPr/>
              <p:nvPr/>
            </p:nvSpPr>
            <p:spPr>
              <a:xfrm>
                <a:off x="1177618" y="3461883"/>
                <a:ext cx="346418" cy="872779"/>
              </a:xfrm>
              <a:prstGeom prst="homePlate">
                <a:avLst/>
              </a:prstGeom>
              <a:gradFill flip="none" rotWithShape="1">
                <a:gsLst>
                  <a:gs pos="25000">
                    <a:srgbClr val="097DBC">
                      <a:alpha val="0"/>
                    </a:srgbClr>
                  </a:gs>
                  <a:gs pos="100000">
                    <a:srgbClr val="097DBC">
                      <a:lumMod val="50000"/>
                      <a:alpha val="72000"/>
                    </a:srgbClr>
                  </a:gs>
                </a:gsLst>
                <a:lin ang="0" scaled="1"/>
                <a:tileRect/>
              </a:gradFill>
              <a:ln w="9525" cap="flat" cmpd="sng" algn="ctr">
                <a:noFill/>
                <a:prstDash val="solid"/>
              </a:ln>
              <a:effectLst/>
            </p:spPr>
            <p:txBody>
              <a:bodyPr lIns="91436" tIns="45718" rIns="91436" bIns="45718" rtlCol="0" anchor="ctr"/>
              <a:lstStyle/>
              <a:p>
                <a:pPr algn="ctr" defTabSz="342125" fontAlgn="auto">
                  <a:spcBef>
                    <a:spcPts val="0"/>
                  </a:spcBef>
                  <a:spcAft>
                    <a:spcPts val="0"/>
                  </a:spcAft>
                </a:pPr>
                <a:endParaRPr lang="en-US" sz="1400" kern="0" dirty="0">
                  <a:solidFill>
                    <a:srgbClr val="097DBC">
                      <a:lumMod val="50000"/>
                    </a:srgbClr>
                  </a:solidFill>
                  <a:latin typeface="Arial"/>
                  <a:ea typeface="+mn-ea"/>
                  <a:cs typeface="+mn-cs"/>
                </a:endParaRPr>
              </a:p>
            </p:txBody>
          </p:sp>
          <p:sp>
            <p:nvSpPr>
              <p:cNvPr id="267" name="Pentagon 266"/>
              <p:cNvSpPr/>
              <p:nvPr/>
            </p:nvSpPr>
            <p:spPr>
              <a:xfrm>
                <a:off x="1118515" y="3581528"/>
                <a:ext cx="346418" cy="616924"/>
              </a:xfrm>
              <a:prstGeom prst="homePlate">
                <a:avLst/>
              </a:prstGeom>
              <a:gradFill flip="none" rotWithShape="1">
                <a:gsLst>
                  <a:gs pos="0">
                    <a:srgbClr val="097DBC">
                      <a:alpha val="0"/>
                    </a:srgbClr>
                  </a:gs>
                  <a:gs pos="100000">
                    <a:srgbClr val="097DBC">
                      <a:lumMod val="50000"/>
                      <a:alpha val="80000"/>
                    </a:srgbClr>
                  </a:gs>
                </a:gsLst>
                <a:lin ang="0" scaled="1"/>
                <a:tileRect/>
              </a:gradFill>
              <a:ln w="9525" cap="flat" cmpd="sng" algn="ctr">
                <a:noFill/>
                <a:prstDash val="solid"/>
              </a:ln>
              <a:effectLst/>
            </p:spPr>
            <p:txBody>
              <a:bodyPr lIns="91436" tIns="45718" rIns="91436" bIns="45718" rtlCol="0" anchor="ctr"/>
              <a:lstStyle/>
              <a:p>
                <a:pPr algn="ctr" defTabSz="342125" fontAlgn="auto">
                  <a:spcBef>
                    <a:spcPts val="0"/>
                  </a:spcBef>
                  <a:spcAft>
                    <a:spcPts val="0"/>
                  </a:spcAft>
                </a:pPr>
                <a:endParaRPr lang="en-US" sz="1400" kern="0" dirty="0">
                  <a:solidFill>
                    <a:srgbClr val="097DBC">
                      <a:lumMod val="50000"/>
                    </a:srgbClr>
                  </a:solidFill>
                  <a:latin typeface="Arial"/>
                  <a:ea typeface="+mn-ea"/>
                  <a:cs typeface="+mn-cs"/>
                </a:endParaRPr>
              </a:p>
            </p:txBody>
          </p:sp>
        </p:grpSp>
        <p:sp>
          <p:nvSpPr>
            <p:cNvPr id="261" name="Rectangle 260"/>
            <p:cNvSpPr/>
            <p:nvPr/>
          </p:nvSpPr>
          <p:spPr>
            <a:xfrm>
              <a:off x="5021605" y="2528295"/>
              <a:ext cx="844383" cy="348552"/>
            </a:xfrm>
            <a:prstGeom prst="rect">
              <a:avLst/>
            </a:prstGeom>
          </p:spPr>
          <p:txBody>
            <a:bodyPr wrap="square" lIns="91244" tIns="45623" rIns="91244" bIns="45623">
              <a:spAutoFit/>
            </a:bodyPr>
            <a:lstStyle/>
            <a:p>
              <a:pPr algn="ctr" defTabSz="455186" fontAlgn="auto">
                <a:spcBef>
                  <a:spcPts val="0"/>
                </a:spcBef>
                <a:spcAft>
                  <a:spcPts val="0"/>
                </a:spcAft>
              </a:pPr>
              <a:r>
                <a:rPr lang="en-US" sz="1100" dirty="0">
                  <a:solidFill>
                    <a:srgbClr val="143457"/>
                  </a:solidFill>
                  <a:latin typeface="Arial"/>
                  <a:ea typeface="+mn-ea"/>
                  <a:cs typeface="+mn-cs"/>
                </a:rPr>
                <a:t>ANC</a:t>
              </a:r>
            </a:p>
          </p:txBody>
        </p:sp>
        <p:grpSp>
          <p:nvGrpSpPr>
            <p:cNvPr id="262" name="Group 261"/>
            <p:cNvGrpSpPr/>
            <p:nvPr/>
          </p:nvGrpSpPr>
          <p:grpSpPr>
            <a:xfrm rot="8237776" flipH="1" flipV="1">
              <a:off x="4828203" y="4568745"/>
              <a:ext cx="1220574" cy="426639"/>
              <a:chOff x="1177618" y="3461881"/>
              <a:chExt cx="488400" cy="872777"/>
            </a:xfrm>
          </p:grpSpPr>
          <p:sp>
            <p:nvSpPr>
              <p:cNvPr id="264" name="Pentagon 263"/>
              <p:cNvSpPr/>
              <p:nvPr/>
            </p:nvSpPr>
            <p:spPr>
              <a:xfrm rot="10800000">
                <a:off x="1177618" y="3461881"/>
                <a:ext cx="440852" cy="872777"/>
              </a:xfrm>
              <a:prstGeom prst="homePlate">
                <a:avLst/>
              </a:prstGeom>
              <a:gradFill flip="none" rotWithShape="1">
                <a:gsLst>
                  <a:gs pos="25000">
                    <a:srgbClr val="097DBC">
                      <a:alpha val="0"/>
                    </a:srgbClr>
                  </a:gs>
                  <a:gs pos="100000">
                    <a:srgbClr val="097DBC">
                      <a:lumMod val="50000"/>
                      <a:alpha val="72000"/>
                    </a:srgbClr>
                  </a:gs>
                </a:gsLst>
                <a:lin ang="0" scaled="1"/>
                <a:tileRect/>
              </a:gradFill>
              <a:ln w="9525" cap="flat" cmpd="sng" algn="ctr">
                <a:noFill/>
                <a:prstDash val="solid"/>
              </a:ln>
              <a:effectLst/>
            </p:spPr>
            <p:txBody>
              <a:bodyPr lIns="91436" tIns="45718" rIns="91436" bIns="45718" rtlCol="0" anchor="ctr"/>
              <a:lstStyle/>
              <a:p>
                <a:pPr algn="ctr" defTabSz="342125" fontAlgn="auto">
                  <a:spcBef>
                    <a:spcPts val="0"/>
                  </a:spcBef>
                  <a:spcAft>
                    <a:spcPts val="0"/>
                  </a:spcAft>
                </a:pPr>
                <a:endParaRPr lang="en-US" sz="1400" kern="0" dirty="0">
                  <a:solidFill>
                    <a:srgbClr val="097DBC">
                      <a:lumMod val="50000"/>
                    </a:srgbClr>
                  </a:solidFill>
                  <a:latin typeface="Arial"/>
                  <a:ea typeface="+mn-ea"/>
                  <a:cs typeface="+mn-cs"/>
                </a:endParaRPr>
              </a:p>
            </p:txBody>
          </p:sp>
          <p:sp>
            <p:nvSpPr>
              <p:cNvPr id="265" name="Pentagon 264"/>
              <p:cNvSpPr/>
              <p:nvPr/>
            </p:nvSpPr>
            <p:spPr>
              <a:xfrm>
                <a:off x="1319600" y="3581528"/>
                <a:ext cx="346418" cy="616924"/>
              </a:xfrm>
              <a:prstGeom prst="homePlate">
                <a:avLst/>
              </a:prstGeom>
              <a:gradFill flip="none" rotWithShape="1">
                <a:gsLst>
                  <a:gs pos="0">
                    <a:srgbClr val="097DBC">
                      <a:alpha val="0"/>
                    </a:srgbClr>
                  </a:gs>
                  <a:gs pos="100000">
                    <a:srgbClr val="097DBC">
                      <a:lumMod val="50000"/>
                      <a:alpha val="80000"/>
                    </a:srgbClr>
                  </a:gs>
                </a:gsLst>
                <a:lin ang="0" scaled="1"/>
                <a:tileRect/>
              </a:gradFill>
              <a:ln w="9525" cap="flat" cmpd="sng" algn="ctr">
                <a:noFill/>
                <a:prstDash val="solid"/>
              </a:ln>
              <a:effectLst/>
            </p:spPr>
            <p:txBody>
              <a:bodyPr lIns="91436" tIns="45718" rIns="91436" bIns="45718" rtlCol="0" anchor="ctr"/>
              <a:lstStyle/>
              <a:p>
                <a:pPr algn="ctr" defTabSz="342125" fontAlgn="auto">
                  <a:spcBef>
                    <a:spcPts val="0"/>
                  </a:spcBef>
                  <a:spcAft>
                    <a:spcPts val="0"/>
                  </a:spcAft>
                </a:pPr>
                <a:endParaRPr lang="en-US" sz="1400" kern="0" dirty="0">
                  <a:solidFill>
                    <a:srgbClr val="097DBC">
                      <a:lumMod val="50000"/>
                    </a:srgbClr>
                  </a:solidFill>
                  <a:latin typeface="Arial"/>
                  <a:ea typeface="+mn-ea"/>
                  <a:cs typeface="+mn-cs"/>
                </a:endParaRPr>
              </a:p>
            </p:txBody>
          </p:sp>
        </p:grpSp>
        <p:sp>
          <p:nvSpPr>
            <p:cNvPr id="263" name="Rectangle 262"/>
            <p:cNvSpPr/>
            <p:nvPr/>
          </p:nvSpPr>
          <p:spPr>
            <a:xfrm>
              <a:off x="5311120" y="4663289"/>
              <a:ext cx="1029427" cy="574255"/>
            </a:xfrm>
            <a:prstGeom prst="rect">
              <a:avLst/>
            </a:prstGeom>
          </p:spPr>
          <p:txBody>
            <a:bodyPr wrap="square" lIns="91244" tIns="45623" rIns="91244" bIns="45623">
              <a:spAutoFit/>
            </a:bodyPr>
            <a:lstStyle/>
            <a:p>
              <a:pPr algn="ctr" defTabSz="455186" fontAlgn="auto">
                <a:spcBef>
                  <a:spcPts val="0"/>
                </a:spcBef>
                <a:spcAft>
                  <a:spcPts val="0"/>
                </a:spcAft>
              </a:pPr>
              <a:r>
                <a:rPr lang="en-US" sz="1100" dirty="0" err="1">
                  <a:solidFill>
                    <a:srgbClr val="143457"/>
                  </a:solidFill>
                  <a:latin typeface="Arial"/>
                  <a:ea typeface="+mn-ea"/>
                  <a:cs typeface="+mn-cs"/>
                </a:rPr>
                <a:t>pxGRID</a:t>
              </a:r>
              <a:endParaRPr lang="en-US" sz="1100" dirty="0">
                <a:solidFill>
                  <a:srgbClr val="143457"/>
                </a:solidFill>
                <a:latin typeface="Arial"/>
                <a:ea typeface="+mn-ea"/>
                <a:cs typeface="+mn-cs"/>
              </a:endParaRPr>
            </a:p>
            <a:p>
              <a:pPr algn="ctr" defTabSz="455186" fontAlgn="auto">
                <a:spcBef>
                  <a:spcPts val="0"/>
                </a:spcBef>
                <a:spcAft>
                  <a:spcPts val="0"/>
                </a:spcAft>
              </a:pPr>
              <a:r>
                <a:rPr lang="en-US" sz="1100" dirty="0">
                  <a:solidFill>
                    <a:srgbClr val="143457"/>
                  </a:solidFill>
                  <a:latin typeface="Arial"/>
                  <a:ea typeface="+mn-ea"/>
                  <a:cs typeface="+mn-cs"/>
                </a:rPr>
                <a:t>ANC</a:t>
              </a:r>
            </a:p>
          </p:txBody>
        </p:sp>
      </p:grpSp>
      <p:grpSp>
        <p:nvGrpSpPr>
          <p:cNvPr id="268" name="Group 267"/>
          <p:cNvGrpSpPr/>
          <p:nvPr/>
        </p:nvGrpSpPr>
        <p:grpSpPr>
          <a:xfrm>
            <a:off x="4593078" y="970314"/>
            <a:ext cx="3981818" cy="1613594"/>
            <a:chOff x="6122509" y="1293750"/>
            <a:chExt cx="5307708" cy="2151459"/>
          </a:xfrm>
        </p:grpSpPr>
        <p:pic>
          <p:nvPicPr>
            <p:cNvPr id="269" name="Picture 268" descr="Screen Shot 2015-09-10 at 4.52.5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5614" y="2213173"/>
              <a:ext cx="1284603" cy="1232036"/>
            </a:xfrm>
            <a:prstGeom prst="rect">
              <a:avLst/>
            </a:prstGeom>
          </p:spPr>
        </p:pic>
        <p:pic>
          <p:nvPicPr>
            <p:cNvPr id="270" name="Picture 269" descr="Screen Shot 2015-09-10 at 5.00.4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2377" y="1293750"/>
              <a:ext cx="1267980" cy="1209759"/>
            </a:xfrm>
            <a:prstGeom prst="rect">
              <a:avLst/>
            </a:prstGeom>
          </p:spPr>
        </p:pic>
        <p:sp>
          <p:nvSpPr>
            <p:cNvPr id="271" name="TextBox 270"/>
            <p:cNvSpPr txBox="1"/>
            <p:nvPr/>
          </p:nvSpPr>
          <p:spPr>
            <a:xfrm>
              <a:off x="6122509" y="1370825"/>
              <a:ext cx="900743" cy="553736"/>
            </a:xfrm>
            <a:prstGeom prst="rect">
              <a:avLst/>
            </a:prstGeom>
            <a:noFill/>
          </p:spPr>
          <p:txBody>
            <a:bodyPr wrap="square" lIns="91244" tIns="45623" rIns="91244" bIns="45623" rtlCol="0">
              <a:spAutoFit/>
            </a:bodyPr>
            <a:lstStyle/>
            <a:p>
              <a:pPr algn="ctr" defTabSz="341674" fontAlgn="auto">
                <a:spcBef>
                  <a:spcPts val="0"/>
                </a:spcBef>
                <a:spcAft>
                  <a:spcPts val="0"/>
                </a:spcAft>
              </a:pPr>
              <a:r>
                <a:rPr lang="en-US" sz="700" dirty="0">
                  <a:solidFill>
                    <a:srgbClr val="4D4D4D"/>
                  </a:solidFill>
                  <a:latin typeface="CiscoSansTT Light"/>
                  <a:ea typeface="+mn-ea"/>
                  <a:cs typeface="+mn-cs"/>
                </a:rPr>
                <a:t>Web Access</a:t>
              </a:r>
            </a:p>
            <a:p>
              <a:pPr algn="ctr" defTabSz="341674" fontAlgn="auto">
                <a:spcBef>
                  <a:spcPts val="0"/>
                </a:spcBef>
                <a:spcAft>
                  <a:spcPts val="0"/>
                </a:spcAft>
              </a:pPr>
              <a:r>
                <a:rPr lang="en-US" sz="700" dirty="0">
                  <a:solidFill>
                    <a:srgbClr val="4D4D4D"/>
                  </a:solidFill>
                  <a:latin typeface="CiscoSansTT Light"/>
                  <a:ea typeface="+mn-ea"/>
                  <a:cs typeface="+mn-cs"/>
                </a:rPr>
                <a:t>Policy</a:t>
              </a:r>
            </a:p>
          </p:txBody>
        </p:sp>
        <p:sp>
          <p:nvSpPr>
            <p:cNvPr id="272" name="TextBox 271"/>
            <p:cNvSpPr txBox="1"/>
            <p:nvPr/>
          </p:nvSpPr>
          <p:spPr>
            <a:xfrm>
              <a:off x="9963753" y="2599561"/>
              <a:ext cx="900743" cy="266479"/>
            </a:xfrm>
            <a:prstGeom prst="rect">
              <a:avLst/>
            </a:prstGeom>
            <a:noFill/>
          </p:spPr>
          <p:txBody>
            <a:bodyPr wrap="square" lIns="91244" tIns="45623" rIns="91244" bIns="45623" rtlCol="0">
              <a:spAutoFit/>
            </a:bodyPr>
            <a:lstStyle/>
            <a:p>
              <a:pPr algn="ctr" defTabSz="341674" fontAlgn="auto">
                <a:spcBef>
                  <a:spcPts val="0"/>
                </a:spcBef>
                <a:spcAft>
                  <a:spcPts val="0"/>
                </a:spcAft>
              </a:pPr>
              <a:r>
                <a:rPr lang="en-US" sz="700" dirty="0">
                  <a:solidFill>
                    <a:srgbClr val="4D4D4D"/>
                  </a:solidFill>
                  <a:latin typeface="CiscoSansTT Light"/>
                  <a:ea typeface="+mn-ea"/>
                  <a:cs typeface="+mn-cs"/>
                </a:rPr>
                <a:t>ASA Policy</a:t>
              </a:r>
            </a:p>
          </p:txBody>
        </p:sp>
      </p:grpSp>
      <p:grpSp>
        <p:nvGrpSpPr>
          <p:cNvPr id="273" name="Group 272"/>
          <p:cNvGrpSpPr/>
          <p:nvPr/>
        </p:nvGrpSpPr>
        <p:grpSpPr>
          <a:xfrm>
            <a:off x="3012521" y="3319933"/>
            <a:ext cx="800462" cy="1063322"/>
            <a:chOff x="4015649" y="4426579"/>
            <a:chExt cx="1067005" cy="1417763"/>
          </a:xfrm>
        </p:grpSpPr>
        <p:grpSp>
          <p:nvGrpSpPr>
            <p:cNvPr id="277" name="Group 276"/>
            <p:cNvGrpSpPr/>
            <p:nvPr/>
          </p:nvGrpSpPr>
          <p:grpSpPr>
            <a:xfrm>
              <a:off x="4106772" y="4919086"/>
              <a:ext cx="975882" cy="925256"/>
              <a:chOff x="4306973" y="3782046"/>
              <a:chExt cx="975882" cy="925256"/>
            </a:xfrm>
          </p:grpSpPr>
          <p:sp>
            <p:nvSpPr>
              <p:cNvPr id="278" name="Oval 263"/>
              <p:cNvSpPr>
                <a:spLocks/>
              </p:cNvSpPr>
              <p:nvPr/>
            </p:nvSpPr>
            <p:spPr bwMode="auto">
              <a:xfrm>
                <a:off x="4306973" y="3782046"/>
                <a:ext cx="921640" cy="925256"/>
              </a:xfrm>
              <a:prstGeom prst="ellipse">
                <a:avLst/>
              </a:prstGeom>
              <a:solidFill>
                <a:srgbClr val="45BCB9"/>
              </a:solidFill>
              <a:ln w="25400" cap="flat">
                <a:noFill/>
                <a:round/>
                <a:headEnd type="none" w="med" len="med"/>
                <a:tailEnd type="none" w="med" len="med"/>
              </a:ln>
              <a:effectLst/>
            </p:spPr>
            <p:txBody>
              <a:bodyPr lIns="0" tIns="0" rIns="0" bIns="0"/>
              <a:lstStyle/>
              <a:p>
                <a:pPr marL="0" marR="0" lvl="0" indent="0" defTabSz="684438" eaLnBrk="0" fontAlgn="auto" latinLnBrk="0" hangingPunct="0">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26F"/>
                  </a:solidFill>
                  <a:effectLst/>
                  <a:uLnTx/>
                  <a:uFillTx/>
                  <a:latin typeface="CiscoSansTT Light"/>
                  <a:ea typeface="+mn-ea"/>
                  <a:cs typeface="+mn-cs"/>
                </a:endParaRPr>
              </a:p>
            </p:txBody>
          </p:sp>
          <p:pic>
            <p:nvPicPr>
              <p:cNvPr id="279" name="Picture 278" descr="lancop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3254" y="4047406"/>
                <a:ext cx="562710" cy="454715"/>
              </a:xfrm>
              <a:prstGeom prst="rect">
                <a:avLst/>
              </a:prstGeom>
            </p:spPr>
          </p:pic>
          <p:grpSp>
            <p:nvGrpSpPr>
              <p:cNvPr id="280" name="Group 279"/>
              <p:cNvGrpSpPr/>
              <p:nvPr/>
            </p:nvGrpSpPr>
            <p:grpSpPr>
              <a:xfrm>
                <a:off x="4831568" y="3964809"/>
                <a:ext cx="451287" cy="268472"/>
                <a:chOff x="4855991" y="4200898"/>
                <a:chExt cx="451287" cy="268472"/>
              </a:xfrm>
            </p:grpSpPr>
            <p:sp>
              <p:nvSpPr>
                <p:cNvPr id="281" name="Oval 280"/>
                <p:cNvSpPr/>
                <p:nvPr/>
              </p:nvSpPr>
              <p:spPr>
                <a:xfrm>
                  <a:off x="4918244" y="4200898"/>
                  <a:ext cx="227951" cy="227951"/>
                </a:xfrm>
                <a:prstGeom prst="ellipse">
                  <a:avLst/>
                </a:prstGeom>
                <a:solidFill>
                  <a:srgbClr val="FFFFFF"/>
                </a:solidFill>
                <a:ln w="25400" cap="flat" cmpd="sng" algn="ctr">
                  <a:noFill/>
                  <a:prstDash val="solid"/>
                </a:ln>
                <a:effectLst/>
              </p:spPr>
              <p:txBody>
                <a:bodyPr rtlCol="0" anchor="ctr"/>
                <a:lstStyle/>
                <a:p>
                  <a:pPr marL="0" marR="0" lvl="0" indent="0" algn="ctr" defTabSz="456174"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FFFFFF"/>
                    </a:solidFill>
                    <a:effectLst/>
                    <a:uLnTx/>
                    <a:uFillTx/>
                    <a:latin typeface="CiscoSansTT Light"/>
                    <a:ea typeface="+mn-ea"/>
                    <a:cs typeface="+mn-cs"/>
                  </a:endParaRPr>
                </a:p>
              </p:txBody>
            </p:sp>
            <p:sp>
              <p:nvSpPr>
                <p:cNvPr id="282" name="TextBox 281"/>
                <p:cNvSpPr txBox="1"/>
                <p:nvPr/>
              </p:nvSpPr>
              <p:spPr>
                <a:xfrm>
                  <a:off x="4855991" y="4202630"/>
                  <a:ext cx="451287" cy="266740"/>
                </a:xfrm>
                <a:prstGeom prst="rect">
                  <a:avLst/>
                </a:prstGeom>
                <a:noFill/>
              </p:spPr>
              <p:txBody>
                <a:bodyPr wrap="none" rtlCol="0">
                  <a:spAutoFit/>
                </a:bodyPr>
                <a:lstStyle/>
                <a:p>
                  <a:pPr marL="0" marR="0" lvl="0" indent="0" defTabSz="456174"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2D6593"/>
                      </a:solidFill>
                      <a:effectLst/>
                      <a:uLnTx/>
                      <a:uFillTx/>
                      <a:latin typeface="CiscoSansTT Light"/>
                      <a:ea typeface="+mn-ea"/>
                      <a:cs typeface="+mn-cs"/>
                    </a:rPr>
                    <a:t>SW</a:t>
                  </a:r>
                </a:p>
              </p:txBody>
            </p:sp>
          </p:grpSp>
        </p:grpSp>
        <p:sp>
          <p:nvSpPr>
            <p:cNvPr id="275" name="Pentagon 274"/>
            <p:cNvSpPr/>
            <p:nvPr/>
          </p:nvSpPr>
          <p:spPr>
            <a:xfrm rot="4801803" flipV="1">
              <a:off x="4236140" y="4206088"/>
              <a:ext cx="461891" cy="902874"/>
            </a:xfrm>
            <a:prstGeom prst="homePlate">
              <a:avLst/>
            </a:prstGeom>
            <a:gradFill flip="none" rotWithShape="1">
              <a:gsLst>
                <a:gs pos="0">
                  <a:srgbClr val="143457">
                    <a:alpha val="81000"/>
                  </a:srgbClr>
                </a:gs>
                <a:gs pos="100000">
                  <a:srgbClr val="FFFFFF">
                    <a:alpha val="0"/>
                  </a:srgbClr>
                </a:gs>
              </a:gsLst>
              <a:lin ang="10800000" scaled="0"/>
              <a:tileRect/>
            </a:gradFill>
            <a:ln w="9525" cap="flat" cmpd="sng" algn="ctr">
              <a:noFill/>
              <a:prstDash val="solid"/>
            </a:ln>
            <a:effectLst/>
          </p:spPr>
          <p:txBody>
            <a:bodyPr lIns="121547" tIns="60773" rIns="121547" bIns="60773" rtlCol="0" anchor="ctr"/>
            <a:lstStyle/>
            <a:p>
              <a:pPr marL="0" marR="0" lvl="0" indent="0" algn="ctr" defTabSz="9118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457"/>
                </a:solidFill>
                <a:effectLst/>
                <a:uLnTx/>
                <a:uFillTx/>
                <a:latin typeface="Arial"/>
                <a:ea typeface="+mn-ea"/>
                <a:cs typeface="+mn-cs"/>
              </a:endParaRPr>
            </a:p>
          </p:txBody>
        </p:sp>
      </p:grpSp>
      <p:grpSp>
        <p:nvGrpSpPr>
          <p:cNvPr id="283" name="Group 282"/>
          <p:cNvGrpSpPr/>
          <p:nvPr/>
        </p:nvGrpSpPr>
        <p:grpSpPr>
          <a:xfrm>
            <a:off x="703387" y="1927234"/>
            <a:ext cx="1780879" cy="2035130"/>
            <a:chOff x="937537" y="2433579"/>
            <a:chExt cx="2373886" cy="2713506"/>
          </a:xfrm>
        </p:grpSpPr>
        <p:grpSp>
          <p:nvGrpSpPr>
            <p:cNvPr id="284" name="Group 283"/>
            <p:cNvGrpSpPr/>
            <p:nvPr/>
          </p:nvGrpSpPr>
          <p:grpSpPr>
            <a:xfrm>
              <a:off x="2466930" y="4393830"/>
              <a:ext cx="631184" cy="631183"/>
              <a:chOff x="8072691" y="2550151"/>
              <a:chExt cx="731520" cy="731520"/>
            </a:xfrm>
          </p:grpSpPr>
          <p:sp>
            <p:nvSpPr>
              <p:cNvPr id="324" name="Oval 263"/>
              <p:cNvSpPr>
                <a:spLocks/>
              </p:cNvSpPr>
              <p:nvPr/>
            </p:nvSpPr>
            <p:spPr bwMode="auto">
              <a:xfrm>
                <a:off x="8072691" y="2550151"/>
                <a:ext cx="731520" cy="731520"/>
              </a:xfrm>
              <a:prstGeom prst="roundRect">
                <a:avLst/>
              </a:prstGeom>
              <a:solidFill>
                <a:srgbClr val="0B5E8D"/>
              </a:solidFill>
              <a:ln w="25400" cap="flat">
                <a:noFill/>
                <a:round/>
                <a:headEnd type="none" w="med" len="med"/>
                <a:tailEnd type="none" w="med" len="med"/>
              </a:ln>
              <a:effectLst/>
            </p:spPr>
            <p:txBody>
              <a:bodyPr lIns="0" tIns="0" rIns="0" bIns="0"/>
              <a:lstStyle/>
              <a:p>
                <a:pPr marL="0" marR="0" lvl="0" indent="0" defTabSz="684438" eaLnBrk="0" fontAlgn="auto" latinLnBrk="0" hangingPunct="0">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26F"/>
                  </a:solidFill>
                  <a:effectLst/>
                  <a:uLnTx/>
                  <a:uFillTx/>
                  <a:latin typeface="CiscoSansTT Light"/>
                  <a:ea typeface="+mn-ea"/>
                  <a:cs typeface="+mn-cs"/>
                </a:endParaRPr>
              </a:p>
            </p:txBody>
          </p:sp>
          <p:pic>
            <p:nvPicPr>
              <p:cNvPr id="325" name="Picture 324" descr="whiteparts.ai"/>
              <p:cNvPicPr>
                <a:picLocks noChangeAspect="1"/>
              </p:cNvPicPr>
              <p:nvPr/>
            </p:nvPicPr>
            <p:blipFill>
              <a:blip r:embed="rId9"/>
              <a:srcRect l="27590" t="28001" r="64910" b="67076"/>
              <a:stretch>
                <a:fillRect/>
              </a:stretch>
            </p:blipFill>
            <p:spPr>
              <a:xfrm>
                <a:off x="8118627" y="2635743"/>
                <a:ext cx="639648" cy="543405"/>
              </a:xfrm>
              <a:prstGeom prst="rect">
                <a:avLst/>
              </a:prstGeom>
              <a:ln>
                <a:noFill/>
              </a:ln>
              <a:effectLst/>
            </p:spPr>
          </p:pic>
        </p:grpSp>
        <p:grpSp>
          <p:nvGrpSpPr>
            <p:cNvPr id="285" name="Group 284"/>
            <p:cNvGrpSpPr/>
            <p:nvPr/>
          </p:nvGrpSpPr>
          <p:grpSpPr>
            <a:xfrm>
              <a:off x="2195467" y="3443186"/>
              <a:ext cx="609608" cy="612000"/>
              <a:chOff x="6076640" y="1730288"/>
              <a:chExt cx="921640" cy="925256"/>
            </a:xfrm>
          </p:grpSpPr>
          <p:sp>
            <p:nvSpPr>
              <p:cNvPr id="322" name="Oval 263"/>
              <p:cNvSpPr>
                <a:spLocks/>
              </p:cNvSpPr>
              <p:nvPr/>
            </p:nvSpPr>
            <p:spPr bwMode="auto">
              <a:xfrm>
                <a:off x="6076640" y="1730288"/>
                <a:ext cx="921640" cy="925256"/>
              </a:xfrm>
              <a:prstGeom prst="ellipse">
                <a:avLst/>
              </a:prstGeom>
              <a:solidFill>
                <a:srgbClr val="0B5E8D"/>
              </a:solidFill>
              <a:ln w="25400" cap="flat">
                <a:noFill/>
                <a:round/>
                <a:headEnd type="none" w="med" len="med"/>
                <a:tailEnd type="none" w="med" len="med"/>
              </a:ln>
              <a:effectLst/>
            </p:spPr>
            <p:txBody>
              <a:bodyPr lIns="0" tIns="0" rIns="0" bIns="0"/>
              <a:lstStyle/>
              <a:p>
                <a:pPr marL="0" marR="0" lvl="0" indent="0" defTabSz="684438" eaLnBrk="0" fontAlgn="auto" latinLnBrk="0" hangingPunct="0">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26F"/>
                  </a:solidFill>
                  <a:effectLst/>
                  <a:uLnTx/>
                  <a:uFillTx/>
                  <a:latin typeface="CiscoSansTT Light"/>
                  <a:ea typeface="+mn-ea"/>
                  <a:cs typeface="+mn-cs"/>
                </a:endParaRPr>
              </a:p>
            </p:txBody>
          </p:sp>
          <p:pic>
            <p:nvPicPr>
              <p:cNvPr id="323" name="Picture 322" descr="whiteparts.ai"/>
              <p:cNvPicPr>
                <a:picLocks noChangeAspect="1"/>
              </p:cNvPicPr>
              <p:nvPr/>
            </p:nvPicPr>
            <p:blipFill>
              <a:blip r:embed="rId10" cstate="print">
                <a:extLst>
                  <a:ext uri="{28A0092B-C50C-407E-A947-70E740481C1C}">
                    <a14:useLocalDpi xmlns:a14="http://schemas.microsoft.com/office/drawing/2010/main"/>
                  </a:ext>
                </a:extLst>
              </a:blip>
              <a:srcRect l="32551" t="36693" r="59517" b="59350"/>
              <a:stretch>
                <a:fillRect/>
              </a:stretch>
            </p:blipFill>
            <p:spPr>
              <a:xfrm>
                <a:off x="6178526" y="1961228"/>
                <a:ext cx="717868" cy="463377"/>
              </a:xfrm>
              <a:prstGeom prst="rect">
                <a:avLst/>
              </a:prstGeom>
              <a:ln>
                <a:noFill/>
              </a:ln>
              <a:effectLst/>
            </p:spPr>
          </p:pic>
        </p:grpSp>
        <p:grpSp>
          <p:nvGrpSpPr>
            <p:cNvPr id="286" name="Group 285"/>
            <p:cNvGrpSpPr/>
            <p:nvPr/>
          </p:nvGrpSpPr>
          <p:grpSpPr>
            <a:xfrm>
              <a:off x="2478716" y="2483405"/>
              <a:ext cx="609608" cy="612000"/>
              <a:chOff x="8311280" y="1985665"/>
              <a:chExt cx="921640" cy="925256"/>
            </a:xfrm>
          </p:grpSpPr>
          <p:sp>
            <p:nvSpPr>
              <p:cNvPr id="320" name="Oval 263"/>
              <p:cNvSpPr>
                <a:spLocks/>
              </p:cNvSpPr>
              <p:nvPr/>
            </p:nvSpPr>
            <p:spPr bwMode="auto">
              <a:xfrm>
                <a:off x="8311280" y="1985665"/>
                <a:ext cx="921640" cy="925256"/>
              </a:xfrm>
              <a:prstGeom prst="ellipse">
                <a:avLst/>
              </a:prstGeom>
              <a:solidFill>
                <a:srgbClr val="0B5E8D"/>
              </a:solidFill>
              <a:ln w="25400" cap="flat">
                <a:noFill/>
                <a:round/>
                <a:headEnd type="none" w="med" len="med"/>
                <a:tailEnd type="none" w="med" len="med"/>
              </a:ln>
              <a:effectLst/>
            </p:spPr>
            <p:txBody>
              <a:bodyPr lIns="0" tIns="0" rIns="0" bIns="0"/>
              <a:lstStyle/>
              <a:p>
                <a:pPr marL="0" marR="0" lvl="0" indent="0" defTabSz="684438" eaLnBrk="0" fontAlgn="auto" latinLnBrk="0" hangingPunct="0">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26F"/>
                  </a:solidFill>
                  <a:effectLst/>
                  <a:uLnTx/>
                  <a:uFillTx/>
                  <a:latin typeface="CiscoSansTT Light"/>
                  <a:ea typeface="+mn-ea"/>
                  <a:cs typeface="+mn-cs"/>
                </a:endParaRPr>
              </a:p>
            </p:txBody>
          </p:sp>
          <p:sp>
            <p:nvSpPr>
              <p:cNvPr id="321" name="Freeform 37"/>
              <p:cNvSpPr>
                <a:spLocks noChangeAspect="1"/>
              </p:cNvSpPr>
              <p:nvPr/>
            </p:nvSpPr>
            <p:spPr bwMode="auto">
              <a:xfrm>
                <a:off x="8513161" y="2214017"/>
                <a:ext cx="517879" cy="468553"/>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rgbClr val="FFFFFF"/>
              </a:solidFill>
              <a:ln>
                <a:noFill/>
              </a:ln>
              <a:effectLst/>
            </p:spPr>
            <p:txBody>
              <a:bodyPr vert="horz" wrap="square" lIns="91440" tIns="45720" rIns="91440" bIns="45720" numCol="1" anchor="t" anchorCtr="0" compatLnSpc="1">
                <a:prstTxWarp prst="textNoShape">
                  <a:avLst/>
                </a:prstTxWarp>
              </a:bodyPr>
              <a:lstStyle/>
              <a:p>
                <a:pPr marL="0" marR="0" lvl="0" indent="0" defTabSz="683868"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4D4D4D"/>
                  </a:solidFill>
                  <a:effectLst/>
                  <a:uLnTx/>
                  <a:uFillTx/>
                  <a:latin typeface="CiscoSansTT Light"/>
                  <a:ea typeface="+mn-ea"/>
                  <a:cs typeface="+mn-cs"/>
                </a:endParaRPr>
              </a:p>
            </p:txBody>
          </p:sp>
        </p:grpSp>
        <p:grpSp>
          <p:nvGrpSpPr>
            <p:cNvPr id="287" name="Group 286"/>
            <p:cNvGrpSpPr/>
            <p:nvPr/>
          </p:nvGrpSpPr>
          <p:grpSpPr>
            <a:xfrm>
              <a:off x="2889259" y="4275830"/>
              <a:ext cx="336653" cy="335592"/>
              <a:chOff x="6021041" y="3044843"/>
              <a:chExt cx="287066" cy="286161"/>
            </a:xfrm>
          </p:grpSpPr>
          <p:sp>
            <p:nvSpPr>
              <p:cNvPr id="318" name="Oval 317"/>
              <p:cNvSpPr/>
              <p:nvPr/>
            </p:nvSpPr>
            <p:spPr>
              <a:xfrm>
                <a:off x="6021041" y="3044843"/>
                <a:ext cx="287066" cy="286161"/>
              </a:xfrm>
              <a:prstGeom prst="ellipse">
                <a:avLst/>
              </a:prstGeom>
              <a:solidFill>
                <a:srgbClr val="3CBBB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319" name="Picture 318"/>
              <p:cNvPicPr>
                <a:picLocks noChangeAspect="1"/>
              </p:cNvPicPr>
              <p:nvPr/>
            </p:nvPicPr>
            <p:blipFill>
              <a:blip r:embed="rId5"/>
              <a:stretch>
                <a:fillRect/>
              </a:stretch>
            </p:blipFill>
            <p:spPr>
              <a:xfrm>
                <a:off x="6073047" y="3114626"/>
                <a:ext cx="178018" cy="150226"/>
              </a:xfrm>
              <a:prstGeom prst="rect">
                <a:avLst/>
              </a:prstGeom>
            </p:spPr>
          </p:pic>
        </p:grpSp>
        <p:grpSp>
          <p:nvGrpSpPr>
            <p:cNvPr id="288" name="Group 287"/>
            <p:cNvGrpSpPr/>
            <p:nvPr/>
          </p:nvGrpSpPr>
          <p:grpSpPr>
            <a:xfrm>
              <a:off x="2667040" y="3404955"/>
              <a:ext cx="336653" cy="335592"/>
              <a:chOff x="6021041" y="3044843"/>
              <a:chExt cx="287066" cy="286161"/>
            </a:xfrm>
          </p:grpSpPr>
          <p:sp>
            <p:nvSpPr>
              <p:cNvPr id="316" name="Oval 315"/>
              <p:cNvSpPr/>
              <p:nvPr/>
            </p:nvSpPr>
            <p:spPr>
              <a:xfrm>
                <a:off x="6021041" y="3044843"/>
                <a:ext cx="287066" cy="286161"/>
              </a:xfrm>
              <a:prstGeom prst="ellipse">
                <a:avLst/>
              </a:prstGeom>
              <a:solidFill>
                <a:srgbClr val="3CBBB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317" name="Picture 316"/>
              <p:cNvPicPr>
                <a:picLocks noChangeAspect="1"/>
              </p:cNvPicPr>
              <p:nvPr/>
            </p:nvPicPr>
            <p:blipFill>
              <a:blip r:embed="rId5"/>
              <a:stretch>
                <a:fillRect/>
              </a:stretch>
            </p:blipFill>
            <p:spPr>
              <a:xfrm>
                <a:off x="6073047" y="3114626"/>
                <a:ext cx="178018" cy="150226"/>
              </a:xfrm>
              <a:prstGeom prst="rect">
                <a:avLst/>
              </a:prstGeom>
            </p:spPr>
          </p:pic>
        </p:grpSp>
        <p:grpSp>
          <p:nvGrpSpPr>
            <p:cNvPr id="289" name="Group 288"/>
            <p:cNvGrpSpPr/>
            <p:nvPr/>
          </p:nvGrpSpPr>
          <p:grpSpPr>
            <a:xfrm>
              <a:off x="2974770" y="2433579"/>
              <a:ext cx="336653" cy="335592"/>
              <a:chOff x="6021041" y="3044843"/>
              <a:chExt cx="287066" cy="286161"/>
            </a:xfrm>
          </p:grpSpPr>
          <p:sp>
            <p:nvSpPr>
              <p:cNvPr id="314" name="Oval 313"/>
              <p:cNvSpPr/>
              <p:nvPr/>
            </p:nvSpPr>
            <p:spPr>
              <a:xfrm>
                <a:off x="6021041" y="3044843"/>
                <a:ext cx="287066" cy="286161"/>
              </a:xfrm>
              <a:prstGeom prst="ellipse">
                <a:avLst/>
              </a:prstGeom>
              <a:solidFill>
                <a:srgbClr val="3CBBB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315" name="Picture 314"/>
              <p:cNvPicPr>
                <a:picLocks noChangeAspect="1"/>
              </p:cNvPicPr>
              <p:nvPr/>
            </p:nvPicPr>
            <p:blipFill>
              <a:blip r:embed="rId5"/>
              <a:stretch>
                <a:fillRect/>
              </a:stretch>
            </p:blipFill>
            <p:spPr>
              <a:xfrm>
                <a:off x="6073047" y="3114626"/>
                <a:ext cx="178018" cy="150226"/>
              </a:xfrm>
              <a:prstGeom prst="rect">
                <a:avLst/>
              </a:prstGeom>
            </p:spPr>
          </p:pic>
        </p:grpSp>
        <p:sp>
          <p:nvSpPr>
            <p:cNvPr id="290" name="TextBox 289"/>
            <p:cNvSpPr txBox="1"/>
            <p:nvPr/>
          </p:nvSpPr>
          <p:spPr>
            <a:xfrm>
              <a:off x="937537" y="2606566"/>
              <a:ext cx="1555594" cy="348620"/>
            </a:xfrm>
            <a:prstGeom prst="rect">
              <a:avLst/>
            </a:prstGeom>
            <a:noFill/>
          </p:spPr>
          <p:txBody>
            <a:bodyPr wrap="square" lIns="91296" tIns="45648" rIns="91296" bIns="45648" rtlCol="0">
              <a:spAutoFit/>
            </a:bodyPr>
            <a:lstStyle/>
            <a:p>
              <a:pPr marL="0" marR="0" lvl="0" indent="0" algn="ctr" defTabSz="341674"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4D4D4D"/>
                  </a:solidFill>
                  <a:effectLst/>
                  <a:uLnTx/>
                  <a:uFillTx/>
                  <a:latin typeface="CiscoSansTT Light"/>
                  <a:ea typeface="+mn-ea"/>
                  <a:cs typeface="+mn-cs"/>
                </a:rPr>
                <a:t>リモートアクセス</a:t>
              </a:r>
              <a:endParaRPr kumimoji="0" lang="en-US" sz="1100" b="0" i="0" u="none" strike="noStrike" kern="0" cap="none" spc="0" normalizeH="0" baseline="0" noProof="0" dirty="0" smtClean="0">
                <a:ln>
                  <a:noFill/>
                </a:ln>
                <a:solidFill>
                  <a:srgbClr val="4D4D4D"/>
                </a:solidFill>
                <a:effectLst/>
                <a:uLnTx/>
                <a:uFillTx/>
                <a:latin typeface="CiscoSansTT Light"/>
                <a:ea typeface="+mn-ea"/>
                <a:cs typeface="+mn-cs"/>
              </a:endParaRPr>
            </a:p>
          </p:txBody>
        </p:sp>
        <p:sp>
          <p:nvSpPr>
            <p:cNvPr id="291" name="TextBox 290"/>
            <p:cNvSpPr txBox="1"/>
            <p:nvPr/>
          </p:nvSpPr>
          <p:spPr>
            <a:xfrm>
              <a:off x="1227800" y="3553829"/>
              <a:ext cx="1101602" cy="348620"/>
            </a:xfrm>
            <a:prstGeom prst="rect">
              <a:avLst/>
            </a:prstGeom>
            <a:noFill/>
          </p:spPr>
          <p:txBody>
            <a:bodyPr wrap="square" lIns="91296" tIns="45648" rIns="91296" bIns="45648" rtlCol="0">
              <a:spAutoFit/>
            </a:bodyPr>
            <a:lstStyle/>
            <a:p>
              <a:pPr marL="0" marR="0" lvl="0" indent="0" algn="ctr" defTabSz="341674"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4D4D4D"/>
                  </a:solidFill>
                  <a:effectLst/>
                  <a:uLnTx/>
                  <a:uFillTx/>
                  <a:latin typeface="CiscoSansTT Light"/>
                  <a:ea typeface="+mn-ea"/>
                  <a:cs typeface="+mn-cs"/>
                </a:rPr>
                <a:t>無線</a:t>
              </a:r>
              <a:endParaRPr kumimoji="0" lang="en-US" sz="1100" b="0" i="0" u="none" strike="noStrike" kern="0" cap="none" spc="0" normalizeH="0" baseline="0" noProof="0" dirty="0" smtClean="0">
                <a:ln>
                  <a:noFill/>
                </a:ln>
                <a:solidFill>
                  <a:srgbClr val="4D4D4D"/>
                </a:solidFill>
                <a:effectLst/>
                <a:uLnTx/>
                <a:uFillTx/>
                <a:latin typeface="CiscoSansTT Light"/>
                <a:ea typeface="+mn-ea"/>
                <a:cs typeface="+mn-cs"/>
              </a:endParaRPr>
            </a:p>
          </p:txBody>
        </p:sp>
        <p:sp>
          <p:nvSpPr>
            <p:cNvPr id="292" name="TextBox 291"/>
            <p:cNvSpPr txBox="1"/>
            <p:nvPr/>
          </p:nvSpPr>
          <p:spPr>
            <a:xfrm>
              <a:off x="1440489" y="4546780"/>
              <a:ext cx="1101602" cy="348620"/>
            </a:xfrm>
            <a:prstGeom prst="rect">
              <a:avLst/>
            </a:prstGeom>
            <a:noFill/>
          </p:spPr>
          <p:txBody>
            <a:bodyPr wrap="square" lIns="91296" tIns="45648" rIns="91296" bIns="45648" rtlCol="0">
              <a:spAutoFit/>
            </a:bodyPr>
            <a:lstStyle/>
            <a:p>
              <a:pPr marL="0" marR="0" lvl="0" indent="0" algn="ctr" defTabSz="341674"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4D4D4D"/>
                  </a:solidFill>
                  <a:effectLst/>
                  <a:uLnTx/>
                  <a:uFillTx/>
                  <a:latin typeface="CiscoSansTT Light"/>
                  <a:ea typeface="+mn-ea"/>
                  <a:cs typeface="+mn-cs"/>
                </a:rPr>
                <a:t>有線</a:t>
              </a:r>
              <a:endParaRPr kumimoji="0" lang="en-US" sz="1100" b="0" i="0" u="none" strike="noStrike" kern="0" cap="none" spc="0" normalizeH="0" baseline="0" noProof="0" dirty="0" smtClean="0">
                <a:ln>
                  <a:noFill/>
                </a:ln>
                <a:solidFill>
                  <a:srgbClr val="4D4D4D"/>
                </a:solidFill>
                <a:effectLst/>
                <a:uLnTx/>
                <a:uFillTx/>
                <a:latin typeface="CiscoSansTT Light"/>
                <a:ea typeface="+mn-ea"/>
                <a:cs typeface="+mn-cs"/>
              </a:endParaRPr>
            </a:p>
          </p:txBody>
        </p:sp>
        <p:grpSp>
          <p:nvGrpSpPr>
            <p:cNvPr id="293" name="Group 292"/>
            <p:cNvGrpSpPr/>
            <p:nvPr/>
          </p:nvGrpSpPr>
          <p:grpSpPr>
            <a:xfrm>
              <a:off x="2974770" y="2804870"/>
              <a:ext cx="329951" cy="328911"/>
              <a:chOff x="5070947" y="767456"/>
              <a:chExt cx="996936" cy="993794"/>
            </a:xfrm>
          </p:grpSpPr>
          <p:sp>
            <p:nvSpPr>
              <p:cNvPr id="308" name="Oval 307"/>
              <p:cNvSpPr/>
              <p:nvPr/>
            </p:nvSpPr>
            <p:spPr>
              <a:xfrm>
                <a:off x="5070947" y="767456"/>
                <a:ext cx="996936" cy="993794"/>
              </a:xfrm>
              <a:prstGeom prst="ellipse">
                <a:avLst/>
              </a:prstGeom>
              <a:solidFill>
                <a:srgbClr val="365D7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309" name="Group 308"/>
              <p:cNvGrpSpPr/>
              <p:nvPr/>
            </p:nvGrpSpPr>
            <p:grpSpPr>
              <a:xfrm>
                <a:off x="5260096" y="967230"/>
                <a:ext cx="618638" cy="594247"/>
                <a:chOff x="4261533" y="1251489"/>
                <a:chExt cx="763859" cy="733743"/>
              </a:xfrm>
            </p:grpSpPr>
            <p:sp>
              <p:nvSpPr>
                <p:cNvPr id="310" name="Freeform 309"/>
                <p:cNvSpPr>
                  <a:spLocks noEditPoints="1"/>
                </p:cNvSpPr>
                <p:nvPr/>
              </p:nvSpPr>
              <p:spPr bwMode="auto">
                <a:xfrm rot="10800000">
                  <a:off x="4707802" y="1673117"/>
                  <a:ext cx="317590" cy="312115"/>
                </a:xfrm>
                <a:custGeom>
                  <a:avLst/>
                  <a:gdLst>
                    <a:gd name="T0" fmla="*/ 38 w 38"/>
                    <a:gd name="T1" fmla="*/ 11 h 37"/>
                    <a:gd name="T2" fmla="*/ 33 w 38"/>
                    <a:gd name="T3" fmla="*/ 6 h 37"/>
                    <a:gd name="T4" fmla="*/ 28 w 38"/>
                    <a:gd name="T5" fmla="*/ 11 h 37"/>
                    <a:gd name="T6" fmla="*/ 28 w 38"/>
                    <a:gd name="T7" fmla="*/ 21 h 37"/>
                    <a:gd name="T8" fmla="*/ 9 w 38"/>
                    <a:gd name="T9" fmla="*/ 2 h 37"/>
                    <a:gd name="T10" fmla="*/ 2 w 38"/>
                    <a:gd name="T11" fmla="*/ 2 h 37"/>
                    <a:gd name="T12" fmla="*/ 2 w 38"/>
                    <a:gd name="T13" fmla="*/ 9 h 37"/>
                    <a:gd name="T14" fmla="*/ 21 w 38"/>
                    <a:gd name="T15" fmla="*/ 28 h 37"/>
                    <a:gd name="T16" fmla="*/ 11 w 38"/>
                    <a:gd name="T17" fmla="*/ 28 h 37"/>
                    <a:gd name="T18" fmla="*/ 6 w 38"/>
                    <a:gd name="T19" fmla="*/ 33 h 37"/>
                    <a:gd name="T20" fmla="*/ 11 w 38"/>
                    <a:gd name="T21" fmla="*/ 37 h 37"/>
                    <a:gd name="T22" fmla="*/ 33 w 38"/>
                    <a:gd name="T23" fmla="*/ 37 h 37"/>
                    <a:gd name="T24" fmla="*/ 38 w 38"/>
                    <a:gd name="T25" fmla="*/ 33 h 37"/>
                    <a:gd name="T26" fmla="*/ 38 w 38"/>
                    <a:gd name="T27" fmla="*/ 32 h 37"/>
                    <a:gd name="T28" fmla="*/ 38 w 38"/>
                    <a:gd name="T29" fmla="*/ 32 h 37"/>
                    <a:gd name="T30" fmla="*/ 38 w 38"/>
                    <a:gd name="T31" fmla="*/ 11 h 37"/>
                    <a:gd name="T32" fmla="*/ 38 w 38"/>
                    <a:gd name="T33" fmla="*/ 11 h 37"/>
                    <a:gd name="T34" fmla="*/ 38 w 38"/>
                    <a:gd name="T35"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8" y="11"/>
                      </a:moveTo>
                      <a:cubicBezTo>
                        <a:pt x="38" y="8"/>
                        <a:pt x="36" y="6"/>
                        <a:pt x="33" y="6"/>
                      </a:cubicBezTo>
                      <a:cubicBezTo>
                        <a:pt x="30" y="6"/>
                        <a:pt x="28" y="8"/>
                        <a:pt x="28" y="11"/>
                      </a:cubicBezTo>
                      <a:cubicBezTo>
                        <a:pt x="28" y="21"/>
                        <a:pt x="28" y="21"/>
                        <a:pt x="28" y="21"/>
                      </a:cubicBezTo>
                      <a:cubicBezTo>
                        <a:pt x="9" y="2"/>
                        <a:pt x="9" y="2"/>
                        <a:pt x="9" y="2"/>
                      </a:cubicBezTo>
                      <a:cubicBezTo>
                        <a:pt x="7" y="0"/>
                        <a:pt x="4" y="0"/>
                        <a:pt x="2" y="2"/>
                      </a:cubicBezTo>
                      <a:cubicBezTo>
                        <a:pt x="0" y="4"/>
                        <a:pt x="0" y="7"/>
                        <a:pt x="2" y="9"/>
                      </a:cubicBezTo>
                      <a:cubicBezTo>
                        <a:pt x="21" y="28"/>
                        <a:pt x="21" y="28"/>
                        <a:pt x="21" y="28"/>
                      </a:cubicBezTo>
                      <a:cubicBezTo>
                        <a:pt x="11" y="28"/>
                        <a:pt x="11" y="28"/>
                        <a:pt x="11" y="28"/>
                      </a:cubicBezTo>
                      <a:cubicBezTo>
                        <a:pt x="8" y="28"/>
                        <a:pt x="6" y="30"/>
                        <a:pt x="6" y="33"/>
                      </a:cubicBezTo>
                      <a:cubicBezTo>
                        <a:pt x="6" y="35"/>
                        <a:pt x="8" y="37"/>
                        <a:pt x="11" y="37"/>
                      </a:cubicBezTo>
                      <a:cubicBezTo>
                        <a:pt x="33" y="37"/>
                        <a:pt x="33" y="37"/>
                        <a:pt x="33" y="37"/>
                      </a:cubicBezTo>
                      <a:cubicBezTo>
                        <a:pt x="35" y="37"/>
                        <a:pt x="38" y="35"/>
                        <a:pt x="38" y="33"/>
                      </a:cubicBezTo>
                      <a:cubicBezTo>
                        <a:pt x="38" y="33"/>
                        <a:pt x="38" y="32"/>
                        <a:pt x="38" y="32"/>
                      </a:cubicBezTo>
                      <a:cubicBezTo>
                        <a:pt x="38" y="32"/>
                        <a:pt x="38" y="32"/>
                        <a:pt x="38" y="32"/>
                      </a:cubicBezTo>
                      <a:lnTo>
                        <a:pt x="38" y="11"/>
                      </a:lnTo>
                      <a:close/>
                      <a:moveTo>
                        <a:pt x="38" y="11"/>
                      </a:moveTo>
                      <a:cubicBezTo>
                        <a:pt x="38" y="11"/>
                        <a:pt x="38" y="11"/>
                        <a:pt x="38" y="11"/>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11" name="Freeform 6"/>
                <p:cNvSpPr>
                  <a:spLocks noEditPoints="1"/>
                </p:cNvSpPr>
                <p:nvPr/>
              </p:nvSpPr>
              <p:spPr bwMode="auto">
                <a:xfrm rot="16200000" flipH="1">
                  <a:off x="4262446" y="1673117"/>
                  <a:ext cx="310289" cy="312115"/>
                </a:xfrm>
                <a:custGeom>
                  <a:avLst/>
                  <a:gdLst>
                    <a:gd name="T0" fmla="*/ 29 w 37"/>
                    <a:gd name="T1" fmla="*/ 2 h 37"/>
                    <a:gd name="T2" fmla="*/ 10 w 37"/>
                    <a:gd name="T3" fmla="*/ 21 h 37"/>
                    <a:gd name="T4" fmla="*/ 10 w 37"/>
                    <a:gd name="T5" fmla="*/ 11 h 37"/>
                    <a:gd name="T6" fmla="*/ 5 w 37"/>
                    <a:gd name="T7" fmla="*/ 6 h 37"/>
                    <a:gd name="T8" fmla="*/ 0 w 37"/>
                    <a:gd name="T9" fmla="*/ 11 h 37"/>
                    <a:gd name="T10" fmla="*/ 0 w 37"/>
                    <a:gd name="T11" fmla="*/ 32 h 37"/>
                    <a:gd name="T12" fmla="*/ 0 w 37"/>
                    <a:gd name="T13" fmla="*/ 32 h 37"/>
                    <a:gd name="T14" fmla="*/ 0 w 37"/>
                    <a:gd name="T15" fmla="*/ 33 h 37"/>
                    <a:gd name="T16" fmla="*/ 5 w 37"/>
                    <a:gd name="T17" fmla="*/ 37 h 37"/>
                    <a:gd name="T18" fmla="*/ 27 w 37"/>
                    <a:gd name="T19" fmla="*/ 37 h 37"/>
                    <a:gd name="T20" fmla="*/ 32 w 37"/>
                    <a:gd name="T21" fmla="*/ 33 h 37"/>
                    <a:gd name="T22" fmla="*/ 27 w 37"/>
                    <a:gd name="T23" fmla="*/ 28 h 37"/>
                    <a:gd name="T24" fmla="*/ 16 w 37"/>
                    <a:gd name="T25" fmla="*/ 28 h 37"/>
                    <a:gd name="T26" fmla="*/ 36 w 37"/>
                    <a:gd name="T27" fmla="*/ 9 h 37"/>
                    <a:gd name="T28" fmla="*/ 36 w 37"/>
                    <a:gd name="T29" fmla="*/ 2 h 37"/>
                    <a:gd name="T30" fmla="*/ 29 w 37"/>
                    <a:gd name="T31" fmla="*/ 2 h 37"/>
                    <a:gd name="T32" fmla="*/ 29 w 37"/>
                    <a:gd name="T33" fmla="*/ 2 h 37"/>
                    <a:gd name="T34" fmla="*/ 29 w 37"/>
                    <a:gd name="T3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29" y="2"/>
                      </a:moveTo>
                      <a:cubicBezTo>
                        <a:pt x="10" y="21"/>
                        <a:pt x="10" y="21"/>
                        <a:pt x="10" y="21"/>
                      </a:cubicBezTo>
                      <a:cubicBezTo>
                        <a:pt x="10" y="11"/>
                        <a:pt x="10" y="11"/>
                        <a:pt x="10" y="11"/>
                      </a:cubicBezTo>
                      <a:cubicBezTo>
                        <a:pt x="10" y="8"/>
                        <a:pt x="7" y="6"/>
                        <a:pt x="5" y="6"/>
                      </a:cubicBezTo>
                      <a:cubicBezTo>
                        <a:pt x="2" y="6"/>
                        <a:pt x="0" y="8"/>
                        <a:pt x="0" y="11"/>
                      </a:cubicBezTo>
                      <a:cubicBezTo>
                        <a:pt x="0" y="32"/>
                        <a:pt x="0" y="32"/>
                        <a:pt x="0" y="32"/>
                      </a:cubicBezTo>
                      <a:cubicBezTo>
                        <a:pt x="0" y="32"/>
                        <a:pt x="0" y="32"/>
                        <a:pt x="0" y="32"/>
                      </a:cubicBezTo>
                      <a:cubicBezTo>
                        <a:pt x="0" y="32"/>
                        <a:pt x="0" y="33"/>
                        <a:pt x="0" y="33"/>
                      </a:cubicBezTo>
                      <a:cubicBezTo>
                        <a:pt x="0" y="35"/>
                        <a:pt x="2" y="37"/>
                        <a:pt x="5" y="37"/>
                      </a:cubicBezTo>
                      <a:cubicBezTo>
                        <a:pt x="27" y="37"/>
                        <a:pt x="27" y="37"/>
                        <a:pt x="27" y="37"/>
                      </a:cubicBezTo>
                      <a:cubicBezTo>
                        <a:pt x="30" y="37"/>
                        <a:pt x="32" y="35"/>
                        <a:pt x="32" y="33"/>
                      </a:cubicBezTo>
                      <a:cubicBezTo>
                        <a:pt x="32" y="30"/>
                        <a:pt x="30" y="28"/>
                        <a:pt x="27" y="28"/>
                      </a:cubicBezTo>
                      <a:cubicBezTo>
                        <a:pt x="16" y="28"/>
                        <a:pt x="16" y="28"/>
                        <a:pt x="16" y="28"/>
                      </a:cubicBezTo>
                      <a:cubicBezTo>
                        <a:pt x="36" y="9"/>
                        <a:pt x="36" y="9"/>
                        <a:pt x="36" y="9"/>
                      </a:cubicBezTo>
                      <a:cubicBezTo>
                        <a:pt x="37" y="7"/>
                        <a:pt x="37" y="4"/>
                        <a:pt x="36" y="2"/>
                      </a:cubicBezTo>
                      <a:cubicBezTo>
                        <a:pt x="34" y="0"/>
                        <a:pt x="31" y="0"/>
                        <a:pt x="29" y="2"/>
                      </a:cubicBezTo>
                      <a:close/>
                      <a:moveTo>
                        <a:pt x="29" y="2"/>
                      </a:moveTo>
                      <a:cubicBezTo>
                        <a:pt x="29" y="2"/>
                        <a:pt x="29" y="2"/>
                        <a:pt x="29" y="2"/>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12" name="Freeform 7"/>
                <p:cNvSpPr>
                  <a:spLocks noEditPoints="1"/>
                </p:cNvSpPr>
                <p:nvPr/>
              </p:nvSpPr>
              <p:spPr bwMode="auto">
                <a:xfrm rot="10800000">
                  <a:off x="4707802" y="1251489"/>
                  <a:ext cx="317590" cy="312115"/>
                </a:xfrm>
                <a:custGeom>
                  <a:avLst/>
                  <a:gdLst>
                    <a:gd name="T0" fmla="*/ 9 w 38"/>
                    <a:gd name="T1" fmla="*/ 35 h 37"/>
                    <a:gd name="T2" fmla="*/ 28 w 38"/>
                    <a:gd name="T3" fmla="*/ 16 h 37"/>
                    <a:gd name="T4" fmla="*/ 28 w 38"/>
                    <a:gd name="T5" fmla="*/ 26 h 37"/>
                    <a:gd name="T6" fmla="*/ 33 w 38"/>
                    <a:gd name="T7" fmla="*/ 31 h 37"/>
                    <a:gd name="T8" fmla="*/ 38 w 38"/>
                    <a:gd name="T9" fmla="*/ 26 h 37"/>
                    <a:gd name="T10" fmla="*/ 38 w 38"/>
                    <a:gd name="T11" fmla="*/ 5 h 37"/>
                    <a:gd name="T12" fmla="*/ 38 w 38"/>
                    <a:gd name="T13" fmla="*/ 5 h 37"/>
                    <a:gd name="T14" fmla="*/ 38 w 38"/>
                    <a:gd name="T15" fmla="*/ 4 h 37"/>
                    <a:gd name="T16" fmla="*/ 33 w 38"/>
                    <a:gd name="T17" fmla="*/ 0 h 37"/>
                    <a:gd name="T18" fmla="*/ 11 w 38"/>
                    <a:gd name="T19" fmla="*/ 0 h 37"/>
                    <a:gd name="T20" fmla="*/ 6 w 38"/>
                    <a:gd name="T21" fmla="*/ 4 h 37"/>
                    <a:gd name="T22" fmla="*/ 11 w 38"/>
                    <a:gd name="T23" fmla="*/ 9 h 37"/>
                    <a:gd name="T24" fmla="*/ 21 w 38"/>
                    <a:gd name="T25" fmla="*/ 9 h 37"/>
                    <a:gd name="T26" fmla="*/ 2 w 38"/>
                    <a:gd name="T27" fmla="*/ 28 h 37"/>
                    <a:gd name="T28" fmla="*/ 2 w 38"/>
                    <a:gd name="T29" fmla="*/ 35 h 37"/>
                    <a:gd name="T30" fmla="*/ 9 w 38"/>
                    <a:gd name="T31" fmla="*/ 35 h 37"/>
                    <a:gd name="T32" fmla="*/ 9 w 38"/>
                    <a:gd name="T33" fmla="*/ 35 h 37"/>
                    <a:gd name="T34" fmla="*/ 9 w 38"/>
                    <a:gd name="T3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9" y="35"/>
                      </a:moveTo>
                      <a:cubicBezTo>
                        <a:pt x="28" y="16"/>
                        <a:pt x="28" y="16"/>
                        <a:pt x="28" y="16"/>
                      </a:cubicBezTo>
                      <a:cubicBezTo>
                        <a:pt x="28" y="26"/>
                        <a:pt x="28" y="26"/>
                        <a:pt x="28" y="26"/>
                      </a:cubicBezTo>
                      <a:cubicBezTo>
                        <a:pt x="28" y="29"/>
                        <a:pt x="30" y="31"/>
                        <a:pt x="33" y="31"/>
                      </a:cubicBezTo>
                      <a:cubicBezTo>
                        <a:pt x="36" y="31"/>
                        <a:pt x="38" y="29"/>
                        <a:pt x="38" y="26"/>
                      </a:cubicBezTo>
                      <a:cubicBezTo>
                        <a:pt x="38" y="5"/>
                        <a:pt x="38" y="5"/>
                        <a:pt x="38" y="5"/>
                      </a:cubicBezTo>
                      <a:cubicBezTo>
                        <a:pt x="38" y="5"/>
                        <a:pt x="38" y="5"/>
                        <a:pt x="38" y="5"/>
                      </a:cubicBezTo>
                      <a:cubicBezTo>
                        <a:pt x="38" y="4"/>
                        <a:pt x="38" y="4"/>
                        <a:pt x="38" y="4"/>
                      </a:cubicBezTo>
                      <a:cubicBezTo>
                        <a:pt x="38" y="2"/>
                        <a:pt x="35" y="0"/>
                        <a:pt x="33" y="0"/>
                      </a:cubicBezTo>
                      <a:cubicBezTo>
                        <a:pt x="11" y="0"/>
                        <a:pt x="11" y="0"/>
                        <a:pt x="11" y="0"/>
                      </a:cubicBezTo>
                      <a:cubicBezTo>
                        <a:pt x="8" y="0"/>
                        <a:pt x="6" y="2"/>
                        <a:pt x="6" y="4"/>
                      </a:cubicBezTo>
                      <a:cubicBezTo>
                        <a:pt x="6" y="7"/>
                        <a:pt x="8" y="9"/>
                        <a:pt x="11" y="9"/>
                      </a:cubicBezTo>
                      <a:cubicBezTo>
                        <a:pt x="21" y="9"/>
                        <a:pt x="21" y="9"/>
                        <a:pt x="21" y="9"/>
                      </a:cubicBezTo>
                      <a:cubicBezTo>
                        <a:pt x="2" y="28"/>
                        <a:pt x="2" y="28"/>
                        <a:pt x="2" y="28"/>
                      </a:cubicBezTo>
                      <a:cubicBezTo>
                        <a:pt x="0" y="30"/>
                        <a:pt x="0" y="33"/>
                        <a:pt x="2" y="35"/>
                      </a:cubicBezTo>
                      <a:cubicBezTo>
                        <a:pt x="4" y="37"/>
                        <a:pt x="7" y="37"/>
                        <a:pt x="9" y="35"/>
                      </a:cubicBezTo>
                      <a:close/>
                      <a:moveTo>
                        <a:pt x="9" y="35"/>
                      </a:moveTo>
                      <a:cubicBezTo>
                        <a:pt x="9" y="35"/>
                        <a:pt x="9" y="35"/>
                        <a:pt x="9" y="35"/>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13" name="Freeform 8"/>
                <p:cNvSpPr>
                  <a:spLocks noEditPoints="1"/>
                </p:cNvSpPr>
                <p:nvPr/>
              </p:nvSpPr>
              <p:spPr bwMode="auto">
                <a:xfrm flipH="1" flipV="1">
                  <a:off x="4261533" y="1251489"/>
                  <a:ext cx="310289" cy="312115"/>
                </a:xfrm>
                <a:custGeom>
                  <a:avLst/>
                  <a:gdLst>
                    <a:gd name="T0" fmla="*/ 16 w 37"/>
                    <a:gd name="T1" fmla="*/ 9 h 37"/>
                    <a:gd name="T2" fmla="*/ 27 w 37"/>
                    <a:gd name="T3" fmla="*/ 9 h 37"/>
                    <a:gd name="T4" fmla="*/ 32 w 37"/>
                    <a:gd name="T5" fmla="*/ 4 h 37"/>
                    <a:gd name="T6" fmla="*/ 27 w 37"/>
                    <a:gd name="T7" fmla="*/ 0 h 37"/>
                    <a:gd name="T8" fmla="*/ 5 w 37"/>
                    <a:gd name="T9" fmla="*/ 0 h 37"/>
                    <a:gd name="T10" fmla="*/ 0 w 37"/>
                    <a:gd name="T11" fmla="*/ 4 h 37"/>
                    <a:gd name="T12" fmla="*/ 0 w 37"/>
                    <a:gd name="T13" fmla="*/ 5 h 37"/>
                    <a:gd name="T14" fmla="*/ 0 w 37"/>
                    <a:gd name="T15" fmla="*/ 5 h 37"/>
                    <a:gd name="T16" fmla="*/ 0 w 37"/>
                    <a:gd name="T17" fmla="*/ 26 h 37"/>
                    <a:gd name="T18" fmla="*/ 5 w 37"/>
                    <a:gd name="T19" fmla="*/ 31 h 37"/>
                    <a:gd name="T20" fmla="*/ 10 w 37"/>
                    <a:gd name="T21" fmla="*/ 26 h 37"/>
                    <a:gd name="T22" fmla="*/ 10 w 37"/>
                    <a:gd name="T23" fmla="*/ 16 h 37"/>
                    <a:gd name="T24" fmla="*/ 29 w 37"/>
                    <a:gd name="T25" fmla="*/ 35 h 37"/>
                    <a:gd name="T26" fmla="*/ 36 w 37"/>
                    <a:gd name="T27" fmla="*/ 35 h 37"/>
                    <a:gd name="T28" fmla="*/ 36 w 37"/>
                    <a:gd name="T29" fmla="*/ 28 h 37"/>
                    <a:gd name="T30" fmla="*/ 16 w 37"/>
                    <a:gd name="T31" fmla="*/ 9 h 37"/>
                    <a:gd name="T32" fmla="*/ 16 w 37"/>
                    <a:gd name="T33" fmla="*/ 9 h 37"/>
                    <a:gd name="T34" fmla="*/ 16 w 37"/>
                    <a:gd name="T35"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16" y="9"/>
                      </a:moveTo>
                      <a:cubicBezTo>
                        <a:pt x="27" y="9"/>
                        <a:pt x="27" y="9"/>
                        <a:pt x="27" y="9"/>
                      </a:cubicBezTo>
                      <a:cubicBezTo>
                        <a:pt x="30" y="9"/>
                        <a:pt x="32" y="7"/>
                        <a:pt x="32" y="4"/>
                      </a:cubicBezTo>
                      <a:cubicBezTo>
                        <a:pt x="32" y="2"/>
                        <a:pt x="30" y="0"/>
                        <a:pt x="27" y="0"/>
                      </a:cubicBezTo>
                      <a:cubicBezTo>
                        <a:pt x="5" y="0"/>
                        <a:pt x="5" y="0"/>
                        <a:pt x="5" y="0"/>
                      </a:cubicBezTo>
                      <a:cubicBezTo>
                        <a:pt x="2" y="0"/>
                        <a:pt x="0" y="2"/>
                        <a:pt x="0" y="4"/>
                      </a:cubicBezTo>
                      <a:cubicBezTo>
                        <a:pt x="0" y="4"/>
                        <a:pt x="0" y="4"/>
                        <a:pt x="0" y="5"/>
                      </a:cubicBezTo>
                      <a:cubicBezTo>
                        <a:pt x="0" y="5"/>
                        <a:pt x="0" y="5"/>
                        <a:pt x="0" y="5"/>
                      </a:cubicBezTo>
                      <a:cubicBezTo>
                        <a:pt x="0" y="26"/>
                        <a:pt x="0" y="26"/>
                        <a:pt x="0" y="26"/>
                      </a:cubicBezTo>
                      <a:cubicBezTo>
                        <a:pt x="0" y="29"/>
                        <a:pt x="2" y="31"/>
                        <a:pt x="5" y="31"/>
                      </a:cubicBezTo>
                      <a:cubicBezTo>
                        <a:pt x="7" y="31"/>
                        <a:pt x="10" y="29"/>
                        <a:pt x="10" y="26"/>
                      </a:cubicBezTo>
                      <a:cubicBezTo>
                        <a:pt x="10" y="16"/>
                        <a:pt x="10" y="16"/>
                        <a:pt x="10" y="16"/>
                      </a:cubicBezTo>
                      <a:cubicBezTo>
                        <a:pt x="29" y="35"/>
                        <a:pt x="29" y="35"/>
                        <a:pt x="29" y="35"/>
                      </a:cubicBezTo>
                      <a:cubicBezTo>
                        <a:pt x="31" y="37"/>
                        <a:pt x="34" y="37"/>
                        <a:pt x="36" y="35"/>
                      </a:cubicBezTo>
                      <a:cubicBezTo>
                        <a:pt x="37" y="33"/>
                        <a:pt x="37" y="30"/>
                        <a:pt x="36" y="28"/>
                      </a:cubicBezTo>
                      <a:lnTo>
                        <a:pt x="16" y="9"/>
                      </a:lnTo>
                      <a:close/>
                      <a:moveTo>
                        <a:pt x="16" y="9"/>
                      </a:moveTo>
                      <a:cubicBezTo>
                        <a:pt x="16" y="9"/>
                        <a:pt x="16" y="9"/>
                        <a:pt x="16" y="9"/>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grpSp>
        </p:grpSp>
        <p:grpSp>
          <p:nvGrpSpPr>
            <p:cNvPr id="294" name="Group 293"/>
            <p:cNvGrpSpPr/>
            <p:nvPr/>
          </p:nvGrpSpPr>
          <p:grpSpPr>
            <a:xfrm>
              <a:off x="2670318" y="3779545"/>
              <a:ext cx="329951" cy="328911"/>
              <a:chOff x="5070947" y="767456"/>
              <a:chExt cx="996936" cy="993794"/>
            </a:xfrm>
          </p:grpSpPr>
          <p:sp>
            <p:nvSpPr>
              <p:cNvPr id="302" name="Oval 301"/>
              <p:cNvSpPr/>
              <p:nvPr/>
            </p:nvSpPr>
            <p:spPr>
              <a:xfrm>
                <a:off x="5070947" y="767456"/>
                <a:ext cx="996936" cy="993794"/>
              </a:xfrm>
              <a:prstGeom prst="ellipse">
                <a:avLst/>
              </a:prstGeom>
              <a:solidFill>
                <a:srgbClr val="365D7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303" name="Group 302"/>
              <p:cNvGrpSpPr/>
              <p:nvPr/>
            </p:nvGrpSpPr>
            <p:grpSpPr>
              <a:xfrm>
                <a:off x="5260096" y="967230"/>
                <a:ext cx="618638" cy="594247"/>
                <a:chOff x="4261533" y="1251489"/>
                <a:chExt cx="763859" cy="733743"/>
              </a:xfrm>
            </p:grpSpPr>
            <p:sp>
              <p:nvSpPr>
                <p:cNvPr id="304" name="Freeform 303"/>
                <p:cNvSpPr>
                  <a:spLocks noEditPoints="1"/>
                </p:cNvSpPr>
                <p:nvPr/>
              </p:nvSpPr>
              <p:spPr bwMode="auto">
                <a:xfrm rot="10800000">
                  <a:off x="4707802" y="1673117"/>
                  <a:ext cx="317590" cy="312115"/>
                </a:xfrm>
                <a:custGeom>
                  <a:avLst/>
                  <a:gdLst>
                    <a:gd name="T0" fmla="*/ 38 w 38"/>
                    <a:gd name="T1" fmla="*/ 11 h 37"/>
                    <a:gd name="T2" fmla="*/ 33 w 38"/>
                    <a:gd name="T3" fmla="*/ 6 h 37"/>
                    <a:gd name="T4" fmla="*/ 28 w 38"/>
                    <a:gd name="T5" fmla="*/ 11 h 37"/>
                    <a:gd name="T6" fmla="*/ 28 w 38"/>
                    <a:gd name="T7" fmla="*/ 21 h 37"/>
                    <a:gd name="T8" fmla="*/ 9 w 38"/>
                    <a:gd name="T9" fmla="*/ 2 h 37"/>
                    <a:gd name="T10" fmla="*/ 2 w 38"/>
                    <a:gd name="T11" fmla="*/ 2 h 37"/>
                    <a:gd name="T12" fmla="*/ 2 w 38"/>
                    <a:gd name="T13" fmla="*/ 9 h 37"/>
                    <a:gd name="T14" fmla="*/ 21 w 38"/>
                    <a:gd name="T15" fmla="*/ 28 h 37"/>
                    <a:gd name="T16" fmla="*/ 11 w 38"/>
                    <a:gd name="T17" fmla="*/ 28 h 37"/>
                    <a:gd name="T18" fmla="*/ 6 w 38"/>
                    <a:gd name="T19" fmla="*/ 33 h 37"/>
                    <a:gd name="T20" fmla="*/ 11 w 38"/>
                    <a:gd name="T21" fmla="*/ 37 h 37"/>
                    <a:gd name="T22" fmla="*/ 33 w 38"/>
                    <a:gd name="T23" fmla="*/ 37 h 37"/>
                    <a:gd name="T24" fmla="*/ 38 w 38"/>
                    <a:gd name="T25" fmla="*/ 33 h 37"/>
                    <a:gd name="T26" fmla="*/ 38 w 38"/>
                    <a:gd name="T27" fmla="*/ 32 h 37"/>
                    <a:gd name="T28" fmla="*/ 38 w 38"/>
                    <a:gd name="T29" fmla="*/ 32 h 37"/>
                    <a:gd name="T30" fmla="*/ 38 w 38"/>
                    <a:gd name="T31" fmla="*/ 11 h 37"/>
                    <a:gd name="T32" fmla="*/ 38 w 38"/>
                    <a:gd name="T33" fmla="*/ 11 h 37"/>
                    <a:gd name="T34" fmla="*/ 38 w 38"/>
                    <a:gd name="T35"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8" y="11"/>
                      </a:moveTo>
                      <a:cubicBezTo>
                        <a:pt x="38" y="8"/>
                        <a:pt x="36" y="6"/>
                        <a:pt x="33" y="6"/>
                      </a:cubicBezTo>
                      <a:cubicBezTo>
                        <a:pt x="30" y="6"/>
                        <a:pt x="28" y="8"/>
                        <a:pt x="28" y="11"/>
                      </a:cubicBezTo>
                      <a:cubicBezTo>
                        <a:pt x="28" y="21"/>
                        <a:pt x="28" y="21"/>
                        <a:pt x="28" y="21"/>
                      </a:cubicBezTo>
                      <a:cubicBezTo>
                        <a:pt x="9" y="2"/>
                        <a:pt x="9" y="2"/>
                        <a:pt x="9" y="2"/>
                      </a:cubicBezTo>
                      <a:cubicBezTo>
                        <a:pt x="7" y="0"/>
                        <a:pt x="4" y="0"/>
                        <a:pt x="2" y="2"/>
                      </a:cubicBezTo>
                      <a:cubicBezTo>
                        <a:pt x="0" y="4"/>
                        <a:pt x="0" y="7"/>
                        <a:pt x="2" y="9"/>
                      </a:cubicBezTo>
                      <a:cubicBezTo>
                        <a:pt x="21" y="28"/>
                        <a:pt x="21" y="28"/>
                        <a:pt x="21" y="28"/>
                      </a:cubicBezTo>
                      <a:cubicBezTo>
                        <a:pt x="11" y="28"/>
                        <a:pt x="11" y="28"/>
                        <a:pt x="11" y="28"/>
                      </a:cubicBezTo>
                      <a:cubicBezTo>
                        <a:pt x="8" y="28"/>
                        <a:pt x="6" y="30"/>
                        <a:pt x="6" y="33"/>
                      </a:cubicBezTo>
                      <a:cubicBezTo>
                        <a:pt x="6" y="35"/>
                        <a:pt x="8" y="37"/>
                        <a:pt x="11" y="37"/>
                      </a:cubicBezTo>
                      <a:cubicBezTo>
                        <a:pt x="33" y="37"/>
                        <a:pt x="33" y="37"/>
                        <a:pt x="33" y="37"/>
                      </a:cubicBezTo>
                      <a:cubicBezTo>
                        <a:pt x="35" y="37"/>
                        <a:pt x="38" y="35"/>
                        <a:pt x="38" y="33"/>
                      </a:cubicBezTo>
                      <a:cubicBezTo>
                        <a:pt x="38" y="33"/>
                        <a:pt x="38" y="32"/>
                        <a:pt x="38" y="32"/>
                      </a:cubicBezTo>
                      <a:cubicBezTo>
                        <a:pt x="38" y="32"/>
                        <a:pt x="38" y="32"/>
                        <a:pt x="38" y="32"/>
                      </a:cubicBezTo>
                      <a:lnTo>
                        <a:pt x="38" y="11"/>
                      </a:lnTo>
                      <a:close/>
                      <a:moveTo>
                        <a:pt x="38" y="11"/>
                      </a:moveTo>
                      <a:cubicBezTo>
                        <a:pt x="38" y="11"/>
                        <a:pt x="38" y="11"/>
                        <a:pt x="38" y="11"/>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05" name="Freeform 6"/>
                <p:cNvSpPr>
                  <a:spLocks noEditPoints="1"/>
                </p:cNvSpPr>
                <p:nvPr/>
              </p:nvSpPr>
              <p:spPr bwMode="auto">
                <a:xfrm rot="16200000" flipH="1">
                  <a:off x="4262446" y="1673117"/>
                  <a:ext cx="310289" cy="312115"/>
                </a:xfrm>
                <a:custGeom>
                  <a:avLst/>
                  <a:gdLst>
                    <a:gd name="T0" fmla="*/ 29 w 37"/>
                    <a:gd name="T1" fmla="*/ 2 h 37"/>
                    <a:gd name="T2" fmla="*/ 10 w 37"/>
                    <a:gd name="T3" fmla="*/ 21 h 37"/>
                    <a:gd name="T4" fmla="*/ 10 w 37"/>
                    <a:gd name="T5" fmla="*/ 11 h 37"/>
                    <a:gd name="T6" fmla="*/ 5 w 37"/>
                    <a:gd name="T7" fmla="*/ 6 h 37"/>
                    <a:gd name="T8" fmla="*/ 0 w 37"/>
                    <a:gd name="T9" fmla="*/ 11 h 37"/>
                    <a:gd name="T10" fmla="*/ 0 w 37"/>
                    <a:gd name="T11" fmla="*/ 32 h 37"/>
                    <a:gd name="T12" fmla="*/ 0 w 37"/>
                    <a:gd name="T13" fmla="*/ 32 h 37"/>
                    <a:gd name="T14" fmla="*/ 0 w 37"/>
                    <a:gd name="T15" fmla="*/ 33 h 37"/>
                    <a:gd name="T16" fmla="*/ 5 w 37"/>
                    <a:gd name="T17" fmla="*/ 37 h 37"/>
                    <a:gd name="T18" fmla="*/ 27 w 37"/>
                    <a:gd name="T19" fmla="*/ 37 h 37"/>
                    <a:gd name="T20" fmla="*/ 32 w 37"/>
                    <a:gd name="T21" fmla="*/ 33 h 37"/>
                    <a:gd name="T22" fmla="*/ 27 w 37"/>
                    <a:gd name="T23" fmla="*/ 28 h 37"/>
                    <a:gd name="T24" fmla="*/ 16 w 37"/>
                    <a:gd name="T25" fmla="*/ 28 h 37"/>
                    <a:gd name="T26" fmla="*/ 36 w 37"/>
                    <a:gd name="T27" fmla="*/ 9 h 37"/>
                    <a:gd name="T28" fmla="*/ 36 w 37"/>
                    <a:gd name="T29" fmla="*/ 2 h 37"/>
                    <a:gd name="T30" fmla="*/ 29 w 37"/>
                    <a:gd name="T31" fmla="*/ 2 h 37"/>
                    <a:gd name="T32" fmla="*/ 29 w 37"/>
                    <a:gd name="T33" fmla="*/ 2 h 37"/>
                    <a:gd name="T34" fmla="*/ 29 w 37"/>
                    <a:gd name="T3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29" y="2"/>
                      </a:moveTo>
                      <a:cubicBezTo>
                        <a:pt x="10" y="21"/>
                        <a:pt x="10" y="21"/>
                        <a:pt x="10" y="21"/>
                      </a:cubicBezTo>
                      <a:cubicBezTo>
                        <a:pt x="10" y="11"/>
                        <a:pt x="10" y="11"/>
                        <a:pt x="10" y="11"/>
                      </a:cubicBezTo>
                      <a:cubicBezTo>
                        <a:pt x="10" y="8"/>
                        <a:pt x="7" y="6"/>
                        <a:pt x="5" y="6"/>
                      </a:cubicBezTo>
                      <a:cubicBezTo>
                        <a:pt x="2" y="6"/>
                        <a:pt x="0" y="8"/>
                        <a:pt x="0" y="11"/>
                      </a:cubicBezTo>
                      <a:cubicBezTo>
                        <a:pt x="0" y="32"/>
                        <a:pt x="0" y="32"/>
                        <a:pt x="0" y="32"/>
                      </a:cubicBezTo>
                      <a:cubicBezTo>
                        <a:pt x="0" y="32"/>
                        <a:pt x="0" y="32"/>
                        <a:pt x="0" y="32"/>
                      </a:cubicBezTo>
                      <a:cubicBezTo>
                        <a:pt x="0" y="32"/>
                        <a:pt x="0" y="33"/>
                        <a:pt x="0" y="33"/>
                      </a:cubicBezTo>
                      <a:cubicBezTo>
                        <a:pt x="0" y="35"/>
                        <a:pt x="2" y="37"/>
                        <a:pt x="5" y="37"/>
                      </a:cubicBezTo>
                      <a:cubicBezTo>
                        <a:pt x="27" y="37"/>
                        <a:pt x="27" y="37"/>
                        <a:pt x="27" y="37"/>
                      </a:cubicBezTo>
                      <a:cubicBezTo>
                        <a:pt x="30" y="37"/>
                        <a:pt x="32" y="35"/>
                        <a:pt x="32" y="33"/>
                      </a:cubicBezTo>
                      <a:cubicBezTo>
                        <a:pt x="32" y="30"/>
                        <a:pt x="30" y="28"/>
                        <a:pt x="27" y="28"/>
                      </a:cubicBezTo>
                      <a:cubicBezTo>
                        <a:pt x="16" y="28"/>
                        <a:pt x="16" y="28"/>
                        <a:pt x="16" y="28"/>
                      </a:cubicBezTo>
                      <a:cubicBezTo>
                        <a:pt x="36" y="9"/>
                        <a:pt x="36" y="9"/>
                        <a:pt x="36" y="9"/>
                      </a:cubicBezTo>
                      <a:cubicBezTo>
                        <a:pt x="37" y="7"/>
                        <a:pt x="37" y="4"/>
                        <a:pt x="36" y="2"/>
                      </a:cubicBezTo>
                      <a:cubicBezTo>
                        <a:pt x="34" y="0"/>
                        <a:pt x="31" y="0"/>
                        <a:pt x="29" y="2"/>
                      </a:cubicBezTo>
                      <a:close/>
                      <a:moveTo>
                        <a:pt x="29" y="2"/>
                      </a:moveTo>
                      <a:cubicBezTo>
                        <a:pt x="29" y="2"/>
                        <a:pt x="29" y="2"/>
                        <a:pt x="29" y="2"/>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06" name="Freeform 7"/>
                <p:cNvSpPr>
                  <a:spLocks noEditPoints="1"/>
                </p:cNvSpPr>
                <p:nvPr/>
              </p:nvSpPr>
              <p:spPr bwMode="auto">
                <a:xfrm rot="10800000">
                  <a:off x="4707802" y="1251489"/>
                  <a:ext cx="317590" cy="312115"/>
                </a:xfrm>
                <a:custGeom>
                  <a:avLst/>
                  <a:gdLst>
                    <a:gd name="T0" fmla="*/ 9 w 38"/>
                    <a:gd name="T1" fmla="*/ 35 h 37"/>
                    <a:gd name="T2" fmla="*/ 28 w 38"/>
                    <a:gd name="T3" fmla="*/ 16 h 37"/>
                    <a:gd name="T4" fmla="*/ 28 w 38"/>
                    <a:gd name="T5" fmla="*/ 26 h 37"/>
                    <a:gd name="T6" fmla="*/ 33 w 38"/>
                    <a:gd name="T7" fmla="*/ 31 h 37"/>
                    <a:gd name="T8" fmla="*/ 38 w 38"/>
                    <a:gd name="T9" fmla="*/ 26 h 37"/>
                    <a:gd name="T10" fmla="*/ 38 w 38"/>
                    <a:gd name="T11" fmla="*/ 5 h 37"/>
                    <a:gd name="T12" fmla="*/ 38 w 38"/>
                    <a:gd name="T13" fmla="*/ 5 h 37"/>
                    <a:gd name="T14" fmla="*/ 38 w 38"/>
                    <a:gd name="T15" fmla="*/ 4 h 37"/>
                    <a:gd name="T16" fmla="*/ 33 w 38"/>
                    <a:gd name="T17" fmla="*/ 0 h 37"/>
                    <a:gd name="T18" fmla="*/ 11 w 38"/>
                    <a:gd name="T19" fmla="*/ 0 h 37"/>
                    <a:gd name="T20" fmla="*/ 6 w 38"/>
                    <a:gd name="T21" fmla="*/ 4 h 37"/>
                    <a:gd name="T22" fmla="*/ 11 w 38"/>
                    <a:gd name="T23" fmla="*/ 9 h 37"/>
                    <a:gd name="T24" fmla="*/ 21 w 38"/>
                    <a:gd name="T25" fmla="*/ 9 h 37"/>
                    <a:gd name="T26" fmla="*/ 2 w 38"/>
                    <a:gd name="T27" fmla="*/ 28 h 37"/>
                    <a:gd name="T28" fmla="*/ 2 w 38"/>
                    <a:gd name="T29" fmla="*/ 35 h 37"/>
                    <a:gd name="T30" fmla="*/ 9 w 38"/>
                    <a:gd name="T31" fmla="*/ 35 h 37"/>
                    <a:gd name="T32" fmla="*/ 9 w 38"/>
                    <a:gd name="T33" fmla="*/ 35 h 37"/>
                    <a:gd name="T34" fmla="*/ 9 w 38"/>
                    <a:gd name="T3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9" y="35"/>
                      </a:moveTo>
                      <a:cubicBezTo>
                        <a:pt x="28" y="16"/>
                        <a:pt x="28" y="16"/>
                        <a:pt x="28" y="16"/>
                      </a:cubicBezTo>
                      <a:cubicBezTo>
                        <a:pt x="28" y="26"/>
                        <a:pt x="28" y="26"/>
                        <a:pt x="28" y="26"/>
                      </a:cubicBezTo>
                      <a:cubicBezTo>
                        <a:pt x="28" y="29"/>
                        <a:pt x="30" y="31"/>
                        <a:pt x="33" y="31"/>
                      </a:cubicBezTo>
                      <a:cubicBezTo>
                        <a:pt x="36" y="31"/>
                        <a:pt x="38" y="29"/>
                        <a:pt x="38" y="26"/>
                      </a:cubicBezTo>
                      <a:cubicBezTo>
                        <a:pt x="38" y="5"/>
                        <a:pt x="38" y="5"/>
                        <a:pt x="38" y="5"/>
                      </a:cubicBezTo>
                      <a:cubicBezTo>
                        <a:pt x="38" y="5"/>
                        <a:pt x="38" y="5"/>
                        <a:pt x="38" y="5"/>
                      </a:cubicBezTo>
                      <a:cubicBezTo>
                        <a:pt x="38" y="4"/>
                        <a:pt x="38" y="4"/>
                        <a:pt x="38" y="4"/>
                      </a:cubicBezTo>
                      <a:cubicBezTo>
                        <a:pt x="38" y="2"/>
                        <a:pt x="35" y="0"/>
                        <a:pt x="33" y="0"/>
                      </a:cubicBezTo>
                      <a:cubicBezTo>
                        <a:pt x="11" y="0"/>
                        <a:pt x="11" y="0"/>
                        <a:pt x="11" y="0"/>
                      </a:cubicBezTo>
                      <a:cubicBezTo>
                        <a:pt x="8" y="0"/>
                        <a:pt x="6" y="2"/>
                        <a:pt x="6" y="4"/>
                      </a:cubicBezTo>
                      <a:cubicBezTo>
                        <a:pt x="6" y="7"/>
                        <a:pt x="8" y="9"/>
                        <a:pt x="11" y="9"/>
                      </a:cubicBezTo>
                      <a:cubicBezTo>
                        <a:pt x="21" y="9"/>
                        <a:pt x="21" y="9"/>
                        <a:pt x="21" y="9"/>
                      </a:cubicBezTo>
                      <a:cubicBezTo>
                        <a:pt x="2" y="28"/>
                        <a:pt x="2" y="28"/>
                        <a:pt x="2" y="28"/>
                      </a:cubicBezTo>
                      <a:cubicBezTo>
                        <a:pt x="0" y="30"/>
                        <a:pt x="0" y="33"/>
                        <a:pt x="2" y="35"/>
                      </a:cubicBezTo>
                      <a:cubicBezTo>
                        <a:pt x="4" y="37"/>
                        <a:pt x="7" y="37"/>
                        <a:pt x="9" y="35"/>
                      </a:cubicBezTo>
                      <a:close/>
                      <a:moveTo>
                        <a:pt x="9" y="35"/>
                      </a:moveTo>
                      <a:cubicBezTo>
                        <a:pt x="9" y="35"/>
                        <a:pt x="9" y="35"/>
                        <a:pt x="9" y="35"/>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07" name="Freeform 8"/>
                <p:cNvSpPr>
                  <a:spLocks noEditPoints="1"/>
                </p:cNvSpPr>
                <p:nvPr/>
              </p:nvSpPr>
              <p:spPr bwMode="auto">
                <a:xfrm flipH="1" flipV="1">
                  <a:off x="4261533" y="1251489"/>
                  <a:ext cx="310289" cy="312115"/>
                </a:xfrm>
                <a:custGeom>
                  <a:avLst/>
                  <a:gdLst>
                    <a:gd name="T0" fmla="*/ 16 w 37"/>
                    <a:gd name="T1" fmla="*/ 9 h 37"/>
                    <a:gd name="T2" fmla="*/ 27 w 37"/>
                    <a:gd name="T3" fmla="*/ 9 h 37"/>
                    <a:gd name="T4" fmla="*/ 32 w 37"/>
                    <a:gd name="T5" fmla="*/ 4 h 37"/>
                    <a:gd name="T6" fmla="*/ 27 w 37"/>
                    <a:gd name="T7" fmla="*/ 0 h 37"/>
                    <a:gd name="T8" fmla="*/ 5 w 37"/>
                    <a:gd name="T9" fmla="*/ 0 h 37"/>
                    <a:gd name="T10" fmla="*/ 0 w 37"/>
                    <a:gd name="T11" fmla="*/ 4 h 37"/>
                    <a:gd name="T12" fmla="*/ 0 w 37"/>
                    <a:gd name="T13" fmla="*/ 5 h 37"/>
                    <a:gd name="T14" fmla="*/ 0 w 37"/>
                    <a:gd name="T15" fmla="*/ 5 h 37"/>
                    <a:gd name="T16" fmla="*/ 0 w 37"/>
                    <a:gd name="T17" fmla="*/ 26 h 37"/>
                    <a:gd name="T18" fmla="*/ 5 w 37"/>
                    <a:gd name="T19" fmla="*/ 31 h 37"/>
                    <a:gd name="T20" fmla="*/ 10 w 37"/>
                    <a:gd name="T21" fmla="*/ 26 h 37"/>
                    <a:gd name="T22" fmla="*/ 10 w 37"/>
                    <a:gd name="T23" fmla="*/ 16 h 37"/>
                    <a:gd name="T24" fmla="*/ 29 w 37"/>
                    <a:gd name="T25" fmla="*/ 35 h 37"/>
                    <a:gd name="T26" fmla="*/ 36 w 37"/>
                    <a:gd name="T27" fmla="*/ 35 h 37"/>
                    <a:gd name="T28" fmla="*/ 36 w 37"/>
                    <a:gd name="T29" fmla="*/ 28 h 37"/>
                    <a:gd name="T30" fmla="*/ 16 w 37"/>
                    <a:gd name="T31" fmla="*/ 9 h 37"/>
                    <a:gd name="T32" fmla="*/ 16 w 37"/>
                    <a:gd name="T33" fmla="*/ 9 h 37"/>
                    <a:gd name="T34" fmla="*/ 16 w 37"/>
                    <a:gd name="T35"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16" y="9"/>
                      </a:moveTo>
                      <a:cubicBezTo>
                        <a:pt x="27" y="9"/>
                        <a:pt x="27" y="9"/>
                        <a:pt x="27" y="9"/>
                      </a:cubicBezTo>
                      <a:cubicBezTo>
                        <a:pt x="30" y="9"/>
                        <a:pt x="32" y="7"/>
                        <a:pt x="32" y="4"/>
                      </a:cubicBezTo>
                      <a:cubicBezTo>
                        <a:pt x="32" y="2"/>
                        <a:pt x="30" y="0"/>
                        <a:pt x="27" y="0"/>
                      </a:cubicBezTo>
                      <a:cubicBezTo>
                        <a:pt x="5" y="0"/>
                        <a:pt x="5" y="0"/>
                        <a:pt x="5" y="0"/>
                      </a:cubicBezTo>
                      <a:cubicBezTo>
                        <a:pt x="2" y="0"/>
                        <a:pt x="0" y="2"/>
                        <a:pt x="0" y="4"/>
                      </a:cubicBezTo>
                      <a:cubicBezTo>
                        <a:pt x="0" y="4"/>
                        <a:pt x="0" y="4"/>
                        <a:pt x="0" y="5"/>
                      </a:cubicBezTo>
                      <a:cubicBezTo>
                        <a:pt x="0" y="5"/>
                        <a:pt x="0" y="5"/>
                        <a:pt x="0" y="5"/>
                      </a:cubicBezTo>
                      <a:cubicBezTo>
                        <a:pt x="0" y="26"/>
                        <a:pt x="0" y="26"/>
                        <a:pt x="0" y="26"/>
                      </a:cubicBezTo>
                      <a:cubicBezTo>
                        <a:pt x="0" y="29"/>
                        <a:pt x="2" y="31"/>
                        <a:pt x="5" y="31"/>
                      </a:cubicBezTo>
                      <a:cubicBezTo>
                        <a:pt x="7" y="31"/>
                        <a:pt x="10" y="29"/>
                        <a:pt x="10" y="26"/>
                      </a:cubicBezTo>
                      <a:cubicBezTo>
                        <a:pt x="10" y="16"/>
                        <a:pt x="10" y="16"/>
                        <a:pt x="10" y="16"/>
                      </a:cubicBezTo>
                      <a:cubicBezTo>
                        <a:pt x="29" y="35"/>
                        <a:pt x="29" y="35"/>
                        <a:pt x="29" y="35"/>
                      </a:cubicBezTo>
                      <a:cubicBezTo>
                        <a:pt x="31" y="37"/>
                        <a:pt x="34" y="37"/>
                        <a:pt x="36" y="35"/>
                      </a:cubicBezTo>
                      <a:cubicBezTo>
                        <a:pt x="37" y="33"/>
                        <a:pt x="37" y="30"/>
                        <a:pt x="36" y="28"/>
                      </a:cubicBezTo>
                      <a:lnTo>
                        <a:pt x="16" y="9"/>
                      </a:lnTo>
                      <a:close/>
                      <a:moveTo>
                        <a:pt x="16" y="9"/>
                      </a:moveTo>
                      <a:cubicBezTo>
                        <a:pt x="16" y="9"/>
                        <a:pt x="16" y="9"/>
                        <a:pt x="16" y="9"/>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grpSp>
        </p:grpSp>
        <p:grpSp>
          <p:nvGrpSpPr>
            <p:cNvPr id="295" name="Group 294"/>
            <p:cNvGrpSpPr/>
            <p:nvPr/>
          </p:nvGrpSpPr>
          <p:grpSpPr>
            <a:xfrm>
              <a:off x="2904951" y="4818174"/>
              <a:ext cx="329951" cy="328911"/>
              <a:chOff x="5070947" y="767456"/>
              <a:chExt cx="996936" cy="993794"/>
            </a:xfrm>
          </p:grpSpPr>
          <p:sp>
            <p:nvSpPr>
              <p:cNvPr id="296" name="Oval 295"/>
              <p:cNvSpPr/>
              <p:nvPr/>
            </p:nvSpPr>
            <p:spPr>
              <a:xfrm>
                <a:off x="5070947" y="767456"/>
                <a:ext cx="996936" cy="993794"/>
              </a:xfrm>
              <a:prstGeom prst="ellipse">
                <a:avLst/>
              </a:prstGeom>
              <a:solidFill>
                <a:srgbClr val="365D7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297" name="Group 296"/>
              <p:cNvGrpSpPr/>
              <p:nvPr/>
            </p:nvGrpSpPr>
            <p:grpSpPr>
              <a:xfrm>
                <a:off x="5260096" y="967230"/>
                <a:ext cx="618638" cy="594247"/>
                <a:chOff x="4261533" y="1251489"/>
                <a:chExt cx="763859" cy="733743"/>
              </a:xfrm>
            </p:grpSpPr>
            <p:sp>
              <p:nvSpPr>
                <p:cNvPr id="298" name="Freeform 297"/>
                <p:cNvSpPr>
                  <a:spLocks noEditPoints="1"/>
                </p:cNvSpPr>
                <p:nvPr/>
              </p:nvSpPr>
              <p:spPr bwMode="auto">
                <a:xfrm rot="10800000">
                  <a:off x="4707802" y="1673117"/>
                  <a:ext cx="317590" cy="312115"/>
                </a:xfrm>
                <a:custGeom>
                  <a:avLst/>
                  <a:gdLst>
                    <a:gd name="T0" fmla="*/ 38 w 38"/>
                    <a:gd name="T1" fmla="*/ 11 h 37"/>
                    <a:gd name="T2" fmla="*/ 33 w 38"/>
                    <a:gd name="T3" fmla="*/ 6 h 37"/>
                    <a:gd name="T4" fmla="*/ 28 w 38"/>
                    <a:gd name="T5" fmla="*/ 11 h 37"/>
                    <a:gd name="T6" fmla="*/ 28 w 38"/>
                    <a:gd name="T7" fmla="*/ 21 h 37"/>
                    <a:gd name="T8" fmla="*/ 9 w 38"/>
                    <a:gd name="T9" fmla="*/ 2 h 37"/>
                    <a:gd name="T10" fmla="*/ 2 w 38"/>
                    <a:gd name="T11" fmla="*/ 2 h 37"/>
                    <a:gd name="T12" fmla="*/ 2 w 38"/>
                    <a:gd name="T13" fmla="*/ 9 h 37"/>
                    <a:gd name="T14" fmla="*/ 21 w 38"/>
                    <a:gd name="T15" fmla="*/ 28 h 37"/>
                    <a:gd name="T16" fmla="*/ 11 w 38"/>
                    <a:gd name="T17" fmla="*/ 28 h 37"/>
                    <a:gd name="T18" fmla="*/ 6 w 38"/>
                    <a:gd name="T19" fmla="*/ 33 h 37"/>
                    <a:gd name="T20" fmla="*/ 11 w 38"/>
                    <a:gd name="T21" fmla="*/ 37 h 37"/>
                    <a:gd name="T22" fmla="*/ 33 w 38"/>
                    <a:gd name="T23" fmla="*/ 37 h 37"/>
                    <a:gd name="T24" fmla="*/ 38 w 38"/>
                    <a:gd name="T25" fmla="*/ 33 h 37"/>
                    <a:gd name="T26" fmla="*/ 38 w 38"/>
                    <a:gd name="T27" fmla="*/ 32 h 37"/>
                    <a:gd name="T28" fmla="*/ 38 w 38"/>
                    <a:gd name="T29" fmla="*/ 32 h 37"/>
                    <a:gd name="T30" fmla="*/ 38 w 38"/>
                    <a:gd name="T31" fmla="*/ 11 h 37"/>
                    <a:gd name="T32" fmla="*/ 38 w 38"/>
                    <a:gd name="T33" fmla="*/ 11 h 37"/>
                    <a:gd name="T34" fmla="*/ 38 w 38"/>
                    <a:gd name="T35"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8" y="11"/>
                      </a:moveTo>
                      <a:cubicBezTo>
                        <a:pt x="38" y="8"/>
                        <a:pt x="36" y="6"/>
                        <a:pt x="33" y="6"/>
                      </a:cubicBezTo>
                      <a:cubicBezTo>
                        <a:pt x="30" y="6"/>
                        <a:pt x="28" y="8"/>
                        <a:pt x="28" y="11"/>
                      </a:cubicBezTo>
                      <a:cubicBezTo>
                        <a:pt x="28" y="21"/>
                        <a:pt x="28" y="21"/>
                        <a:pt x="28" y="21"/>
                      </a:cubicBezTo>
                      <a:cubicBezTo>
                        <a:pt x="9" y="2"/>
                        <a:pt x="9" y="2"/>
                        <a:pt x="9" y="2"/>
                      </a:cubicBezTo>
                      <a:cubicBezTo>
                        <a:pt x="7" y="0"/>
                        <a:pt x="4" y="0"/>
                        <a:pt x="2" y="2"/>
                      </a:cubicBezTo>
                      <a:cubicBezTo>
                        <a:pt x="0" y="4"/>
                        <a:pt x="0" y="7"/>
                        <a:pt x="2" y="9"/>
                      </a:cubicBezTo>
                      <a:cubicBezTo>
                        <a:pt x="21" y="28"/>
                        <a:pt x="21" y="28"/>
                        <a:pt x="21" y="28"/>
                      </a:cubicBezTo>
                      <a:cubicBezTo>
                        <a:pt x="11" y="28"/>
                        <a:pt x="11" y="28"/>
                        <a:pt x="11" y="28"/>
                      </a:cubicBezTo>
                      <a:cubicBezTo>
                        <a:pt x="8" y="28"/>
                        <a:pt x="6" y="30"/>
                        <a:pt x="6" y="33"/>
                      </a:cubicBezTo>
                      <a:cubicBezTo>
                        <a:pt x="6" y="35"/>
                        <a:pt x="8" y="37"/>
                        <a:pt x="11" y="37"/>
                      </a:cubicBezTo>
                      <a:cubicBezTo>
                        <a:pt x="33" y="37"/>
                        <a:pt x="33" y="37"/>
                        <a:pt x="33" y="37"/>
                      </a:cubicBezTo>
                      <a:cubicBezTo>
                        <a:pt x="35" y="37"/>
                        <a:pt x="38" y="35"/>
                        <a:pt x="38" y="33"/>
                      </a:cubicBezTo>
                      <a:cubicBezTo>
                        <a:pt x="38" y="33"/>
                        <a:pt x="38" y="32"/>
                        <a:pt x="38" y="32"/>
                      </a:cubicBezTo>
                      <a:cubicBezTo>
                        <a:pt x="38" y="32"/>
                        <a:pt x="38" y="32"/>
                        <a:pt x="38" y="32"/>
                      </a:cubicBezTo>
                      <a:lnTo>
                        <a:pt x="38" y="11"/>
                      </a:lnTo>
                      <a:close/>
                      <a:moveTo>
                        <a:pt x="38" y="11"/>
                      </a:moveTo>
                      <a:cubicBezTo>
                        <a:pt x="38" y="11"/>
                        <a:pt x="38" y="11"/>
                        <a:pt x="38" y="11"/>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299" name="Freeform 6"/>
                <p:cNvSpPr>
                  <a:spLocks noEditPoints="1"/>
                </p:cNvSpPr>
                <p:nvPr/>
              </p:nvSpPr>
              <p:spPr bwMode="auto">
                <a:xfrm rot="16200000" flipH="1">
                  <a:off x="4262446" y="1673117"/>
                  <a:ext cx="310289" cy="312115"/>
                </a:xfrm>
                <a:custGeom>
                  <a:avLst/>
                  <a:gdLst>
                    <a:gd name="T0" fmla="*/ 29 w 37"/>
                    <a:gd name="T1" fmla="*/ 2 h 37"/>
                    <a:gd name="T2" fmla="*/ 10 w 37"/>
                    <a:gd name="T3" fmla="*/ 21 h 37"/>
                    <a:gd name="T4" fmla="*/ 10 w 37"/>
                    <a:gd name="T5" fmla="*/ 11 h 37"/>
                    <a:gd name="T6" fmla="*/ 5 w 37"/>
                    <a:gd name="T7" fmla="*/ 6 h 37"/>
                    <a:gd name="T8" fmla="*/ 0 w 37"/>
                    <a:gd name="T9" fmla="*/ 11 h 37"/>
                    <a:gd name="T10" fmla="*/ 0 w 37"/>
                    <a:gd name="T11" fmla="*/ 32 h 37"/>
                    <a:gd name="T12" fmla="*/ 0 w 37"/>
                    <a:gd name="T13" fmla="*/ 32 h 37"/>
                    <a:gd name="T14" fmla="*/ 0 w 37"/>
                    <a:gd name="T15" fmla="*/ 33 h 37"/>
                    <a:gd name="T16" fmla="*/ 5 w 37"/>
                    <a:gd name="T17" fmla="*/ 37 h 37"/>
                    <a:gd name="T18" fmla="*/ 27 w 37"/>
                    <a:gd name="T19" fmla="*/ 37 h 37"/>
                    <a:gd name="T20" fmla="*/ 32 w 37"/>
                    <a:gd name="T21" fmla="*/ 33 h 37"/>
                    <a:gd name="T22" fmla="*/ 27 w 37"/>
                    <a:gd name="T23" fmla="*/ 28 h 37"/>
                    <a:gd name="T24" fmla="*/ 16 w 37"/>
                    <a:gd name="T25" fmla="*/ 28 h 37"/>
                    <a:gd name="T26" fmla="*/ 36 w 37"/>
                    <a:gd name="T27" fmla="*/ 9 h 37"/>
                    <a:gd name="T28" fmla="*/ 36 w 37"/>
                    <a:gd name="T29" fmla="*/ 2 h 37"/>
                    <a:gd name="T30" fmla="*/ 29 w 37"/>
                    <a:gd name="T31" fmla="*/ 2 h 37"/>
                    <a:gd name="T32" fmla="*/ 29 w 37"/>
                    <a:gd name="T33" fmla="*/ 2 h 37"/>
                    <a:gd name="T34" fmla="*/ 29 w 37"/>
                    <a:gd name="T3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29" y="2"/>
                      </a:moveTo>
                      <a:cubicBezTo>
                        <a:pt x="10" y="21"/>
                        <a:pt x="10" y="21"/>
                        <a:pt x="10" y="21"/>
                      </a:cubicBezTo>
                      <a:cubicBezTo>
                        <a:pt x="10" y="11"/>
                        <a:pt x="10" y="11"/>
                        <a:pt x="10" y="11"/>
                      </a:cubicBezTo>
                      <a:cubicBezTo>
                        <a:pt x="10" y="8"/>
                        <a:pt x="7" y="6"/>
                        <a:pt x="5" y="6"/>
                      </a:cubicBezTo>
                      <a:cubicBezTo>
                        <a:pt x="2" y="6"/>
                        <a:pt x="0" y="8"/>
                        <a:pt x="0" y="11"/>
                      </a:cubicBezTo>
                      <a:cubicBezTo>
                        <a:pt x="0" y="32"/>
                        <a:pt x="0" y="32"/>
                        <a:pt x="0" y="32"/>
                      </a:cubicBezTo>
                      <a:cubicBezTo>
                        <a:pt x="0" y="32"/>
                        <a:pt x="0" y="32"/>
                        <a:pt x="0" y="32"/>
                      </a:cubicBezTo>
                      <a:cubicBezTo>
                        <a:pt x="0" y="32"/>
                        <a:pt x="0" y="33"/>
                        <a:pt x="0" y="33"/>
                      </a:cubicBezTo>
                      <a:cubicBezTo>
                        <a:pt x="0" y="35"/>
                        <a:pt x="2" y="37"/>
                        <a:pt x="5" y="37"/>
                      </a:cubicBezTo>
                      <a:cubicBezTo>
                        <a:pt x="27" y="37"/>
                        <a:pt x="27" y="37"/>
                        <a:pt x="27" y="37"/>
                      </a:cubicBezTo>
                      <a:cubicBezTo>
                        <a:pt x="30" y="37"/>
                        <a:pt x="32" y="35"/>
                        <a:pt x="32" y="33"/>
                      </a:cubicBezTo>
                      <a:cubicBezTo>
                        <a:pt x="32" y="30"/>
                        <a:pt x="30" y="28"/>
                        <a:pt x="27" y="28"/>
                      </a:cubicBezTo>
                      <a:cubicBezTo>
                        <a:pt x="16" y="28"/>
                        <a:pt x="16" y="28"/>
                        <a:pt x="16" y="28"/>
                      </a:cubicBezTo>
                      <a:cubicBezTo>
                        <a:pt x="36" y="9"/>
                        <a:pt x="36" y="9"/>
                        <a:pt x="36" y="9"/>
                      </a:cubicBezTo>
                      <a:cubicBezTo>
                        <a:pt x="37" y="7"/>
                        <a:pt x="37" y="4"/>
                        <a:pt x="36" y="2"/>
                      </a:cubicBezTo>
                      <a:cubicBezTo>
                        <a:pt x="34" y="0"/>
                        <a:pt x="31" y="0"/>
                        <a:pt x="29" y="2"/>
                      </a:cubicBezTo>
                      <a:close/>
                      <a:moveTo>
                        <a:pt x="29" y="2"/>
                      </a:moveTo>
                      <a:cubicBezTo>
                        <a:pt x="29" y="2"/>
                        <a:pt x="29" y="2"/>
                        <a:pt x="29" y="2"/>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00" name="Freeform 7"/>
                <p:cNvSpPr>
                  <a:spLocks noEditPoints="1"/>
                </p:cNvSpPr>
                <p:nvPr/>
              </p:nvSpPr>
              <p:spPr bwMode="auto">
                <a:xfrm rot="10800000">
                  <a:off x="4707802" y="1251489"/>
                  <a:ext cx="317590" cy="312115"/>
                </a:xfrm>
                <a:custGeom>
                  <a:avLst/>
                  <a:gdLst>
                    <a:gd name="T0" fmla="*/ 9 w 38"/>
                    <a:gd name="T1" fmla="*/ 35 h 37"/>
                    <a:gd name="T2" fmla="*/ 28 w 38"/>
                    <a:gd name="T3" fmla="*/ 16 h 37"/>
                    <a:gd name="T4" fmla="*/ 28 w 38"/>
                    <a:gd name="T5" fmla="*/ 26 h 37"/>
                    <a:gd name="T6" fmla="*/ 33 w 38"/>
                    <a:gd name="T7" fmla="*/ 31 h 37"/>
                    <a:gd name="T8" fmla="*/ 38 w 38"/>
                    <a:gd name="T9" fmla="*/ 26 h 37"/>
                    <a:gd name="T10" fmla="*/ 38 w 38"/>
                    <a:gd name="T11" fmla="*/ 5 h 37"/>
                    <a:gd name="T12" fmla="*/ 38 w 38"/>
                    <a:gd name="T13" fmla="*/ 5 h 37"/>
                    <a:gd name="T14" fmla="*/ 38 w 38"/>
                    <a:gd name="T15" fmla="*/ 4 h 37"/>
                    <a:gd name="T16" fmla="*/ 33 w 38"/>
                    <a:gd name="T17" fmla="*/ 0 h 37"/>
                    <a:gd name="T18" fmla="*/ 11 w 38"/>
                    <a:gd name="T19" fmla="*/ 0 h 37"/>
                    <a:gd name="T20" fmla="*/ 6 w 38"/>
                    <a:gd name="T21" fmla="*/ 4 h 37"/>
                    <a:gd name="T22" fmla="*/ 11 w 38"/>
                    <a:gd name="T23" fmla="*/ 9 h 37"/>
                    <a:gd name="T24" fmla="*/ 21 w 38"/>
                    <a:gd name="T25" fmla="*/ 9 h 37"/>
                    <a:gd name="T26" fmla="*/ 2 w 38"/>
                    <a:gd name="T27" fmla="*/ 28 h 37"/>
                    <a:gd name="T28" fmla="*/ 2 w 38"/>
                    <a:gd name="T29" fmla="*/ 35 h 37"/>
                    <a:gd name="T30" fmla="*/ 9 w 38"/>
                    <a:gd name="T31" fmla="*/ 35 h 37"/>
                    <a:gd name="T32" fmla="*/ 9 w 38"/>
                    <a:gd name="T33" fmla="*/ 35 h 37"/>
                    <a:gd name="T34" fmla="*/ 9 w 38"/>
                    <a:gd name="T3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9" y="35"/>
                      </a:moveTo>
                      <a:cubicBezTo>
                        <a:pt x="28" y="16"/>
                        <a:pt x="28" y="16"/>
                        <a:pt x="28" y="16"/>
                      </a:cubicBezTo>
                      <a:cubicBezTo>
                        <a:pt x="28" y="26"/>
                        <a:pt x="28" y="26"/>
                        <a:pt x="28" y="26"/>
                      </a:cubicBezTo>
                      <a:cubicBezTo>
                        <a:pt x="28" y="29"/>
                        <a:pt x="30" y="31"/>
                        <a:pt x="33" y="31"/>
                      </a:cubicBezTo>
                      <a:cubicBezTo>
                        <a:pt x="36" y="31"/>
                        <a:pt x="38" y="29"/>
                        <a:pt x="38" y="26"/>
                      </a:cubicBezTo>
                      <a:cubicBezTo>
                        <a:pt x="38" y="5"/>
                        <a:pt x="38" y="5"/>
                        <a:pt x="38" y="5"/>
                      </a:cubicBezTo>
                      <a:cubicBezTo>
                        <a:pt x="38" y="5"/>
                        <a:pt x="38" y="5"/>
                        <a:pt x="38" y="5"/>
                      </a:cubicBezTo>
                      <a:cubicBezTo>
                        <a:pt x="38" y="4"/>
                        <a:pt x="38" y="4"/>
                        <a:pt x="38" y="4"/>
                      </a:cubicBezTo>
                      <a:cubicBezTo>
                        <a:pt x="38" y="2"/>
                        <a:pt x="35" y="0"/>
                        <a:pt x="33" y="0"/>
                      </a:cubicBezTo>
                      <a:cubicBezTo>
                        <a:pt x="11" y="0"/>
                        <a:pt x="11" y="0"/>
                        <a:pt x="11" y="0"/>
                      </a:cubicBezTo>
                      <a:cubicBezTo>
                        <a:pt x="8" y="0"/>
                        <a:pt x="6" y="2"/>
                        <a:pt x="6" y="4"/>
                      </a:cubicBezTo>
                      <a:cubicBezTo>
                        <a:pt x="6" y="7"/>
                        <a:pt x="8" y="9"/>
                        <a:pt x="11" y="9"/>
                      </a:cubicBezTo>
                      <a:cubicBezTo>
                        <a:pt x="21" y="9"/>
                        <a:pt x="21" y="9"/>
                        <a:pt x="21" y="9"/>
                      </a:cubicBezTo>
                      <a:cubicBezTo>
                        <a:pt x="2" y="28"/>
                        <a:pt x="2" y="28"/>
                        <a:pt x="2" y="28"/>
                      </a:cubicBezTo>
                      <a:cubicBezTo>
                        <a:pt x="0" y="30"/>
                        <a:pt x="0" y="33"/>
                        <a:pt x="2" y="35"/>
                      </a:cubicBezTo>
                      <a:cubicBezTo>
                        <a:pt x="4" y="37"/>
                        <a:pt x="7" y="37"/>
                        <a:pt x="9" y="35"/>
                      </a:cubicBezTo>
                      <a:close/>
                      <a:moveTo>
                        <a:pt x="9" y="35"/>
                      </a:moveTo>
                      <a:cubicBezTo>
                        <a:pt x="9" y="35"/>
                        <a:pt x="9" y="35"/>
                        <a:pt x="9" y="35"/>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01" name="Freeform 8"/>
                <p:cNvSpPr>
                  <a:spLocks noEditPoints="1"/>
                </p:cNvSpPr>
                <p:nvPr/>
              </p:nvSpPr>
              <p:spPr bwMode="auto">
                <a:xfrm flipH="1" flipV="1">
                  <a:off x="4261533" y="1251489"/>
                  <a:ext cx="310289" cy="312115"/>
                </a:xfrm>
                <a:custGeom>
                  <a:avLst/>
                  <a:gdLst>
                    <a:gd name="T0" fmla="*/ 16 w 37"/>
                    <a:gd name="T1" fmla="*/ 9 h 37"/>
                    <a:gd name="T2" fmla="*/ 27 w 37"/>
                    <a:gd name="T3" fmla="*/ 9 h 37"/>
                    <a:gd name="T4" fmla="*/ 32 w 37"/>
                    <a:gd name="T5" fmla="*/ 4 h 37"/>
                    <a:gd name="T6" fmla="*/ 27 w 37"/>
                    <a:gd name="T7" fmla="*/ 0 h 37"/>
                    <a:gd name="T8" fmla="*/ 5 w 37"/>
                    <a:gd name="T9" fmla="*/ 0 h 37"/>
                    <a:gd name="T10" fmla="*/ 0 w 37"/>
                    <a:gd name="T11" fmla="*/ 4 h 37"/>
                    <a:gd name="T12" fmla="*/ 0 w 37"/>
                    <a:gd name="T13" fmla="*/ 5 h 37"/>
                    <a:gd name="T14" fmla="*/ 0 w 37"/>
                    <a:gd name="T15" fmla="*/ 5 h 37"/>
                    <a:gd name="T16" fmla="*/ 0 w 37"/>
                    <a:gd name="T17" fmla="*/ 26 h 37"/>
                    <a:gd name="T18" fmla="*/ 5 w 37"/>
                    <a:gd name="T19" fmla="*/ 31 h 37"/>
                    <a:gd name="T20" fmla="*/ 10 w 37"/>
                    <a:gd name="T21" fmla="*/ 26 h 37"/>
                    <a:gd name="T22" fmla="*/ 10 w 37"/>
                    <a:gd name="T23" fmla="*/ 16 h 37"/>
                    <a:gd name="T24" fmla="*/ 29 w 37"/>
                    <a:gd name="T25" fmla="*/ 35 h 37"/>
                    <a:gd name="T26" fmla="*/ 36 w 37"/>
                    <a:gd name="T27" fmla="*/ 35 h 37"/>
                    <a:gd name="T28" fmla="*/ 36 w 37"/>
                    <a:gd name="T29" fmla="*/ 28 h 37"/>
                    <a:gd name="T30" fmla="*/ 16 w 37"/>
                    <a:gd name="T31" fmla="*/ 9 h 37"/>
                    <a:gd name="T32" fmla="*/ 16 w 37"/>
                    <a:gd name="T33" fmla="*/ 9 h 37"/>
                    <a:gd name="T34" fmla="*/ 16 w 37"/>
                    <a:gd name="T35"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16" y="9"/>
                      </a:moveTo>
                      <a:cubicBezTo>
                        <a:pt x="27" y="9"/>
                        <a:pt x="27" y="9"/>
                        <a:pt x="27" y="9"/>
                      </a:cubicBezTo>
                      <a:cubicBezTo>
                        <a:pt x="30" y="9"/>
                        <a:pt x="32" y="7"/>
                        <a:pt x="32" y="4"/>
                      </a:cubicBezTo>
                      <a:cubicBezTo>
                        <a:pt x="32" y="2"/>
                        <a:pt x="30" y="0"/>
                        <a:pt x="27" y="0"/>
                      </a:cubicBezTo>
                      <a:cubicBezTo>
                        <a:pt x="5" y="0"/>
                        <a:pt x="5" y="0"/>
                        <a:pt x="5" y="0"/>
                      </a:cubicBezTo>
                      <a:cubicBezTo>
                        <a:pt x="2" y="0"/>
                        <a:pt x="0" y="2"/>
                        <a:pt x="0" y="4"/>
                      </a:cubicBezTo>
                      <a:cubicBezTo>
                        <a:pt x="0" y="4"/>
                        <a:pt x="0" y="4"/>
                        <a:pt x="0" y="5"/>
                      </a:cubicBezTo>
                      <a:cubicBezTo>
                        <a:pt x="0" y="5"/>
                        <a:pt x="0" y="5"/>
                        <a:pt x="0" y="5"/>
                      </a:cubicBezTo>
                      <a:cubicBezTo>
                        <a:pt x="0" y="26"/>
                        <a:pt x="0" y="26"/>
                        <a:pt x="0" y="26"/>
                      </a:cubicBezTo>
                      <a:cubicBezTo>
                        <a:pt x="0" y="29"/>
                        <a:pt x="2" y="31"/>
                        <a:pt x="5" y="31"/>
                      </a:cubicBezTo>
                      <a:cubicBezTo>
                        <a:pt x="7" y="31"/>
                        <a:pt x="10" y="29"/>
                        <a:pt x="10" y="26"/>
                      </a:cubicBezTo>
                      <a:cubicBezTo>
                        <a:pt x="10" y="16"/>
                        <a:pt x="10" y="16"/>
                        <a:pt x="10" y="16"/>
                      </a:cubicBezTo>
                      <a:cubicBezTo>
                        <a:pt x="29" y="35"/>
                        <a:pt x="29" y="35"/>
                        <a:pt x="29" y="35"/>
                      </a:cubicBezTo>
                      <a:cubicBezTo>
                        <a:pt x="31" y="37"/>
                        <a:pt x="34" y="37"/>
                        <a:pt x="36" y="35"/>
                      </a:cubicBezTo>
                      <a:cubicBezTo>
                        <a:pt x="37" y="33"/>
                        <a:pt x="37" y="30"/>
                        <a:pt x="36" y="28"/>
                      </a:cubicBezTo>
                      <a:lnTo>
                        <a:pt x="16" y="9"/>
                      </a:lnTo>
                      <a:close/>
                      <a:moveTo>
                        <a:pt x="16" y="9"/>
                      </a:moveTo>
                      <a:cubicBezTo>
                        <a:pt x="16" y="9"/>
                        <a:pt x="16" y="9"/>
                        <a:pt x="16" y="9"/>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grpSp>
        </p:grpSp>
      </p:grpSp>
      <p:grpSp>
        <p:nvGrpSpPr>
          <p:cNvPr id="326" name="Group 325"/>
          <p:cNvGrpSpPr/>
          <p:nvPr/>
        </p:nvGrpSpPr>
        <p:grpSpPr>
          <a:xfrm>
            <a:off x="1927086" y="4563816"/>
            <a:ext cx="350377" cy="349182"/>
            <a:chOff x="5070947" y="767456"/>
            <a:chExt cx="996936" cy="993794"/>
          </a:xfrm>
        </p:grpSpPr>
        <p:sp>
          <p:nvSpPr>
            <p:cNvPr id="327" name="Oval 326"/>
            <p:cNvSpPr/>
            <p:nvPr/>
          </p:nvSpPr>
          <p:spPr>
            <a:xfrm>
              <a:off x="5070947" y="767456"/>
              <a:ext cx="996936" cy="993794"/>
            </a:xfrm>
            <a:prstGeom prst="ellipse">
              <a:avLst/>
            </a:prstGeom>
            <a:solidFill>
              <a:srgbClr val="365D7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328" name="Group 327"/>
            <p:cNvGrpSpPr/>
            <p:nvPr/>
          </p:nvGrpSpPr>
          <p:grpSpPr>
            <a:xfrm>
              <a:off x="5260096" y="967230"/>
              <a:ext cx="618638" cy="594247"/>
              <a:chOff x="4261533" y="1251489"/>
              <a:chExt cx="763859" cy="733743"/>
            </a:xfrm>
          </p:grpSpPr>
          <p:sp>
            <p:nvSpPr>
              <p:cNvPr id="329" name="Freeform 328"/>
              <p:cNvSpPr>
                <a:spLocks noEditPoints="1"/>
              </p:cNvSpPr>
              <p:nvPr/>
            </p:nvSpPr>
            <p:spPr bwMode="auto">
              <a:xfrm rot="10800000">
                <a:off x="4707802" y="1673117"/>
                <a:ext cx="317590" cy="312115"/>
              </a:xfrm>
              <a:custGeom>
                <a:avLst/>
                <a:gdLst>
                  <a:gd name="T0" fmla="*/ 38 w 38"/>
                  <a:gd name="T1" fmla="*/ 11 h 37"/>
                  <a:gd name="T2" fmla="*/ 33 w 38"/>
                  <a:gd name="T3" fmla="*/ 6 h 37"/>
                  <a:gd name="T4" fmla="*/ 28 w 38"/>
                  <a:gd name="T5" fmla="*/ 11 h 37"/>
                  <a:gd name="T6" fmla="*/ 28 w 38"/>
                  <a:gd name="T7" fmla="*/ 21 h 37"/>
                  <a:gd name="T8" fmla="*/ 9 w 38"/>
                  <a:gd name="T9" fmla="*/ 2 h 37"/>
                  <a:gd name="T10" fmla="*/ 2 w 38"/>
                  <a:gd name="T11" fmla="*/ 2 h 37"/>
                  <a:gd name="T12" fmla="*/ 2 w 38"/>
                  <a:gd name="T13" fmla="*/ 9 h 37"/>
                  <a:gd name="T14" fmla="*/ 21 w 38"/>
                  <a:gd name="T15" fmla="*/ 28 h 37"/>
                  <a:gd name="T16" fmla="*/ 11 w 38"/>
                  <a:gd name="T17" fmla="*/ 28 h 37"/>
                  <a:gd name="T18" fmla="*/ 6 w 38"/>
                  <a:gd name="T19" fmla="*/ 33 h 37"/>
                  <a:gd name="T20" fmla="*/ 11 w 38"/>
                  <a:gd name="T21" fmla="*/ 37 h 37"/>
                  <a:gd name="T22" fmla="*/ 33 w 38"/>
                  <a:gd name="T23" fmla="*/ 37 h 37"/>
                  <a:gd name="T24" fmla="*/ 38 w 38"/>
                  <a:gd name="T25" fmla="*/ 33 h 37"/>
                  <a:gd name="T26" fmla="*/ 38 w 38"/>
                  <a:gd name="T27" fmla="*/ 32 h 37"/>
                  <a:gd name="T28" fmla="*/ 38 w 38"/>
                  <a:gd name="T29" fmla="*/ 32 h 37"/>
                  <a:gd name="T30" fmla="*/ 38 w 38"/>
                  <a:gd name="T31" fmla="*/ 11 h 37"/>
                  <a:gd name="T32" fmla="*/ 38 w 38"/>
                  <a:gd name="T33" fmla="*/ 11 h 37"/>
                  <a:gd name="T34" fmla="*/ 38 w 38"/>
                  <a:gd name="T35"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8" y="11"/>
                    </a:moveTo>
                    <a:cubicBezTo>
                      <a:pt x="38" y="8"/>
                      <a:pt x="36" y="6"/>
                      <a:pt x="33" y="6"/>
                    </a:cubicBezTo>
                    <a:cubicBezTo>
                      <a:pt x="30" y="6"/>
                      <a:pt x="28" y="8"/>
                      <a:pt x="28" y="11"/>
                    </a:cubicBezTo>
                    <a:cubicBezTo>
                      <a:pt x="28" y="21"/>
                      <a:pt x="28" y="21"/>
                      <a:pt x="28" y="21"/>
                    </a:cubicBezTo>
                    <a:cubicBezTo>
                      <a:pt x="9" y="2"/>
                      <a:pt x="9" y="2"/>
                      <a:pt x="9" y="2"/>
                    </a:cubicBezTo>
                    <a:cubicBezTo>
                      <a:pt x="7" y="0"/>
                      <a:pt x="4" y="0"/>
                      <a:pt x="2" y="2"/>
                    </a:cubicBezTo>
                    <a:cubicBezTo>
                      <a:pt x="0" y="4"/>
                      <a:pt x="0" y="7"/>
                      <a:pt x="2" y="9"/>
                    </a:cubicBezTo>
                    <a:cubicBezTo>
                      <a:pt x="21" y="28"/>
                      <a:pt x="21" y="28"/>
                      <a:pt x="21" y="28"/>
                    </a:cubicBezTo>
                    <a:cubicBezTo>
                      <a:pt x="11" y="28"/>
                      <a:pt x="11" y="28"/>
                      <a:pt x="11" y="28"/>
                    </a:cubicBezTo>
                    <a:cubicBezTo>
                      <a:pt x="8" y="28"/>
                      <a:pt x="6" y="30"/>
                      <a:pt x="6" y="33"/>
                    </a:cubicBezTo>
                    <a:cubicBezTo>
                      <a:pt x="6" y="35"/>
                      <a:pt x="8" y="37"/>
                      <a:pt x="11" y="37"/>
                    </a:cubicBezTo>
                    <a:cubicBezTo>
                      <a:pt x="33" y="37"/>
                      <a:pt x="33" y="37"/>
                      <a:pt x="33" y="37"/>
                    </a:cubicBezTo>
                    <a:cubicBezTo>
                      <a:pt x="35" y="37"/>
                      <a:pt x="38" y="35"/>
                      <a:pt x="38" y="33"/>
                    </a:cubicBezTo>
                    <a:cubicBezTo>
                      <a:pt x="38" y="33"/>
                      <a:pt x="38" y="32"/>
                      <a:pt x="38" y="32"/>
                    </a:cubicBezTo>
                    <a:cubicBezTo>
                      <a:pt x="38" y="32"/>
                      <a:pt x="38" y="32"/>
                      <a:pt x="38" y="32"/>
                    </a:cubicBezTo>
                    <a:lnTo>
                      <a:pt x="38" y="11"/>
                    </a:lnTo>
                    <a:close/>
                    <a:moveTo>
                      <a:pt x="38" y="11"/>
                    </a:moveTo>
                    <a:cubicBezTo>
                      <a:pt x="38" y="11"/>
                      <a:pt x="38" y="11"/>
                      <a:pt x="38" y="11"/>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30" name="Freeform 6"/>
              <p:cNvSpPr>
                <a:spLocks noEditPoints="1"/>
              </p:cNvSpPr>
              <p:nvPr/>
            </p:nvSpPr>
            <p:spPr bwMode="auto">
              <a:xfrm rot="16200000" flipH="1">
                <a:off x="4262446" y="1673117"/>
                <a:ext cx="310289" cy="312115"/>
              </a:xfrm>
              <a:custGeom>
                <a:avLst/>
                <a:gdLst>
                  <a:gd name="T0" fmla="*/ 29 w 37"/>
                  <a:gd name="T1" fmla="*/ 2 h 37"/>
                  <a:gd name="T2" fmla="*/ 10 w 37"/>
                  <a:gd name="T3" fmla="*/ 21 h 37"/>
                  <a:gd name="T4" fmla="*/ 10 w 37"/>
                  <a:gd name="T5" fmla="*/ 11 h 37"/>
                  <a:gd name="T6" fmla="*/ 5 w 37"/>
                  <a:gd name="T7" fmla="*/ 6 h 37"/>
                  <a:gd name="T8" fmla="*/ 0 w 37"/>
                  <a:gd name="T9" fmla="*/ 11 h 37"/>
                  <a:gd name="T10" fmla="*/ 0 w 37"/>
                  <a:gd name="T11" fmla="*/ 32 h 37"/>
                  <a:gd name="T12" fmla="*/ 0 w 37"/>
                  <a:gd name="T13" fmla="*/ 32 h 37"/>
                  <a:gd name="T14" fmla="*/ 0 w 37"/>
                  <a:gd name="T15" fmla="*/ 33 h 37"/>
                  <a:gd name="T16" fmla="*/ 5 w 37"/>
                  <a:gd name="T17" fmla="*/ 37 h 37"/>
                  <a:gd name="T18" fmla="*/ 27 w 37"/>
                  <a:gd name="T19" fmla="*/ 37 h 37"/>
                  <a:gd name="T20" fmla="*/ 32 w 37"/>
                  <a:gd name="T21" fmla="*/ 33 h 37"/>
                  <a:gd name="T22" fmla="*/ 27 w 37"/>
                  <a:gd name="T23" fmla="*/ 28 h 37"/>
                  <a:gd name="T24" fmla="*/ 16 w 37"/>
                  <a:gd name="T25" fmla="*/ 28 h 37"/>
                  <a:gd name="T26" fmla="*/ 36 w 37"/>
                  <a:gd name="T27" fmla="*/ 9 h 37"/>
                  <a:gd name="T28" fmla="*/ 36 w 37"/>
                  <a:gd name="T29" fmla="*/ 2 h 37"/>
                  <a:gd name="T30" fmla="*/ 29 w 37"/>
                  <a:gd name="T31" fmla="*/ 2 h 37"/>
                  <a:gd name="T32" fmla="*/ 29 w 37"/>
                  <a:gd name="T33" fmla="*/ 2 h 37"/>
                  <a:gd name="T34" fmla="*/ 29 w 37"/>
                  <a:gd name="T3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29" y="2"/>
                    </a:moveTo>
                    <a:cubicBezTo>
                      <a:pt x="10" y="21"/>
                      <a:pt x="10" y="21"/>
                      <a:pt x="10" y="21"/>
                    </a:cubicBezTo>
                    <a:cubicBezTo>
                      <a:pt x="10" y="11"/>
                      <a:pt x="10" y="11"/>
                      <a:pt x="10" y="11"/>
                    </a:cubicBezTo>
                    <a:cubicBezTo>
                      <a:pt x="10" y="8"/>
                      <a:pt x="7" y="6"/>
                      <a:pt x="5" y="6"/>
                    </a:cubicBezTo>
                    <a:cubicBezTo>
                      <a:pt x="2" y="6"/>
                      <a:pt x="0" y="8"/>
                      <a:pt x="0" y="11"/>
                    </a:cubicBezTo>
                    <a:cubicBezTo>
                      <a:pt x="0" y="32"/>
                      <a:pt x="0" y="32"/>
                      <a:pt x="0" y="32"/>
                    </a:cubicBezTo>
                    <a:cubicBezTo>
                      <a:pt x="0" y="32"/>
                      <a:pt x="0" y="32"/>
                      <a:pt x="0" y="32"/>
                    </a:cubicBezTo>
                    <a:cubicBezTo>
                      <a:pt x="0" y="32"/>
                      <a:pt x="0" y="33"/>
                      <a:pt x="0" y="33"/>
                    </a:cubicBezTo>
                    <a:cubicBezTo>
                      <a:pt x="0" y="35"/>
                      <a:pt x="2" y="37"/>
                      <a:pt x="5" y="37"/>
                    </a:cubicBezTo>
                    <a:cubicBezTo>
                      <a:pt x="27" y="37"/>
                      <a:pt x="27" y="37"/>
                      <a:pt x="27" y="37"/>
                    </a:cubicBezTo>
                    <a:cubicBezTo>
                      <a:pt x="30" y="37"/>
                      <a:pt x="32" y="35"/>
                      <a:pt x="32" y="33"/>
                    </a:cubicBezTo>
                    <a:cubicBezTo>
                      <a:pt x="32" y="30"/>
                      <a:pt x="30" y="28"/>
                      <a:pt x="27" y="28"/>
                    </a:cubicBezTo>
                    <a:cubicBezTo>
                      <a:pt x="16" y="28"/>
                      <a:pt x="16" y="28"/>
                      <a:pt x="16" y="28"/>
                    </a:cubicBezTo>
                    <a:cubicBezTo>
                      <a:pt x="36" y="9"/>
                      <a:pt x="36" y="9"/>
                      <a:pt x="36" y="9"/>
                    </a:cubicBezTo>
                    <a:cubicBezTo>
                      <a:pt x="37" y="7"/>
                      <a:pt x="37" y="4"/>
                      <a:pt x="36" y="2"/>
                    </a:cubicBezTo>
                    <a:cubicBezTo>
                      <a:pt x="34" y="0"/>
                      <a:pt x="31" y="0"/>
                      <a:pt x="29" y="2"/>
                    </a:cubicBezTo>
                    <a:close/>
                    <a:moveTo>
                      <a:pt x="29" y="2"/>
                    </a:moveTo>
                    <a:cubicBezTo>
                      <a:pt x="29" y="2"/>
                      <a:pt x="29" y="2"/>
                      <a:pt x="29" y="2"/>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31" name="Freeform 7"/>
              <p:cNvSpPr>
                <a:spLocks noEditPoints="1"/>
              </p:cNvSpPr>
              <p:nvPr/>
            </p:nvSpPr>
            <p:spPr bwMode="auto">
              <a:xfrm rot="10800000">
                <a:off x="4707802" y="1251489"/>
                <a:ext cx="317590" cy="312115"/>
              </a:xfrm>
              <a:custGeom>
                <a:avLst/>
                <a:gdLst>
                  <a:gd name="T0" fmla="*/ 9 w 38"/>
                  <a:gd name="T1" fmla="*/ 35 h 37"/>
                  <a:gd name="T2" fmla="*/ 28 w 38"/>
                  <a:gd name="T3" fmla="*/ 16 h 37"/>
                  <a:gd name="T4" fmla="*/ 28 w 38"/>
                  <a:gd name="T5" fmla="*/ 26 h 37"/>
                  <a:gd name="T6" fmla="*/ 33 w 38"/>
                  <a:gd name="T7" fmla="*/ 31 h 37"/>
                  <a:gd name="T8" fmla="*/ 38 w 38"/>
                  <a:gd name="T9" fmla="*/ 26 h 37"/>
                  <a:gd name="T10" fmla="*/ 38 w 38"/>
                  <a:gd name="T11" fmla="*/ 5 h 37"/>
                  <a:gd name="T12" fmla="*/ 38 w 38"/>
                  <a:gd name="T13" fmla="*/ 5 h 37"/>
                  <a:gd name="T14" fmla="*/ 38 w 38"/>
                  <a:gd name="T15" fmla="*/ 4 h 37"/>
                  <a:gd name="T16" fmla="*/ 33 w 38"/>
                  <a:gd name="T17" fmla="*/ 0 h 37"/>
                  <a:gd name="T18" fmla="*/ 11 w 38"/>
                  <a:gd name="T19" fmla="*/ 0 h 37"/>
                  <a:gd name="T20" fmla="*/ 6 w 38"/>
                  <a:gd name="T21" fmla="*/ 4 h 37"/>
                  <a:gd name="T22" fmla="*/ 11 w 38"/>
                  <a:gd name="T23" fmla="*/ 9 h 37"/>
                  <a:gd name="T24" fmla="*/ 21 w 38"/>
                  <a:gd name="T25" fmla="*/ 9 h 37"/>
                  <a:gd name="T26" fmla="*/ 2 w 38"/>
                  <a:gd name="T27" fmla="*/ 28 h 37"/>
                  <a:gd name="T28" fmla="*/ 2 w 38"/>
                  <a:gd name="T29" fmla="*/ 35 h 37"/>
                  <a:gd name="T30" fmla="*/ 9 w 38"/>
                  <a:gd name="T31" fmla="*/ 35 h 37"/>
                  <a:gd name="T32" fmla="*/ 9 w 38"/>
                  <a:gd name="T33" fmla="*/ 35 h 37"/>
                  <a:gd name="T34" fmla="*/ 9 w 38"/>
                  <a:gd name="T3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9" y="35"/>
                    </a:moveTo>
                    <a:cubicBezTo>
                      <a:pt x="28" y="16"/>
                      <a:pt x="28" y="16"/>
                      <a:pt x="28" y="16"/>
                    </a:cubicBezTo>
                    <a:cubicBezTo>
                      <a:pt x="28" y="26"/>
                      <a:pt x="28" y="26"/>
                      <a:pt x="28" y="26"/>
                    </a:cubicBezTo>
                    <a:cubicBezTo>
                      <a:pt x="28" y="29"/>
                      <a:pt x="30" y="31"/>
                      <a:pt x="33" y="31"/>
                    </a:cubicBezTo>
                    <a:cubicBezTo>
                      <a:pt x="36" y="31"/>
                      <a:pt x="38" y="29"/>
                      <a:pt x="38" y="26"/>
                    </a:cubicBezTo>
                    <a:cubicBezTo>
                      <a:pt x="38" y="5"/>
                      <a:pt x="38" y="5"/>
                      <a:pt x="38" y="5"/>
                    </a:cubicBezTo>
                    <a:cubicBezTo>
                      <a:pt x="38" y="5"/>
                      <a:pt x="38" y="5"/>
                      <a:pt x="38" y="5"/>
                    </a:cubicBezTo>
                    <a:cubicBezTo>
                      <a:pt x="38" y="4"/>
                      <a:pt x="38" y="4"/>
                      <a:pt x="38" y="4"/>
                    </a:cubicBezTo>
                    <a:cubicBezTo>
                      <a:pt x="38" y="2"/>
                      <a:pt x="35" y="0"/>
                      <a:pt x="33" y="0"/>
                    </a:cubicBezTo>
                    <a:cubicBezTo>
                      <a:pt x="11" y="0"/>
                      <a:pt x="11" y="0"/>
                      <a:pt x="11" y="0"/>
                    </a:cubicBezTo>
                    <a:cubicBezTo>
                      <a:pt x="8" y="0"/>
                      <a:pt x="6" y="2"/>
                      <a:pt x="6" y="4"/>
                    </a:cubicBezTo>
                    <a:cubicBezTo>
                      <a:pt x="6" y="7"/>
                      <a:pt x="8" y="9"/>
                      <a:pt x="11" y="9"/>
                    </a:cubicBezTo>
                    <a:cubicBezTo>
                      <a:pt x="21" y="9"/>
                      <a:pt x="21" y="9"/>
                      <a:pt x="21" y="9"/>
                    </a:cubicBezTo>
                    <a:cubicBezTo>
                      <a:pt x="2" y="28"/>
                      <a:pt x="2" y="28"/>
                      <a:pt x="2" y="28"/>
                    </a:cubicBezTo>
                    <a:cubicBezTo>
                      <a:pt x="0" y="30"/>
                      <a:pt x="0" y="33"/>
                      <a:pt x="2" y="35"/>
                    </a:cubicBezTo>
                    <a:cubicBezTo>
                      <a:pt x="4" y="37"/>
                      <a:pt x="7" y="37"/>
                      <a:pt x="9" y="35"/>
                    </a:cubicBezTo>
                    <a:close/>
                    <a:moveTo>
                      <a:pt x="9" y="35"/>
                    </a:moveTo>
                    <a:cubicBezTo>
                      <a:pt x="9" y="35"/>
                      <a:pt x="9" y="35"/>
                      <a:pt x="9" y="35"/>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32" name="Freeform 8"/>
              <p:cNvSpPr>
                <a:spLocks noEditPoints="1"/>
              </p:cNvSpPr>
              <p:nvPr/>
            </p:nvSpPr>
            <p:spPr bwMode="auto">
              <a:xfrm flipH="1" flipV="1">
                <a:off x="4261533" y="1251489"/>
                <a:ext cx="310289" cy="312115"/>
              </a:xfrm>
              <a:custGeom>
                <a:avLst/>
                <a:gdLst>
                  <a:gd name="T0" fmla="*/ 16 w 37"/>
                  <a:gd name="T1" fmla="*/ 9 h 37"/>
                  <a:gd name="T2" fmla="*/ 27 w 37"/>
                  <a:gd name="T3" fmla="*/ 9 h 37"/>
                  <a:gd name="T4" fmla="*/ 32 w 37"/>
                  <a:gd name="T5" fmla="*/ 4 h 37"/>
                  <a:gd name="T6" fmla="*/ 27 w 37"/>
                  <a:gd name="T7" fmla="*/ 0 h 37"/>
                  <a:gd name="T8" fmla="*/ 5 w 37"/>
                  <a:gd name="T9" fmla="*/ 0 h 37"/>
                  <a:gd name="T10" fmla="*/ 0 w 37"/>
                  <a:gd name="T11" fmla="*/ 4 h 37"/>
                  <a:gd name="T12" fmla="*/ 0 w 37"/>
                  <a:gd name="T13" fmla="*/ 5 h 37"/>
                  <a:gd name="T14" fmla="*/ 0 w 37"/>
                  <a:gd name="T15" fmla="*/ 5 h 37"/>
                  <a:gd name="T16" fmla="*/ 0 w 37"/>
                  <a:gd name="T17" fmla="*/ 26 h 37"/>
                  <a:gd name="T18" fmla="*/ 5 w 37"/>
                  <a:gd name="T19" fmla="*/ 31 h 37"/>
                  <a:gd name="T20" fmla="*/ 10 w 37"/>
                  <a:gd name="T21" fmla="*/ 26 h 37"/>
                  <a:gd name="T22" fmla="*/ 10 w 37"/>
                  <a:gd name="T23" fmla="*/ 16 h 37"/>
                  <a:gd name="T24" fmla="*/ 29 w 37"/>
                  <a:gd name="T25" fmla="*/ 35 h 37"/>
                  <a:gd name="T26" fmla="*/ 36 w 37"/>
                  <a:gd name="T27" fmla="*/ 35 h 37"/>
                  <a:gd name="T28" fmla="*/ 36 w 37"/>
                  <a:gd name="T29" fmla="*/ 28 h 37"/>
                  <a:gd name="T30" fmla="*/ 16 w 37"/>
                  <a:gd name="T31" fmla="*/ 9 h 37"/>
                  <a:gd name="T32" fmla="*/ 16 w 37"/>
                  <a:gd name="T33" fmla="*/ 9 h 37"/>
                  <a:gd name="T34" fmla="*/ 16 w 37"/>
                  <a:gd name="T35"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16" y="9"/>
                    </a:moveTo>
                    <a:cubicBezTo>
                      <a:pt x="27" y="9"/>
                      <a:pt x="27" y="9"/>
                      <a:pt x="27" y="9"/>
                    </a:cubicBezTo>
                    <a:cubicBezTo>
                      <a:pt x="30" y="9"/>
                      <a:pt x="32" y="7"/>
                      <a:pt x="32" y="4"/>
                    </a:cubicBezTo>
                    <a:cubicBezTo>
                      <a:pt x="32" y="2"/>
                      <a:pt x="30" y="0"/>
                      <a:pt x="27" y="0"/>
                    </a:cubicBezTo>
                    <a:cubicBezTo>
                      <a:pt x="5" y="0"/>
                      <a:pt x="5" y="0"/>
                      <a:pt x="5" y="0"/>
                    </a:cubicBezTo>
                    <a:cubicBezTo>
                      <a:pt x="2" y="0"/>
                      <a:pt x="0" y="2"/>
                      <a:pt x="0" y="4"/>
                    </a:cubicBezTo>
                    <a:cubicBezTo>
                      <a:pt x="0" y="4"/>
                      <a:pt x="0" y="4"/>
                      <a:pt x="0" y="5"/>
                    </a:cubicBezTo>
                    <a:cubicBezTo>
                      <a:pt x="0" y="5"/>
                      <a:pt x="0" y="5"/>
                      <a:pt x="0" y="5"/>
                    </a:cubicBezTo>
                    <a:cubicBezTo>
                      <a:pt x="0" y="26"/>
                      <a:pt x="0" y="26"/>
                      <a:pt x="0" y="26"/>
                    </a:cubicBezTo>
                    <a:cubicBezTo>
                      <a:pt x="0" y="29"/>
                      <a:pt x="2" y="31"/>
                      <a:pt x="5" y="31"/>
                    </a:cubicBezTo>
                    <a:cubicBezTo>
                      <a:pt x="7" y="31"/>
                      <a:pt x="10" y="29"/>
                      <a:pt x="10" y="26"/>
                    </a:cubicBezTo>
                    <a:cubicBezTo>
                      <a:pt x="10" y="16"/>
                      <a:pt x="10" y="16"/>
                      <a:pt x="10" y="16"/>
                    </a:cubicBezTo>
                    <a:cubicBezTo>
                      <a:pt x="29" y="35"/>
                      <a:pt x="29" y="35"/>
                      <a:pt x="29" y="35"/>
                    </a:cubicBezTo>
                    <a:cubicBezTo>
                      <a:pt x="31" y="37"/>
                      <a:pt x="34" y="37"/>
                      <a:pt x="36" y="35"/>
                    </a:cubicBezTo>
                    <a:cubicBezTo>
                      <a:pt x="37" y="33"/>
                      <a:pt x="37" y="30"/>
                      <a:pt x="36" y="28"/>
                    </a:cubicBezTo>
                    <a:lnTo>
                      <a:pt x="16" y="9"/>
                    </a:lnTo>
                    <a:close/>
                    <a:moveTo>
                      <a:pt x="16" y="9"/>
                    </a:moveTo>
                    <a:cubicBezTo>
                      <a:pt x="16" y="9"/>
                      <a:pt x="16" y="9"/>
                      <a:pt x="16" y="9"/>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grpSp>
      </p:grpSp>
      <p:sp>
        <p:nvSpPr>
          <p:cNvPr id="333" name="TextBox 332"/>
          <p:cNvSpPr txBox="1"/>
          <p:nvPr/>
        </p:nvSpPr>
        <p:spPr>
          <a:xfrm>
            <a:off x="1719721" y="4874876"/>
            <a:ext cx="826417" cy="242264"/>
          </a:xfrm>
          <a:prstGeom prst="rect">
            <a:avLst/>
          </a:prstGeom>
          <a:noFill/>
        </p:spPr>
        <p:txBody>
          <a:bodyPr wrap="square" lIns="68331" tIns="34166" rIns="68331" bIns="34166" rtlCol="0">
            <a:spAutoFit/>
          </a:bodyPr>
          <a:lstStyle/>
          <a:p>
            <a:pPr algn="ctr" defTabSz="341674" fontAlgn="auto">
              <a:spcBef>
                <a:spcPts val="0"/>
              </a:spcBef>
              <a:spcAft>
                <a:spcPts val="0"/>
              </a:spcAft>
            </a:pPr>
            <a:r>
              <a:rPr lang="en-US" sz="1100" dirty="0">
                <a:solidFill>
                  <a:srgbClr val="4D4D4D"/>
                </a:solidFill>
                <a:latin typeface="CiscoSansTT Light"/>
                <a:ea typeface="+mn-ea"/>
                <a:cs typeface="+mn-cs"/>
              </a:rPr>
              <a:t>TrustSec</a:t>
            </a:r>
          </a:p>
        </p:txBody>
      </p:sp>
      <p:grpSp>
        <p:nvGrpSpPr>
          <p:cNvPr id="334" name="Group 333"/>
          <p:cNvGrpSpPr/>
          <p:nvPr/>
        </p:nvGrpSpPr>
        <p:grpSpPr>
          <a:xfrm>
            <a:off x="7589736" y="3039539"/>
            <a:ext cx="247528" cy="246683"/>
            <a:chOff x="5070947" y="767456"/>
            <a:chExt cx="996936" cy="993794"/>
          </a:xfrm>
        </p:grpSpPr>
        <p:sp>
          <p:nvSpPr>
            <p:cNvPr id="335" name="Oval 334"/>
            <p:cNvSpPr/>
            <p:nvPr/>
          </p:nvSpPr>
          <p:spPr>
            <a:xfrm>
              <a:off x="5070947" y="767456"/>
              <a:ext cx="996936" cy="993794"/>
            </a:xfrm>
            <a:prstGeom prst="ellipse">
              <a:avLst/>
            </a:prstGeom>
            <a:solidFill>
              <a:srgbClr val="365D7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336" name="Group 335"/>
            <p:cNvGrpSpPr/>
            <p:nvPr/>
          </p:nvGrpSpPr>
          <p:grpSpPr>
            <a:xfrm>
              <a:off x="5260096" y="967230"/>
              <a:ext cx="618638" cy="594247"/>
              <a:chOff x="4261533" y="1251489"/>
              <a:chExt cx="763859" cy="733743"/>
            </a:xfrm>
          </p:grpSpPr>
          <p:sp>
            <p:nvSpPr>
              <p:cNvPr id="337" name="Freeform 336"/>
              <p:cNvSpPr>
                <a:spLocks noEditPoints="1"/>
              </p:cNvSpPr>
              <p:nvPr/>
            </p:nvSpPr>
            <p:spPr bwMode="auto">
              <a:xfrm rot="10800000">
                <a:off x="4707802" y="1673117"/>
                <a:ext cx="317590" cy="312115"/>
              </a:xfrm>
              <a:custGeom>
                <a:avLst/>
                <a:gdLst>
                  <a:gd name="T0" fmla="*/ 38 w 38"/>
                  <a:gd name="T1" fmla="*/ 11 h 37"/>
                  <a:gd name="T2" fmla="*/ 33 w 38"/>
                  <a:gd name="T3" fmla="*/ 6 h 37"/>
                  <a:gd name="T4" fmla="*/ 28 w 38"/>
                  <a:gd name="T5" fmla="*/ 11 h 37"/>
                  <a:gd name="T6" fmla="*/ 28 w 38"/>
                  <a:gd name="T7" fmla="*/ 21 h 37"/>
                  <a:gd name="T8" fmla="*/ 9 w 38"/>
                  <a:gd name="T9" fmla="*/ 2 h 37"/>
                  <a:gd name="T10" fmla="*/ 2 w 38"/>
                  <a:gd name="T11" fmla="*/ 2 h 37"/>
                  <a:gd name="T12" fmla="*/ 2 w 38"/>
                  <a:gd name="T13" fmla="*/ 9 h 37"/>
                  <a:gd name="T14" fmla="*/ 21 w 38"/>
                  <a:gd name="T15" fmla="*/ 28 h 37"/>
                  <a:gd name="T16" fmla="*/ 11 w 38"/>
                  <a:gd name="T17" fmla="*/ 28 h 37"/>
                  <a:gd name="T18" fmla="*/ 6 w 38"/>
                  <a:gd name="T19" fmla="*/ 33 h 37"/>
                  <a:gd name="T20" fmla="*/ 11 w 38"/>
                  <a:gd name="T21" fmla="*/ 37 h 37"/>
                  <a:gd name="T22" fmla="*/ 33 w 38"/>
                  <a:gd name="T23" fmla="*/ 37 h 37"/>
                  <a:gd name="T24" fmla="*/ 38 w 38"/>
                  <a:gd name="T25" fmla="*/ 33 h 37"/>
                  <a:gd name="T26" fmla="*/ 38 w 38"/>
                  <a:gd name="T27" fmla="*/ 32 h 37"/>
                  <a:gd name="T28" fmla="*/ 38 w 38"/>
                  <a:gd name="T29" fmla="*/ 32 h 37"/>
                  <a:gd name="T30" fmla="*/ 38 w 38"/>
                  <a:gd name="T31" fmla="*/ 11 h 37"/>
                  <a:gd name="T32" fmla="*/ 38 w 38"/>
                  <a:gd name="T33" fmla="*/ 11 h 37"/>
                  <a:gd name="T34" fmla="*/ 38 w 38"/>
                  <a:gd name="T35"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8" y="11"/>
                    </a:moveTo>
                    <a:cubicBezTo>
                      <a:pt x="38" y="8"/>
                      <a:pt x="36" y="6"/>
                      <a:pt x="33" y="6"/>
                    </a:cubicBezTo>
                    <a:cubicBezTo>
                      <a:pt x="30" y="6"/>
                      <a:pt x="28" y="8"/>
                      <a:pt x="28" y="11"/>
                    </a:cubicBezTo>
                    <a:cubicBezTo>
                      <a:pt x="28" y="21"/>
                      <a:pt x="28" y="21"/>
                      <a:pt x="28" y="21"/>
                    </a:cubicBezTo>
                    <a:cubicBezTo>
                      <a:pt x="9" y="2"/>
                      <a:pt x="9" y="2"/>
                      <a:pt x="9" y="2"/>
                    </a:cubicBezTo>
                    <a:cubicBezTo>
                      <a:pt x="7" y="0"/>
                      <a:pt x="4" y="0"/>
                      <a:pt x="2" y="2"/>
                    </a:cubicBezTo>
                    <a:cubicBezTo>
                      <a:pt x="0" y="4"/>
                      <a:pt x="0" y="7"/>
                      <a:pt x="2" y="9"/>
                    </a:cubicBezTo>
                    <a:cubicBezTo>
                      <a:pt x="21" y="28"/>
                      <a:pt x="21" y="28"/>
                      <a:pt x="21" y="28"/>
                    </a:cubicBezTo>
                    <a:cubicBezTo>
                      <a:pt x="11" y="28"/>
                      <a:pt x="11" y="28"/>
                      <a:pt x="11" y="28"/>
                    </a:cubicBezTo>
                    <a:cubicBezTo>
                      <a:pt x="8" y="28"/>
                      <a:pt x="6" y="30"/>
                      <a:pt x="6" y="33"/>
                    </a:cubicBezTo>
                    <a:cubicBezTo>
                      <a:pt x="6" y="35"/>
                      <a:pt x="8" y="37"/>
                      <a:pt x="11" y="37"/>
                    </a:cubicBezTo>
                    <a:cubicBezTo>
                      <a:pt x="33" y="37"/>
                      <a:pt x="33" y="37"/>
                      <a:pt x="33" y="37"/>
                    </a:cubicBezTo>
                    <a:cubicBezTo>
                      <a:pt x="35" y="37"/>
                      <a:pt x="38" y="35"/>
                      <a:pt x="38" y="33"/>
                    </a:cubicBezTo>
                    <a:cubicBezTo>
                      <a:pt x="38" y="33"/>
                      <a:pt x="38" y="32"/>
                      <a:pt x="38" y="32"/>
                    </a:cubicBezTo>
                    <a:cubicBezTo>
                      <a:pt x="38" y="32"/>
                      <a:pt x="38" y="32"/>
                      <a:pt x="38" y="32"/>
                    </a:cubicBezTo>
                    <a:lnTo>
                      <a:pt x="38" y="11"/>
                    </a:lnTo>
                    <a:close/>
                    <a:moveTo>
                      <a:pt x="38" y="11"/>
                    </a:moveTo>
                    <a:cubicBezTo>
                      <a:pt x="38" y="11"/>
                      <a:pt x="38" y="11"/>
                      <a:pt x="38" y="11"/>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38" name="Freeform 6"/>
              <p:cNvSpPr>
                <a:spLocks noEditPoints="1"/>
              </p:cNvSpPr>
              <p:nvPr/>
            </p:nvSpPr>
            <p:spPr bwMode="auto">
              <a:xfrm rot="16200000" flipH="1">
                <a:off x="4262446" y="1673117"/>
                <a:ext cx="310289" cy="312115"/>
              </a:xfrm>
              <a:custGeom>
                <a:avLst/>
                <a:gdLst>
                  <a:gd name="T0" fmla="*/ 29 w 37"/>
                  <a:gd name="T1" fmla="*/ 2 h 37"/>
                  <a:gd name="T2" fmla="*/ 10 w 37"/>
                  <a:gd name="T3" fmla="*/ 21 h 37"/>
                  <a:gd name="T4" fmla="*/ 10 w 37"/>
                  <a:gd name="T5" fmla="*/ 11 h 37"/>
                  <a:gd name="T6" fmla="*/ 5 w 37"/>
                  <a:gd name="T7" fmla="*/ 6 h 37"/>
                  <a:gd name="T8" fmla="*/ 0 w 37"/>
                  <a:gd name="T9" fmla="*/ 11 h 37"/>
                  <a:gd name="T10" fmla="*/ 0 w 37"/>
                  <a:gd name="T11" fmla="*/ 32 h 37"/>
                  <a:gd name="T12" fmla="*/ 0 w 37"/>
                  <a:gd name="T13" fmla="*/ 32 h 37"/>
                  <a:gd name="T14" fmla="*/ 0 w 37"/>
                  <a:gd name="T15" fmla="*/ 33 h 37"/>
                  <a:gd name="T16" fmla="*/ 5 w 37"/>
                  <a:gd name="T17" fmla="*/ 37 h 37"/>
                  <a:gd name="T18" fmla="*/ 27 w 37"/>
                  <a:gd name="T19" fmla="*/ 37 h 37"/>
                  <a:gd name="T20" fmla="*/ 32 w 37"/>
                  <a:gd name="T21" fmla="*/ 33 h 37"/>
                  <a:gd name="T22" fmla="*/ 27 w 37"/>
                  <a:gd name="T23" fmla="*/ 28 h 37"/>
                  <a:gd name="T24" fmla="*/ 16 w 37"/>
                  <a:gd name="T25" fmla="*/ 28 h 37"/>
                  <a:gd name="T26" fmla="*/ 36 w 37"/>
                  <a:gd name="T27" fmla="*/ 9 h 37"/>
                  <a:gd name="T28" fmla="*/ 36 w 37"/>
                  <a:gd name="T29" fmla="*/ 2 h 37"/>
                  <a:gd name="T30" fmla="*/ 29 w 37"/>
                  <a:gd name="T31" fmla="*/ 2 h 37"/>
                  <a:gd name="T32" fmla="*/ 29 w 37"/>
                  <a:gd name="T33" fmla="*/ 2 h 37"/>
                  <a:gd name="T34" fmla="*/ 29 w 37"/>
                  <a:gd name="T3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29" y="2"/>
                    </a:moveTo>
                    <a:cubicBezTo>
                      <a:pt x="10" y="21"/>
                      <a:pt x="10" y="21"/>
                      <a:pt x="10" y="21"/>
                    </a:cubicBezTo>
                    <a:cubicBezTo>
                      <a:pt x="10" y="11"/>
                      <a:pt x="10" y="11"/>
                      <a:pt x="10" y="11"/>
                    </a:cubicBezTo>
                    <a:cubicBezTo>
                      <a:pt x="10" y="8"/>
                      <a:pt x="7" y="6"/>
                      <a:pt x="5" y="6"/>
                    </a:cubicBezTo>
                    <a:cubicBezTo>
                      <a:pt x="2" y="6"/>
                      <a:pt x="0" y="8"/>
                      <a:pt x="0" y="11"/>
                    </a:cubicBezTo>
                    <a:cubicBezTo>
                      <a:pt x="0" y="32"/>
                      <a:pt x="0" y="32"/>
                      <a:pt x="0" y="32"/>
                    </a:cubicBezTo>
                    <a:cubicBezTo>
                      <a:pt x="0" y="32"/>
                      <a:pt x="0" y="32"/>
                      <a:pt x="0" y="32"/>
                    </a:cubicBezTo>
                    <a:cubicBezTo>
                      <a:pt x="0" y="32"/>
                      <a:pt x="0" y="33"/>
                      <a:pt x="0" y="33"/>
                    </a:cubicBezTo>
                    <a:cubicBezTo>
                      <a:pt x="0" y="35"/>
                      <a:pt x="2" y="37"/>
                      <a:pt x="5" y="37"/>
                    </a:cubicBezTo>
                    <a:cubicBezTo>
                      <a:pt x="27" y="37"/>
                      <a:pt x="27" y="37"/>
                      <a:pt x="27" y="37"/>
                    </a:cubicBezTo>
                    <a:cubicBezTo>
                      <a:pt x="30" y="37"/>
                      <a:pt x="32" y="35"/>
                      <a:pt x="32" y="33"/>
                    </a:cubicBezTo>
                    <a:cubicBezTo>
                      <a:pt x="32" y="30"/>
                      <a:pt x="30" y="28"/>
                      <a:pt x="27" y="28"/>
                    </a:cubicBezTo>
                    <a:cubicBezTo>
                      <a:pt x="16" y="28"/>
                      <a:pt x="16" y="28"/>
                      <a:pt x="16" y="28"/>
                    </a:cubicBezTo>
                    <a:cubicBezTo>
                      <a:pt x="36" y="9"/>
                      <a:pt x="36" y="9"/>
                      <a:pt x="36" y="9"/>
                    </a:cubicBezTo>
                    <a:cubicBezTo>
                      <a:pt x="37" y="7"/>
                      <a:pt x="37" y="4"/>
                      <a:pt x="36" y="2"/>
                    </a:cubicBezTo>
                    <a:cubicBezTo>
                      <a:pt x="34" y="0"/>
                      <a:pt x="31" y="0"/>
                      <a:pt x="29" y="2"/>
                    </a:cubicBezTo>
                    <a:close/>
                    <a:moveTo>
                      <a:pt x="29" y="2"/>
                    </a:moveTo>
                    <a:cubicBezTo>
                      <a:pt x="29" y="2"/>
                      <a:pt x="29" y="2"/>
                      <a:pt x="29" y="2"/>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39" name="Freeform 7"/>
              <p:cNvSpPr>
                <a:spLocks noEditPoints="1"/>
              </p:cNvSpPr>
              <p:nvPr/>
            </p:nvSpPr>
            <p:spPr bwMode="auto">
              <a:xfrm rot="10800000">
                <a:off x="4707802" y="1251489"/>
                <a:ext cx="317590" cy="312115"/>
              </a:xfrm>
              <a:custGeom>
                <a:avLst/>
                <a:gdLst>
                  <a:gd name="T0" fmla="*/ 9 w 38"/>
                  <a:gd name="T1" fmla="*/ 35 h 37"/>
                  <a:gd name="T2" fmla="*/ 28 w 38"/>
                  <a:gd name="T3" fmla="*/ 16 h 37"/>
                  <a:gd name="T4" fmla="*/ 28 w 38"/>
                  <a:gd name="T5" fmla="*/ 26 h 37"/>
                  <a:gd name="T6" fmla="*/ 33 w 38"/>
                  <a:gd name="T7" fmla="*/ 31 h 37"/>
                  <a:gd name="T8" fmla="*/ 38 w 38"/>
                  <a:gd name="T9" fmla="*/ 26 h 37"/>
                  <a:gd name="T10" fmla="*/ 38 w 38"/>
                  <a:gd name="T11" fmla="*/ 5 h 37"/>
                  <a:gd name="T12" fmla="*/ 38 w 38"/>
                  <a:gd name="T13" fmla="*/ 5 h 37"/>
                  <a:gd name="T14" fmla="*/ 38 w 38"/>
                  <a:gd name="T15" fmla="*/ 4 h 37"/>
                  <a:gd name="T16" fmla="*/ 33 w 38"/>
                  <a:gd name="T17" fmla="*/ 0 h 37"/>
                  <a:gd name="T18" fmla="*/ 11 w 38"/>
                  <a:gd name="T19" fmla="*/ 0 h 37"/>
                  <a:gd name="T20" fmla="*/ 6 w 38"/>
                  <a:gd name="T21" fmla="*/ 4 h 37"/>
                  <a:gd name="T22" fmla="*/ 11 w 38"/>
                  <a:gd name="T23" fmla="*/ 9 h 37"/>
                  <a:gd name="T24" fmla="*/ 21 w 38"/>
                  <a:gd name="T25" fmla="*/ 9 h 37"/>
                  <a:gd name="T26" fmla="*/ 2 w 38"/>
                  <a:gd name="T27" fmla="*/ 28 h 37"/>
                  <a:gd name="T28" fmla="*/ 2 w 38"/>
                  <a:gd name="T29" fmla="*/ 35 h 37"/>
                  <a:gd name="T30" fmla="*/ 9 w 38"/>
                  <a:gd name="T31" fmla="*/ 35 h 37"/>
                  <a:gd name="T32" fmla="*/ 9 w 38"/>
                  <a:gd name="T33" fmla="*/ 35 h 37"/>
                  <a:gd name="T34" fmla="*/ 9 w 38"/>
                  <a:gd name="T3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9" y="35"/>
                    </a:moveTo>
                    <a:cubicBezTo>
                      <a:pt x="28" y="16"/>
                      <a:pt x="28" y="16"/>
                      <a:pt x="28" y="16"/>
                    </a:cubicBezTo>
                    <a:cubicBezTo>
                      <a:pt x="28" y="26"/>
                      <a:pt x="28" y="26"/>
                      <a:pt x="28" y="26"/>
                    </a:cubicBezTo>
                    <a:cubicBezTo>
                      <a:pt x="28" y="29"/>
                      <a:pt x="30" y="31"/>
                      <a:pt x="33" y="31"/>
                    </a:cubicBezTo>
                    <a:cubicBezTo>
                      <a:pt x="36" y="31"/>
                      <a:pt x="38" y="29"/>
                      <a:pt x="38" y="26"/>
                    </a:cubicBezTo>
                    <a:cubicBezTo>
                      <a:pt x="38" y="5"/>
                      <a:pt x="38" y="5"/>
                      <a:pt x="38" y="5"/>
                    </a:cubicBezTo>
                    <a:cubicBezTo>
                      <a:pt x="38" y="5"/>
                      <a:pt x="38" y="5"/>
                      <a:pt x="38" y="5"/>
                    </a:cubicBezTo>
                    <a:cubicBezTo>
                      <a:pt x="38" y="4"/>
                      <a:pt x="38" y="4"/>
                      <a:pt x="38" y="4"/>
                    </a:cubicBezTo>
                    <a:cubicBezTo>
                      <a:pt x="38" y="2"/>
                      <a:pt x="35" y="0"/>
                      <a:pt x="33" y="0"/>
                    </a:cubicBezTo>
                    <a:cubicBezTo>
                      <a:pt x="11" y="0"/>
                      <a:pt x="11" y="0"/>
                      <a:pt x="11" y="0"/>
                    </a:cubicBezTo>
                    <a:cubicBezTo>
                      <a:pt x="8" y="0"/>
                      <a:pt x="6" y="2"/>
                      <a:pt x="6" y="4"/>
                    </a:cubicBezTo>
                    <a:cubicBezTo>
                      <a:pt x="6" y="7"/>
                      <a:pt x="8" y="9"/>
                      <a:pt x="11" y="9"/>
                    </a:cubicBezTo>
                    <a:cubicBezTo>
                      <a:pt x="21" y="9"/>
                      <a:pt x="21" y="9"/>
                      <a:pt x="21" y="9"/>
                    </a:cubicBezTo>
                    <a:cubicBezTo>
                      <a:pt x="2" y="28"/>
                      <a:pt x="2" y="28"/>
                      <a:pt x="2" y="28"/>
                    </a:cubicBezTo>
                    <a:cubicBezTo>
                      <a:pt x="0" y="30"/>
                      <a:pt x="0" y="33"/>
                      <a:pt x="2" y="35"/>
                    </a:cubicBezTo>
                    <a:cubicBezTo>
                      <a:pt x="4" y="37"/>
                      <a:pt x="7" y="37"/>
                      <a:pt x="9" y="35"/>
                    </a:cubicBezTo>
                    <a:close/>
                    <a:moveTo>
                      <a:pt x="9" y="35"/>
                    </a:moveTo>
                    <a:cubicBezTo>
                      <a:pt x="9" y="35"/>
                      <a:pt x="9" y="35"/>
                      <a:pt x="9" y="35"/>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40" name="Freeform 8"/>
              <p:cNvSpPr>
                <a:spLocks noEditPoints="1"/>
              </p:cNvSpPr>
              <p:nvPr/>
            </p:nvSpPr>
            <p:spPr bwMode="auto">
              <a:xfrm flipH="1" flipV="1">
                <a:off x="4261533" y="1251489"/>
                <a:ext cx="310289" cy="312115"/>
              </a:xfrm>
              <a:custGeom>
                <a:avLst/>
                <a:gdLst>
                  <a:gd name="T0" fmla="*/ 16 w 37"/>
                  <a:gd name="T1" fmla="*/ 9 h 37"/>
                  <a:gd name="T2" fmla="*/ 27 w 37"/>
                  <a:gd name="T3" fmla="*/ 9 h 37"/>
                  <a:gd name="T4" fmla="*/ 32 w 37"/>
                  <a:gd name="T5" fmla="*/ 4 h 37"/>
                  <a:gd name="T6" fmla="*/ 27 w 37"/>
                  <a:gd name="T7" fmla="*/ 0 h 37"/>
                  <a:gd name="T8" fmla="*/ 5 w 37"/>
                  <a:gd name="T9" fmla="*/ 0 h 37"/>
                  <a:gd name="T10" fmla="*/ 0 w 37"/>
                  <a:gd name="T11" fmla="*/ 4 h 37"/>
                  <a:gd name="T12" fmla="*/ 0 w 37"/>
                  <a:gd name="T13" fmla="*/ 5 h 37"/>
                  <a:gd name="T14" fmla="*/ 0 w 37"/>
                  <a:gd name="T15" fmla="*/ 5 h 37"/>
                  <a:gd name="T16" fmla="*/ 0 w 37"/>
                  <a:gd name="T17" fmla="*/ 26 h 37"/>
                  <a:gd name="T18" fmla="*/ 5 w 37"/>
                  <a:gd name="T19" fmla="*/ 31 h 37"/>
                  <a:gd name="T20" fmla="*/ 10 w 37"/>
                  <a:gd name="T21" fmla="*/ 26 h 37"/>
                  <a:gd name="T22" fmla="*/ 10 w 37"/>
                  <a:gd name="T23" fmla="*/ 16 h 37"/>
                  <a:gd name="T24" fmla="*/ 29 w 37"/>
                  <a:gd name="T25" fmla="*/ 35 h 37"/>
                  <a:gd name="T26" fmla="*/ 36 w 37"/>
                  <a:gd name="T27" fmla="*/ 35 h 37"/>
                  <a:gd name="T28" fmla="*/ 36 w 37"/>
                  <a:gd name="T29" fmla="*/ 28 h 37"/>
                  <a:gd name="T30" fmla="*/ 16 w 37"/>
                  <a:gd name="T31" fmla="*/ 9 h 37"/>
                  <a:gd name="T32" fmla="*/ 16 w 37"/>
                  <a:gd name="T33" fmla="*/ 9 h 37"/>
                  <a:gd name="T34" fmla="*/ 16 w 37"/>
                  <a:gd name="T35"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16" y="9"/>
                    </a:moveTo>
                    <a:cubicBezTo>
                      <a:pt x="27" y="9"/>
                      <a:pt x="27" y="9"/>
                      <a:pt x="27" y="9"/>
                    </a:cubicBezTo>
                    <a:cubicBezTo>
                      <a:pt x="30" y="9"/>
                      <a:pt x="32" y="7"/>
                      <a:pt x="32" y="4"/>
                    </a:cubicBezTo>
                    <a:cubicBezTo>
                      <a:pt x="32" y="2"/>
                      <a:pt x="30" y="0"/>
                      <a:pt x="27" y="0"/>
                    </a:cubicBezTo>
                    <a:cubicBezTo>
                      <a:pt x="5" y="0"/>
                      <a:pt x="5" y="0"/>
                      <a:pt x="5" y="0"/>
                    </a:cubicBezTo>
                    <a:cubicBezTo>
                      <a:pt x="2" y="0"/>
                      <a:pt x="0" y="2"/>
                      <a:pt x="0" y="4"/>
                    </a:cubicBezTo>
                    <a:cubicBezTo>
                      <a:pt x="0" y="4"/>
                      <a:pt x="0" y="4"/>
                      <a:pt x="0" y="5"/>
                    </a:cubicBezTo>
                    <a:cubicBezTo>
                      <a:pt x="0" y="5"/>
                      <a:pt x="0" y="5"/>
                      <a:pt x="0" y="5"/>
                    </a:cubicBezTo>
                    <a:cubicBezTo>
                      <a:pt x="0" y="26"/>
                      <a:pt x="0" y="26"/>
                      <a:pt x="0" y="26"/>
                    </a:cubicBezTo>
                    <a:cubicBezTo>
                      <a:pt x="0" y="29"/>
                      <a:pt x="2" y="31"/>
                      <a:pt x="5" y="31"/>
                    </a:cubicBezTo>
                    <a:cubicBezTo>
                      <a:pt x="7" y="31"/>
                      <a:pt x="10" y="29"/>
                      <a:pt x="10" y="26"/>
                    </a:cubicBezTo>
                    <a:cubicBezTo>
                      <a:pt x="10" y="16"/>
                      <a:pt x="10" y="16"/>
                      <a:pt x="10" y="16"/>
                    </a:cubicBezTo>
                    <a:cubicBezTo>
                      <a:pt x="29" y="35"/>
                      <a:pt x="29" y="35"/>
                      <a:pt x="29" y="35"/>
                    </a:cubicBezTo>
                    <a:cubicBezTo>
                      <a:pt x="31" y="37"/>
                      <a:pt x="34" y="37"/>
                      <a:pt x="36" y="35"/>
                    </a:cubicBezTo>
                    <a:cubicBezTo>
                      <a:pt x="37" y="33"/>
                      <a:pt x="37" y="30"/>
                      <a:pt x="36" y="28"/>
                    </a:cubicBezTo>
                    <a:lnTo>
                      <a:pt x="16" y="9"/>
                    </a:lnTo>
                    <a:close/>
                    <a:moveTo>
                      <a:pt x="16" y="9"/>
                    </a:moveTo>
                    <a:cubicBezTo>
                      <a:pt x="16" y="9"/>
                      <a:pt x="16" y="9"/>
                      <a:pt x="16" y="9"/>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grpSp>
      </p:grpSp>
      <p:grpSp>
        <p:nvGrpSpPr>
          <p:cNvPr id="341" name="Group 340"/>
          <p:cNvGrpSpPr/>
          <p:nvPr/>
        </p:nvGrpSpPr>
        <p:grpSpPr>
          <a:xfrm>
            <a:off x="6065823" y="4085752"/>
            <a:ext cx="247528" cy="246683"/>
            <a:chOff x="5070947" y="767456"/>
            <a:chExt cx="996936" cy="993794"/>
          </a:xfrm>
        </p:grpSpPr>
        <p:sp>
          <p:nvSpPr>
            <p:cNvPr id="342" name="Oval 341"/>
            <p:cNvSpPr/>
            <p:nvPr/>
          </p:nvSpPr>
          <p:spPr>
            <a:xfrm>
              <a:off x="5070947" y="767456"/>
              <a:ext cx="996936" cy="993794"/>
            </a:xfrm>
            <a:prstGeom prst="ellipse">
              <a:avLst/>
            </a:prstGeom>
            <a:solidFill>
              <a:srgbClr val="365D7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343" name="Group 342"/>
            <p:cNvGrpSpPr/>
            <p:nvPr/>
          </p:nvGrpSpPr>
          <p:grpSpPr>
            <a:xfrm>
              <a:off x="5260096" y="967230"/>
              <a:ext cx="618638" cy="594247"/>
              <a:chOff x="4261533" y="1251489"/>
              <a:chExt cx="763859" cy="733743"/>
            </a:xfrm>
          </p:grpSpPr>
          <p:sp>
            <p:nvSpPr>
              <p:cNvPr id="344" name="Freeform 343"/>
              <p:cNvSpPr>
                <a:spLocks noEditPoints="1"/>
              </p:cNvSpPr>
              <p:nvPr/>
            </p:nvSpPr>
            <p:spPr bwMode="auto">
              <a:xfrm rot="10800000">
                <a:off x="4707802" y="1673117"/>
                <a:ext cx="317590" cy="312115"/>
              </a:xfrm>
              <a:custGeom>
                <a:avLst/>
                <a:gdLst>
                  <a:gd name="T0" fmla="*/ 38 w 38"/>
                  <a:gd name="T1" fmla="*/ 11 h 37"/>
                  <a:gd name="T2" fmla="*/ 33 w 38"/>
                  <a:gd name="T3" fmla="*/ 6 h 37"/>
                  <a:gd name="T4" fmla="*/ 28 w 38"/>
                  <a:gd name="T5" fmla="*/ 11 h 37"/>
                  <a:gd name="T6" fmla="*/ 28 w 38"/>
                  <a:gd name="T7" fmla="*/ 21 h 37"/>
                  <a:gd name="T8" fmla="*/ 9 w 38"/>
                  <a:gd name="T9" fmla="*/ 2 h 37"/>
                  <a:gd name="T10" fmla="*/ 2 w 38"/>
                  <a:gd name="T11" fmla="*/ 2 h 37"/>
                  <a:gd name="T12" fmla="*/ 2 w 38"/>
                  <a:gd name="T13" fmla="*/ 9 h 37"/>
                  <a:gd name="T14" fmla="*/ 21 w 38"/>
                  <a:gd name="T15" fmla="*/ 28 h 37"/>
                  <a:gd name="T16" fmla="*/ 11 w 38"/>
                  <a:gd name="T17" fmla="*/ 28 h 37"/>
                  <a:gd name="T18" fmla="*/ 6 w 38"/>
                  <a:gd name="T19" fmla="*/ 33 h 37"/>
                  <a:gd name="T20" fmla="*/ 11 w 38"/>
                  <a:gd name="T21" fmla="*/ 37 h 37"/>
                  <a:gd name="T22" fmla="*/ 33 w 38"/>
                  <a:gd name="T23" fmla="*/ 37 h 37"/>
                  <a:gd name="T24" fmla="*/ 38 w 38"/>
                  <a:gd name="T25" fmla="*/ 33 h 37"/>
                  <a:gd name="T26" fmla="*/ 38 w 38"/>
                  <a:gd name="T27" fmla="*/ 32 h 37"/>
                  <a:gd name="T28" fmla="*/ 38 w 38"/>
                  <a:gd name="T29" fmla="*/ 32 h 37"/>
                  <a:gd name="T30" fmla="*/ 38 w 38"/>
                  <a:gd name="T31" fmla="*/ 11 h 37"/>
                  <a:gd name="T32" fmla="*/ 38 w 38"/>
                  <a:gd name="T33" fmla="*/ 11 h 37"/>
                  <a:gd name="T34" fmla="*/ 38 w 38"/>
                  <a:gd name="T35"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8" y="11"/>
                    </a:moveTo>
                    <a:cubicBezTo>
                      <a:pt x="38" y="8"/>
                      <a:pt x="36" y="6"/>
                      <a:pt x="33" y="6"/>
                    </a:cubicBezTo>
                    <a:cubicBezTo>
                      <a:pt x="30" y="6"/>
                      <a:pt x="28" y="8"/>
                      <a:pt x="28" y="11"/>
                    </a:cubicBezTo>
                    <a:cubicBezTo>
                      <a:pt x="28" y="21"/>
                      <a:pt x="28" y="21"/>
                      <a:pt x="28" y="21"/>
                    </a:cubicBezTo>
                    <a:cubicBezTo>
                      <a:pt x="9" y="2"/>
                      <a:pt x="9" y="2"/>
                      <a:pt x="9" y="2"/>
                    </a:cubicBezTo>
                    <a:cubicBezTo>
                      <a:pt x="7" y="0"/>
                      <a:pt x="4" y="0"/>
                      <a:pt x="2" y="2"/>
                    </a:cubicBezTo>
                    <a:cubicBezTo>
                      <a:pt x="0" y="4"/>
                      <a:pt x="0" y="7"/>
                      <a:pt x="2" y="9"/>
                    </a:cubicBezTo>
                    <a:cubicBezTo>
                      <a:pt x="21" y="28"/>
                      <a:pt x="21" y="28"/>
                      <a:pt x="21" y="28"/>
                    </a:cubicBezTo>
                    <a:cubicBezTo>
                      <a:pt x="11" y="28"/>
                      <a:pt x="11" y="28"/>
                      <a:pt x="11" y="28"/>
                    </a:cubicBezTo>
                    <a:cubicBezTo>
                      <a:pt x="8" y="28"/>
                      <a:pt x="6" y="30"/>
                      <a:pt x="6" y="33"/>
                    </a:cubicBezTo>
                    <a:cubicBezTo>
                      <a:pt x="6" y="35"/>
                      <a:pt x="8" y="37"/>
                      <a:pt x="11" y="37"/>
                    </a:cubicBezTo>
                    <a:cubicBezTo>
                      <a:pt x="33" y="37"/>
                      <a:pt x="33" y="37"/>
                      <a:pt x="33" y="37"/>
                    </a:cubicBezTo>
                    <a:cubicBezTo>
                      <a:pt x="35" y="37"/>
                      <a:pt x="38" y="35"/>
                      <a:pt x="38" y="33"/>
                    </a:cubicBezTo>
                    <a:cubicBezTo>
                      <a:pt x="38" y="33"/>
                      <a:pt x="38" y="32"/>
                      <a:pt x="38" y="32"/>
                    </a:cubicBezTo>
                    <a:cubicBezTo>
                      <a:pt x="38" y="32"/>
                      <a:pt x="38" y="32"/>
                      <a:pt x="38" y="32"/>
                    </a:cubicBezTo>
                    <a:lnTo>
                      <a:pt x="38" y="11"/>
                    </a:lnTo>
                    <a:close/>
                    <a:moveTo>
                      <a:pt x="38" y="11"/>
                    </a:moveTo>
                    <a:cubicBezTo>
                      <a:pt x="38" y="11"/>
                      <a:pt x="38" y="11"/>
                      <a:pt x="38" y="11"/>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45" name="Freeform 6"/>
              <p:cNvSpPr>
                <a:spLocks noEditPoints="1"/>
              </p:cNvSpPr>
              <p:nvPr/>
            </p:nvSpPr>
            <p:spPr bwMode="auto">
              <a:xfrm rot="16200000" flipH="1">
                <a:off x="4262446" y="1673117"/>
                <a:ext cx="310289" cy="312115"/>
              </a:xfrm>
              <a:custGeom>
                <a:avLst/>
                <a:gdLst>
                  <a:gd name="T0" fmla="*/ 29 w 37"/>
                  <a:gd name="T1" fmla="*/ 2 h 37"/>
                  <a:gd name="T2" fmla="*/ 10 w 37"/>
                  <a:gd name="T3" fmla="*/ 21 h 37"/>
                  <a:gd name="T4" fmla="*/ 10 w 37"/>
                  <a:gd name="T5" fmla="*/ 11 h 37"/>
                  <a:gd name="T6" fmla="*/ 5 w 37"/>
                  <a:gd name="T7" fmla="*/ 6 h 37"/>
                  <a:gd name="T8" fmla="*/ 0 w 37"/>
                  <a:gd name="T9" fmla="*/ 11 h 37"/>
                  <a:gd name="T10" fmla="*/ 0 w 37"/>
                  <a:gd name="T11" fmla="*/ 32 h 37"/>
                  <a:gd name="T12" fmla="*/ 0 w 37"/>
                  <a:gd name="T13" fmla="*/ 32 h 37"/>
                  <a:gd name="T14" fmla="*/ 0 w 37"/>
                  <a:gd name="T15" fmla="*/ 33 h 37"/>
                  <a:gd name="T16" fmla="*/ 5 w 37"/>
                  <a:gd name="T17" fmla="*/ 37 h 37"/>
                  <a:gd name="T18" fmla="*/ 27 w 37"/>
                  <a:gd name="T19" fmla="*/ 37 h 37"/>
                  <a:gd name="T20" fmla="*/ 32 w 37"/>
                  <a:gd name="T21" fmla="*/ 33 h 37"/>
                  <a:gd name="T22" fmla="*/ 27 w 37"/>
                  <a:gd name="T23" fmla="*/ 28 h 37"/>
                  <a:gd name="T24" fmla="*/ 16 w 37"/>
                  <a:gd name="T25" fmla="*/ 28 h 37"/>
                  <a:gd name="T26" fmla="*/ 36 w 37"/>
                  <a:gd name="T27" fmla="*/ 9 h 37"/>
                  <a:gd name="T28" fmla="*/ 36 w 37"/>
                  <a:gd name="T29" fmla="*/ 2 h 37"/>
                  <a:gd name="T30" fmla="*/ 29 w 37"/>
                  <a:gd name="T31" fmla="*/ 2 h 37"/>
                  <a:gd name="T32" fmla="*/ 29 w 37"/>
                  <a:gd name="T33" fmla="*/ 2 h 37"/>
                  <a:gd name="T34" fmla="*/ 29 w 37"/>
                  <a:gd name="T3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29" y="2"/>
                    </a:moveTo>
                    <a:cubicBezTo>
                      <a:pt x="10" y="21"/>
                      <a:pt x="10" y="21"/>
                      <a:pt x="10" y="21"/>
                    </a:cubicBezTo>
                    <a:cubicBezTo>
                      <a:pt x="10" y="11"/>
                      <a:pt x="10" y="11"/>
                      <a:pt x="10" y="11"/>
                    </a:cubicBezTo>
                    <a:cubicBezTo>
                      <a:pt x="10" y="8"/>
                      <a:pt x="7" y="6"/>
                      <a:pt x="5" y="6"/>
                    </a:cubicBezTo>
                    <a:cubicBezTo>
                      <a:pt x="2" y="6"/>
                      <a:pt x="0" y="8"/>
                      <a:pt x="0" y="11"/>
                    </a:cubicBezTo>
                    <a:cubicBezTo>
                      <a:pt x="0" y="32"/>
                      <a:pt x="0" y="32"/>
                      <a:pt x="0" y="32"/>
                    </a:cubicBezTo>
                    <a:cubicBezTo>
                      <a:pt x="0" y="32"/>
                      <a:pt x="0" y="32"/>
                      <a:pt x="0" y="32"/>
                    </a:cubicBezTo>
                    <a:cubicBezTo>
                      <a:pt x="0" y="32"/>
                      <a:pt x="0" y="33"/>
                      <a:pt x="0" y="33"/>
                    </a:cubicBezTo>
                    <a:cubicBezTo>
                      <a:pt x="0" y="35"/>
                      <a:pt x="2" y="37"/>
                      <a:pt x="5" y="37"/>
                    </a:cubicBezTo>
                    <a:cubicBezTo>
                      <a:pt x="27" y="37"/>
                      <a:pt x="27" y="37"/>
                      <a:pt x="27" y="37"/>
                    </a:cubicBezTo>
                    <a:cubicBezTo>
                      <a:pt x="30" y="37"/>
                      <a:pt x="32" y="35"/>
                      <a:pt x="32" y="33"/>
                    </a:cubicBezTo>
                    <a:cubicBezTo>
                      <a:pt x="32" y="30"/>
                      <a:pt x="30" y="28"/>
                      <a:pt x="27" y="28"/>
                    </a:cubicBezTo>
                    <a:cubicBezTo>
                      <a:pt x="16" y="28"/>
                      <a:pt x="16" y="28"/>
                      <a:pt x="16" y="28"/>
                    </a:cubicBezTo>
                    <a:cubicBezTo>
                      <a:pt x="36" y="9"/>
                      <a:pt x="36" y="9"/>
                      <a:pt x="36" y="9"/>
                    </a:cubicBezTo>
                    <a:cubicBezTo>
                      <a:pt x="37" y="7"/>
                      <a:pt x="37" y="4"/>
                      <a:pt x="36" y="2"/>
                    </a:cubicBezTo>
                    <a:cubicBezTo>
                      <a:pt x="34" y="0"/>
                      <a:pt x="31" y="0"/>
                      <a:pt x="29" y="2"/>
                    </a:cubicBezTo>
                    <a:close/>
                    <a:moveTo>
                      <a:pt x="29" y="2"/>
                    </a:moveTo>
                    <a:cubicBezTo>
                      <a:pt x="29" y="2"/>
                      <a:pt x="29" y="2"/>
                      <a:pt x="29" y="2"/>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46" name="Freeform 7"/>
              <p:cNvSpPr>
                <a:spLocks noEditPoints="1"/>
              </p:cNvSpPr>
              <p:nvPr/>
            </p:nvSpPr>
            <p:spPr bwMode="auto">
              <a:xfrm rot="10800000">
                <a:off x="4707802" y="1251489"/>
                <a:ext cx="317590" cy="312115"/>
              </a:xfrm>
              <a:custGeom>
                <a:avLst/>
                <a:gdLst>
                  <a:gd name="T0" fmla="*/ 9 w 38"/>
                  <a:gd name="T1" fmla="*/ 35 h 37"/>
                  <a:gd name="T2" fmla="*/ 28 w 38"/>
                  <a:gd name="T3" fmla="*/ 16 h 37"/>
                  <a:gd name="T4" fmla="*/ 28 w 38"/>
                  <a:gd name="T5" fmla="*/ 26 h 37"/>
                  <a:gd name="T6" fmla="*/ 33 w 38"/>
                  <a:gd name="T7" fmla="*/ 31 h 37"/>
                  <a:gd name="T8" fmla="*/ 38 w 38"/>
                  <a:gd name="T9" fmla="*/ 26 h 37"/>
                  <a:gd name="T10" fmla="*/ 38 w 38"/>
                  <a:gd name="T11" fmla="*/ 5 h 37"/>
                  <a:gd name="T12" fmla="*/ 38 w 38"/>
                  <a:gd name="T13" fmla="*/ 5 h 37"/>
                  <a:gd name="T14" fmla="*/ 38 w 38"/>
                  <a:gd name="T15" fmla="*/ 4 h 37"/>
                  <a:gd name="T16" fmla="*/ 33 w 38"/>
                  <a:gd name="T17" fmla="*/ 0 h 37"/>
                  <a:gd name="T18" fmla="*/ 11 w 38"/>
                  <a:gd name="T19" fmla="*/ 0 h 37"/>
                  <a:gd name="T20" fmla="*/ 6 w 38"/>
                  <a:gd name="T21" fmla="*/ 4 h 37"/>
                  <a:gd name="T22" fmla="*/ 11 w 38"/>
                  <a:gd name="T23" fmla="*/ 9 h 37"/>
                  <a:gd name="T24" fmla="*/ 21 w 38"/>
                  <a:gd name="T25" fmla="*/ 9 h 37"/>
                  <a:gd name="T26" fmla="*/ 2 w 38"/>
                  <a:gd name="T27" fmla="*/ 28 h 37"/>
                  <a:gd name="T28" fmla="*/ 2 w 38"/>
                  <a:gd name="T29" fmla="*/ 35 h 37"/>
                  <a:gd name="T30" fmla="*/ 9 w 38"/>
                  <a:gd name="T31" fmla="*/ 35 h 37"/>
                  <a:gd name="T32" fmla="*/ 9 w 38"/>
                  <a:gd name="T33" fmla="*/ 35 h 37"/>
                  <a:gd name="T34" fmla="*/ 9 w 38"/>
                  <a:gd name="T3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9" y="35"/>
                    </a:moveTo>
                    <a:cubicBezTo>
                      <a:pt x="28" y="16"/>
                      <a:pt x="28" y="16"/>
                      <a:pt x="28" y="16"/>
                    </a:cubicBezTo>
                    <a:cubicBezTo>
                      <a:pt x="28" y="26"/>
                      <a:pt x="28" y="26"/>
                      <a:pt x="28" y="26"/>
                    </a:cubicBezTo>
                    <a:cubicBezTo>
                      <a:pt x="28" y="29"/>
                      <a:pt x="30" y="31"/>
                      <a:pt x="33" y="31"/>
                    </a:cubicBezTo>
                    <a:cubicBezTo>
                      <a:pt x="36" y="31"/>
                      <a:pt x="38" y="29"/>
                      <a:pt x="38" y="26"/>
                    </a:cubicBezTo>
                    <a:cubicBezTo>
                      <a:pt x="38" y="5"/>
                      <a:pt x="38" y="5"/>
                      <a:pt x="38" y="5"/>
                    </a:cubicBezTo>
                    <a:cubicBezTo>
                      <a:pt x="38" y="5"/>
                      <a:pt x="38" y="5"/>
                      <a:pt x="38" y="5"/>
                    </a:cubicBezTo>
                    <a:cubicBezTo>
                      <a:pt x="38" y="4"/>
                      <a:pt x="38" y="4"/>
                      <a:pt x="38" y="4"/>
                    </a:cubicBezTo>
                    <a:cubicBezTo>
                      <a:pt x="38" y="2"/>
                      <a:pt x="35" y="0"/>
                      <a:pt x="33" y="0"/>
                    </a:cubicBezTo>
                    <a:cubicBezTo>
                      <a:pt x="11" y="0"/>
                      <a:pt x="11" y="0"/>
                      <a:pt x="11" y="0"/>
                    </a:cubicBezTo>
                    <a:cubicBezTo>
                      <a:pt x="8" y="0"/>
                      <a:pt x="6" y="2"/>
                      <a:pt x="6" y="4"/>
                    </a:cubicBezTo>
                    <a:cubicBezTo>
                      <a:pt x="6" y="7"/>
                      <a:pt x="8" y="9"/>
                      <a:pt x="11" y="9"/>
                    </a:cubicBezTo>
                    <a:cubicBezTo>
                      <a:pt x="21" y="9"/>
                      <a:pt x="21" y="9"/>
                      <a:pt x="21" y="9"/>
                    </a:cubicBezTo>
                    <a:cubicBezTo>
                      <a:pt x="2" y="28"/>
                      <a:pt x="2" y="28"/>
                      <a:pt x="2" y="28"/>
                    </a:cubicBezTo>
                    <a:cubicBezTo>
                      <a:pt x="0" y="30"/>
                      <a:pt x="0" y="33"/>
                      <a:pt x="2" y="35"/>
                    </a:cubicBezTo>
                    <a:cubicBezTo>
                      <a:pt x="4" y="37"/>
                      <a:pt x="7" y="37"/>
                      <a:pt x="9" y="35"/>
                    </a:cubicBezTo>
                    <a:close/>
                    <a:moveTo>
                      <a:pt x="9" y="35"/>
                    </a:moveTo>
                    <a:cubicBezTo>
                      <a:pt x="9" y="35"/>
                      <a:pt x="9" y="35"/>
                      <a:pt x="9" y="35"/>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47" name="Freeform 8"/>
              <p:cNvSpPr>
                <a:spLocks noEditPoints="1"/>
              </p:cNvSpPr>
              <p:nvPr/>
            </p:nvSpPr>
            <p:spPr bwMode="auto">
              <a:xfrm flipH="1" flipV="1">
                <a:off x="4261533" y="1251489"/>
                <a:ext cx="310289" cy="312115"/>
              </a:xfrm>
              <a:custGeom>
                <a:avLst/>
                <a:gdLst>
                  <a:gd name="T0" fmla="*/ 16 w 37"/>
                  <a:gd name="T1" fmla="*/ 9 h 37"/>
                  <a:gd name="T2" fmla="*/ 27 w 37"/>
                  <a:gd name="T3" fmla="*/ 9 h 37"/>
                  <a:gd name="T4" fmla="*/ 32 w 37"/>
                  <a:gd name="T5" fmla="*/ 4 h 37"/>
                  <a:gd name="T6" fmla="*/ 27 w 37"/>
                  <a:gd name="T7" fmla="*/ 0 h 37"/>
                  <a:gd name="T8" fmla="*/ 5 w 37"/>
                  <a:gd name="T9" fmla="*/ 0 h 37"/>
                  <a:gd name="T10" fmla="*/ 0 w 37"/>
                  <a:gd name="T11" fmla="*/ 4 h 37"/>
                  <a:gd name="T12" fmla="*/ 0 w 37"/>
                  <a:gd name="T13" fmla="*/ 5 h 37"/>
                  <a:gd name="T14" fmla="*/ 0 w 37"/>
                  <a:gd name="T15" fmla="*/ 5 h 37"/>
                  <a:gd name="T16" fmla="*/ 0 w 37"/>
                  <a:gd name="T17" fmla="*/ 26 h 37"/>
                  <a:gd name="T18" fmla="*/ 5 w 37"/>
                  <a:gd name="T19" fmla="*/ 31 h 37"/>
                  <a:gd name="T20" fmla="*/ 10 w 37"/>
                  <a:gd name="T21" fmla="*/ 26 h 37"/>
                  <a:gd name="T22" fmla="*/ 10 w 37"/>
                  <a:gd name="T23" fmla="*/ 16 h 37"/>
                  <a:gd name="T24" fmla="*/ 29 w 37"/>
                  <a:gd name="T25" fmla="*/ 35 h 37"/>
                  <a:gd name="T26" fmla="*/ 36 w 37"/>
                  <a:gd name="T27" fmla="*/ 35 h 37"/>
                  <a:gd name="T28" fmla="*/ 36 w 37"/>
                  <a:gd name="T29" fmla="*/ 28 h 37"/>
                  <a:gd name="T30" fmla="*/ 16 w 37"/>
                  <a:gd name="T31" fmla="*/ 9 h 37"/>
                  <a:gd name="T32" fmla="*/ 16 w 37"/>
                  <a:gd name="T33" fmla="*/ 9 h 37"/>
                  <a:gd name="T34" fmla="*/ 16 w 37"/>
                  <a:gd name="T35"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16" y="9"/>
                    </a:moveTo>
                    <a:cubicBezTo>
                      <a:pt x="27" y="9"/>
                      <a:pt x="27" y="9"/>
                      <a:pt x="27" y="9"/>
                    </a:cubicBezTo>
                    <a:cubicBezTo>
                      <a:pt x="30" y="9"/>
                      <a:pt x="32" y="7"/>
                      <a:pt x="32" y="4"/>
                    </a:cubicBezTo>
                    <a:cubicBezTo>
                      <a:pt x="32" y="2"/>
                      <a:pt x="30" y="0"/>
                      <a:pt x="27" y="0"/>
                    </a:cubicBezTo>
                    <a:cubicBezTo>
                      <a:pt x="5" y="0"/>
                      <a:pt x="5" y="0"/>
                      <a:pt x="5" y="0"/>
                    </a:cubicBezTo>
                    <a:cubicBezTo>
                      <a:pt x="2" y="0"/>
                      <a:pt x="0" y="2"/>
                      <a:pt x="0" y="4"/>
                    </a:cubicBezTo>
                    <a:cubicBezTo>
                      <a:pt x="0" y="4"/>
                      <a:pt x="0" y="4"/>
                      <a:pt x="0" y="5"/>
                    </a:cubicBezTo>
                    <a:cubicBezTo>
                      <a:pt x="0" y="5"/>
                      <a:pt x="0" y="5"/>
                      <a:pt x="0" y="5"/>
                    </a:cubicBezTo>
                    <a:cubicBezTo>
                      <a:pt x="0" y="26"/>
                      <a:pt x="0" y="26"/>
                      <a:pt x="0" y="26"/>
                    </a:cubicBezTo>
                    <a:cubicBezTo>
                      <a:pt x="0" y="29"/>
                      <a:pt x="2" y="31"/>
                      <a:pt x="5" y="31"/>
                    </a:cubicBezTo>
                    <a:cubicBezTo>
                      <a:pt x="7" y="31"/>
                      <a:pt x="10" y="29"/>
                      <a:pt x="10" y="26"/>
                    </a:cubicBezTo>
                    <a:cubicBezTo>
                      <a:pt x="10" y="16"/>
                      <a:pt x="10" y="16"/>
                      <a:pt x="10" y="16"/>
                    </a:cubicBezTo>
                    <a:cubicBezTo>
                      <a:pt x="29" y="35"/>
                      <a:pt x="29" y="35"/>
                      <a:pt x="29" y="35"/>
                    </a:cubicBezTo>
                    <a:cubicBezTo>
                      <a:pt x="31" y="37"/>
                      <a:pt x="34" y="37"/>
                      <a:pt x="36" y="35"/>
                    </a:cubicBezTo>
                    <a:cubicBezTo>
                      <a:pt x="37" y="33"/>
                      <a:pt x="37" y="30"/>
                      <a:pt x="36" y="28"/>
                    </a:cubicBezTo>
                    <a:lnTo>
                      <a:pt x="16" y="9"/>
                    </a:lnTo>
                    <a:close/>
                    <a:moveTo>
                      <a:pt x="16" y="9"/>
                    </a:moveTo>
                    <a:cubicBezTo>
                      <a:pt x="16" y="9"/>
                      <a:pt x="16" y="9"/>
                      <a:pt x="16" y="9"/>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grpSp>
      </p:grpSp>
      <p:grpSp>
        <p:nvGrpSpPr>
          <p:cNvPr id="348" name="Group 347"/>
          <p:cNvGrpSpPr/>
          <p:nvPr/>
        </p:nvGrpSpPr>
        <p:grpSpPr>
          <a:xfrm>
            <a:off x="7603446" y="2651384"/>
            <a:ext cx="252556" cy="251694"/>
            <a:chOff x="6021041" y="3044843"/>
            <a:chExt cx="287066" cy="286161"/>
          </a:xfrm>
        </p:grpSpPr>
        <p:sp>
          <p:nvSpPr>
            <p:cNvPr id="349" name="Oval 348"/>
            <p:cNvSpPr/>
            <p:nvPr/>
          </p:nvSpPr>
          <p:spPr>
            <a:xfrm>
              <a:off x="6021041" y="3044843"/>
              <a:ext cx="287066" cy="286161"/>
            </a:xfrm>
            <a:prstGeom prst="ellipse">
              <a:avLst/>
            </a:prstGeom>
            <a:solidFill>
              <a:srgbClr val="3CBBB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350" name="Picture 349"/>
            <p:cNvPicPr>
              <a:picLocks noChangeAspect="1"/>
            </p:cNvPicPr>
            <p:nvPr/>
          </p:nvPicPr>
          <p:blipFill>
            <a:blip r:embed="rId5"/>
            <a:stretch>
              <a:fillRect/>
            </a:stretch>
          </p:blipFill>
          <p:spPr>
            <a:xfrm>
              <a:off x="6073047" y="3114626"/>
              <a:ext cx="178018" cy="150226"/>
            </a:xfrm>
            <a:prstGeom prst="rect">
              <a:avLst/>
            </a:prstGeom>
          </p:spPr>
        </p:pic>
      </p:grpSp>
      <p:grpSp>
        <p:nvGrpSpPr>
          <p:cNvPr id="351" name="Group 350"/>
          <p:cNvGrpSpPr/>
          <p:nvPr/>
        </p:nvGrpSpPr>
        <p:grpSpPr>
          <a:xfrm>
            <a:off x="5572295" y="4085701"/>
            <a:ext cx="252556" cy="251694"/>
            <a:chOff x="6021041" y="3044843"/>
            <a:chExt cx="287066" cy="286161"/>
          </a:xfrm>
        </p:grpSpPr>
        <p:sp>
          <p:nvSpPr>
            <p:cNvPr id="352" name="Oval 351"/>
            <p:cNvSpPr/>
            <p:nvPr/>
          </p:nvSpPr>
          <p:spPr>
            <a:xfrm>
              <a:off x="6021041" y="3044843"/>
              <a:ext cx="287066" cy="286161"/>
            </a:xfrm>
            <a:prstGeom prst="ellipse">
              <a:avLst/>
            </a:prstGeom>
            <a:solidFill>
              <a:srgbClr val="3CBBB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353" name="Picture 352"/>
            <p:cNvPicPr>
              <a:picLocks noChangeAspect="1"/>
            </p:cNvPicPr>
            <p:nvPr/>
          </p:nvPicPr>
          <p:blipFill>
            <a:blip r:embed="rId5"/>
            <a:stretch>
              <a:fillRect/>
            </a:stretch>
          </p:blipFill>
          <p:spPr>
            <a:xfrm>
              <a:off x="6073047" y="3114626"/>
              <a:ext cx="178018" cy="150226"/>
            </a:xfrm>
            <a:prstGeom prst="rect">
              <a:avLst/>
            </a:prstGeom>
          </p:spPr>
        </p:pic>
      </p:grpSp>
      <p:sp>
        <p:nvSpPr>
          <p:cNvPr id="354" name="TextBox 353"/>
          <p:cNvSpPr txBox="1"/>
          <p:nvPr/>
        </p:nvSpPr>
        <p:spPr>
          <a:xfrm>
            <a:off x="5929923" y="1282666"/>
            <a:ext cx="978523" cy="238276"/>
          </a:xfrm>
          <a:prstGeom prst="rect">
            <a:avLst/>
          </a:prstGeom>
          <a:noFill/>
        </p:spPr>
        <p:txBody>
          <a:bodyPr wrap="square" lIns="68331" tIns="34166" rIns="68331" bIns="34166" rtlCol="0">
            <a:spAutoFit/>
          </a:bodyPr>
          <a:lstStyle/>
          <a:p>
            <a:pPr algn="ctr" defTabSz="341674" fontAlgn="auto">
              <a:spcBef>
                <a:spcPts val="0"/>
              </a:spcBef>
              <a:spcAft>
                <a:spcPts val="0"/>
              </a:spcAft>
            </a:pPr>
            <a:r>
              <a:rPr lang="ja-JP" altLang="en-US" sz="1100" dirty="0" smtClean="0">
                <a:solidFill>
                  <a:srgbClr val="4D4D4D"/>
                </a:solidFill>
                <a:latin typeface="CiscoSansTT Light"/>
                <a:ea typeface="+mn-ea"/>
                <a:cs typeface="+mn-cs"/>
              </a:rPr>
              <a:t>インターネット</a:t>
            </a:r>
            <a:endParaRPr lang="en-US" sz="1100" dirty="0">
              <a:solidFill>
                <a:srgbClr val="4D4D4D"/>
              </a:solidFill>
              <a:latin typeface="CiscoSansTT Light"/>
              <a:ea typeface="+mn-ea"/>
              <a:cs typeface="+mn-cs"/>
            </a:endParaRPr>
          </a:p>
        </p:txBody>
      </p:sp>
      <p:sp>
        <p:nvSpPr>
          <p:cNvPr id="355" name="TextBox 354"/>
          <p:cNvSpPr txBox="1"/>
          <p:nvPr/>
        </p:nvSpPr>
        <p:spPr>
          <a:xfrm>
            <a:off x="5730503" y="1773462"/>
            <a:ext cx="1564514" cy="238276"/>
          </a:xfrm>
          <a:prstGeom prst="rect">
            <a:avLst/>
          </a:prstGeom>
          <a:noFill/>
        </p:spPr>
        <p:txBody>
          <a:bodyPr wrap="square" lIns="68331" tIns="34166" rIns="68331" bIns="34166" rtlCol="0">
            <a:spAutoFit/>
          </a:bodyPr>
          <a:lstStyle/>
          <a:p>
            <a:pPr algn="ctr" defTabSz="341674" fontAlgn="auto">
              <a:spcBef>
                <a:spcPts val="0"/>
              </a:spcBef>
              <a:spcAft>
                <a:spcPts val="0"/>
              </a:spcAft>
            </a:pPr>
            <a:r>
              <a:rPr lang="en-US" sz="1100" dirty="0" smtClean="0">
                <a:solidFill>
                  <a:srgbClr val="4D4D4D"/>
                </a:solidFill>
                <a:latin typeface="CiscoSansTT Light"/>
                <a:ea typeface="+mn-ea"/>
                <a:cs typeface="+mn-cs"/>
              </a:rPr>
              <a:t>WSA</a:t>
            </a:r>
            <a:endParaRPr lang="en-US" sz="1100" dirty="0">
              <a:solidFill>
                <a:srgbClr val="4D4D4D"/>
              </a:solidFill>
              <a:latin typeface="CiscoSansTT Light"/>
              <a:ea typeface="+mn-ea"/>
              <a:cs typeface="+mn-cs"/>
            </a:endParaRPr>
          </a:p>
        </p:txBody>
      </p:sp>
      <p:sp>
        <p:nvSpPr>
          <p:cNvPr id="356" name="TextBox 355"/>
          <p:cNvSpPr txBox="1"/>
          <p:nvPr/>
        </p:nvSpPr>
        <p:spPr>
          <a:xfrm>
            <a:off x="5114918" y="4272739"/>
            <a:ext cx="1672515" cy="576831"/>
          </a:xfrm>
          <a:prstGeom prst="rect">
            <a:avLst/>
          </a:prstGeom>
          <a:noFill/>
        </p:spPr>
        <p:txBody>
          <a:bodyPr wrap="square" lIns="68331" tIns="34166" rIns="68331" bIns="34166" rtlCol="0">
            <a:spAutoFit/>
          </a:bodyPr>
          <a:lstStyle/>
          <a:p>
            <a:pPr algn="ctr" defTabSz="341674" fontAlgn="auto">
              <a:spcBef>
                <a:spcPts val="0"/>
              </a:spcBef>
              <a:spcAft>
                <a:spcPts val="0"/>
              </a:spcAft>
            </a:pPr>
            <a:r>
              <a:rPr lang="ja-JP" altLang="en-US" sz="1100" dirty="0" smtClean="0">
                <a:solidFill>
                  <a:srgbClr val="4D4D4D"/>
                </a:solidFill>
                <a:latin typeface="CiscoSansTT Light"/>
                <a:ea typeface="+mn-ea"/>
                <a:cs typeface="+mn-cs"/>
              </a:rPr>
              <a:t>キャンパス</a:t>
            </a:r>
            <a:r>
              <a:rPr lang="en-US" sz="1100" dirty="0" smtClean="0">
                <a:solidFill>
                  <a:srgbClr val="4D4D4D"/>
                </a:solidFill>
                <a:latin typeface="CiscoSansTT Light"/>
                <a:ea typeface="+mn-ea"/>
                <a:cs typeface="+mn-cs"/>
              </a:rPr>
              <a:t>/</a:t>
            </a:r>
            <a:r>
              <a:rPr lang="en-US" sz="1100" dirty="0">
                <a:solidFill>
                  <a:srgbClr val="4D4D4D"/>
                </a:solidFill>
                <a:latin typeface="CiscoSansTT Light"/>
                <a:ea typeface="+mn-ea"/>
                <a:cs typeface="+mn-cs"/>
              </a:rPr>
              <a:t>DC </a:t>
            </a:r>
            <a:r>
              <a:rPr lang="ja-JP" altLang="en-US" sz="1100" dirty="0" smtClean="0">
                <a:solidFill>
                  <a:srgbClr val="4D4D4D"/>
                </a:solidFill>
                <a:latin typeface="CiscoSansTT Light"/>
                <a:ea typeface="+mn-ea"/>
                <a:cs typeface="+mn-cs"/>
              </a:rPr>
              <a:t>スイッチ</a:t>
            </a:r>
            <a:endParaRPr lang="en-US" sz="1100" dirty="0">
              <a:solidFill>
                <a:srgbClr val="4D4D4D"/>
              </a:solidFill>
              <a:latin typeface="CiscoSansTT Light"/>
              <a:ea typeface="+mn-ea"/>
              <a:cs typeface="+mn-cs"/>
            </a:endParaRPr>
          </a:p>
          <a:p>
            <a:pPr algn="ctr" defTabSz="341674" fontAlgn="auto">
              <a:spcBef>
                <a:spcPts val="0"/>
              </a:spcBef>
              <a:spcAft>
                <a:spcPts val="0"/>
              </a:spcAft>
            </a:pPr>
            <a:r>
              <a:rPr lang="ja-JP" altLang="en-US" sz="1100" dirty="0" smtClean="0">
                <a:solidFill>
                  <a:srgbClr val="4D4D4D"/>
                </a:solidFill>
                <a:latin typeface="CiscoSansTT Light"/>
                <a:ea typeface="+mn-ea"/>
                <a:cs typeface="+mn-cs"/>
              </a:rPr>
              <a:t>シスコルーター</a:t>
            </a:r>
          </a:p>
          <a:p>
            <a:pPr algn="ctr" defTabSz="341674" fontAlgn="auto">
              <a:spcBef>
                <a:spcPts val="0"/>
              </a:spcBef>
              <a:spcAft>
                <a:spcPts val="0"/>
              </a:spcAft>
            </a:pPr>
            <a:r>
              <a:rPr lang="ja-JP" altLang="en-US" sz="1100" dirty="0" smtClean="0">
                <a:solidFill>
                  <a:srgbClr val="4D4D4D"/>
                </a:solidFill>
                <a:latin typeface="CiscoSansTT Light"/>
                <a:ea typeface="+mn-ea"/>
                <a:cs typeface="+mn-cs"/>
              </a:rPr>
              <a:t>エコパートナー製品</a:t>
            </a:r>
            <a:endParaRPr lang="en-US" altLang="ja-JP" sz="1100" dirty="0" smtClean="0">
              <a:solidFill>
                <a:srgbClr val="4D4D4D"/>
              </a:solidFill>
              <a:latin typeface="CiscoSansTT Light"/>
              <a:ea typeface="+mn-ea"/>
              <a:cs typeface="+mn-cs"/>
            </a:endParaRPr>
          </a:p>
        </p:txBody>
      </p:sp>
      <p:sp>
        <p:nvSpPr>
          <p:cNvPr id="357" name="TextBox 356"/>
          <p:cNvSpPr txBox="1"/>
          <p:nvPr/>
        </p:nvSpPr>
        <p:spPr>
          <a:xfrm>
            <a:off x="6908062" y="1980200"/>
            <a:ext cx="826417" cy="576831"/>
          </a:xfrm>
          <a:prstGeom prst="rect">
            <a:avLst/>
          </a:prstGeom>
          <a:noFill/>
        </p:spPr>
        <p:txBody>
          <a:bodyPr wrap="square" lIns="68331" tIns="34166" rIns="68331" bIns="34166" rtlCol="0">
            <a:spAutoFit/>
          </a:bodyPr>
          <a:lstStyle/>
          <a:p>
            <a:pPr algn="ctr" defTabSz="341674" fontAlgn="auto">
              <a:spcBef>
                <a:spcPts val="0"/>
              </a:spcBef>
              <a:spcAft>
                <a:spcPts val="0"/>
              </a:spcAft>
            </a:pPr>
            <a:r>
              <a:rPr lang="en-US" sz="1100" dirty="0" smtClean="0">
                <a:solidFill>
                  <a:srgbClr val="4D4D4D"/>
                </a:solidFill>
                <a:latin typeface="CiscoSansTT Light"/>
                <a:ea typeface="+mn-ea"/>
                <a:cs typeface="+mn-cs"/>
              </a:rPr>
              <a:t>ASA</a:t>
            </a:r>
          </a:p>
          <a:p>
            <a:pPr algn="ctr" defTabSz="341674" fontAlgn="auto">
              <a:spcBef>
                <a:spcPts val="0"/>
              </a:spcBef>
              <a:spcAft>
                <a:spcPts val="0"/>
              </a:spcAft>
            </a:pPr>
            <a:r>
              <a:rPr lang="ja-JP" altLang="en-US" sz="1100" dirty="0" smtClean="0">
                <a:solidFill>
                  <a:srgbClr val="4D4D4D"/>
                </a:solidFill>
                <a:latin typeface="CiscoSansTT Light"/>
                <a:ea typeface="+mn-ea"/>
                <a:cs typeface="+mn-cs"/>
              </a:rPr>
              <a:t>ファイアウォール</a:t>
            </a:r>
            <a:endParaRPr lang="en-US" sz="1100" dirty="0">
              <a:solidFill>
                <a:srgbClr val="4D4D4D"/>
              </a:solidFill>
              <a:latin typeface="CiscoSansTT Light"/>
              <a:ea typeface="+mn-ea"/>
              <a:cs typeface="+mn-cs"/>
            </a:endParaRPr>
          </a:p>
        </p:txBody>
      </p:sp>
      <p:grpSp>
        <p:nvGrpSpPr>
          <p:cNvPr id="358" name="Group 357"/>
          <p:cNvGrpSpPr/>
          <p:nvPr/>
        </p:nvGrpSpPr>
        <p:grpSpPr>
          <a:xfrm>
            <a:off x="4832266" y="2168596"/>
            <a:ext cx="2268350" cy="1447436"/>
            <a:chOff x="6441346" y="2891461"/>
            <a:chExt cx="3023680" cy="1929915"/>
          </a:xfrm>
        </p:grpSpPr>
        <p:sp>
          <p:nvSpPr>
            <p:cNvPr id="359" name="TextBox 358"/>
            <p:cNvSpPr txBox="1"/>
            <p:nvPr/>
          </p:nvSpPr>
          <p:spPr>
            <a:xfrm>
              <a:off x="6898394" y="3319302"/>
              <a:ext cx="2125739" cy="984495"/>
            </a:xfrm>
            <a:prstGeom prst="rect">
              <a:avLst/>
            </a:prstGeom>
            <a:noFill/>
          </p:spPr>
          <p:txBody>
            <a:bodyPr wrap="none" lIns="91148" tIns="45575" rIns="91148" bIns="45575" rtlCol="0">
              <a:spAutoFit/>
            </a:bodyPr>
            <a:lstStyle/>
            <a:p>
              <a:pPr marL="0" marR="0" lvl="0" indent="0" algn="ctr" defTabSz="45518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rgbClr val="143457"/>
                  </a:solidFill>
                  <a:effectLst/>
                  <a:uLnTx/>
                  <a:uFillTx/>
                  <a:latin typeface="CiscoSansTT ExtraLight"/>
                  <a:ea typeface="+mn-ea"/>
                  <a:cs typeface="CiscoSansTT"/>
                </a:rPr>
                <a:t>TrustSec</a:t>
              </a:r>
              <a:endParaRPr kumimoji="0" lang="en-US" sz="1400" b="1" i="0" u="none" strike="noStrike" kern="0" cap="none" spc="0" normalizeH="0" baseline="0" noProof="0" dirty="0" smtClean="0">
                <a:ln>
                  <a:noFill/>
                </a:ln>
                <a:solidFill>
                  <a:srgbClr val="143457"/>
                </a:solidFill>
                <a:effectLst/>
                <a:uLnTx/>
                <a:uFillTx/>
                <a:latin typeface="CiscoSansTT ExtraLight"/>
                <a:ea typeface="+mn-ea"/>
                <a:cs typeface="CiscoSansTT"/>
              </a:endParaRPr>
            </a:p>
            <a:p>
              <a:pPr marL="0" marR="0" lvl="0" indent="0" algn="ctr" defTabSz="455186"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143457"/>
                  </a:solidFill>
                  <a:effectLst/>
                  <a:uLnTx/>
                  <a:uFillTx/>
                  <a:latin typeface="CiscoSansTT ExtraLight"/>
                  <a:ea typeface="+mn-ea"/>
                  <a:cs typeface="CiscoSansTT"/>
                </a:rPr>
                <a:t>ソフトウェア定義型</a:t>
              </a:r>
              <a:endParaRPr kumimoji="0" lang="en-US" altLang="ja-JP" sz="1400" b="1" i="0" u="none" strike="noStrike" kern="0" cap="none" spc="0" normalizeH="0" baseline="0" noProof="0" dirty="0" smtClean="0">
                <a:ln>
                  <a:noFill/>
                </a:ln>
                <a:solidFill>
                  <a:srgbClr val="143457"/>
                </a:solidFill>
                <a:effectLst/>
                <a:uLnTx/>
                <a:uFillTx/>
                <a:latin typeface="CiscoSansTT ExtraLight"/>
                <a:ea typeface="+mn-ea"/>
                <a:cs typeface="CiscoSansTT"/>
              </a:endParaRPr>
            </a:p>
            <a:p>
              <a:pPr marL="0" marR="0" lvl="0" indent="0" algn="ctr" defTabSz="455186" eaLnBrk="1" fontAlgn="auto" latinLnBrk="0" hangingPunct="1">
                <a:lnSpc>
                  <a:spcPct val="100000"/>
                </a:lnSpc>
                <a:spcBef>
                  <a:spcPts val="0"/>
                </a:spcBef>
                <a:spcAft>
                  <a:spcPts val="0"/>
                </a:spcAft>
                <a:buClrTx/>
                <a:buSzTx/>
                <a:buFontTx/>
                <a:buNone/>
                <a:tabLst/>
                <a:defRPr/>
              </a:pPr>
              <a:r>
                <a:rPr lang="ja-JP" altLang="en-US" sz="1400" b="1" kern="0" dirty="0" smtClean="0">
                  <a:solidFill>
                    <a:srgbClr val="143457"/>
                  </a:solidFill>
                  <a:latin typeface="CiscoSansTT ExtraLight"/>
                  <a:ea typeface="+mn-ea"/>
                  <a:cs typeface="CiscoSansTT"/>
                </a:rPr>
                <a:t>セグメンテーション</a:t>
              </a:r>
              <a:endParaRPr kumimoji="0" lang="en-US" sz="1400" b="1" i="0" u="none" strike="noStrike" kern="0" cap="none" spc="0" normalizeH="0" baseline="0" noProof="0" dirty="0" smtClean="0">
                <a:ln>
                  <a:noFill/>
                </a:ln>
                <a:solidFill>
                  <a:srgbClr val="143457"/>
                </a:solidFill>
                <a:effectLst/>
                <a:uLnTx/>
                <a:uFillTx/>
                <a:latin typeface="CiscoSansTT ExtraLight"/>
                <a:ea typeface="+mn-ea"/>
                <a:cs typeface="CiscoSansTT"/>
              </a:endParaRPr>
            </a:p>
          </p:txBody>
        </p:sp>
        <p:sp>
          <p:nvSpPr>
            <p:cNvPr id="360" name="Pentagon 359"/>
            <p:cNvSpPr/>
            <p:nvPr/>
          </p:nvSpPr>
          <p:spPr>
            <a:xfrm>
              <a:off x="9003256" y="3470693"/>
              <a:ext cx="461770" cy="782633"/>
            </a:xfrm>
            <a:prstGeom prst="homePlate">
              <a:avLst/>
            </a:prstGeom>
            <a:gradFill flip="none" rotWithShape="1">
              <a:gsLst>
                <a:gs pos="0">
                  <a:srgbClr val="2968AF">
                    <a:alpha val="0"/>
                  </a:srgbClr>
                </a:gs>
                <a:gs pos="100000">
                  <a:srgbClr val="FFFFFF"/>
                </a:gs>
              </a:gsLst>
              <a:lin ang="0" scaled="1"/>
              <a:tileRect/>
            </a:gradFill>
            <a:ln w="9525" cap="flat" cmpd="sng" algn="ctr">
              <a:noFill/>
              <a:prstDash val="solid"/>
            </a:ln>
            <a:effectLst/>
          </p:spPr>
          <p:txBody>
            <a:bodyPr lIns="121547" tIns="60773" rIns="121547" bIns="60773" rtlCol="0" anchor="ctr"/>
            <a:lstStyle/>
            <a:p>
              <a:pPr marL="0" marR="0" lvl="0" indent="0" algn="ctr" defTabSz="9118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457"/>
                </a:solidFill>
                <a:effectLst/>
                <a:uLnTx/>
                <a:uFillTx/>
                <a:latin typeface="Arial"/>
                <a:ea typeface="+mn-ea"/>
                <a:cs typeface="+mn-cs"/>
              </a:endParaRPr>
            </a:p>
          </p:txBody>
        </p:sp>
        <p:sp>
          <p:nvSpPr>
            <p:cNvPr id="361" name="Pentagon 360"/>
            <p:cNvSpPr/>
            <p:nvPr/>
          </p:nvSpPr>
          <p:spPr>
            <a:xfrm rot="16200000">
              <a:off x="7722352" y="2540706"/>
              <a:ext cx="461891" cy="1163402"/>
            </a:xfrm>
            <a:prstGeom prst="homePlate">
              <a:avLst/>
            </a:prstGeom>
            <a:gradFill flip="none" rotWithShape="1">
              <a:gsLst>
                <a:gs pos="0">
                  <a:srgbClr val="2968AF">
                    <a:alpha val="0"/>
                  </a:srgbClr>
                </a:gs>
                <a:gs pos="100000">
                  <a:srgbClr val="FFFFFF"/>
                </a:gs>
              </a:gsLst>
              <a:lin ang="0" scaled="1"/>
              <a:tileRect/>
            </a:gradFill>
            <a:ln w="9525" cap="flat" cmpd="sng" algn="ctr">
              <a:noFill/>
              <a:prstDash val="solid"/>
            </a:ln>
            <a:effectLst/>
          </p:spPr>
          <p:txBody>
            <a:bodyPr lIns="121547" tIns="60773" rIns="121547" bIns="60773" rtlCol="0" anchor="ctr"/>
            <a:lstStyle/>
            <a:p>
              <a:pPr marL="0" marR="0" lvl="0" indent="0" algn="ctr" defTabSz="9118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457"/>
                </a:solidFill>
                <a:effectLst/>
                <a:uLnTx/>
                <a:uFillTx/>
                <a:latin typeface="Arial"/>
                <a:ea typeface="+mn-ea"/>
                <a:cs typeface="+mn-cs"/>
              </a:endParaRPr>
            </a:p>
          </p:txBody>
        </p:sp>
        <p:sp>
          <p:nvSpPr>
            <p:cNvPr id="362" name="Pentagon 361"/>
            <p:cNvSpPr/>
            <p:nvPr/>
          </p:nvSpPr>
          <p:spPr>
            <a:xfrm rot="5400000">
              <a:off x="7722352" y="4008730"/>
              <a:ext cx="461891" cy="1163402"/>
            </a:xfrm>
            <a:prstGeom prst="homePlate">
              <a:avLst/>
            </a:prstGeom>
            <a:gradFill flip="none" rotWithShape="1">
              <a:gsLst>
                <a:gs pos="0">
                  <a:srgbClr val="2968AF">
                    <a:alpha val="0"/>
                  </a:srgbClr>
                </a:gs>
                <a:gs pos="100000">
                  <a:srgbClr val="FFFFFF"/>
                </a:gs>
              </a:gsLst>
              <a:lin ang="0" scaled="1"/>
              <a:tileRect/>
            </a:gradFill>
            <a:ln w="9525" cap="flat" cmpd="sng" algn="ctr">
              <a:noFill/>
              <a:prstDash val="solid"/>
            </a:ln>
            <a:effectLst/>
          </p:spPr>
          <p:txBody>
            <a:bodyPr lIns="121547" tIns="60773" rIns="121547" bIns="60773" rtlCol="0" anchor="ctr"/>
            <a:lstStyle/>
            <a:p>
              <a:pPr marL="0" marR="0" lvl="0" indent="0" algn="ctr" defTabSz="9118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457"/>
                </a:solidFill>
                <a:effectLst/>
                <a:uLnTx/>
                <a:uFillTx/>
                <a:latin typeface="Arial"/>
                <a:ea typeface="+mn-ea"/>
                <a:cs typeface="+mn-cs"/>
              </a:endParaRPr>
            </a:p>
          </p:txBody>
        </p:sp>
        <p:sp>
          <p:nvSpPr>
            <p:cNvPr id="363" name="Pentagon 362"/>
            <p:cNvSpPr/>
            <p:nvPr/>
          </p:nvSpPr>
          <p:spPr>
            <a:xfrm rot="10800000">
              <a:off x="6441346" y="3553391"/>
              <a:ext cx="461770" cy="699909"/>
            </a:xfrm>
            <a:prstGeom prst="homePlate">
              <a:avLst/>
            </a:prstGeom>
            <a:gradFill flip="none" rotWithShape="1">
              <a:gsLst>
                <a:gs pos="0">
                  <a:srgbClr val="2968AF">
                    <a:alpha val="0"/>
                  </a:srgbClr>
                </a:gs>
                <a:gs pos="100000">
                  <a:srgbClr val="FFFFFF"/>
                </a:gs>
              </a:gsLst>
              <a:lin ang="0" scaled="1"/>
              <a:tileRect/>
            </a:gradFill>
            <a:ln w="9525" cap="flat" cmpd="sng" algn="ctr">
              <a:noFill/>
              <a:prstDash val="solid"/>
            </a:ln>
            <a:effectLst/>
          </p:spPr>
          <p:txBody>
            <a:bodyPr lIns="121547" tIns="60773" rIns="121547" bIns="60773" rtlCol="0" anchor="ctr"/>
            <a:lstStyle/>
            <a:p>
              <a:pPr marL="0" marR="0" lvl="0" indent="0" algn="ctr" defTabSz="9118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457"/>
                </a:solidFill>
                <a:effectLst/>
                <a:uLnTx/>
                <a:uFillTx/>
                <a:latin typeface="Arial"/>
                <a:ea typeface="+mn-ea"/>
                <a:cs typeface="+mn-cs"/>
              </a:endParaRPr>
            </a:p>
          </p:txBody>
        </p:sp>
        <p:grpSp>
          <p:nvGrpSpPr>
            <p:cNvPr id="364" name="Group 363"/>
            <p:cNvGrpSpPr/>
            <p:nvPr/>
          </p:nvGrpSpPr>
          <p:grpSpPr>
            <a:xfrm>
              <a:off x="6721427" y="4119396"/>
              <a:ext cx="598781" cy="598781"/>
              <a:chOff x="6483800" y="4622880"/>
              <a:chExt cx="598781" cy="598781"/>
            </a:xfrm>
          </p:grpSpPr>
          <p:pic>
            <p:nvPicPr>
              <p:cNvPr id="365" name="Picture 364"/>
              <p:cNvPicPr>
                <a:picLocks noChangeAspect="1"/>
              </p:cNvPicPr>
              <p:nvPr/>
            </p:nvPicPr>
            <p:blipFill>
              <a:blip r:embed="rId11">
                <a:alphaModFix/>
                <a:duotone>
                  <a:srgbClr val="D3D3DA">
                    <a:shade val="45000"/>
                    <a:satMod val="135000"/>
                  </a:srgbClr>
                  <a:prstClr val="white"/>
                </a:duotone>
                <a:extLst>
                  <a:ext uri="{BEBA8EAE-BF5A-486C-A8C5-ECC9F3942E4B}">
                    <a14:imgProps xmlns:a14="http://schemas.microsoft.com/office/drawing/2010/main">
                      <a14:imgLayer r:embed="rId12">
                        <a14:imgEffect>
                          <a14:sharpenSoften amount="100000"/>
                        </a14:imgEffect>
                        <a14:imgEffect>
                          <a14:brightnessContrast bright="-40000" contrast="-40000"/>
                        </a14:imgEffect>
                      </a14:imgLayer>
                    </a14:imgProps>
                  </a:ext>
                </a:extLst>
              </a:blip>
              <a:stretch>
                <a:fillRect/>
              </a:stretch>
            </p:blipFill>
            <p:spPr>
              <a:xfrm>
                <a:off x="6483800" y="4622880"/>
                <a:ext cx="598781" cy="598781"/>
              </a:xfrm>
              <a:prstGeom prst="rect">
                <a:avLst/>
              </a:prstGeom>
            </p:spPr>
          </p:pic>
          <p:grpSp>
            <p:nvGrpSpPr>
              <p:cNvPr id="366" name="Group 365"/>
              <p:cNvGrpSpPr>
                <a:grpSpLocks noChangeAspect="1"/>
              </p:cNvGrpSpPr>
              <p:nvPr/>
            </p:nvGrpSpPr>
            <p:grpSpPr>
              <a:xfrm rot="2725974">
                <a:off x="6670519" y="4774516"/>
                <a:ext cx="261040" cy="255280"/>
                <a:chOff x="7143750" y="1444627"/>
                <a:chExt cx="1346200" cy="1447800"/>
              </a:xfrm>
              <a:solidFill>
                <a:srgbClr val="800000"/>
              </a:solidFill>
              <a:effectLst>
                <a:outerShdw blurRad="50800" dist="12700" dir="5400000" algn="t" rotWithShape="0">
                  <a:prstClr val="black">
                    <a:alpha val="40000"/>
                  </a:prstClr>
                </a:outerShdw>
              </a:effectLst>
            </p:grpSpPr>
            <p:grpSp>
              <p:nvGrpSpPr>
                <p:cNvPr id="367" name="Group 366"/>
                <p:cNvGrpSpPr/>
                <p:nvPr/>
              </p:nvGrpSpPr>
              <p:grpSpPr>
                <a:xfrm>
                  <a:off x="7143750" y="1444627"/>
                  <a:ext cx="1346200" cy="1447800"/>
                  <a:chOff x="7143750" y="1444627"/>
                  <a:chExt cx="1346200" cy="1447800"/>
                </a:xfrm>
                <a:grpFill/>
              </p:grpSpPr>
              <p:sp>
                <p:nvSpPr>
                  <p:cNvPr id="369" name="Freeform 368"/>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68224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solidFill>
                          <a:srgbClr val="FFFFFF"/>
                        </a:solidFill>
                      </a:ln>
                      <a:solidFill>
                        <a:srgbClr val="143457"/>
                      </a:solidFill>
                      <a:effectLst/>
                      <a:uLnTx/>
                      <a:uFillTx/>
                      <a:latin typeface="Arial"/>
                      <a:ea typeface="+mn-ea"/>
                      <a:cs typeface="+mn-cs"/>
                    </a:endParaRPr>
                  </a:p>
                </p:txBody>
              </p:sp>
              <p:sp>
                <p:nvSpPr>
                  <p:cNvPr id="370" name="Freeform 369"/>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68224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solidFill>
                          <a:srgbClr val="FFFFFF"/>
                        </a:solidFill>
                      </a:ln>
                      <a:solidFill>
                        <a:srgbClr val="143457"/>
                      </a:solidFill>
                      <a:effectLst/>
                      <a:uLnTx/>
                      <a:uFillTx/>
                      <a:latin typeface="Arial"/>
                      <a:ea typeface="+mn-ea"/>
                      <a:cs typeface="+mn-cs"/>
                    </a:endParaRPr>
                  </a:p>
                </p:txBody>
              </p:sp>
              <p:sp>
                <p:nvSpPr>
                  <p:cNvPr id="371" name="Freeform 370"/>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68224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solidFill>
                          <a:srgbClr val="FFFFFF"/>
                        </a:solidFill>
                      </a:ln>
                      <a:solidFill>
                        <a:srgbClr val="143457"/>
                      </a:solidFill>
                      <a:effectLst/>
                      <a:uLnTx/>
                      <a:uFillTx/>
                      <a:latin typeface="Arial"/>
                      <a:ea typeface="+mn-ea"/>
                      <a:cs typeface="+mn-cs"/>
                    </a:endParaRPr>
                  </a:p>
                </p:txBody>
              </p:sp>
            </p:grpSp>
            <p:sp>
              <p:nvSpPr>
                <p:cNvPr id="368"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68224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solidFill>
                        <a:srgbClr val="FFFFFF"/>
                      </a:solidFill>
                    </a:ln>
                    <a:solidFill>
                      <a:srgbClr val="143457"/>
                    </a:solidFill>
                    <a:effectLst/>
                    <a:uLnTx/>
                    <a:uFillTx/>
                    <a:latin typeface="Arial"/>
                    <a:ea typeface="+mn-ea"/>
                    <a:cs typeface="+mn-cs"/>
                  </a:endParaRPr>
                </a:p>
              </p:txBody>
            </p:sp>
          </p:grpSp>
        </p:grpSp>
      </p:grpSp>
      <p:grpSp>
        <p:nvGrpSpPr>
          <p:cNvPr id="372" name="Group 371"/>
          <p:cNvGrpSpPr/>
          <p:nvPr/>
        </p:nvGrpSpPr>
        <p:grpSpPr>
          <a:xfrm>
            <a:off x="6118462" y="1938796"/>
            <a:ext cx="247528" cy="246683"/>
            <a:chOff x="5070947" y="767456"/>
            <a:chExt cx="996936" cy="993794"/>
          </a:xfrm>
        </p:grpSpPr>
        <p:sp>
          <p:nvSpPr>
            <p:cNvPr id="373" name="Oval 372"/>
            <p:cNvSpPr/>
            <p:nvPr/>
          </p:nvSpPr>
          <p:spPr>
            <a:xfrm>
              <a:off x="5070947" y="767456"/>
              <a:ext cx="996936" cy="993794"/>
            </a:xfrm>
            <a:prstGeom prst="ellipse">
              <a:avLst/>
            </a:prstGeom>
            <a:solidFill>
              <a:srgbClr val="365D79"/>
            </a:solidFill>
            <a:ln w="12700" cap="flat" cmpd="sng" algn="ctr">
              <a:solidFill>
                <a:srgbClr val="FFFFFF"/>
              </a:solidFill>
              <a:prstDash val="solid"/>
            </a:ln>
            <a:effectLst/>
          </p:spPr>
          <p:txBody>
            <a:bodyPr rtlCol="0" anchor="ctr"/>
            <a:lstStyle/>
            <a:p>
              <a:pPr marL="0" marR="0" lvl="0" indent="0" algn="ctr" defTabSz="684466"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374" name="Group 373"/>
            <p:cNvGrpSpPr/>
            <p:nvPr/>
          </p:nvGrpSpPr>
          <p:grpSpPr>
            <a:xfrm>
              <a:off x="5260096" y="967230"/>
              <a:ext cx="618638" cy="594247"/>
              <a:chOff x="4261533" y="1251489"/>
              <a:chExt cx="763859" cy="733743"/>
            </a:xfrm>
          </p:grpSpPr>
          <p:sp>
            <p:nvSpPr>
              <p:cNvPr id="375" name="Freeform 374"/>
              <p:cNvSpPr>
                <a:spLocks noEditPoints="1"/>
              </p:cNvSpPr>
              <p:nvPr/>
            </p:nvSpPr>
            <p:spPr bwMode="auto">
              <a:xfrm rot="10800000">
                <a:off x="4707802" y="1673117"/>
                <a:ext cx="317590" cy="312115"/>
              </a:xfrm>
              <a:custGeom>
                <a:avLst/>
                <a:gdLst>
                  <a:gd name="T0" fmla="*/ 38 w 38"/>
                  <a:gd name="T1" fmla="*/ 11 h 37"/>
                  <a:gd name="T2" fmla="*/ 33 w 38"/>
                  <a:gd name="T3" fmla="*/ 6 h 37"/>
                  <a:gd name="T4" fmla="*/ 28 w 38"/>
                  <a:gd name="T5" fmla="*/ 11 h 37"/>
                  <a:gd name="T6" fmla="*/ 28 w 38"/>
                  <a:gd name="T7" fmla="*/ 21 h 37"/>
                  <a:gd name="T8" fmla="*/ 9 w 38"/>
                  <a:gd name="T9" fmla="*/ 2 h 37"/>
                  <a:gd name="T10" fmla="*/ 2 w 38"/>
                  <a:gd name="T11" fmla="*/ 2 h 37"/>
                  <a:gd name="T12" fmla="*/ 2 w 38"/>
                  <a:gd name="T13" fmla="*/ 9 h 37"/>
                  <a:gd name="T14" fmla="*/ 21 w 38"/>
                  <a:gd name="T15" fmla="*/ 28 h 37"/>
                  <a:gd name="T16" fmla="*/ 11 w 38"/>
                  <a:gd name="T17" fmla="*/ 28 h 37"/>
                  <a:gd name="T18" fmla="*/ 6 w 38"/>
                  <a:gd name="T19" fmla="*/ 33 h 37"/>
                  <a:gd name="T20" fmla="*/ 11 w 38"/>
                  <a:gd name="T21" fmla="*/ 37 h 37"/>
                  <a:gd name="T22" fmla="*/ 33 w 38"/>
                  <a:gd name="T23" fmla="*/ 37 h 37"/>
                  <a:gd name="T24" fmla="*/ 38 w 38"/>
                  <a:gd name="T25" fmla="*/ 33 h 37"/>
                  <a:gd name="T26" fmla="*/ 38 w 38"/>
                  <a:gd name="T27" fmla="*/ 32 h 37"/>
                  <a:gd name="T28" fmla="*/ 38 w 38"/>
                  <a:gd name="T29" fmla="*/ 32 h 37"/>
                  <a:gd name="T30" fmla="*/ 38 w 38"/>
                  <a:gd name="T31" fmla="*/ 11 h 37"/>
                  <a:gd name="T32" fmla="*/ 38 w 38"/>
                  <a:gd name="T33" fmla="*/ 11 h 37"/>
                  <a:gd name="T34" fmla="*/ 38 w 38"/>
                  <a:gd name="T35"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8" y="11"/>
                    </a:moveTo>
                    <a:cubicBezTo>
                      <a:pt x="38" y="8"/>
                      <a:pt x="36" y="6"/>
                      <a:pt x="33" y="6"/>
                    </a:cubicBezTo>
                    <a:cubicBezTo>
                      <a:pt x="30" y="6"/>
                      <a:pt x="28" y="8"/>
                      <a:pt x="28" y="11"/>
                    </a:cubicBezTo>
                    <a:cubicBezTo>
                      <a:pt x="28" y="21"/>
                      <a:pt x="28" y="21"/>
                      <a:pt x="28" y="21"/>
                    </a:cubicBezTo>
                    <a:cubicBezTo>
                      <a:pt x="9" y="2"/>
                      <a:pt x="9" y="2"/>
                      <a:pt x="9" y="2"/>
                    </a:cubicBezTo>
                    <a:cubicBezTo>
                      <a:pt x="7" y="0"/>
                      <a:pt x="4" y="0"/>
                      <a:pt x="2" y="2"/>
                    </a:cubicBezTo>
                    <a:cubicBezTo>
                      <a:pt x="0" y="4"/>
                      <a:pt x="0" y="7"/>
                      <a:pt x="2" y="9"/>
                    </a:cubicBezTo>
                    <a:cubicBezTo>
                      <a:pt x="21" y="28"/>
                      <a:pt x="21" y="28"/>
                      <a:pt x="21" y="28"/>
                    </a:cubicBezTo>
                    <a:cubicBezTo>
                      <a:pt x="11" y="28"/>
                      <a:pt x="11" y="28"/>
                      <a:pt x="11" y="28"/>
                    </a:cubicBezTo>
                    <a:cubicBezTo>
                      <a:pt x="8" y="28"/>
                      <a:pt x="6" y="30"/>
                      <a:pt x="6" y="33"/>
                    </a:cubicBezTo>
                    <a:cubicBezTo>
                      <a:pt x="6" y="35"/>
                      <a:pt x="8" y="37"/>
                      <a:pt x="11" y="37"/>
                    </a:cubicBezTo>
                    <a:cubicBezTo>
                      <a:pt x="33" y="37"/>
                      <a:pt x="33" y="37"/>
                      <a:pt x="33" y="37"/>
                    </a:cubicBezTo>
                    <a:cubicBezTo>
                      <a:pt x="35" y="37"/>
                      <a:pt x="38" y="35"/>
                      <a:pt x="38" y="33"/>
                    </a:cubicBezTo>
                    <a:cubicBezTo>
                      <a:pt x="38" y="33"/>
                      <a:pt x="38" y="32"/>
                      <a:pt x="38" y="32"/>
                    </a:cubicBezTo>
                    <a:cubicBezTo>
                      <a:pt x="38" y="32"/>
                      <a:pt x="38" y="32"/>
                      <a:pt x="38" y="32"/>
                    </a:cubicBezTo>
                    <a:lnTo>
                      <a:pt x="38" y="11"/>
                    </a:lnTo>
                    <a:close/>
                    <a:moveTo>
                      <a:pt x="38" y="11"/>
                    </a:moveTo>
                    <a:cubicBezTo>
                      <a:pt x="38" y="11"/>
                      <a:pt x="38" y="11"/>
                      <a:pt x="38" y="11"/>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76" name="Freeform 6"/>
              <p:cNvSpPr>
                <a:spLocks noEditPoints="1"/>
              </p:cNvSpPr>
              <p:nvPr/>
            </p:nvSpPr>
            <p:spPr bwMode="auto">
              <a:xfrm rot="16200000" flipH="1">
                <a:off x="4262446" y="1673117"/>
                <a:ext cx="310289" cy="312115"/>
              </a:xfrm>
              <a:custGeom>
                <a:avLst/>
                <a:gdLst>
                  <a:gd name="T0" fmla="*/ 29 w 37"/>
                  <a:gd name="T1" fmla="*/ 2 h 37"/>
                  <a:gd name="T2" fmla="*/ 10 w 37"/>
                  <a:gd name="T3" fmla="*/ 21 h 37"/>
                  <a:gd name="T4" fmla="*/ 10 w 37"/>
                  <a:gd name="T5" fmla="*/ 11 h 37"/>
                  <a:gd name="T6" fmla="*/ 5 w 37"/>
                  <a:gd name="T7" fmla="*/ 6 h 37"/>
                  <a:gd name="T8" fmla="*/ 0 w 37"/>
                  <a:gd name="T9" fmla="*/ 11 h 37"/>
                  <a:gd name="T10" fmla="*/ 0 w 37"/>
                  <a:gd name="T11" fmla="*/ 32 h 37"/>
                  <a:gd name="T12" fmla="*/ 0 w 37"/>
                  <a:gd name="T13" fmla="*/ 32 h 37"/>
                  <a:gd name="T14" fmla="*/ 0 w 37"/>
                  <a:gd name="T15" fmla="*/ 33 h 37"/>
                  <a:gd name="T16" fmla="*/ 5 w 37"/>
                  <a:gd name="T17" fmla="*/ 37 h 37"/>
                  <a:gd name="T18" fmla="*/ 27 w 37"/>
                  <a:gd name="T19" fmla="*/ 37 h 37"/>
                  <a:gd name="T20" fmla="*/ 32 w 37"/>
                  <a:gd name="T21" fmla="*/ 33 h 37"/>
                  <a:gd name="T22" fmla="*/ 27 w 37"/>
                  <a:gd name="T23" fmla="*/ 28 h 37"/>
                  <a:gd name="T24" fmla="*/ 16 w 37"/>
                  <a:gd name="T25" fmla="*/ 28 h 37"/>
                  <a:gd name="T26" fmla="*/ 36 w 37"/>
                  <a:gd name="T27" fmla="*/ 9 h 37"/>
                  <a:gd name="T28" fmla="*/ 36 w 37"/>
                  <a:gd name="T29" fmla="*/ 2 h 37"/>
                  <a:gd name="T30" fmla="*/ 29 w 37"/>
                  <a:gd name="T31" fmla="*/ 2 h 37"/>
                  <a:gd name="T32" fmla="*/ 29 w 37"/>
                  <a:gd name="T33" fmla="*/ 2 h 37"/>
                  <a:gd name="T34" fmla="*/ 29 w 37"/>
                  <a:gd name="T3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29" y="2"/>
                    </a:moveTo>
                    <a:cubicBezTo>
                      <a:pt x="10" y="21"/>
                      <a:pt x="10" y="21"/>
                      <a:pt x="10" y="21"/>
                    </a:cubicBezTo>
                    <a:cubicBezTo>
                      <a:pt x="10" y="11"/>
                      <a:pt x="10" y="11"/>
                      <a:pt x="10" y="11"/>
                    </a:cubicBezTo>
                    <a:cubicBezTo>
                      <a:pt x="10" y="8"/>
                      <a:pt x="7" y="6"/>
                      <a:pt x="5" y="6"/>
                    </a:cubicBezTo>
                    <a:cubicBezTo>
                      <a:pt x="2" y="6"/>
                      <a:pt x="0" y="8"/>
                      <a:pt x="0" y="11"/>
                    </a:cubicBezTo>
                    <a:cubicBezTo>
                      <a:pt x="0" y="32"/>
                      <a:pt x="0" y="32"/>
                      <a:pt x="0" y="32"/>
                    </a:cubicBezTo>
                    <a:cubicBezTo>
                      <a:pt x="0" y="32"/>
                      <a:pt x="0" y="32"/>
                      <a:pt x="0" y="32"/>
                    </a:cubicBezTo>
                    <a:cubicBezTo>
                      <a:pt x="0" y="32"/>
                      <a:pt x="0" y="33"/>
                      <a:pt x="0" y="33"/>
                    </a:cubicBezTo>
                    <a:cubicBezTo>
                      <a:pt x="0" y="35"/>
                      <a:pt x="2" y="37"/>
                      <a:pt x="5" y="37"/>
                    </a:cubicBezTo>
                    <a:cubicBezTo>
                      <a:pt x="27" y="37"/>
                      <a:pt x="27" y="37"/>
                      <a:pt x="27" y="37"/>
                    </a:cubicBezTo>
                    <a:cubicBezTo>
                      <a:pt x="30" y="37"/>
                      <a:pt x="32" y="35"/>
                      <a:pt x="32" y="33"/>
                    </a:cubicBezTo>
                    <a:cubicBezTo>
                      <a:pt x="32" y="30"/>
                      <a:pt x="30" y="28"/>
                      <a:pt x="27" y="28"/>
                    </a:cubicBezTo>
                    <a:cubicBezTo>
                      <a:pt x="16" y="28"/>
                      <a:pt x="16" y="28"/>
                      <a:pt x="16" y="28"/>
                    </a:cubicBezTo>
                    <a:cubicBezTo>
                      <a:pt x="36" y="9"/>
                      <a:pt x="36" y="9"/>
                      <a:pt x="36" y="9"/>
                    </a:cubicBezTo>
                    <a:cubicBezTo>
                      <a:pt x="37" y="7"/>
                      <a:pt x="37" y="4"/>
                      <a:pt x="36" y="2"/>
                    </a:cubicBezTo>
                    <a:cubicBezTo>
                      <a:pt x="34" y="0"/>
                      <a:pt x="31" y="0"/>
                      <a:pt x="29" y="2"/>
                    </a:cubicBezTo>
                    <a:close/>
                    <a:moveTo>
                      <a:pt x="29" y="2"/>
                    </a:moveTo>
                    <a:cubicBezTo>
                      <a:pt x="29" y="2"/>
                      <a:pt x="29" y="2"/>
                      <a:pt x="29" y="2"/>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77" name="Freeform 7"/>
              <p:cNvSpPr>
                <a:spLocks noEditPoints="1"/>
              </p:cNvSpPr>
              <p:nvPr/>
            </p:nvSpPr>
            <p:spPr bwMode="auto">
              <a:xfrm rot="10800000">
                <a:off x="4707802" y="1251489"/>
                <a:ext cx="317590" cy="312115"/>
              </a:xfrm>
              <a:custGeom>
                <a:avLst/>
                <a:gdLst>
                  <a:gd name="T0" fmla="*/ 9 w 38"/>
                  <a:gd name="T1" fmla="*/ 35 h 37"/>
                  <a:gd name="T2" fmla="*/ 28 w 38"/>
                  <a:gd name="T3" fmla="*/ 16 h 37"/>
                  <a:gd name="T4" fmla="*/ 28 w 38"/>
                  <a:gd name="T5" fmla="*/ 26 h 37"/>
                  <a:gd name="T6" fmla="*/ 33 w 38"/>
                  <a:gd name="T7" fmla="*/ 31 h 37"/>
                  <a:gd name="T8" fmla="*/ 38 w 38"/>
                  <a:gd name="T9" fmla="*/ 26 h 37"/>
                  <a:gd name="T10" fmla="*/ 38 w 38"/>
                  <a:gd name="T11" fmla="*/ 5 h 37"/>
                  <a:gd name="T12" fmla="*/ 38 w 38"/>
                  <a:gd name="T13" fmla="*/ 5 h 37"/>
                  <a:gd name="T14" fmla="*/ 38 w 38"/>
                  <a:gd name="T15" fmla="*/ 4 h 37"/>
                  <a:gd name="T16" fmla="*/ 33 w 38"/>
                  <a:gd name="T17" fmla="*/ 0 h 37"/>
                  <a:gd name="T18" fmla="*/ 11 w 38"/>
                  <a:gd name="T19" fmla="*/ 0 h 37"/>
                  <a:gd name="T20" fmla="*/ 6 w 38"/>
                  <a:gd name="T21" fmla="*/ 4 h 37"/>
                  <a:gd name="T22" fmla="*/ 11 w 38"/>
                  <a:gd name="T23" fmla="*/ 9 h 37"/>
                  <a:gd name="T24" fmla="*/ 21 w 38"/>
                  <a:gd name="T25" fmla="*/ 9 h 37"/>
                  <a:gd name="T26" fmla="*/ 2 w 38"/>
                  <a:gd name="T27" fmla="*/ 28 h 37"/>
                  <a:gd name="T28" fmla="*/ 2 w 38"/>
                  <a:gd name="T29" fmla="*/ 35 h 37"/>
                  <a:gd name="T30" fmla="*/ 9 w 38"/>
                  <a:gd name="T31" fmla="*/ 35 h 37"/>
                  <a:gd name="T32" fmla="*/ 9 w 38"/>
                  <a:gd name="T33" fmla="*/ 35 h 37"/>
                  <a:gd name="T34" fmla="*/ 9 w 38"/>
                  <a:gd name="T3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9" y="35"/>
                    </a:moveTo>
                    <a:cubicBezTo>
                      <a:pt x="28" y="16"/>
                      <a:pt x="28" y="16"/>
                      <a:pt x="28" y="16"/>
                    </a:cubicBezTo>
                    <a:cubicBezTo>
                      <a:pt x="28" y="26"/>
                      <a:pt x="28" y="26"/>
                      <a:pt x="28" y="26"/>
                    </a:cubicBezTo>
                    <a:cubicBezTo>
                      <a:pt x="28" y="29"/>
                      <a:pt x="30" y="31"/>
                      <a:pt x="33" y="31"/>
                    </a:cubicBezTo>
                    <a:cubicBezTo>
                      <a:pt x="36" y="31"/>
                      <a:pt x="38" y="29"/>
                      <a:pt x="38" y="26"/>
                    </a:cubicBezTo>
                    <a:cubicBezTo>
                      <a:pt x="38" y="5"/>
                      <a:pt x="38" y="5"/>
                      <a:pt x="38" y="5"/>
                    </a:cubicBezTo>
                    <a:cubicBezTo>
                      <a:pt x="38" y="5"/>
                      <a:pt x="38" y="5"/>
                      <a:pt x="38" y="5"/>
                    </a:cubicBezTo>
                    <a:cubicBezTo>
                      <a:pt x="38" y="4"/>
                      <a:pt x="38" y="4"/>
                      <a:pt x="38" y="4"/>
                    </a:cubicBezTo>
                    <a:cubicBezTo>
                      <a:pt x="38" y="2"/>
                      <a:pt x="35" y="0"/>
                      <a:pt x="33" y="0"/>
                    </a:cubicBezTo>
                    <a:cubicBezTo>
                      <a:pt x="11" y="0"/>
                      <a:pt x="11" y="0"/>
                      <a:pt x="11" y="0"/>
                    </a:cubicBezTo>
                    <a:cubicBezTo>
                      <a:pt x="8" y="0"/>
                      <a:pt x="6" y="2"/>
                      <a:pt x="6" y="4"/>
                    </a:cubicBezTo>
                    <a:cubicBezTo>
                      <a:pt x="6" y="7"/>
                      <a:pt x="8" y="9"/>
                      <a:pt x="11" y="9"/>
                    </a:cubicBezTo>
                    <a:cubicBezTo>
                      <a:pt x="21" y="9"/>
                      <a:pt x="21" y="9"/>
                      <a:pt x="21" y="9"/>
                    </a:cubicBezTo>
                    <a:cubicBezTo>
                      <a:pt x="2" y="28"/>
                      <a:pt x="2" y="28"/>
                      <a:pt x="2" y="28"/>
                    </a:cubicBezTo>
                    <a:cubicBezTo>
                      <a:pt x="0" y="30"/>
                      <a:pt x="0" y="33"/>
                      <a:pt x="2" y="35"/>
                    </a:cubicBezTo>
                    <a:cubicBezTo>
                      <a:pt x="4" y="37"/>
                      <a:pt x="7" y="37"/>
                      <a:pt x="9" y="35"/>
                    </a:cubicBezTo>
                    <a:close/>
                    <a:moveTo>
                      <a:pt x="9" y="35"/>
                    </a:moveTo>
                    <a:cubicBezTo>
                      <a:pt x="9" y="35"/>
                      <a:pt x="9" y="35"/>
                      <a:pt x="9" y="35"/>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sp>
            <p:nvSpPr>
              <p:cNvPr id="378" name="Freeform 8"/>
              <p:cNvSpPr>
                <a:spLocks noEditPoints="1"/>
              </p:cNvSpPr>
              <p:nvPr/>
            </p:nvSpPr>
            <p:spPr bwMode="auto">
              <a:xfrm flipH="1" flipV="1">
                <a:off x="4261533" y="1251489"/>
                <a:ext cx="310289" cy="312115"/>
              </a:xfrm>
              <a:custGeom>
                <a:avLst/>
                <a:gdLst>
                  <a:gd name="T0" fmla="*/ 16 w 37"/>
                  <a:gd name="T1" fmla="*/ 9 h 37"/>
                  <a:gd name="T2" fmla="*/ 27 w 37"/>
                  <a:gd name="T3" fmla="*/ 9 h 37"/>
                  <a:gd name="T4" fmla="*/ 32 w 37"/>
                  <a:gd name="T5" fmla="*/ 4 h 37"/>
                  <a:gd name="T6" fmla="*/ 27 w 37"/>
                  <a:gd name="T7" fmla="*/ 0 h 37"/>
                  <a:gd name="T8" fmla="*/ 5 w 37"/>
                  <a:gd name="T9" fmla="*/ 0 h 37"/>
                  <a:gd name="T10" fmla="*/ 0 w 37"/>
                  <a:gd name="T11" fmla="*/ 4 h 37"/>
                  <a:gd name="T12" fmla="*/ 0 w 37"/>
                  <a:gd name="T13" fmla="*/ 5 h 37"/>
                  <a:gd name="T14" fmla="*/ 0 w 37"/>
                  <a:gd name="T15" fmla="*/ 5 h 37"/>
                  <a:gd name="T16" fmla="*/ 0 w 37"/>
                  <a:gd name="T17" fmla="*/ 26 h 37"/>
                  <a:gd name="T18" fmla="*/ 5 w 37"/>
                  <a:gd name="T19" fmla="*/ 31 h 37"/>
                  <a:gd name="T20" fmla="*/ 10 w 37"/>
                  <a:gd name="T21" fmla="*/ 26 h 37"/>
                  <a:gd name="T22" fmla="*/ 10 w 37"/>
                  <a:gd name="T23" fmla="*/ 16 h 37"/>
                  <a:gd name="T24" fmla="*/ 29 w 37"/>
                  <a:gd name="T25" fmla="*/ 35 h 37"/>
                  <a:gd name="T26" fmla="*/ 36 w 37"/>
                  <a:gd name="T27" fmla="*/ 35 h 37"/>
                  <a:gd name="T28" fmla="*/ 36 w 37"/>
                  <a:gd name="T29" fmla="*/ 28 h 37"/>
                  <a:gd name="T30" fmla="*/ 16 w 37"/>
                  <a:gd name="T31" fmla="*/ 9 h 37"/>
                  <a:gd name="T32" fmla="*/ 16 w 37"/>
                  <a:gd name="T33" fmla="*/ 9 h 37"/>
                  <a:gd name="T34" fmla="*/ 16 w 37"/>
                  <a:gd name="T35"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16" y="9"/>
                    </a:moveTo>
                    <a:cubicBezTo>
                      <a:pt x="27" y="9"/>
                      <a:pt x="27" y="9"/>
                      <a:pt x="27" y="9"/>
                    </a:cubicBezTo>
                    <a:cubicBezTo>
                      <a:pt x="30" y="9"/>
                      <a:pt x="32" y="7"/>
                      <a:pt x="32" y="4"/>
                    </a:cubicBezTo>
                    <a:cubicBezTo>
                      <a:pt x="32" y="2"/>
                      <a:pt x="30" y="0"/>
                      <a:pt x="27" y="0"/>
                    </a:cubicBezTo>
                    <a:cubicBezTo>
                      <a:pt x="5" y="0"/>
                      <a:pt x="5" y="0"/>
                      <a:pt x="5" y="0"/>
                    </a:cubicBezTo>
                    <a:cubicBezTo>
                      <a:pt x="2" y="0"/>
                      <a:pt x="0" y="2"/>
                      <a:pt x="0" y="4"/>
                    </a:cubicBezTo>
                    <a:cubicBezTo>
                      <a:pt x="0" y="4"/>
                      <a:pt x="0" y="4"/>
                      <a:pt x="0" y="5"/>
                    </a:cubicBezTo>
                    <a:cubicBezTo>
                      <a:pt x="0" y="5"/>
                      <a:pt x="0" y="5"/>
                      <a:pt x="0" y="5"/>
                    </a:cubicBezTo>
                    <a:cubicBezTo>
                      <a:pt x="0" y="26"/>
                      <a:pt x="0" y="26"/>
                      <a:pt x="0" y="26"/>
                    </a:cubicBezTo>
                    <a:cubicBezTo>
                      <a:pt x="0" y="29"/>
                      <a:pt x="2" y="31"/>
                      <a:pt x="5" y="31"/>
                    </a:cubicBezTo>
                    <a:cubicBezTo>
                      <a:pt x="7" y="31"/>
                      <a:pt x="10" y="29"/>
                      <a:pt x="10" y="26"/>
                    </a:cubicBezTo>
                    <a:cubicBezTo>
                      <a:pt x="10" y="16"/>
                      <a:pt x="10" y="16"/>
                      <a:pt x="10" y="16"/>
                    </a:cubicBezTo>
                    <a:cubicBezTo>
                      <a:pt x="29" y="35"/>
                      <a:pt x="29" y="35"/>
                      <a:pt x="29" y="35"/>
                    </a:cubicBezTo>
                    <a:cubicBezTo>
                      <a:pt x="31" y="37"/>
                      <a:pt x="34" y="37"/>
                      <a:pt x="36" y="35"/>
                    </a:cubicBezTo>
                    <a:cubicBezTo>
                      <a:pt x="37" y="33"/>
                      <a:pt x="37" y="30"/>
                      <a:pt x="36" y="28"/>
                    </a:cubicBezTo>
                    <a:lnTo>
                      <a:pt x="16" y="9"/>
                    </a:lnTo>
                    <a:close/>
                    <a:moveTo>
                      <a:pt x="16" y="9"/>
                    </a:moveTo>
                    <a:cubicBezTo>
                      <a:pt x="16" y="9"/>
                      <a:pt x="16" y="9"/>
                      <a:pt x="16" y="9"/>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51315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676767"/>
                  </a:solidFill>
                  <a:effectLst/>
                  <a:uLnTx/>
                  <a:uFillTx/>
                  <a:latin typeface="Arial"/>
                  <a:ea typeface="+mn-ea"/>
                  <a:cs typeface="Arial" panose="020B0604020202020204" pitchFamily="34" charset="0"/>
                </a:endParaRPr>
              </a:p>
            </p:txBody>
          </p:sp>
        </p:grpSp>
      </p:grpSp>
      <p:sp>
        <p:nvSpPr>
          <p:cNvPr id="3" name="TextBox 2"/>
          <p:cNvSpPr txBox="1"/>
          <p:nvPr/>
        </p:nvSpPr>
        <p:spPr>
          <a:xfrm>
            <a:off x="2426860" y="708704"/>
            <a:ext cx="4278291" cy="261610"/>
          </a:xfrm>
          <a:prstGeom prst="rect">
            <a:avLst/>
          </a:prstGeom>
          <a:noFill/>
        </p:spPr>
        <p:txBody>
          <a:bodyPr wrap="square" rtlCol="0">
            <a:spAutoFit/>
          </a:bodyPr>
          <a:lstStyle/>
          <a:p>
            <a:r>
              <a:rPr lang="en-US" altLang="ja-JP" sz="1100" dirty="0" smtClean="0"/>
              <a:t>※ANC : Adaptive Network Control</a:t>
            </a:r>
            <a:endParaRPr lang="en-US" sz="1100" dirty="0"/>
          </a:p>
        </p:txBody>
      </p:sp>
      <p:sp>
        <p:nvSpPr>
          <p:cNvPr id="4" name="TextBox 3"/>
          <p:cNvSpPr txBox="1"/>
          <p:nvPr/>
        </p:nvSpPr>
        <p:spPr>
          <a:xfrm>
            <a:off x="2849094" y="4372155"/>
            <a:ext cx="1210588" cy="307777"/>
          </a:xfrm>
          <a:prstGeom prst="rect">
            <a:avLst/>
          </a:prstGeom>
          <a:noFill/>
        </p:spPr>
        <p:txBody>
          <a:bodyPr wrap="none" rtlCol="0">
            <a:spAutoFit/>
          </a:bodyPr>
          <a:lstStyle/>
          <a:p>
            <a:r>
              <a:rPr lang="en-US" altLang="ja-JP" sz="1400" smtClean="0"/>
              <a:t>Stealthwatch</a:t>
            </a:r>
            <a:endParaRPr lang="en-US" sz="1400" dirty="0"/>
          </a:p>
        </p:txBody>
      </p:sp>
    </p:spTree>
    <p:extLst>
      <p:ext uri="{BB962C8B-B14F-4D97-AF65-F5344CB8AC3E}">
        <p14:creationId xmlns:p14="http://schemas.microsoft.com/office/powerpoint/2010/main" val="1023004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wipe(left)">
                                      <p:cBhvr>
                                        <p:cTn id="12" dur="500"/>
                                        <p:tgtEl>
                                          <p:spTgt spid="19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32"/>
                                        </p:tgtEl>
                                        <p:attrNameLst>
                                          <p:attrName>style.visibility</p:attrName>
                                        </p:attrNameLst>
                                      </p:cBhvr>
                                      <p:to>
                                        <p:strVal val="visible"/>
                                      </p:to>
                                    </p:set>
                                    <p:animEffect transition="in" filter="fade">
                                      <p:cBhvr>
                                        <p:cTn id="16" dur="500"/>
                                        <p:tgtEl>
                                          <p:spTgt spid="232"/>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73"/>
                                        </p:tgtEl>
                                        <p:attrNameLst>
                                          <p:attrName>style.visibility</p:attrName>
                                        </p:attrNameLst>
                                      </p:cBhvr>
                                      <p:to>
                                        <p:strVal val="visible"/>
                                      </p:to>
                                    </p:set>
                                    <p:animEffect transition="in" filter="wipe(down)">
                                      <p:cBhvr>
                                        <p:cTn id="20" dur="500"/>
                                        <p:tgtEl>
                                          <p:spTgt spid="273"/>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243"/>
                                        </p:tgtEl>
                                        <p:attrNameLst>
                                          <p:attrName>style.visibility</p:attrName>
                                        </p:attrNameLst>
                                      </p:cBhvr>
                                      <p:to>
                                        <p:strVal val="visible"/>
                                      </p:to>
                                    </p:set>
                                    <p:animEffect transition="in" filter="wipe(up)">
                                      <p:cBhvr>
                                        <p:cTn id="24" dur="500"/>
                                        <p:tgtEl>
                                          <p:spTgt spid="243"/>
                                        </p:tgtEl>
                                      </p:cBhvr>
                                    </p:animEffect>
                                  </p:childTnLst>
                                </p:cTn>
                              </p:par>
                              <p:par>
                                <p:cTn id="25" presetID="10" presetClass="entr" presetSubtype="0" fill="hold" nodeType="withEffect">
                                  <p:stCondLst>
                                    <p:cond delay="0"/>
                                  </p:stCondLst>
                                  <p:childTnLst>
                                    <p:set>
                                      <p:cBhvr>
                                        <p:cTn id="26" dur="1" fill="hold">
                                          <p:stCondLst>
                                            <p:cond delay="0"/>
                                          </p:stCondLst>
                                        </p:cTn>
                                        <p:tgtEl>
                                          <p:spTgt spid="256"/>
                                        </p:tgtEl>
                                        <p:attrNameLst>
                                          <p:attrName>style.visibility</p:attrName>
                                        </p:attrNameLst>
                                      </p:cBhvr>
                                      <p:to>
                                        <p:strVal val="visible"/>
                                      </p:to>
                                    </p:set>
                                    <p:animEffect transition="in" filter="fade">
                                      <p:cBhvr>
                                        <p:cTn id="27" dur="500"/>
                                        <p:tgtEl>
                                          <p:spTgt spid="25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9"/>
                                        </p:tgtEl>
                                        <p:attrNameLst>
                                          <p:attrName>style.visibility</p:attrName>
                                        </p:attrNameLst>
                                      </p:cBhvr>
                                      <p:to>
                                        <p:strVal val="visible"/>
                                      </p:to>
                                    </p:set>
                                    <p:animEffect transition="in" filter="wipe(left)">
                                      <p:cBhvr>
                                        <p:cTn id="32" dur="500"/>
                                        <p:tgtEl>
                                          <p:spTgt spid="2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8"/>
                                        </p:tgtEl>
                                        <p:attrNameLst>
                                          <p:attrName>style.visibility</p:attrName>
                                        </p:attrNameLst>
                                      </p:cBhvr>
                                      <p:to>
                                        <p:strVal val="visible"/>
                                      </p:to>
                                    </p:set>
                                    <p:animEffect transition="in" filter="fade">
                                      <p:cBhvr>
                                        <p:cTn id="37" dur="500"/>
                                        <p:tgtEl>
                                          <p:spTgt spid="358"/>
                                        </p:tgtEl>
                                      </p:cBhvr>
                                    </p:animEffect>
                                  </p:childTnLst>
                                </p:cTn>
                              </p:par>
                              <p:par>
                                <p:cTn id="38" presetID="10" presetClass="entr" presetSubtype="0" fill="hold" nodeType="withEffect">
                                  <p:stCondLst>
                                    <p:cond delay="0"/>
                                  </p:stCondLst>
                                  <p:childTnLst>
                                    <p:set>
                                      <p:cBhvr>
                                        <p:cTn id="39" dur="1" fill="hold">
                                          <p:stCondLst>
                                            <p:cond delay="0"/>
                                          </p:stCondLst>
                                        </p:cTn>
                                        <p:tgtEl>
                                          <p:spTgt spid="268"/>
                                        </p:tgtEl>
                                        <p:attrNameLst>
                                          <p:attrName>style.visibility</p:attrName>
                                        </p:attrNameLst>
                                      </p:cBhvr>
                                      <p:to>
                                        <p:strVal val="visible"/>
                                      </p:to>
                                    </p:set>
                                    <p:animEffect transition="in" filter="fade">
                                      <p:cBhvr>
                                        <p:cTn id="40"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7721404" y="2055538"/>
            <a:ext cx="551058" cy="441165"/>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5" name="Rectangle 4"/>
          <p:cNvSpPr/>
          <p:nvPr/>
        </p:nvSpPr>
        <p:spPr>
          <a:xfrm>
            <a:off x="5731050" y="1345719"/>
            <a:ext cx="565584" cy="49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6" name="Rectangle 5"/>
          <p:cNvSpPr/>
          <p:nvPr/>
        </p:nvSpPr>
        <p:spPr>
          <a:xfrm>
            <a:off x="6390466" y="3158116"/>
            <a:ext cx="664885" cy="355853"/>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7" name="Rectangle 6"/>
          <p:cNvSpPr/>
          <p:nvPr/>
        </p:nvSpPr>
        <p:spPr>
          <a:xfrm>
            <a:off x="5190400" y="3064663"/>
            <a:ext cx="798921" cy="44992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8" name="Rectangle 7"/>
          <p:cNvSpPr>
            <a:spLocks/>
          </p:cNvSpPr>
          <p:nvPr/>
        </p:nvSpPr>
        <p:spPr>
          <a:xfrm>
            <a:off x="533505" y="2653810"/>
            <a:ext cx="2158503" cy="210459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2" tIns="27431" rIns="54862" bIns="27431" rtlCol="0" anchor="t"/>
          <a:lstStyle/>
          <a:p>
            <a:endParaRPr lang="en-US" sz="900" dirty="0">
              <a:solidFill>
                <a:schemeClr val="tx1"/>
              </a:solidFill>
            </a:endParaRPr>
          </a:p>
        </p:txBody>
      </p:sp>
      <p:sp>
        <p:nvSpPr>
          <p:cNvPr id="9" name="Title 2"/>
          <p:cNvSpPr>
            <a:spLocks noGrp="1"/>
          </p:cNvSpPr>
          <p:nvPr>
            <p:ph type="title"/>
          </p:nvPr>
        </p:nvSpPr>
        <p:spPr>
          <a:xfrm>
            <a:off x="437766" y="145124"/>
            <a:ext cx="8345488" cy="731837"/>
          </a:xfrm>
        </p:spPr>
        <p:txBody>
          <a:bodyPr/>
          <a:lstStyle/>
          <a:p>
            <a:r>
              <a:rPr lang="ja-JP" altLang="en-US" sz="2800" dirty="0" smtClean="0"/>
              <a:t>ロケーションベースのアクセス制御</a:t>
            </a:r>
            <a:endParaRPr lang="en-US" sz="2800" dirty="0"/>
          </a:p>
        </p:txBody>
      </p:sp>
      <p:sp>
        <p:nvSpPr>
          <p:cNvPr id="10" name="Rectangle 384"/>
          <p:cNvSpPr/>
          <p:nvPr/>
        </p:nvSpPr>
        <p:spPr>
          <a:xfrm>
            <a:off x="2769902" y="1040324"/>
            <a:ext cx="5843016" cy="274320"/>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45718" rIns="91436" bIns="45718" rtlCol="0" anchor="ctr">
            <a:noAutofit/>
          </a:bodyPr>
          <a:lstStyle/>
          <a:p>
            <a:r>
              <a:rPr lang="ja-JP" altLang="en-US" sz="1200" dirty="0" smtClean="0">
                <a:solidFill>
                  <a:schemeClr val="tx2"/>
                </a:solidFill>
              </a:rPr>
              <a:t>ロケーションベースのアクセス権変更</a:t>
            </a:r>
            <a:endParaRPr lang="en-US" sz="1200" dirty="0">
              <a:solidFill>
                <a:schemeClr val="tx2"/>
              </a:solidFill>
            </a:endParaRPr>
          </a:p>
        </p:txBody>
      </p:sp>
      <p:sp>
        <p:nvSpPr>
          <p:cNvPr id="11" name="Rectangle 385"/>
          <p:cNvSpPr/>
          <p:nvPr/>
        </p:nvSpPr>
        <p:spPr>
          <a:xfrm>
            <a:off x="2770837" y="1312780"/>
            <a:ext cx="2320116" cy="2224052"/>
          </a:xfrm>
          <a:prstGeom prst="rect">
            <a:avLst/>
          </a:prstGeom>
          <a:noFill/>
          <a:ln w="31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182872" tIns="45718" rIns="91436" bIns="45718" rtlCol="0" anchor="t"/>
          <a:lstStyle/>
          <a:p>
            <a:pPr marL="512741"/>
            <a:r>
              <a:rPr lang="ja-JP" altLang="en-US" sz="900" dirty="0" smtClean="0">
                <a:solidFill>
                  <a:srgbClr val="676767"/>
                </a:solidFill>
              </a:rPr>
              <a:t>ユーザが移動した場所（ロケーション）に応じて、自動的にネットワークへのアクセス権限を変更・強制できます。</a:t>
            </a:r>
            <a:endParaRPr lang="en-US" sz="900" dirty="0">
              <a:solidFill>
                <a:srgbClr val="676767"/>
              </a:solidFill>
            </a:endParaRPr>
          </a:p>
        </p:txBody>
      </p:sp>
      <p:sp>
        <p:nvSpPr>
          <p:cNvPr id="12" name="Freeform 12"/>
          <p:cNvSpPr>
            <a:spLocks/>
          </p:cNvSpPr>
          <p:nvPr/>
        </p:nvSpPr>
        <p:spPr bwMode="auto">
          <a:xfrm flipH="1" flipV="1">
            <a:off x="5626256" y="1395744"/>
            <a:ext cx="2983610" cy="1858690"/>
          </a:xfrm>
          <a:custGeom>
            <a:avLst/>
            <a:gdLst>
              <a:gd name="T0" fmla="*/ 4926 w 5016"/>
              <a:gd name="T1" fmla="*/ 2840 h 3116"/>
              <a:gd name="T2" fmla="*/ 4987 w 5016"/>
              <a:gd name="T3" fmla="*/ 2723 h 3116"/>
              <a:gd name="T4" fmla="*/ 5010 w 5016"/>
              <a:gd name="T5" fmla="*/ 2621 h 3116"/>
              <a:gd name="T6" fmla="*/ 4943 w 5016"/>
              <a:gd name="T7" fmla="*/ 2563 h 3116"/>
              <a:gd name="T8" fmla="*/ 4922 w 5016"/>
              <a:gd name="T9" fmla="*/ 2689 h 3116"/>
              <a:gd name="T10" fmla="*/ 4871 w 5016"/>
              <a:gd name="T11" fmla="*/ 2801 h 3116"/>
              <a:gd name="T12" fmla="*/ 4761 w 5016"/>
              <a:gd name="T13" fmla="*/ 2920 h 3116"/>
              <a:gd name="T14" fmla="*/ 4680 w 5016"/>
              <a:gd name="T15" fmla="*/ 2978 h 3116"/>
              <a:gd name="T16" fmla="*/ 4531 w 5016"/>
              <a:gd name="T17" fmla="*/ 3043 h 3116"/>
              <a:gd name="T18" fmla="*/ 4360 w 5016"/>
              <a:gd name="T19" fmla="*/ 3065 h 3116"/>
              <a:gd name="T20" fmla="*/ 4274 w 5016"/>
              <a:gd name="T21" fmla="*/ 3059 h 3116"/>
              <a:gd name="T22" fmla="*/ 4166 w 5016"/>
              <a:gd name="T23" fmla="*/ 3035 h 3116"/>
              <a:gd name="T24" fmla="*/ 4068 w 5016"/>
              <a:gd name="T25" fmla="*/ 2993 h 3116"/>
              <a:gd name="T26" fmla="*/ 3981 w 5016"/>
              <a:gd name="T27" fmla="*/ 2935 h 3116"/>
              <a:gd name="T28" fmla="*/ 3907 w 5016"/>
              <a:gd name="T29" fmla="*/ 2864 h 3116"/>
              <a:gd name="T30" fmla="*/ 3852 w 5016"/>
              <a:gd name="T31" fmla="*/ 2782 h 3116"/>
              <a:gd name="T32" fmla="*/ 3813 w 5016"/>
              <a:gd name="T33" fmla="*/ 2690 h 3116"/>
              <a:gd name="T34" fmla="*/ 3797 w 5016"/>
              <a:gd name="T35" fmla="*/ 2591 h 3116"/>
              <a:gd name="T36" fmla="*/ 3797 w 5016"/>
              <a:gd name="T37" fmla="*/ 2528 h 3116"/>
              <a:gd name="T38" fmla="*/ 3345 w 5016"/>
              <a:gd name="T39" fmla="*/ 2591 h 3116"/>
              <a:gd name="T40" fmla="*/ 3200 w 5016"/>
              <a:gd name="T41" fmla="*/ 2591 h 3116"/>
              <a:gd name="T42" fmla="*/ 3200 w 5016"/>
              <a:gd name="T43" fmla="*/ 2552 h 3116"/>
              <a:gd name="T44" fmla="*/ 2529 w 5016"/>
              <a:gd name="T45" fmla="*/ 2788 h 3116"/>
              <a:gd name="T46" fmla="*/ 1967 w 5016"/>
              <a:gd name="T47" fmla="*/ 2545 h 3116"/>
              <a:gd name="T48" fmla="*/ 1967 w 5016"/>
              <a:gd name="T49" fmla="*/ 2299 h 3116"/>
              <a:gd name="T50" fmla="*/ 1889 w 5016"/>
              <a:gd name="T51" fmla="*/ 2299 h 3116"/>
              <a:gd name="T52" fmla="*/ 1465 w 5016"/>
              <a:gd name="T53" fmla="*/ 2299 h 3116"/>
              <a:gd name="T54" fmla="*/ 1465 w 5016"/>
              <a:gd name="T55" fmla="*/ 2173 h 3116"/>
              <a:gd name="T56" fmla="*/ 1331 w 5016"/>
              <a:gd name="T57" fmla="*/ 2299 h 3116"/>
              <a:gd name="T58" fmla="*/ 828 w 5016"/>
              <a:gd name="T59" fmla="*/ 2509 h 3116"/>
              <a:gd name="T60" fmla="*/ 69 w 5016"/>
              <a:gd name="T61" fmla="*/ 2089 h 3116"/>
              <a:gd name="T62" fmla="*/ 69 w 5016"/>
              <a:gd name="T63" fmla="*/ 770 h 3116"/>
              <a:gd name="T64" fmla="*/ 69 w 5016"/>
              <a:gd name="T65" fmla="*/ 56 h 3116"/>
              <a:gd name="T66" fmla="*/ 828 w 5016"/>
              <a:gd name="T67" fmla="*/ 344 h 3116"/>
              <a:gd name="T68" fmla="*/ 1747 w 5016"/>
              <a:gd name="T69" fmla="*/ 0 h 3116"/>
              <a:gd name="T70" fmla="*/ 20 w 5016"/>
              <a:gd name="T71" fmla="*/ 3 h 3116"/>
              <a:gd name="T72" fmla="*/ 2 w 5016"/>
              <a:gd name="T73" fmla="*/ 17 h 3116"/>
              <a:gd name="T74" fmla="*/ 0 w 5016"/>
              <a:gd name="T75" fmla="*/ 3005 h 3116"/>
              <a:gd name="T76" fmla="*/ 10 w 5016"/>
              <a:gd name="T77" fmla="*/ 3023 h 3116"/>
              <a:gd name="T78" fmla="*/ 33 w 5016"/>
              <a:gd name="T79" fmla="*/ 3031 h 3116"/>
              <a:gd name="T80" fmla="*/ 2529 w 5016"/>
              <a:gd name="T81" fmla="*/ 3028 h 3116"/>
              <a:gd name="T82" fmla="*/ 3740 w 5016"/>
              <a:gd name="T83" fmla="*/ 3031 h 3116"/>
              <a:gd name="T84" fmla="*/ 3762 w 5016"/>
              <a:gd name="T85" fmla="*/ 3019 h 3116"/>
              <a:gd name="T86" fmla="*/ 3767 w 5016"/>
              <a:gd name="T87" fmla="*/ 2989 h 3116"/>
              <a:gd name="T88" fmla="*/ 3767 w 5016"/>
              <a:gd name="T89" fmla="*/ 2911 h 3116"/>
              <a:gd name="T90" fmla="*/ 3930 w 5016"/>
              <a:gd name="T91" fmla="*/ 2966 h 3116"/>
              <a:gd name="T92" fmla="*/ 4078 w 5016"/>
              <a:gd name="T93" fmla="*/ 3052 h 3116"/>
              <a:gd name="T94" fmla="*/ 4186 w 5016"/>
              <a:gd name="T95" fmla="*/ 3092 h 3116"/>
              <a:gd name="T96" fmla="*/ 4288 w 5016"/>
              <a:gd name="T97" fmla="*/ 3112 h 3116"/>
              <a:gd name="T98" fmla="*/ 4368 w 5016"/>
              <a:gd name="T99" fmla="*/ 3116 h 3116"/>
              <a:gd name="T100" fmla="*/ 4508 w 5016"/>
              <a:gd name="T101" fmla="*/ 3103 h 3116"/>
              <a:gd name="T102" fmla="*/ 4637 w 5016"/>
              <a:gd name="T103" fmla="*/ 3064 h 3116"/>
              <a:gd name="T104" fmla="*/ 4753 w 5016"/>
              <a:gd name="T105" fmla="*/ 3002 h 3116"/>
              <a:gd name="T106" fmla="*/ 4853 w 5016"/>
              <a:gd name="T107" fmla="*/ 2921 h 3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6" h="3116">
                <a:moveTo>
                  <a:pt x="4875" y="2902"/>
                </a:moveTo>
                <a:lnTo>
                  <a:pt x="4875" y="2902"/>
                </a:lnTo>
                <a:lnTo>
                  <a:pt x="4900" y="2873"/>
                </a:lnTo>
                <a:lnTo>
                  <a:pt x="4926" y="2840"/>
                </a:lnTo>
                <a:lnTo>
                  <a:pt x="4949" y="2806"/>
                </a:lnTo>
                <a:lnTo>
                  <a:pt x="4969" y="2767"/>
                </a:lnTo>
                <a:lnTo>
                  <a:pt x="4977" y="2746"/>
                </a:lnTo>
                <a:lnTo>
                  <a:pt x="4987" y="2723"/>
                </a:lnTo>
                <a:lnTo>
                  <a:pt x="4992" y="2699"/>
                </a:lnTo>
                <a:lnTo>
                  <a:pt x="4998" y="2675"/>
                </a:lnTo>
                <a:lnTo>
                  <a:pt x="5004" y="2648"/>
                </a:lnTo>
                <a:lnTo>
                  <a:pt x="5010" y="2621"/>
                </a:lnTo>
                <a:lnTo>
                  <a:pt x="5012" y="2593"/>
                </a:lnTo>
                <a:lnTo>
                  <a:pt x="5016" y="2563"/>
                </a:lnTo>
                <a:lnTo>
                  <a:pt x="4943" y="2563"/>
                </a:lnTo>
                <a:lnTo>
                  <a:pt x="4943" y="2563"/>
                </a:lnTo>
                <a:lnTo>
                  <a:pt x="4941" y="2597"/>
                </a:lnTo>
                <a:lnTo>
                  <a:pt x="4936" y="2639"/>
                </a:lnTo>
                <a:lnTo>
                  <a:pt x="4930" y="2663"/>
                </a:lnTo>
                <a:lnTo>
                  <a:pt x="4922" y="2689"/>
                </a:lnTo>
                <a:lnTo>
                  <a:pt x="4914" y="2716"/>
                </a:lnTo>
                <a:lnTo>
                  <a:pt x="4902" y="2743"/>
                </a:lnTo>
                <a:lnTo>
                  <a:pt x="4888" y="2771"/>
                </a:lnTo>
                <a:lnTo>
                  <a:pt x="4871" y="2801"/>
                </a:lnTo>
                <a:lnTo>
                  <a:pt x="4849" y="2830"/>
                </a:lnTo>
                <a:lnTo>
                  <a:pt x="4824" y="2860"/>
                </a:lnTo>
                <a:lnTo>
                  <a:pt x="4794" y="2890"/>
                </a:lnTo>
                <a:lnTo>
                  <a:pt x="4761" y="2920"/>
                </a:lnTo>
                <a:lnTo>
                  <a:pt x="4723" y="2950"/>
                </a:lnTo>
                <a:lnTo>
                  <a:pt x="4680" y="2978"/>
                </a:lnTo>
                <a:lnTo>
                  <a:pt x="4680" y="2978"/>
                </a:lnTo>
                <a:lnTo>
                  <a:pt x="4680" y="2978"/>
                </a:lnTo>
                <a:lnTo>
                  <a:pt x="4645" y="2998"/>
                </a:lnTo>
                <a:lnTo>
                  <a:pt x="4608" y="3014"/>
                </a:lnTo>
                <a:lnTo>
                  <a:pt x="4570" y="3029"/>
                </a:lnTo>
                <a:lnTo>
                  <a:pt x="4531" y="3043"/>
                </a:lnTo>
                <a:lnTo>
                  <a:pt x="4490" y="3052"/>
                </a:lnTo>
                <a:lnTo>
                  <a:pt x="4449" y="3059"/>
                </a:lnTo>
                <a:lnTo>
                  <a:pt x="4405" y="3064"/>
                </a:lnTo>
                <a:lnTo>
                  <a:pt x="4360" y="3065"/>
                </a:lnTo>
                <a:lnTo>
                  <a:pt x="4360" y="3065"/>
                </a:lnTo>
                <a:lnTo>
                  <a:pt x="4331" y="3064"/>
                </a:lnTo>
                <a:lnTo>
                  <a:pt x="4303" y="3062"/>
                </a:lnTo>
                <a:lnTo>
                  <a:pt x="4274" y="3059"/>
                </a:lnTo>
                <a:lnTo>
                  <a:pt x="4246" y="3055"/>
                </a:lnTo>
                <a:lnTo>
                  <a:pt x="4219" y="3049"/>
                </a:lnTo>
                <a:lnTo>
                  <a:pt x="4193" y="3043"/>
                </a:lnTo>
                <a:lnTo>
                  <a:pt x="4166" y="3035"/>
                </a:lnTo>
                <a:lnTo>
                  <a:pt x="4140" y="3026"/>
                </a:lnTo>
                <a:lnTo>
                  <a:pt x="4115" y="3016"/>
                </a:lnTo>
                <a:lnTo>
                  <a:pt x="4091" y="3005"/>
                </a:lnTo>
                <a:lnTo>
                  <a:pt x="4068" y="2993"/>
                </a:lnTo>
                <a:lnTo>
                  <a:pt x="4044" y="2980"/>
                </a:lnTo>
                <a:lnTo>
                  <a:pt x="4023" y="2966"/>
                </a:lnTo>
                <a:lnTo>
                  <a:pt x="4001" y="2951"/>
                </a:lnTo>
                <a:lnTo>
                  <a:pt x="3981" y="2935"/>
                </a:lnTo>
                <a:lnTo>
                  <a:pt x="3962" y="2918"/>
                </a:lnTo>
                <a:lnTo>
                  <a:pt x="3942" y="2902"/>
                </a:lnTo>
                <a:lnTo>
                  <a:pt x="3924" y="2884"/>
                </a:lnTo>
                <a:lnTo>
                  <a:pt x="3907" y="2864"/>
                </a:lnTo>
                <a:lnTo>
                  <a:pt x="3891" y="2845"/>
                </a:lnTo>
                <a:lnTo>
                  <a:pt x="3877" y="2824"/>
                </a:lnTo>
                <a:lnTo>
                  <a:pt x="3864" y="2803"/>
                </a:lnTo>
                <a:lnTo>
                  <a:pt x="3852" y="2782"/>
                </a:lnTo>
                <a:lnTo>
                  <a:pt x="3840" y="2759"/>
                </a:lnTo>
                <a:lnTo>
                  <a:pt x="3830" y="2737"/>
                </a:lnTo>
                <a:lnTo>
                  <a:pt x="3820" y="2714"/>
                </a:lnTo>
                <a:lnTo>
                  <a:pt x="3813" y="2690"/>
                </a:lnTo>
                <a:lnTo>
                  <a:pt x="3807" y="2666"/>
                </a:lnTo>
                <a:lnTo>
                  <a:pt x="3803" y="2641"/>
                </a:lnTo>
                <a:lnTo>
                  <a:pt x="3799" y="2617"/>
                </a:lnTo>
                <a:lnTo>
                  <a:pt x="3797" y="2591"/>
                </a:lnTo>
                <a:lnTo>
                  <a:pt x="3795" y="2566"/>
                </a:lnTo>
                <a:lnTo>
                  <a:pt x="3795" y="2566"/>
                </a:lnTo>
                <a:lnTo>
                  <a:pt x="3795" y="2546"/>
                </a:lnTo>
                <a:lnTo>
                  <a:pt x="3797" y="2528"/>
                </a:lnTo>
                <a:lnTo>
                  <a:pt x="3726" y="2528"/>
                </a:lnTo>
                <a:lnTo>
                  <a:pt x="3726" y="2561"/>
                </a:lnTo>
                <a:lnTo>
                  <a:pt x="3345" y="2561"/>
                </a:lnTo>
                <a:lnTo>
                  <a:pt x="3345" y="2591"/>
                </a:lnTo>
                <a:lnTo>
                  <a:pt x="3726" y="2591"/>
                </a:lnTo>
                <a:lnTo>
                  <a:pt x="3726" y="2978"/>
                </a:lnTo>
                <a:lnTo>
                  <a:pt x="3200" y="2978"/>
                </a:lnTo>
                <a:lnTo>
                  <a:pt x="3200" y="2591"/>
                </a:lnTo>
                <a:lnTo>
                  <a:pt x="3224" y="2591"/>
                </a:lnTo>
                <a:lnTo>
                  <a:pt x="3224" y="2561"/>
                </a:lnTo>
                <a:lnTo>
                  <a:pt x="3200" y="2561"/>
                </a:lnTo>
                <a:lnTo>
                  <a:pt x="3200" y="2552"/>
                </a:lnTo>
                <a:lnTo>
                  <a:pt x="3161" y="2552"/>
                </a:lnTo>
                <a:lnTo>
                  <a:pt x="3161" y="2978"/>
                </a:lnTo>
                <a:lnTo>
                  <a:pt x="2529" y="2978"/>
                </a:lnTo>
                <a:lnTo>
                  <a:pt x="2529" y="2788"/>
                </a:lnTo>
                <a:lnTo>
                  <a:pt x="2489" y="2788"/>
                </a:lnTo>
                <a:lnTo>
                  <a:pt x="2489" y="2978"/>
                </a:lnTo>
                <a:lnTo>
                  <a:pt x="1967" y="2978"/>
                </a:lnTo>
                <a:lnTo>
                  <a:pt x="1967" y="2545"/>
                </a:lnTo>
                <a:lnTo>
                  <a:pt x="2171" y="2545"/>
                </a:lnTo>
                <a:lnTo>
                  <a:pt x="2171" y="2521"/>
                </a:lnTo>
                <a:lnTo>
                  <a:pt x="1967" y="2521"/>
                </a:lnTo>
                <a:lnTo>
                  <a:pt x="1967" y="2299"/>
                </a:lnTo>
                <a:lnTo>
                  <a:pt x="2171" y="2299"/>
                </a:lnTo>
                <a:lnTo>
                  <a:pt x="2171" y="2269"/>
                </a:lnTo>
                <a:lnTo>
                  <a:pt x="1889" y="2269"/>
                </a:lnTo>
                <a:lnTo>
                  <a:pt x="1889" y="2299"/>
                </a:lnTo>
                <a:lnTo>
                  <a:pt x="1928" y="2299"/>
                </a:lnTo>
                <a:lnTo>
                  <a:pt x="1928" y="2978"/>
                </a:lnTo>
                <a:lnTo>
                  <a:pt x="1465" y="2978"/>
                </a:lnTo>
                <a:lnTo>
                  <a:pt x="1465" y="2299"/>
                </a:lnTo>
                <a:lnTo>
                  <a:pt x="1773" y="2299"/>
                </a:lnTo>
                <a:lnTo>
                  <a:pt x="1773" y="2269"/>
                </a:lnTo>
                <a:lnTo>
                  <a:pt x="1465" y="2269"/>
                </a:lnTo>
                <a:lnTo>
                  <a:pt x="1465" y="2173"/>
                </a:lnTo>
                <a:lnTo>
                  <a:pt x="1425" y="2173"/>
                </a:lnTo>
                <a:lnTo>
                  <a:pt x="1425" y="2215"/>
                </a:lnTo>
                <a:lnTo>
                  <a:pt x="1331" y="2215"/>
                </a:lnTo>
                <a:lnTo>
                  <a:pt x="1331" y="2299"/>
                </a:lnTo>
                <a:lnTo>
                  <a:pt x="1425" y="2299"/>
                </a:lnTo>
                <a:lnTo>
                  <a:pt x="1425" y="2978"/>
                </a:lnTo>
                <a:lnTo>
                  <a:pt x="828" y="2978"/>
                </a:lnTo>
                <a:lnTo>
                  <a:pt x="828" y="2509"/>
                </a:lnTo>
                <a:lnTo>
                  <a:pt x="789" y="2509"/>
                </a:lnTo>
                <a:lnTo>
                  <a:pt x="789" y="2978"/>
                </a:lnTo>
                <a:lnTo>
                  <a:pt x="69" y="2978"/>
                </a:lnTo>
                <a:lnTo>
                  <a:pt x="69" y="2089"/>
                </a:lnTo>
                <a:lnTo>
                  <a:pt x="805" y="2089"/>
                </a:lnTo>
                <a:lnTo>
                  <a:pt x="805" y="2059"/>
                </a:lnTo>
                <a:lnTo>
                  <a:pt x="69" y="2059"/>
                </a:lnTo>
                <a:lnTo>
                  <a:pt x="69" y="770"/>
                </a:lnTo>
                <a:lnTo>
                  <a:pt x="805" y="770"/>
                </a:lnTo>
                <a:lnTo>
                  <a:pt x="805" y="740"/>
                </a:lnTo>
                <a:lnTo>
                  <a:pt x="69" y="740"/>
                </a:lnTo>
                <a:lnTo>
                  <a:pt x="69" y="56"/>
                </a:lnTo>
                <a:lnTo>
                  <a:pt x="69" y="56"/>
                </a:lnTo>
                <a:lnTo>
                  <a:pt x="789" y="54"/>
                </a:lnTo>
                <a:lnTo>
                  <a:pt x="789" y="344"/>
                </a:lnTo>
                <a:lnTo>
                  <a:pt x="828" y="344"/>
                </a:lnTo>
                <a:lnTo>
                  <a:pt x="828" y="54"/>
                </a:lnTo>
                <a:lnTo>
                  <a:pt x="828" y="54"/>
                </a:lnTo>
                <a:lnTo>
                  <a:pt x="1747" y="54"/>
                </a:lnTo>
                <a:lnTo>
                  <a:pt x="1747" y="0"/>
                </a:lnTo>
                <a:lnTo>
                  <a:pt x="33" y="0"/>
                </a:lnTo>
                <a:lnTo>
                  <a:pt x="33" y="0"/>
                </a:lnTo>
                <a:lnTo>
                  <a:pt x="26" y="2"/>
                </a:lnTo>
                <a:lnTo>
                  <a:pt x="20" y="3"/>
                </a:lnTo>
                <a:lnTo>
                  <a:pt x="14" y="5"/>
                </a:lnTo>
                <a:lnTo>
                  <a:pt x="10" y="9"/>
                </a:lnTo>
                <a:lnTo>
                  <a:pt x="6" y="12"/>
                </a:lnTo>
                <a:lnTo>
                  <a:pt x="2" y="17"/>
                </a:lnTo>
                <a:lnTo>
                  <a:pt x="0" y="21"/>
                </a:lnTo>
                <a:lnTo>
                  <a:pt x="0" y="26"/>
                </a:lnTo>
                <a:lnTo>
                  <a:pt x="0" y="3005"/>
                </a:lnTo>
                <a:lnTo>
                  <a:pt x="0" y="3005"/>
                </a:lnTo>
                <a:lnTo>
                  <a:pt x="0" y="3010"/>
                </a:lnTo>
                <a:lnTo>
                  <a:pt x="2" y="3016"/>
                </a:lnTo>
                <a:lnTo>
                  <a:pt x="6" y="3019"/>
                </a:lnTo>
                <a:lnTo>
                  <a:pt x="10" y="3023"/>
                </a:lnTo>
                <a:lnTo>
                  <a:pt x="14" y="3026"/>
                </a:lnTo>
                <a:lnTo>
                  <a:pt x="20" y="3029"/>
                </a:lnTo>
                <a:lnTo>
                  <a:pt x="27" y="3031"/>
                </a:lnTo>
                <a:lnTo>
                  <a:pt x="33" y="3031"/>
                </a:lnTo>
                <a:lnTo>
                  <a:pt x="33" y="3031"/>
                </a:lnTo>
                <a:lnTo>
                  <a:pt x="1319" y="3029"/>
                </a:lnTo>
                <a:lnTo>
                  <a:pt x="1319" y="3029"/>
                </a:lnTo>
                <a:lnTo>
                  <a:pt x="2529" y="3028"/>
                </a:lnTo>
                <a:lnTo>
                  <a:pt x="3133" y="3029"/>
                </a:lnTo>
                <a:lnTo>
                  <a:pt x="3734" y="3031"/>
                </a:lnTo>
                <a:lnTo>
                  <a:pt x="3734" y="3031"/>
                </a:lnTo>
                <a:lnTo>
                  <a:pt x="3740" y="3031"/>
                </a:lnTo>
                <a:lnTo>
                  <a:pt x="3746" y="3029"/>
                </a:lnTo>
                <a:lnTo>
                  <a:pt x="3752" y="3026"/>
                </a:lnTo>
                <a:lnTo>
                  <a:pt x="3758" y="3023"/>
                </a:lnTo>
                <a:lnTo>
                  <a:pt x="3762" y="3019"/>
                </a:lnTo>
                <a:lnTo>
                  <a:pt x="3763" y="3016"/>
                </a:lnTo>
                <a:lnTo>
                  <a:pt x="3765" y="3010"/>
                </a:lnTo>
                <a:lnTo>
                  <a:pt x="3767" y="3005"/>
                </a:lnTo>
                <a:lnTo>
                  <a:pt x="3767" y="2989"/>
                </a:lnTo>
                <a:lnTo>
                  <a:pt x="3767" y="2978"/>
                </a:lnTo>
                <a:lnTo>
                  <a:pt x="3767" y="2962"/>
                </a:lnTo>
                <a:lnTo>
                  <a:pt x="3767" y="2957"/>
                </a:lnTo>
                <a:lnTo>
                  <a:pt x="3767" y="2911"/>
                </a:lnTo>
                <a:lnTo>
                  <a:pt x="3871" y="2911"/>
                </a:lnTo>
                <a:lnTo>
                  <a:pt x="3871" y="2911"/>
                </a:lnTo>
                <a:lnTo>
                  <a:pt x="3901" y="2939"/>
                </a:lnTo>
                <a:lnTo>
                  <a:pt x="3930" y="2966"/>
                </a:lnTo>
                <a:lnTo>
                  <a:pt x="3964" y="2990"/>
                </a:lnTo>
                <a:lnTo>
                  <a:pt x="3999" y="3013"/>
                </a:lnTo>
                <a:lnTo>
                  <a:pt x="4038" y="3034"/>
                </a:lnTo>
                <a:lnTo>
                  <a:pt x="4078" y="3052"/>
                </a:lnTo>
                <a:lnTo>
                  <a:pt x="4117" y="3070"/>
                </a:lnTo>
                <a:lnTo>
                  <a:pt x="4160" y="3085"/>
                </a:lnTo>
                <a:lnTo>
                  <a:pt x="4160" y="3085"/>
                </a:lnTo>
                <a:lnTo>
                  <a:pt x="4186" y="3092"/>
                </a:lnTo>
                <a:lnTo>
                  <a:pt x="4211" y="3098"/>
                </a:lnTo>
                <a:lnTo>
                  <a:pt x="4237" y="3104"/>
                </a:lnTo>
                <a:lnTo>
                  <a:pt x="4262" y="3107"/>
                </a:lnTo>
                <a:lnTo>
                  <a:pt x="4288" y="3112"/>
                </a:lnTo>
                <a:lnTo>
                  <a:pt x="4315" y="3115"/>
                </a:lnTo>
                <a:lnTo>
                  <a:pt x="4343" y="3116"/>
                </a:lnTo>
                <a:lnTo>
                  <a:pt x="4368" y="3116"/>
                </a:lnTo>
                <a:lnTo>
                  <a:pt x="4368" y="3116"/>
                </a:lnTo>
                <a:lnTo>
                  <a:pt x="4403" y="3115"/>
                </a:lnTo>
                <a:lnTo>
                  <a:pt x="4439" y="3113"/>
                </a:lnTo>
                <a:lnTo>
                  <a:pt x="4474" y="3109"/>
                </a:lnTo>
                <a:lnTo>
                  <a:pt x="4508" y="3103"/>
                </a:lnTo>
                <a:lnTo>
                  <a:pt x="4541" y="3095"/>
                </a:lnTo>
                <a:lnTo>
                  <a:pt x="4574" y="3086"/>
                </a:lnTo>
                <a:lnTo>
                  <a:pt x="4606" y="3076"/>
                </a:lnTo>
                <a:lnTo>
                  <a:pt x="4637" y="3064"/>
                </a:lnTo>
                <a:lnTo>
                  <a:pt x="4667" y="3050"/>
                </a:lnTo>
                <a:lnTo>
                  <a:pt x="4696" y="3035"/>
                </a:lnTo>
                <a:lnTo>
                  <a:pt x="4725" y="3020"/>
                </a:lnTo>
                <a:lnTo>
                  <a:pt x="4753" y="3002"/>
                </a:lnTo>
                <a:lnTo>
                  <a:pt x="4778" y="2984"/>
                </a:lnTo>
                <a:lnTo>
                  <a:pt x="4806" y="2965"/>
                </a:lnTo>
                <a:lnTo>
                  <a:pt x="4829" y="2944"/>
                </a:lnTo>
                <a:lnTo>
                  <a:pt x="4853" y="2921"/>
                </a:lnTo>
                <a:lnTo>
                  <a:pt x="4855" y="2920"/>
                </a:lnTo>
                <a:lnTo>
                  <a:pt x="4855" y="2920"/>
                </a:lnTo>
                <a:lnTo>
                  <a:pt x="4865" y="2911"/>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13" name="AutoShape 29"/>
          <p:cNvSpPr>
            <a:spLocks noChangeAspect="1" noChangeArrowheads="1" noTextEdit="1"/>
          </p:cNvSpPr>
          <p:nvPr/>
        </p:nvSpPr>
        <p:spPr bwMode="auto">
          <a:xfrm rot="10800000">
            <a:off x="5162446" y="1326269"/>
            <a:ext cx="3448154" cy="2211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14" name="Freeform 32"/>
          <p:cNvSpPr>
            <a:spLocks/>
          </p:cNvSpPr>
          <p:nvPr/>
        </p:nvSpPr>
        <p:spPr bwMode="auto">
          <a:xfrm rot="10800000">
            <a:off x="5178420" y="3074265"/>
            <a:ext cx="1689136" cy="463745"/>
          </a:xfrm>
          <a:custGeom>
            <a:avLst/>
            <a:gdLst>
              <a:gd name="T0" fmla="*/ 1690 w 1692"/>
              <a:gd name="T1" fmla="*/ 0 h 789"/>
              <a:gd name="T2" fmla="*/ 0 w 1692"/>
              <a:gd name="T3" fmla="*/ 0 h 789"/>
              <a:gd name="T4" fmla="*/ 0 w 1692"/>
              <a:gd name="T5" fmla="*/ 66 h 789"/>
              <a:gd name="T6" fmla="*/ 0 w 1692"/>
              <a:gd name="T7" fmla="*/ 66 h 789"/>
              <a:gd name="T8" fmla="*/ 475 w 1692"/>
              <a:gd name="T9" fmla="*/ 64 h 789"/>
              <a:gd name="T10" fmla="*/ 475 w 1692"/>
              <a:gd name="T11" fmla="*/ 639 h 789"/>
              <a:gd name="T12" fmla="*/ 510 w 1692"/>
              <a:gd name="T13" fmla="*/ 639 h 789"/>
              <a:gd name="T14" fmla="*/ 510 w 1692"/>
              <a:gd name="T15" fmla="*/ 64 h 789"/>
              <a:gd name="T16" fmla="*/ 849 w 1692"/>
              <a:gd name="T17" fmla="*/ 64 h 789"/>
              <a:gd name="T18" fmla="*/ 849 w 1692"/>
              <a:gd name="T19" fmla="*/ 789 h 789"/>
              <a:gd name="T20" fmla="*/ 999 w 1692"/>
              <a:gd name="T21" fmla="*/ 789 h 789"/>
              <a:gd name="T22" fmla="*/ 999 w 1692"/>
              <a:gd name="T23" fmla="*/ 753 h 789"/>
              <a:gd name="T24" fmla="*/ 885 w 1692"/>
              <a:gd name="T25" fmla="*/ 753 h 789"/>
              <a:gd name="T26" fmla="*/ 885 w 1692"/>
              <a:gd name="T27" fmla="*/ 64 h 789"/>
              <a:gd name="T28" fmla="*/ 885 w 1692"/>
              <a:gd name="T29" fmla="*/ 64 h 789"/>
              <a:gd name="T30" fmla="*/ 1656 w 1692"/>
              <a:gd name="T31" fmla="*/ 64 h 789"/>
              <a:gd name="T32" fmla="*/ 1656 w 1692"/>
              <a:gd name="T33" fmla="*/ 318 h 789"/>
              <a:gd name="T34" fmla="*/ 1692 w 1692"/>
              <a:gd name="T35" fmla="*/ 318 h 789"/>
              <a:gd name="T36" fmla="*/ 1692 w 1692"/>
              <a:gd name="T37" fmla="*/ 136 h 789"/>
              <a:gd name="T38" fmla="*/ 1692 w 1692"/>
              <a:gd name="T39" fmla="*/ 136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2" h="789">
                <a:moveTo>
                  <a:pt x="1690" y="0"/>
                </a:moveTo>
                <a:lnTo>
                  <a:pt x="0" y="0"/>
                </a:lnTo>
                <a:lnTo>
                  <a:pt x="0" y="66"/>
                </a:lnTo>
                <a:lnTo>
                  <a:pt x="0" y="66"/>
                </a:lnTo>
                <a:lnTo>
                  <a:pt x="475" y="64"/>
                </a:lnTo>
                <a:lnTo>
                  <a:pt x="475" y="639"/>
                </a:lnTo>
                <a:lnTo>
                  <a:pt x="510" y="639"/>
                </a:lnTo>
                <a:lnTo>
                  <a:pt x="510" y="64"/>
                </a:lnTo>
                <a:lnTo>
                  <a:pt x="849" y="64"/>
                </a:lnTo>
                <a:lnTo>
                  <a:pt x="849" y="789"/>
                </a:lnTo>
                <a:lnTo>
                  <a:pt x="999" y="789"/>
                </a:lnTo>
                <a:lnTo>
                  <a:pt x="999" y="753"/>
                </a:lnTo>
                <a:lnTo>
                  <a:pt x="885" y="753"/>
                </a:lnTo>
                <a:lnTo>
                  <a:pt x="885" y="64"/>
                </a:lnTo>
                <a:lnTo>
                  <a:pt x="885" y="64"/>
                </a:lnTo>
                <a:lnTo>
                  <a:pt x="1656" y="64"/>
                </a:lnTo>
                <a:lnTo>
                  <a:pt x="1656" y="318"/>
                </a:lnTo>
                <a:lnTo>
                  <a:pt x="1692" y="318"/>
                </a:lnTo>
                <a:lnTo>
                  <a:pt x="1692" y="136"/>
                </a:lnTo>
                <a:lnTo>
                  <a:pt x="1692" y="136"/>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15" name="Freeform 33"/>
          <p:cNvSpPr>
            <a:spLocks/>
          </p:cNvSpPr>
          <p:nvPr/>
        </p:nvSpPr>
        <p:spPr bwMode="auto">
          <a:xfrm rot="10800000">
            <a:off x="5190400" y="1418869"/>
            <a:ext cx="3420201" cy="2117966"/>
          </a:xfrm>
          <a:custGeom>
            <a:avLst/>
            <a:gdLst>
              <a:gd name="T0" fmla="*/ 3388 w 3425"/>
              <a:gd name="T1" fmla="*/ 3010 h 3608"/>
              <a:gd name="T2" fmla="*/ 3042 w 3425"/>
              <a:gd name="T3" fmla="*/ 3049 h 3608"/>
              <a:gd name="T4" fmla="*/ 3388 w 3425"/>
              <a:gd name="T5" fmla="*/ 3085 h 3608"/>
              <a:gd name="T6" fmla="*/ 2910 w 3425"/>
              <a:gd name="T7" fmla="*/ 3546 h 3608"/>
              <a:gd name="T8" fmla="*/ 2931 w 3425"/>
              <a:gd name="T9" fmla="*/ 3085 h 3608"/>
              <a:gd name="T10" fmla="*/ 2910 w 3425"/>
              <a:gd name="T11" fmla="*/ 3049 h 3608"/>
              <a:gd name="T12" fmla="*/ 2874 w 3425"/>
              <a:gd name="T13" fmla="*/ 3038 h 3608"/>
              <a:gd name="T14" fmla="*/ 2299 w 3425"/>
              <a:gd name="T15" fmla="*/ 3546 h 3608"/>
              <a:gd name="T16" fmla="*/ 2263 w 3425"/>
              <a:gd name="T17" fmla="*/ 3319 h 3608"/>
              <a:gd name="T18" fmla="*/ 1789 w 3425"/>
              <a:gd name="T19" fmla="*/ 3546 h 3608"/>
              <a:gd name="T20" fmla="*/ 1974 w 3425"/>
              <a:gd name="T21" fmla="*/ 3030 h 3608"/>
              <a:gd name="T22" fmla="*/ 1789 w 3425"/>
              <a:gd name="T23" fmla="*/ 3001 h 3608"/>
              <a:gd name="T24" fmla="*/ 1974 w 3425"/>
              <a:gd name="T25" fmla="*/ 2737 h 3608"/>
              <a:gd name="T26" fmla="*/ 1717 w 3425"/>
              <a:gd name="T27" fmla="*/ 2701 h 3608"/>
              <a:gd name="T28" fmla="*/ 1753 w 3425"/>
              <a:gd name="T29" fmla="*/ 2737 h 3608"/>
              <a:gd name="T30" fmla="*/ 1332 w 3425"/>
              <a:gd name="T31" fmla="*/ 3546 h 3608"/>
              <a:gd name="T32" fmla="*/ 1612 w 3425"/>
              <a:gd name="T33" fmla="*/ 2737 h 3608"/>
              <a:gd name="T34" fmla="*/ 1332 w 3425"/>
              <a:gd name="T35" fmla="*/ 2701 h 3608"/>
              <a:gd name="T36" fmla="*/ 1296 w 3425"/>
              <a:gd name="T37" fmla="*/ 2587 h 3608"/>
              <a:gd name="T38" fmla="*/ 1210 w 3425"/>
              <a:gd name="T39" fmla="*/ 2637 h 3608"/>
              <a:gd name="T40" fmla="*/ 1296 w 3425"/>
              <a:gd name="T41" fmla="*/ 2737 h 3608"/>
              <a:gd name="T42" fmla="*/ 753 w 3425"/>
              <a:gd name="T43" fmla="*/ 3546 h 3608"/>
              <a:gd name="T44" fmla="*/ 718 w 3425"/>
              <a:gd name="T45" fmla="*/ 2987 h 3608"/>
              <a:gd name="T46" fmla="*/ 62 w 3425"/>
              <a:gd name="T47" fmla="*/ 3546 h 3608"/>
              <a:gd name="T48" fmla="*/ 732 w 3425"/>
              <a:gd name="T49" fmla="*/ 2487 h 3608"/>
              <a:gd name="T50" fmla="*/ 62 w 3425"/>
              <a:gd name="T51" fmla="*/ 2451 h 3608"/>
              <a:gd name="T52" fmla="*/ 732 w 3425"/>
              <a:gd name="T53" fmla="*/ 916 h 3608"/>
              <a:gd name="T54" fmla="*/ 62 w 3425"/>
              <a:gd name="T55" fmla="*/ 880 h 3608"/>
              <a:gd name="T56" fmla="*/ 62 w 3425"/>
              <a:gd name="T57" fmla="*/ 66 h 3608"/>
              <a:gd name="T58" fmla="*/ 718 w 3425"/>
              <a:gd name="T59" fmla="*/ 409 h 3608"/>
              <a:gd name="T60" fmla="*/ 753 w 3425"/>
              <a:gd name="T61" fmla="*/ 64 h 3608"/>
              <a:gd name="T62" fmla="*/ 1589 w 3425"/>
              <a:gd name="T63" fmla="*/ 64 h 3608"/>
              <a:gd name="T64" fmla="*/ 30 w 3425"/>
              <a:gd name="T65" fmla="*/ 0 h 3608"/>
              <a:gd name="T66" fmla="*/ 23 w 3425"/>
              <a:gd name="T67" fmla="*/ 2 h 3608"/>
              <a:gd name="T68" fmla="*/ 12 w 3425"/>
              <a:gd name="T69" fmla="*/ 5 h 3608"/>
              <a:gd name="T70" fmla="*/ 5 w 3425"/>
              <a:gd name="T71" fmla="*/ 14 h 3608"/>
              <a:gd name="T72" fmla="*/ 0 w 3425"/>
              <a:gd name="T73" fmla="*/ 25 h 3608"/>
              <a:gd name="T74" fmla="*/ 0 w 3425"/>
              <a:gd name="T75" fmla="*/ 3578 h 3608"/>
              <a:gd name="T76" fmla="*/ 0 w 3425"/>
              <a:gd name="T77" fmla="*/ 3583 h 3608"/>
              <a:gd name="T78" fmla="*/ 5 w 3425"/>
              <a:gd name="T79" fmla="*/ 3594 h 3608"/>
              <a:gd name="T80" fmla="*/ 12 w 3425"/>
              <a:gd name="T81" fmla="*/ 3603 h 3608"/>
              <a:gd name="T82" fmla="*/ 25 w 3425"/>
              <a:gd name="T83" fmla="*/ 3608 h 3608"/>
              <a:gd name="T84" fmla="*/ 30 w 3425"/>
              <a:gd name="T85" fmla="*/ 3608 h 3608"/>
              <a:gd name="T86" fmla="*/ 1200 w 3425"/>
              <a:gd name="T87" fmla="*/ 3606 h 3608"/>
              <a:gd name="T88" fmla="*/ 2849 w 3425"/>
              <a:gd name="T89" fmla="*/ 3606 h 3608"/>
              <a:gd name="T90" fmla="*/ 3395 w 3425"/>
              <a:gd name="T91" fmla="*/ 3608 h 3608"/>
              <a:gd name="T92" fmla="*/ 3406 w 3425"/>
              <a:gd name="T93" fmla="*/ 3606 h 3608"/>
              <a:gd name="T94" fmla="*/ 3417 w 3425"/>
              <a:gd name="T95" fmla="*/ 3599 h 3608"/>
              <a:gd name="T96" fmla="*/ 3422 w 3425"/>
              <a:gd name="T97" fmla="*/ 3590 h 3608"/>
              <a:gd name="T98" fmla="*/ 3425 w 3425"/>
              <a:gd name="T99" fmla="*/ 3578 h 3608"/>
              <a:gd name="T100" fmla="*/ 3425 w 3425"/>
              <a:gd name="T101" fmla="*/ 3546 h 3608"/>
              <a:gd name="T102" fmla="*/ 3425 w 3425"/>
              <a:gd name="T103" fmla="*/ 3521 h 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25" h="3608">
                <a:moveTo>
                  <a:pt x="3424" y="3010"/>
                </a:moveTo>
                <a:lnTo>
                  <a:pt x="3388" y="3010"/>
                </a:lnTo>
                <a:lnTo>
                  <a:pt x="3388" y="3049"/>
                </a:lnTo>
                <a:lnTo>
                  <a:pt x="3042" y="3049"/>
                </a:lnTo>
                <a:lnTo>
                  <a:pt x="3042" y="3085"/>
                </a:lnTo>
                <a:lnTo>
                  <a:pt x="3388" y="3085"/>
                </a:lnTo>
                <a:lnTo>
                  <a:pt x="3388" y="3546"/>
                </a:lnTo>
                <a:lnTo>
                  <a:pt x="2910" y="3546"/>
                </a:lnTo>
                <a:lnTo>
                  <a:pt x="2910" y="3085"/>
                </a:lnTo>
                <a:lnTo>
                  <a:pt x="2931" y="3085"/>
                </a:lnTo>
                <a:lnTo>
                  <a:pt x="2931" y="3049"/>
                </a:lnTo>
                <a:lnTo>
                  <a:pt x="2910" y="3049"/>
                </a:lnTo>
                <a:lnTo>
                  <a:pt x="2910" y="3038"/>
                </a:lnTo>
                <a:lnTo>
                  <a:pt x="2874" y="3038"/>
                </a:lnTo>
                <a:lnTo>
                  <a:pt x="2874" y="3546"/>
                </a:lnTo>
                <a:lnTo>
                  <a:pt x="2299" y="3546"/>
                </a:lnTo>
                <a:lnTo>
                  <a:pt x="2299" y="3319"/>
                </a:lnTo>
                <a:lnTo>
                  <a:pt x="2263" y="3319"/>
                </a:lnTo>
                <a:lnTo>
                  <a:pt x="2263" y="3546"/>
                </a:lnTo>
                <a:lnTo>
                  <a:pt x="1789" y="3546"/>
                </a:lnTo>
                <a:lnTo>
                  <a:pt x="1789" y="3030"/>
                </a:lnTo>
                <a:lnTo>
                  <a:pt x="1974" y="3030"/>
                </a:lnTo>
                <a:lnTo>
                  <a:pt x="1974" y="3001"/>
                </a:lnTo>
                <a:lnTo>
                  <a:pt x="1789" y="3001"/>
                </a:lnTo>
                <a:lnTo>
                  <a:pt x="1789" y="2737"/>
                </a:lnTo>
                <a:lnTo>
                  <a:pt x="1974" y="2737"/>
                </a:lnTo>
                <a:lnTo>
                  <a:pt x="1974" y="2701"/>
                </a:lnTo>
                <a:lnTo>
                  <a:pt x="1717" y="2701"/>
                </a:lnTo>
                <a:lnTo>
                  <a:pt x="1717" y="2737"/>
                </a:lnTo>
                <a:lnTo>
                  <a:pt x="1753" y="2737"/>
                </a:lnTo>
                <a:lnTo>
                  <a:pt x="1753" y="3546"/>
                </a:lnTo>
                <a:lnTo>
                  <a:pt x="1332" y="3546"/>
                </a:lnTo>
                <a:lnTo>
                  <a:pt x="1332" y="2737"/>
                </a:lnTo>
                <a:lnTo>
                  <a:pt x="1612" y="2737"/>
                </a:lnTo>
                <a:lnTo>
                  <a:pt x="1612" y="2701"/>
                </a:lnTo>
                <a:lnTo>
                  <a:pt x="1332" y="2701"/>
                </a:lnTo>
                <a:lnTo>
                  <a:pt x="1332" y="2587"/>
                </a:lnTo>
                <a:lnTo>
                  <a:pt x="1296" y="2587"/>
                </a:lnTo>
                <a:lnTo>
                  <a:pt x="1296" y="2637"/>
                </a:lnTo>
                <a:lnTo>
                  <a:pt x="1210" y="2637"/>
                </a:lnTo>
                <a:lnTo>
                  <a:pt x="1210" y="2737"/>
                </a:lnTo>
                <a:lnTo>
                  <a:pt x="1296" y="2737"/>
                </a:lnTo>
                <a:lnTo>
                  <a:pt x="1296" y="3546"/>
                </a:lnTo>
                <a:lnTo>
                  <a:pt x="753" y="3546"/>
                </a:lnTo>
                <a:lnTo>
                  <a:pt x="753" y="2987"/>
                </a:lnTo>
                <a:lnTo>
                  <a:pt x="718" y="2987"/>
                </a:lnTo>
                <a:lnTo>
                  <a:pt x="718" y="3546"/>
                </a:lnTo>
                <a:lnTo>
                  <a:pt x="62" y="3546"/>
                </a:lnTo>
                <a:lnTo>
                  <a:pt x="62" y="2487"/>
                </a:lnTo>
                <a:lnTo>
                  <a:pt x="732" y="2487"/>
                </a:lnTo>
                <a:lnTo>
                  <a:pt x="732" y="2451"/>
                </a:lnTo>
                <a:lnTo>
                  <a:pt x="62" y="2451"/>
                </a:lnTo>
                <a:lnTo>
                  <a:pt x="62" y="916"/>
                </a:lnTo>
                <a:lnTo>
                  <a:pt x="732" y="916"/>
                </a:lnTo>
                <a:lnTo>
                  <a:pt x="732" y="880"/>
                </a:lnTo>
                <a:lnTo>
                  <a:pt x="62" y="880"/>
                </a:lnTo>
                <a:lnTo>
                  <a:pt x="62" y="66"/>
                </a:lnTo>
                <a:lnTo>
                  <a:pt x="62" y="66"/>
                </a:lnTo>
                <a:lnTo>
                  <a:pt x="718" y="64"/>
                </a:lnTo>
                <a:lnTo>
                  <a:pt x="718" y="409"/>
                </a:lnTo>
                <a:lnTo>
                  <a:pt x="753" y="409"/>
                </a:lnTo>
                <a:lnTo>
                  <a:pt x="753" y="64"/>
                </a:lnTo>
                <a:lnTo>
                  <a:pt x="753" y="64"/>
                </a:lnTo>
                <a:lnTo>
                  <a:pt x="1589" y="64"/>
                </a:lnTo>
                <a:lnTo>
                  <a:pt x="1589" y="0"/>
                </a:lnTo>
                <a:lnTo>
                  <a:pt x="30" y="0"/>
                </a:lnTo>
                <a:lnTo>
                  <a:pt x="30" y="0"/>
                </a:lnTo>
                <a:lnTo>
                  <a:pt x="23" y="2"/>
                </a:lnTo>
                <a:lnTo>
                  <a:pt x="18" y="3"/>
                </a:lnTo>
                <a:lnTo>
                  <a:pt x="12" y="5"/>
                </a:lnTo>
                <a:lnTo>
                  <a:pt x="9" y="10"/>
                </a:lnTo>
                <a:lnTo>
                  <a:pt x="5" y="14"/>
                </a:lnTo>
                <a:lnTo>
                  <a:pt x="2" y="19"/>
                </a:lnTo>
                <a:lnTo>
                  <a:pt x="0" y="25"/>
                </a:lnTo>
                <a:lnTo>
                  <a:pt x="0" y="30"/>
                </a:lnTo>
                <a:lnTo>
                  <a:pt x="0" y="3578"/>
                </a:lnTo>
                <a:lnTo>
                  <a:pt x="0" y="3578"/>
                </a:lnTo>
                <a:lnTo>
                  <a:pt x="0" y="3583"/>
                </a:lnTo>
                <a:lnTo>
                  <a:pt x="2" y="3590"/>
                </a:lnTo>
                <a:lnTo>
                  <a:pt x="5" y="3594"/>
                </a:lnTo>
                <a:lnTo>
                  <a:pt x="9" y="3599"/>
                </a:lnTo>
                <a:lnTo>
                  <a:pt x="12" y="3603"/>
                </a:lnTo>
                <a:lnTo>
                  <a:pt x="18" y="3606"/>
                </a:lnTo>
                <a:lnTo>
                  <a:pt x="25" y="3608"/>
                </a:lnTo>
                <a:lnTo>
                  <a:pt x="30" y="3608"/>
                </a:lnTo>
                <a:lnTo>
                  <a:pt x="30" y="3608"/>
                </a:lnTo>
                <a:lnTo>
                  <a:pt x="1200" y="3606"/>
                </a:lnTo>
                <a:lnTo>
                  <a:pt x="1200" y="3606"/>
                </a:lnTo>
                <a:lnTo>
                  <a:pt x="2299" y="3604"/>
                </a:lnTo>
                <a:lnTo>
                  <a:pt x="2849" y="3606"/>
                </a:lnTo>
                <a:lnTo>
                  <a:pt x="3395" y="3608"/>
                </a:lnTo>
                <a:lnTo>
                  <a:pt x="3395" y="3608"/>
                </a:lnTo>
                <a:lnTo>
                  <a:pt x="3400" y="3608"/>
                </a:lnTo>
                <a:lnTo>
                  <a:pt x="3406" y="3606"/>
                </a:lnTo>
                <a:lnTo>
                  <a:pt x="3411" y="3603"/>
                </a:lnTo>
                <a:lnTo>
                  <a:pt x="3417" y="3599"/>
                </a:lnTo>
                <a:lnTo>
                  <a:pt x="3420" y="3594"/>
                </a:lnTo>
                <a:lnTo>
                  <a:pt x="3422" y="3590"/>
                </a:lnTo>
                <a:lnTo>
                  <a:pt x="3424" y="3583"/>
                </a:lnTo>
                <a:lnTo>
                  <a:pt x="3425" y="3578"/>
                </a:lnTo>
                <a:lnTo>
                  <a:pt x="3425" y="3558"/>
                </a:lnTo>
                <a:lnTo>
                  <a:pt x="3425" y="3546"/>
                </a:lnTo>
                <a:lnTo>
                  <a:pt x="3425" y="3526"/>
                </a:lnTo>
                <a:lnTo>
                  <a:pt x="3425" y="3521"/>
                </a:lnTo>
                <a:lnTo>
                  <a:pt x="3425" y="3465"/>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16" name="Freeform 34"/>
          <p:cNvSpPr>
            <a:spLocks/>
          </p:cNvSpPr>
          <p:nvPr/>
        </p:nvSpPr>
        <p:spPr bwMode="auto">
          <a:xfrm rot="10800000">
            <a:off x="7143090" y="3309072"/>
            <a:ext cx="151743" cy="21132"/>
          </a:xfrm>
          <a:custGeom>
            <a:avLst/>
            <a:gdLst>
              <a:gd name="T0" fmla="*/ 0 w 152"/>
              <a:gd name="T1" fmla="*/ 0 h 35"/>
              <a:gd name="T2" fmla="*/ 0 w 152"/>
              <a:gd name="T3" fmla="*/ 35 h 35"/>
              <a:gd name="T4" fmla="*/ 152 w 152"/>
              <a:gd name="T5" fmla="*/ 35 h 35"/>
              <a:gd name="T6" fmla="*/ 152 w 152"/>
              <a:gd name="T7" fmla="*/ 0 h 35"/>
              <a:gd name="T8" fmla="*/ 0 w 152"/>
              <a:gd name="T9" fmla="*/ 0 h 35"/>
              <a:gd name="T10" fmla="*/ 0 w 152"/>
              <a:gd name="T11" fmla="*/ 0 h 35"/>
            </a:gdLst>
            <a:ahLst/>
            <a:cxnLst>
              <a:cxn ang="0">
                <a:pos x="T0" y="T1"/>
              </a:cxn>
              <a:cxn ang="0">
                <a:pos x="T2" y="T3"/>
              </a:cxn>
              <a:cxn ang="0">
                <a:pos x="T4" y="T5"/>
              </a:cxn>
              <a:cxn ang="0">
                <a:pos x="T6" y="T7"/>
              </a:cxn>
              <a:cxn ang="0">
                <a:pos x="T8" y="T9"/>
              </a:cxn>
              <a:cxn ang="0">
                <a:pos x="T10" y="T11"/>
              </a:cxn>
            </a:cxnLst>
            <a:rect l="0" t="0" r="r" b="b"/>
            <a:pathLst>
              <a:path w="152" h="35">
                <a:moveTo>
                  <a:pt x="0" y="0"/>
                </a:moveTo>
                <a:lnTo>
                  <a:pt x="0" y="35"/>
                </a:lnTo>
                <a:lnTo>
                  <a:pt x="152" y="35"/>
                </a:lnTo>
                <a:lnTo>
                  <a:pt x="152" y="0"/>
                </a:ln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17" name="Freeform 36"/>
          <p:cNvSpPr>
            <a:spLocks/>
          </p:cNvSpPr>
          <p:nvPr/>
        </p:nvSpPr>
        <p:spPr bwMode="auto">
          <a:xfrm rot="10800000">
            <a:off x="7292835" y="3074265"/>
            <a:ext cx="305482" cy="109186"/>
          </a:xfrm>
          <a:custGeom>
            <a:avLst/>
            <a:gdLst>
              <a:gd name="T0" fmla="*/ 0 w 307"/>
              <a:gd name="T1" fmla="*/ 0 h 186"/>
              <a:gd name="T2" fmla="*/ 0 w 307"/>
              <a:gd name="T3" fmla="*/ 36 h 186"/>
              <a:gd name="T4" fmla="*/ 132 w 307"/>
              <a:gd name="T5" fmla="*/ 36 h 186"/>
              <a:gd name="T6" fmla="*/ 132 w 307"/>
              <a:gd name="T7" fmla="*/ 186 h 186"/>
              <a:gd name="T8" fmla="*/ 307 w 307"/>
              <a:gd name="T9" fmla="*/ 186 h 186"/>
              <a:gd name="T10" fmla="*/ 307 w 307"/>
              <a:gd name="T11" fmla="*/ 150 h 186"/>
              <a:gd name="T12" fmla="*/ 168 w 307"/>
              <a:gd name="T13" fmla="*/ 150 h 186"/>
              <a:gd name="T14" fmla="*/ 168 w 307"/>
              <a:gd name="T15" fmla="*/ 0 h 186"/>
              <a:gd name="T16" fmla="*/ 0 w 307"/>
              <a:gd name="T17" fmla="*/ 0 h 186"/>
              <a:gd name="T18" fmla="*/ 0 w 307"/>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186">
                <a:moveTo>
                  <a:pt x="0" y="0"/>
                </a:moveTo>
                <a:lnTo>
                  <a:pt x="0" y="36"/>
                </a:lnTo>
                <a:lnTo>
                  <a:pt x="132" y="36"/>
                </a:lnTo>
                <a:lnTo>
                  <a:pt x="132" y="186"/>
                </a:lnTo>
                <a:lnTo>
                  <a:pt x="307" y="186"/>
                </a:lnTo>
                <a:lnTo>
                  <a:pt x="307" y="150"/>
                </a:lnTo>
                <a:lnTo>
                  <a:pt x="168" y="150"/>
                </a:lnTo>
                <a:lnTo>
                  <a:pt x="168" y="0"/>
                </a:ln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18" name="Freeform 38"/>
          <p:cNvSpPr>
            <a:spLocks/>
          </p:cNvSpPr>
          <p:nvPr/>
        </p:nvSpPr>
        <p:spPr bwMode="auto">
          <a:xfrm rot="10800000">
            <a:off x="5178419" y="2632827"/>
            <a:ext cx="1882807" cy="152626"/>
          </a:xfrm>
          <a:custGeom>
            <a:avLst/>
            <a:gdLst>
              <a:gd name="T0" fmla="*/ 1887 w 1887"/>
              <a:gd name="T1" fmla="*/ 261 h 261"/>
              <a:gd name="T2" fmla="*/ 1887 w 1887"/>
              <a:gd name="T3" fmla="*/ 237 h 261"/>
              <a:gd name="T4" fmla="*/ 1887 w 1887"/>
              <a:gd name="T5" fmla="*/ 218 h 261"/>
              <a:gd name="T6" fmla="*/ 1887 w 1887"/>
              <a:gd name="T7" fmla="*/ 0 h 261"/>
              <a:gd name="T8" fmla="*/ 1851 w 1887"/>
              <a:gd name="T9" fmla="*/ 0 h 261"/>
              <a:gd name="T10" fmla="*/ 1851 w 1887"/>
              <a:gd name="T11" fmla="*/ 0 h 261"/>
              <a:gd name="T12" fmla="*/ 1851 w 1887"/>
              <a:gd name="T13" fmla="*/ 218 h 261"/>
              <a:gd name="T14" fmla="*/ 0 w 1887"/>
              <a:gd name="T15" fmla="*/ 218 h 261"/>
              <a:gd name="T16" fmla="*/ 0 w 1887"/>
              <a:gd name="T17" fmla="*/ 261 h 261"/>
              <a:gd name="T18" fmla="*/ 1451 w 1887"/>
              <a:gd name="T19" fmla="*/ 261 h 261"/>
              <a:gd name="T20" fmla="*/ 1541 w 1887"/>
              <a:gd name="T21" fmla="*/ 261 h 261"/>
              <a:gd name="T22" fmla="*/ 1541 w 1887"/>
              <a:gd name="T23" fmla="*/ 261 h 261"/>
              <a:gd name="T24" fmla="*/ 1851 w 1887"/>
              <a:gd name="T25"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7" h="261">
                <a:moveTo>
                  <a:pt x="1887" y="261"/>
                </a:moveTo>
                <a:lnTo>
                  <a:pt x="1887" y="237"/>
                </a:lnTo>
                <a:lnTo>
                  <a:pt x="1887" y="218"/>
                </a:lnTo>
                <a:lnTo>
                  <a:pt x="1887" y="0"/>
                </a:lnTo>
                <a:lnTo>
                  <a:pt x="1851" y="0"/>
                </a:lnTo>
                <a:lnTo>
                  <a:pt x="1851" y="0"/>
                </a:lnTo>
                <a:lnTo>
                  <a:pt x="1851" y="218"/>
                </a:lnTo>
                <a:lnTo>
                  <a:pt x="0" y="218"/>
                </a:lnTo>
                <a:lnTo>
                  <a:pt x="0" y="261"/>
                </a:lnTo>
                <a:lnTo>
                  <a:pt x="1451" y="261"/>
                </a:lnTo>
                <a:lnTo>
                  <a:pt x="1541" y="261"/>
                </a:lnTo>
                <a:lnTo>
                  <a:pt x="1541" y="261"/>
                </a:lnTo>
                <a:lnTo>
                  <a:pt x="1851" y="261"/>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19" name="Freeform 39"/>
          <p:cNvSpPr>
            <a:spLocks/>
          </p:cNvSpPr>
          <p:nvPr/>
        </p:nvSpPr>
        <p:spPr bwMode="auto">
          <a:xfrm rot="10800000">
            <a:off x="5162447" y="2064591"/>
            <a:ext cx="1898781" cy="69268"/>
          </a:xfrm>
          <a:custGeom>
            <a:avLst/>
            <a:gdLst>
              <a:gd name="T0" fmla="*/ 1509 w 1903"/>
              <a:gd name="T1" fmla="*/ 4 h 118"/>
              <a:gd name="T2" fmla="*/ 0 w 1903"/>
              <a:gd name="T3" fmla="*/ 4 h 118"/>
              <a:gd name="T4" fmla="*/ 0 w 1903"/>
              <a:gd name="T5" fmla="*/ 40 h 118"/>
              <a:gd name="T6" fmla="*/ 1487 w 1903"/>
              <a:gd name="T7" fmla="*/ 40 h 118"/>
              <a:gd name="T8" fmla="*/ 1487 w 1903"/>
              <a:gd name="T9" fmla="*/ 118 h 118"/>
              <a:gd name="T10" fmla="*/ 1903 w 1903"/>
              <a:gd name="T11" fmla="*/ 118 h 118"/>
              <a:gd name="T12" fmla="*/ 1903 w 1903"/>
              <a:gd name="T13" fmla="*/ 0 h 118"/>
            </a:gdLst>
            <a:ahLst/>
            <a:cxnLst>
              <a:cxn ang="0">
                <a:pos x="T0" y="T1"/>
              </a:cxn>
              <a:cxn ang="0">
                <a:pos x="T2" y="T3"/>
              </a:cxn>
              <a:cxn ang="0">
                <a:pos x="T4" y="T5"/>
              </a:cxn>
              <a:cxn ang="0">
                <a:pos x="T6" y="T7"/>
              </a:cxn>
              <a:cxn ang="0">
                <a:pos x="T8" y="T9"/>
              </a:cxn>
              <a:cxn ang="0">
                <a:pos x="T10" y="T11"/>
              </a:cxn>
              <a:cxn ang="0">
                <a:pos x="T12" y="T13"/>
              </a:cxn>
            </a:cxnLst>
            <a:rect l="0" t="0" r="r" b="b"/>
            <a:pathLst>
              <a:path w="1903" h="118">
                <a:moveTo>
                  <a:pt x="1509" y="4"/>
                </a:moveTo>
                <a:lnTo>
                  <a:pt x="0" y="4"/>
                </a:lnTo>
                <a:lnTo>
                  <a:pt x="0" y="40"/>
                </a:lnTo>
                <a:lnTo>
                  <a:pt x="1487" y="40"/>
                </a:lnTo>
                <a:lnTo>
                  <a:pt x="1487" y="118"/>
                </a:lnTo>
                <a:lnTo>
                  <a:pt x="1903" y="118"/>
                </a:lnTo>
                <a:lnTo>
                  <a:pt x="190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20" name="Freeform 40"/>
          <p:cNvSpPr>
            <a:spLocks/>
          </p:cNvSpPr>
          <p:nvPr/>
        </p:nvSpPr>
        <p:spPr bwMode="auto">
          <a:xfrm rot="10800000">
            <a:off x="5162446" y="1819216"/>
            <a:ext cx="1020270" cy="178454"/>
          </a:xfrm>
          <a:custGeom>
            <a:avLst/>
            <a:gdLst>
              <a:gd name="T0" fmla="*/ 1023 w 1023"/>
              <a:gd name="T1" fmla="*/ 0 h 304"/>
              <a:gd name="T2" fmla="*/ 759 w 1023"/>
              <a:gd name="T3" fmla="*/ 0 h 304"/>
              <a:gd name="T4" fmla="*/ 555 w 1023"/>
              <a:gd name="T5" fmla="*/ 0 h 304"/>
              <a:gd name="T6" fmla="*/ 555 w 1023"/>
              <a:gd name="T7" fmla="*/ 75 h 304"/>
              <a:gd name="T8" fmla="*/ 439 w 1023"/>
              <a:gd name="T9" fmla="*/ 75 h 304"/>
              <a:gd name="T10" fmla="*/ 439 w 1023"/>
              <a:gd name="T11" fmla="*/ 165 h 304"/>
              <a:gd name="T12" fmla="*/ 371 w 1023"/>
              <a:gd name="T13" fmla="*/ 165 h 304"/>
              <a:gd name="T14" fmla="*/ 371 w 1023"/>
              <a:gd name="T15" fmla="*/ 79 h 304"/>
              <a:gd name="T16" fmla="*/ 0 w 1023"/>
              <a:gd name="T17" fmla="*/ 79 h 304"/>
              <a:gd name="T18" fmla="*/ 0 w 1023"/>
              <a:gd name="T19" fmla="*/ 115 h 304"/>
              <a:gd name="T20" fmla="*/ 179 w 1023"/>
              <a:gd name="T21" fmla="*/ 115 h 304"/>
              <a:gd name="T22" fmla="*/ 179 w 1023"/>
              <a:gd name="T23" fmla="*/ 115 h 304"/>
              <a:gd name="T24" fmla="*/ 205 w 1023"/>
              <a:gd name="T25" fmla="*/ 117 h 304"/>
              <a:gd name="T26" fmla="*/ 230 w 1023"/>
              <a:gd name="T27" fmla="*/ 120 h 304"/>
              <a:gd name="T28" fmla="*/ 255 w 1023"/>
              <a:gd name="T29" fmla="*/ 127 h 304"/>
              <a:gd name="T30" fmla="*/ 277 w 1023"/>
              <a:gd name="T31" fmla="*/ 138 h 304"/>
              <a:gd name="T32" fmla="*/ 295 w 1023"/>
              <a:gd name="T33" fmla="*/ 150 h 304"/>
              <a:gd name="T34" fmla="*/ 311 w 1023"/>
              <a:gd name="T35" fmla="*/ 165 h 304"/>
              <a:gd name="T36" fmla="*/ 323 w 1023"/>
              <a:gd name="T37" fmla="*/ 181 h 304"/>
              <a:gd name="T38" fmla="*/ 327 w 1023"/>
              <a:gd name="T39" fmla="*/ 192 h 304"/>
              <a:gd name="T40" fmla="*/ 330 w 1023"/>
              <a:gd name="T41" fmla="*/ 200 h 304"/>
              <a:gd name="T42" fmla="*/ 450 w 1023"/>
              <a:gd name="T43" fmla="*/ 200 h 304"/>
              <a:gd name="T44" fmla="*/ 450 w 1023"/>
              <a:gd name="T45" fmla="*/ 304 h 304"/>
              <a:gd name="T46" fmla="*/ 489 w 1023"/>
              <a:gd name="T47" fmla="*/ 304 h 304"/>
              <a:gd name="T48" fmla="*/ 489 w 1023"/>
              <a:gd name="T49" fmla="*/ 265 h 304"/>
              <a:gd name="T50" fmla="*/ 761 w 1023"/>
              <a:gd name="T51" fmla="*/ 265 h 304"/>
              <a:gd name="T52" fmla="*/ 761 w 1023"/>
              <a:gd name="T53" fmla="*/ 261 h 304"/>
              <a:gd name="T54" fmla="*/ 761 w 1023"/>
              <a:gd name="T55" fmla="*/ 254 h 304"/>
              <a:gd name="T56" fmla="*/ 761 w 1023"/>
              <a:gd name="T57" fmla="*/ 229 h 304"/>
              <a:gd name="T58" fmla="*/ 800 w 1023"/>
              <a:gd name="T59" fmla="*/ 229 h 304"/>
              <a:gd name="T60" fmla="*/ 800 w 1023"/>
              <a:gd name="T61" fmla="*/ 218 h 304"/>
              <a:gd name="T62" fmla="*/ 761 w 1023"/>
              <a:gd name="T63" fmla="*/ 218 h 304"/>
              <a:gd name="T64" fmla="*/ 761 w 1023"/>
              <a:gd name="T65" fmla="*/ 133 h 304"/>
              <a:gd name="T66" fmla="*/ 761 w 1023"/>
              <a:gd name="T67" fmla="*/ 100 h 304"/>
              <a:gd name="T68" fmla="*/ 955 w 1023"/>
              <a:gd name="T69" fmla="*/ 100 h 304"/>
              <a:gd name="T70" fmla="*/ 955 w 1023"/>
              <a:gd name="T71" fmla="*/ 218 h 304"/>
              <a:gd name="T72" fmla="*/ 882 w 1023"/>
              <a:gd name="T73" fmla="*/ 218 h 304"/>
              <a:gd name="T74" fmla="*/ 882 w 1023"/>
              <a:gd name="T75" fmla="*/ 229 h 304"/>
              <a:gd name="T76" fmla="*/ 955 w 1023"/>
              <a:gd name="T77" fmla="*/ 229 h 304"/>
              <a:gd name="T78" fmla="*/ 955 w 1023"/>
              <a:gd name="T79" fmla="*/ 270 h 304"/>
              <a:gd name="T80" fmla="*/ 994 w 1023"/>
              <a:gd name="T81" fmla="*/ 270 h 304"/>
              <a:gd name="T82" fmla="*/ 1021 w 1023"/>
              <a:gd name="T83" fmla="*/ 270 h 304"/>
              <a:gd name="T84" fmla="*/ 1021 w 1023"/>
              <a:gd name="T85" fmla="*/ 270 h 304"/>
              <a:gd name="T86" fmla="*/ 1021 w 1023"/>
              <a:gd name="T87" fmla="*/ 220 h 304"/>
              <a:gd name="T88" fmla="*/ 1023 w 1023"/>
              <a:gd name="T89" fmla="*/ 2 h 304"/>
              <a:gd name="T90" fmla="*/ 1023 w 1023"/>
              <a:gd name="T9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3" h="304">
                <a:moveTo>
                  <a:pt x="1023" y="0"/>
                </a:moveTo>
                <a:lnTo>
                  <a:pt x="759" y="0"/>
                </a:lnTo>
                <a:lnTo>
                  <a:pt x="555" y="0"/>
                </a:lnTo>
                <a:lnTo>
                  <a:pt x="555" y="75"/>
                </a:lnTo>
                <a:lnTo>
                  <a:pt x="439" y="75"/>
                </a:lnTo>
                <a:lnTo>
                  <a:pt x="439" y="165"/>
                </a:lnTo>
                <a:lnTo>
                  <a:pt x="371" y="165"/>
                </a:lnTo>
                <a:lnTo>
                  <a:pt x="371" y="79"/>
                </a:lnTo>
                <a:lnTo>
                  <a:pt x="0" y="79"/>
                </a:lnTo>
                <a:lnTo>
                  <a:pt x="0" y="115"/>
                </a:lnTo>
                <a:lnTo>
                  <a:pt x="179" y="115"/>
                </a:lnTo>
                <a:lnTo>
                  <a:pt x="179" y="115"/>
                </a:lnTo>
                <a:lnTo>
                  <a:pt x="205" y="117"/>
                </a:lnTo>
                <a:lnTo>
                  <a:pt x="230" y="120"/>
                </a:lnTo>
                <a:lnTo>
                  <a:pt x="255" y="127"/>
                </a:lnTo>
                <a:lnTo>
                  <a:pt x="277" y="138"/>
                </a:lnTo>
                <a:lnTo>
                  <a:pt x="295" y="150"/>
                </a:lnTo>
                <a:lnTo>
                  <a:pt x="311" y="165"/>
                </a:lnTo>
                <a:lnTo>
                  <a:pt x="323" y="181"/>
                </a:lnTo>
                <a:lnTo>
                  <a:pt x="327" y="192"/>
                </a:lnTo>
                <a:lnTo>
                  <a:pt x="330" y="200"/>
                </a:lnTo>
                <a:lnTo>
                  <a:pt x="450" y="200"/>
                </a:lnTo>
                <a:lnTo>
                  <a:pt x="450" y="304"/>
                </a:lnTo>
                <a:lnTo>
                  <a:pt x="489" y="304"/>
                </a:lnTo>
                <a:lnTo>
                  <a:pt x="489" y="265"/>
                </a:lnTo>
                <a:lnTo>
                  <a:pt x="761" y="265"/>
                </a:lnTo>
                <a:lnTo>
                  <a:pt x="761" y="261"/>
                </a:lnTo>
                <a:lnTo>
                  <a:pt x="761" y="254"/>
                </a:lnTo>
                <a:lnTo>
                  <a:pt x="761" y="229"/>
                </a:lnTo>
                <a:lnTo>
                  <a:pt x="800" y="229"/>
                </a:lnTo>
                <a:lnTo>
                  <a:pt x="800" y="218"/>
                </a:lnTo>
                <a:lnTo>
                  <a:pt x="761" y="218"/>
                </a:lnTo>
                <a:lnTo>
                  <a:pt x="761" y="133"/>
                </a:lnTo>
                <a:lnTo>
                  <a:pt x="761" y="100"/>
                </a:lnTo>
                <a:lnTo>
                  <a:pt x="955" y="100"/>
                </a:lnTo>
                <a:lnTo>
                  <a:pt x="955" y="218"/>
                </a:lnTo>
                <a:lnTo>
                  <a:pt x="882" y="218"/>
                </a:lnTo>
                <a:lnTo>
                  <a:pt x="882" y="229"/>
                </a:lnTo>
                <a:lnTo>
                  <a:pt x="955" y="229"/>
                </a:lnTo>
                <a:lnTo>
                  <a:pt x="955" y="270"/>
                </a:lnTo>
                <a:lnTo>
                  <a:pt x="994" y="270"/>
                </a:lnTo>
                <a:lnTo>
                  <a:pt x="1021" y="270"/>
                </a:lnTo>
                <a:lnTo>
                  <a:pt x="1021" y="270"/>
                </a:lnTo>
                <a:lnTo>
                  <a:pt x="1021" y="220"/>
                </a:lnTo>
                <a:lnTo>
                  <a:pt x="1023" y="2"/>
                </a:lnTo>
                <a:lnTo>
                  <a:pt x="102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21" name="Freeform 41"/>
          <p:cNvSpPr>
            <a:spLocks/>
          </p:cNvSpPr>
          <p:nvPr/>
        </p:nvSpPr>
        <p:spPr bwMode="auto">
          <a:xfrm rot="10800000">
            <a:off x="6290535" y="1653678"/>
            <a:ext cx="221624" cy="297032"/>
          </a:xfrm>
          <a:custGeom>
            <a:avLst/>
            <a:gdLst>
              <a:gd name="T0" fmla="*/ 0 w 221"/>
              <a:gd name="T1" fmla="*/ 0 h 507"/>
              <a:gd name="T2" fmla="*/ 0 w 221"/>
              <a:gd name="T3" fmla="*/ 36 h 507"/>
              <a:gd name="T4" fmla="*/ 159 w 221"/>
              <a:gd name="T5" fmla="*/ 36 h 507"/>
              <a:gd name="T6" fmla="*/ 159 w 221"/>
              <a:gd name="T7" fmla="*/ 300 h 507"/>
              <a:gd name="T8" fmla="*/ 0 w 221"/>
              <a:gd name="T9" fmla="*/ 300 h 507"/>
              <a:gd name="T10" fmla="*/ 0 w 221"/>
              <a:gd name="T11" fmla="*/ 329 h 507"/>
              <a:gd name="T12" fmla="*/ 159 w 221"/>
              <a:gd name="T13" fmla="*/ 329 h 507"/>
              <a:gd name="T14" fmla="*/ 159 w 221"/>
              <a:gd name="T15" fmla="*/ 507 h 507"/>
              <a:gd name="T16" fmla="*/ 194 w 221"/>
              <a:gd name="T17" fmla="*/ 507 h 507"/>
              <a:gd name="T18" fmla="*/ 194 w 221"/>
              <a:gd name="T19" fmla="*/ 36 h 507"/>
              <a:gd name="T20" fmla="*/ 221 w 221"/>
              <a:gd name="T21" fmla="*/ 36 h 507"/>
              <a:gd name="T22" fmla="*/ 221 w 221"/>
              <a:gd name="T23" fmla="*/ 0 h 507"/>
              <a:gd name="T24" fmla="*/ 0 w 221"/>
              <a:gd name="T25" fmla="*/ 0 h 507"/>
              <a:gd name="T26" fmla="*/ 0 w 221"/>
              <a:gd name="T27"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507">
                <a:moveTo>
                  <a:pt x="0" y="0"/>
                </a:moveTo>
                <a:lnTo>
                  <a:pt x="0" y="36"/>
                </a:lnTo>
                <a:lnTo>
                  <a:pt x="159" y="36"/>
                </a:lnTo>
                <a:lnTo>
                  <a:pt x="159" y="300"/>
                </a:lnTo>
                <a:lnTo>
                  <a:pt x="0" y="300"/>
                </a:lnTo>
                <a:lnTo>
                  <a:pt x="0" y="329"/>
                </a:lnTo>
                <a:lnTo>
                  <a:pt x="159" y="329"/>
                </a:lnTo>
                <a:lnTo>
                  <a:pt x="159" y="507"/>
                </a:lnTo>
                <a:lnTo>
                  <a:pt x="194" y="507"/>
                </a:lnTo>
                <a:lnTo>
                  <a:pt x="194" y="36"/>
                </a:lnTo>
                <a:lnTo>
                  <a:pt x="221" y="36"/>
                </a:lnTo>
                <a:lnTo>
                  <a:pt x="221" y="0"/>
                </a:ln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22" name="Freeform 42"/>
          <p:cNvSpPr>
            <a:spLocks/>
          </p:cNvSpPr>
          <p:nvPr/>
        </p:nvSpPr>
        <p:spPr bwMode="auto">
          <a:xfrm rot="10800000">
            <a:off x="5352353" y="1913227"/>
            <a:ext cx="259560" cy="71617"/>
          </a:xfrm>
          <a:custGeom>
            <a:avLst/>
            <a:gdLst>
              <a:gd name="T0" fmla="*/ 0 w 261"/>
              <a:gd name="T1" fmla="*/ 0 h 121"/>
              <a:gd name="T2" fmla="*/ 261 w 261"/>
              <a:gd name="T3" fmla="*/ 0 h 121"/>
              <a:gd name="T4" fmla="*/ 261 w 261"/>
              <a:gd name="T5" fmla="*/ 121 h 121"/>
              <a:gd name="T6" fmla="*/ 0 w 261"/>
              <a:gd name="T7" fmla="*/ 121 h 121"/>
              <a:gd name="T8" fmla="*/ 0 w 261"/>
              <a:gd name="T9" fmla="*/ 0 h 121"/>
              <a:gd name="T10" fmla="*/ 0 w 261"/>
              <a:gd name="T11" fmla="*/ 0 h 121"/>
            </a:gdLst>
            <a:ahLst/>
            <a:cxnLst>
              <a:cxn ang="0">
                <a:pos x="T0" y="T1"/>
              </a:cxn>
              <a:cxn ang="0">
                <a:pos x="T2" y="T3"/>
              </a:cxn>
              <a:cxn ang="0">
                <a:pos x="T4" y="T5"/>
              </a:cxn>
              <a:cxn ang="0">
                <a:pos x="T6" y="T7"/>
              </a:cxn>
              <a:cxn ang="0">
                <a:pos x="T8" y="T9"/>
              </a:cxn>
              <a:cxn ang="0">
                <a:pos x="T10" y="T11"/>
              </a:cxn>
            </a:cxnLst>
            <a:rect l="0" t="0" r="r" b="b"/>
            <a:pathLst>
              <a:path w="261" h="121">
                <a:moveTo>
                  <a:pt x="0" y="0"/>
                </a:moveTo>
                <a:lnTo>
                  <a:pt x="261" y="0"/>
                </a:lnTo>
                <a:lnTo>
                  <a:pt x="261" y="121"/>
                </a:lnTo>
                <a:lnTo>
                  <a:pt x="0" y="121"/>
                </a:ln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grpSp>
        <p:nvGrpSpPr>
          <p:cNvPr id="23" name="Group 402"/>
          <p:cNvGrpSpPr/>
          <p:nvPr/>
        </p:nvGrpSpPr>
        <p:grpSpPr>
          <a:xfrm>
            <a:off x="5162446" y="1312779"/>
            <a:ext cx="3448154" cy="2225230"/>
            <a:chOff x="5390883" y="1357073"/>
            <a:chExt cx="3176854" cy="1952408"/>
          </a:xfrm>
        </p:grpSpPr>
        <p:sp>
          <p:nvSpPr>
            <p:cNvPr id="24" name="Freeform 31"/>
            <p:cNvSpPr>
              <a:spLocks noEditPoints="1"/>
            </p:cNvSpPr>
            <p:nvPr/>
          </p:nvSpPr>
          <p:spPr bwMode="auto">
            <a:xfrm rot="10800000">
              <a:off x="5390883" y="1357073"/>
              <a:ext cx="3176854" cy="1952408"/>
            </a:xfrm>
            <a:custGeom>
              <a:avLst/>
              <a:gdLst>
                <a:gd name="T0" fmla="*/ 2221 w 3454"/>
                <a:gd name="T1" fmla="*/ 64 h 3610"/>
                <a:gd name="T2" fmla="*/ 2595 w 3454"/>
                <a:gd name="T3" fmla="*/ 789 h 3610"/>
                <a:gd name="T4" fmla="*/ 2631 w 3454"/>
                <a:gd name="T5" fmla="*/ 64 h 3610"/>
                <a:gd name="T6" fmla="*/ 3438 w 3454"/>
                <a:gd name="T7" fmla="*/ 136 h 3610"/>
                <a:gd name="T8" fmla="*/ 3042 w 3454"/>
                <a:gd name="T9" fmla="*/ 3051 h 3610"/>
                <a:gd name="T10" fmla="*/ 2910 w 3454"/>
                <a:gd name="T11" fmla="*/ 3087 h 3610"/>
                <a:gd name="T12" fmla="*/ 2874 w 3454"/>
                <a:gd name="T13" fmla="*/ 3040 h 3610"/>
                <a:gd name="T14" fmla="*/ 2263 w 3454"/>
                <a:gd name="T15" fmla="*/ 3548 h 3610"/>
                <a:gd name="T16" fmla="*/ 1789 w 3454"/>
                <a:gd name="T17" fmla="*/ 3003 h 3610"/>
                <a:gd name="T18" fmla="*/ 1717 w 3454"/>
                <a:gd name="T19" fmla="*/ 2739 h 3610"/>
                <a:gd name="T20" fmla="*/ 1612 w 3454"/>
                <a:gd name="T21" fmla="*/ 2739 h 3610"/>
                <a:gd name="T22" fmla="*/ 1296 w 3454"/>
                <a:gd name="T23" fmla="*/ 2639 h 3610"/>
                <a:gd name="T24" fmla="*/ 753 w 3454"/>
                <a:gd name="T25" fmla="*/ 3548 h 3610"/>
                <a:gd name="T26" fmla="*/ 62 w 3454"/>
                <a:gd name="T27" fmla="*/ 2489 h 3610"/>
                <a:gd name="T28" fmla="*/ 732 w 3454"/>
                <a:gd name="T29" fmla="*/ 918 h 3610"/>
                <a:gd name="T30" fmla="*/ 718 w 3454"/>
                <a:gd name="T31" fmla="*/ 66 h 3610"/>
                <a:gd name="T32" fmla="*/ 1589 w 3454"/>
                <a:gd name="T33" fmla="*/ 66 h 3610"/>
                <a:gd name="T34" fmla="*/ 18 w 3454"/>
                <a:gd name="T35" fmla="*/ 5 h 3610"/>
                <a:gd name="T36" fmla="*/ 0 w 3454"/>
                <a:gd name="T37" fmla="*/ 27 h 3610"/>
                <a:gd name="T38" fmla="*/ 2 w 3454"/>
                <a:gd name="T39" fmla="*/ 3592 h 3610"/>
                <a:gd name="T40" fmla="*/ 25 w 3454"/>
                <a:gd name="T41" fmla="*/ 3610 h 3610"/>
                <a:gd name="T42" fmla="*/ 2299 w 3454"/>
                <a:gd name="T43" fmla="*/ 3606 h 3610"/>
                <a:gd name="T44" fmla="*/ 3406 w 3454"/>
                <a:gd name="T45" fmla="*/ 3608 h 3610"/>
                <a:gd name="T46" fmla="*/ 3424 w 3454"/>
                <a:gd name="T47" fmla="*/ 3585 h 3610"/>
                <a:gd name="T48" fmla="*/ 3425 w 3454"/>
                <a:gd name="T49" fmla="*/ 3523 h 3610"/>
                <a:gd name="T50" fmla="*/ 1469 w 3454"/>
                <a:gd name="T51" fmla="*/ 389 h 3610"/>
                <a:gd name="T52" fmla="*/ 3402 w 3454"/>
                <a:gd name="T53" fmla="*/ 753 h 3610"/>
                <a:gd name="T54" fmla="*/ 3402 w 3454"/>
                <a:gd name="T55" fmla="*/ 439 h 3610"/>
                <a:gd name="T56" fmla="*/ 1146 w 3454"/>
                <a:gd name="T57" fmla="*/ 789 h 3610"/>
                <a:gd name="T58" fmla="*/ 1014 w 3454"/>
                <a:gd name="T59" fmla="*/ 603 h 3610"/>
                <a:gd name="T60" fmla="*/ 2874 w 3454"/>
                <a:gd name="T61" fmla="*/ 941 h 3610"/>
                <a:gd name="T62" fmla="*/ 3402 w 3454"/>
                <a:gd name="T63" fmla="*/ 941 h 3610"/>
                <a:gd name="T64" fmla="*/ 3402 w 3454"/>
                <a:gd name="T65" fmla="*/ 1303 h 3610"/>
                <a:gd name="T66" fmla="*/ 3438 w 3454"/>
                <a:gd name="T67" fmla="*/ 1543 h 3610"/>
                <a:gd name="T68" fmla="*/ 3402 w 3454"/>
                <a:gd name="T69" fmla="*/ 1282 h 3610"/>
                <a:gd name="T70" fmla="*/ 3092 w 3454"/>
                <a:gd name="T71" fmla="*/ 1543 h 3610"/>
                <a:gd name="T72" fmla="*/ 1551 w 3454"/>
                <a:gd name="T73" fmla="*/ 2396 h 3610"/>
                <a:gd name="T74" fmla="*/ 3454 w 3454"/>
                <a:gd name="T75" fmla="*/ 2392 h 3610"/>
                <a:gd name="T76" fmla="*/ 2986 w 3454"/>
                <a:gd name="T77" fmla="*/ 2699 h 3610"/>
                <a:gd name="T78" fmla="*/ 2431 w 3454"/>
                <a:gd name="T79" fmla="*/ 2703 h 3610"/>
                <a:gd name="T80" fmla="*/ 2661 w 3454"/>
                <a:gd name="T81" fmla="*/ 2744 h 3610"/>
                <a:gd name="T82" fmla="*/ 2754 w 3454"/>
                <a:gd name="T83" fmla="*/ 2805 h 3610"/>
                <a:gd name="T84" fmla="*/ 2920 w 3454"/>
                <a:gd name="T85" fmla="*/ 2928 h 3610"/>
                <a:gd name="T86" fmla="*/ 3192 w 3454"/>
                <a:gd name="T87" fmla="*/ 2853 h 3610"/>
                <a:gd name="T88" fmla="*/ 3192 w 3454"/>
                <a:gd name="T89" fmla="*/ 2724 h 3610"/>
                <a:gd name="T90" fmla="*/ 3386 w 3454"/>
                <a:gd name="T91" fmla="*/ 2853 h 3610"/>
                <a:gd name="T92" fmla="*/ 3452 w 3454"/>
                <a:gd name="T93" fmla="*/ 2844 h 3610"/>
                <a:gd name="T94" fmla="*/ 2262 w 3454"/>
                <a:gd name="T95" fmla="*/ 2739 h 3610"/>
                <a:gd name="T96" fmla="*/ 2262 w 3454"/>
                <a:gd name="T97" fmla="*/ 3210 h 3610"/>
                <a:gd name="T98" fmla="*/ 2103 w 3454"/>
                <a:gd name="T99" fmla="*/ 2703 h 3610"/>
                <a:gd name="T100" fmla="*/ 2920 w 3454"/>
                <a:gd name="T101" fmla="*/ 2878 h 3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54" h="3610">
                  <a:moveTo>
                    <a:pt x="3436" y="0"/>
                  </a:moveTo>
                  <a:lnTo>
                    <a:pt x="1746" y="0"/>
                  </a:lnTo>
                  <a:lnTo>
                    <a:pt x="1746" y="66"/>
                  </a:lnTo>
                  <a:lnTo>
                    <a:pt x="1746" y="66"/>
                  </a:lnTo>
                  <a:lnTo>
                    <a:pt x="2221" y="64"/>
                  </a:lnTo>
                  <a:lnTo>
                    <a:pt x="2221" y="639"/>
                  </a:lnTo>
                  <a:lnTo>
                    <a:pt x="2256" y="639"/>
                  </a:lnTo>
                  <a:lnTo>
                    <a:pt x="2256" y="64"/>
                  </a:lnTo>
                  <a:lnTo>
                    <a:pt x="2595" y="64"/>
                  </a:lnTo>
                  <a:lnTo>
                    <a:pt x="2595" y="789"/>
                  </a:lnTo>
                  <a:lnTo>
                    <a:pt x="2745" y="789"/>
                  </a:lnTo>
                  <a:lnTo>
                    <a:pt x="2745" y="753"/>
                  </a:lnTo>
                  <a:lnTo>
                    <a:pt x="2631" y="753"/>
                  </a:lnTo>
                  <a:lnTo>
                    <a:pt x="2631" y="64"/>
                  </a:lnTo>
                  <a:lnTo>
                    <a:pt x="2631" y="64"/>
                  </a:lnTo>
                  <a:lnTo>
                    <a:pt x="3402" y="64"/>
                  </a:lnTo>
                  <a:lnTo>
                    <a:pt x="3402" y="318"/>
                  </a:lnTo>
                  <a:lnTo>
                    <a:pt x="3438" y="318"/>
                  </a:lnTo>
                  <a:lnTo>
                    <a:pt x="3438" y="136"/>
                  </a:lnTo>
                  <a:lnTo>
                    <a:pt x="3438" y="136"/>
                  </a:lnTo>
                  <a:lnTo>
                    <a:pt x="3436" y="0"/>
                  </a:lnTo>
                  <a:close/>
                  <a:moveTo>
                    <a:pt x="3424" y="3012"/>
                  </a:moveTo>
                  <a:lnTo>
                    <a:pt x="3388" y="3012"/>
                  </a:lnTo>
                  <a:lnTo>
                    <a:pt x="3388" y="3051"/>
                  </a:lnTo>
                  <a:lnTo>
                    <a:pt x="3042" y="3051"/>
                  </a:lnTo>
                  <a:lnTo>
                    <a:pt x="3042" y="3087"/>
                  </a:lnTo>
                  <a:lnTo>
                    <a:pt x="3388" y="3087"/>
                  </a:lnTo>
                  <a:lnTo>
                    <a:pt x="3388" y="3548"/>
                  </a:lnTo>
                  <a:lnTo>
                    <a:pt x="2910" y="3548"/>
                  </a:lnTo>
                  <a:lnTo>
                    <a:pt x="2910" y="3087"/>
                  </a:lnTo>
                  <a:lnTo>
                    <a:pt x="2931" y="3087"/>
                  </a:lnTo>
                  <a:lnTo>
                    <a:pt x="2931" y="3051"/>
                  </a:lnTo>
                  <a:lnTo>
                    <a:pt x="2910" y="3051"/>
                  </a:lnTo>
                  <a:lnTo>
                    <a:pt x="2910" y="3040"/>
                  </a:lnTo>
                  <a:lnTo>
                    <a:pt x="2874" y="3040"/>
                  </a:lnTo>
                  <a:lnTo>
                    <a:pt x="2874" y="3548"/>
                  </a:lnTo>
                  <a:lnTo>
                    <a:pt x="2299" y="3548"/>
                  </a:lnTo>
                  <a:lnTo>
                    <a:pt x="2299" y="3321"/>
                  </a:lnTo>
                  <a:lnTo>
                    <a:pt x="2263" y="3321"/>
                  </a:lnTo>
                  <a:lnTo>
                    <a:pt x="2263" y="3548"/>
                  </a:lnTo>
                  <a:lnTo>
                    <a:pt x="1789" y="3548"/>
                  </a:lnTo>
                  <a:lnTo>
                    <a:pt x="1789" y="3032"/>
                  </a:lnTo>
                  <a:lnTo>
                    <a:pt x="1974" y="3032"/>
                  </a:lnTo>
                  <a:lnTo>
                    <a:pt x="1974" y="3003"/>
                  </a:lnTo>
                  <a:lnTo>
                    <a:pt x="1789" y="3003"/>
                  </a:lnTo>
                  <a:lnTo>
                    <a:pt x="1789" y="2739"/>
                  </a:lnTo>
                  <a:lnTo>
                    <a:pt x="1974" y="2739"/>
                  </a:lnTo>
                  <a:lnTo>
                    <a:pt x="1974" y="2703"/>
                  </a:lnTo>
                  <a:lnTo>
                    <a:pt x="1717" y="2703"/>
                  </a:lnTo>
                  <a:lnTo>
                    <a:pt x="1717" y="2739"/>
                  </a:lnTo>
                  <a:lnTo>
                    <a:pt x="1753" y="2739"/>
                  </a:lnTo>
                  <a:lnTo>
                    <a:pt x="1753" y="3548"/>
                  </a:lnTo>
                  <a:lnTo>
                    <a:pt x="1332" y="3548"/>
                  </a:lnTo>
                  <a:lnTo>
                    <a:pt x="1332" y="2739"/>
                  </a:lnTo>
                  <a:lnTo>
                    <a:pt x="1612" y="2739"/>
                  </a:lnTo>
                  <a:lnTo>
                    <a:pt x="1612" y="2703"/>
                  </a:lnTo>
                  <a:lnTo>
                    <a:pt x="1332" y="2703"/>
                  </a:lnTo>
                  <a:lnTo>
                    <a:pt x="1332" y="2589"/>
                  </a:lnTo>
                  <a:lnTo>
                    <a:pt x="1296" y="2589"/>
                  </a:lnTo>
                  <a:lnTo>
                    <a:pt x="1296" y="2639"/>
                  </a:lnTo>
                  <a:lnTo>
                    <a:pt x="1210" y="2639"/>
                  </a:lnTo>
                  <a:lnTo>
                    <a:pt x="1210" y="2739"/>
                  </a:lnTo>
                  <a:lnTo>
                    <a:pt x="1296" y="2739"/>
                  </a:lnTo>
                  <a:lnTo>
                    <a:pt x="1296" y="3548"/>
                  </a:lnTo>
                  <a:lnTo>
                    <a:pt x="753" y="3548"/>
                  </a:lnTo>
                  <a:lnTo>
                    <a:pt x="753" y="2989"/>
                  </a:lnTo>
                  <a:lnTo>
                    <a:pt x="718" y="2989"/>
                  </a:lnTo>
                  <a:lnTo>
                    <a:pt x="718" y="3548"/>
                  </a:lnTo>
                  <a:lnTo>
                    <a:pt x="62" y="3548"/>
                  </a:lnTo>
                  <a:lnTo>
                    <a:pt x="62" y="2489"/>
                  </a:lnTo>
                  <a:lnTo>
                    <a:pt x="732" y="2489"/>
                  </a:lnTo>
                  <a:lnTo>
                    <a:pt x="732" y="2453"/>
                  </a:lnTo>
                  <a:lnTo>
                    <a:pt x="62" y="2453"/>
                  </a:lnTo>
                  <a:lnTo>
                    <a:pt x="62" y="918"/>
                  </a:lnTo>
                  <a:lnTo>
                    <a:pt x="732" y="918"/>
                  </a:lnTo>
                  <a:lnTo>
                    <a:pt x="732" y="882"/>
                  </a:lnTo>
                  <a:lnTo>
                    <a:pt x="62" y="882"/>
                  </a:lnTo>
                  <a:lnTo>
                    <a:pt x="62" y="68"/>
                  </a:lnTo>
                  <a:lnTo>
                    <a:pt x="62" y="68"/>
                  </a:lnTo>
                  <a:lnTo>
                    <a:pt x="718" y="66"/>
                  </a:lnTo>
                  <a:lnTo>
                    <a:pt x="718" y="411"/>
                  </a:lnTo>
                  <a:lnTo>
                    <a:pt x="753" y="411"/>
                  </a:lnTo>
                  <a:lnTo>
                    <a:pt x="753" y="66"/>
                  </a:lnTo>
                  <a:lnTo>
                    <a:pt x="753" y="66"/>
                  </a:lnTo>
                  <a:lnTo>
                    <a:pt x="1589" y="66"/>
                  </a:lnTo>
                  <a:lnTo>
                    <a:pt x="1589" y="2"/>
                  </a:lnTo>
                  <a:lnTo>
                    <a:pt x="30" y="2"/>
                  </a:lnTo>
                  <a:lnTo>
                    <a:pt x="30" y="2"/>
                  </a:lnTo>
                  <a:lnTo>
                    <a:pt x="23" y="4"/>
                  </a:lnTo>
                  <a:lnTo>
                    <a:pt x="18" y="5"/>
                  </a:lnTo>
                  <a:lnTo>
                    <a:pt x="12" y="7"/>
                  </a:lnTo>
                  <a:lnTo>
                    <a:pt x="9" y="12"/>
                  </a:lnTo>
                  <a:lnTo>
                    <a:pt x="5" y="16"/>
                  </a:lnTo>
                  <a:lnTo>
                    <a:pt x="2" y="21"/>
                  </a:lnTo>
                  <a:lnTo>
                    <a:pt x="0" y="27"/>
                  </a:lnTo>
                  <a:lnTo>
                    <a:pt x="0" y="32"/>
                  </a:lnTo>
                  <a:lnTo>
                    <a:pt x="0" y="3580"/>
                  </a:lnTo>
                  <a:lnTo>
                    <a:pt x="0" y="3580"/>
                  </a:lnTo>
                  <a:lnTo>
                    <a:pt x="0" y="3585"/>
                  </a:lnTo>
                  <a:lnTo>
                    <a:pt x="2" y="3592"/>
                  </a:lnTo>
                  <a:lnTo>
                    <a:pt x="5" y="3596"/>
                  </a:lnTo>
                  <a:lnTo>
                    <a:pt x="9" y="3601"/>
                  </a:lnTo>
                  <a:lnTo>
                    <a:pt x="12" y="3605"/>
                  </a:lnTo>
                  <a:lnTo>
                    <a:pt x="18" y="3608"/>
                  </a:lnTo>
                  <a:lnTo>
                    <a:pt x="25" y="3610"/>
                  </a:lnTo>
                  <a:lnTo>
                    <a:pt x="30" y="3610"/>
                  </a:lnTo>
                  <a:lnTo>
                    <a:pt x="30" y="3610"/>
                  </a:lnTo>
                  <a:lnTo>
                    <a:pt x="1200" y="3608"/>
                  </a:lnTo>
                  <a:lnTo>
                    <a:pt x="1200" y="3608"/>
                  </a:lnTo>
                  <a:lnTo>
                    <a:pt x="2299" y="3606"/>
                  </a:lnTo>
                  <a:lnTo>
                    <a:pt x="2849" y="3608"/>
                  </a:lnTo>
                  <a:lnTo>
                    <a:pt x="3395" y="3610"/>
                  </a:lnTo>
                  <a:lnTo>
                    <a:pt x="3395" y="3610"/>
                  </a:lnTo>
                  <a:lnTo>
                    <a:pt x="3400" y="3610"/>
                  </a:lnTo>
                  <a:lnTo>
                    <a:pt x="3406" y="3608"/>
                  </a:lnTo>
                  <a:lnTo>
                    <a:pt x="3411" y="3605"/>
                  </a:lnTo>
                  <a:lnTo>
                    <a:pt x="3417" y="3601"/>
                  </a:lnTo>
                  <a:lnTo>
                    <a:pt x="3420" y="3596"/>
                  </a:lnTo>
                  <a:lnTo>
                    <a:pt x="3422" y="3592"/>
                  </a:lnTo>
                  <a:lnTo>
                    <a:pt x="3424" y="3585"/>
                  </a:lnTo>
                  <a:lnTo>
                    <a:pt x="3425" y="3580"/>
                  </a:lnTo>
                  <a:lnTo>
                    <a:pt x="3425" y="3560"/>
                  </a:lnTo>
                  <a:lnTo>
                    <a:pt x="3425" y="3548"/>
                  </a:lnTo>
                  <a:lnTo>
                    <a:pt x="3425" y="3528"/>
                  </a:lnTo>
                  <a:lnTo>
                    <a:pt x="3425" y="3523"/>
                  </a:lnTo>
                  <a:lnTo>
                    <a:pt x="3425" y="3467"/>
                  </a:lnTo>
                  <a:lnTo>
                    <a:pt x="3424" y="3012"/>
                  </a:lnTo>
                  <a:close/>
                  <a:moveTo>
                    <a:pt x="1317" y="354"/>
                  </a:moveTo>
                  <a:lnTo>
                    <a:pt x="1317" y="389"/>
                  </a:lnTo>
                  <a:lnTo>
                    <a:pt x="1469" y="389"/>
                  </a:lnTo>
                  <a:lnTo>
                    <a:pt x="1469" y="354"/>
                  </a:lnTo>
                  <a:lnTo>
                    <a:pt x="1317" y="354"/>
                  </a:lnTo>
                  <a:lnTo>
                    <a:pt x="1317" y="354"/>
                  </a:lnTo>
                  <a:close/>
                  <a:moveTo>
                    <a:pt x="3402" y="439"/>
                  </a:moveTo>
                  <a:lnTo>
                    <a:pt x="3402" y="753"/>
                  </a:lnTo>
                  <a:lnTo>
                    <a:pt x="2845" y="753"/>
                  </a:lnTo>
                  <a:lnTo>
                    <a:pt x="2845" y="789"/>
                  </a:lnTo>
                  <a:lnTo>
                    <a:pt x="3438" y="789"/>
                  </a:lnTo>
                  <a:lnTo>
                    <a:pt x="3438" y="439"/>
                  </a:lnTo>
                  <a:lnTo>
                    <a:pt x="3402" y="439"/>
                  </a:lnTo>
                  <a:lnTo>
                    <a:pt x="3402" y="439"/>
                  </a:lnTo>
                  <a:close/>
                  <a:moveTo>
                    <a:pt x="1014" y="603"/>
                  </a:moveTo>
                  <a:lnTo>
                    <a:pt x="1014" y="639"/>
                  </a:lnTo>
                  <a:lnTo>
                    <a:pt x="1146" y="639"/>
                  </a:lnTo>
                  <a:lnTo>
                    <a:pt x="1146" y="789"/>
                  </a:lnTo>
                  <a:lnTo>
                    <a:pt x="1321" y="789"/>
                  </a:lnTo>
                  <a:lnTo>
                    <a:pt x="1321" y="753"/>
                  </a:lnTo>
                  <a:lnTo>
                    <a:pt x="1182" y="753"/>
                  </a:lnTo>
                  <a:lnTo>
                    <a:pt x="1182" y="603"/>
                  </a:lnTo>
                  <a:lnTo>
                    <a:pt x="1014" y="603"/>
                  </a:lnTo>
                  <a:lnTo>
                    <a:pt x="1014" y="603"/>
                  </a:lnTo>
                  <a:close/>
                  <a:moveTo>
                    <a:pt x="2845" y="905"/>
                  </a:moveTo>
                  <a:lnTo>
                    <a:pt x="2845" y="1168"/>
                  </a:lnTo>
                  <a:lnTo>
                    <a:pt x="2874" y="1168"/>
                  </a:lnTo>
                  <a:lnTo>
                    <a:pt x="2874" y="941"/>
                  </a:lnTo>
                  <a:lnTo>
                    <a:pt x="3095" y="941"/>
                  </a:lnTo>
                  <a:lnTo>
                    <a:pt x="3095" y="1168"/>
                  </a:lnTo>
                  <a:lnTo>
                    <a:pt x="3124" y="1168"/>
                  </a:lnTo>
                  <a:lnTo>
                    <a:pt x="3124" y="941"/>
                  </a:lnTo>
                  <a:lnTo>
                    <a:pt x="3402" y="941"/>
                  </a:lnTo>
                  <a:lnTo>
                    <a:pt x="3402" y="1168"/>
                  </a:lnTo>
                  <a:lnTo>
                    <a:pt x="3270" y="1168"/>
                  </a:lnTo>
                  <a:lnTo>
                    <a:pt x="3270" y="1203"/>
                  </a:lnTo>
                  <a:lnTo>
                    <a:pt x="3402" y="1203"/>
                  </a:lnTo>
                  <a:lnTo>
                    <a:pt x="3402" y="1303"/>
                  </a:lnTo>
                  <a:lnTo>
                    <a:pt x="3438" y="1303"/>
                  </a:lnTo>
                  <a:lnTo>
                    <a:pt x="3438" y="905"/>
                  </a:lnTo>
                  <a:lnTo>
                    <a:pt x="2845" y="905"/>
                  </a:lnTo>
                  <a:lnTo>
                    <a:pt x="2845" y="905"/>
                  </a:lnTo>
                  <a:close/>
                  <a:moveTo>
                    <a:pt x="3438" y="1543"/>
                  </a:moveTo>
                  <a:lnTo>
                    <a:pt x="3438" y="1519"/>
                  </a:lnTo>
                  <a:lnTo>
                    <a:pt x="3438" y="1500"/>
                  </a:lnTo>
                  <a:lnTo>
                    <a:pt x="3438" y="1282"/>
                  </a:lnTo>
                  <a:lnTo>
                    <a:pt x="3402" y="1282"/>
                  </a:lnTo>
                  <a:lnTo>
                    <a:pt x="3402" y="1282"/>
                  </a:lnTo>
                  <a:lnTo>
                    <a:pt x="3402" y="1500"/>
                  </a:lnTo>
                  <a:lnTo>
                    <a:pt x="1551" y="1500"/>
                  </a:lnTo>
                  <a:lnTo>
                    <a:pt x="1551" y="1543"/>
                  </a:lnTo>
                  <a:lnTo>
                    <a:pt x="3002" y="1543"/>
                  </a:lnTo>
                  <a:lnTo>
                    <a:pt x="3092" y="1543"/>
                  </a:lnTo>
                  <a:lnTo>
                    <a:pt x="3092" y="1543"/>
                  </a:lnTo>
                  <a:lnTo>
                    <a:pt x="3402" y="1543"/>
                  </a:lnTo>
                  <a:lnTo>
                    <a:pt x="3438" y="1543"/>
                  </a:lnTo>
                  <a:close/>
                  <a:moveTo>
                    <a:pt x="3060" y="2396"/>
                  </a:moveTo>
                  <a:lnTo>
                    <a:pt x="1551" y="2396"/>
                  </a:lnTo>
                  <a:lnTo>
                    <a:pt x="1551" y="2432"/>
                  </a:lnTo>
                  <a:lnTo>
                    <a:pt x="3038" y="2432"/>
                  </a:lnTo>
                  <a:lnTo>
                    <a:pt x="3038" y="2510"/>
                  </a:lnTo>
                  <a:lnTo>
                    <a:pt x="3454" y="2510"/>
                  </a:lnTo>
                  <a:lnTo>
                    <a:pt x="3454" y="2392"/>
                  </a:lnTo>
                  <a:lnTo>
                    <a:pt x="3060" y="2396"/>
                  </a:lnTo>
                  <a:close/>
                  <a:moveTo>
                    <a:pt x="3454" y="2624"/>
                  </a:moveTo>
                  <a:lnTo>
                    <a:pt x="3190" y="2624"/>
                  </a:lnTo>
                  <a:lnTo>
                    <a:pt x="2986" y="2624"/>
                  </a:lnTo>
                  <a:lnTo>
                    <a:pt x="2986" y="2699"/>
                  </a:lnTo>
                  <a:lnTo>
                    <a:pt x="2870" y="2699"/>
                  </a:lnTo>
                  <a:lnTo>
                    <a:pt x="2870" y="2789"/>
                  </a:lnTo>
                  <a:lnTo>
                    <a:pt x="2802" y="2789"/>
                  </a:lnTo>
                  <a:lnTo>
                    <a:pt x="2802" y="2703"/>
                  </a:lnTo>
                  <a:lnTo>
                    <a:pt x="2431" y="2703"/>
                  </a:lnTo>
                  <a:lnTo>
                    <a:pt x="2431" y="2739"/>
                  </a:lnTo>
                  <a:lnTo>
                    <a:pt x="2610" y="2739"/>
                  </a:lnTo>
                  <a:lnTo>
                    <a:pt x="2610" y="2739"/>
                  </a:lnTo>
                  <a:lnTo>
                    <a:pt x="2636" y="2741"/>
                  </a:lnTo>
                  <a:lnTo>
                    <a:pt x="2661" y="2744"/>
                  </a:lnTo>
                  <a:lnTo>
                    <a:pt x="2686" y="2751"/>
                  </a:lnTo>
                  <a:lnTo>
                    <a:pt x="2708" y="2762"/>
                  </a:lnTo>
                  <a:lnTo>
                    <a:pt x="2726" y="2774"/>
                  </a:lnTo>
                  <a:lnTo>
                    <a:pt x="2742" y="2789"/>
                  </a:lnTo>
                  <a:lnTo>
                    <a:pt x="2754" y="2805"/>
                  </a:lnTo>
                  <a:lnTo>
                    <a:pt x="2758" y="2816"/>
                  </a:lnTo>
                  <a:lnTo>
                    <a:pt x="2761" y="2824"/>
                  </a:lnTo>
                  <a:lnTo>
                    <a:pt x="2881" y="2824"/>
                  </a:lnTo>
                  <a:lnTo>
                    <a:pt x="2881" y="2928"/>
                  </a:lnTo>
                  <a:lnTo>
                    <a:pt x="2920" y="2928"/>
                  </a:lnTo>
                  <a:lnTo>
                    <a:pt x="2920" y="2889"/>
                  </a:lnTo>
                  <a:lnTo>
                    <a:pt x="3192" y="2889"/>
                  </a:lnTo>
                  <a:lnTo>
                    <a:pt x="3192" y="2885"/>
                  </a:lnTo>
                  <a:lnTo>
                    <a:pt x="3192" y="2878"/>
                  </a:lnTo>
                  <a:lnTo>
                    <a:pt x="3192" y="2853"/>
                  </a:lnTo>
                  <a:lnTo>
                    <a:pt x="3231" y="2853"/>
                  </a:lnTo>
                  <a:lnTo>
                    <a:pt x="3231" y="2842"/>
                  </a:lnTo>
                  <a:lnTo>
                    <a:pt x="3192" y="2842"/>
                  </a:lnTo>
                  <a:lnTo>
                    <a:pt x="3192" y="2757"/>
                  </a:lnTo>
                  <a:lnTo>
                    <a:pt x="3192" y="2724"/>
                  </a:lnTo>
                  <a:lnTo>
                    <a:pt x="3386" y="2724"/>
                  </a:lnTo>
                  <a:lnTo>
                    <a:pt x="3386" y="2842"/>
                  </a:lnTo>
                  <a:lnTo>
                    <a:pt x="3313" y="2842"/>
                  </a:lnTo>
                  <a:lnTo>
                    <a:pt x="3313" y="2853"/>
                  </a:lnTo>
                  <a:lnTo>
                    <a:pt x="3386" y="2853"/>
                  </a:lnTo>
                  <a:lnTo>
                    <a:pt x="3386" y="2894"/>
                  </a:lnTo>
                  <a:lnTo>
                    <a:pt x="3425" y="2894"/>
                  </a:lnTo>
                  <a:lnTo>
                    <a:pt x="3452" y="2894"/>
                  </a:lnTo>
                  <a:lnTo>
                    <a:pt x="3452" y="2894"/>
                  </a:lnTo>
                  <a:lnTo>
                    <a:pt x="3452" y="2844"/>
                  </a:lnTo>
                  <a:lnTo>
                    <a:pt x="3454" y="2626"/>
                  </a:lnTo>
                  <a:lnTo>
                    <a:pt x="3454" y="2624"/>
                  </a:lnTo>
                  <a:close/>
                  <a:moveTo>
                    <a:pt x="2103" y="2703"/>
                  </a:moveTo>
                  <a:lnTo>
                    <a:pt x="2103" y="2739"/>
                  </a:lnTo>
                  <a:lnTo>
                    <a:pt x="2262" y="2739"/>
                  </a:lnTo>
                  <a:lnTo>
                    <a:pt x="2262" y="3003"/>
                  </a:lnTo>
                  <a:lnTo>
                    <a:pt x="2103" y="3003"/>
                  </a:lnTo>
                  <a:lnTo>
                    <a:pt x="2103" y="3032"/>
                  </a:lnTo>
                  <a:lnTo>
                    <a:pt x="2262" y="3032"/>
                  </a:lnTo>
                  <a:lnTo>
                    <a:pt x="2262" y="3210"/>
                  </a:lnTo>
                  <a:lnTo>
                    <a:pt x="2297" y="3210"/>
                  </a:lnTo>
                  <a:lnTo>
                    <a:pt x="2297" y="2739"/>
                  </a:lnTo>
                  <a:lnTo>
                    <a:pt x="2324" y="2739"/>
                  </a:lnTo>
                  <a:lnTo>
                    <a:pt x="2324" y="2703"/>
                  </a:lnTo>
                  <a:lnTo>
                    <a:pt x="2103" y="2703"/>
                  </a:lnTo>
                  <a:lnTo>
                    <a:pt x="2103" y="2703"/>
                  </a:lnTo>
                  <a:close/>
                  <a:moveTo>
                    <a:pt x="2920" y="2757"/>
                  </a:moveTo>
                  <a:lnTo>
                    <a:pt x="3181" y="2757"/>
                  </a:lnTo>
                  <a:lnTo>
                    <a:pt x="3181" y="2878"/>
                  </a:lnTo>
                  <a:lnTo>
                    <a:pt x="2920" y="2878"/>
                  </a:lnTo>
                  <a:lnTo>
                    <a:pt x="2920" y="2757"/>
                  </a:lnTo>
                  <a:lnTo>
                    <a:pt x="2920" y="275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3"/>
            <p:cNvSpPr>
              <a:spLocks noEditPoints="1"/>
            </p:cNvSpPr>
            <p:nvPr/>
          </p:nvSpPr>
          <p:spPr bwMode="auto">
            <a:xfrm rot="10800000">
              <a:off x="6398941" y="1971460"/>
              <a:ext cx="1983004" cy="1317470"/>
            </a:xfrm>
            <a:custGeom>
              <a:avLst/>
              <a:gdLst>
                <a:gd name="T0" fmla="*/ 432 w 2156"/>
                <a:gd name="T1" fmla="*/ 716 h 2438"/>
                <a:gd name="T2" fmla="*/ 303 w 2156"/>
                <a:gd name="T3" fmla="*/ 752 h 2438"/>
                <a:gd name="T4" fmla="*/ 467 w 2156"/>
                <a:gd name="T5" fmla="*/ 0 h 2438"/>
                <a:gd name="T6" fmla="*/ 432 w 2156"/>
                <a:gd name="T7" fmla="*/ 0 h 2438"/>
                <a:gd name="T8" fmla="*/ 839 w 2156"/>
                <a:gd name="T9" fmla="*/ 752 h 2438"/>
                <a:gd name="T10" fmla="*/ 1124 w 2156"/>
                <a:gd name="T11" fmla="*/ 752 h 2438"/>
                <a:gd name="T12" fmla="*/ 910 w 2156"/>
                <a:gd name="T13" fmla="*/ 945 h 2438"/>
                <a:gd name="T14" fmla="*/ 1124 w 2156"/>
                <a:gd name="T15" fmla="*/ 981 h 2438"/>
                <a:gd name="T16" fmla="*/ 1124 w 2156"/>
                <a:gd name="T17" fmla="*/ 1152 h 2438"/>
                <a:gd name="T18" fmla="*/ 1124 w 2156"/>
                <a:gd name="T19" fmla="*/ 1245 h 2438"/>
                <a:gd name="T20" fmla="*/ 1160 w 2156"/>
                <a:gd name="T21" fmla="*/ 1166 h 2438"/>
                <a:gd name="T22" fmla="*/ 1695 w 2156"/>
                <a:gd name="T23" fmla="*/ 1131 h 2438"/>
                <a:gd name="T24" fmla="*/ 1285 w 2156"/>
                <a:gd name="T25" fmla="*/ 1131 h 2438"/>
                <a:gd name="T26" fmla="*/ 1260 w 2156"/>
                <a:gd name="T27" fmla="*/ 1127 h 2438"/>
                <a:gd name="T28" fmla="*/ 1237 w 2156"/>
                <a:gd name="T29" fmla="*/ 1116 h 2438"/>
                <a:gd name="T30" fmla="*/ 1215 w 2156"/>
                <a:gd name="T31" fmla="*/ 1098 h 2438"/>
                <a:gd name="T32" fmla="*/ 1197 w 2156"/>
                <a:gd name="T33" fmla="*/ 1077 h 2438"/>
                <a:gd name="T34" fmla="*/ 1181 w 2156"/>
                <a:gd name="T35" fmla="*/ 1048 h 2438"/>
                <a:gd name="T36" fmla="*/ 1171 w 2156"/>
                <a:gd name="T37" fmla="*/ 1016 h 2438"/>
                <a:gd name="T38" fmla="*/ 1162 w 2156"/>
                <a:gd name="T39" fmla="*/ 982 h 2438"/>
                <a:gd name="T40" fmla="*/ 1160 w 2156"/>
                <a:gd name="T41" fmla="*/ 945 h 2438"/>
                <a:gd name="T42" fmla="*/ 874 w 2156"/>
                <a:gd name="T43" fmla="*/ 716 h 2438"/>
                <a:gd name="T44" fmla="*/ 839 w 2156"/>
                <a:gd name="T45" fmla="*/ 2 h 2438"/>
                <a:gd name="T46" fmla="*/ 0 w 2156"/>
                <a:gd name="T47" fmla="*/ 8 h 2438"/>
                <a:gd name="T48" fmla="*/ 175 w 2156"/>
                <a:gd name="T49" fmla="*/ 352 h 2438"/>
                <a:gd name="T50" fmla="*/ 35 w 2156"/>
                <a:gd name="T51" fmla="*/ 317 h 2438"/>
                <a:gd name="T52" fmla="*/ 0 w 2156"/>
                <a:gd name="T53" fmla="*/ 8 h 2438"/>
                <a:gd name="T54" fmla="*/ 1210 w 2156"/>
                <a:gd name="T55" fmla="*/ 566 h 2438"/>
                <a:gd name="T56" fmla="*/ 1360 w 2156"/>
                <a:gd name="T57" fmla="*/ 602 h 2438"/>
                <a:gd name="T58" fmla="*/ 1210 w 2156"/>
                <a:gd name="T59" fmla="*/ 566 h 2438"/>
                <a:gd name="T60" fmla="*/ 1465 w 2156"/>
                <a:gd name="T61" fmla="*/ 566 h 2438"/>
                <a:gd name="T62" fmla="*/ 1596 w 2156"/>
                <a:gd name="T63" fmla="*/ 602 h 2438"/>
                <a:gd name="T64" fmla="*/ 1465 w 2156"/>
                <a:gd name="T65" fmla="*/ 566 h 2438"/>
                <a:gd name="T66" fmla="*/ 125 w 2156"/>
                <a:gd name="T67" fmla="*/ 945 h 2438"/>
                <a:gd name="T68" fmla="*/ 160 w 2156"/>
                <a:gd name="T69" fmla="*/ 1238 h 2438"/>
                <a:gd name="T70" fmla="*/ 382 w 2156"/>
                <a:gd name="T71" fmla="*/ 981 h 2438"/>
                <a:gd name="T72" fmla="*/ 125 w 2156"/>
                <a:gd name="T73" fmla="*/ 945 h 2438"/>
                <a:gd name="T74" fmla="*/ 1795 w 2156"/>
                <a:gd name="T75" fmla="*/ 1131 h 2438"/>
                <a:gd name="T76" fmla="*/ 2156 w 2156"/>
                <a:gd name="T77" fmla="*/ 1166 h 2438"/>
                <a:gd name="T78" fmla="*/ 1795 w 2156"/>
                <a:gd name="T79" fmla="*/ 1131 h 2438"/>
                <a:gd name="T80" fmla="*/ 125 w 2156"/>
                <a:gd name="T81" fmla="*/ 1338 h 2438"/>
                <a:gd name="T82" fmla="*/ 103 w 2156"/>
                <a:gd name="T83" fmla="*/ 2280 h 2438"/>
                <a:gd name="T84" fmla="*/ 125 w 2156"/>
                <a:gd name="T85" fmla="*/ 2316 h 2438"/>
                <a:gd name="T86" fmla="*/ 282 w 2156"/>
                <a:gd name="T87" fmla="*/ 2316 h 2438"/>
                <a:gd name="T88" fmla="*/ 282 w 2156"/>
                <a:gd name="T89" fmla="*/ 2395 h 2438"/>
                <a:gd name="T90" fmla="*/ 317 w 2156"/>
                <a:gd name="T91" fmla="*/ 2438 h 2438"/>
                <a:gd name="T92" fmla="*/ 342 w 2156"/>
                <a:gd name="T93" fmla="*/ 2395 h 2438"/>
                <a:gd name="T94" fmla="*/ 317 w 2156"/>
                <a:gd name="T95" fmla="*/ 2359 h 2438"/>
                <a:gd name="T96" fmla="*/ 317 w 2156"/>
                <a:gd name="T97" fmla="*/ 2280 h 2438"/>
                <a:gd name="T98" fmla="*/ 160 w 2156"/>
                <a:gd name="T99" fmla="*/ 2280 h 2438"/>
                <a:gd name="T100" fmla="*/ 674 w 2156"/>
                <a:gd name="T101" fmla="*/ 1659 h 2438"/>
                <a:gd name="T102" fmla="*/ 703 w 2156"/>
                <a:gd name="T103" fmla="*/ 1845 h 2438"/>
                <a:gd name="T104" fmla="*/ 1124 w 2156"/>
                <a:gd name="T105" fmla="*/ 1659 h 2438"/>
                <a:gd name="T106" fmla="*/ 703 w 2156"/>
                <a:gd name="T107" fmla="*/ 2359 h 2438"/>
                <a:gd name="T108" fmla="*/ 674 w 2156"/>
                <a:gd name="T109" fmla="*/ 1945 h 2438"/>
                <a:gd name="T110" fmla="*/ 442 w 2156"/>
                <a:gd name="T111" fmla="*/ 2359 h 2438"/>
                <a:gd name="T112" fmla="*/ 1174 w 2156"/>
                <a:gd name="T113" fmla="*/ 2395 h 2438"/>
                <a:gd name="T114" fmla="*/ 1160 w 2156"/>
                <a:gd name="T115" fmla="*/ 2359 h 2438"/>
                <a:gd name="T116" fmla="*/ 1124 w 2156"/>
                <a:gd name="T117" fmla="*/ 1345 h 2438"/>
                <a:gd name="T118" fmla="*/ 160 w 2156"/>
                <a:gd name="T119" fmla="*/ 1623 h 2438"/>
                <a:gd name="T120" fmla="*/ 125 w 2156"/>
                <a:gd name="T121" fmla="*/ 1338 h 2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6" h="2438">
                  <a:moveTo>
                    <a:pt x="432" y="0"/>
                  </a:moveTo>
                  <a:lnTo>
                    <a:pt x="432" y="716"/>
                  </a:lnTo>
                  <a:lnTo>
                    <a:pt x="303" y="716"/>
                  </a:lnTo>
                  <a:lnTo>
                    <a:pt x="303" y="752"/>
                  </a:lnTo>
                  <a:lnTo>
                    <a:pt x="467" y="752"/>
                  </a:lnTo>
                  <a:lnTo>
                    <a:pt x="467" y="0"/>
                  </a:lnTo>
                  <a:lnTo>
                    <a:pt x="432" y="0"/>
                  </a:lnTo>
                  <a:lnTo>
                    <a:pt x="432" y="0"/>
                  </a:lnTo>
                  <a:close/>
                  <a:moveTo>
                    <a:pt x="839" y="2"/>
                  </a:moveTo>
                  <a:lnTo>
                    <a:pt x="839" y="752"/>
                  </a:lnTo>
                  <a:lnTo>
                    <a:pt x="1024" y="752"/>
                  </a:lnTo>
                  <a:lnTo>
                    <a:pt x="1124" y="752"/>
                  </a:lnTo>
                  <a:lnTo>
                    <a:pt x="1124" y="945"/>
                  </a:lnTo>
                  <a:lnTo>
                    <a:pt x="910" y="945"/>
                  </a:lnTo>
                  <a:lnTo>
                    <a:pt x="910" y="981"/>
                  </a:lnTo>
                  <a:lnTo>
                    <a:pt x="1124" y="981"/>
                  </a:lnTo>
                  <a:lnTo>
                    <a:pt x="1124" y="1131"/>
                  </a:lnTo>
                  <a:lnTo>
                    <a:pt x="1124" y="1152"/>
                  </a:lnTo>
                  <a:lnTo>
                    <a:pt x="1124" y="1166"/>
                  </a:lnTo>
                  <a:lnTo>
                    <a:pt x="1124" y="1245"/>
                  </a:lnTo>
                  <a:lnTo>
                    <a:pt x="1160" y="1245"/>
                  </a:lnTo>
                  <a:lnTo>
                    <a:pt x="1160" y="1166"/>
                  </a:lnTo>
                  <a:lnTo>
                    <a:pt x="1695" y="1166"/>
                  </a:lnTo>
                  <a:lnTo>
                    <a:pt x="1695" y="1131"/>
                  </a:lnTo>
                  <a:lnTo>
                    <a:pt x="1285" y="1131"/>
                  </a:lnTo>
                  <a:lnTo>
                    <a:pt x="1285" y="1131"/>
                  </a:lnTo>
                  <a:lnTo>
                    <a:pt x="1272" y="1129"/>
                  </a:lnTo>
                  <a:lnTo>
                    <a:pt x="1260" y="1127"/>
                  </a:lnTo>
                  <a:lnTo>
                    <a:pt x="1247" y="1122"/>
                  </a:lnTo>
                  <a:lnTo>
                    <a:pt x="1237" y="1116"/>
                  </a:lnTo>
                  <a:lnTo>
                    <a:pt x="1226" y="1107"/>
                  </a:lnTo>
                  <a:lnTo>
                    <a:pt x="1215" y="1098"/>
                  </a:lnTo>
                  <a:lnTo>
                    <a:pt x="1205" y="1088"/>
                  </a:lnTo>
                  <a:lnTo>
                    <a:pt x="1197" y="1077"/>
                  </a:lnTo>
                  <a:lnTo>
                    <a:pt x="1189" y="1063"/>
                  </a:lnTo>
                  <a:lnTo>
                    <a:pt x="1181" y="1048"/>
                  </a:lnTo>
                  <a:lnTo>
                    <a:pt x="1174" y="1034"/>
                  </a:lnTo>
                  <a:lnTo>
                    <a:pt x="1171" y="1016"/>
                  </a:lnTo>
                  <a:lnTo>
                    <a:pt x="1165" y="1000"/>
                  </a:lnTo>
                  <a:lnTo>
                    <a:pt x="1162" y="982"/>
                  </a:lnTo>
                  <a:lnTo>
                    <a:pt x="1160" y="965"/>
                  </a:lnTo>
                  <a:lnTo>
                    <a:pt x="1160" y="945"/>
                  </a:lnTo>
                  <a:lnTo>
                    <a:pt x="1160" y="716"/>
                  </a:lnTo>
                  <a:lnTo>
                    <a:pt x="874" y="716"/>
                  </a:lnTo>
                  <a:lnTo>
                    <a:pt x="874" y="2"/>
                  </a:lnTo>
                  <a:lnTo>
                    <a:pt x="839" y="2"/>
                  </a:lnTo>
                  <a:lnTo>
                    <a:pt x="839" y="2"/>
                  </a:lnTo>
                  <a:close/>
                  <a:moveTo>
                    <a:pt x="0" y="8"/>
                  </a:moveTo>
                  <a:lnTo>
                    <a:pt x="0" y="352"/>
                  </a:lnTo>
                  <a:lnTo>
                    <a:pt x="175" y="352"/>
                  </a:lnTo>
                  <a:lnTo>
                    <a:pt x="175" y="317"/>
                  </a:lnTo>
                  <a:lnTo>
                    <a:pt x="35" y="317"/>
                  </a:lnTo>
                  <a:lnTo>
                    <a:pt x="35" y="8"/>
                  </a:lnTo>
                  <a:lnTo>
                    <a:pt x="0" y="8"/>
                  </a:lnTo>
                  <a:lnTo>
                    <a:pt x="0" y="8"/>
                  </a:lnTo>
                  <a:close/>
                  <a:moveTo>
                    <a:pt x="1210" y="566"/>
                  </a:moveTo>
                  <a:lnTo>
                    <a:pt x="1210" y="602"/>
                  </a:lnTo>
                  <a:lnTo>
                    <a:pt x="1360" y="602"/>
                  </a:lnTo>
                  <a:lnTo>
                    <a:pt x="1360" y="566"/>
                  </a:lnTo>
                  <a:lnTo>
                    <a:pt x="1210" y="566"/>
                  </a:lnTo>
                  <a:lnTo>
                    <a:pt x="1210" y="566"/>
                  </a:lnTo>
                  <a:close/>
                  <a:moveTo>
                    <a:pt x="1465" y="566"/>
                  </a:moveTo>
                  <a:lnTo>
                    <a:pt x="1465" y="602"/>
                  </a:lnTo>
                  <a:lnTo>
                    <a:pt x="1596" y="602"/>
                  </a:lnTo>
                  <a:lnTo>
                    <a:pt x="1596" y="566"/>
                  </a:lnTo>
                  <a:lnTo>
                    <a:pt x="1465" y="566"/>
                  </a:lnTo>
                  <a:lnTo>
                    <a:pt x="1465" y="566"/>
                  </a:lnTo>
                  <a:close/>
                  <a:moveTo>
                    <a:pt x="125" y="945"/>
                  </a:moveTo>
                  <a:lnTo>
                    <a:pt x="125" y="1238"/>
                  </a:lnTo>
                  <a:lnTo>
                    <a:pt x="160" y="1238"/>
                  </a:lnTo>
                  <a:lnTo>
                    <a:pt x="160" y="981"/>
                  </a:lnTo>
                  <a:lnTo>
                    <a:pt x="382" y="981"/>
                  </a:lnTo>
                  <a:lnTo>
                    <a:pt x="382" y="945"/>
                  </a:lnTo>
                  <a:lnTo>
                    <a:pt x="125" y="945"/>
                  </a:lnTo>
                  <a:lnTo>
                    <a:pt x="125" y="945"/>
                  </a:lnTo>
                  <a:close/>
                  <a:moveTo>
                    <a:pt x="1795" y="1131"/>
                  </a:moveTo>
                  <a:lnTo>
                    <a:pt x="1795" y="1166"/>
                  </a:lnTo>
                  <a:lnTo>
                    <a:pt x="2156" y="1166"/>
                  </a:lnTo>
                  <a:lnTo>
                    <a:pt x="2156" y="1131"/>
                  </a:lnTo>
                  <a:lnTo>
                    <a:pt x="1795" y="1131"/>
                  </a:lnTo>
                  <a:lnTo>
                    <a:pt x="1795" y="1131"/>
                  </a:lnTo>
                  <a:close/>
                  <a:moveTo>
                    <a:pt x="125" y="1338"/>
                  </a:moveTo>
                  <a:lnTo>
                    <a:pt x="125" y="2280"/>
                  </a:lnTo>
                  <a:lnTo>
                    <a:pt x="103" y="2280"/>
                  </a:lnTo>
                  <a:lnTo>
                    <a:pt x="103" y="2316"/>
                  </a:lnTo>
                  <a:lnTo>
                    <a:pt x="125" y="2316"/>
                  </a:lnTo>
                  <a:lnTo>
                    <a:pt x="160" y="2316"/>
                  </a:lnTo>
                  <a:lnTo>
                    <a:pt x="282" y="2316"/>
                  </a:lnTo>
                  <a:lnTo>
                    <a:pt x="282" y="2359"/>
                  </a:lnTo>
                  <a:lnTo>
                    <a:pt x="282" y="2395"/>
                  </a:lnTo>
                  <a:lnTo>
                    <a:pt x="282" y="2438"/>
                  </a:lnTo>
                  <a:lnTo>
                    <a:pt x="317" y="2438"/>
                  </a:lnTo>
                  <a:lnTo>
                    <a:pt x="317" y="2395"/>
                  </a:lnTo>
                  <a:lnTo>
                    <a:pt x="342" y="2395"/>
                  </a:lnTo>
                  <a:lnTo>
                    <a:pt x="342" y="2359"/>
                  </a:lnTo>
                  <a:lnTo>
                    <a:pt x="317" y="2359"/>
                  </a:lnTo>
                  <a:lnTo>
                    <a:pt x="317" y="2316"/>
                  </a:lnTo>
                  <a:lnTo>
                    <a:pt x="317" y="2280"/>
                  </a:lnTo>
                  <a:lnTo>
                    <a:pt x="282" y="2280"/>
                  </a:lnTo>
                  <a:lnTo>
                    <a:pt x="160" y="2280"/>
                  </a:lnTo>
                  <a:lnTo>
                    <a:pt x="160" y="1659"/>
                  </a:lnTo>
                  <a:lnTo>
                    <a:pt x="674" y="1659"/>
                  </a:lnTo>
                  <a:lnTo>
                    <a:pt x="674" y="1845"/>
                  </a:lnTo>
                  <a:lnTo>
                    <a:pt x="703" y="1845"/>
                  </a:lnTo>
                  <a:lnTo>
                    <a:pt x="703" y="1659"/>
                  </a:lnTo>
                  <a:lnTo>
                    <a:pt x="1124" y="1659"/>
                  </a:lnTo>
                  <a:lnTo>
                    <a:pt x="1124" y="2359"/>
                  </a:lnTo>
                  <a:lnTo>
                    <a:pt x="703" y="2359"/>
                  </a:lnTo>
                  <a:lnTo>
                    <a:pt x="703" y="1945"/>
                  </a:lnTo>
                  <a:lnTo>
                    <a:pt x="674" y="1945"/>
                  </a:lnTo>
                  <a:lnTo>
                    <a:pt x="674" y="2359"/>
                  </a:lnTo>
                  <a:lnTo>
                    <a:pt x="442" y="2359"/>
                  </a:lnTo>
                  <a:lnTo>
                    <a:pt x="442" y="2395"/>
                  </a:lnTo>
                  <a:lnTo>
                    <a:pt x="1174" y="2395"/>
                  </a:lnTo>
                  <a:lnTo>
                    <a:pt x="1174" y="2359"/>
                  </a:lnTo>
                  <a:lnTo>
                    <a:pt x="1160" y="2359"/>
                  </a:lnTo>
                  <a:lnTo>
                    <a:pt x="1160" y="1345"/>
                  </a:lnTo>
                  <a:lnTo>
                    <a:pt x="1124" y="1345"/>
                  </a:lnTo>
                  <a:lnTo>
                    <a:pt x="1124" y="1623"/>
                  </a:lnTo>
                  <a:lnTo>
                    <a:pt x="160" y="1623"/>
                  </a:lnTo>
                  <a:lnTo>
                    <a:pt x="160" y="1338"/>
                  </a:lnTo>
                  <a:lnTo>
                    <a:pt x="125" y="1338"/>
                  </a:lnTo>
                  <a:lnTo>
                    <a:pt x="125" y="133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6" name="Rectangle 25"/>
          <p:cNvSpPr/>
          <p:nvPr/>
        </p:nvSpPr>
        <p:spPr>
          <a:xfrm>
            <a:off x="533400" y="2617223"/>
            <a:ext cx="2158606" cy="27699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spAutoFit/>
          </a:bodyPr>
          <a:lstStyle/>
          <a:p>
            <a:r>
              <a:rPr lang="ja-JP" altLang="en-US" sz="1200" dirty="0" smtClean="0"/>
              <a:t>特長</a:t>
            </a:r>
            <a:endParaRPr lang="en-US" sz="1200" dirty="0"/>
          </a:p>
        </p:txBody>
      </p:sp>
      <p:sp>
        <p:nvSpPr>
          <p:cNvPr id="27" name="Rectangle 26"/>
          <p:cNvSpPr/>
          <p:nvPr/>
        </p:nvSpPr>
        <p:spPr>
          <a:xfrm>
            <a:off x="533401" y="1036417"/>
            <a:ext cx="2159000" cy="27699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spAutoFit/>
          </a:bodyPr>
          <a:lstStyle/>
          <a:p>
            <a:r>
              <a:rPr lang="en-US" sz="1200" dirty="0" smtClean="0"/>
              <a:t>ISE 2.0 </a:t>
            </a:r>
            <a:r>
              <a:rPr lang="ja-JP" altLang="en-US" sz="1200" dirty="0" smtClean="0"/>
              <a:t>新機能</a:t>
            </a:r>
            <a:endParaRPr lang="en-US" sz="1200" dirty="0"/>
          </a:p>
        </p:txBody>
      </p:sp>
      <p:sp>
        <p:nvSpPr>
          <p:cNvPr id="28" name="Rectangle 27"/>
          <p:cNvSpPr/>
          <p:nvPr/>
        </p:nvSpPr>
        <p:spPr>
          <a:xfrm>
            <a:off x="533401" y="1312779"/>
            <a:ext cx="2159000" cy="121742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t"/>
          <a:lstStyle/>
          <a:p>
            <a:pPr lvl="0"/>
            <a:r>
              <a:rPr lang="ja-JP" altLang="en-US" sz="900" dirty="0" smtClean="0">
                <a:solidFill>
                  <a:srgbClr val="676767"/>
                </a:solidFill>
              </a:rPr>
              <a:t>ユーザがどの場所にいるかに応じて、ネットワークのアクセスポリシーを自動的に変更</a:t>
            </a:r>
            <a:endParaRPr lang="en-US" altLang="ja-JP" sz="900" dirty="0" smtClean="0">
              <a:solidFill>
                <a:srgbClr val="676767"/>
              </a:solidFill>
            </a:endParaRPr>
          </a:p>
          <a:p>
            <a:r>
              <a:rPr lang="ja-JP" altLang="en-US" sz="900" dirty="0" smtClean="0">
                <a:solidFill>
                  <a:srgbClr val="676767"/>
                </a:solidFill>
              </a:rPr>
              <a:t>セキュリティポリシーの中核を担う</a:t>
            </a:r>
            <a:r>
              <a:rPr lang="en-US" altLang="ja-JP" sz="900" dirty="0" smtClean="0">
                <a:solidFill>
                  <a:srgbClr val="676767"/>
                </a:solidFill>
              </a:rPr>
              <a:t>ISE(Identity Service Engine)</a:t>
            </a:r>
            <a:r>
              <a:rPr lang="ja-JP" altLang="en-US" sz="900" dirty="0" smtClean="0">
                <a:solidFill>
                  <a:srgbClr val="676767"/>
                </a:solidFill>
              </a:rPr>
              <a:t>と、</a:t>
            </a:r>
            <a:r>
              <a:rPr lang="en-US" altLang="ja-JP" sz="900" dirty="0" smtClean="0">
                <a:solidFill>
                  <a:srgbClr val="676767"/>
                </a:solidFill>
              </a:rPr>
              <a:t> </a:t>
            </a:r>
            <a:r>
              <a:rPr lang="ja-JP" altLang="en-US" sz="900" dirty="0" smtClean="0">
                <a:solidFill>
                  <a:srgbClr val="676767"/>
                </a:solidFill>
              </a:rPr>
              <a:t>無線</a:t>
            </a:r>
            <a:r>
              <a:rPr lang="en-US" altLang="ja-JP" sz="900" dirty="0" smtClean="0">
                <a:solidFill>
                  <a:srgbClr val="676767"/>
                </a:solidFill>
              </a:rPr>
              <a:t>LAN</a:t>
            </a:r>
            <a:r>
              <a:rPr lang="ja-JP" altLang="en-US" sz="900" dirty="0" smtClean="0">
                <a:solidFill>
                  <a:srgbClr val="676767"/>
                </a:solidFill>
              </a:rPr>
              <a:t>の位置情報エンジン</a:t>
            </a:r>
            <a:r>
              <a:rPr lang="en-US" altLang="ja-JP" sz="900" dirty="0">
                <a:solidFill>
                  <a:srgbClr val="676767"/>
                </a:solidFill>
              </a:rPr>
              <a:t>MSE(Mobility Services Engine) </a:t>
            </a:r>
            <a:r>
              <a:rPr lang="ja-JP" altLang="en-US" sz="900" dirty="0" smtClean="0">
                <a:solidFill>
                  <a:srgbClr val="676767"/>
                </a:solidFill>
              </a:rPr>
              <a:t>が連携した</a:t>
            </a:r>
            <a:r>
              <a:rPr lang="en-US" altLang="ja-JP" sz="900" dirty="0" smtClean="0">
                <a:solidFill>
                  <a:srgbClr val="676767"/>
                </a:solidFill>
              </a:rPr>
              <a:t>Cisco</a:t>
            </a:r>
            <a:r>
              <a:rPr lang="ja-JP" altLang="en-US" sz="900" dirty="0" smtClean="0">
                <a:solidFill>
                  <a:srgbClr val="676767"/>
                </a:solidFill>
              </a:rPr>
              <a:t>ソリューション</a:t>
            </a:r>
            <a:endParaRPr lang="en-US" sz="900" dirty="0">
              <a:solidFill>
                <a:srgbClr val="676767"/>
              </a:solidFill>
            </a:endParaRPr>
          </a:p>
        </p:txBody>
      </p:sp>
      <p:grpSp>
        <p:nvGrpSpPr>
          <p:cNvPr id="29" name="Group 28"/>
          <p:cNvGrpSpPr/>
          <p:nvPr/>
        </p:nvGrpSpPr>
        <p:grpSpPr>
          <a:xfrm>
            <a:off x="594887" y="3683404"/>
            <a:ext cx="2061824" cy="415498"/>
            <a:chOff x="594886" y="3192182"/>
            <a:chExt cx="2061824" cy="415498"/>
          </a:xfrm>
        </p:grpSpPr>
        <p:sp>
          <p:nvSpPr>
            <p:cNvPr id="30" name="Freeform 6"/>
            <p:cNvSpPr>
              <a:spLocks noChangeAspect="1" noEditPoints="1"/>
            </p:cNvSpPr>
            <p:nvPr/>
          </p:nvSpPr>
          <p:spPr bwMode="auto">
            <a:xfrm>
              <a:off x="594886" y="3199057"/>
              <a:ext cx="242187" cy="242187"/>
            </a:xfrm>
            <a:custGeom>
              <a:avLst/>
              <a:gdLst>
                <a:gd name="T0" fmla="*/ 3905 w 4320"/>
                <a:gd name="T1" fmla="*/ 2377 h 4320"/>
                <a:gd name="T2" fmla="*/ 3524 w 4320"/>
                <a:gd name="T3" fmla="*/ 2003 h 4320"/>
                <a:gd name="T4" fmla="*/ 2602 w 4320"/>
                <a:gd name="T5" fmla="*/ 1930 h 4320"/>
                <a:gd name="T6" fmla="*/ 2396 w 4320"/>
                <a:gd name="T7" fmla="*/ 1792 h 4320"/>
                <a:gd name="T8" fmla="*/ 2595 w 4320"/>
                <a:gd name="T9" fmla="*/ 890 h 4320"/>
                <a:gd name="T10" fmla="*/ 2700 w 4320"/>
                <a:gd name="T11" fmla="*/ 441 h 4320"/>
                <a:gd name="T12" fmla="*/ 2510 w 4320"/>
                <a:gd name="T13" fmla="*/ 126 h 4320"/>
                <a:gd name="T14" fmla="*/ 2160 w 4320"/>
                <a:gd name="T15" fmla="*/ 0 h 4320"/>
                <a:gd name="T16" fmla="*/ 1830 w 4320"/>
                <a:gd name="T17" fmla="*/ 109 h 4320"/>
                <a:gd name="T18" fmla="*/ 1626 w 4320"/>
                <a:gd name="T19" fmla="*/ 414 h 4320"/>
                <a:gd name="T20" fmla="*/ 1702 w 4320"/>
                <a:gd name="T21" fmla="*/ 857 h 4320"/>
                <a:gd name="T22" fmla="*/ 1933 w 4320"/>
                <a:gd name="T23" fmla="*/ 1764 h 4320"/>
                <a:gd name="T24" fmla="*/ 1745 w 4320"/>
                <a:gd name="T25" fmla="*/ 1924 h 4320"/>
                <a:gd name="T26" fmla="*/ 837 w 4320"/>
                <a:gd name="T27" fmla="*/ 1988 h 4320"/>
                <a:gd name="T28" fmla="*/ 431 w 4320"/>
                <a:gd name="T29" fmla="*/ 2344 h 4320"/>
                <a:gd name="T30" fmla="*/ 333 w 4320"/>
                <a:gd name="T31" fmla="*/ 3262 h 4320"/>
                <a:gd name="T32" fmla="*/ 6 w 4320"/>
                <a:gd name="T33" fmla="*/ 3685 h 4320"/>
                <a:gd name="T34" fmla="*/ 79 w 4320"/>
                <a:gd name="T35" fmla="*/ 4054 h 4320"/>
                <a:gd name="T36" fmla="*/ 362 w 4320"/>
                <a:gd name="T37" fmla="*/ 4287 h 4320"/>
                <a:gd name="T38" fmla="*/ 715 w 4320"/>
                <a:gd name="T39" fmla="*/ 4296 h 4320"/>
                <a:gd name="T40" fmla="*/ 1008 w 4320"/>
                <a:gd name="T41" fmla="*/ 4077 h 4320"/>
                <a:gd name="T42" fmla="*/ 1102 w 4320"/>
                <a:gd name="T43" fmla="*/ 3727 h 4320"/>
                <a:gd name="T44" fmla="*/ 806 w 4320"/>
                <a:gd name="T45" fmla="*/ 3279 h 4320"/>
                <a:gd name="T46" fmla="*/ 852 w 4320"/>
                <a:gd name="T47" fmla="*/ 2489 h 4320"/>
                <a:gd name="T48" fmla="*/ 1586 w 4320"/>
                <a:gd name="T49" fmla="*/ 2378 h 4320"/>
                <a:gd name="T50" fmla="*/ 1838 w 4320"/>
                <a:gd name="T51" fmla="*/ 3320 h 4320"/>
                <a:gd name="T52" fmla="*/ 1609 w 4320"/>
                <a:gd name="T53" fmla="*/ 3769 h 4320"/>
                <a:gd name="T54" fmla="*/ 1735 w 4320"/>
                <a:gd name="T55" fmla="*/ 4119 h 4320"/>
                <a:gd name="T56" fmla="*/ 2049 w 4320"/>
                <a:gd name="T57" fmla="*/ 4309 h 4320"/>
                <a:gd name="T58" fmla="*/ 2398 w 4320"/>
                <a:gd name="T59" fmla="*/ 4265 h 4320"/>
                <a:gd name="T60" fmla="*/ 2657 w 4320"/>
                <a:gd name="T61" fmla="*/ 4008 h 4320"/>
                <a:gd name="T62" fmla="*/ 2687 w 4320"/>
                <a:gd name="T63" fmla="*/ 3606 h 4320"/>
                <a:gd name="T64" fmla="*/ 2378 w 4320"/>
                <a:gd name="T65" fmla="*/ 2321 h 4320"/>
                <a:gd name="T66" fmla="*/ 3303 w 4320"/>
                <a:gd name="T67" fmla="*/ 2390 h 4320"/>
                <a:gd name="T68" fmla="*/ 3510 w 4320"/>
                <a:gd name="T69" fmla="*/ 2555 h 4320"/>
                <a:gd name="T70" fmla="*/ 3386 w 4320"/>
                <a:gd name="T71" fmla="*/ 3372 h 4320"/>
                <a:gd name="T72" fmla="*/ 3220 w 4320"/>
                <a:gd name="T73" fmla="*/ 3825 h 4320"/>
                <a:gd name="T74" fmla="*/ 3379 w 4320"/>
                <a:gd name="T75" fmla="*/ 4159 h 4320"/>
                <a:gd name="T76" fmla="*/ 3713 w 4320"/>
                <a:gd name="T77" fmla="*/ 4317 h 4320"/>
                <a:gd name="T78" fmla="*/ 4054 w 4320"/>
                <a:gd name="T79" fmla="*/ 4241 h 4320"/>
                <a:gd name="T80" fmla="*/ 4287 w 4320"/>
                <a:gd name="T81" fmla="*/ 3958 h 4320"/>
                <a:gd name="T82" fmla="*/ 4267 w 4320"/>
                <a:gd name="T83" fmla="*/ 3532 h 4320"/>
                <a:gd name="T84" fmla="*/ 867 w 4320"/>
                <a:gd name="T85" fmla="*/ 3802 h 4320"/>
                <a:gd name="T86" fmla="*/ 585 w 4320"/>
                <a:gd name="T87" fmla="*/ 4086 h 4320"/>
                <a:gd name="T88" fmla="*/ 259 w 4320"/>
                <a:gd name="T89" fmla="*/ 3892 h 4320"/>
                <a:gd name="T90" fmla="*/ 349 w 4320"/>
                <a:gd name="T91" fmla="*/ 3523 h 4320"/>
                <a:gd name="T92" fmla="*/ 730 w 4320"/>
                <a:gd name="T93" fmla="*/ 3504 h 4320"/>
                <a:gd name="T94" fmla="*/ 1844 w 4320"/>
                <a:gd name="T95" fmla="*/ 518 h 4320"/>
                <a:gd name="T96" fmla="*/ 2127 w 4320"/>
                <a:gd name="T97" fmla="*/ 234 h 4320"/>
                <a:gd name="T98" fmla="*/ 2453 w 4320"/>
                <a:gd name="T99" fmla="*/ 428 h 4320"/>
                <a:gd name="T100" fmla="*/ 2363 w 4320"/>
                <a:gd name="T101" fmla="*/ 797 h 4320"/>
                <a:gd name="T102" fmla="*/ 1982 w 4320"/>
                <a:gd name="T103" fmla="*/ 816 h 4320"/>
                <a:gd name="T104" fmla="*/ 2476 w 4320"/>
                <a:gd name="T105" fmla="*/ 3802 h 4320"/>
                <a:gd name="T106" fmla="*/ 2193 w 4320"/>
                <a:gd name="T107" fmla="*/ 4086 h 4320"/>
                <a:gd name="T108" fmla="*/ 1867 w 4320"/>
                <a:gd name="T109" fmla="*/ 3892 h 4320"/>
                <a:gd name="T110" fmla="*/ 1958 w 4320"/>
                <a:gd name="T111" fmla="*/ 3523 h 4320"/>
                <a:gd name="T112" fmla="*/ 2338 w 4320"/>
                <a:gd name="T113" fmla="*/ 3504 h 4320"/>
                <a:gd name="T114" fmla="*/ 3735 w 4320"/>
                <a:gd name="T115" fmla="*/ 4086 h 4320"/>
                <a:gd name="T116" fmla="*/ 3453 w 4320"/>
                <a:gd name="T117" fmla="*/ 3802 h 4320"/>
                <a:gd name="T118" fmla="*/ 3645 w 4320"/>
                <a:gd name="T119" fmla="*/ 3476 h 4320"/>
                <a:gd name="T120" fmla="*/ 4014 w 4320"/>
                <a:gd name="T121" fmla="*/ 3566 h 4320"/>
                <a:gd name="T122" fmla="*/ 4033 w 4320"/>
                <a:gd name="T123" fmla="*/ 3947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0" h="4320">
                  <a:moveTo>
                    <a:pt x="3987" y="3262"/>
                  </a:moveTo>
                  <a:lnTo>
                    <a:pt x="3987" y="2734"/>
                  </a:lnTo>
                  <a:lnTo>
                    <a:pt x="3987" y="2734"/>
                  </a:lnTo>
                  <a:lnTo>
                    <a:pt x="3987" y="2704"/>
                  </a:lnTo>
                  <a:lnTo>
                    <a:pt x="3984" y="2673"/>
                  </a:lnTo>
                  <a:lnTo>
                    <a:pt x="3981" y="2641"/>
                  </a:lnTo>
                  <a:lnTo>
                    <a:pt x="3977" y="2610"/>
                  </a:lnTo>
                  <a:lnTo>
                    <a:pt x="3971" y="2576"/>
                  </a:lnTo>
                  <a:lnTo>
                    <a:pt x="3964" y="2543"/>
                  </a:lnTo>
                  <a:lnTo>
                    <a:pt x="3955" y="2509"/>
                  </a:lnTo>
                  <a:lnTo>
                    <a:pt x="3945" y="2476"/>
                  </a:lnTo>
                  <a:lnTo>
                    <a:pt x="3934" y="2443"/>
                  </a:lnTo>
                  <a:lnTo>
                    <a:pt x="3921" y="2410"/>
                  </a:lnTo>
                  <a:lnTo>
                    <a:pt x="3905" y="2377"/>
                  </a:lnTo>
                  <a:lnTo>
                    <a:pt x="3889" y="2344"/>
                  </a:lnTo>
                  <a:lnTo>
                    <a:pt x="3872" y="2311"/>
                  </a:lnTo>
                  <a:lnTo>
                    <a:pt x="3852" y="2279"/>
                  </a:lnTo>
                  <a:lnTo>
                    <a:pt x="3832" y="2249"/>
                  </a:lnTo>
                  <a:lnTo>
                    <a:pt x="3809" y="2219"/>
                  </a:lnTo>
                  <a:lnTo>
                    <a:pt x="3784" y="2189"/>
                  </a:lnTo>
                  <a:lnTo>
                    <a:pt x="3758" y="2161"/>
                  </a:lnTo>
                  <a:lnTo>
                    <a:pt x="3730" y="2134"/>
                  </a:lnTo>
                  <a:lnTo>
                    <a:pt x="3701" y="2108"/>
                  </a:lnTo>
                  <a:lnTo>
                    <a:pt x="3669" y="2084"/>
                  </a:lnTo>
                  <a:lnTo>
                    <a:pt x="3636" y="2061"/>
                  </a:lnTo>
                  <a:lnTo>
                    <a:pt x="3600" y="2041"/>
                  </a:lnTo>
                  <a:lnTo>
                    <a:pt x="3563" y="2021"/>
                  </a:lnTo>
                  <a:lnTo>
                    <a:pt x="3524" y="2003"/>
                  </a:lnTo>
                  <a:lnTo>
                    <a:pt x="3483" y="1988"/>
                  </a:lnTo>
                  <a:lnTo>
                    <a:pt x="3440" y="1973"/>
                  </a:lnTo>
                  <a:lnTo>
                    <a:pt x="3395" y="1963"/>
                  </a:lnTo>
                  <a:lnTo>
                    <a:pt x="3348" y="1953"/>
                  </a:lnTo>
                  <a:lnTo>
                    <a:pt x="3299" y="1947"/>
                  </a:lnTo>
                  <a:lnTo>
                    <a:pt x="3247" y="1943"/>
                  </a:lnTo>
                  <a:lnTo>
                    <a:pt x="3194" y="1942"/>
                  </a:lnTo>
                  <a:lnTo>
                    <a:pt x="2734" y="1942"/>
                  </a:lnTo>
                  <a:lnTo>
                    <a:pt x="2734" y="1942"/>
                  </a:lnTo>
                  <a:lnTo>
                    <a:pt x="2704" y="1942"/>
                  </a:lnTo>
                  <a:lnTo>
                    <a:pt x="2677" y="1940"/>
                  </a:lnTo>
                  <a:lnTo>
                    <a:pt x="2651" y="1937"/>
                  </a:lnTo>
                  <a:lnTo>
                    <a:pt x="2627" y="1935"/>
                  </a:lnTo>
                  <a:lnTo>
                    <a:pt x="2602" y="1930"/>
                  </a:lnTo>
                  <a:lnTo>
                    <a:pt x="2581" y="1926"/>
                  </a:lnTo>
                  <a:lnTo>
                    <a:pt x="2561" y="1922"/>
                  </a:lnTo>
                  <a:lnTo>
                    <a:pt x="2542" y="1916"/>
                  </a:lnTo>
                  <a:lnTo>
                    <a:pt x="2525" y="1909"/>
                  </a:lnTo>
                  <a:lnTo>
                    <a:pt x="2509" y="1903"/>
                  </a:lnTo>
                  <a:lnTo>
                    <a:pt x="2493" y="1894"/>
                  </a:lnTo>
                  <a:lnTo>
                    <a:pt x="2480" y="1887"/>
                  </a:lnTo>
                  <a:lnTo>
                    <a:pt x="2467" y="1879"/>
                  </a:lnTo>
                  <a:lnTo>
                    <a:pt x="2456" y="1870"/>
                  </a:lnTo>
                  <a:lnTo>
                    <a:pt x="2444" y="1861"/>
                  </a:lnTo>
                  <a:lnTo>
                    <a:pt x="2436" y="1851"/>
                  </a:lnTo>
                  <a:lnTo>
                    <a:pt x="2419" y="1833"/>
                  </a:lnTo>
                  <a:lnTo>
                    <a:pt x="2406" y="1812"/>
                  </a:lnTo>
                  <a:lnTo>
                    <a:pt x="2396" y="1792"/>
                  </a:lnTo>
                  <a:lnTo>
                    <a:pt x="2388" y="1772"/>
                  </a:lnTo>
                  <a:lnTo>
                    <a:pt x="2384" y="1754"/>
                  </a:lnTo>
                  <a:lnTo>
                    <a:pt x="2381" y="1735"/>
                  </a:lnTo>
                  <a:lnTo>
                    <a:pt x="2378" y="1716"/>
                  </a:lnTo>
                  <a:lnTo>
                    <a:pt x="2378" y="1700"/>
                  </a:lnTo>
                  <a:lnTo>
                    <a:pt x="2378" y="1058"/>
                  </a:lnTo>
                  <a:lnTo>
                    <a:pt x="2378" y="1058"/>
                  </a:lnTo>
                  <a:lnTo>
                    <a:pt x="2414" y="1041"/>
                  </a:lnTo>
                  <a:lnTo>
                    <a:pt x="2449" y="1021"/>
                  </a:lnTo>
                  <a:lnTo>
                    <a:pt x="2482" y="1000"/>
                  </a:lnTo>
                  <a:lnTo>
                    <a:pt x="2513" y="975"/>
                  </a:lnTo>
                  <a:lnTo>
                    <a:pt x="2542" y="948"/>
                  </a:lnTo>
                  <a:lnTo>
                    <a:pt x="2569" y="921"/>
                  </a:lnTo>
                  <a:lnTo>
                    <a:pt x="2595" y="890"/>
                  </a:lnTo>
                  <a:lnTo>
                    <a:pt x="2618" y="857"/>
                  </a:lnTo>
                  <a:lnTo>
                    <a:pt x="2640" y="824"/>
                  </a:lnTo>
                  <a:lnTo>
                    <a:pt x="2658" y="788"/>
                  </a:lnTo>
                  <a:lnTo>
                    <a:pt x="2674" y="753"/>
                  </a:lnTo>
                  <a:lnTo>
                    <a:pt x="2687" y="714"/>
                  </a:lnTo>
                  <a:lnTo>
                    <a:pt x="2697" y="675"/>
                  </a:lnTo>
                  <a:lnTo>
                    <a:pt x="2706" y="635"/>
                  </a:lnTo>
                  <a:lnTo>
                    <a:pt x="2710" y="593"/>
                  </a:lnTo>
                  <a:lnTo>
                    <a:pt x="2711" y="551"/>
                  </a:lnTo>
                  <a:lnTo>
                    <a:pt x="2711" y="551"/>
                  </a:lnTo>
                  <a:lnTo>
                    <a:pt x="2711" y="523"/>
                  </a:lnTo>
                  <a:lnTo>
                    <a:pt x="2709" y="495"/>
                  </a:lnTo>
                  <a:lnTo>
                    <a:pt x="2706" y="467"/>
                  </a:lnTo>
                  <a:lnTo>
                    <a:pt x="2700" y="441"/>
                  </a:lnTo>
                  <a:lnTo>
                    <a:pt x="2694" y="414"/>
                  </a:lnTo>
                  <a:lnTo>
                    <a:pt x="2687" y="388"/>
                  </a:lnTo>
                  <a:lnTo>
                    <a:pt x="2678" y="362"/>
                  </a:lnTo>
                  <a:lnTo>
                    <a:pt x="2668" y="336"/>
                  </a:lnTo>
                  <a:lnTo>
                    <a:pt x="2657" y="312"/>
                  </a:lnTo>
                  <a:lnTo>
                    <a:pt x="2645" y="289"/>
                  </a:lnTo>
                  <a:lnTo>
                    <a:pt x="2631" y="266"/>
                  </a:lnTo>
                  <a:lnTo>
                    <a:pt x="2617" y="243"/>
                  </a:lnTo>
                  <a:lnTo>
                    <a:pt x="2602" y="221"/>
                  </a:lnTo>
                  <a:lnTo>
                    <a:pt x="2585" y="201"/>
                  </a:lnTo>
                  <a:lnTo>
                    <a:pt x="2568" y="181"/>
                  </a:lnTo>
                  <a:lnTo>
                    <a:pt x="2551" y="161"/>
                  </a:lnTo>
                  <a:lnTo>
                    <a:pt x="2531" y="144"/>
                  </a:lnTo>
                  <a:lnTo>
                    <a:pt x="2510" y="126"/>
                  </a:lnTo>
                  <a:lnTo>
                    <a:pt x="2490" y="109"/>
                  </a:lnTo>
                  <a:lnTo>
                    <a:pt x="2469" y="93"/>
                  </a:lnTo>
                  <a:lnTo>
                    <a:pt x="2446" y="79"/>
                  </a:lnTo>
                  <a:lnTo>
                    <a:pt x="2423" y="66"/>
                  </a:lnTo>
                  <a:lnTo>
                    <a:pt x="2398" y="55"/>
                  </a:lnTo>
                  <a:lnTo>
                    <a:pt x="2374" y="43"/>
                  </a:lnTo>
                  <a:lnTo>
                    <a:pt x="2350" y="33"/>
                  </a:lnTo>
                  <a:lnTo>
                    <a:pt x="2324" y="24"/>
                  </a:lnTo>
                  <a:lnTo>
                    <a:pt x="2298" y="17"/>
                  </a:lnTo>
                  <a:lnTo>
                    <a:pt x="2271" y="11"/>
                  </a:lnTo>
                  <a:lnTo>
                    <a:pt x="2243" y="6"/>
                  </a:lnTo>
                  <a:lnTo>
                    <a:pt x="2216" y="3"/>
                  </a:lnTo>
                  <a:lnTo>
                    <a:pt x="2189" y="0"/>
                  </a:lnTo>
                  <a:lnTo>
                    <a:pt x="2160" y="0"/>
                  </a:lnTo>
                  <a:lnTo>
                    <a:pt x="2160" y="0"/>
                  </a:lnTo>
                  <a:lnTo>
                    <a:pt x="2131" y="0"/>
                  </a:lnTo>
                  <a:lnTo>
                    <a:pt x="2104" y="3"/>
                  </a:lnTo>
                  <a:lnTo>
                    <a:pt x="2077" y="6"/>
                  </a:lnTo>
                  <a:lnTo>
                    <a:pt x="2049" y="11"/>
                  </a:lnTo>
                  <a:lnTo>
                    <a:pt x="2022" y="17"/>
                  </a:lnTo>
                  <a:lnTo>
                    <a:pt x="1996" y="24"/>
                  </a:lnTo>
                  <a:lnTo>
                    <a:pt x="1970" y="33"/>
                  </a:lnTo>
                  <a:lnTo>
                    <a:pt x="1946" y="43"/>
                  </a:lnTo>
                  <a:lnTo>
                    <a:pt x="1922" y="55"/>
                  </a:lnTo>
                  <a:lnTo>
                    <a:pt x="1897" y="66"/>
                  </a:lnTo>
                  <a:lnTo>
                    <a:pt x="1874" y="79"/>
                  </a:lnTo>
                  <a:lnTo>
                    <a:pt x="1851" y="93"/>
                  </a:lnTo>
                  <a:lnTo>
                    <a:pt x="1830" y="109"/>
                  </a:lnTo>
                  <a:lnTo>
                    <a:pt x="1810" y="126"/>
                  </a:lnTo>
                  <a:lnTo>
                    <a:pt x="1789" y="144"/>
                  </a:lnTo>
                  <a:lnTo>
                    <a:pt x="1769" y="161"/>
                  </a:lnTo>
                  <a:lnTo>
                    <a:pt x="1752" y="181"/>
                  </a:lnTo>
                  <a:lnTo>
                    <a:pt x="1735" y="201"/>
                  </a:lnTo>
                  <a:lnTo>
                    <a:pt x="1718" y="221"/>
                  </a:lnTo>
                  <a:lnTo>
                    <a:pt x="1703" y="243"/>
                  </a:lnTo>
                  <a:lnTo>
                    <a:pt x="1689" y="266"/>
                  </a:lnTo>
                  <a:lnTo>
                    <a:pt x="1675" y="289"/>
                  </a:lnTo>
                  <a:lnTo>
                    <a:pt x="1663" y="312"/>
                  </a:lnTo>
                  <a:lnTo>
                    <a:pt x="1652" y="336"/>
                  </a:lnTo>
                  <a:lnTo>
                    <a:pt x="1642" y="362"/>
                  </a:lnTo>
                  <a:lnTo>
                    <a:pt x="1633" y="388"/>
                  </a:lnTo>
                  <a:lnTo>
                    <a:pt x="1626" y="414"/>
                  </a:lnTo>
                  <a:lnTo>
                    <a:pt x="1620" y="441"/>
                  </a:lnTo>
                  <a:lnTo>
                    <a:pt x="1614" y="467"/>
                  </a:lnTo>
                  <a:lnTo>
                    <a:pt x="1611" y="495"/>
                  </a:lnTo>
                  <a:lnTo>
                    <a:pt x="1609" y="523"/>
                  </a:lnTo>
                  <a:lnTo>
                    <a:pt x="1609" y="551"/>
                  </a:lnTo>
                  <a:lnTo>
                    <a:pt x="1609" y="551"/>
                  </a:lnTo>
                  <a:lnTo>
                    <a:pt x="1610" y="593"/>
                  </a:lnTo>
                  <a:lnTo>
                    <a:pt x="1614" y="635"/>
                  </a:lnTo>
                  <a:lnTo>
                    <a:pt x="1623" y="675"/>
                  </a:lnTo>
                  <a:lnTo>
                    <a:pt x="1633" y="714"/>
                  </a:lnTo>
                  <a:lnTo>
                    <a:pt x="1646" y="753"/>
                  </a:lnTo>
                  <a:lnTo>
                    <a:pt x="1662" y="788"/>
                  </a:lnTo>
                  <a:lnTo>
                    <a:pt x="1680" y="824"/>
                  </a:lnTo>
                  <a:lnTo>
                    <a:pt x="1702" y="857"/>
                  </a:lnTo>
                  <a:lnTo>
                    <a:pt x="1725" y="890"/>
                  </a:lnTo>
                  <a:lnTo>
                    <a:pt x="1751" y="921"/>
                  </a:lnTo>
                  <a:lnTo>
                    <a:pt x="1778" y="948"/>
                  </a:lnTo>
                  <a:lnTo>
                    <a:pt x="1807" y="975"/>
                  </a:lnTo>
                  <a:lnTo>
                    <a:pt x="1838" y="1000"/>
                  </a:lnTo>
                  <a:lnTo>
                    <a:pt x="1871" y="1021"/>
                  </a:lnTo>
                  <a:lnTo>
                    <a:pt x="1906" y="1041"/>
                  </a:lnTo>
                  <a:lnTo>
                    <a:pt x="1942" y="1058"/>
                  </a:lnTo>
                  <a:lnTo>
                    <a:pt x="1942" y="1700"/>
                  </a:lnTo>
                  <a:lnTo>
                    <a:pt x="1942" y="1700"/>
                  </a:lnTo>
                  <a:lnTo>
                    <a:pt x="1942" y="1713"/>
                  </a:lnTo>
                  <a:lnTo>
                    <a:pt x="1940" y="1728"/>
                  </a:lnTo>
                  <a:lnTo>
                    <a:pt x="1937" y="1745"/>
                  </a:lnTo>
                  <a:lnTo>
                    <a:pt x="1933" y="1764"/>
                  </a:lnTo>
                  <a:lnTo>
                    <a:pt x="1927" y="1782"/>
                  </a:lnTo>
                  <a:lnTo>
                    <a:pt x="1919" y="1802"/>
                  </a:lnTo>
                  <a:lnTo>
                    <a:pt x="1906" y="1824"/>
                  </a:lnTo>
                  <a:lnTo>
                    <a:pt x="1890" y="1844"/>
                  </a:lnTo>
                  <a:lnTo>
                    <a:pt x="1881" y="1853"/>
                  </a:lnTo>
                  <a:lnTo>
                    <a:pt x="1871" y="1863"/>
                  </a:lnTo>
                  <a:lnTo>
                    <a:pt x="1860" y="1873"/>
                  </a:lnTo>
                  <a:lnTo>
                    <a:pt x="1847" y="1881"/>
                  </a:lnTo>
                  <a:lnTo>
                    <a:pt x="1834" y="1890"/>
                  </a:lnTo>
                  <a:lnTo>
                    <a:pt x="1818" y="1897"/>
                  </a:lnTo>
                  <a:lnTo>
                    <a:pt x="1802" y="1906"/>
                  </a:lnTo>
                  <a:lnTo>
                    <a:pt x="1784" y="1913"/>
                  </a:lnTo>
                  <a:lnTo>
                    <a:pt x="1765" y="1919"/>
                  </a:lnTo>
                  <a:lnTo>
                    <a:pt x="1745" y="1924"/>
                  </a:lnTo>
                  <a:lnTo>
                    <a:pt x="1722" y="1930"/>
                  </a:lnTo>
                  <a:lnTo>
                    <a:pt x="1698" y="1933"/>
                  </a:lnTo>
                  <a:lnTo>
                    <a:pt x="1673" y="1937"/>
                  </a:lnTo>
                  <a:lnTo>
                    <a:pt x="1646" y="1940"/>
                  </a:lnTo>
                  <a:lnTo>
                    <a:pt x="1616" y="1942"/>
                  </a:lnTo>
                  <a:lnTo>
                    <a:pt x="1586" y="1942"/>
                  </a:lnTo>
                  <a:lnTo>
                    <a:pt x="1126" y="1942"/>
                  </a:lnTo>
                  <a:lnTo>
                    <a:pt x="1126" y="1942"/>
                  </a:lnTo>
                  <a:lnTo>
                    <a:pt x="1073" y="1943"/>
                  </a:lnTo>
                  <a:lnTo>
                    <a:pt x="1021" y="1947"/>
                  </a:lnTo>
                  <a:lnTo>
                    <a:pt x="972" y="1953"/>
                  </a:lnTo>
                  <a:lnTo>
                    <a:pt x="925" y="1963"/>
                  </a:lnTo>
                  <a:lnTo>
                    <a:pt x="880" y="1973"/>
                  </a:lnTo>
                  <a:lnTo>
                    <a:pt x="837" y="1988"/>
                  </a:lnTo>
                  <a:lnTo>
                    <a:pt x="796" y="2003"/>
                  </a:lnTo>
                  <a:lnTo>
                    <a:pt x="757" y="2021"/>
                  </a:lnTo>
                  <a:lnTo>
                    <a:pt x="720" y="2041"/>
                  </a:lnTo>
                  <a:lnTo>
                    <a:pt x="684" y="2061"/>
                  </a:lnTo>
                  <a:lnTo>
                    <a:pt x="651" y="2084"/>
                  </a:lnTo>
                  <a:lnTo>
                    <a:pt x="619" y="2108"/>
                  </a:lnTo>
                  <a:lnTo>
                    <a:pt x="590" y="2134"/>
                  </a:lnTo>
                  <a:lnTo>
                    <a:pt x="562" y="2161"/>
                  </a:lnTo>
                  <a:lnTo>
                    <a:pt x="536" y="2189"/>
                  </a:lnTo>
                  <a:lnTo>
                    <a:pt x="511" y="2219"/>
                  </a:lnTo>
                  <a:lnTo>
                    <a:pt x="488" y="2249"/>
                  </a:lnTo>
                  <a:lnTo>
                    <a:pt x="468" y="2279"/>
                  </a:lnTo>
                  <a:lnTo>
                    <a:pt x="448" y="2311"/>
                  </a:lnTo>
                  <a:lnTo>
                    <a:pt x="431" y="2344"/>
                  </a:lnTo>
                  <a:lnTo>
                    <a:pt x="415" y="2377"/>
                  </a:lnTo>
                  <a:lnTo>
                    <a:pt x="399" y="2410"/>
                  </a:lnTo>
                  <a:lnTo>
                    <a:pt x="386" y="2443"/>
                  </a:lnTo>
                  <a:lnTo>
                    <a:pt x="375" y="2476"/>
                  </a:lnTo>
                  <a:lnTo>
                    <a:pt x="365" y="2509"/>
                  </a:lnTo>
                  <a:lnTo>
                    <a:pt x="356" y="2543"/>
                  </a:lnTo>
                  <a:lnTo>
                    <a:pt x="349" y="2576"/>
                  </a:lnTo>
                  <a:lnTo>
                    <a:pt x="343" y="2610"/>
                  </a:lnTo>
                  <a:lnTo>
                    <a:pt x="339" y="2641"/>
                  </a:lnTo>
                  <a:lnTo>
                    <a:pt x="336" y="2673"/>
                  </a:lnTo>
                  <a:lnTo>
                    <a:pt x="333" y="2704"/>
                  </a:lnTo>
                  <a:lnTo>
                    <a:pt x="333" y="2734"/>
                  </a:lnTo>
                  <a:lnTo>
                    <a:pt x="333" y="3262"/>
                  </a:lnTo>
                  <a:lnTo>
                    <a:pt x="333" y="3262"/>
                  </a:lnTo>
                  <a:lnTo>
                    <a:pt x="297" y="3279"/>
                  </a:lnTo>
                  <a:lnTo>
                    <a:pt x="263" y="3299"/>
                  </a:lnTo>
                  <a:lnTo>
                    <a:pt x="230" y="3320"/>
                  </a:lnTo>
                  <a:lnTo>
                    <a:pt x="198" y="3345"/>
                  </a:lnTo>
                  <a:lnTo>
                    <a:pt x="169" y="3372"/>
                  </a:lnTo>
                  <a:lnTo>
                    <a:pt x="142" y="3399"/>
                  </a:lnTo>
                  <a:lnTo>
                    <a:pt x="116" y="3430"/>
                  </a:lnTo>
                  <a:lnTo>
                    <a:pt x="93" y="3463"/>
                  </a:lnTo>
                  <a:lnTo>
                    <a:pt x="72" y="3496"/>
                  </a:lnTo>
                  <a:lnTo>
                    <a:pt x="53" y="3532"/>
                  </a:lnTo>
                  <a:lnTo>
                    <a:pt x="37" y="3567"/>
                  </a:lnTo>
                  <a:lnTo>
                    <a:pt x="24" y="3606"/>
                  </a:lnTo>
                  <a:lnTo>
                    <a:pt x="14" y="3645"/>
                  </a:lnTo>
                  <a:lnTo>
                    <a:pt x="6" y="3685"/>
                  </a:lnTo>
                  <a:lnTo>
                    <a:pt x="1" y="3727"/>
                  </a:lnTo>
                  <a:lnTo>
                    <a:pt x="0" y="3769"/>
                  </a:lnTo>
                  <a:lnTo>
                    <a:pt x="0" y="3769"/>
                  </a:lnTo>
                  <a:lnTo>
                    <a:pt x="0" y="3797"/>
                  </a:lnTo>
                  <a:lnTo>
                    <a:pt x="3" y="3825"/>
                  </a:lnTo>
                  <a:lnTo>
                    <a:pt x="6" y="3853"/>
                  </a:lnTo>
                  <a:lnTo>
                    <a:pt x="11" y="3879"/>
                  </a:lnTo>
                  <a:lnTo>
                    <a:pt x="17" y="3906"/>
                  </a:lnTo>
                  <a:lnTo>
                    <a:pt x="24" y="3932"/>
                  </a:lnTo>
                  <a:lnTo>
                    <a:pt x="33" y="3958"/>
                  </a:lnTo>
                  <a:lnTo>
                    <a:pt x="43" y="3984"/>
                  </a:lnTo>
                  <a:lnTo>
                    <a:pt x="55" y="4008"/>
                  </a:lnTo>
                  <a:lnTo>
                    <a:pt x="66" y="4031"/>
                  </a:lnTo>
                  <a:lnTo>
                    <a:pt x="79" y="4054"/>
                  </a:lnTo>
                  <a:lnTo>
                    <a:pt x="93" y="4077"/>
                  </a:lnTo>
                  <a:lnTo>
                    <a:pt x="109" y="4099"/>
                  </a:lnTo>
                  <a:lnTo>
                    <a:pt x="126" y="4119"/>
                  </a:lnTo>
                  <a:lnTo>
                    <a:pt x="144" y="4139"/>
                  </a:lnTo>
                  <a:lnTo>
                    <a:pt x="161" y="4159"/>
                  </a:lnTo>
                  <a:lnTo>
                    <a:pt x="181" y="4176"/>
                  </a:lnTo>
                  <a:lnTo>
                    <a:pt x="201" y="4194"/>
                  </a:lnTo>
                  <a:lnTo>
                    <a:pt x="221" y="4211"/>
                  </a:lnTo>
                  <a:lnTo>
                    <a:pt x="243" y="4227"/>
                  </a:lnTo>
                  <a:lnTo>
                    <a:pt x="266" y="4241"/>
                  </a:lnTo>
                  <a:lnTo>
                    <a:pt x="289" y="4254"/>
                  </a:lnTo>
                  <a:lnTo>
                    <a:pt x="312" y="4265"/>
                  </a:lnTo>
                  <a:lnTo>
                    <a:pt x="336" y="4277"/>
                  </a:lnTo>
                  <a:lnTo>
                    <a:pt x="362" y="4287"/>
                  </a:lnTo>
                  <a:lnTo>
                    <a:pt x="388" y="4296"/>
                  </a:lnTo>
                  <a:lnTo>
                    <a:pt x="414" y="4303"/>
                  </a:lnTo>
                  <a:lnTo>
                    <a:pt x="441" y="4309"/>
                  </a:lnTo>
                  <a:lnTo>
                    <a:pt x="467" y="4314"/>
                  </a:lnTo>
                  <a:lnTo>
                    <a:pt x="495" y="4317"/>
                  </a:lnTo>
                  <a:lnTo>
                    <a:pt x="523" y="4320"/>
                  </a:lnTo>
                  <a:lnTo>
                    <a:pt x="551" y="4320"/>
                  </a:lnTo>
                  <a:lnTo>
                    <a:pt x="551" y="4320"/>
                  </a:lnTo>
                  <a:lnTo>
                    <a:pt x="580" y="4320"/>
                  </a:lnTo>
                  <a:lnTo>
                    <a:pt x="608" y="4317"/>
                  </a:lnTo>
                  <a:lnTo>
                    <a:pt x="635" y="4314"/>
                  </a:lnTo>
                  <a:lnTo>
                    <a:pt x="662" y="4309"/>
                  </a:lnTo>
                  <a:lnTo>
                    <a:pt x="689" y="4303"/>
                  </a:lnTo>
                  <a:lnTo>
                    <a:pt x="715" y="4296"/>
                  </a:lnTo>
                  <a:lnTo>
                    <a:pt x="741" y="4287"/>
                  </a:lnTo>
                  <a:lnTo>
                    <a:pt x="765" y="4277"/>
                  </a:lnTo>
                  <a:lnTo>
                    <a:pt x="790" y="4265"/>
                  </a:lnTo>
                  <a:lnTo>
                    <a:pt x="814" y="4254"/>
                  </a:lnTo>
                  <a:lnTo>
                    <a:pt x="837" y="4241"/>
                  </a:lnTo>
                  <a:lnTo>
                    <a:pt x="860" y="4227"/>
                  </a:lnTo>
                  <a:lnTo>
                    <a:pt x="882" y="4211"/>
                  </a:lnTo>
                  <a:lnTo>
                    <a:pt x="902" y="4194"/>
                  </a:lnTo>
                  <a:lnTo>
                    <a:pt x="922" y="4176"/>
                  </a:lnTo>
                  <a:lnTo>
                    <a:pt x="941" y="4159"/>
                  </a:lnTo>
                  <a:lnTo>
                    <a:pt x="959" y="4139"/>
                  </a:lnTo>
                  <a:lnTo>
                    <a:pt x="977" y="4119"/>
                  </a:lnTo>
                  <a:lnTo>
                    <a:pt x="994" y="4099"/>
                  </a:lnTo>
                  <a:lnTo>
                    <a:pt x="1008" y="4077"/>
                  </a:lnTo>
                  <a:lnTo>
                    <a:pt x="1023" y="4054"/>
                  </a:lnTo>
                  <a:lnTo>
                    <a:pt x="1037" y="4031"/>
                  </a:lnTo>
                  <a:lnTo>
                    <a:pt x="1048" y="4008"/>
                  </a:lnTo>
                  <a:lnTo>
                    <a:pt x="1060" y="3984"/>
                  </a:lnTo>
                  <a:lnTo>
                    <a:pt x="1070" y="3958"/>
                  </a:lnTo>
                  <a:lnTo>
                    <a:pt x="1079" y="3932"/>
                  </a:lnTo>
                  <a:lnTo>
                    <a:pt x="1086" y="3906"/>
                  </a:lnTo>
                  <a:lnTo>
                    <a:pt x="1091" y="3879"/>
                  </a:lnTo>
                  <a:lnTo>
                    <a:pt x="1097" y="3853"/>
                  </a:lnTo>
                  <a:lnTo>
                    <a:pt x="1100" y="3825"/>
                  </a:lnTo>
                  <a:lnTo>
                    <a:pt x="1102" y="3797"/>
                  </a:lnTo>
                  <a:lnTo>
                    <a:pt x="1103" y="3769"/>
                  </a:lnTo>
                  <a:lnTo>
                    <a:pt x="1103" y="3769"/>
                  </a:lnTo>
                  <a:lnTo>
                    <a:pt x="1102" y="3727"/>
                  </a:lnTo>
                  <a:lnTo>
                    <a:pt x="1097" y="3685"/>
                  </a:lnTo>
                  <a:lnTo>
                    <a:pt x="1089" y="3645"/>
                  </a:lnTo>
                  <a:lnTo>
                    <a:pt x="1079" y="3606"/>
                  </a:lnTo>
                  <a:lnTo>
                    <a:pt x="1066" y="3567"/>
                  </a:lnTo>
                  <a:lnTo>
                    <a:pt x="1050" y="3532"/>
                  </a:lnTo>
                  <a:lnTo>
                    <a:pt x="1031" y="3496"/>
                  </a:lnTo>
                  <a:lnTo>
                    <a:pt x="1010" y="3463"/>
                  </a:lnTo>
                  <a:lnTo>
                    <a:pt x="987" y="3430"/>
                  </a:lnTo>
                  <a:lnTo>
                    <a:pt x="961" y="3399"/>
                  </a:lnTo>
                  <a:lnTo>
                    <a:pt x="934" y="3372"/>
                  </a:lnTo>
                  <a:lnTo>
                    <a:pt x="905" y="3345"/>
                  </a:lnTo>
                  <a:lnTo>
                    <a:pt x="873" y="3320"/>
                  </a:lnTo>
                  <a:lnTo>
                    <a:pt x="840" y="3299"/>
                  </a:lnTo>
                  <a:lnTo>
                    <a:pt x="806" y="3279"/>
                  </a:lnTo>
                  <a:lnTo>
                    <a:pt x="770" y="3262"/>
                  </a:lnTo>
                  <a:lnTo>
                    <a:pt x="770" y="2734"/>
                  </a:lnTo>
                  <a:lnTo>
                    <a:pt x="770" y="2734"/>
                  </a:lnTo>
                  <a:lnTo>
                    <a:pt x="771" y="2701"/>
                  </a:lnTo>
                  <a:lnTo>
                    <a:pt x="774" y="2680"/>
                  </a:lnTo>
                  <a:lnTo>
                    <a:pt x="777" y="2654"/>
                  </a:lnTo>
                  <a:lnTo>
                    <a:pt x="784" y="2625"/>
                  </a:lnTo>
                  <a:lnTo>
                    <a:pt x="793" y="2595"/>
                  </a:lnTo>
                  <a:lnTo>
                    <a:pt x="806" y="2565"/>
                  </a:lnTo>
                  <a:lnTo>
                    <a:pt x="813" y="2549"/>
                  </a:lnTo>
                  <a:lnTo>
                    <a:pt x="820" y="2533"/>
                  </a:lnTo>
                  <a:lnTo>
                    <a:pt x="830" y="2519"/>
                  </a:lnTo>
                  <a:lnTo>
                    <a:pt x="840" y="2505"/>
                  </a:lnTo>
                  <a:lnTo>
                    <a:pt x="852" y="2489"/>
                  </a:lnTo>
                  <a:lnTo>
                    <a:pt x="865" y="2476"/>
                  </a:lnTo>
                  <a:lnTo>
                    <a:pt x="878" y="2462"/>
                  </a:lnTo>
                  <a:lnTo>
                    <a:pt x="893" y="2449"/>
                  </a:lnTo>
                  <a:lnTo>
                    <a:pt x="909" y="2437"/>
                  </a:lnTo>
                  <a:lnTo>
                    <a:pt x="928" y="2426"/>
                  </a:lnTo>
                  <a:lnTo>
                    <a:pt x="946" y="2416"/>
                  </a:lnTo>
                  <a:lnTo>
                    <a:pt x="967" y="2406"/>
                  </a:lnTo>
                  <a:lnTo>
                    <a:pt x="990" y="2398"/>
                  </a:lnTo>
                  <a:lnTo>
                    <a:pt x="1014" y="2391"/>
                  </a:lnTo>
                  <a:lnTo>
                    <a:pt x="1038" y="2385"/>
                  </a:lnTo>
                  <a:lnTo>
                    <a:pt x="1066" y="2381"/>
                  </a:lnTo>
                  <a:lnTo>
                    <a:pt x="1094" y="2380"/>
                  </a:lnTo>
                  <a:lnTo>
                    <a:pt x="1126" y="2378"/>
                  </a:lnTo>
                  <a:lnTo>
                    <a:pt x="1586" y="2378"/>
                  </a:lnTo>
                  <a:lnTo>
                    <a:pt x="1586" y="2378"/>
                  </a:lnTo>
                  <a:lnTo>
                    <a:pt x="1637" y="2377"/>
                  </a:lnTo>
                  <a:lnTo>
                    <a:pt x="1686" y="2374"/>
                  </a:lnTo>
                  <a:lnTo>
                    <a:pt x="1733" y="2370"/>
                  </a:lnTo>
                  <a:lnTo>
                    <a:pt x="1779" y="2364"/>
                  </a:lnTo>
                  <a:lnTo>
                    <a:pt x="1823" y="2355"/>
                  </a:lnTo>
                  <a:lnTo>
                    <a:pt x="1864" y="2345"/>
                  </a:lnTo>
                  <a:lnTo>
                    <a:pt x="1904" y="2334"/>
                  </a:lnTo>
                  <a:lnTo>
                    <a:pt x="1942" y="2321"/>
                  </a:lnTo>
                  <a:lnTo>
                    <a:pt x="1942" y="3263"/>
                  </a:lnTo>
                  <a:lnTo>
                    <a:pt x="1942" y="3263"/>
                  </a:lnTo>
                  <a:lnTo>
                    <a:pt x="1906" y="3279"/>
                  </a:lnTo>
                  <a:lnTo>
                    <a:pt x="1871" y="3299"/>
                  </a:lnTo>
                  <a:lnTo>
                    <a:pt x="1838" y="3320"/>
                  </a:lnTo>
                  <a:lnTo>
                    <a:pt x="1807" y="3345"/>
                  </a:lnTo>
                  <a:lnTo>
                    <a:pt x="1778" y="3372"/>
                  </a:lnTo>
                  <a:lnTo>
                    <a:pt x="1751" y="3399"/>
                  </a:lnTo>
                  <a:lnTo>
                    <a:pt x="1725" y="3430"/>
                  </a:lnTo>
                  <a:lnTo>
                    <a:pt x="1702" y="3463"/>
                  </a:lnTo>
                  <a:lnTo>
                    <a:pt x="1680" y="3496"/>
                  </a:lnTo>
                  <a:lnTo>
                    <a:pt x="1662" y="3532"/>
                  </a:lnTo>
                  <a:lnTo>
                    <a:pt x="1646" y="3567"/>
                  </a:lnTo>
                  <a:lnTo>
                    <a:pt x="1633" y="3606"/>
                  </a:lnTo>
                  <a:lnTo>
                    <a:pt x="1623" y="3645"/>
                  </a:lnTo>
                  <a:lnTo>
                    <a:pt x="1614" y="3685"/>
                  </a:lnTo>
                  <a:lnTo>
                    <a:pt x="1610" y="3727"/>
                  </a:lnTo>
                  <a:lnTo>
                    <a:pt x="1609" y="3769"/>
                  </a:lnTo>
                  <a:lnTo>
                    <a:pt x="1609" y="3769"/>
                  </a:lnTo>
                  <a:lnTo>
                    <a:pt x="1609" y="3797"/>
                  </a:lnTo>
                  <a:lnTo>
                    <a:pt x="1611" y="3825"/>
                  </a:lnTo>
                  <a:lnTo>
                    <a:pt x="1614" y="3853"/>
                  </a:lnTo>
                  <a:lnTo>
                    <a:pt x="1620" y="3879"/>
                  </a:lnTo>
                  <a:lnTo>
                    <a:pt x="1626" y="3906"/>
                  </a:lnTo>
                  <a:lnTo>
                    <a:pt x="1633" y="3932"/>
                  </a:lnTo>
                  <a:lnTo>
                    <a:pt x="1642" y="3958"/>
                  </a:lnTo>
                  <a:lnTo>
                    <a:pt x="1652" y="3984"/>
                  </a:lnTo>
                  <a:lnTo>
                    <a:pt x="1663" y="4008"/>
                  </a:lnTo>
                  <a:lnTo>
                    <a:pt x="1675" y="4031"/>
                  </a:lnTo>
                  <a:lnTo>
                    <a:pt x="1689" y="4054"/>
                  </a:lnTo>
                  <a:lnTo>
                    <a:pt x="1703" y="4077"/>
                  </a:lnTo>
                  <a:lnTo>
                    <a:pt x="1718" y="4099"/>
                  </a:lnTo>
                  <a:lnTo>
                    <a:pt x="1735" y="4119"/>
                  </a:lnTo>
                  <a:lnTo>
                    <a:pt x="1752" y="4139"/>
                  </a:lnTo>
                  <a:lnTo>
                    <a:pt x="1769" y="4159"/>
                  </a:lnTo>
                  <a:lnTo>
                    <a:pt x="1789" y="4176"/>
                  </a:lnTo>
                  <a:lnTo>
                    <a:pt x="1810" y="4194"/>
                  </a:lnTo>
                  <a:lnTo>
                    <a:pt x="1830" y="4211"/>
                  </a:lnTo>
                  <a:lnTo>
                    <a:pt x="1851" y="4227"/>
                  </a:lnTo>
                  <a:lnTo>
                    <a:pt x="1874" y="4241"/>
                  </a:lnTo>
                  <a:lnTo>
                    <a:pt x="1897" y="4254"/>
                  </a:lnTo>
                  <a:lnTo>
                    <a:pt x="1922" y="4265"/>
                  </a:lnTo>
                  <a:lnTo>
                    <a:pt x="1946" y="4277"/>
                  </a:lnTo>
                  <a:lnTo>
                    <a:pt x="1970" y="4287"/>
                  </a:lnTo>
                  <a:lnTo>
                    <a:pt x="1996" y="4296"/>
                  </a:lnTo>
                  <a:lnTo>
                    <a:pt x="2022" y="4303"/>
                  </a:lnTo>
                  <a:lnTo>
                    <a:pt x="2049" y="4309"/>
                  </a:lnTo>
                  <a:lnTo>
                    <a:pt x="2077" y="4314"/>
                  </a:lnTo>
                  <a:lnTo>
                    <a:pt x="2104" y="4317"/>
                  </a:lnTo>
                  <a:lnTo>
                    <a:pt x="2131" y="4320"/>
                  </a:lnTo>
                  <a:lnTo>
                    <a:pt x="2160" y="4320"/>
                  </a:lnTo>
                  <a:lnTo>
                    <a:pt x="2160" y="4320"/>
                  </a:lnTo>
                  <a:lnTo>
                    <a:pt x="2189" y="4320"/>
                  </a:lnTo>
                  <a:lnTo>
                    <a:pt x="2216" y="4317"/>
                  </a:lnTo>
                  <a:lnTo>
                    <a:pt x="2243" y="4314"/>
                  </a:lnTo>
                  <a:lnTo>
                    <a:pt x="2271" y="4309"/>
                  </a:lnTo>
                  <a:lnTo>
                    <a:pt x="2298" y="4303"/>
                  </a:lnTo>
                  <a:lnTo>
                    <a:pt x="2324" y="4296"/>
                  </a:lnTo>
                  <a:lnTo>
                    <a:pt x="2350" y="4287"/>
                  </a:lnTo>
                  <a:lnTo>
                    <a:pt x="2374" y="4277"/>
                  </a:lnTo>
                  <a:lnTo>
                    <a:pt x="2398" y="4265"/>
                  </a:lnTo>
                  <a:lnTo>
                    <a:pt x="2423" y="4254"/>
                  </a:lnTo>
                  <a:lnTo>
                    <a:pt x="2446" y="4241"/>
                  </a:lnTo>
                  <a:lnTo>
                    <a:pt x="2469" y="4227"/>
                  </a:lnTo>
                  <a:lnTo>
                    <a:pt x="2490" y="4211"/>
                  </a:lnTo>
                  <a:lnTo>
                    <a:pt x="2510" y="4194"/>
                  </a:lnTo>
                  <a:lnTo>
                    <a:pt x="2531" y="4176"/>
                  </a:lnTo>
                  <a:lnTo>
                    <a:pt x="2551" y="4159"/>
                  </a:lnTo>
                  <a:lnTo>
                    <a:pt x="2568" y="4139"/>
                  </a:lnTo>
                  <a:lnTo>
                    <a:pt x="2585" y="4119"/>
                  </a:lnTo>
                  <a:lnTo>
                    <a:pt x="2602" y="4099"/>
                  </a:lnTo>
                  <a:lnTo>
                    <a:pt x="2617" y="4077"/>
                  </a:lnTo>
                  <a:lnTo>
                    <a:pt x="2631" y="4054"/>
                  </a:lnTo>
                  <a:lnTo>
                    <a:pt x="2645" y="4031"/>
                  </a:lnTo>
                  <a:lnTo>
                    <a:pt x="2657" y="4008"/>
                  </a:lnTo>
                  <a:lnTo>
                    <a:pt x="2668" y="3984"/>
                  </a:lnTo>
                  <a:lnTo>
                    <a:pt x="2678" y="3958"/>
                  </a:lnTo>
                  <a:lnTo>
                    <a:pt x="2687" y="3932"/>
                  </a:lnTo>
                  <a:lnTo>
                    <a:pt x="2694" y="3906"/>
                  </a:lnTo>
                  <a:lnTo>
                    <a:pt x="2700" y="3879"/>
                  </a:lnTo>
                  <a:lnTo>
                    <a:pt x="2706" y="3853"/>
                  </a:lnTo>
                  <a:lnTo>
                    <a:pt x="2709" y="3825"/>
                  </a:lnTo>
                  <a:lnTo>
                    <a:pt x="2711" y="3797"/>
                  </a:lnTo>
                  <a:lnTo>
                    <a:pt x="2711" y="3769"/>
                  </a:lnTo>
                  <a:lnTo>
                    <a:pt x="2711" y="3769"/>
                  </a:lnTo>
                  <a:lnTo>
                    <a:pt x="2710" y="3727"/>
                  </a:lnTo>
                  <a:lnTo>
                    <a:pt x="2706" y="3685"/>
                  </a:lnTo>
                  <a:lnTo>
                    <a:pt x="2697" y="3645"/>
                  </a:lnTo>
                  <a:lnTo>
                    <a:pt x="2687" y="3606"/>
                  </a:lnTo>
                  <a:lnTo>
                    <a:pt x="2674" y="3567"/>
                  </a:lnTo>
                  <a:lnTo>
                    <a:pt x="2658" y="3532"/>
                  </a:lnTo>
                  <a:lnTo>
                    <a:pt x="2640" y="3496"/>
                  </a:lnTo>
                  <a:lnTo>
                    <a:pt x="2618" y="3463"/>
                  </a:lnTo>
                  <a:lnTo>
                    <a:pt x="2595" y="3430"/>
                  </a:lnTo>
                  <a:lnTo>
                    <a:pt x="2569" y="3399"/>
                  </a:lnTo>
                  <a:lnTo>
                    <a:pt x="2542" y="3372"/>
                  </a:lnTo>
                  <a:lnTo>
                    <a:pt x="2513" y="3345"/>
                  </a:lnTo>
                  <a:lnTo>
                    <a:pt x="2482" y="3320"/>
                  </a:lnTo>
                  <a:lnTo>
                    <a:pt x="2449" y="3299"/>
                  </a:lnTo>
                  <a:lnTo>
                    <a:pt x="2414" y="3279"/>
                  </a:lnTo>
                  <a:lnTo>
                    <a:pt x="2378" y="3262"/>
                  </a:lnTo>
                  <a:lnTo>
                    <a:pt x="2378" y="2321"/>
                  </a:lnTo>
                  <a:lnTo>
                    <a:pt x="2378" y="2321"/>
                  </a:lnTo>
                  <a:lnTo>
                    <a:pt x="2416" y="2334"/>
                  </a:lnTo>
                  <a:lnTo>
                    <a:pt x="2456" y="2345"/>
                  </a:lnTo>
                  <a:lnTo>
                    <a:pt x="2498" y="2355"/>
                  </a:lnTo>
                  <a:lnTo>
                    <a:pt x="2541" y="2364"/>
                  </a:lnTo>
                  <a:lnTo>
                    <a:pt x="2587" y="2370"/>
                  </a:lnTo>
                  <a:lnTo>
                    <a:pt x="2634" y="2374"/>
                  </a:lnTo>
                  <a:lnTo>
                    <a:pt x="2683" y="2377"/>
                  </a:lnTo>
                  <a:lnTo>
                    <a:pt x="2734" y="2378"/>
                  </a:lnTo>
                  <a:lnTo>
                    <a:pt x="3194" y="2378"/>
                  </a:lnTo>
                  <a:lnTo>
                    <a:pt x="3194" y="2378"/>
                  </a:lnTo>
                  <a:lnTo>
                    <a:pt x="3224" y="2380"/>
                  </a:lnTo>
                  <a:lnTo>
                    <a:pt x="3251" y="2381"/>
                  </a:lnTo>
                  <a:lnTo>
                    <a:pt x="3277" y="2385"/>
                  </a:lnTo>
                  <a:lnTo>
                    <a:pt x="3303" y="2390"/>
                  </a:lnTo>
                  <a:lnTo>
                    <a:pt x="3326" y="2397"/>
                  </a:lnTo>
                  <a:lnTo>
                    <a:pt x="3348" y="2404"/>
                  </a:lnTo>
                  <a:lnTo>
                    <a:pt x="3368" y="2413"/>
                  </a:lnTo>
                  <a:lnTo>
                    <a:pt x="3386" y="2423"/>
                  </a:lnTo>
                  <a:lnTo>
                    <a:pt x="3404" y="2433"/>
                  </a:lnTo>
                  <a:lnTo>
                    <a:pt x="3420" y="2444"/>
                  </a:lnTo>
                  <a:lnTo>
                    <a:pt x="3435" y="2456"/>
                  </a:lnTo>
                  <a:lnTo>
                    <a:pt x="3450" y="2469"/>
                  </a:lnTo>
                  <a:lnTo>
                    <a:pt x="3461" y="2483"/>
                  </a:lnTo>
                  <a:lnTo>
                    <a:pt x="3473" y="2496"/>
                  </a:lnTo>
                  <a:lnTo>
                    <a:pt x="3484" y="2510"/>
                  </a:lnTo>
                  <a:lnTo>
                    <a:pt x="3493" y="2526"/>
                  </a:lnTo>
                  <a:lnTo>
                    <a:pt x="3501" y="2541"/>
                  </a:lnTo>
                  <a:lnTo>
                    <a:pt x="3510" y="2555"/>
                  </a:lnTo>
                  <a:lnTo>
                    <a:pt x="3523" y="2585"/>
                  </a:lnTo>
                  <a:lnTo>
                    <a:pt x="3533" y="2615"/>
                  </a:lnTo>
                  <a:lnTo>
                    <a:pt x="3540" y="2644"/>
                  </a:lnTo>
                  <a:lnTo>
                    <a:pt x="3544" y="2671"/>
                  </a:lnTo>
                  <a:lnTo>
                    <a:pt x="3547" y="2696"/>
                  </a:lnTo>
                  <a:lnTo>
                    <a:pt x="3550" y="2717"/>
                  </a:lnTo>
                  <a:lnTo>
                    <a:pt x="3550" y="2734"/>
                  </a:lnTo>
                  <a:lnTo>
                    <a:pt x="3550" y="3262"/>
                  </a:lnTo>
                  <a:lnTo>
                    <a:pt x="3550" y="3262"/>
                  </a:lnTo>
                  <a:lnTo>
                    <a:pt x="3514" y="3279"/>
                  </a:lnTo>
                  <a:lnTo>
                    <a:pt x="3480" y="3299"/>
                  </a:lnTo>
                  <a:lnTo>
                    <a:pt x="3447" y="3320"/>
                  </a:lnTo>
                  <a:lnTo>
                    <a:pt x="3415" y="3345"/>
                  </a:lnTo>
                  <a:lnTo>
                    <a:pt x="3386" y="3372"/>
                  </a:lnTo>
                  <a:lnTo>
                    <a:pt x="3359" y="3399"/>
                  </a:lnTo>
                  <a:lnTo>
                    <a:pt x="3333" y="3430"/>
                  </a:lnTo>
                  <a:lnTo>
                    <a:pt x="3310" y="3463"/>
                  </a:lnTo>
                  <a:lnTo>
                    <a:pt x="3289" y="3496"/>
                  </a:lnTo>
                  <a:lnTo>
                    <a:pt x="3270" y="3532"/>
                  </a:lnTo>
                  <a:lnTo>
                    <a:pt x="3254" y="3567"/>
                  </a:lnTo>
                  <a:lnTo>
                    <a:pt x="3241" y="3606"/>
                  </a:lnTo>
                  <a:lnTo>
                    <a:pt x="3231" y="3645"/>
                  </a:lnTo>
                  <a:lnTo>
                    <a:pt x="3223" y="3685"/>
                  </a:lnTo>
                  <a:lnTo>
                    <a:pt x="3218" y="3727"/>
                  </a:lnTo>
                  <a:lnTo>
                    <a:pt x="3217" y="3769"/>
                  </a:lnTo>
                  <a:lnTo>
                    <a:pt x="3217" y="3769"/>
                  </a:lnTo>
                  <a:lnTo>
                    <a:pt x="3218" y="3797"/>
                  </a:lnTo>
                  <a:lnTo>
                    <a:pt x="3220" y="3825"/>
                  </a:lnTo>
                  <a:lnTo>
                    <a:pt x="3223" y="3853"/>
                  </a:lnTo>
                  <a:lnTo>
                    <a:pt x="3229" y="3879"/>
                  </a:lnTo>
                  <a:lnTo>
                    <a:pt x="3234" y="3906"/>
                  </a:lnTo>
                  <a:lnTo>
                    <a:pt x="3241" y="3932"/>
                  </a:lnTo>
                  <a:lnTo>
                    <a:pt x="3250" y="3958"/>
                  </a:lnTo>
                  <a:lnTo>
                    <a:pt x="3260" y="3984"/>
                  </a:lnTo>
                  <a:lnTo>
                    <a:pt x="3272" y="4008"/>
                  </a:lnTo>
                  <a:lnTo>
                    <a:pt x="3283" y="4031"/>
                  </a:lnTo>
                  <a:lnTo>
                    <a:pt x="3297" y="4054"/>
                  </a:lnTo>
                  <a:lnTo>
                    <a:pt x="3312" y="4077"/>
                  </a:lnTo>
                  <a:lnTo>
                    <a:pt x="3326" y="4099"/>
                  </a:lnTo>
                  <a:lnTo>
                    <a:pt x="3343" y="4119"/>
                  </a:lnTo>
                  <a:lnTo>
                    <a:pt x="3361" y="4139"/>
                  </a:lnTo>
                  <a:lnTo>
                    <a:pt x="3379" y="4159"/>
                  </a:lnTo>
                  <a:lnTo>
                    <a:pt x="3398" y="4176"/>
                  </a:lnTo>
                  <a:lnTo>
                    <a:pt x="3418" y="4194"/>
                  </a:lnTo>
                  <a:lnTo>
                    <a:pt x="3438" y="4211"/>
                  </a:lnTo>
                  <a:lnTo>
                    <a:pt x="3460" y="4227"/>
                  </a:lnTo>
                  <a:lnTo>
                    <a:pt x="3483" y="4241"/>
                  </a:lnTo>
                  <a:lnTo>
                    <a:pt x="3506" y="4254"/>
                  </a:lnTo>
                  <a:lnTo>
                    <a:pt x="3530" y="4265"/>
                  </a:lnTo>
                  <a:lnTo>
                    <a:pt x="3555" y="4277"/>
                  </a:lnTo>
                  <a:lnTo>
                    <a:pt x="3579" y="4287"/>
                  </a:lnTo>
                  <a:lnTo>
                    <a:pt x="3605" y="4296"/>
                  </a:lnTo>
                  <a:lnTo>
                    <a:pt x="3631" y="4303"/>
                  </a:lnTo>
                  <a:lnTo>
                    <a:pt x="3658" y="4309"/>
                  </a:lnTo>
                  <a:lnTo>
                    <a:pt x="3685" y="4314"/>
                  </a:lnTo>
                  <a:lnTo>
                    <a:pt x="3713" y="4317"/>
                  </a:lnTo>
                  <a:lnTo>
                    <a:pt x="3740" y="4320"/>
                  </a:lnTo>
                  <a:lnTo>
                    <a:pt x="3769" y="4320"/>
                  </a:lnTo>
                  <a:lnTo>
                    <a:pt x="3769" y="4320"/>
                  </a:lnTo>
                  <a:lnTo>
                    <a:pt x="3797" y="4320"/>
                  </a:lnTo>
                  <a:lnTo>
                    <a:pt x="3825" y="4317"/>
                  </a:lnTo>
                  <a:lnTo>
                    <a:pt x="3853" y="4314"/>
                  </a:lnTo>
                  <a:lnTo>
                    <a:pt x="3879" y="4309"/>
                  </a:lnTo>
                  <a:lnTo>
                    <a:pt x="3906" y="4303"/>
                  </a:lnTo>
                  <a:lnTo>
                    <a:pt x="3932" y="4296"/>
                  </a:lnTo>
                  <a:lnTo>
                    <a:pt x="3958" y="4287"/>
                  </a:lnTo>
                  <a:lnTo>
                    <a:pt x="3984" y="4277"/>
                  </a:lnTo>
                  <a:lnTo>
                    <a:pt x="4008" y="4265"/>
                  </a:lnTo>
                  <a:lnTo>
                    <a:pt x="4031" y="4254"/>
                  </a:lnTo>
                  <a:lnTo>
                    <a:pt x="4054" y="4241"/>
                  </a:lnTo>
                  <a:lnTo>
                    <a:pt x="4077" y="4227"/>
                  </a:lnTo>
                  <a:lnTo>
                    <a:pt x="4099" y="4211"/>
                  </a:lnTo>
                  <a:lnTo>
                    <a:pt x="4119" y="4194"/>
                  </a:lnTo>
                  <a:lnTo>
                    <a:pt x="4139" y="4176"/>
                  </a:lnTo>
                  <a:lnTo>
                    <a:pt x="4159" y="4159"/>
                  </a:lnTo>
                  <a:lnTo>
                    <a:pt x="4176" y="4139"/>
                  </a:lnTo>
                  <a:lnTo>
                    <a:pt x="4194" y="4119"/>
                  </a:lnTo>
                  <a:lnTo>
                    <a:pt x="4211" y="4099"/>
                  </a:lnTo>
                  <a:lnTo>
                    <a:pt x="4227" y="4077"/>
                  </a:lnTo>
                  <a:lnTo>
                    <a:pt x="4241" y="4054"/>
                  </a:lnTo>
                  <a:lnTo>
                    <a:pt x="4254" y="4031"/>
                  </a:lnTo>
                  <a:lnTo>
                    <a:pt x="4265" y="4008"/>
                  </a:lnTo>
                  <a:lnTo>
                    <a:pt x="4277" y="3984"/>
                  </a:lnTo>
                  <a:lnTo>
                    <a:pt x="4287" y="3958"/>
                  </a:lnTo>
                  <a:lnTo>
                    <a:pt x="4296" y="3932"/>
                  </a:lnTo>
                  <a:lnTo>
                    <a:pt x="4303" y="3906"/>
                  </a:lnTo>
                  <a:lnTo>
                    <a:pt x="4309" y="3879"/>
                  </a:lnTo>
                  <a:lnTo>
                    <a:pt x="4314" y="3853"/>
                  </a:lnTo>
                  <a:lnTo>
                    <a:pt x="4317" y="3825"/>
                  </a:lnTo>
                  <a:lnTo>
                    <a:pt x="4320" y="3797"/>
                  </a:lnTo>
                  <a:lnTo>
                    <a:pt x="4320" y="3769"/>
                  </a:lnTo>
                  <a:lnTo>
                    <a:pt x="4320" y="3769"/>
                  </a:lnTo>
                  <a:lnTo>
                    <a:pt x="4319" y="3727"/>
                  </a:lnTo>
                  <a:lnTo>
                    <a:pt x="4314" y="3685"/>
                  </a:lnTo>
                  <a:lnTo>
                    <a:pt x="4306" y="3645"/>
                  </a:lnTo>
                  <a:lnTo>
                    <a:pt x="4296" y="3606"/>
                  </a:lnTo>
                  <a:lnTo>
                    <a:pt x="4283" y="3567"/>
                  </a:lnTo>
                  <a:lnTo>
                    <a:pt x="4267" y="3532"/>
                  </a:lnTo>
                  <a:lnTo>
                    <a:pt x="4248" y="3496"/>
                  </a:lnTo>
                  <a:lnTo>
                    <a:pt x="4227" y="3463"/>
                  </a:lnTo>
                  <a:lnTo>
                    <a:pt x="4204" y="3430"/>
                  </a:lnTo>
                  <a:lnTo>
                    <a:pt x="4178" y="3399"/>
                  </a:lnTo>
                  <a:lnTo>
                    <a:pt x="4151" y="3372"/>
                  </a:lnTo>
                  <a:lnTo>
                    <a:pt x="4122" y="3345"/>
                  </a:lnTo>
                  <a:lnTo>
                    <a:pt x="4090" y="3320"/>
                  </a:lnTo>
                  <a:lnTo>
                    <a:pt x="4057" y="3299"/>
                  </a:lnTo>
                  <a:lnTo>
                    <a:pt x="4023" y="3279"/>
                  </a:lnTo>
                  <a:lnTo>
                    <a:pt x="3987" y="3262"/>
                  </a:lnTo>
                  <a:lnTo>
                    <a:pt x="3987" y="3262"/>
                  </a:lnTo>
                  <a:close/>
                  <a:moveTo>
                    <a:pt x="869" y="3769"/>
                  </a:moveTo>
                  <a:lnTo>
                    <a:pt x="869" y="3769"/>
                  </a:lnTo>
                  <a:lnTo>
                    <a:pt x="867" y="3802"/>
                  </a:lnTo>
                  <a:lnTo>
                    <a:pt x="863" y="3833"/>
                  </a:lnTo>
                  <a:lnTo>
                    <a:pt x="855" y="3863"/>
                  </a:lnTo>
                  <a:lnTo>
                    <a:pt x="844" y="3892"/>
                  </a:lnTo>
                  <a:lnTo>
                    <a:pt x="832" y="3921"/>
                  </a:lnTo>
                  <a:lnTo>
                    <a:pt x="816" y="3947"/>
                  </a:lnTo>
                  <a:lnTo>
                    <a:pt x="797" y="3971"/>
                  </a:lnTo>
                  <a:lnTo>
                    <a:pt x="777" y="3994"/>
                  </a:lnTo>
                  <a:lnTo>
                    <a:pt x="754" y="4014"/>
                  </a:lnTo>
                  <a:lnTo>
                    <a:pt x="730" y="4033"/>
                  </a:lnTo>
                  <a:lnTo>
                    <a:pt x="702" y="4049"/>
                  </a:lnTo>
                  <a:lnTo>
                    <a:pt x="675" y="4061"/>
                  </a:lnTo>
                  <a:lnTo>
                    <a:pt x="646" y="4073"/>
                  </a:lnTo>
                  <a:lnTo>
                    <a:pt x="616" y="4080"/>
                  </a:lnTo>
                  <a:lnTo>
                    <a:pt x="585" y="4086"/>
                  </a:lnTo>
                  <a:lnTo>
                    <a:pt x="551" y="4087"/>
                  </a:lnTo>
                  <a:lnTo>
                    <a:pt x="551" y="4087"/>
                  </a:lnTo>
                  <a:lnTo>
                    <a:pt x="518" y="4086"/>
                  </a:lnTo>
                  <a:lnTo>
                    <a:pt x="487" y="4080"/>
                  </a:lnTo>
                  <a:lnTo>
                    <a:pt x="457" y="4073"/>
                  </a:lnTo>
                  <a:lnTo>
                    <a:pt x="428" y="4061"/>
                  </a:lnTo>
                  <a:lnTo>
                    <a:pt x="399" y="4049"/>
                  </a:lnTo>
                  <a:lnTo>
                    <a:pt x="373" y="4033"/>
                  </a:lnTo>
                  <a:lnTo>
                    <a:pt x="349" y="4014"/>
                  </a:lnTo>
                  <a:lnTo>
                    <a:pt x="326" y="3994"/>
                  </a:lnTo>
                  <a:lnTo>
                    <a:pt x="306" y="3971"/>
                  </a:lnTo>
                  <a:lnTo>
                    <a:pt x="287" y="3947"/>
                  </a:lnTo>
                  <a:lnTo>
                    <a:pt x="271" y="3921"/>
                  </a:lnTo>
                  <a:lnTo>
                    <a:pt x="259" y="3892"/>
                  </a:lnTo>
                  <a:lnTo>
                    <a:pt x="247" y="3863"/>
                  </a:lnTo>
                  <a:lnTo>
                    <a:pt x="240" y="3833"/>
                  </a:lnTo>
                  <a:lnTo>
                    <a:pt x="234" y="3802"/>
                  </a:lnTo>
                  <a:lnTo>
                    <a:pt x="233" y="3769"/>
                  </a:lnTo>
                  <a:lnTo>
                    <a:pt x="233" y="3769"/>
                  </a:lnTo>
                  <a:lnTo>
                    <a:pt x="234" y="3735"/>
                  </a:lnTo>
                  <a:lnTo>
                    <a:pt x="240" y="3704"/>
                  </a:lnTo>
                  <a:lnTo>
                    <a:pt x="247" y="3674"/>
                  </a:lnTo>
                  <a:lnTo>
                    <a:pt x="259" y="3645"/>
                  </a:lnTo>
                  <a:lnTo>
                    <a:pt x="271" y="3616"/>
                  </a:lnTo>
                  <a:lnTo>
                    <a:pt x="287" y="3590"/>
                  </a:lnTo>
                  <a:lnTo>
                    <a:pt x="306" y="3566"/>
                  </a:lnTo>
                  <a:lnTo>
                    <a:pt x="326" y="3543"/>
                  </a:lnTo>
                  <a:lnTo>
                    <a:pt x="349" y="3523"/>
                  </a:lnTo>
                  <a:lnTo>
                    <a:pt x="373" y="3504"/>
                  </a:lnTo>
                  <a:lnTo>
                    <a:pt x="399" y="3488"/>
                  </a:lnTo>
                  <a:lnTo>
                    <a:pt x="428" y="3476"/>
                  </a:lnTo>
                  <a:lnTo>
                    <a:pt x="457" y="3465"/>
                  </a:lnTo>
                  <a:lnTo>
                    <a:pt x="487" y="3457"/>
                  </a:lnTo>
                  <a:lnTo>
                    <a:pt x="518" y="3453"/>
                  </a:lnTo>
                  <a:lnTo>
                    <a:pt x="551" y="3451"/>
                  </a:lnTo>
                  <a:lnTo>
                    <a:pt x="551" y="3451"/>
                  </a:lnTo>
                  <a:lnTo>
                    <a:pt x="585" y="3453"/>
                  </a:lnTo>
                  <a:lnTo>
                    <a:pt x="616" y="3457"/>
                  </a:lnTo>
                  <a:lnTo>
                    <a:pt x="646" y="3465"/>
                  </a:lnTo>
                  <a:lnTo>
                    <a:pt x="675" y="3476"/>
                  </a:lnTo>
                  <a:lnTo>
                    <a:pt x="702" y="3488"/>
                  </a:lnTo>
                  <a:lnTo>
                    <a:pt x="730" y="3504"/>
                  </a:lnTo>
                  <a:lnTo>
                    <a:pt x="754" y="3523"/>
                  </a:lnTo>
                  <a:lnTo>
                    <a:pt x="777" y="3543"/>
                  </a:lnTo>
                  <a:lnTo>
                    <a:pt x="797" y="3566"/>
                  </a:lnTo>
                  <a:lnTo>
                    <a:pt x="816" y="3590"/>
                  </a:lnTo>
                  <a:lnTo>
                    <a:pt x="832" y="3616"/>
                  </a:lnTo>
                  <a:lnTo>
                    <a:pt x="844" y="3645"/>
                  </a:lnTo>
                  <a:lnTo>
                    <a:pt x="855" y="3674"/>
                  </a:lnTo>
                  <a:lnTo>
                    <a:pt x="863" y="3704"/>
                  </a:lnTo>
                  <a:lnTo>
                    <a:pt x="867" y="3735"/>
                  </a:lnTo>
                  <a:lnTo>
                    <a:pt x="869" y="3769"/>
                  </a:lnTo>
                  <a:lnTo>
                    <a:pt x="869" y="3769"/>
                  </a:lnTo>
                  <a:close/>
                  <a:moveTo>
                    <a:pt x="1841" y="551"/>
                  </a:moveTo>
                  <a:lnTo>
                    <a:pt x="1841" y="551"/>
                  </a:lnTo>
                  <a:lnTo>
                    <a:pt x="1844" y="518"/>
                  </a:lnTo>
                  <a:lnTo>
                    <a:pt x="1848" y="487"/>
                  </a:lnTo>
                  <a:lnTo>
                    <a:pt x="1856" y="457"/>
                  </a:lnTo>
                  <a:lnTo>
                    <a:pt x="1867" y="428"/>
                  </a:lnTo>
                  <a:lnTo>
                    <a:pt x="1880" y="399"/>
                  </a:lnTo>
                  <a:lnTo>
                    <a:pt x="1896" y="373"/>
                  </a:lnTo>
                  <a:lnTo>
                    <a:pt x="1914" y="349"/>
                  </a:lnTo>
                  <a:lnTo>
                    <a:pt x="1935" y="326"/>
                  </a:lnTo>
                  <a:lnTo>
                    <a:pt x="1958" y="306"/>
                  </a:lnTo>
                  <a:lnTo>
                    <a:pt x="1982" y="287"/>
                  </a:lnTo>
                  <a:lnTo>
                    <a:pt x="2008" y="271"/>
                  </a:lnTo>
                  <a:lnTo>
                    <a:pt x="2036" y="259"/>
                  </a:lnTo>
                  <a:lnTo>
                    <a:pt x="2065" y="247"/>
                  </a:lnTo>
                  <a:lnTo>
                    <a:pt x="2095" y="240"/>
                  </a:lnTo>
                  <a:lnTo>
                    <a:pt x="2127" y="234"/>
                  </a:lnTo>
                  <a:lnTo>
                    <a:pt x="2160" y="233"/>
                  </a:lnTo>
                  <a:lnTo>
                    <a:pt x="2160" y="233"/>
                  </a:lnTo>
                  <a:lnTo>
                    <a:pt x="2193" y="234"/>
                  </a:lnTo>
                  <a:lnTo>
                    <a:pt x="2225" y="240"/>
                  </a:lnTo>
                  <a:lnTo>
                    <a:pt x="2255" y="247"/>
                  </a:lnTo>
                  <a:lnTo>
                    <a:pt x="2284" y="259"/>
                  </a:lnTo>
                  <a:lnTo>
                    <a:pt x="2312" y="271"/>
                  </a:lnTo>
                  <a:lnTo>
                    <a:pt x="2338" y="287"/>
                  </a:lnTo>
                  <a:lnTo>
                    <a:pt x="2363" y="306"/>
                  </a:lnTo>
                  <a:lnTo>
                    <a:pt x="2385" y="326"/>
                  </a:lnTo>
                  <a:lnTo>
                    <a:pt x="2406" y="349"/>
                  </a:lnTo>
                  <a:lnTo>
                    <a:pt x="2424" y="373"/>
                  </a:lnTo>
                  <a:lnTo>
                    <a:pt x="2440" y="399"/>
                  </a:lnTo>
                  <a:lnTo>
                    <a:pt x="2453" y="428"/>
                  </a:lnTo>
                  <a:lnTo>
                    <a:pt x="2464" y="457"/>
                  </a:lnTo>
                  <a:lnTo>
                    <a:pt x="2472" y="487"/>
                  </a:lnTo>
                  <a:lnTo>
                    <a:pt x="2476" y="518"/>
                  </a:lnTo>
                  <a:lnTo>
                    <a:pt x="2479" y="551"/>
                  </a:lnTo>
                  <a:lnTo>
                    <a:pt x="2479" y="551"/>
                  </a:lnTo>
                  <a:lnTo>
                    <a:pt x="2476" y="585"/>
                  </a:lnTo>
                  <a:lnTo>
                    <a:pt x="2472" y="616"/>
                  </a:lnTo>
                  <a:lnTo>
                    <a:pt x="2464" y="646"/>
                  </a:lnTo>
                  <a:lnTo>
                    <a:pt x="2453" y="675"/>
                  </a:lnTo>
                  <a:lnTo>
                    <a:pt x="2440" y="704"/>
                  </a:lnTo>
                  <a:lnTo>
                    <a:pt x="2424" y="730"/>
                  </a:lnTo>
                  <a:lnTo>
                    <a:pt x="2406" y="754"/>
                  </a:lnTo>
                  <a:lnTo>
                    <a:pt x="2385" y="777"/>
                  </a:lnTo>
                  <a:lnTo>
                    <a:pt x="2363" y="797"/>
                  </a:lnTo>
                  <a:lnTo>
                    <a:pt x="2338" y="816"/>
                  </a:lnTo>
                  <a:lnTo>
                    <a:pt x="2312" y="832"/>
                  </a:lnTo>
                  <a:lnTo>
                    <a:pt x="2284" y="844"/>
                  </a:lnTo>
                  <a:lnTo>
                    <a:pt x="2255" y="855"/>
                  </a:lnTo>
                  <a:lnTo>
                    <a:pt x="2225" y="863"/>
                  </a:lnTo>
                  <a:lnTo>
                    <a:pt x="2193" y="867"/>
                  </a:lnTo>
                  <a:lnTo>
                    <a:pt x="2160" y="869"/>
                  </a:lnTo>
                  <a:lnTo>
                    <a:pt x="2160" y="869"/>
                  </a:lnTo>
                  <a:lnTo>
                    <a:pt x="2127" y="867"/>
                  </a:lnTo>
                  <a:lnTo>
                    <a:pt x="2095" y="863"/>
                  </a:lnTo>
                  <a:lnTo>
                    <a:pt x="2065" y="855"/>
                  </a:lnTo>
                  <a:lnTo>
                    <a:pt x="2036" y="844"/>
                  </a:lnTo>
                  <a:lnTo>
                    <a:pt x="2008" y="832"/>
                  </a:lnTo>
                  <a:lnTo>
                    <a:pt x="1982" y="816"/>
                  </a:lnTo>
                  <a:lnTo>
                    <a:pt x="1958" y="797"/>
                  </a:lnTo>
                  <a:lnTo>
                    <a:pt x="1935" y="777"/>
                  </a:lnTo>
                  <a:lnTo>
                    <a:pt x="1914" y="754"/>
                  </a:lnTo>
                  <a:lnTo>
                    <a:pt x="1896" y="730"/>
                  </a:lnTo>
                  <a:lnTo>
                    <a:pt x="1880" y="704"/>
                  </a:lnTo>
                  <a:lnTo>
                    <a:pt x="1867" y="675"/>
                  </a:lnTo>
                  <a:lnTo>
                    <a:pt x="1856" y="646"/>
                  </a:lnTo>
                  <a:lnTo>
                    <a:pt x="1848" y="616"/>
                  </a:lnTo>
                  <a:lnTo>
                    <a:pt x="1844" y="585"/>
                  </a:lnTo>
                  <a:lnTo>
                    <a:pt x="1841" y="551"/>
                  </a:lnTo>
                  <a:lnTo>
                    <a:pt x="1841" y="551"/>
                  </a:lnTo>
                  <a:close/>
                  <a:moveTo>
                    <a:pt x="2479" y="3769"/>
                  </a:moveTo>
                  <a:lnTo>
                    <a:pt x="2479" y="3769"/>
                  </a:lnTo>
                  <a:lnTo>
                    <a:pt x="2476" y="3802"/>
                  </a:lnTo>
                  <a:lnTo>
                    <a:pt x="2472" y="3833"/>
                  </a:lnTo>
                  <a:lnTo>
                    <a:pt x="2464" y="3863"/>
                  </a:lnTo>
                  <a:lnTo>
                    <a:pt x="2453" y="3892"/>
                  </a:lnTo>
                  <a:lnTo>
                    <a:pt x="2440" y="3921"/>
                  </a:lnTo>
                  <a:lnTo>
                    <a:pt x="2424" y="3947"/>
                  </a:lnTo>
                  <a:lnTo>
                    <a:pt x="2406" y="3971"/>
                  </a:lnTo>
                  <a:lnTo>
                    <a:pt x="2385" y="3994"/>
                  </a:lnTo>
                  <a:lnTo>
                    <a:pt x="2363" y="4014"/>
                  </a:lnTo>
                  <a:lnTo>
                    <a:pt x="2338" y="4033"/>
                  </a:lnTo>
                  <a:lnTo>
                    <a:pt x="2312" y="4049"/>
                  </a:lnTo>
                  <a:lnTo>
                    <a:pt x="2284" y="4061"/>
                  </a:lnTo>
                  <a:lnTo>
                    <a:pt x="2255" y="4073"/>
                  </a:lnTo>
                  <a:lnTo>
                    <a:pt x="2225" y="4080"/>
                  </a:lnTo>
                  <a:lnTo>
                    <a:pt x="2193" y="4086"/>
                  </a:lnTo>
                  <a:lnTo>
                    <a:pt x="2160" y="4087"/>
                  </a:lnTo>
                  <a:lnTo>
                    <a:pt x="2160" y="4087"/>
                  </a:lnTo>
                  <a:lnTo>
                    <a:pt x="2127" y="4086"/>
                  </a:lnTo>
                  <a:lnTo>
                    <a:pt x="2095" y="4080"/>
                  </a:lnTo>
                  <a:lnTo>
                    <a:pt x="2065" y="4073"/>
                  </a:lnTo>
                  <a:lnTo>
                    <a:pt x="2036" y="4061"/>
                  </a:lnTo>
                  <a:lnTo>
                    <a:pt x="2008" y="4049"/>
                  </a:lnTo>
                  <a:lnTo>
                    <a:pt x="1982" y="4033"/>
                  </a:lnTo>
                  <a:lnTo>
                    <a:pt x="1958" y="4014"/>
                  </a:lnTo>
                  <a:lnTo>
                    <a:pt x="1935" y="3994"/>
                  </a:lnTo>
                  <a:lnTo>
                    <a:pt x="1914" y="3971"/>
                  </a:lnTo>
                  <a:lnTo>
                    <a:pt x="1896" y="3947"/>
                  </a:lnTo>
                  <a:lnTo>
                    <a:pt x="1880" y="3921"/>
                  </a:lnTo>
                  <a:lnTo>
                    <a:pt x="1867" y="3892"/>
                  </a:lnTo>
                  <a:lnTo>
                    <a:pt x="1856" y="3863"/>
                  </a:lnTo>
                  <a:lnTo>
                    <a:pt x="1848" y="3833"/>
                  </a:lnTo>
                  <a:lnTo>
                    <a:pt x="1844" y="3802"/>
                  </a:lnTo>
                  <a:lnTo>
                    <a:pt x="1841" y="3769"/>
                  </a:lnTo>
                  <a:lnTo>
                    <a:pt x="1841" y="3769"/>
                  </a:lnTo>
                  <a:lnTo>
                    <a:pt x="1844" y="3735"/>
                  </a:lnTo>
                  <a:lnTo>
                    <a:pt x="1848" y="3704"/>
                  </a:lnTo>
                  <a:lnTo>
                    <a:pt x="1856" y="3674"/>
                  </a:lnTo>
                  <a:lnTo>
                    <a:pt x="1867" y="3645"/>
                  </a:lnTo>
                  <a:lnTo>
                    <a:pt x="1880" y="3616"/>
                  </a:lnTo>
                  <a:lnTo>
                    <a:pt x="1896" y="3590"/>
                  </a:lnTo>
                  <a:lnTo>
                    <a:pt x="1914" y="3566"/>
                  </a:lnTo>
                  <a:lnTo>
                    <a:pt x="1935" y="3543"/>
                  </a:lnTo>
                  <a:lnTo>
                    <a:pt x="1958" y="3523"/>
                  </a:lnTo>
                  <a:lnTo>
                    <a:pt x="1982" y="3504"/>
                  </a:lnTo>
                  <a:lnTo>
                    <a:pt x="2008" y="3488"/>
                  </a:lnTo>
                  <a:lnTo>
                    <a:pt x="2036" y="3476"/>
                  </a:lnTo>
                  <a:lnTo>
                    <a:pt x="2065" y="3465"/>
                  </a:lnTo>
                  <a:lnTo>
                    <a:pt x="2095" y="3457"/>
                  </a:lnTo>
                  <a:lnTo>
                    <a:pt x="2127" y="3453"/>
                  </a:lnTo>
                  <a:lnTo>
                    <a:pt x="2160" y="3451"/>
                  </a:lnTo>
                  <a:lnTo>
                    <a:pt x="2160" y="3451"/>
                  </a:lnTo>
                  <a:lnTo>
                    <a:pt x="2193" y="3453"/>
                  </a:lnTo>
                  <a:lnTo>
                    <a:pt x="2225" y="3457"/>
                  </a:lnTo>
                  <a:lnTo>
                    <a:pt x="2255" y="3465"/>
                  </a:lnTo>
                  <a:lnTo>
                    <a:pt x="2284" y="3476"/>
                  </a:lnTo>
                  <a:lnTo>
                    <a:pt x="2312" y="3488"/>
                  </a:lnTo>
                  <a:lnTo>
                    <a:pt x="2338" y="3504"/>
                  </a:lnTo>
                  <a:lnTo>
                    <a:pt x="2363" y="3523"/>
                  </a:lnTo>
                  <a:lnTo>
                    <a:pt x="2385" y="3543"/>
                  </a:lnTo>
                  <a:lnTo>
                    <a:pt x="2406" y="3566"/>
                  </a:lnTo>
                  <a:lnTo>
                    <a:pt x="2424" y="3590"/>
                  </a:lnTo>
                  <a:lnTo>
                    <a:pt x="2440" y="3616"/>
                  </a:lnTo>
                  <a:lnTo>
                    <a:pt x="2453" y="3645"/>
                  </a:lnTo>
                  <a:lnTo>
                    <a:pt x="2464" y="3674"/>
                  </a:lnTo>
                  <a:lnTo>
                    <a:pt x="2472" y="3704"/>
                  </a:lnTo>
                  <a:lnTo>
                    <a:pt x="2476" y="3735"/>
                  </a:lnTo>
                  <a:lnTo>
                    <a:pt x="2479" y="3769"/>
                  </a:lnTo>
                  <a:lnTo>
                    <a:pt x="2479" y="3769"/>
                  </a:lnTo>
                  <a:close/>
                  <a:moveTo>
                    <a:pt x="3769" y="4087"/>
                  </a:moveTo>
                  <a:lnTo>
                    <a:pt x="3769" y="4087"/>
                  </a:lnTo>
                  <a:lnTo>
                    <a:pt x="3735" y="4086"/>
                  </a:lnTo>
                  <a:lnTo>
                    <a:pt x="3704" y="4080"/>
                  </a:lnTo>
                  <a:lnTo>
                    <a:pt x="3674" y="4073"/>
                  </a:lnTo>
                  <a:lnTo>
                    <a:pt x="3645" y="4061"/>
                  </a:lnTo>
                  <a:lnTo>
                    <a:pt x="3618" y="4049"/>
                  </a:lnTo>
                  <a:lnTo>
                    <a:pt x="3590" y="4033"/>
                  </a:lnTo>
                  <a:lnTo>
                    <a:pt x="3566" y="4014"/>
                  </a:lnTo>
                  <a:lnTo>
                    <a:pt x="3543" y="3994"/>
                  </a:lnTo>
                  <a:lnTo>
                    <a:pt x="3523" y="3971"/>
                  </a:lnTo>
                  <a:lnTo>
                    <a:pt x="3504" y="3947"/>
                  </a:lnTo>
                  <a:lnTo>
                    <a:pt x="3488" y="3921"/>
                  </a:lnTo>
                  <a:lnTo>
                    <a:pt x="3476" y="3892"/>
                  </a:lnTo>
                  <a:lnTo>
                    <a:pt x="3465" y="3863"/>
                  </a:lnTo>
                  <a:lnTo>
                    <a:pt x="3457" y="3833"/>
                  </a:lnTo>
                  <a:lnTo>
                    <a:pt x="3453" y="3802"/>
                  </a:lnTo>
                  <a:lnTo>
                    <a:pt x="3451" y="3769"/>
                  </a:lnTo>
                  <a:lnTo>
                    <a:pt x="3451" y="3769"/>
                  </a:lnTo>
                  <a:lnTo>
                    <a:pt x="3453" y="3735"/>
                  </a:lnTo>
                  <a:lnTo>
                    <a:pt x="3457" y="3704"/>
                  </a:lnTo>
                  <a:lnTo>
                    <a:pt x="3465" y="3674"/>
                  </a:lnTo>
                  <a:lnTo>
                    <a:pt x="3476" y="3645"/>
                  </a:lnTo>
                  <a:lnTo>
                    <a:pt x="3488" y="3616"/>
                  </a:lnTo>
                  <a:lnTo>
                    <a:pt x="3504" y="3590"/>
                  </a:lnTo>
                  <a:lnTo>
                    <a:pt x="3523" y="3566"/>
                  </a:lnTo>
                  <a:lnTo>
                    <a:pt x="3543" y="3543"/>
                  </a:lnTo>
                  <a:lnTo>
                    <a:pt x="3566" y="3523"/>
                  </a:lnTo>
                  <a:lnTo>
                    <a:pt x="3590" y="3504"/>
                  </a:lnTo>
                  <a:lnTo>
                    <a:pt x="3618" y="3488"/>
                  </a:lnTo>
                  <a:lnTo>
                    <a:pt x="3645" y="3476"/>
                  </a:lnTo>
                  <a:lnTo>
                    <a:pt x="3674" y="3465"/>
                  </a:lnTo>
                  <a:lnTo>
                    <a:pt x="3704" y="3457"/>
                  </a:lnTo>
                  <a:lnTo>
                    <a:pt x="3735" y="3453"/>
                  </a:lnTo>
                  <a:lnTo>
                    <a:pt x="3769" y="3451"/>
                  </a:lnTo>
                  <a:lnTo>
                    <a:pt x="3769" y="3451"/>
                  </a:lnTo>
                  <a:lnTo>
                    <a:pt x="3802" y="3453"/>
                  </a:lnTo>
                  <a:lnTo>
                    <a:pt x="3833" y="3457"/>
                  </a:lnTo>
                  <a:lnTo>
                    <a:pt x="3863" y="3465"/>
                  </a:lnTo>
                  <a:lnTo>
                    <a:pt x="3892" y="3476"/>
                  </a:lnTo>
                  <a:lnTo>
                    <a:pt x="3921" y="3488"/>
                  </a:lnTo>
                  <a:lnTo>
                    <a:pt x="3947" y="3504"/>
                  </a:lnTo>
                  <a:lnTo>
                    <a:pt x="3971" y="3523"/>
                  </a:lnTo>
                  <a:lnTo>
                    <a:pt x="3994" y="3543"/>
                  </a:lnTo>
                  <a:lnTo>
                    <a:pt x="4014" y="3566"/>
                  </a:lnTo>
                  <a:lnTo>
                    <a:pt x="4033" y="3590"/>
                  </a:lnTo>
                  <a:lnTo>
                    <a:pt x="4049" y="3616"/>
                  </a:lnTo>
                  <a:lnTo>
                    <a:pt x="4061" y="3645"/>
                  </a:lnTo>
                  <a:lnTo>
                    <a:pt x="4073" y="3674"/>
                  </a:lnTo>
                  <a:lnTo>
                    <a:pt x="4080" y="3704"/>
                  </a:lnTo>
                  <a:lnTo>
                    <a:pt x="4086" y="3735"/>
                  </a:lnTo>
                  <a:lnTo>
                    <a:pt x="4087" y="3769"/>
                  </a:lnTo>
                  <a:lnTo>
                    <a:pt x="4087" y="3769"/>
                  </a:lnTo>
                  <a:lnTo>
                    <a:pt x="4086" y="3802"/>
                  </a:lnTo>
                  <a:lnTo>
                    <a:pt x="4080" y="3833"/>
                  </a:lnTo>
                  <a:lnTo>
                    <a:pt x="4073" y="3863"/>
                  </a:lnTo>
                  <a:lnTo>
                    <a:pt x="4061" y="3892"/>
                  </a:lnTo>
                  <a:lnTo>
                    <a:pt x="4049" y="3921"/>
                  </a:lnTo>
                  <a:lnTo>
                    <a:pt x="4033" y="3947"/>
                  </a:lnTo>
                  <a:lnTo>
                    <a:pt x="4014" y="3971"/>
                  </a:lnTo>
                  <a:lnTo>
                    <a:pt x="3994" y="3994"/>
                  </a:lnTo>
                  <a:lnTo>
                    <a:pt x="3971" y="4014"/>
                  </a:lnTo>
                  <a:lnTo>
                    <a:pt x="3947" y="4033"/>
                  </a:lnTo>
                  <a:lnTo>
                    <a:pt x="3921" y="4049"/>
                  </a:lnTo>
                  <a:lnTo>
                    <a:pt x="3892" y="4061"/>
                  </a:lnTo>
                  <a:lnTo>
                    <a:pt x="3863" y="4073"/>
                  </a:lnTo>
                  <a:lnTo>
                    <a:pt x="3833" y="4080"/>
                  </a:lnTo>
                  <a:lnTo>
                    <a:pt x="3802" y="4086"/>
                  </a:lnTo>
                  <a:lnTo>
                    <a:pt x="3769" y="4087"/>
                  </a:lnTo>
                  <a:lnTo>
                    <a:pt x="3769" y="408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Rectangle 30"/>
            <p:cNvSpPr/>
            <p:nvPr/>
          </p:nvSpPr>
          <p:spPr>
            <a:xfrm>
              <a:off x="917485" y="3192182"/>
              <a:ext cx="1739225" cy="4154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45720" bIns="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ja-JP" altLang="en-US" sz="900" b="1" dirty="0" smtClean="0">
                  <a:solidFill>
                    <a:schemeClr val="tx1">
                      <a:lumMod val="75000"/>
                    </a:schemeClr>
                  </a:solidFill>
                </a:rPr>
                <a:t>ポリシーの強制</a:t>
              </a:r>
              <a:endParaRPr lang="en-US" sz="900" b="1" dirty="0" smtClean="0">
                <a:solidFill>
                  <a:schemeClr val="tx1">
                    <a:lumMod val="75000"/>
                  </a:schemeClr>
                </a:solidFill>
              </a:endParaRPr>
            </a:p>
            <a:p>
              <a:r>
                <a:rPr lang="ja-JP" altLang="en-US" sz="900" dirty="0" smtClean="0">
                  <a:solidFill>
                    <a:schemeClr val="tx1"/>
                  </a:solidFill>
                </a:rPr>
                <a:t>定期的にロケーションを確認し、場所の変更により自動的に再認証</a:t>
              </a:r>
              <a:endParaRPr lang="en-US" sz="900" dirty="0">
                <a:solidFill>
                  <a:schemeClr val="tx1"/>
                </a:solidFill>
              </a:endParaRPr>
            </a:p>
          </p:txBody>
        </p:sp>
      </p:grpSp>
      <p:grpSp>
        <p:nvGrpSpPr>
          <p:cNvPr id="32" name="Group 31"/>
          <p:cNvGrpSpPr/>
          <p:nvPr/>
        </p:nvGrpSpPr>
        <p:grpSpPr>
          <a:xfrm>
            <a:off x="594886" y="4260892"/>
            <a:ext cx="2067561" cy="415498"/>
            <a:chOff x="589149" y="3761316"/>
            <a:chExt cx="2067561" cy="415498"/>
          </a:xfrm>
        </p:grpSpPr>
        <p:grpSp>
          <p:nvGrpSpPr>
            <p:cNvPr id="33" name="Group 32"/>
            <p:cNvGrpSpPr/>
            <p:nvPr/>
          </p:nvGrpSpPr>
          <p:grpSpPr>
            <a:xfrm>
              <a:off x="589149" y="3782306"/>
              <a:ext cx="253661" cy="213957"/>
              <a:chOff x="574953" y="3952314"/>
              <a:chExt cx="326324" cy="275246"/>
            </a:xfrm>
            <a:solidFill>
              <a:schemeClr val="accent4"/>
            </a:solidFill>
          </p:grpSpPr>
          <p:grpSp>
            <p:nvGrpSpPr>
              <p:cNvPr id="35" name="Group 34"/>
              <p:cNvGrpSpPr/>
              <p:nvPr/>
            </p:nvGrpSpPr>
            <p:grpSpPr>
              <a:xfrm>
                <a:off x="666611" y="4055806"/>
                <a:ext cx="127757" cy="127757"/>
                <a:chOff x="10453497" y="2113913"/>
                <a:chExt cx="640080" cy="640080"/>
              </a:xfrm>
              <a:grpFill/>
            </p:grpSpPr>
            <p:sp>
              <p:nvSpPr>
                <p:cNvPr id="37" name="Freeform 284"/>
                <p:cNvSpPr>
                  <a:spLocks/>
                </p:cNvSpPr>
                <p:nvPr/>
              </p:nvSpPr>
              <p:spPr bwMode="auto">
                <a:xfrm>
                  <a:off x="10453497" y="2500376"/>
                  <a:ext cx="253616" cy="253617"/>
                </a:xfrm>
                <a:custGeom>
                  <a:avLst/>
                  <a:gdLst>
                    <a:gd name="T0" fmla="*/ 350 w 735"/>
                    <a:gd name="T1" fmla="*/ 281 h 734"/>
                    <a:gd name="T2" fmla="*/ 225 w 735"/>
                    <a:gd name="T3" fmla="*/ 307 h 734"/>
                    <a:gd name="T4" fmla="*/ 0 w 735"/>
                    <a:gd name="T5" fmla="*/ 649 h 734"/>
                    <a:gd name="T6" fmla="*/ 42 w 735"/>
                    <a:gd name="T7" fmla="*/ 692 h 734"/>
                    <a:gd name="T8" fmla="*/ 85 w 735"/>
                    <a:gd name="T9" fmla="*/ 734 h 734"/>
                    <a:gd name="T10" fmla="*/ 427 w 735"/>
                    <a:gd name="T11" fmla="*/ 509 h 734"/>
                    <a:gd name="T12" fmla="*/ 454 w 735"/>
                    <a:gd name="T13" fmla="*/ 384 h 734"/>
                    <a:gd name="T14" fmla="*/ 735 w 735"/>
                    <a:gd name="T15" fmla="*/ 102 h 734"/>
                    <a:gd name="T16" fmla="*/ 633 w 735"/>
                    <a:gd name="T17" fmla="*/ 0 h 734"/>
                    <a:gd name="T18" fmla="*/ 350 w 735"/>
                    <a:gd name="T19" fmla="*/ 28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5" h="734">
                      <a:moveTo>
                        <a:pt x="350" y="281"/>
                      </a:moveTo>
                      <a:lnTo>
                        <a:pt x="225" y="307"/>
                      </a:lnTo>
                      <a:lnTo>
                        <a:pt x="0" y="649"/>
                      </a:lnTo>
                      <a:lnTo>
                        <a:pt x="42" y="692"/>
                      </a:lnTo>
                      <a:lnTo>
                        <a:pt x="85" y="734"/>
                      </a:lnTo>
                      <a:lnTo>
                        <a:pt x="427" y="509"/>
                      </a:lnTo>
                      <a:lnTo>
                        <a:pt x="454" y="384"/>
                      </a:lnTo>
                      <a:lnTo>
                        <a:pt x="735" y="102"/>
                      </a:lnTo>
                      <a:lnTo>
                        <a:pt x="633" y="0"/>
                      </a:lnTo>
                      <a:lnTo>
                        <a:pt x="350" y="28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5"/>
                <p:cNvSpPr>
                  <a:spLocks/>
                </p:cNvSpPr>
                <p:nvPr/>
              </p:nvSpPr>
              <p:spPr bwMode="auto">
                <a:xfrm>
                  <a:off x="10803730" y="2113913"/>
                  <a:ext cx="289847" cy="289847"/>
                </a:xfrm>
                <a:custGeom>
                  <a:avLst/>
                  <a:gdLst>
                    <a:gd name="T0" fmla="*/ 563 w 838"/>
                    <a:gd name="T1" fmla="*/ 112 h 838"/>
                    <a:gd name="T2" fmla="*/ 573 w 838"/>
                    <a:gd name="T3" fmla="*/ 106 h 838"/>
                    <a:gd name="T4" fmla="*/ 584 w 838"/>
                    <a:gd name="T5" fmla="*/ 103 h 838"/>
                    <a:gd name="T6" fmla="*/ 595 w 838"/>
                    <a:gd name="T7" fmla="*/ 106 h 838"/>
                    <a:gd name="T8" fmla="*/ 606 w 838"/>
                    <a:gd name="T9" fmla="*/ 112 h 838"/>
                    <a:gd name="T10" fmla="*/ 610 w 838"/>
                    <a:gd name="T11" fmla="*/ 117 h 838"/>
                    <a:gd name="T12" fmla="*/ 615 w 838"/>
                    <a:gd name="T13" fmla="*/ 129 h 838"/>
                    <a:gd name="T14" fmla="*/ 615 w 838"/>
                    <a:gd name="T15" fmla="*/ 140 h 838"/>
                    <a:gd name="T16" fmla="*/ 610 w 838"/>
                    <a:gd name="T17" fmla="*/ 151 h 838"/>
                    <a:gd name="T18" fmla="*/ 113 w 838"/>
                    <a:gd name="T19" fmla="*/ 649 h 838"/>
                    <a:gd name="T20" fmla="*/ 683 w 838"/>
                    <a:gd name="T21" fmla="*/ 233 h 838"/>
                    <a:gd name="T22" fmla="*/ 688 w 838"/>
                    <a:gd name="T23" fmla="*/ 229 h 838"/>
                    <a:gd name="T24" fmla="*/ 699 w 838"/>
                    <a:gd name="T25" fmla="*/ 224 h 838"/>
                    <a:gd name="T26" fmla="*/ 710 w 838"/>
                    <a:gd name="T27" fmla="*/ 224 h 838"/>
                    <a:gd name="T28" fmla="*/ 721 w 838"/>
                    <a:gd name="T29" fmla="*/ 229 h 838"/>
                    <a:gd name="T30" fmla="*/ 726 w 838"/>
                    <a:gd name="T31" fmla="*/ 233 h 838"/>
                    <a:gd name="T32" fmla="*/ 733 w 838"/>
                    <a:gd name="T33" fmla="*/ 242 h 838"/>
                    <a:gd name="T34" fmla="*/ 736 w 838"/>
                    <a:gd name="T35" fmla="*/ 254 h 838"/>
                    <a:gd name="T36" fmla="*/ 733 w 838"/>
                    <a:gd name="T37" fmla="*/ 266 h 838"/>
                    <a:gd name="T38" fmla="*/ 726 w 838"/>
                    <a:gd name="T39" fmla="*/ 276 h 838"/>
                    <a:gd name="T40" fmla="*/ 302 w 838"/>
                    <a:gd name="T41" fmla="*/ 838 h 838"/>
                    <a:gd name="T42" fmla="*/ 305 w 838"/>
                    <a:gd name="T43" fmla="*/ 835 h 838"/>
                    <a:gd name="T44" fmla="*/ 357 w 838"/>
                    <a:gd name="T45" fmla="*/ 783 h 838"/>
                    <a:gd name="T46" fmla="*/ 776 w 838"/>
                    <a:gd name="T47" fmla="*/ 365 h 838"/>
                    <a:gd name="T48" fmla="*/ 803 w 838"/>
                    <a:gd name="T49" fmla="*/ 331 h 838"/>
                    <a:gd name="T50" fmla="*/ 823 w 838"/>
                    <a:gd name="T51" fmla="*/ 294 h 838"/>
                    <a:gd name="T52" fmla="*/ 834 w 838"/>
                    <a:gd name="T53" fmla="*/ 254 h 838"/>
                    <a:gd name="T54" fmla="*/ 838 w 838"/>
                    <a:gd name="T55" fmla="*/ 213 h 838"/>
                    <a:gd name="T56" fmla="*/ 834 w 838"/>
                    <a:gd name="T57" fmla="*/ 173 h 838"/>
                    <a:gd name="T58" fmla="*/ 823 w 838"/>
                    <a:gd name="T59" fmla="*/ 134 h 838"/>
                    <a:gd name="T60" fmla="*/ 803 w 838"/>
                    <a:gd name="T61" fmla="*/ 97 h 838"/>
                    <a:gd name="T62" fmla="*/ 776 w 838"/>
                    <a:gd name="T63" fmla="*/ 63 h 838"/>
                    <a:gd name="T64" fmla="*/ 759 w 838"/>
                    <a:gd name="T65" fmla="*/ 49 h 838"/>
                    <a:gd name="T66" fmla="*/ 724 w 838"/>
                    <a:gd name="T67" fmla="*/ 25 h 838"/>
                    <a:gd name="T68" fmla="*/ 686 w 838"/>
                    <a:gd name="T69" fmla="*/ 9 h 838"/>
                    <a:gd name="T70" fmla="*/ 646 w 838"/>
                    <a:gd name="T71" fmla="*/ 1 h 838"/>
                    <a:gd name="T72" fmla="*/ 605 w 838"/>
                    <a:gd name="T73" fmla="*/ 1 h 838"/>
                    <a:gd name="T74" fmla="*/ 564 w 838"/>
                    <a:gd name="T75" fmla="*/ 9 h 838"/>
                    <a:gd name="T76" fmla="*/ 526 w 838"/>
                    <a:gd name="T77" fmla="*/ 25 h 838"/>
                    <a:gd name="T78" fmla="*/ 490 w 838"/>
                    <a:gd name="T79" fmla="*/ 49 h 838"/>
                    <a:gd name="T80" fmla="*/ 58 w 838"/>
                    <a:gd name="T81" fmla="*/ 478 h 838"/>
                    <a:gd name="T82" fmla="*/ 3 w 838"/>
                    <a:gd name="T83" fmla="*/ 534 h 838"/>
                    <a:gd name="T84" fmla="*/ 70 w 838"/>
                    <a:gd name="T85" fmla="*/ 605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8" h="838">
                      <a:moveTo>
                        <a:pt x="563" y="112"/>
                      </a:moveTo>
                      <a:lnTo>
                        <a:pt x="563" y="112"/>
                      </a:lnTo>
                      <a:lnTo>
                        <a:pt x="568" y="108"/>
                      </a:lnTo>
                      <a:lnTo>
                        <a:pt x="573" y="106"/>
                      </a:lnTo>
                      <a:lnTo>
                        <a:pt x="578" y="104"/>
                      </a:lnTo>
                      <a:lnTo>
                        <a:pt x="584" y="103"/>
                      </a:lnTo>
                      <a:lnTo>
                        <a:pt x="590" y="104"/>
                      </a:lnTo>
                      <a:lnTo>
                        <a:pt x="595" y="106"/>
                      </a:lnTo>
                      <a:lnTo>
                        <a:pt x="602" y="108"/>
                      </a:lnTo>
                      <a:lnTo>
                        <a:pt x="606" y="112"/>
                      </a:lnTo>
                      <a:lnTo>
                        <a:pt x="606" y="112"/>
                      </a:lnTo>
                      <a:lnTo>
                        <a:pt x="610" y="117"/>
                      </a:lnTo>
                      <a:lnTo>
                        <a:pt x="613" y="122"/>
                      </a:lnTo>
                      <a:lnTo>
                        <a:pt x="615" y="129"/>
                      </a:lnTo>
                      <a:lnTo>
                        <a:pt x="615" y="134"/>
                      </a:lnTo>
                      <a:lnTo>
                        <a:pt x="615" y="140"/>
                      </a:lnTo>
                      <a:lnTo>
                        <a:pt x="613" y="146"/>
                      </a:lnTo>
                      <a:lnTo>
                        <a:pt x="610" y="151"/>
                      </a:lnTo>
                      <a:lnTo>
                        <a:pt x="606" y="155"/>
                      </a:lnTo>
                      <a:lnTo>
                        <a:pt x="113" y="649"/>
                      </a:lnTo>
                      <a:lnTo>
                        <a:pt x="189" y="726"/>
                      </a:lnTo>
                      <a:lnTo>
                        <a:pt x="683" y="233"/>
                      </a:lnTo>
                      <a:lnTo>
                        <a:pt x="683" y="233"/>
                      </a:lnTo>
                      <a:lnTo>
                        <a:pt x="688" y="229"/>
                      </a:lnTo>
                      <a:lnTo>
                        <a:pt x="693" y="226"/>
                      </a:lnTo>
                      <a:lnTo>
                        <a:pt x="699" y="224"/>
                      </a:lnTo>
                      <a:lnTo>
                        <a:pt x="705" y="224"/>
                      </a:lnTo>
                      <a:lnTo>
                        <a:pt x="710" y="224"/>
                      </a:lnTo>
                      <a:lnTo>
                        <a:pt x="716" y="226"/>
                      </a:lnTo>
                      <a:lnTo>
                        <a:pt x="721" y="229"/>
                      </a:lnTo>
                      <a:lnTo>
                        <a:pt x="726" y="233"/>
                      </a:lnTo>
                      <a:lnTo>
                        <a:pt x="726" y="233"/>
                      </a:lnTo>
                      <a:lnTo>
                        <a:pt x="731" y="237"/>
                      </a:lnTo>
                      <a:lnTo>
                        <a:pt x="733" y="242"/>
                      </a:lnTo>
                      <a:lnTo>
                        <a:pt x="735" y="248"/>
                      </a:lnTo>
                      <a:lnTo>
                        <a:pt x="736" y="254"/>
                      </a:lnTo>
                      <a:lnTo>
                        <a:pt x="735" y="260"/>
                      </a:lnTo>
                      <a:lnTo>
                        <a:pt x="733" y="266"/>
                      </a:lnTo>
                      <a:lnTo>
                        <a:pt x="731" y="271"/>
                      </a:lnTo>
                      <a:lnTo>
                        <a:pt x="726" y="276"/>
                      </a:lnTo>
                      <a:lnTo>
                        <a:pt x="232" y="769"/>
                      </a:lnTo>
                      <a:lnTo>
                        <a:pt x="302" y="838"/>
                      </a:lnTo>
                      <a:lnTo>
                        <a:pt x="302" y="838"/>
                      </a:lnTo>
                      <a:lnTo>
                        <a:pt x="305" y="835"/>
                      </a:lnTo>
                      <a:lnTo>
                        <a:pt x="357" y="783"/>
                      </a:lnTo>
                      <a:lnTo>
                        <a:pt x="357" y="783"/>
                      </a:lnTo>
                      <a:lnTo>
                        <a:pt x="776" y="365"/>
                      </a:lnTo>
                      <a:lnTo>
                        <a:pt x="776" y="365"/>
                      </a:lnTo>
                      <a:lnTo>
                        <a:pt x="790" y="348"/>
                      </a:lnTo>
                      <a:lnTo>
                        <a:pt x="803" y="331"/>
                      </a:lnTo>
                      <a:lnTo>
                        <a:pt x="813" y="313"/>
                      </a:lnTo>
                      <a:lnTo>
                        <a:pt x="823" y="294"/>
                      </a:lnTo>
                      <a:lnTo>
                        <a:pt x="830" y="275"/>
                      </a:lnTo>
                      <a:lnTo>
                        <a:pt x="834" y="254"/>
                      </a:lnTo>
                      <a:lnTo>
                        <a:pt x="837" y="234"/>
                      </a:lnTo>
                      <a:lnTo>
                        <a:pt x="838" y="213"/>
                      </a:lnTo>
                      <a:lnTo>
                        <a:pt x="837" y="193"/>
                      </a:lnTo>
                      <a:lnTo>
                        <a:pt x="834" y="173"/>
                      </a:lnTo>
                      <a:lnTo>
                        <a:pt x="830" y="153"/>
                      </a:lnTo>
                      <a:lnTo>
                        <a:pt x="823" y="134"/>
                      </a:lnTo>
                      <a:lnTo>
                        <a:pt x="813" y="114"/>
                      </a:lnTo>
                      <a:lnTo>
                        <a:pt x="803" y="97"/>
                      </a:lnTo>
                      <a:lnTo>
                        <a:pt x="790" y="80"/>
                      </a:lnTo>
                      <a:lnTo>
                        <a:pt x="776" y="63"/>
                      </a:lnTo>
                      <a:lnTo>
                        <a:pt x="776" y="63"/>
                      </a:lnTo>
                      <a:lnTo>
                        <a:pt x="759" y="49"/>
                      </a:lnTo>
                      <a:lnTo>
                        <a:pt x="742" y="36"/>
                      </a:lnTo>
                      <a:lnTo>
                        <a:pt x="724" y="25"/>
                      </a:lnTo>
                      <a:lnTo>
                        <a:pt x="705" y="16"/>
                      </a:lnTo>
                      <a:lnTo>
                        <a:pt x="686" y="9"/>
                      </a:lnTo>
                      <a:lnTo>
                        <a:pt x="666" y="4"/>
                      </a:lnTo>
                      <a:lnTo>
                        <a:pt x="646" y="1"/>
                      </a:lnTo>
                      <a:lnTo>
                        <a:pt x="625" y="0"/>
                      </a:lnTo>
                      <a:lnTo>
                        <a:pt x="605" y="1"/>
                      </a:lnTo>
                      <a:lnTo>
                        <a:pt x="584" y="4"/>
                      </a:lnTo>
                      <a:lnTo>
                        <a:pt x="564" y="9"/>
                      </a:lnTo>
                      <a:lnTo>
                        <a:pt x="544" y="16"/>
                      </a:lnTo>
                      <a:lnTo>
                        <a:pt x="526" y="25"/>
                      </a:lnTo>
                      <a:lnTo>
                        <a:pt x="508" y="36"/>
                      </a:lnTo>
                      <a:lnTo>
                        <a:pt x="490" y="49"/>
                      </a:lnTo>
                      <a:lnTo>
                        <a:pt x="474" y="63"/>
                      </a:lnTo>
                      <a:lnTo>
                        <a:pt x="58" y="478"/>
                      </a:lnTo>
                      <a:lnTo>
                        <a:pt x="3" y="534"/>
                      </a:lnTo>
                      <a:lnTo>
                        <a:pt x="3" y="534"/>
                      </a:lnTo>
                      <a:lnTo>
                        <a:pt x="0" y="537"/>
                      </a:lnTo>
                      <a:lnTo>
                        <a:pt x="70" y="605"/>
                      </a:lnTo>
                      <a:lnTo>
                        <a:pt x="563"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6"/>
                <p:cNvSpPr>
                  <a:spLocks noEditPoints="1"/>
                </p:cNvSpPr>
                <p:nvPr/>
              </p:nvSpPr>
              <p:spPr bwMode="auto">
                <a:xfrm>
                  <a:off x="10458326" y="2116330"/>
                  <a:ext cx="632834" cy="637663"/>
                </a:xfrm>
                <a:custGeom>
                  <a:avLst/>
                  <a:gdLst>
                    <a:gd name="T0" fmla="*/ 1405 w 1838"/>
                    <a:gd name="T1" fmla="*/ 1775 h 1849"/>
                    <a:gd name="T2" fmla="*/ 1445 w 1838"/>
                    <a:gd name="T3" fmla="*/ 1808 h 1849"/>
                    <a:gd name="T4" fmla="*/ 1489 w 1838"/>
                    <a:gd name="T5" fmla="*/ 1831 h 1849"/>
                    <a:gd name="T6" fmla="*/ 1584 w 1838"/>
                    <a:gd name="T7" fmla="*/ 1849 h 1849"/>
                    <a:gd name="T8" fmla="*/ 1679 w 1838"/>
                    <a:gd name="T9" fmla="*/ 1831 h 1849"/>
                    <a:gd name="T10" fmla="*/ 1723 w 1838"/>
                    <a:gd name="T11" fmla="*/ 1808 h 1849"/>
                    <a:gd name="T12" fmla="*/ 1763 w 1838"/>
                    <a:gd name="T13" fmla="*/ 1775 h 1849"/>
                    <a:gd name="T14" fmla="*/ 1795 w 1838"/>
                    <a:gd name="T15" fmla="*/ 1736 h 1849"/>
                    <a:gd name="T16" fmla="*/ 1833 w 1838"/>
                    <a:gd name="T17" fmla="*/ 1646 h 1849"/>
                    <a:gd name="T18" fmla="*/ 1838 w 1838"/>
                    <a:gd name="T19" fmla="*/ 1596 h 1849"/>
                    <a:gd name="T20" fmla="*/ 1827 w 1838"/>
                    <a:gd name="T21" fmla="*/ 1523 h 1849"/>
                    <a:gd name="T22" fmla="*/ 1788 w 1838"/>
                    <a:gd name="T23" fmla="*/ 1446 h 1849"/>
                    <a:gd name="T24" fmla="*/ 857 w 1838"/>
                    <a:gd name="T25" fmla="*/ 510 h 1849"/>
                    <a:gd name="T26" fmla="*/ 864 w 1838"/>
                    <a:gd name="T27" fmla="*/ 422 h 1849"/>
                    <a:gd name="T28" fmla="*/ 857 w 1838"/>
                    <a:gd name="T29" fmla="*/ 356 h 1849"/>
                    <a:gd name="T30" fmla="*/ 838 w 1838"/>
                    <a:gd name="T31" fmla="*/ 285 h 1849"/>
                    <a:gd name="T32" fmla="*/ 807 w 1838"/>
                    <a:gd name="T33" fmla="*/ 218 h 1849"/>
                    <a:gd name="T34" fmla="*/ 764 w 1838"/>
                    <a:gd name="T35" fmla="*/ 155 h 1849"/>
                    <a:gd name="T36" fmla="*/ 725 w 1838"/>
                    <a:gd name="T37" fmla="*/ 114 h 1849"/>
                    <a:gd name="T38" fmla="*/ 674 w 1838"/>
                    <a:gd name="T39" fmla="*/ 73 h 1849"/>
                    <a:gd name="T40" fmla="*/ 573 w 1838"/>
                    <a:gd name="T41" fmla="*/ 23 h 1849"/>
                    <a:gd name="T42" fmla="*/ 450 w 1838"/>
                    <a:gd name="T43" fmla="*/ 0 h 1849"/>
                    <a:gd name="T44" fmla="*/ 325 w 1838"/>
                    <a:gd name="T45" fmla="*/ 13 h 1849"/>
                    <a:gd name="T46" fmla="*/ 518 w 1838"/>
                    <a:gd name="T47" fmla="*/ 286 h 1849"/>
                    <a:gd name="T48" fmla="*/ 540 w 1838"/>
                    <a:gd name="T49" fmla="*/ 319 h 1849"/>
                    <a:gd name="T50" fmla="*/ 547 w 1838"/>
                    <a:gd name="T51" fmla="*/ 356 h 1849"/>
                    <a:gd name="T52" fmla="*/ 540 w 1838"/>
                    <a:gd name="T53" fmla="*/ 393 h 1849"/>
                    <a:gd name="T54" fmla="*/ 518 w 1838"/>
                    <a:gd name="T55" fmla="*/ 425 h 1849"/>
                    <a:gd name="T56" fmla="*/ 398 w 1838"/>
                    <a:gd name="T57" fmla="*/ 543 h 1849"/>
                    <a:gd name="T58" fmla="*/ 362 w 1838"/>
                    <a:gd name="T59" fmla="*/ 557 h 1849"/>
                    <a:gd name="T60" fmla="*/ 325 w 1838"/>
                    <a:gd name="T61" fmla="*/ 557 h 1849"/>
                    <a:gd name="T62" fmla="*/ 289 w 1838"/>
                    <a:gd name="T63" fmla="*/ 543 h 1849"/>
                    <a:gd name="T64" fmla="*/ 26 w 1838"/>
                    <a:gd name="T65" fmla="*/ 282 h 1849"/>
                    <a:gd name="T66" fmla="*/ 1 w 1838"/>
                    <a:gd name="T67" fmla="*/ 401 h 1849"/>
                    <a:gd name="T68" fmla="*/ 9 w 1838"/>
                    <a:gd name="T69" fmla="*/ 521 h 1849"/>
                    <a:gd name="T70" fmla="*/ 51 w 1838"/>
                    <a:gd name="T71" fmla="*/ 636 h 1849"/>
                    <a:gd name="T72" fmla="*/ 125 w 1838"/>
                    <a:gd name="T73" fmla="*/ 737 h 1849"/>
                    <a:gd name="T74" fmla="*/ 165 w 1838"/>
                    <a:gd name="T75" fmla="*/ 772 h 1849"/>
                    <a:gd name="T76" fmla="*/ 223 w 1838"/>
                    <a:gd name="T77" fmla="*/ 810 h 1849"/>
                    <a:gd name="T78" fmla="*/ 284 w 1838"/>
                    <a:gd name="T79" fmla="*/ 837 h 1849"/>
                    <a:gd name="T80" fmla="*/ 348 w 1838"/>
                    <a:gd name="T81" fmla="*/ 855 h 1849"/>
                    <a:gd name="T82" fmla="*/ 427 w 1838"/>
                    <a:gd name="T83" fmla="*/ 863 h 1849"/>
                    <a:gd name="T84" fmla="*/ 1498 w 1838"/>
                    <a:gd name="T85" fmla="*/ 1510 h 1849"/>
                    <a:gd name="T86" fmla="*/ 1531 w 1838"/>
                    <a:gd name="T87" fmla="*/ 1487 h 1849"/>
                    <a:gd name="T88" fmla="*/ 1579 w 1838"/>
                    <a:gd name="T89" fmla="*/ 1473 h 1849"/>
                    <a:gd name="T90" fmla="*/ 1629 w 1838"/>
                    <a:gd name="T91" fmla="*/ 1478 h 1849"/>
                    <a:gd name="T92" fmla="*/ 1675 w 1838"/>
                    <a:gd name="T93" fmla="*/ 1501 h 1849"/>
                    <a:gd name="T94" fmla="*/ 1702 w 1838"/>
                    <a:gd name="T95" fmla="*/ 1531 h 1849"/>
                    <a:gd name="T96" fmla="*/ 1721 w 1838"/>
                    <a:gd name="T97" fmla="*/ 1579 h 1849"/>
                    <a:gd name="T98" fmla="*/ 1721 w 1838"/>
                    <a:gd name="T99" fmla="*/ 1629 h 1849"/>
                    <a:gd name="T100" fmla="*/ 1702 w 1838"/>
                    <a:gd name="T101" fmla="*/ 1676 h 1849"/>
                    <a:gd name="T102" fmla="*/ 1675 w 1838"/>
                    <a:gd name="T103" fmla="*/ 1706 h 1849"/>
                    <a:gd name="T104" fmla="*/ 1629 w 1838"/>
                    <a:gd name="T105" fmla="*/ 1730 h 1849"/>
                    <a:gd name="T106" fmla="*/ 1579 w 1838"/>
                    <a:gd name="T107" fmla="*/ 1735 h 1849"/>
                    <a:gd name="T108" fmla="*/ 1531 w 1838"/>
                    <a:gd name="T109" fmla="*/ 1721 h 1849"/>
                    <a:gd name="T110" fmla="*/ 1498 w 1838"/>
                    <a:gd name="T111" fmla="*/ 1698 h 1849"/>
                    <a:gd name="T112" fmla="*/ 1470 w 1838"/>
                    <a:gd name="T113" fmla="*/ 1654 h 1849"/>
                    <a:gd name="T114" fmla="*/ 1460 w 1838"/>
                    <a:gd name="T115" fmla="*/ 1603 h 1849"/>
                    <a:gd name="T116" fmla="*/ 1470 w 1838"/>
                    <a:gd name="T117" fmla="*/ 1554 h 1849"/>
                    <a:gd name="T118" fmla="*/ 1498 w 1838"/>
                    <a:gd name="T119" fmla="*/ 1510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38" h="1849">
                      <a:moveTo>
                        <a:pt x="490" y="859"/>
                      </a:moveTo>
                      <a:lnTo>
                        <a:pt x="490" y="859"/>
                      </a:lnTo>
                      <a:lnTo>
                        <a:pt x="1405" y="1775"/>
                      </a:lnTo>
                      <a:lnTo>
                        <a:pt x="1405" y="1775"/>
                      </a:lnTo>
                      <a:lnTo>
                        <a:pt x="1414" y="1784"/>
                      </a:lnTo>
                      <a:lnTo>
                        <a:pt x="1425" y="1793"/>
                      </a:lnTo>
                      <a:lnTo>
                        <a:pt x="1435" y="1801"/>
                      </a:lnTo>
                      <a:lnTo>
                        <a:pt x="1445" y="1808"/>
                      </a:lnTo>
                      <a:lnTo>
                        <a:pt x="1455" y="1814"/>
                      </a:lnTo>
                      <a:lnTo>
                        <a:pt x="1467" y="1820"/>
                      </a:lnTo>
                      <a:lnTo>
                        <a:pt x="1478" y="1826"/>
                      </a:lnTo>
                      <a:lnTo>
                        <a:pt x="1489" y="1831"/>
                      </a:lnTo>
                      <a:lnTo>
                        <a:pt x="1513" y="1839"/>
                      </a:lnTo>
                      <a:lnTo>
                        <a:pt x="1536" y="1845"/>
                      </a:lnTo>
                      <a:lnTo>
                        <a:pt x="1560" y="1848"/>
                      </a:lnTo>
                      <a:lnTo>
                        <a:pt x="1584" y="1849"/>
                      </a:lnTo>
                      <a:lnTo>
                        <a:pt x="1609" y="1848"/>
                      </a:lnTo>
                      <a:lnTo>
                        <a:pt x="1632" y="1845"/>
                      </a:lnTo>
                      <a:lnTo>
                        <a:pt x="1657" y="1839"/>
                      </a:lnTo>
                      <a:lnTo>
                        <a:pt x="1679" y="1831"/>
                      </a:lnTo>
                      <a:lnTo>
                        <a:pt x="1691" y="1826"/>
                      </a:lnTo>
                      <a:lnTo>
                        <a:pt x="1702" y="1820"/>
                      </a:lnTo>
                      <a:lnTo>
                        <a:pt x="1713" y="1814"/>
                      </a:lnTo>
                      <a:lnTo>
                        <a:pt x="1723" y="1808"/>
                      </a:lnTo>
                      <a:lnTo>
                        <a:pt x="1735" y="1801"/>
                      </a:lnTo>
                      <a:lnTo>
                        <a:pt x="1744" y="1793"/>
                      </a:lnTo>
                      <a:lnTo>
                        <a:pt x="1754" y="1784"/>
                      </a:lnTo>
                      <a:lnTo>
                        <a:pt x="1763" y="1775"/>
                      </a:lnTo>
                      <a:lnTo>
                        <a:pt x="1763" y="1775"/>
                      </a:lnTo>
                      <a:lnTo>
                        <a:pt x="1772" y="1766"/>
                      </a:lnTo>
                      <a:lnTo>
                        <a:pt x="1781" y="1757"/>
                      </a:lnTo>
                      <a:lnTo>
                        <a:pt x="1795" y="1736"/>
                      </a:lnTo>
                      <a:lnTo>
                        <a:pt x="1808" y="1715"/>
                      </a:lnTo>
                      <a:lnTo>
                        <a:pt x="1818" y="1693"/>
                      </a:lnTo>
                      <a:lnTo>
                        <a:pt x="1827" y="1670"/>
                      </a:lnTo>
                      <a:lnTo>
                        <a:pt x="1833" y="1646"/>
                      </a:lnTo>
                      <a:lnTo>
                        <a:pt x="1836" y="1621"/>
                      </a:lnTo>
                      <a:lnTo>
                        <a:pt x="1837" y="1609"/>
                      </a:lnTo>
                      <a:lnTo>
                        <a:pt x="1838" y="1596"/>
                      </a:lnTo>
                      <a:lnTo>
                        <a:pt x="1838" y="1596"/>
                      </a:lnTo>
                      <a:lnTo>
                        <a:pt x="1837" y="1584"/>
                      </a:lnTo>
                      <a:lnTo>
                        <a:pt x="1836" y="1571"/>
                      </a:lnTo>
                      <a:lnTo>
                        <a:pt x="1833" y="1546"/>
                      </a:lnTo>
                      <a:lnTo>
                        <a:pt x="1827" y="1523"/>
                      </a:lnTo>
                      <a:lnTo>
                        <a:pt x="1818" y="1499"/>
                      </a:lnTo>
                      <a:lnTo>
                        <a:pt x="1808" y="1477"/>
                      </a:lnTo>
                      <a:lnTo>
                        <a:pt x="1795" y="1456"/>
                      </a:lnTo>
                      <a:lnTo>
                        <a:pt x="1788" y="1446"/>
                      </a:lnTo>
                      <a:lnTo>
                        <a:pt x="1781" y="1436"/>
                      </a:lnTo>
                      <a:lnTo>
                        <a:pt x="1772" y="1427"/>
                      </a:lnTo>
                      <a:lnTo>
                        <a:pt x="1763" y="1417"/>
                      </a:lnTo>
                      <a:lnTo>
                        <a:pt x="857" y="510"/>
                      </a:lnTo>
                      <a:lnTo>
                        <a:pt x="857" y="510"/>
                      </a:lnTo>
                      <a:lnTo>
                        <a:pt x="861" y="481"/>
                      </a:lnTo>
                      <a:lnTo>
                        <a:pt x="863" y="452"/>
                      </a:lnTo>
                      <a:lnTo>
                        <a:pt x="864" y="422"/>
                      </a:lnTo>
                      <a:lnTo>
                        <a:pt x="862" y="393"/>
                      </a:lnTo>
                      <a:lnTo>
                        <a:pt x="862" y="393"/>
                      </a:lnTo>
                      <a:lnTo>
                        <a:pt x="860" y="374"/>
                      </a:lnTo>
                      <a:lnTo>
                        <a:pt x="857" y="356"/>
                      </a:lnTo>
                      <a:lnTo>
                        <a:pt x="854" y="338"/>
                      </a:lnTo>
                      <a:lnTo>
                        <a:pt x="849" y="320"/>
                      </a:lnTo>
                      <a:lnTo>
                        <a:pt x="845" y="303"/>
                      </a:lnTo>
                      <a:lnTo>
                        <a:pt x="838" y="285"/>
                      </a:lnTo>
                      <a:lnTo>
                        <a:pt x="831" y="268"/>
                      </a:lnTo>
                      <a:lnTo>
                        <a:pt x="824" y="250"/>
                      </a:lnTo>
                      <a:lnTo>
                        <a:pt x="816" y="234"/>
                      </a:lnTo>
                      <a:lnTo>
                        <a:pt x="807" y="218"/>
                      </a:lnTo>
                      <a:lnTo>
                        <a:pt x="797" y="201"/>
                      </a:lnTo>
                      <a:lnTo>
                        <a:pt x="787" y="185"/>
                      </a:lnTo>
                      <a:lnTo>
                        <a:pt x="776" y="170"/>
                      </a:lnTo>
                      <a:lnTo>
                        <a:pt x="764" y="155"/>
                      </a:lnTo>
                      <a:lnTo>
                        <a:pt x="750" y="140"/>
                      </a:lnTo>
                      <a:lnTo>
                        <a:pt x="737" y="126"/>
                      </a:lnTo>
                      <a:lnTo>
                        <a:pt x="737" y="126"/>
                      </a:lnTo>
                      <a:lnTo>
                        <a:pt x="725" y="114"/>
                      </a:lnTo>
                      <a:lnTo>
                        <a:pt x="713" y="103"/>
                      </a:lnTo>
                      <a:lnTo>
                        <a:pt x="700" y="93"/>
                      </a:lnTo>
                      <a:lnTo>
                        <a:pt x="687" y="83"/>
                      </a:lnTo>
                      <a:lnTo>
                        <a:pt x="674" y="73"/>
                      </a:lnTo>
                      <a:lnTo>
                        <a:pt x="659" y="64"/>
                      </a:lnTo>
                      <a:lnTo>
                        <a:pt x="632" y="48"/>
                      </a:lnTo>
                      <a:lnTo>
                        <a:pt x="603" y="35"/>
                      </a:lnTo>
                      <a:lnTo>
                        <a:pt x="573" y="23"/>
                      </a:lnTo>
                      <a:lnTo>
                        <a:pt x="543" y="14"/>
                      </a:lnTo>
                      <a:lnTo>
                        <a:pt x="512" y="7"/>
                      </a:lnTo>
                      <a:lnTo>
                        <a:pt x="481" y="2"/>
                      </a:lnTo>
                      <a:lnTo>
                        <a:pt x="450" y="0"/>
                      </a:lnTo>
                      <a:lnTo>
                        <a:pt x="418" y="0"/>
                      </a:lnTo>
                      <a:lnTo>
                        <a:pt x="387" y="2"/>
                      </a:lnTo>
                      <a:lnTo>
                        <a:pt x="356" y="6"/>
                      </a:lnTo>
                      <a:lnTo>
                        <a:pt x="325" y="13"/>
                      </a:lnTo>
                      <a:lnTo>
                        <a:pt x="294" y="21"/>
                      </a:lnTo>
                      <a:lnTo>
                        <a:pt x="265" y="33"/>
                      </a:lnTo>
                      <a:lnTo>
                        <a:pt x="518" y="286"/>
                      </a:lnTo>
                      <a:lnTo>
                        <a:pt x="518" y="286"/>
                      </a:lnTo>
                      <a:lnTo>
                        <a:pt x="525" y="293"/>
                      </a:lnTo>
                      <a:lnTo>
                        <a:pt x="532" y="301"/>
                      </a:lnTo>
                      <a:lnTo>
                        <a:pt x="536" y="310"/>
                      </a:lnTo>
                      <a:lnTo>
                        <a:pt x="540" y="319"/>
                      </a:lnTo>
                      <a:lnTo>
                        <a:pt x="543" y="328"/>
                      </a:lnTo>
                      <a:lnTo>
                        <a:pt x="546" y="337"/>
                      </a:lnTo>
                      <a:lnTo>
                        <a:pt x="547" y="346"/>
                      </a:lnTo>
                      <a:lnTo>
                        <a:pt x="547" y="356"/>
                      </a:lnTo>
                      <a:lnTo>
                        <a:pt x="547" y="365"/>
                      </a:lnTo>
                      <a:lnTo>
                        <a:pt x="546" y="374"/>
                      </a:lnTo>
                      <a:lnTo>
                        <a:pt x="543" y="383"/>
                      </a:lnTo>
                      <a:lnTo>
                        <a:pt x="540" y="393"/>
                      </a:lnTo>
                      <a:lnTo>
                        <a:pt x="536" y="402"/>
                      </a:lnTo>
                      <a:lnTo>
                        <a:pt x="532" y="410"/>
                      </a:lnTo>
                      <a:lnTo>
                        <a:pt x="525" y="417"/>
                      </a:lnTo>
                      <a:lnTo>
                        <a:pt x="518" y="425"/>
                      </a:lnTo>
                      <a:lnTo>
                        <a:pt x="413" y="531"/>
                      </a:lnTo>
                      <a:lnTo>
                        <a:pt x="413" y="531"/>
                      </a:lnTo>
                      <a:lnTo>
                        <a:pt x="406" y="538"/>
                      </a:lnTo>
                      <a:lnTo>
                        <a:pt x="398" y="543"/>
                      </a:lnTo>
                      <a:lnTo>
                        <a:pt x="389" y="548"/>
                      </a:lnTo>
                      <a:lnTo>
                        <a:pt x="380" y="552"/>
                      </a:lnTo>
                      <a:lnTo>
                        <a:pt x="371" y="555"/>
                      </a:lnTo>
                      <a:lnTo>
                        <a:pt x="362" y="557"/>
                      </a:lnTo>
                      <a:lnTo>
                        <a:pt x="353" y="559"/>
                      </a:lnTo>
                      <a:lnTo>
                        <a:pt x="343" y="559"/>
                      </a:lnTo>
                      <a:lnTo>
                        <a:pt x="334" y="559"/>
                      </a:lnTo>
                      <a:lnTo>
                        <a:pt x="325" y="557"/>
                      </a:lnTo>
                      <a:lnTo>
                        <a:pt x="316" y="555"/>
                      </a:lnTo>
                      <a:lnTo>
                        <a:pt x="306" y="552"/>
                      </a:lnTo>
                      <a:lnTo>
                        <a:pt x="298" y="548"/>
                      </a:lnTo>
                      <a:lnTo>
                        <a:pt x="289" y="543"/>
                      </a:lnTo>
                      <a:lnTo>
                        <a:pt x="282" y="538"/>
                      </a:lnTo>
                      <a:lnTo>
                        <a:pt x="274" y="531"/>
                      </a:lnTo>
                      <a:lnTo>
                        <a:pt x="26" y="282"/>
                      </a:lnTo>
                      <a:lnTo>
                        <a:pt x="26" y="282"/>
                      </a:lnTo>
                      <a:lnTo>
                        <a:pt x="17" y="312"/>
                      </a:lnTo>
                      <a:lnTo>
                        <a:pt x="10" y="341"/>
                      </a:lnTo>
                      <a:lnTo>
                        <a:pt x="4" y="371"/>
                      </a:lnTo>
                      <a:lnTo>
                        <a:pt x="1" y="401"/>
                      </a:lnTo>
                      <a:lnTo>
                        <a:pt x="0" y="431"/>
                      </a:lnTo>
                      <a:lnTo>
                        <a:pt x="1" y="461"/>
                      </a:lnTo>
                      <a:lnTo>
                        <a:pt x="4" y="492"/>
                      </a:lnTo>
                      <a:lnTo>
                        <a:pt x="9" y="521"/>
                      </a:lnTo>
                      <a:lnTo>
                        <a:pt x="16" y="551"/>
                      </a:lnTo>
                      <a:lnTo>
                        <a:pt x="25" y="580"/>
                      </a:lnTo>
                      <a:lnTo>
                        <a:pt x="37" y="608"/>
                      </a:lnTo>
                      <a:lnTo>
                        <a:pt x="51" y="636"/>
                      </a:lnTo>
                      <a:lnTo>
                        <a:pt x="66" y="663"/>
                      </a:lnTo>
                      <a:lnTo>
                        <a:pt x="83" y="689"/>
                      </a:lnTo>
                      <a:lnTo>
                        <a:pt x="104" y="714"/>
                      </a:lnTo>
                      <a:lnTo>
                        <a:pt x="125" y="737"/>
                      </a:lnTo>
                      <a:lnTo>
                        <a:pt x="125" y="737"/>
                      </a:lnTo>
                      <a:lnTo>
                        <a:pt x="139" y="749"/>
                      </a:lnTo>
                      <a:lnTo>
                        <a:pt x="152" y="761"/>
                      </a:lnTo>
                      <a:lnTo>
                        <a:pt x="165" y="772"/>
                      </a:lnTo>
                      <a:lnTo>
                        <a:pt x="180" y="782"/>
                      </a:lnTo>
                      <a:lnTo>
                        <a:pt x="193" y="792"/>
                      </a:lnTo>
                      <a:lnTo>
                        <a:pt x="208" y="802"/>
                      </a:lnTo>
                      <a:lnTo>
                        <a:pt x="223" y="810"/>
                      </a:lnTo>
                      <a:lnTo>
                        <a:pt x="238" y="818"/>
                      </a:lnTo>
                      <a:lnTo>
                        <a:pt x="253" y="825"/>
                      </a:lnTo>
                      <a:lnTo>
                        <a:pt x="269" y="831"/>
                      </a:lnTo>
                      <a:lnTo>
                        <a:pt x="284" y="837"/>
                      </a:lnTo>
                      <a:lnTo>
                        <a:pt x="300" y="843"/>
                      </a:lnTo>
                      <a:lnTo>
                        <a:pt x="316" y="848"/>
                      </a:lnTo>
                      <a:lnTo>
                        <a:pt x="332" y="852"/>
                      </a:lnTo>
                      <a:lnTo>
                        <a:pt x="348" y="855"/>
                      </a:lnTo>
                      <a:lnTo>
                        <a:pt x="365" y="858"/>
                      </a:lnTo>
                      <a:lnTo>
                        <a:pt x="365" y="858"/>
                      </a:lnTo>
                      <a:lnTo>
                        <a:pt x="395" y="862"/>
                      </a:lnTo>
                      <a:lnTo>
                        <a:pt x="427" y="863"/>
                      </a:lnTo>
                      <a:lnTo>
                        <a:pt x="458" y="862"/>
                      </a:lnTo>
                      <a:lnTo>
                        <a:pt x="490" y="859"/>
                      </a:lnTo>
                      <a:lnTo>
                        <a:pt x="490" y="859"/>
                      </a:lnTo>
                      <a:close/>
                      <a:moveTo>
                        <a:pt x="1498" y="1510"/>
                      </a:moveTo>
                      <a:lnTo>
                        <a:pt x="1498" y="1510"/>
                      </a:lnTo>
                      <a:lnTo>
                        <a:pt x="1508" y="1501"/>
                      </a:lnTo>
                      <a:lnTo>
                        <a:pt x="1520" y="1494"/>
                      </a:lnTo>
                      <a:lnTo>
                        <a:pt x="1531" y="1487"/>
                      </a:lnTo>
                      <a:lnTo>
                        <a:pt x="1542" y="1482"/>
                      </a:lnTo>
                      <a:lnTo>
                        <a:pt x="1554" y="1478"/>
                      </a:lnTo>
                      <a:lnTo>
                        <a:pt x="1567" y="1475"/>
                      </a:lnTo>
                      <a:lnTo>
                        <a:pt x="1579" y="1473"/>
                      </a:lnTo>
                      <a:lnTo>
                        <a:pt x="1592" y="1473"/>
                      </a:lnTo>
                      <a:lnTo>
                        <a:pt x="1605" y="1473"/>
                      </a:lnTo>
                      <a:lnTo>
                        <a:pt x="1617" y="1475"/>
                      </a:lnTo>
                      <a:lnTo>
                        <a:pt x="1629" y="1478"/>
                      </a:lnTo>
                      <a:lnTo>
                        <a:pt x="1641" y="1482"/>
                      </a:lnTo>
                      <a:lnTo>
                        <a:pt x="1654" y="1487"/>
                      </a:lnTo>
                      <a:lnTo>
                        <a:pt x="1665" y="1494"/>
                      </a:lnTo>
                      <a:lnTo>
                        <a:pt x="1675" y="1501"/>
                      </a:lnTo>
                      <a:lnTo>
                        <a:pt x="1685" y="1510"/>
                      </a:lnTo>
                      <a:lnTo>
                        <a:pt x="1685" y="1510"/>
                      </a:lnTo>
                      <a:lnTo>
                        <a:pt x="1695" y="1521"/>
                      </a:lnTo>
                      <a:lnTo>
                        <a:pt x="1702" y="1531"/>
                      </a:lnTo>
                      <a:lnTo>
                        <a:pt x="1709" y="1542"/>
                      </a:lnTo>
                      <a:lnTo>
                        <a:pt x="1714" y="1554"/>
                      </a:lnTo>
                      <a:lnTo>
                        <a:pt x="1718" y="1567"/>
                      </a:lnTo>
                      <a:lnTo>
                        <a:pt x="1721" y="1579"/>
                      </a:lnTo>
                      <a:lnTo>
                        <a:pt x="1723" y="1591"/>
                      </a:lnTo>
                      <a:lnTo>
                        <a:pt x="1724" y="1603"/>
                      </a:lnTo>
                      <a:lnTo>
                        <a:pt x="1723" y="1617"/>
                      </a:lnTo>
                      <a:lnTo>
                        <a:pt x="1721" y="1629"/>
                      </a:lnTo>
                      <a:lnTo>
                        <a:pt x="1718" y="1641"/>
                      </a:lnTo>
                      <a:lnTo>
                        <a:pt x="1714" y="1654"/>
                      </a:lnTo>
                      <a:lnTo>
                        <a:pt x="1709" y="1665"/>
                      </a:lnTo>
                      <a:lnTo>
                        <a:pt x="1702" y="1676"/>
                      </a:lnTo>
                      <a:lnTo>
                        <a:pt x="1695" y="1687"/>
                      </a:lnTo>
                      <a:lnTo>
                        <a:pt x="1685" y="1698"/>
                      </a:lnTo>
                      <a:lnTo>
                        <a:pt x="1685" y="1698"/>
                      </a:lnTo>
                      <a:lnTo>
                        <a:pt x="1675" y="1706"/>
                      </a:lnTo>
                      <a:lnTo>
                        <a:pt x="1665" y="1714"/>
                      </a:lnTo>
                      <a:lnTo>
                        <a:pt x="1654" y="1721"/>
                      </a:lnTo>
                      <a:lnTo>
                        <a:pt x="1641" y="1726"/>
                      </a:lnTo>
                      <a:lnTo>
                        <a:pt x="1629" y="1730"/>
                      </a:lnTo>
                      <a:lnTo>
                        <a:pt x="1617" y="1733"/>
                      </a:lnTo>
                      <a:lnTo>
                        <a:pt x="1605" y="1735"/>
                      </a:lnTo>
                      <a:lnTo>
                        <a:pt x="1592" y="1735"/>
                      </a:lnTo>
                      <a:lnTo>
                        <a:pt x="1579" y="1735"/>
                      </a:lnTo>
                      <a:lnTo>
                        <a:pt x="1567" y="1733"/>
                      </a:lnTo>
                      <a:lnTo>
                        <a:pt x="1554" y="1730"/>
                      </a:lnTo>
                      <a:lnTo>
                        <a:pt x="1542" y="1726"/>
                      </a:lnTo>
                      <a:lnTo>
                        <a:pt x="1531" y="1721"/>
                      </a:lnTo>
                      <a:lnTo>
                        <a:pt x="1520" y="1714"/>
                      </a:lnTo>
                      <a:lnTo>
                        <a:pt x="1508" y="1707"/>
                      </a:lnTo>
                      <a:lnTo>
                        <a:pt x="1498" y="1698"/>
                      </a:lnTo>
                      <a:lnTo>
                        <a:pt x="1498" y="1698"/>
                      </a:lnTo>
                      <a:lnTo>
                        <a:pt x="1489" y="1687"/>
                      </a:lnTo>
                      <a:lnTo>
                        <a:pt x="1482" y="1676"/>
                      </a:lnTo>
                      <a:lnTo>
                        <a:pt x="1475" y="1665"/>
                      </a:lnTo>
                      <a:lnTo>
                        <a:pt x="1470" y="1654"/>
                      </a:lnTo>
                      <a:lnTo>
                        <a:pt x="1465" y="1641"/>
                      </a:lnTo>
                      <a:lnTo>
                        <a:pt x="1462" y="1629"/>
                      </a:lnTo>
                      <a:lnTo>
                        <a:pt x="1460" y="1617"/>
                      </a:lnTo>
                      <a:lnTo>
                        <a:pt x="1460" y="1603"/>
                      </a:lnTo>
                      <a:lnTo>
                        <a:pt x="1460" y="1591"/>
                      </a:lnTo>
                      <a:lnTo>
                        <a:pt x="1462" y="1579"/>
                      </a:lnTo>
                      <a:lnTo>
                        <a:pt x="1465" y="1567"/>
                      </a:lnTo>
                      <a:lnTo>
                        <a:pt x="1470" y="1554"/>
                      </a:lnTo>
                      <a:lnTo>
                        <a:pt x="1475" y="1542"/>
                      </a:lnTo>
                      <a:lnTo>
                        <a:pt x="1482" y="1531"/>
                      </a:lnTo>
                      <a:lnTo>
                        <a:pt x="1490" y="1521"/>
                      </a:lnTo>
                      <a:lnTo>
                        <a:pt x="1498" y="1510"/>
                      </a:lnTo>
                      <a:lnTo>
                        <a:pt x="1498" y="15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6" name="Freeform 149"/>
              <p:cNvSpPr>
                <a:spLocks noEditPoints="1"/>
              </p:cNvSpPr>
              <p:nvPr/>
            </p:nvSpPr>
            <p:spPr bwMode="auto">
              <a:xfrm>
                <a:off x="574953" y="3952314"/>
                <a:ext cx="326324" cy="275246"/>
              </a:xfrm>
              <a:custGeom>
                <a:avLst/>
                <a:gdLst>
                  <a:gd name="T0" fmla="*/ 26 w 691"/>
                  <a:gd name="T1" fmla="*/ 0 h 583"/>
                  <a:gd name="T2" fmla="*/ 6 w 691"/>
                  <a:gd name="T3" fmla="*/ 14 h 583"/>
                  <a:gd name="T4" fmla="*/ 0 w 691"/>
                  <a:gd name="T5" fmla="*/ 549 h 583"/>
                  <a:gd name="T6" fmla="*/ 6 w 691"/>
                  <a:gd name="T7" fmla="*/ 568 h 583"/>
                  <a:gd name="T8" fmla="*/ 26 w 691"/>
                  <a:gd name="T9" fmla="*/ 581 h 583"/>
                  <a:gd name="T10" fmla="*/ 664 w 691"/>
                  <a:gd name="T11" fmla="*/ 581 h 583"/>
                  <a:gd name="T12" fmla="*/ 684 w 691"/>
                  <a:gd name="T13" fmla="*/ 568 h 583"/>
                  <a:gd name="T14" fmla="*/ 691 w 691"/>
                  <a:gd name="T15" fmla="*/ 33 h 583"/>
                  <a:gd name="T16" fmla="*/ 684 w 691"/>
                  <a:gd name="T17" fmla="*/ 14 h 583"/>
                  <a:gd name="T18" fmla="*/ 664 w 691"/>
                  <a:gd name="T19" fmla="*/ 0 h 583"/>
                  <a:gd name="T20" fmla="*/ 232 w 691"/>
                  <a:gd name="T21" fmla="*/ 41 h 583"/>
                  <a:gd name="T22" fmla="*/ 250 w 691"/>
                  <a:gd name="T23" fmla="*/ 47 h 583"/>
                  <a:gd name="T24" fmla="*/ 256 w 691"/>
                  <a:gd name="T25" fmla="*/ 65 h 583"/>
                  <a:gd name="T26" fmla="*/ 252 w 691"/>
                  <a:gd name="T27" fmla="*/ 78 h 583"/>
                  <a:gd name="T28" fmla="*/ 236 w 691"/>
                  <a:gd name="T29" fmla="*/ 89 h 583"/>
                  <a:gd name="T30" fmla="*/ 223 w 691"/>
                  <a:gd name="T31" fmla="*/ 88 h 583"/>
                  <a:gd name="T32" fmla="*/ 209 w 691"/>
                  <a:gd name="T33" fmla="*/ 74 h 583"/>
                  <a:gd name="T34" fmla="*/ 208 w 691"/>
                  <a:gd name="T35" fmla="*/ 60 h 583"/>
                  <a:gd name="T36" fmla="*/ 219 w 691"/>
                  <a:gd name="T37" fmla="*/ 45 h 583"/>
                  <a:gd name="T38" fmla="*/ 232 w 691"/>
                  <a:gd name="T39" fmla="*/ 41 h 583"/>
                  <a:gd name="T40" fmla="*/ 159 w 691"/>
                  <a:gd name="T41" fmla="*/ 42 h 583"/>
                  <a:gd name="T42" fmla="*/ 173 w 691"/>
                  <a:gd name="T43" fmla="*/ 55 h 583"/>
                  <a:gd name="T44" fmla="*/ 174 w 691"/>
                  <a:gd name="T45" fmla="*/ 70 h 583"/>
                  <a:gd name="T46" fmla="*/ 163 w 691"/>
                  <a:gd name="T47" fmla="*/ 85 h 583"/>
                  <a:gd name="T48" fmla="*/ 150 w 691"/>
                  <a:gd name="T49" fmla="*/ 89 h 583"/>
                  <a:gd name="T50" fmla="*/ 134 w 691"/>
                  <a:gd name="T51" fmla="*/ 82 h 583"/>
                  <a:gd name="T52" fmla="*/ 126 w 691"/>
                  <a:gd name="T53" fmla="*/ 65 h 583"/>
                  <a:gd name="T54" fmla="*/ 130 w 691"/>
                  <a:gd name="T55" fmla="*/ 51 h 583"/>
                  <a:gd name="T56" fmla="*/ 146 w 691"/>
                  <a:gd name="T57" fmla="*/ 41 h 583"/>
                  <a:gd name="T58" fmla="*/ 69 w 691"/>
                  <a:gd name="T59" fmla="*/ 41 h 583"/>
                  <a:gd name="T60" fmla="*/ 86 w 691"/>
                  <a:gd name="T61" fmla="*/ 47 h 583"/>
                  <a:gd name="T62" fmla="*/ 93 w 691"/>
                  <a:gd name="T63" fmla="*/ 65 h 583"/>
                  <a:gd name="T64" fmla="*/ 89 w 691"/>
                  <a:gd name="T65" fmla="*/ 78 h 583"/>
                  <a:gd name="T66" fmla="*/ 74 w 691"/>
                  <a:gd name="T67" fmla="*/ 89 h 583"/>
                  <a:gd name="T68" fmla="*/ 59 w 691"/>
                  <a:gd name="T69" fmla="*/ 88 h 583"/>
                  <a:gd name="T70" fmla="*/ 46 w 691"/>
                  <a:gd name="T71" fmla="*/ 74 h 583"/>
                  <a:gd name="T72" fmla="*/ 45 w 691"/>
                  <a:gd name="T73" fmla="*/ 60 h 583"/>
                  <a:gd name="T74" fmla="*/ 55 w 691"/>
                  <a:gd name="T75" fmla="*/ 45 h 583"/>
                  <a:gd name="T76" fmla="*/ 69 w 691"/>
                  <a:gd name="T77" fmla="*/ 41 h 583"/>
                  <a:gd name="T78" fmla="*/ 646 w 691"/>
                  <a:gd name="T79" fmla="*/ 517 h 583"/>
                  <a:gd name="T80" fmla="*/ 630 w 691"/>
                  <a:gd name="T81" fmla="*/ 534 h 583"/>
                  <a:gd name="T82" fmla="*/ 74 w 691"/>
                  <a:gd name="T83" fmla="*/ 537 h 583"/>
                  <a:gd name="T84" fmla="*/ 51 w 691"/>
                  <a:gd name="T85" fmla="*/ 527 h 583"/>
                  <a:gd name="T86" fmla="*/ 41 w 691"/>
                  <a:gd name="T87" fmla="*/ 504 h 583"/>
                  <a:gd name="T88" fmla="*/ 43 w 691"/>
                  <a:gd name="T89" fmla="*/ 173 h 583"/>
                  <a:gd name="T90" fmla="*/ 61 w 691"/>
                  <a:gd name="T91" fmla="*/ 155 h 583"/>
                  <a:gd name="T92" fmla="*/ 616 w 691"/>
                  <a:gd name="T93" fmla="*/ 153 h 583"/>
                  <a:gd name="T94" fmla="*/ 639 w 691"/>
                  <a:gd name="T95" fmla="*/ 162 h 583"/>
                  <a:gd name="T96" fmla="*/ 649 w 691"/>
                  <a:gd name="T97" fmla="*/ 18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1" h="583">
                    <a:moveTo>
                      <a:pt x="657" y="0"/>
                    </a:moveTo>
                    <a:lnTo>
                      <a:pt x="32" y="0"/>
                    </a:lnTo>
                    <a:lnTo>
                      <a:pt x="32" y="0"/>
                    </a:lnTo>
                    <a:lnTo>
                      <a:pt x="26" y="0"/>
                    </a:lnTo>
                    <a:lnTo>
                      <a:pt x="20" y="2"/>
                    </a:lnTo>
                    <a:lnTo>
                      <a:pt x="15" y="6"/>
                    </a:lnTo>
                    <a:lnTo>
                      <a:pt x="10" y="10"/>
                    </a:lnTo>
                    <a:lnTo>
                      <a:pt x="6" y="14"/>
                    </a:lnTo>
                    <a:lnTo>
                      <a:pt x="3" y="19"/>
                    </a:lnTo>
                    <a:lnTo>
                      <a:pt x="1" y="26"/>
                    </a:lnTo>
                    <a:lnTo>
                      <a:pt x="0" y="33"/>
                    </a:lnTo>
                    <a:lnTo>
                      <a:pt x="0" y="549"/>
                    </a:lnTo>
                    <a:lnTo>
                      <a:pt x="0" y="549"/>
                    </a:lnTo>
                    <a:lnTo>
                      <a:pt x="1" y="556"/>
                    </a:lnTo>
                    <a:lnTo>
                      <a:pt x="3" y="562"/>
                    </a:lnTo>
                    <a:lnTo>
                      <a:pt x="6" y="568"/>
                    </a:lnTo>
                    <a:lnTo>
                      <a:pt x="10" y="572"/>
                    </a:lnTo>
                    <a:lnTo>
                      <a:pt x="15" y="576"/>
                    </a:lnTo>
                    <a:lnTo>
                      <a:pt x="20" y="580"/>
                    </a:lnTo>
                    <a:lnTo>
                      <a:pt x="26" y="581"/>
                    </a:lnTo>
                    <a:lnTo>
                      <a:pt x="32" y="583"/>
                    </a:lnTo>
                    <a:lnTo>
                      <a:pt x="657" y="583"/>
                    </a:lnTo>
                    <a:lnTo>
                      <a:pt x="657" y="583"/>
                    </a:lnTo>
                    <a:lnTo>
                      <a:pt x="664" y="581"/>
                    </a:lnTo>
                    <a:lnTo>
                      <a:pt x="670" y="580"/>
                    </a:lnTo>
                    <a:lnTo>
                      <a:pt x="676" y="576"/>
                    </a:lnTo>
                    <a:lnTo>
                      <a:pt x="680" y="572"/>
                    </a:lnTo>
                    <a:lnTo>
                      <a:pt x="684" y="568"/>
                    </a:lnTo>
                    <a:lnTo>
                      <a:pt x="688" y="562"/>
                    </a:lnTo>
                    <a:lnTo>
                      <a:pt x="689" y="556"/>
                    </a:lnTo>
                    <a:lnTo>
                      <a:pt x="691" y="549"/>
                    </a:lnTo>
                    <a:lnTo>
                      <a:pt x="691" y="33"/>
                    </a:lnTo>
                    <a:lnTo>
                      <a:pt x="691" y="33"/>
                    </a:lnTo>
                    <a:lnTo>
                      <a:pt x="689" y="26"/>
                    </a:lnTo>
                    <a:lnTo>
                      <a:pt x="688" y="19"/>
                    </a:lnTo>
                    <a:lnTo>
                      <a:pt x="684" y="14"/>
                    </a:lnTo>
                    <a:lnTo>
                      <a:pt x="680" y="10"/>
                    </a:lnTo>
                    <a:lnTo>
                      <a:pt x="676" y="6"/>
                    </a:lnTo>
                    <a:lnTo>
                      <a:pt x="670" y="2"/>
                    </a:lnTo>
                    <a:lnTo>
                      <a:pt x="664" y="0"/>
                    </a:lnTo>
                    <a:lnTo>
                      <a:pt x="657" y="0"/>
                    </a:lnTo>
                    <a:lnTo>
                      <a:pt x="657" y="0"/>
                    </a:lnTo>
                    <a:close/>
                    <a:moveTo>
                      <a:pt x="232" y="41"/>
                    </a:moveTo>
                    <a:lnTo>
                      <a:pt x="232" y="41"/>
                    </a:lnTo>
                    <a:lnTo>
                      <a:pt x="236" y="41"/>
                    </a:lnTo>
                    <a:lnTo>
                      <a:pt x="241" y="42"/>
                    </a:lnTo>
                    <a:lnTo>
                      <a:pt x="246" y="45"/>
                    </a:lnTo>
                    <a:lnTo>
                      <a:pt x="250" y="47"/>
                    </a:lnTo>
                    <a:lnTo>
                      <a:pt x="252" y="51"/>
                    </a:lnTo>
                    <a:lnTo>
                      <a:pt x="255" y="55"/>
                    </a:lnTo>
                    <a:lnTo>
                      <a:pt x="256" y="60"/>
                    </a:lnTo>
                    <a:lnTo>
                      <a:pt x="256" y="65"/>
                    </a:lnTo>
                    <a:lnTo>
                      <a:pt x="256" y="65"/>
                    </a:lnTo>
                    <a:lnTo>
                      <a:pt x="256" y="70"/>
                    </a:lnTo>
                    <a:lnTo>
                      <a:pt x="255" y="74"/>
                    </a:lnTo>
                    <a:lnTo>
                      <a:pt x="252" y="78"/>
                    </a:lnTo>
                    <a:lnTo>
                      <a:pt x="250" y="82"/>
                    </a:lnTo>
                    <a:lnTo>
                      <a:pt x="246" y="85"/>
                    </a:lnTo>
                    <a:lnTo>
                      <a:pt x="241" y="88"/>
                    </a:lnTo>
                    <a:lnTo>
                      <a:pt x="236" y="89"/>
                    </a:lnTo>
                    <a:lnTo>
                      <a:pt x="232" y="89"/>
                    </a:lnTo>
                    <a:lnTo>
                      <a:pt x="232" y="89"/>
                    </a:lnTo>
                    <a:lnTo>
                      <a:pt x="227" y="89"/>
                    </a:lnTo>
                    <a:lnTo>
                      <a:pt x="223" y="88"/>
                    </a:lnTo>
                    <a:lnTo>
                      <a:pt x="219" y="85"/>
                    </a:lnTo>
                    <a:lnTo>
                      <a:pt x="215" y="82"/>
                    </a:lnTo>
                    <a:lnTo>
                      <a:pt x="212" y="78"/>
                    </a:lnTo>
                    <a:lnTo>
                      <a:pt x="209" y="74"/>
                    </a:lnTo>
                    <a:lnTo>
                      <a:pt x="208" y="70"/>
                    </a:lnTo>
                    <a:lnTo>
                      <a:pt x="208" y="65"/>
                    </a:lnTo>
                    <a:lnTo>
                      <a:pt x="208" y="65"/>
                    </a:lnTo>
                    <a:lnTo>
                      <a:pt x="208" y="60"/>
                    </a:lnTo>
                    <a:lnTo>
                      <a:pt x="209" y="55"/>
                    </a:lnTo>
                    <a:lnTo>
                      <a:pt x="212" y="51"/>
                    </a:lnTo>
                    <a:lnTo>
                      <a:pt x="215" y="47"/>
                    </a:lnTo>
                    <a:lnTo>
                      <a:pt x="219" y="45"/>
                    </a:lnTo>
                    <a:lnTo>
                      <a:pt x="223" y="42"/>
                    </a:lnTo>
                    <a:lnTo>
                      <a:pt x="227" y="41"/>
                    </a:lnTo>
                    <a:lnTo>
                      <a:pt x="232" y="41"/>
                    </a:lnTo>
                    <a:lnTo>
                      <a:pt x="232" y="41"/>
                    </a:lnTo>
                    <a:close/>
                    <a:moveTo>
                      <a:pt x="150" y="41"/>
                    </a:moveTo>
                    <a:lnTo>
                      <a:pt x="150" y="41"/>
                    </a:lnTo>
                    <a:lnTo>
                      <a:pt x="155" y="41"/>
                    </a:lnTo>
                    <a:lnTo>
                      <a:pt x="159" y="42"/>
                    </a:lnTo>
                    <a:lnTo>
                      <a:pt x="163" y="45"/>
                    </a:lnTo>
                    <a:lnTo>
                      <a:pt x="167" y="47"/>
                    </a:lnTo>
                    <a:lnTo>
                      <a:pt x="170" y="51"/>
                    </a:lnTo>
                    <a:lnTo>
                      <a:pt x="173" y="55"/>
                    </a:lnTo>
                    <a:lnTo>
                      <a:pt x="174" y="60"/>
                    </a:lnTo>
                    <a:lnTo>
                      <a:pt x="174" y="65"/>
                    </a:lnTo>
                    <a:lnTo>
                      <a:pt x="174" y="65"/>
                    </a:lnTo>
                    <a:lnTo>
                      <a:pt x="174" y="70"/>
                    </a:lnTo>
                    <a:lnTo>
                      <a:pt x="173" y="74"/>
                    </a:lnTo>
                    <a:lnTo>
                      <a:pt x="170" y="78"/>
                    </a:lnTo>
                    <a:lnTo>
                      <a:pt x="167" y="82"/>
                    </a:lnTo>
                    <a:lnTo>
                      <a:pt x="163" y="85"/>
                    </a:lnTo>
                    <a:lnTo>
                      <a:pt x="159" y="88"/>
                    </a:lnTo>
                    <a:lnTo>
                      <a:pt x="155" y="89"/>
                    </a:lnTo>
                    <a:lnTo>
                      <a:pt x="150" y="89"/>
                    </a:lnTo>
                    <a:lnTo>
                      <a:pt x="150" y="89"/>
                    </a:lnTo>
                    <a:lnTo>
                      <a:pt x="146" y="89"/>
                    </a:lnTo>
                    <a:lnTo>
                      <a:pt x="140" y="88"/>
                    </a:lnTo>
                    <a:lnTo>
                      <a:pt x="136" y="85"/>
                    </a:lnTo>
                    <a:lnTo>
                      <a:pt x="134" y="82"/>
                    </a:lnTo>
                    <a:lnTo>
                      <a:pt x="130" y="78"/>
                    </a:lnTo>
                    <a:lnTo>
                      <a:pt x="128" y="74"/>
                    </a:lnTo>
                    <a:lnTo>
                      <a:pt x="127" y="70"/>
                    </a:lnTo>
                    <a:lnTo>
                      <a:pt x="126" y="65"/>
                    </a:lnTo>
                    <a:lnTo>
                      <a:pt x="126" y="65"/>
                    </a:lnTo>
                    <a:lnTo>
                      <a:pt x="127" y="60"/>
                    </a:lnTo>
                    <a:lnTo>
                      <a:pt x="128" y="55"/>
                    </a:lnTo>
                    <a:lnTo>
                      <a:pt x="130" y="51"/>
                    </a:lnTo>
                    <a:lnTo>
                      <a:pt x="134" y="47"/>
                    </a:lnTo>
                    <a:lnTo>
                      <a:pt x="136" y="45"/>
                    </a:lnTo>
                    <a:lnTo>
                      <a:pt x="140" y="42"/>
                    </a:lnTo>
                    <a:lnTo>
                      <a:pt x="146" y="41"/>
                    </a:lnTo>
                    <a:lnTo>
                      <a:pt x="150" y="41"/>
                    </a:lnTo>
                    <a:lnTo>
                      <a:pt x="150" y="41"/>
                    </a:lnTo>
                    <a:close/>
                    <a:moveTo>
                      <a:pt x="69" y="41"/>
                    </a:moveTo>
                    <a:lnTo>
                      <a:pt x="69" y="41"/>
                    </a:lnTo>
                    <a:lnTo>
                      <a:pt x="74" y="41"/>
                    </a:lnTo>
                    <a:lnTo>
                      <a:pt x="78" y="42"/>
                    </a:lnTo>
                    <a:lnTo>
                      <a:pt x="82" y="45"/>
                    </a:lnTo>
                    <a:lnTo>
                      <a:pt x="86" y="47"/>
                    </a:lnTo>
                    <a:lnTo>
                      <a:pt x="89" y="51"/>
                    </a:lnTo>
                    <a:lnTo>
                      <a:pt x="92" y="55"/>
                    </a:lnTo>
                    <a:lnTo>
                      <a:pt x="93" y="60"/>
                    </a:lnTo>
                    <a:lnTo>
                      <a:pt x="93" y="65"/>
                    </a:lnTo>
                    <a:lnTo>
                      <a:pt x="93" y="65"/>
                    </a:lnTo>
                    <a:lnTo>
                      <a:pt x="93" y="70"/>
                    </a:lnTo>
                    <a:lnTo>
                      <a:pt x="92" y="74"/>
                    </a:lnTo>
                    <a:lnTo>
                      <a:pt x="89" y="78"/>
                    </a:lnTo>
                    <a:lnTo>
                      <a:pt x="86" y="82"/>
                    </a:lnTo>
                    <a:lnTo>
                      <a:pt x="82" y="85"/>
                    </a:lnTo>
                    <a:lnTo>
                      <a:pt x="78" y="88"/>
                    </a:lnTo>
                    <a:lnTo>
                      <a:pt x="74" y="89"/>
                    </a:lnTo>
                    <a:lnTo>
                      <a:pt x="69" y="89"/>
                    </a:lnTo>
                    <a:lnTo>
                      <a:pt x="69" y="89"/>
                    </a:lnTo>
                    <a:lnTo>
                      <a:pt x="64" y="89"/>
                    </a:lnTo>
                    <a:lnTo>
                      <a:pt x="59" y="88"/>
                    </a:lnTo>
                    <a:lnTo>
                      <a:pt x="55" y="85"/>
                    </a:lnTo>
                    <a:lnTo>
                      <a:pt x="51" y="82"/>
                    </a:lnTo>
                    <a:lnTo>
                      <a:pt x="49" y="78"/>
                    </a:lnTo>
                    <a:lnTo>
                      <a:pt x="46" y="74"/>
                    </a:lnTo>
                    <a:lnTo>
                      <a:pt x="45" y="70"/>
                    </a:lnTo>
                    <a:lnTo>
                      <a:pt x="45" y="65"/>
                    </a:lnTo>
                    <a:lnTo>
                      <a:pt x="45" y="65"/>
                    </a:lnTo>
                    <a:lnTo>
                      <a:pt x="45" y="60"/>
                    </a:lnTo>
                    <a:lnTo>
                      <a:pt x="46" y="55"/>
                    </a:lnTo>
                    <a:lnTo>
                      <a:pt x="49" y="51"/>
                    </a:lnTo>
                    <a:lnTo>
                      <a:pt x="51" y="47"/>
                    </a:lnTo>
                    <a:lnTo>
                      <a:pt x="55" y="45"/>
                    </a:lnTo>
                    <a:lnTo>
                      <a:pt x="59" y="42"/>
                    </a:lnTo>
                    <a:lnTo>
                      <a:pt x="64" y="41"/>
                    </a:lnTo>
                    <a:lnTo>
                      <a:pt x="69" y="41"/>
                    </a:lnTo>
                    <a:lnTo>
                      <a:pt x="69" y="41"/>
                    </a:lnTo>
                    <a:close/>
                    <a:moveTo>
                      <a:pt x="649" y="504"/>
                    </a:moveTo>
                    <a:lnTo>
                      <a:pt x="649" y="504"/>
                    </a:lnTo>
                    <a:lnTo>
                      <a:pt x="649" y="511"/>
                    </a:lnTo>
                    <a:lnTo>
                      <a:pt x="646" y="517"/>
                    </a:lnTo>
                    <a:lnTo>
                      <a:pt x="643" y="523"/>
                    </a:lnTo>
                    <a:lnTo>
                      <a:pt x="639" y="527"/>
                    </a:lnTo>
                    <a:lnTo>
                      <a:pt x="635" y="531"/>
                    </a:lnTo>
                    <a:lnTo>
                      <a:pt x="630" y="534"/>
                    </a:lnTo>
                    <a:lnTo>
                      <a:pt x="623" y="537"/>
                    </a:lnTo>
                    <a:lnTo>
                      <a:pt x="616" y="537"/>
                    </a:lnTo>
                    <a:lnTo>
                      <a:pt x="74" y="537"/>
                    </a:lnTo>
                    <a:lnTo>
                      <a:pt x="74" y="537"/>
                    </a:lnTo>
                    <a:lnTo>
                      <a:pt x="68" y="537"/>
                    </a:lnTo>
                    <a:lnTo>
                      <a:pt x="61" y="534"/>
                    </a:lnTo>
                    <a:lnTo>
                      <a:pt x="55" y="531"/>
                    </a:lnTo>
                    <a:lnTo>
                      <a:pt x="51" y="527"/>
                    </a:lnTo>
                    <a:lnTo>
                      <a:pt x="47" y="523"/>
                    </a:lnTo>
                    <a:lnTo>
                      <a:pt x="43" y="517"/>
                    </a:lnTo>
                    <a:lnTo>
                      <a:pt x="42" y="511"/>
                    </a:lnTo>
                    <a:lnTo>
                      <a:pt x="41" y="504"/>
                    </a:lnTo>
                    <a:lnTo>
                      <a:pt x="41" y="185"/>
                    </a:lnTo>
                    <a:lnTo>
                      <a:pt x="41" y="185"/>
                    </a:lnTo>
                    <a:lnTo>
                      <a:pt x="42" y="178"/>
                    </a:lnTo>
                    <a:lnTo>
                      <a:pt x="43" y="173"/>
                    </a:lnTo>
                    <a:lnTo>
                      <a:pt x="47" y="166"/>
                    </a:lnTo>
                    <a:lnTo>
                      <a:pt x="51" y="162"/>
                    </a:lnTo>
                    <a:lnTo>
                      <a:pt x="55" y="158"/>
                    </a:lnTo>
                    <a:lnTo>
                      <a:pt x="61" y="155"/>
                    </a:lnTo>
                    <a:lnTo>
                      <a:pt x="68" y="153"/>
                    </a:lnTo>
                    <a:lnTo>
                      <a:pt x="74" y="153"/>
                    </a:lnTo>
                    <a:lnTo>
                      <a:pt x="616" y="153"/>
                    </a:lnTo>
                    <a:lnTo>
                      <a:pt x="616" y="153"/>
                    </a:lnTo>
                    <a:lnTo>
                      <a:pt x="623" y="153"/>
                    </a:lnTo>
                    <a:lnTo>
                      <a:pt x="630" y="155"/>
                    </a:lnTo>
                    <a:lnTo>
                      <a:pt x="635" y="158"/>
                    </a:lnTo>
                    <a:lnTo>
                      <a:pt x="639" y="162"/>
                    </a:lnTo>
                    <a:lnTo>
                      <a:pt x="643" y="166"/>
                    </a:lnTo>
                    <a:lnTo>
                      <a:pt x="646" y="173"/>
                    </a:lnTo>
                    <a:lnTo>
                      <a:pt x="649" y="178"/>
                    </a:lnTo>
                    <a:lnTo>
                      <a:pt x="649" y="185"/>
                    </a:lnTo>
                    <a:lnTo>
                      <a:pt x="649" y="50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Rectangle 33"/>
            <p:cNvSpPr/>
            <p:nvPr/>
          </p:nvSpPr>
          <p:spPr>
            <a:xfrm>
              <a:off x="917485" y="3761316"/>
              <a:ext cx="1739225" cy="4154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45720" bIns="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ja-JP" altLang="en-US" sz="900" b="1" dirty="0" smtClean="0">
                  <a:solidFill>
                    <a:schemeClr val="tx1">
                      <a:lumMod val="75000"/>
                    </a:schemeClr>
                  </a:solidFill>
                </a:rPr>
                <a:t>シンプルに管理</a:t>
              </a:r>
              <a:endParaRPr lang="en-US" altLang="ja-JP" sz="900" b="1" dirty="0" smtClean="0">
                <a:solidFill>
                  <a:schemeClr val="tx1">
                    <a:lumMod val="75000"/>
                  </a:schemeClr>
                </a:solidFill>
              </a:endParaRPr>
            </a:p>
            <a:p>
              <a:r>
                <a:rPr lang="en-US" altLang="ja-JP" sz="900" dirty="0" smtClean="0">
                  <a:solidFill>
                    <a:schemeClr val="tx1"/>
                  </a:solidFill>
                </a:rPr>
                <a:t>ISE</a:t>
              </a:r>
              <a:r>
                <a:rPr lang="ja-JP" altLang="en-US" sz="900" dirty="0" smtClean="0">
                  <a:solidFill>
                    <a:schemeClr val="tx1"/>
                  </a:solidFill>
                </a:rPr>
                <a:t>の管理画面でロケーションの制御を設定</a:t>
              </a:r>
              <a:endParaRPr lang="en-US" sz="900" dirty="0">
                <a:solidFill>
                  <a:schemeClr val="tx1"/>
                </a:solidFill>
              </a:endParaRPr>
            </a:p>
          </p:txBody>
        </p:sp>
      </p:grpSp>
      <p:grpSp>
        <p:nvGrpSpPr>
          <p:cNvPr id="40" name="Group 39"/>
          <p:cNvGrpSpPr/>
          <p:nvPr/>
        </p:nvGrpSpPr>
        <p:grpSpPr>
          <a:xfrm>
            <a:off x="600736" y="2964607"/>
            <a:ext cx="2058029" cy="553998"/>
            <a:chOff x="598681" y="2553798"/>
            <a:chExt cx="2058029" cy="553998"/>
          </a:xfrm>
        </p:grpSpPr>
        <p:grpSp>
          <p:nvGrpSpPr>
            <p:cNvPr id="41" name="Group 40"/>
            <p:cNvGrpSpPr/>
            <p:nvPr/>
          </p:nvGrpSpPr>
          <p:grpSpPr>
            <a:xfrm>
              <a:off x="598681" y="2553798"/>
              <a:ext cx="234597" cy="211138"/>
              <a:chOff x="2382693" y="2907164"/>
              <a:chExt cx="467742" cy="420969"/>
            </a:xfrm>
            <a:solidFill>
              <a:schemeClr val="accent4"/>
            </a:solidFill>
          </p:grpSpPr>
          <p:sp>
            <p:nvSpPr>
              <p:cNvPr id="43" name="Freeform 122"/>
              <p:cNvSpPr>
                <a:spLocks noEditPoints="1"/>
              </p:cNvSpPr>
              <p:nvPr/>
            </p:nvSpPr>
            <p:spPr bwMode="auto">
              <a:xfrm>
                <a:off x="2554303" y="3017144"/>
                <a:ext cx="191410" cy="191411"/>
              </a:xfrm>
              <a:custGeom>
                <a:avLst/>
                <a:gdLst>
                  <a:gd name="T0" fmla="*/ 457 w 860"/>
                  <a:gd name="T1" fmla="*/ 858 h 859"/>
                  <a:gd name="T2" fmla="*/ 499 w 860"/>
                  <a:gd name="T3" fmla="*/ 807 h 859"/>
                  <a:gd name="T4" fmla="*/ 546 w 860"/>
                  <a:gd name="T5" fmla="*/ 757 h 859"/>
                  <a:gd name="T6" fmla="*/ 579 w 860"/>
                  <a:gd name="T7" fmla="*/ 743 h 859"/>
                  <a:gd name="T8" fmla="*/ 648 w 860"/>
                  <a:gd name="T9" fmla="*/ 745 h 859"/>
                  <a:gd name="T10" fmla="*/ 714 w 860"/>
                  <a:gd name="T11" fmla="*/ 751 h 859"/>
                  <a:gd name="T12" fmla="*/ 759 w 860"/>
                  <a:gd name="T13" fmla="*/ 679 h 859"/>
                  <a:gd name="T14" fmla="*/ 741 w 860"/>
                  <a:gd name="T15" fmla="*/ 596 h 859"/>
                  <a:gd name="T16" fmla="*/ 749 w 860"/>
                  <a:gd name="T17" fmla="*/ 562 h 859"/>
                  <a:gd name="T18" fmla="*/ 779 w 860"/>
                  <a:gd name="T19" fmla="*/ 518 h 859"/>
                  <a:gd name="T20" fmla="*/ 857 w 860"/>
                  <a:gd name="T21" fmla="*/ 483 h 859"/>
                  <a:gd name="T22" fmla="*/ 857 w 860"/>
                  <a:gd name="T23" fmla="*/ 375 h 859"/>
                  <a:gd name="T24" fmla="*/ 792 w 860"/>
                  <a:gd name="T25" fmla="*/ 351 h 859"/>
                  <a:gd name="T26" fmla="*/ 753 w 860"/>
                  <a:gd name="T27" fmla="*/ 305 h 859"/>
                  <a:gd name="T28" fmla="*/ 742 w 860"/>
                  <a:gd name="T29" fmla="*/ 271 h 859"/>
                  <a:gd name="T30" fmla="*/ 751 w 860"/>
                  <a:gd name="T31" fmla="*/ 195 h 859"/>
                  <a:gd name="T32" fmla="*/ 734 w 860"/>
                  <a:gd name="T33" fmla="*/ 125 h 859"/>
                  <a:gd name="T34" fmla="*/ 664 w 860"/>
                  <a:gd name="T35" fmla="*/ 108 h 859"/>
                  <a:gd name="T36" fmla="*/ 588 w 860"/>
                  <a:gd name="T37" fmla="*/ 117 h 859"/>
                  <a:gd name="T38" fmla="*/ 554 w 860"/>
                  <a:gd name="T39" fmla="*/ 106 h 859"/>
                  <a:gd name="T40" fmla="*/ 508 w 860"/>
                  <a:gd name="T41" fmla="*/ 66 h 859"/>
                  <a:gd name="T42" fmla="*/ 484 w 860"/>
                  <a:gd name="T43" fmla="*/ 3 h 859"/>
                  <a:gd name="T44" fmla="*/ 376 w 860"/>
                  <a:gd name="T45" fmla="*/ 3 h 859"/>
                  <a:gd name="T46" fmla="*/ 341 w 860"/>
                  <a:gd name="T47" fmla="*/ 79 h 859"/>
                  <a:gd name="T48" fmla="*/ 297 w 860"/>
                  <a:gd name="T49" fmla="*/ 110 h 859"/>
                  <a:gd name="T50" fmla="*/ 262 w 860"/>
                  <a:gd name="T51" fmla="*/ 118 h 859"/>
                  <a:gd name="T52" fmla="*/ 180 w 860"/>
                  <a:gd name="T53" fmla="*/ 100 h 859"/>
                  <a:gd name="T54" fmla="*/ 107 w 860"/>
                  <a:gd name="T55" fmla="*/ 146 h 859"/>
                  <a:gd name="T56" fmla="*/ 114 w 860"/>
                  <a:gd name="T57" fmla="*/ 211 h 859"/>
                  <a:gd name="T58" fmla="*/ 116 w 860"/>
                  <a:gd name="T59" fmla="*/ 280 h 859"/>
                  <a:gd name="T60" fmla="*/ 102 w 860"/>
                  <a:gd name="T61" fmla="*/ 313 h 859"/>
                  <a:gd name="T62" fmla="*/ 53 w 860"/>
                  <a:gd name="T63" fmla="*/ 361 h 859"/>
                  <a:gd name="T64" fmla="*/ 0 w 860"/>
                  <a:gd name="T65" fmla="*/ 402 h 859"/>
                  <a:gd name="T66" fmla="*/ 21 w 860"/>
                  <a:gd name="T67" fmla="*/ 486 h 859"/>
                  <a:gd name="T68" fmla="*/ 91 w 860"/>
                  <a:gd name="T69" fmla="*/ 530 h 859"/>
                  <a:gd name="T70" fmla="*/ 110 w 860"/>
                  <a:gd name="T71" fmla="*/ 562 h 859"/>
                  <a:gd name="T72" fmla="*/ 120 w 860"/>
                  <a:gd name="T73" fmla="*/ 613 h 859"/>
                  <a:gd name="T74" fmla="*/ 89 w 860"/>
                  <a:gd name="T75" fmla="*/ 692 h 859"/>
                  <a:gd name="T76" fmla="*/ 167 w 860"/>
                  <a:gd name="T77" fmla="*/ 769 h 859"/>
                  <a:gd name="T78" fmla="*/ 229 w 860"/>
                  <a:gd name="T79" fmla="*/ 741 h 859"/>
                  <a:gd name="T80" fmla="*/ 289 w 860"/>
                  <a:gd name="T81" fmla="*/ 745 h 859"/>
                  <a:gd name="T82" fmla="*/ 321 w 860"/>
                  <a:gd name="T83" fmla="*/ 762 h 859"/>
                  <a:gd name="T84" fmla="*/ 368 w 860"/>
                  <a:gd name="T85" fmla="*/ 822 h 859"/>
                  <a:gd name="T86" fmla="*/ 303 w 860"/>
                  <a:gd name="T87" fmla="*/ 429 h 859"/>
                  <a:gd name="T88" fmla="*/ 319 w 860"/>
                  <a:gd name="T89" fmla="*/ 369 h 859"/>
                  <a:gd name="T90" fmla="*/ 360 w 860"/>
                  <a:gd name="T91" fmla="*/ 324 h 859"/>
                  <a:gd name="T92" fmla="*/ 417 w 860"/>
                  <a:gd name="T93" fmla="*/ 302 h 859"/>
                  <a:gd name="T94" fmla="*/ 468 w 860"/>
                  <a:gd name="T95" fmla="*/ 308 h 859"/>
                  <a:gd name="T96" fmla="*/ 520 w 860"/>
                  <a:gd name="T97" fmla="*/ 339 h 859"/>
                  <a:gd name="T98" fmla="*/ 552 w 860"/>
                  <a:gd name="T99" fmla="*/ 391 h 859"/>
                  <a:gd name="T100" fmla="*/ 557 w 860"/>
                  <a:gd name="T101" fmla="*/ 441 h 859"/>
                  <a:gd name="T102" fmla="*/ 535 w 860"/>
                  <a:gd name="T103" fmla="*/ 500 h 859"/>
                  <a:gd name="T104" fmla="*/ 490 w 860"/>
                  <a:gd name="T105" fmla="*/ 541 h 859"/>
                  <a:gd name="T106" fmla="*/ 430 w 860"/>
                  <a:gd name="T107" fmla="*/ 556 h 859"/>
                  <a:gd name="T108" fmla="*/ 381 w 860"/>
                  <a:gd name="T109" fmla="*/ 546 h 859"/>
                  <a:gd name="T110" fmla="*/ 332 w 860"/>
                  <a:gd name="T111" fmla="*/ 510 h 859"/>
                  <a:gd name="T112" fmla="*/ 306 w 860"/>
                  <a:gd name="T113" fmla="*/ 45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0" h="859">
                    <a:moveTo>
                      <a:pt x="376" y="856"/>
                    </a:moveTo>
                    <a:lnTo>
                      <a:pt x="376" y="856"/>
                    </a:lnTo>
                    <a:lnTo>
                      <a:pt x="402" y="858"/>
                    </a:lnTo>
                    <a:lnTo>
                      <a:pt x="429" y="859"/>
                    </a:lnTo>
                    <a:lnTo>
                      <a:pt x="457" y="858"/>
                    </a:lnTo>
                    <a:lnTo>
                      <a:pt x="484" y="856"/>
                    </a:lnTo>
                    <a:lnTo>
                      <a:pt x="484" y="856"/>
                    </a:lnTo>
                    <a:lnTo>
                      <a:pt x="487" y="838"/>
                    </a:lnTo>
                    <a:lnTo>
                      <a:pt x="491" y="822"/>
                    </a:lnTo>
                    <a:lnTo>
                      <a:pt x="499" y="807"/>
                    </a:lnTo>
                    <a:lnTo>
                      <a:pt x="508" y="792"/>
                    </a:lnTo>
                    <a:lnTo>
                      <a:pt x="519" y="779"/>
                    </a:lnTo>
                    <a:lnTo>
                      <a:pt x="531" y="767"/>
                    </a:lnTo>
                    <a:lnTo>
                      <a:pt x="539" y="762"/>
                    </a:lnTo>
                    <a:lnTo>
                      <a:pt x="546" y="757"/>
                    </a:lnTo>
                    <a:lnTo>
                      <a:pt x="554" y="752"/>
                    </a:lnTo>
                    <a:lnTo>
                      <a:pt x="562" y="749"/>
                    </a:lnTo>
                    <a:lnTo>
                      <a:pt x="562" y="749"/>
                    </a:lnTo>
                    <a:lnTo>
                      <a:pt x="571" y="745"/>
                    </a:lnTo>
                    <a:lnTo>
                      <a:pt x="579" y="743"/>
                    </a:lnTo>
                    <a:lnTo>
                      <a:pt x="588" y="741"/>
                    </a:lnTo>
                    <a:lnTo>
                      <a:pt x="597" y="740"/>
                    </a:lnTo>
                    <a:lnTo>
                      <a:pt x="614" y="739"/>
                    </a:lnTo>
                    <a:lnTo>
                      <a:pt x="632" y="741"/>
                    </a:lnTo>
                    <a:lnTo>
                      <a:pt x="648" y="745"/>
                    </a:lnTo>
                    <a:lnTo>
                      <a:pt x="664" y="751"/>
                    </a:lnTo>
                    <a:lnTo>
                      <a:pt x="679" y="759"/>
                    </a:lnTo>
                    <a:lnTo>
                      <a:pt x="693" y="769"/>
                    </a:lnTo>
                    <a:lnTo>
                      <a:pt x="693" y="769"/>
                    </a:lnTo>
                    <a:lnTo>
                      <a:pt x="714" y="751"/>
                    </a:lnTo>
                    <a:lnTo>
                      <a:pt x="734" y="733"/>
                    </a:lnTo>
                    <a:lnTo>
                      <a:pt x="752" y="713"/>
                    </a:lnTo>
                    <a:lnTo>
                      <a:pt x="770" y="692"/>
                    </a:lnTo>
                    <a:lnTo>
                      <a:pt x="770" y="692"/>
                    </a:lnTo>
                    <a:lnTo>
                      <a:pt x="759" y="679"/>
                    </a:lnTo>
                    <a:lnTo>
                      <a:pt x="751" y="663"/>
                    </a:lnTo>
                    <a:lnTo>
                      <a:pt x="745" y="647"/>
                    </a:lnTo>
                    <a:lnTo>
                      <a:pt x="741" y="631"/>
                    </a:lnTo>
                    <a:lnTo>
                      <a:pt x="740" y="613"/>
                    </a:lnTo>
                    <a:lnTo>
                      <a:pt x="741" y="596"/>
                    </a:lnTo>
                    <a:lnTo>
                      <a:pt x="742" y="588"/>
                    </a:lnTo>
                    <a:lnTo>
                      <a:pt x="744" y="579"/>
                    </a:lnTo>
                    <a:lnTo>
                      <a:pt x="746" y="570"/>
                    </a:lnTo>
                    <a:lnTo>
                      <a:pt x="749" y="562"/>
                    </a:lnTo>
                    <a:lnTo>
                      <a:pt x="749" y="562"/>
                    </a:lnTo>
                    <a:lnTo>
                      <a:pt x="753" y="553"/>
                    </a:lnTo>
                    <a:lnTo>
                      <a:pt x="757" y="546"/>
                    </a:lnTo>
                    <a:lnTo>
                      <a:pt x="763" y="538"/>
                    </a:lnTo>
                    <a:lnTo>
                      <a:pt x="768" y="530"/>
                    </a:lnTo>
                    <a:lnTo>
                      <a:pt x="779" y="518"/>
                    </a:lnTo>
                    <a:lnTo>
                      <a:pt x="792" y="507"/>
                    </a:lnTo>
                    <a:lnTo>
                      <a:pt x="808" y="498"/>
                    </a:lnTo>
                    <a:lnTo>
                      <a:pt x="823" y="492"/>
                    </a:lnTo>
                    <a:lnTo>
                      <a:pt x="839" y="486"/>
                    </a:lnTo>
                    <a:lnTo>
                      <a:pt x="857" y="483"/>
                    </a:lnTo>
                    <a:lnTo>
                      <a:pt x="857" y="483"/>
                    </a:lnTo>
                    <a:lnTo>
                      <a:pt x="859" y="457"/>
                    </a:lnTo>
                    <a:lnTo>
                      <a:pt x="860" y="429"/>
                    </a:lnTo>
                    <a:lnTo>
                      <a:pt x="859" y="403"/>
                    </a:lnTo>
                    <a:lnTo>
                      <a:pt x="857" y="375"/>
                    </a:lnTo>
                    <a:lnTo>
                      <a:pt x="857" y="375"/>
                    </a:lnTo>
                    <a:lnTo>
                      <a:pt x="839" y="372"/>
                    </a:lnTo>
                    <a:lnTo>
                      <a:pt x="823" y="368"/>
                    </a:lnTo>
                    <a:lnTo>
                      <a:pt x="808" y="361"/>
                    </a:lnTo>
                    <a:lnTo>
                      <a:pt x="792" y="351"/>
                    </a:lnTo>
                    <a:lnTo>
                      <a:pt x="779" y="340"/>
                    </a:lnTo>
                    <a:lnTo>
                      <a:pt x="768" y="328"/>
                    </a:lnTo>
                    <a:lnTo>
                      <a:pt x="763" y="321"/>
                    </a:lnTo>
                    <a:lnTo>
                      <a:pt x="757" y="313"/>
                    </a:lnTo>
                    <a:lnTo>
                      <a:pt x="753" y="305"/>
                    </a:lnTo>
                    <a:lnTo>
                      <a:pt x="749" y="297"/>
                    </a:lnTo>
                    <a:lnTo>
                      <a:pt x="749" y="297"/>
                    </a:lnTo>
                    <a:lnTo>
                      <a:pt x="746" y="288"/>
                    </a:lnTo>
                    <a:lnTo>
                      <a:pt x="744" y="280"/>
                    </a:lnTo>
                    <a:lnTo>
                      <a:pt x="742" y="271"/>
                    </a:lnTo>
                    <a:lnTo>
                      <a:pt x="741" y="263"/>
                    </a:lnTo>
                    <a:lnTo>
                      <a:pt x="740" y="245"/>
                    </a:lnTo>
                    <a:lnTo>
                      <a:pt x="741" y="228"/>
                    </a:lnTo>
                    <a:lnTo>
                      <a:pt x="745" y="211"/>
                    </a:lnTo>
                    <a:lnTo>
                      <a:pt x="751" y="195"/>
                    </a:lnTo>
                    <a:lnTo>
                      <a:pt x="759" y="180"/>
                    </a:lnTo>
                    <a:lnTo>
                      <a:pt x="770" y="166"/>
                    </a:lnTo>
                    <a:lnTo>
                      <a:pt x="770" y="166"/>
                    </a:lnTo>
                    <a:lnTo>
                      <a:pt x="752" y="145"/>
                    </a:lnTo>
                    <a:lnTo>
                      <a:pt x="734" y="125"/>
                    </a:lnTo>
                    <a:lnTo>
                      <a:pt x="713" y="107"/>
                    </a:lnTo>
                    <a:lnTo>
                      <a:pt x="693" y="90"/>
                    </a:lnTo>
                    <a:lnTo>
                      <a:pt x="693" y="90"/>
                    </a:lnTo>
                    <a:lnTo>
                      <a:pt x="679" y="100"/>
                    </a:lnTo>
                    <a:lnTo>
                      <a:pt x="664" y="108"/>
                    </a:lnTo>
                    <a:lnTo>
                      <a:pt x="648" y="114"/>
                    </a:lnTo>
                    <a:lnTo>
                      <a:pt x="632" y="117"/>
                    </a:lnTo>
                    <a:lnTo>
                      <a:pt x="614" y="119"/>
                    </a:lnTo>
                    <a:lnTo>
                      <a:pt x="597" y="118"/>
                    </a:lnTo>
                    <a:lnTo>
                      <a:pt x="588" y="117"/>
                    </a:lnTo>
                    <a:lnTo>
                      <a:pt x="579" y="115"/>
                    </a:lnTo>
                    <a:lnTo>
                      <a:pt x="571" y="113"/>
                    </a:lnTo>
                    <a:lnTo>
                      <a:pt x="562" y="110"/>
                    </a:lnTo>
                    <a:lnTo>
                      <a:pt x="562" y="110"/>
                    </a:lnTo>
                    <a:lnTo>
                      <a:pt x="554" y="106"/>
                    </a:lnTo>
                    <a:lnTo>
                      <a:pt x="546" y="102"/>
                    </a:lnTo>
                    <a:lnTo>
                      <a:pt x="539" y="97"/>
                    </a:lnTo>
                    <a:lnTo>
                      <a:pt x="531" y="92"/>
                    </a:lnTo>
                    <a:lnTo>
                      <a:pt x="519" y="79"/>
                    </a:lnTo>
                    <a:lnTo>
                      <a:pt x="508" y="66"/>
                    </a:lnTo>
                    <a:lnTo>
                      <a:pt x="499" y="52"/>
                    </a:lnTo>
                    <a:lnTo>
                      <a:pt x="491" y="36"/>
                    </a:lnTo>
                    <a:lnTo>
                      <a:pt x="487" y="20"/>
                    </a:lnTo>
                    <a:lnTo>
                      <a:pt x="484" y="3"/>
                    </a:lnTo>
                    <a:lnTo>
                      <a:pt x="484" y="3"/>
                    </a:lnTo>
                    <a:lnTo>
                      <a:pt x="458" y="1"/>
                    </a:lnTo>
                    <a:lnTo>
                      <a:pt x="430" y="0"/>
                    </a:lnTo>
                    <a:lnTo>
                      <a:pt x="402" y="1"/>
                    </a:lnTo>
                    <a:lnTo>
                      <a:pt x="376" y="3"/>
                    </a:lnTo>
                    <a:lnTo>
                      <a:pt x="376" y="3"/>
                    </a:lnTo>
                    <a:lnTo>
                      <a:pt x="373" y="20"/>
                    </a:lnTo>
                    <a:lnTo>
                      <a:pt x="368" y="36"/>
                    </a:lnTo>
                    <a:lnTo>
                      <a:pt x="361" y="52"/>
                    </a:lnTo>
                    <a:lnTo>
                      <a:pt x="352" y="66"/>
                    </a:lnTo>
                    <a:lnTo>
                      <a:pt x="341" y="79"/>
                    </a:lnTo>
                    <a:lnTo>
                      <a:pt x="328" y="92"/>
                    </a:lnTo>
                    <a:lnTo>
                      <a:pt x="321" y="97"/>
                    </a:lnTo>
                    <a:lnTo>
                      <a:pt x="313" y="102"/>
                    </a:lnTo>
                    <a:lnTo>
                      <a:pt x="305" y="106"/>
                    </a:lnTo>
                    <a:lnTo>
                      <a:pt x="297" y="110"/>
                    </a:lnTo>
                    <a:lnTo>
                      <a:pt x="297" y="110"/>
                    </a:lnTo>
                    <a:lnTo>
                      <a:pt x="289" y="113"/>
                    </a:lnTo>
                    <a:lnTo>
                      <a:pt x="280" y="115"/>
                    </a:lnTo>
                    <a:lnTo>
                      <a:pt x="272" y="117"/>
                    </a:lnTo>
                    <a:lnTo>
                      <a:pt x="262" y="118"/>
                    </a:lnTo>
                    <a:lnTo>
                      <a:pt x="245" y="119"/>
                    </a:lnTo>
                    <a:lnTo>
                      <a:pt x="229" y="117"/>
                    </a:lnTo>
                    <a:lnTo>
                      <a:pt x="211" y="114"/>
                    </a:lnTo>
                    <a:lnTo>
                      <a:pt x="196" y="108"/>
                    </a:lnTo>
                    <a:lnTo>
                      <a:pt x="180" y="100"/>
                    </a:lnTo>
                    <a:lnTo>
                      <a:pt x="167" y="90"/>
                    </a:lnTo>
                    <a:lnTo>
                      <a:pt x="167" y="90"/>
                    </a:lnTo>
                    <a:lnTo>
                      <a:pt x="146" y="107"/>
                    </a:lnTo>
                    <a:lnTo>
                      <a:pt x="125" y="125"/>
                    </a:lnTo>
                    <a:lnTo>
                      <a:pt x="107" y="146"/>
                    </a:lnTo>
                    <a:lnTo>
                      <a:pt x="89" y="166"/>
                    </a:lnTo>
                    <a:lnTo>
                      <a:pt x="89" y="166"/>
                    </a:lnTo>
                    <a:lnTo>
                      <a:pt x="100" y="181"/>
                    </a:lnTo>
                    <a:lnTo>
                      <a:pt x="108" y="195"/>
                    </a:lnTo>
                    <a:lnTo>
                      <a:pt x="114" y="211"/>
                    </a:lnTo>
                    <a:lnTo>
                      <a:pt x="118" y="228"/>
                    </a:lnTo>
                    <a:lnTo>
                      <a:pt x="120" y="245"/>
                    </a:lnTo>
                    <a:lnTo>
                      <a:pt x="119" y="263"/>
                    </a:lnTo>
                    <a:lnTo>
                      <a:pt x="118" y="271"/>
                    </a:lnTo>
                    <a:lnTo>
                      <a:pt x="116" y="280"/>
                    </a:lnTo>
                    <a:lnTo>
                      <a:pt x="113" y="288"/>
                    </a:lnTo>
                    <a:lnTo>
                      <a:pt x="110" y="297"/>
                    </a:lnTo>
                    <a:lnTo>
                      <a:pt x="110" y="297"/>
                    </a:lnTo>
                    <a:lnTo>
                      <a:pt x="107" y="305"/>
                    </a:lnTo>
                    <a:lnTo>
                      <a:pt x="102" y="313"/>
                    </a:lnTo>
                    <a:lnTo>
                      <a:pt x="98" y="321"/>
                    </a:lnTo>
                    <a:lnTo>
                      <a:pt x="93" y="328"/>
                    </a:lnTo>
                    <a:lnTo>
                      <a:pt x="80" y="340"/>
                    </a:lnTo>
                    <a:lnTo>
                      <a:pt x="67" y="351"/>
                    </a:lnTo>
                    <a:lnTo>
                      <a:pt x="53" y="361"/>
                    </a:lnTo>
                    <a:lnTo>
                      <a:pt x="37" y="368"/>
                    </a:lnTo>
                    <a:lnTo>
                      <a:pt x="21" y="372"/>
                    </a:lnTo>
                    <a:lnTo>
                      <a:pt x="4" y="375"/>
                    </a:lnTo>
                    <a:lnTo>
                      <a:pt x="4" y="375"/>
                    </a:lnTo>
                    <a:lnTo>
                      <a:pt x="0" y="402"/>
                    </a:lnTo>
                    <a:lnTo>
                      <a:pt x="0" y="429"/>
                    </a:lnTo>
                    <a:lnTo>
                      <a:pt x="0" y="457"/>
                    </a:lnTo>
                    <a:lnTo>
                      <a:pt x="4" y="483"/>
                    </a:lnTo>
                    <a:lnTo>
                      <a:pt x="4" y="483"/>
                    </a:lnTo>
                    <a:lnTo>
                      <a:pt x="21" y="486"/>
                    </a:lnTo>
                    <a:lnTo>
                      <a:pt x="37" y="492"/>
                    </a:lnTo>
                    <a:lnTo>
                      <a:pt x="53" y="498"/>
                    </a:lnTo>
                    <a:lnTo>
                      <a:pt x="67" y="507"/>
                    </a:lnTo>
                    <a:lnTo>
                      <a:pt x="80" y="518"/>
                    </a:lnTo>
                    <a:lnTo>
                      <a:pt x="91" y="530"/>
                    </a:lnTo>
                    <a:lnTo>
                      <a:pt x="98" y="538"/>
                    </a:lnTo>
                    <a:lnTo>
                      <a:pt x="102" y="546"/>
                    </a:lnTo>
                    <a:lnTo>
                      <a:pt x="107" y="553"/>
                    </a:lnTo>
                    <a:lnTo>
                      <a:pt x="110" y="562"/>
                    </a:lnTo>
                    <a:lnTo>
                      <a:pt x="110" y="562"/>
                    </a:lnTo>
                    <a:lnTo>
                      <a:pt x="113" y="570"/>
                    </a:lnTo>
                    <a:lnTo>
                      <a:pt x="116" y="579"/>
                    </a:lnTo>
                    <a:lnTo>
                      <a:pt x="118" y="588"/>
                    </a:lnTo>
                    <a:lnTo>
                      <a:pt x="119" y="596"/>
                    </a:lnTo>
                    <a:lnTo>
                      <a:pt x="120" y="613"/>
                    </a:lnTo>
                    <a:lnTo>
                      <a:pt x="118" y="631"/>
                    </a:lnTo>
                    <a:lnTo>
                      <a:pt x="114" y="647"/>
                    </a:lnTo>
                    <a:lnTo>
                      <a:pt x="108" y="663"/>
                    </a:lnTo>
                    <a:lnTo>
                      <a:pt x="100" y="679"/>
                    </a:lnTo>
                    <a:lnTo>
                      <a:pt x="89" y="692"/>
                    </a:lnTo>
                    <a:lnTo>
                      <a:pt x="89" y="692"/>
                    </a:lnTo>
                    <a:lnTo>
                      <a:pt x="107" y="714"/>
                    </a:lnTo>
                    <a:lnTo>
                      <a:pt x="126" y="733"/>
                    </a:lnTo>
                    <a:lnTo>
                      <a:pt x="146" y="752"/>
                    </a:lnTo>
                    <a:lnTo>
                      <a:pt x="167" y="769"/>
                    </a:lnTo>
                    <a:lnTo>
                      <a:pt x="167" y="769"/>
                    </a:lnTo>
                    <a:lnTo>
                      <a:pt x="180" y="759"/>
                    </a:lnTo>
                    <a:lnTo>
                      <a:pt x="196" y="751"/>
                    </a:lnTo>
                    <a:lnTo>
                      <a:pt x="211" y="745"/>
                    </a:lnTo>
                    <a:lnTo>
                      <a:pt x="229" y="741"/>
                    </a:lnTo>
                    <a:lnTo>
                      <a:pt x="245" y="739"/>
                    </a:lnTo>
                    <a:lnTo>
                      <a:pt x="262" y="740"/>
                    </a:lnTo>
                    <a:lnTo>
                      <a:pt x="272" y="741"/>
                    </a:lnTo>
                    <a:lnTo>
                      <a:pt x="280" y="743"/>
                    </a:lnTo>
                    <a:lnTo>
                      <a:pt x="289" y="745"/>
                    </a:lnTo>
                    <a:lnTo>
                      <a:pt x="297" y="749"/>
                    </a:lnTo>
                    <a:lnTo>
                      <a:pt x="297" y="749"/>
                    </a:lnTo>
                    <a:lnTo>
                      <a:pt x="305" y="752"/>
                    </a:lnTo>
                    <a:lnTo>
                      <a:pt x="313" y="757"/>
                    </a:lnTo>
                    <a:lnTo>
                      <a:pt x="321" y="762"/>
                    </a:lnTo>
                    <a:lnTo>
                      <a:pt x="328" y="767"/>
                    </a:lnTo>
                    <a:lnTo>
                      <a:pt x="341" y="779"/>
                    </a:lnTo>
                    <a:lnTo>
                      <a:pt x="352" y="792"/>
                    </a:lnTo>
                    <a:lnTo>
                      <a:pt x="361" y="807"/>
                    </a:lnTo>
                    <a:lnTo>
                      <a:pt x="368" y="822"/>
                    </a:lnTo>
                    <a:lnTo>
                      <a:pt x="373" y="838"/>
                    </a:lnTo>
                    <a:lnTo>
                      <a:pt x="376" y="856"/>
                    </a:lnTo>
                    <a:lnTo>
                      <a:pt x="376" y="856"/>
                    </a:lnTo>
                    <a:close/>
                    <a:moveTo>
                      <a:pt x="303" y="429"/>
                    </a:moveTo>
                    <a:lnTo>
                      <a:pt x="303" y="429"/>
                    </a:lnTo>
                    <a:lnTo>
                      <a:pt x="304" y="416"/>
                    </a:lnTo>
                    <a:lnTo>
                      <a:pt x="306" y="404"/>
                    </a:lnTo>
                    <a:lnTo>
                      <a:pt x="309" y="391"/>
                    </a:lnTo>
                    <a:lnTo>
                      <a:pt x="313" y="379"/>
                    </a:lnTo>
                    <a:lnTo>
                      <a:pt x="319" y="369"/>
                    </a:lnTo>
                    <a:lnTo>
                      <a:pt x="325" y="358"/>
                    </a:lnTo>
                    <a:lnTo>
                      <a:pt x="332" y="348"/>
                    </a:lnTo>
                    <a:lnTo>
                      <a:pt x="340" y="339"/>
                    </a:lnTo>
                    <a:lnTo>
                      <a:pt x="349" y="331"/>
                    </a:lnTo>
                    <a:lnTo>
                      <a:pt x="360" y="324"/>
                    </a:lnTo>
                    <a:lnTo>
                      <a:pt x="370" y="318"/>
                    </a:lnTo>
                    <a:lnTo>
                      <a:pt x="381" y="312"/>
                    </a:lnTo>
                    <a:lnTo>
                      <a:pt x="392" y="308"/>
                    </a:lnTo>
                    <a:lnTo>
                      <a:pt x="405" y="304"/>
                    </a:lnTo>
                    <a:lnTo>
                      <a:pt x="417" y="302"/>
                    </a:lnTo>
                    <a:lnTo>
                      <a:pt x="430" y="302"/>
                    </a:lnTo>
                    <a:lnTo>
                      <a:pt x="430" y="302"/>
                    </a:lnTo>
                    <a:lnTo>
                      <a:pt x="443" y="302"/>
                    </a:lnTo>
                    <a:lnTo>
                      <a:pt x="456" y="304"/>
                    </a:lnTo>
                    <a:lnTo>
                      <a:pt x="468" y="308"/>
                    </a:lnTo>
                    <a:lnTo>
                      <a:pt x="479" y="312"/>
                    </a:lnTo>
                    <a:lnTo>
                      <a:pt x="490" y="318"/>
                    </a:lnTo>
                    <a:lnTo>
                      <a:pt x="502" y="324"/>
                    </a:lnTo>
                    <a:lnTo>
                      <a:pt x="511" y="331"/>
                    </a:lnTo>
                    <a:lnTo>
                      <a:pt x="520" y="339"/>
                    </a:lnTo>
                    <a:lnTo>
                      <a:pt x="528" y="348"/>
                    </a:lnTo>
                    <a:lnTo>
                      <a:pt x="535" y="358"/>
                    </a:lnTo>
                    <a:lnTo>
                      <a:pt x="542" y="369"/>
                    </a:lnTo>
                    <a:lnTo>
                      <a:pt x="548" y="379"/>
                    </a:lnTo>
                    <a:lnTo>
                      <a:pt x="552" y="391"/>
                    </a:lnTo>
                    <a:lnTo>
                      <a:pt x="555" y="404"/>
                    </a:lnTo>
                    <a:lnTo>
                      <a:pt x="557" y="416"/>
                    </a:lnTo>
                    <a:lnTo>
                      <a:pt x="557" y="429"/>
                    </a:lnTo>
                    <a:lnTo>
                      <a:pt x="557" y="429"/>
                    </a:lnTo>
                    <a:lnTo>
                      <a:pt x="557" y="441"/>
                    </a:lnTo>
                    <a:lnTo>
                      <a:pt x="555" y="455"/>
                    </a:lnTo>
                    <a:lnTo>
                      <a:pt x="552" y="467"/>
                    </a:lnTo>
                    <a:lnTo>
                      <a:pt x="548" y="478"/>
                    </a:lnTo>
                    <a:lnTo>
                      <a:pt x="542" y="490"/>
                    </a:lnTo>
                    <a:lnTo>
                      <a:pt x="535" y="500"/>
                    </a:lnTo>
                    <a:lnTo>
                      <a:pt x="528" y="510"/>
                    </a:lnTo>
                    <a:lnTo>
                      <a:pt x="520" y="519"/>
                    </a:lnTo>
                    <a:lnTo>
                      <a:pt x="511" y="527"/>
                    </a:lnTo>
                    <a:lnTo>
                      <a:pt x="502" y="535"/>
                    </a:lnTo>
                    <a:lnTo>
                      <a:pt x="490" y="541"/>
                    </a:lnTo>
                    <a:lnTo>
                      <a:pt x="479" y="546"/>
                    </a:lnTo>
                    <a:lnTo>
                      <a:pt x="468" y="550"/>
                    </a:lnTo>
                    <a:lnTo>
                      <a:pt x="456" y="554"/>
                    </a:lnTo>
                    <a:lnTo>
                      <a:pt x="443" y="555"/>
                    </a:lnTo>
                    <a:lnTo>
                      <a:pt x="430" y="556"/>
                    </a:lnTo>
                    <a:lnTo>
                      <a:pt x="430" y="556"/>
                    </a:lnTo>
                    <a:lnTo>
                      <a:pt x="417" y="555"/>
                    </a:lnTo>
                    <a:lnTo>
                      <a:pt x="405" y="554"/>
                    </a:lnTo>
                    <a:lnTo>
                      <a:pt x="392" y="550"/>
                    </a:lnTo>
                    <a:lnTo>
                      <a:pt x="381" y="546"/>
                    </a:lnTo>
                    <a:lnTo>
                      <a:pt x="370" y="541"/>
                    </a:lnTo>
                    <a:lnTo>
                      <a:pt x="360" y="535"/>
                    </a:lnTo>
                    <a:lnTo>
                      <a:pt x="349" y="527"/>
                    </a:lnTo>
                    <a:lnTo>
                      <a:pt x="340" y="519"/>
                    </a:lnTo>
                    <a:lnTo>
                      <a:pt x="332" y="510"/>
                    </a:lnTo>
                    <a:lnTo>
                      <a:pt x="325" y="500"/>
                    </a:lnTo>
                    <a:lnTo>
                      <a:pt x="319" y="490"/>
                    </a:lnTo>
                    <a:lnTo>
                      <a:pt x="313" y="478"/>
                    </a:lnTo>
                    <a:lnTo>
                      <a:pt x="309" y="467"/>
                    </a:lnTo>
                    <a:lnTo>
                      <a:pt x="306" y="455"/>
                    </a:lnTo>
                    <a:lnTo>
                      <a:pt x="304" y="441"/>
                    </a:lnTo>
                    <a:lnTo>
                      <a:pt x="303" y="429"/>
                    </a:lnTo>
                    <a:lnTo>
                      <a:pt x="303" y="429"/>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4" name="Freeform 6"/>
              <p:cNvSpPr>
                <a:spLocks/>
              </p:cNvSpPr>
              <p:nvPr/>
            </p:nvSpPr>
            <p:spPr bwMode="auto">
              <a:xfrm>
                <a:off x="2382693" y="2907164"/>
                <a:ext cx="467742" cy="420969"/>
              </a:xfrm>
              <a:custGeom>
                <a:avLst/>
                <a:gdLst>
                  <a:gd name="T0" fmla="*/ 3107 w 5070"/>
                  <a:gd name="T1" fmla="*/ 18 h 4591"/>
                  <a:gd name="T2" fmla="*/ 3527 w 5070"/>
                  <a:gd name="T3" fmla="*/ 117 h 4591"/>
                  <a:gd name="T4" fmla="*/ 3912 w 5070"/>
                  <a:gd name="T5" fmla="*/ 289 h 4591"/>
                  <a:gd name="T6" fmla="*/ 4256 w 5070"/>
                  <a:gd name="T7" fmla="*/ 529 h 4591"/>
                  <a:gd name="T8" fmla="*/ 4550 w 5070"/>
                  <a:gd name="T9" fmla="*/ 827 h 4591"/>
                  <a:gd name="T10" fmla="*/ 4785 w 5070"/>
                  <a:gd name="T11" fmla="*/ 1177 h 4591"/>
                  <a:gd name="T12" fmla="*/ 4956 w 5070"/>
                  <a:gd name="T13" fmla="*/ 1569 h 4591"/>
                  <a:gd name="T14" fmla="*/ 5051 w 5070"/>
                  <a:gd name="T15" fmla="*/ 1995 h 4591"/>
                  <a:gd name="T16" fmla="*/ 5065 w 5070"/>
                  <a:gd name="T17" fmla="*/ 2446 h 4591"/>
                  <a:gd name="T18" fmla="*/ 4996 w 5070"/>
                  <a:gd name="T19" fmla="*/ 2882 h 4591"/>
                  <a:gd name="T20" fmla="*/ 4850 w 5070"/>
                  <a:gd name="T21" fmla="*/ 3286 h 4591"/>
                  <a:gd name="T22" fmla="*/ 4635 w 5070"/>
                  <a:gd name="T23" fmla="*/ 3651 h 4591"/>
                  <a:gd name="T24" fmla="*/ 4359 w 5070"/>
                  <a:gd name="T25" fmla="*/ 3968 h 4591"/>
                  <a:gd name="T26" fmla="*/ 4032 w 5070"/>
                  <a:gd name="T27" fmla="*/ 4228 h 4591"/>
                  <a:gd name="T28" fmla="*/ 3659 w 5070"/>
                  <a:gd name="T29" fmla="*/ 4423 h 4591"/>
                  <a:gd name="T30" fmla="*/ 3250 w 5070"/>
                  <a:gd name="T31" fmla="*/ 4548 h 4591"/>
                  <a:gd name="T32" fmla="*/ 2813 w 5070"/>
                  <a:gd name="T33" fmla="*/ 4591 h 4591"/>
                  <a:gd name="T34" fmla="*/ 2378 w 5070"/>
                  <a:gd name="T35" fmla="*/ 4548 h 4591"/>
                  <a:gd name="T36" fmla="*/ 1972 w 5070"/>
                  <a:gd name="T37" fmla="*/ 4426 h 4591"/>
                  <a:gd name="T38" fmla="*/ 1600 w 5070"/>
                  <a:gd name="T39" fmla="*/ 4232 h 4591"/>
                  <a:gd name="T40" fmla="*/ 1274 w 5070"/>
                  <a:gd name="T41" fmla="*/ 3974 h 4591"/>
                  <a:gd name="T42" fmla="*/ 1600 w 5070"/>
                  <a:gd name="T43" fmla="*/ 3628 h 4591"/>
                  <a:gd name="T44" fmla="*/ 1883 w 5070"/>
                  <a:gd name="T45" fmla="*/ 3848 h 4591"/>
                  <a:gd name="T46" fmla="*/ 2206 w 5070"/>
                  <a:gd name="T47" fmla="*/ 4008 h 4591"/>
                  <a:gd name="T48" fmla="*/ 2561 w 5070"/>
                  <a:gd name="T49" fmla="*/ 4097 h 4591"/>
                  <a:gd name="T50" fmla="*/ 2939 w 5070"/>
                  <a:gd name="T51" fmla="*/ 4111 h 4591"/>
                  <a:gd name="T52" fmla="*/ 3307 w 5070"/>
                  <a:gd name="T53" fmla="*/ 4045 h 4591"/>
                  <a:gd name="T54" fmla="*/ 3642 w 5070"/>
                  <a:gd name="T55" fmla="*/ 3906 h 4591"/>
                  <a:gd name="T56" fmla="*/ 3941 w 5070"/>
                  <a:gd name="T57" fmla="*/ 3705 h 4591"/>
                  <a:gd name="T58" fmla="*/ 4193 w 5070"/>
                  <a:gd name="T59" fmla="*/ 3448 h 4591"/>
                  <a:gd name="T60" fmla="*/ 4392 w 5070"/>
                  <a:gd name="T61" fmla="*/ 3143 h 4591"/>
                  <a:gd name="T62" fmla="*/ 4527 w 5070"/>
                  <a:gd name="T63" fmla="*/ 2798 h 4591"/>
                  <a:gd name="T64" fmla="*/ 4591 w 5070"/>
                  <a:gd name="T65" fmla="*/ 2425 h 4591"/>
                  <a:gd name="T66" fmla="*/ 4578 w 5070"/>
                  <a:gd name="T67" fmla="*/ 2037 h 4591"/>
                  <a:gd name="T68" fmla="*/ 4488 w 5070"/>
                  <a:gd name="T69" fmla="*/ 1672 h 4591"/>
                  <a:gd name="T70" fmla="*/ 4332 w 5070"/>
                  <a:gd name="T71" fmla="*/ 1341 h 4591"/>
                  <a:gd name="T72" fmla="*/ 4115 w 5070"/>
                  <a:gd name="T73" fmla="*/ 1051 h 4591"/>
                  <a:gd name="T74" fmla="*/ 3847 w 5070"/>
                  <a:gd name="T75" fmla="*/ 812 h 4591"/>
                  <a:gd name="T76" fmla="*/ 3535 w 5070"/>
                  <a:gd name="T77" fmla="*/ 630 h 4591"/>
                  <a:gd name="T78" fmla="*/ 3187 w 5070"/>
                  <a:gd name="T79" fmla="*/ 515 h 4591"/>
                  <a:gd name="T80" fmla="*/ 2813 w 5070"/>
                  <a:gd name="T81" fmla="*/ 475 h 4591"/>
                  <a:gd name="T82" fmla="*/ 2430 w 5070"/>
                  <a:gd name="T83" fmla="*/ 517 h 4591"/>
                  <a:gd name="T84" fmla="*/ 2075 w 5070"/>
                  <a:gd name="T85" fmla="*/ 637 h 4591"/>
                  <a:gd name="T86" fmla="*/ 1760 w 5070"/>
                  <a:gd name="T87" fmla="*/ 826 h 4591"/>
                  <a:gd name="T88" fmla="*/ 1489 w 5070"/>
                  <a:gd name="T89" fmla="*/ 1077 h 4591"/>
                  <a:gd name="T90" fmla="*/ 1272 w 5070"/>
                  <a:gd name="T91" fmla="*/ 1378 h 4591"/>
                  <a:gd name="T92" fmla="*/ 1120 w 5070"/>
                  <a:gd name="T93" fmla="*/ 1721 h 4591"/>
                  <a:gd name="T94" fmla="*/ 1040 w 5070"/>
                  <a:gd name="T95" fmla="*/ 2100 h 4591"/>
                  <a:gd name="T96" fmla="*/ 791 w 5070"/>
                  <a:gd name="T97" fmla="*/ 3095 h 4591"/>
                  <a:gd name="T98" fmla="*/ 566 w 5070"/>
                  <a:gd name="T99" fmla="*/ 2071 h 4591"/>
                  <a:gd name="T100" fmla="*/ 646 w 5070"/>
                  <a:gd name="T101" fmla="*/ 1648 h 4591"/>
                  <a:gd name="T102" fmla="*/ 798 w 5070"/>
                  <a:gd name="T103" fmla="*/ 1257 h 4591"/>
                  <a:gd name="T104" fmla="*/ 1017 w 5070"/>
                  <a:gd name="T105" fmla="*/ 904 h 4591"/>
                  <a:gd name="T106" fmla="*/ 1292 w 5070"/>
                  <a:gd name="T107" fmla="*/ 598 h 4591"/>
                  <a:gd name="T108" fmla="*/ 1617 w 5070"/>
                  <a:gd name="T109" fmla="*/ 347 h 4591"/>
                  <a:gd name="T110" fmla="*/ 1983 w 5070"/>
                  <a:gd name="T111" fmla="*/ 160 h 4591"/>
                  <a:gd name="T112" fmla="*/ 2384 w 5070"/>
                  <a:gd name="T113" fmla="*/ 40 h 4591"/>
                  <a:gd name="T114" fmla="*/ 2813 w 5070"/>
                  <a:gd name="T115" fmla="*/ 0 h 4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70" h="4591">
                    <a:moveTo>
                      <a:pt x="2813" y="0"/>
                    </a:moveTo>
                    <a:lnTo>
                      <a:pt x="2961" y="4"/>
                    </a:lnTo>
                    <a:lnTo>
                      <a:pt x="3107" y="18"/>
                    </a:lnTo>
                    <a:lnTo>
                      <a:pt x="3250" y="43"/>
                    </a:lnTo>
                    <a:lnTo>
                      <a:pt x="3390" y="75"/>
                    </a:lnTo>
                    <a:lnTo>
                      <a:pt x="3527" y="117"/>
                    </a:lnTo>
                    <a:lnTo>
                      <a:pt x="3659" y="166"/>
                    </a:lnTo>
                    <a:lnTo>
                      <a:pt x="3787" y="224"/>
                    </a:lnTo>
                    <a:lnTo>
                      <a:pt x="3912" y="289"/>
                    </a:lnTo>
                    <a:lnTo>
                      <a:pt x="4032" y="361"/>
                    </a:lnTo>
                    <a:lnTo>
                      <a:pt x="4147" y="443"/>
                    </a:lnTo>
                    <a:lnTo>
                      <a:pt x="4256" y="529"/>
                    </a:lnTo>
                    <a:lnTo>
                      <a:pt x="4359" y="623"/>
                    </a:lnTo>
                    <a:lnTo>
                      <a:pt x="4458" y="723"/>
                    </a:lnTo>
                    <a:lnTo>
                      <a:pt x="4550" y="827"/>
                    </a:lnTo>
                    <a:lnTo>
                      <a:pt x="4635" y="940"/>
                    </a:lnTo>
                    <a:lnTo>
                      <a:pt x="4713" y="1055"/>
                    </a:lnTo>
                    <a:lnTo>
                      <a:pt x="4785" y="1177"/>
                    </a:lnTo>
                    <a:lnTo>
                      <a:pt x="4850" y="1303"/>
                    </a:lnTo>
                    <a:lnTo>
                      <a:pt x="4907" y="1434"/>
                    </a:lnTo>
                    <a:lnTo>
                      <a:pt x="4956" y="1569"/>
                    </a:lnTo>
                    <a:lnTo>
                      <a:pt x="4996" y="1708"/>
                    </a:lnTo>
                    <a:lnTo>
                      <a:pt x="5028" y="1851"/>
                    </a:lnTo>
                    <a:lnTo>
                      <a:pt x="5051" y="1995"/>
                    </a:lnTo>
                    <a:lnTo>
                      <a:pt x="5065" y="2145"/>
                    </a:lnTo>
                    <a:lnTo>
                      <a:pt x="5070" y="2295"/>
                    </a:lnTo>
                    <a:lnTo>
                      <a:pt x="5065" y="2446"/>
                    </a:lnTo>
                    <a:lnTo>
                      <a:pt x="5051" y="2594"/>
                    </a:lnTo>
                    <a:lnTo>
                      <a:pt x="5028" y="2740"/>
                    </a:lnTo>
                    <a:lnTo>
                      <a:pt x="4996" y="2882"/>
                    </a:lnTo>
                    <a:lnTo>
                      <a:pt x="4956" y="3020"/>
                    </a:lnTo>
                    <a:lnTo>
                      <a:pt x="4907" y="3155"/>
                    </a:lnTo>
                    <a:lnTo>
                      <a:pt x="4850" y="3286"/>
                    </a:lnTo>
                    <a:lnTo>
                      <a:pt x="4785" y="3412"/>
                    </a:lnTo>
                    <a:lnTo>
                      <a:pt x="4713" y="3534"/>
                    </a:lnTo>
                    <a:lnTo>
                      <a:pt x="4635" y="3651"/>
                    </a:lnTo>
                    <a:lnTo>
                      <a:pt x="4550" y="3762"/>
                    </a:lnTo>
                    <a:lnTo>
                      <a:pt x="4458" y="3868"/>
                    </a:lnTo>
                    <a:lnTo>
                      <a:pt x="4359" y="3968"/>
                    </a:lnTo>
                    <a:lnTo>
                      <a:pt x="4256" y="4060"/>
                    </a:lnTo>
                    <a:lnTo>
                      <a:pt x="4147" y="4148"/>
                    </a:lnTo>
                    <a:lnTo>
                      <a:pt x="4032" y="4228"/>
                    </a:lnTo>
                    <a:lnTo>
                      <a:pt x="3912" y="4300"/>
                    </a:lnTo>
                    <a:lnTo>
                      <a:pt x="3787" y="4366"/>
                    </a:lnTo>
                    <a:lnTo>
                      <a:pt x="3659" y="4423"/>
                    </a:lnTo>
                    <a:lnTo>
                      <a:pt x="3527" y="4474"/>
                    </a:lnTo>
                    <a:lnTo>
                      <a:pt x="3390" y="4516"/>
                    </a:lnTo>
                    <a:lnTo>
                      <a:pt x="3250" y="4548"/>
                    </a:lnTo>
                    <a:lnTo>
                      <a:pt x="3107" y="4571"/>
                    </a:lnTo>
                    <a:lnTo>
                      <a:pt x="2961" y="4586"/>
                    </a:lnTo>
                    <a:lnTo>
                      <a:pt x="2813" y="4591"/>
                    </a:lnTo>
                    <a:lnTo>
                      <a:pt x="2666" y="4586"/>
                    </a:lnTo>
                    <a:lnTo>
                      <a:pt x="2520" y="4571"/>
                    </a:lnTo>
                    <a:lnTo>
                      <a:pt x="2378" y="4548"/>
                    </a:lnTo>
                    <a:lnTo>
                      <a:pt x="2240" y="4516"/>
                    </a:lnTo>
                    <a:lnTo>
                      <a:pt x="2103" y="4476"/>
                    </a:lnTo>
                    <a:lnTo>
                      <a:pt x="1972" y="4426"/>
                    </a:lnTo>
                    <a:lnTo>
                      <a:pt x="1843" y="4369"/>
                    </a:lnTo>
                    <a:lnTo>
                      <a:pt x="1720" y="4305"/>
                    </a:lnTo>
                    <a:lnTo>
                      <a:pt x="1600" y="4232"/>
                    </a:lnTo>
                    <a:lnTo>
                      <a:pt x="1486" y="4152"/>
                    </a:lnTo>
                    <a:lnTo>
                      <a:pt x="1377" y="4066"/>
                    </a:lnTo>
                    <a:lnTo>
                      <a:pt x="1274" y="3974"/>
                    </a:lnTo>
                    <a:lnTo>
                      <a:pt x="1175" y="3876"/>
                    </a:lnTo>
                    <a:lnTo>
                      <a:pt x="1515" y="3543"/>
                    </a:lnTo>
                    <a:lnTo>
                      <a:pt x="1600" y="3628"/>
                    </a:lnTo>
                    <a:lnTo>
                      <a:pt x="1689" y="3708"/>
                    </a:lnTo>
                    <a:lnTo>
                      <a:pt x="1783" y="3782"/>
                    </a:lnTo>
                    <a:lnTo>
                      <a:pt x="1883" y="3848"/>
                    </a:lnTo>
                    <a:lnTo>
                      <a:pt x="1986" y="3908"/>
                    </a:lnTo>
                    <a:lnTo>
                      <a:pt x="2093" y="3962"/>
                    </a:lnTo>
                    <a:lnTo>
                      <a:pt x="2206" y="4008"/>
                    </a:lnTo>
                    <a:lnTo>
                      <a:pt x="2321" y="4045"/>
                    </a:lnTo>
                    <a:lnTo>
                      <a:pt x="2440" y="4076"/>
                    </a:lnTo>
                    <a:lnTo>
                      <a:pt x="2561" y="4097"/>
                    </a:lnTo>
                    <a:lnTo>
                      <a:pt x="2686" y="4111"/>
                    </a:lnTo>
                    <a:lnTo>
                      <a:pt x="2813" y="4116"/>
                    </a:lnTo>
                    <a:lnTo>
                      <a:pt x="2939" y="4111"/>
                    </a:lnTo>
                    <a:lnTo>
                      <a:pt x="3066" y="4097"/>
                    </a:lnTo>
                    <a:lnTo>
                      <a:pt x="3187" y="4076"/>
                    </a:lnTo>
                    <a:lnTo>
                      <a:pt x="3307" y="4045"/>
                    </a:lnTo>
                    <a:lnTo>
                      <a:pt x="3422" y="4006"/>
                    </a:lnTo>
                    <a:lnTo>
                      <a:pt x="3535" y="3960"/>
                    </a:lnTo>
                    <a:lnTo>
                      <a:pt x="3642" y="3906"/>
                    </a:lnTo>
                    <a:lnTo>
                      <a:pt x="3747" y="3846"/>
                    </a:lnTo>
                    <a:lnTo>
                      <a:pt x="3847" y="3779"/>
                    </a:lnTo>
                    <a:lnTo>
                      <a:pt x="3941" y="3705"/>
                    </a:lnTo>
                    <a:lnTo>
                      <a:pt x="4030" y="3625"/>
                    </a:lnTo>
                    <a:lnTo>
                      <a:pt x="4115" y="3539"/>
                    </a:lnTo>
                    <a:lnTo>
                      <a:pt x="4193" y="3448"/>
                    </a:lnTo>
                    <a:lnTo>
                      <a:pt x="4265" y="3351"/>
                    </a:lnTo>
                    <a:lnTo>
                      <a:pt x="4332" y="3249"/>
                    </a:lnTo>
                    <a:lnTo>
                      <a:pt x="4392" y="3143"/>
                    </a:lnTo>
                    <a:lnTo>
                      <a:pt x="4444" y="3032"/>
                    </a:lnTo>
                    <a:lnTo>
                      <a:pt x="4488" y="2917"/>
                    </a:lnTo>
                    <a:lnTo>
                      <a:pt x="4527" y="2798"/>
                    </a:lnTo>
                    <a:lnTo>
                      <a:pt x="4556" y="2677"/>
                    </a:lnTo>
                    <a:lnTo>
                      <a:pt x="4578" y="2552"/>
                    </a:lnTo>
                    <a:lnTo>
                      <a:pt x="4591" y="2425"/>
                    </a:lnTo>
                    <a:lnTo>
                      <a:pt x="4596" y="2295"/>
                    </a:lnTo>
                    <a:lnTo>
                      <a:pt x="4591" y="2165"/>
                    </a:lnTo>
                    <a:lnTo>
                      <a:pt x="4578" y="2037"/>
                    </a:lnTo>
                    <a:lnTo>
                      <a:pt x="4556" y="1912"/>
                    </a:lnTo>
                    <a:lnTo>
                      <a:pt x="4527" y="1791"/>
                    </a:lnTo>
                    <a:lnTo>
                      <a:pt x="4488" y="1672"/>
                    </a:lnTo>
                    <a:lnTo>
                      <a:pt x="4444" y="1558"/>
                    </a:lnTo>
                    <a:lnTo>
                      <a:pt x="4392" y="1448"/>
                    </a:lnTo>
                    <a:lnTo>
                      <a:pt x="4332" y="1341"/>
                    </a:lnTo>
                    <a:lnTo>
                      <a:pt x="4265" y="1240"/>
                    </a:lnTo>
                    <a:lnTo>
                      <a:pt x="4193" y="1143"/>
                    </a:lnTo>
                    <a:lnTo>
                      <a:pt x="4115" y="1051"/>
                    </a:lnTo>
                    <a:lnTo>
                      <a:pt x="4030" y="966"/>
                    </a:lnTo>
                    <a:lnTo>
                      <a:pt x="3941" y="886"/>
                    </a:lnTo>
                    <a:lnTo>
                      <a:pt x="3847" y="812"/>
                    </a:lnTo>
                    <a:lnTo>
                      <a:pt x="3747" y="744"/>
                    </a:lnTo>
                    <a:lnTo>
                      <a:pt x="3642" y="683"/>
                    </a:lnTo>
                    <a:lnTo>
                      <a:pt x="3535" y="630"/>
                    </a:lnTo>
                    <a:lnTo>
                      <a:pt x="3422" y="584"/>
                    </a:lnTo>
                    <a:lnTo>
                      <a:pt x="3307" y="546"/>
                    </a:lnTo>
                    <a:lnTo>
                      <a:pt x="3187" y="515"/>
                    </a:lnTo>
                    <a:lnTo>
                      <a:pt x="3066" y="492"/>
                    </a:lnTo>
                    <a:lnTo>
                      <a:pt x="2939" y="480"/>
                    </a:lnTo>
                    <a:lnTo>
                      <a:pt x="2813" y="475"/>
                    </a:lnTo>
                    <a:lnTo>
                      <a:pt x="2683" y="480"/>
                    </a:lnTo>
                    <a:lnTo>
                      <a:pt x="2555" y="494"/>
                    </a:lnTo>
                    <a:lnTo>
                      <a:pt x="2430" y="517"/>
                    </a:lnTo>
                    <a:lnTo>
                      <a:pt x="2309" y="549"/>
                    </a:lnTo>
                    <a:lnTo>
                      <a:pt x="2190" y="589"/>
                    </a:lnTo>
                    <a:lnTo>
                      <a:pt x="2075" y="637"/>
                    </a:lnTo>
                    <a:lnTo>
                      <a:pt x="1966" y="692"/>
                    </a:lnTo>
                    <a:lnTo>
                      <a:pt x="1860" y="757"/>
                    </a:lnTo>
                    <a:lnTo>
                      <a:pt x="1760" y="826"/>
                    </a:lnTo>
                    <a:lnTo>
                      <a:pt x="1663" y="903"/>
                    </a:lnTo>
                    <a:lnTo>
                      <a:pt x="1574" y="987"/>
                    </a:lnTo>
                    <a:lnTo>
                      <a:pt x="1489" y="1077"/>
                    </a:lnTo>
                    <a:lnTo>
                      <a:pt x="1411" y="1172"/>
                    </a:lnTo>
                    <a:lnTo>
                      <a:pt x="1338" y="1272"/>
                    </a:lnTo>
                    <a:lnTo>
                      <a:pt x="1272" y="1378"/>
                    </a:lnTo>
                    <a:lnTo>
                      <a:pt x="1214" y="1489"/>
                    </a:lnTo>
                    <a:lnTo>
                      <a:pt x="1163" y="1603"/>
                    </a:lnTo>
                    <a:lnTo>
                      <a:pt x="1120" y="1721"/>
                    </a:lnTo>
                    <a:lnTo>
                      <a:pt x="1084" y="1844"/>
                    </a:lnTo>
                    <a:lnTo>
                      <a:pt x="1058" y="1971"/>
                    </a:lnTo>
                    <a:lnTo>
                      <a:pt x="1040" y="2100"/>
                    </a:lnTo>
                    <a:lnTo>
                      <a:pt x="1031" y="2232"/>
                    </a:lnTo>
                    <a:lnTo>
                      <a:pt x="1580" y="2249"/>
                    </a:lnTo>
                    <a:lnTo>
                      <a:pt x="791" y="3095"/>
                    </a:lnTo>
                    <a:lnTo>
                      <a:pt x="0" y="2200"/>
                    </a:lnTo>
                    <a:lnTo>
                      <a:pt x="557" y="2217"/>
                    </a:lnTo>
                    <a:lnTo>
                      <a:pt x="566" y="2071"/>
                    </a:lnTo>
                    <a:lnTo>
                      <a:pt x="585" y="1926"/>
                    </a:lnTo>
                    <a:lnTo>
                      <a:pt x="611" y="1784"/>
                    </a:lnTo>
                    <a:lnTo>
                      <a:pt x="646" y="1648"/>
                    </a:lnTo>
                    <a:lnTo>
                      <a:pt x="689" y="1514"/>
                    </a:lnTo>
                    <a:lnTo>
                      <a:pt x="740" y="1383"/>
                    </a:lnTo>
                    <a:lnTo>
                      <a:pt x="798" y="1257"/>
                    </a:lnTo>
                    <a:lnTo>
                      <a:pt x="864" y="1134"/>
                    </a:lnTo>
                    <a:lnTo>
                      <a:pt x="937" y="1017"/>
                    </a:lnTo>
                    <a:lnTo>
                      <a:pt x="1017" y="904"/>
                    </a:lnTo>
                    <a:lnTo>
                      <a:pt x="1103" y="797"/>
                    </a:lnTo>
                    <a:lnTo>
                      <a:pt x="1194" y="695"/>
                    </a:lnTo>
                    <a:lnTo>
                      <a:pt x="1292" y="598"/>
                    </a:lnTo>
                    <a:lnTo>
                      <a:pt x="1395" y="509"/>
                    </a:lnTo>
                    <a:lnTo>
                      <a:pt x="1503" y="424"/>
                    </a:lnTo>
                    <a:lnTo>
                      <a:pt x="1617" y="347"/>
                    </a:lnTo>
                    <a:lnTo>
                      <a:pt x="1734" y="278"/>
                    </a:lnTo>
                    <a:lnTo>
                      <a:pt x="1857" y="215"/>
                    </a:lnTo>
                    <a:lnTo>
                      <a:pt x="1983" y="160"/>
                    </a:lnTo>
                    <a:lnTo>
                      <a:pt x="2113" y="112"/>
                    </a:lnTo>
                    <a:lnTo>
                      <a:pt x="2247" y="72"/>
                    </a:lnTo>
                    <a:lnTo>
                      <a:pt x="2384" y="40"/>
                    </a:lnTo>
                    <a:lnTo>
                      <a:pt x="2524" y="18"/>
                    </a:lnTo>
                    <a:lnTo>
                      <a:pt x="2667" y="4"/>
                    </a:lnTo>
                    <a:lnTo>
                      <a:pt x="2813" y="0"/>
                    </a:lnTo>
                    <a:close/>
                  </a:path>
                </a:pathLst>
              </a:custGeom>
              <a:grpFill/>
              <a:ln w="0">
                <a:solidFill>
                  <a:schemeClr val="accent4"/>
                </a:solidFill>
                <a:prstDash val="solid"/>
                <a:round/>
                <a:headEnd/>
                <a:tailEnd/>
              </a:ln>
            </p:spPr>
            <p:txBody>
              <a:bodyPr vert="horz" wrap="none" lIns="91416" tIns="45708" rIns="91416" bIns="45708" numCol="1" anchor="t" anchorCtr="0" compatLnSpc="1">
                <a:prstTxWarp prst="textNoShape">
                  <a:avLst/>
                </a:prstTxWarp>
                <a:noAutofit/>
              </a:bodyPr>
              <a:lstStyle/>
              <a:p>
                <a:pPr algn="ctr" defTabSz="914362">
                  <a:defRPr/>
                </a:pPr>
                <a:endParaRPr lang="en-US" kern="0" dirty="0">
                  <a:solidFill>
                    <a:srgbClr val="FF0000"/>
                  </a:solidFill>
                </a:endParaRPr>
              </a:p>
            </p:txBody>
          </p:sp>
        </p:grpSp>
        <p:sp>
          <p:nvSpPr>
            <p:cNvPr id="42" name="Rectangle 41"/>
            <p:cNvSpPr/>
            <p:nvPr/>
          </p:nvSpPr>
          <p:spPr>
            <a:xfrm>
              <a:off x="917485" y="2553798"/>
              <a:ext cx="1739225" cy="5539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45720" bIns="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ja-JP" altLang="en-US" sz="900" b="1" dirty="0" smtClean="0">
                  <a:solidFill>
                    <a:schemeClr val="tx1">
                      <a:lumMod val="75000"/>
                    </a:schemeClr>
                  </a:solidFill>
                </a:rPr>
                <a:t>細やかなコントロール</a:t>
              </a:r>
              <a:r>
                <a:rPr lang="en-US" sz="900" b="1" dirty="0" smtClean="0">
                  <a:solidFill>
                    <a:schemeClr val="tx1">
                      <a:lumMod val="75000"/>
                    </a:schemeClr>
                  </a:solidFill>
                </a:rPr>
                <a:t> </a:t>
              </a:r>
              <a:r>
                <a:rPr lang="en-US" sz="900" dirty="0">
                  <a:solidFill>
                    <a:schemeClr val="tx1">
                      <a:lumMod val="50000"/>
                    </a:schemeClr>
                  </a:solidFill>
                </a:rPr>
                <a:t/>
              </a:r>
              <a:br>
                <a:rPr lang="en-US" sz="900" dirty="0">
                  <a:solidFill>
                    <a:schemeClr val="tx1">
                      <a:lumMod val="50000"/>
                    </a:schemeClr>
                  </a:solidFill>
                </a:rPr>
              </a:br>
              <a:r>
                <a:rPr lang="ja-JP" altLang="en-US" sz="900" dirty="0" smtClean="0">
                  <a:solidFill>
                    <a:schemeClr val="tx1"/>
                  </a:solidFill>
                </a:rPr>
                <a:t>個々のユーザに対し、今いる場所に応じたロケーションベースのネットワークアクセス制御</a:t>
              </a:r>
              <a:endParaRPr lang="en-US" sz="900" dirty="0">
                <a:solidFill>
                  <a:schemeClr val="tx1"/>
                </a:solidFill>
              </a:endParaRPr>
            </a:p>
          </p:txBody>
        </p:sp>
      </p:grpSp>
      <p:sp>
        <p:nvSpPr>
          <p:cNvPr id="45" name="Rectangle 44"/>
          <p:cNvSpPr/>
          <p:nvPr/>
        </p:nvSpPr>
        <p:spPr>
          <a:xfrm>
            <a:off x="2770838" y="3620335"/>
            <a:ext cx="5839763" cy="2743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spAutoFit/>
          </a:bodyPr>
          <a:lstStyle/>
          <a:p>
            <a:r>
              <a:rPr lang="en-US" sz="1200" dirty="0" smtClean="0"/>
              <a:t>ISE </a:t>
            </a:r>
            <a:r>
              <a:rPr lang="ja-JP" altLang="en-US" sz="1200" dirty="0" smtClean="0"/>
              <a:t>の機能概要</a:t>
            </a:r>
            <a:endParaRPr lang="en-US" sz="1200" dirty="0"/>
          </a:p>
        </p:txBody>
      </p:sp>
      <p:sp>
        <p:nvSpPr>
          <p:cNvPr id="46" name="Rectangle 45"/>
          <p:cNvSpPr/>
          <p:nvPr/>
        </p:nvSpPr>
        <p:spPr>
          <a:xfrm>
            <a:off x="2769902" y="3896274"/>
            <a:ext cx="5840698" cy="86212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t"/>
          <a:lstStyle/>
          <a:p>
            <a:pPr marL="111121" lvl="1" indent="-111121">
              <a:spcBef>
                <a:spcPts val="200"/>
              </a:spcBef>
              <a:spcAft>
                <a:spcPts val="200"/>
              </a:spcAft>
              <a:buFont typeface="Arial" panose="020B0604020202020204" pitchFamily="34" charset="0"/>
              <a:buChar char="•"/>
            </a:pPr>
            <a:r>
              <a:rPr lang="ja-JP" altLang="en-US" sz="900" dirty="0" smtClean="0">
                <a:solidFill>
                  <a:schemeClr val="tx1"/>
                </a:solidFill>
              </a:rPr>
              <a:t>ユーザが位置している部屋やエリアに応じたアクセス権を設定（必要に応じて部屋の階層的な定義も可能）</a:t>
            </a:r>
            <a:endParaRPr lang="en-US" sz="900" dirty="0" smtClean="0">
              <a:solidFill>
                <a:schemeClr val="tx1"/>
              </a:solidFill>
            </a:endParaRPr>
          </a:p>
          <a:p>
            <a:pPr marL="111121" lvl="1" indent="-111121">
              <a:spcBef>
                <a:spcPts val="200"/>
              </a:spcBef>
              <a:spcAft>
                <a:spcPts val="200"/>
              </a:spcAft>
              <a:buFont typeface="Arial" panose="020B0604020202020204" pitchFamily="34" charset="0"/>
              <a:buChar char="•"/>
            </a:pPr>
            <a:r>
              <a:rPr lang="en-US" altLang="ja-JP" sz="900" dirty="0" smtClean="0">
                <a:solidFill>
                  <a:schemeClr val="tx1"/>
                </a:solidFill>
              </a:rPr>
              <a:t>MSE</a:t>
            </a:r>
            <a:r>
              <a:rPr lang="ja-JP" altLang="en-US" sz="900" dirty="0" smtClean="0">
                <a:solidFill>
                  <a:schemeClr val="tx1"/>
                </a:solidFill>
              </a:rPr>
              <a:t>のロケーション属性値を、</a:t>
            </a:r>
            <a:r>
              <a:rPr lang="en-US" altLang="ja-JP" sz="900" dirty="0" smtClean="0">
                <a:solidFill>
                  <a:schemeClr val="tx1"/>
                </a:solidFill>
              </a:rPr>
              <a:t>ISE</a:t>
            </a:r>
            <a:r>
              <a:rPr lang="ja-JP" altLang="en-US" sz="900" dirty="0" smtClean="0">
                <a:solidFill>
                  <a:schemeClr val="tx1"/>
                </a:solidFill>
              </a:rPr>
              <a:t>のアクセス制御ポリシーで利用</a:t>
            </a:r>
            <a:endParaRPr lang="en-US" altLang="ja-JP" sz="900" dirty="0" smtClean="0">
              <a:solidFill>
                <a:schemeClr val="tx1"/>
              </a:solidFill>
            </a:endParaRPr>
          </a:p>
          <a:p>
            <a:pPr marL="111121" lvl="1" indent="-111121">
              <a:spcBef>
                <a:spcPts val="200"/>
              </a:spcBef>
              <a:spcAft>
                <a:spcPts val="200"/>
              </a:spcAft>
              <a:buFont typeface="Arial" panose="020B0604020202020204" pitchFamily="34" charset="0"/>
              <a:buChar char="•"/>
            </a:pPr>
            <a:r>
              <a:rPr lang="ja-JP" altLang="en-US" sz="900" dirty="0" smtClean="0">
                <a:solidFill>
                  <a:schemeClr val="tx1"/>
                </a:solidFill>
              </a:rPr>
              <a:t>ロケーションの変更を定期的に</a:t>
            </a:r>
            <a:r>
              <a:rPr lang="en-US" sz="900" dirty="0" smtClean="0">
                <a:solidFill>
                  <a:schemeClr val="tx1"/>
                </a:solidFill>
              </a:rPr>
              <a:t>MSE</a:t>
            </a:r>
            <a:r>
              <a:rPr lang="ja-JP" altLang="en-US" sz="900" dirty="0" smtClean="0">
                <a:solidFill>
                  <a:schemeClr val="tx1"/>
                </a:solidFill>
              </a:rPr>
              <a:t>に確認</a:t>
            </a:r>
            <a:endParaRPr lang="en-US" altLang="ja-JP" sz="900" dirty="0" smtClean="0">
              <a:solidFill>
                <a:schemeClr val="tx1"/>
              </a:solidFill>
            </a:endParaRPr>
          </a:p>
          <a:p>
            <a:pPr marL="111121" lvl="1" indent="-111121">
              <a:spcBef>
                <a:spcPts val="200"/>
              </a:spcBef>
              <a:spcAft>
                <a:spcPts val="200"/>
              </a:spcAft>
              <a:buFont typeface="Arial" panose="020B0604020202020204" pitchFamily="34" charset="0"/>
              <a:buChar char="•"/>
            </a:pPr>
            <a:r>
              <a:rPr lang="ja-JP" altLang="en-US" sz="900" dirty="0" smtClean="0">
                <a:solidFill>
                  <a:schemeClr val="tx1"/>
                </a:solidFill>
              </a:rPr>
              <a:t>ユーザが新しい場所に移動した際に自動で再認証し、新しいアクセス制御ポリシーを強制</a:t>
            </a:r>
            <a:endParaRPr lang="en-US" altLang="ja-JP" sz="900" dirty="0" smtClean="0">
              <a:solidFill>
                <a:schemeClr val="tx1"/>
              </a:solidFill>
            </a:endParaRPr>
          </a:p>
        </p:txBody>
      </p:sp>
      <p:sp>
        <p:nvSpPr>
          <p:cNvPr id="47" name="Text Placeholder 3"/>
          <p:cNvSpPr txBox="1">
            <a:spLocks/>
          </p:cNvSpPr>
          <p:nvPr/>
        </p:nvSpPr>
        <p:spPr>
          <a:xfrm>
            <a:off x="533401" y="731838"/>
            <a:ext cx="8071621" cy="296862"/>
          </a:xfrm>
          <a:prstGeom prst="rect">
            <a:avLst/>
          </a:prstGeom>
        </p:spPr>
        <p:txBody>
          <a:bodyPr lIns="0" tIns="0" rIns="0" bIns="0"/>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ja-JP" altLang="en-US" sz="1600" dirty="0" smtClean="0"/>
              <a:t>セキュリティポリシーと無線</a:t>
            </a:r>
            <a:r>
              <a:rPr lang="en-US" altLang="ja-JP" sz="1600" dirty="0" smtClean="0"/>
              <a:t>LAN</a:t>
            </a:r>
            <a:r>
              <a:rPr lang="ja-JP" altLang="en-US" sz="1600" dirty="0" smtClean="0"/>
              <a:t>ロケーション</a:t>
            </a:r>
            <a:r>
              <a:rPr lang="en-US" altLang="ja-JP" sz="1600" dirty="0" smtClean="0"/>
              <a:t> -  Cisco </a:t>
            </a:r>
            <a:r>
              <a:rPr lang="en-US" sz="1600" dirty="0" smtClean="0"/>
              <a:t>Mobility Services Engine (MSE) </a:t>
            </a:r>
            <a:r>
              <a:rPr lang="ja-JP" altLang="en-US" sz="1600" dirty="0" smtClean="0"/>
              <a:t>連携</a:t>
            </a:r>
            <a:endParaRPr lang="en-US" sz="1600" dirty="0"/>
          </a:p>
        </p:txBody>
      </p:sp>
      <p:graphicFrame>
        <p:nvGraphicFramePr>
          <p:cNvPr id="48" name="Table 47"/>
          <p:cNvGraphicFramePr>
            <a:graphicFrameLocks noGrp="1"/>
          </p:cNvGraphicFramePr>
          <p:nvPr>
            <p:extLst/>
          </p:nvPr>
        </p:nvGraphicFramePr>
        <p:xfrm>
          <a:off x="2831693" y="2372901"/>
          <a:ext cx="2216089" cy="862780"/>
        </p:xfrm>
        <a:graphic>
          <a:graphicData uri="http://schemas.openxmlformats.org/drawingml/2006/table">
            <a:tbl>
              <a:tblPr firstRow="1" bandRow="1">
                <a:tableStyleId>{5C22544A-7EE6-4342-B048-85BDC9FD1C3A}</a:tableStyleId>
              </a:tblPr>
              <a:tblGrid>
                <a:gridCol w="355481"/>
                <a:gridCol w="465152"/>
                <a:gridCol w="465152"/>
                <a:gridCol w="465152"/>
                <a:gridCol w="465152"/>
              </a:tblGrid>
              <a:tr h="274672">
                <a:tc>
                  <a:txBody>
                    <a:bodyPr/>
                    <a:lstStyle/>
                    <a:p>
                      <a:endParaRPr lang="en-US" sz="700" dirty="0"/>
                    </a:p>
                  </a:txBody>
                  <a:tcPr marL="9144" marR="9144" marT="9144" marB="9144">
                    <a:lnB w="12700" cap="flat" cmpd="sng" algn="ctr">
                      <a:solidFill>
                        <a:schemeClr val="bg1"/>
                      </a:solidFill>
                      <a:prstDash val="solid"/>
                      <a:round/>
                      <a:headEnd type="none" w="med" len="med"/>
                      <a:tailEnd type="none" w="med" len="med"/>
                    </a:lnB>
                  </a:tcPr>
                </a:tc>
                <a:tc>
                  <a:txBody>
                    <a:bodyPr/>
                    <a:lstStyle/>
                    <a:p>
                      <a:pPr algn="ctr"/>
                      <a:r>
                        <a:rPr lang="ja-JP" altLang="en-US" sz="700" b="0" dirty="0" smtClean="0"/>
                        <a:t>ロビー</a:t>
                      </a:r>
                      <a:endParaRPr lang="en-US" sz="700" b="0" dirty="0"/>
                    </a:p>
                  </a:txBody>
                  <a:tcPr marL="9144" marR="9144" marT="9144" marB="9144" anchor="ctr">
                    <a:lnB w="12700" cap="flat" cmpd="sng" algn="ctr">
                      <a:solidFill>
                        <a:schemeClr val="bg1"/>
                      </a:solidFill>
                      <a:prstDash val="solid"/>
                      <a:round/>
                      <a:headEnd type="none" w="med" len="med"/>
                      <a:tailEnd type="none" w="med" len="med"/>
                    </a:lnB>
                  </a:tcPr>
                </a:tc>
                <a:tc>
                  <a:txBody>
                    <a:bodyPr/>
                    <a:lstStyle/>
                    <a:p>
                      <a:pPr algn="ctr"/>
                      <a:r>
                        <a:rPr lang="ja-JP" altLang="en-US" sz="700" b="0" dirty="0" smtClean="0"/>
                        <a:t>患者の</a:t>
                      </a:r>
                      <a:endParaRPr lang="en-US" altLang="ja-JP" sz="700" b="0" dirty="0" smtClean="0"/>
                    </a:p>
                    <a:p>
                      <a:pPr algn="ctr"/>
                      <a:r>
                        <a:rPr lang="ja-JP" altLang="en-US" sz="700" b="0" dirty="0" smtClean="0"/>
                        <a:t>入院部屋</a:t>
                      </a:r>
                      <a:endParaRPr lang="en-US" sz="700" b="0" dirty="0"/>
                    </a:p>
                  </a:txBody>
                  <a:tcPr marL="9144" marR="9144" marT="9144" marB="9144" anchor="ctr">
                    <a:lnB w="12700" cap="flat" cmpd="sng" algn="ctr">
                      <a:solidFill>
                        <a:schemeClr val="bg1"/>
                      </a:solidFill>
                      <a:prstDash val="solid"/>
                      <a:round/>
                      <a:headEnd type="none" w="med" len="med"/>
                      <a:tailEnd type="none" w="med" len="med"/>
                    </a:lnB>
                  </a:tcPr>
                </a:tc>
                <a:tc>
                  <a:txBody>
                    <a:bodyPr/>
                    <a:lstStyle/>
                    <a:p>
                      <a:pPr algn="ctr"/>
                      <a:r>
                        <a:rPr lang="ja-JP" altLang="en-US" sz="700" b="0" dirty="0" smtClean="0"/>
                        <a:t>ラボ</a:t>
                      </a:r>
                      <a:r>
                        <a:rPr lang="en-US" sz="700" b="0" dirty="0" smtClean="0"/>
                        <a:t> </a:t>
                      </a:r>
                      <a:endParaRPr lang="en-US" sz="700" b="0" dirty="0"/>
                    </a:p>
                  </a:txBody>
                  <a:tcPr marL="9144" marR="9144" marT="9144" marB="9144" anchor="ctr">
                    <a:lnB w="12700" cap="flat" cmpd="sng" algn="ctr">
                      <a:solidFill>
                        <a:schemeClr val="bg1"/>
                      </a:solidFill>
                      <a:prstDash val="solid"/>
                      <a:round/>
                      <a:headEnd type="none" w="med" len="med"/>
                      <a:tailEnd type="none" w="med" len="med"/>
                    </a:lnB>
                  </a:tcPr>
                </a:tc>
                <a:tc>
                  <a:txBody>
                    <a:bodyPr/>
                    <a:lstStyle/>
                    <a:p>
                      <a:pPr algn="ctr"/>
                      <a:r>
                        <a:rPr lang="en-US" sz="700" b="0" dirty="0" smtClean="0"/>
                        <a:t>ER</a:t>
                      </a:r>
                      <a:endParaRPr lang="en-US" sz="700" b="0" dirty="0"/>
                    </a:p>
                  </a:txBody>
                  <a:tcPr marL="9144" marR="9144" marT="9144" marB="9144" anchor="ctr">
                    <a:lnB w="12700" cap="flat" cmpd="sng" algn="ctr">
                      <a:solidFill>
                        <a:schemeClr val="bg1"/>
                      </a:solidFill>
                      <a:prstDash val="solid"/>
                      <a:round/>
                      <a:headEnd type="none" w="med" len="med"/>
                      <a:tailEnd type="none" w="med" len="med"/>
                    </a:lnB>
                  </a:tcPr>
                </a:tc>
              </a:tr>
              <a:tr h="588108">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smtClean="0"/>
                    </a:p>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700" dirty="0" smtClean="0"/>
                        <a:t>医者</a:t>
                      </a:r>
                      <a:endParaRPr lang="en-US" sz="700" dirty="0" smtClean="0"/>
                    </a:p>
                    <a:p>
                      <a:endParaRPr lang="en-US" sz="700" dirty="0"/>
                    </a:p>
                  </a:txBody>
                  <a:tcPr marL="27432" marR="9144" marT="9144" marB="9144">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ja-JP" altLang="en-US" sz="700" dirty="0" smtClean="0"/>
                        <a:t>閲覧不可</a:t>
                      </a:r>
                      <a:endParaRPr lang="en-US" sz="700" dirty="0"/>
                    </a:p>
                  </a:txBody>
                  <a:tcPr marL="27432" marR="9144" marT="9144" marB="9144">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700" b="0" dirty="0" smtClean="0"/>
                        <a:t>アクセス</a:t>
                      </a:r>
                      <a:endParaRPr lang="en-US" altLang="ja-JP" sz="700" b="0" dirty="0" smtClean="0"/>
                    </a:p>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700" b="0" dirty="0" smtClean="0"/>
                        <a:t>可能</a:t>
                      </a:r>
                      <a:endParaRPr lang="en-US" sz="700" b="0" dirty="0" smtClean="0"/>
                    </a:p>
                  </a:txBody>
                  <a:tcPr marL="27432" marR="9144" marT="9144" marB="9144">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700" b="0" dirty="0" smtClean="0"/>
                        <a:t>閲覧不可</a:t>
                      </a:r>
                      <a:endParaRPr lang="en-US" sz="700" b="0" dirty="0" smtClean="0"/>
                    </a:p>
                  </a:txBody>
                  <a:tcPr marL="27432" marR="9144" marT="9144" marB="9144">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700" b="0" dirty="0" smtClean="0"/>
                        <a:t>アクセス</a:t>
                      </a:r>
                      <a:endParaRPr lang="en-US" altLang="ja-JP" sz="700" b="0" dirty="0" smtClean="0"/>
                    </a:p>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700" b="0" dirty="0" smtClean="0"/>
                        <a:t>可能</a:t>
                      </a:r>
                      <a:endParaRPr lang="en-US" sz="700" b="0" dirty="0" smtClean="0"/>
                    </a:p>
                  </a:txBody>
                  <a:tcPr marL="27432" marR="9144" marT="9144" marB="9144">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grpSp>
        <p:nvGrpSpPr>
          <p:cNvPr id="49" name="Group 409"/>
          <p:cNvGrpSpPr/>
          <p:nvPr/>
        </p:nvGrpSpPr>
        <p:grpSpPr>
          <a:xfrm>
            <a:off x="3314155" y="3028569"/>
            <a:ext cx="155448" cy="155448"/>
            <a:chOff x="8107498" y="2908825"/>
            <a:chExt cx="67988" cy="61902"/>
          </a:xfrm>
        </p:grpSpPr>
        <p:sp>
          <p:nvSpPr>
            <p:cNvPr id="50" name="Oval 434"/>
            <p:cNvSpPr/>
            <p:nvPr/>
          </p:nvSpPr>
          <p:spPr>
            <a:xfrm>
              <a:off x="8107498" y="2908825"/>
              <a:ext cx="67988" cy="61902"/>
            </a:xfrm>
            <a:prstGeom prst="ellipse">
              <a:avLst/>
            </a:prstGeom>
            <a:solidFill>
              <a:srgbClr val="FF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 name="Flowchart: Terminator 435"/>
            <p:cNvSpPr/>
            <p:nvPr/>
          </p:nvSpPr>
          <p:spPr>
            <a:xfrm>
              <a:off x="8120668" y="2934985"/>
              <a:ext cx="41649" cy="11093"/>
            </a:xfrm>
            <a:prstGeom prst="flowChartTermina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52" name="Group 51"/>
          <p:cNvGrpSpPr/>
          <p:nvPr/>
        </p:nvGrpSpPr>
        <p:grpSpPr>
          <a:xfrm>
            <a:off x="3786559" y="3028569"/>
            <a:ext cx="155448" cy="155448"/>
            <a:chOff x="3823722" y="2918416"/>
            <a:chExt cx="155448" cy="155448"/>
          </a:xfrm>
        </p:grpSpPr>
        <p:sp>
          <p:nvSpPr>
            <p:cNvPr id="53" name="Oval 418"/>
            <p:cNvSpPr/>
            <p:nvPr/>
          </p:nvSpPr>
          <p:spPr>
            <a:xfrm>
              <a:off x="3823722" y="2918416"/>
              <a:ext cx="155448" cy="155448"/>
            </a:xfrm>
            <a:prstGeom prst="ellipse">
              <a:avLst/>
            </a:prstGeom>
            <a:solidFill>
              <a:schemeClr val="accent4"/>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Freeform 8"/>
            <p:cNvSpPr>
              <a:spLocks/>
            </p:cNvSpPr>
            <p:nvPr/>
          </p:nvSpPr>
          <p:spPr bwMode="auto">
            <a:xfrm>
              <a:off x="3857641" y="2954372"/>
              <a:ext cx="87612" cy="74601"/>
            </a:xfrm>
            <a:custGeom>
              <a:avLst/>
              <a:gdLst>
                <a:gd name="T0" fmla="*/ 721 w 1670"/>
                <a:gd name="T1" fmla="*/ 942 h 1422"/>
                <a:gd name="T2" fmla="*/ 324 w 1670"/>
                <a:gd name="T3" fmla="*/ 545 h 1422"/>
                <a:gd name="T4" fmla="*/ 295 w 1670"/>
                <a:gd name="T5" fmla="*/ 521 h 1422"/>
                <a:gd name="T6" fmla="*/ 261 w 1670"/>
                <a:gd name="T7" fmla="*/ 504 h 1422"/>
                <a:gd name="T8" fmla="*/ 227 w 1670"/>
                <a:gd name="T9" fmla="*/ 493 h 1422"/>
                <a:gd name="T10" fmla="*/ 191 w 1670"/>
                <a:gd name="T11" fmla="*/ 489 h 1422"/>
                <a:gd name="T12" fmla="*/ 154 w 1670"/>
                <a:gd name="T13" fmla="*/ 493 h 1422"/>
                <a:gd name="T14" fmla="*/ 118 w 1670"/>
                <a:gd name="T15" fmla="*/ 504 h 1422"/>
                <a:gd name="T16" fmla="*/ 85 w 1670"/>
                <a:gd name="T17" fmla="*/ 521 h 1422"/>
                <a:gd name="T18" fmla="*/ 55 w 1670"/>
                <a:gd name="T19" fmla="*/ 545 h 1422"/>
                <a:gd name="T20" fmla="*/ 43 w 1670"/>
                <a:gd name="T21" fmla="*/ 559 h 1422"/>
                <a:gd name="T22" fmla="*/ 22 w 1670"/>
                <a:gd name="T23" fmla="*/ 590 h 1422"/>
                <a:gd name="T24" fmla="*/ 8 w 1670"/>
                <a:gd name="T25" fmla="*/ 625 h 1422"/>
                <a:gd name="T26" fmla="*/ 2 w 1670"/>
                <a:gd name="T27" fmla="*/ 661 h 1422"/>
                <a:gd name="T28" fmla="*/ 2 w 1670"/>
                <a:gd name="T29" fmla="*/ 697 h 1422"/>
                <a:gd name="T30" fmla="*/ 8 w 1670"/>
                <a:gd name="T31" fmla="*/ 734 h 1422"/>
                <a:gd name="T32" fmla="*/ 22 w 1670"/>
                <a:gd name="T33" fmla="*/ 768 h 1422"/>
                <a:gd name="T34" fmla="*/ 43 w 1670"/>
                <a:gd name="T35" fmla="*/ 800 h 1422"/>
                <a:gd name="T36" fmla="*/ 611 w 1670"/>
                <a:gd name="T37" fmla="*/ 1370 h 1422"/>
                <a:gd name="T38" fmla="*/ 638 w 1670"/>
                <a:gd name="T39" fmla="*/ 1391 h 1422"/>
                <a:gd name="T40" fmla="*/ 652 w 1670"/>
                <a:gd name="T41" fmla="*/ 1397 h 1422"/>
                <a:gd name="T42" fmla="*/ 695 w 1670"/>
                <a:gd name="T43" fmla="*/ 1416 h 1422"/>
                <a:gd name="T44" fmla="*/ 725 w 1670"/>
                <a:gd name="T45" fmla="*/ 1421 h 1422"/>
                <a:gd name="T46" fmla="*/ 764 w 1670"/>
                <a:gd name="T47" fmla="*/ 1422 h 1422"/>
                <a:gd name="T48" fmla="*/ 830 w 1670"/>
                <a:gd name="T49" fmla="*/ 1403 h 1422"/>
                <a:gd name="T50" fmla="*/ 849 w 1670"/>
                <a:gd name="T51" fmla="*/ 1392 h 1422"/>
                <a:gd name="T52" fmla="*/ 881 w 1670"/>
                <a:gd name="T53" fmla="*/ 1370 h 1422"/>
                <a:gd name="T54" fmla="*/ 903 w 1670"/>
                <a:gd name="T55" fmla="*/ 1345 h 1422"/>
                <a:gd name="T56" fmla="*/ 1635 w 1670"/>
                <a:gd name="T57" fmla="*/ 299 h 1422"/>
                <a:gd name="T58" fmla="*/ 1654 w 1670"/>
                <a:gd name="T59" fmla="*/ 264 h 1422"/>
                <a:gd name="T60" fmla="*/ 1667 w 1670"/>
                <a:gd name="T61" fmla="*/ 230 h 1422"/>
                <a:gd name="T62" fmla="*/ 1670 w 1670"/>
                <a:gd name="T63" fmla="*/ 192 h 1422"/>
                <a:gd name="T64" fmla="*/ 1667 w 1670"/>
                <a:gd name="T65" fmla="*/ 155 h 1422"/>
                <a:gd name="T66" fmla="*/ 1657 w 1670"/>
                <a:gd name="T67" fmla="*/ 121 h 1422"/>
                <a:gd name="T68" fmla="*/ 1641 w 1670"/>
                <a:gd name="T69" fmla="*/ 88 h 1422"/>
                <a:gd name="T70" fmla="*/ 1618 w 1670"/>
                <a:gd name="T71" fmla="*/ 58 h 1422"/>
                <a:gd name="T72" fmla="*/ 1588 w 1670"/>
                <a:gd name="T73" fmla="*/ 33 h 1422"/>
                <a:gd name="T74" fmla="*/ 1572 w 1670"/>
                <a:gd name="T75" fmla="*/ 23 h 1422"/>
                <a:gd name="T76" fmla="*/ 1537 w 1670"/>
                <a:gd name="T77" fmla="*/ 7 h 1422"/>
                <a:gd name="T78" fmla="*/ 1501 w 1670"/>
                <a:gd name="T79" fmla="*/ 0 h 1422"/>
                <a:gd name="T80" fmla="*/ 1465 w 1670"/>
                <a:gd name="T81" fmla="*/ 0 h 1422"/>
                <a:gd name="T82" fmla="*/ 1429 w 1670"/>
                <a:gd name="T83" fmla="*/ 6 h 1422"/>
                <a:gd name="T84" fmla="*/ 1396 w 1670"/>
                <a:gd name="T85" fmla="*/ 18 h 1422"/>
                <a:gd name="T86" fmla="*/ 1364 w 1670"/>
                <a:gd name="T87" fmla="*/ 39 h 1422"/>
                <a:gd name="T88" fmla="*/ 1336 w 1670"/>
                <a:gd name="T89" fmla="*/ 6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0" h="1422">
                  <a:moveTo>
                    <a:pt x="1325" y="80"/>
                  </a:moveTo>
                  <a:lnTo>
                    <a:pt x="721" y="942"/>
                  </a:lnTo>
                  <a:lnTo>
                    <a:pt x="324" y="545"/>
                  </a:lnTo>
                  <a:lnTo>
                    <a:pt x="324" y="545"/>
                  </a:lnTo>
                  <a:lnTo>
                    <a:pt x="310" y="532"/>
                  </a:lnTo>
                  <a:lnTo>
                    <a:pt x="295" y="521"/>
                  </a:lnTo>
                  <a:lnTo>
                    <a:pt x="279" y="512"/>
                  </a:lnTo>
                  <a:lnTo>
                    <a:pt x="261" y="504"/>
                  </a:lnTo>
                  <a:lnTo>
                    <a:pt x="244" y="497"/>
                  </a:lnTo>
                  <a:lnTo>
                    <a:pt x="227" y="493"/>
                  </a:lnTo>
                  <a:lnTo>
                    <a:pt x="208" y="491"/>
                  </a:lnTo>
                  <a:lnTo>
                    <a:pt x="191" y="489"/>
                  </a:lnTo>
                  <a:lnTo>
                    <a:pt x="172" y="491"/>
                  </a:lnTo>
                  <a:lnTo>
                    <a:pt x="154" y="493"/>
                  </a:lnTo>
                  <a:lnTo>
                    <a:pt x="135" y="497"/>
                  </a:lnTo>
                  <a:lnTo>
                    <a:pt x="118" y="504"/>
                  </a:lnTo>
                  <a:lnTo>
                    <a:pt x="102" y="512"/>
                  </a:lnTo>
                  <a:lnTo>
                    <a:pt x="85" y="521"/>
                  </a:lnTo>
                  <a:lnTo>
                    <a:pt x="71" y="532"/>
                  </a:lnTo>
                  <a:lnTo>
                    <a:pt x="55" y="545"/>
                  </a:lnTo>
                  <a:lnTo>
                    <a:pt x="55" y="545"/>
                  </a:lnTo>
                  <a:lnTo>
                    <a:pt x="43" y="559"/>
                  </a:lnTo>
                  <a:lnTo>
                    <a:pt x="31" y="575"/>
                  </a:lnTo>
                  <a:lnTo>
                    <a:pt x="22" y="590"/>
                  </a:lnTo>
                  <a:lnTo>
                    <a:pt x="14" y="608"/>
                  </a:lnTo>
                  <a:lnTo>
                    <a:pt x="8" y="625"/>
                  </a:lnTo>
                  <a:lnTo>
                    <a:pt x="3" y="642"/>
                  </a:lnTo>
                  <a:lnTo>
                    <a:pt x="2" y="661"/>
                  </a:lnTo>
                  <a:lnTo>
                    <a:pt x="0" y="679"/>
                  </a:lnTo>
                  <a:lnTo>
                    <a:pt x="2" y="697"/>
                  </a:lnTo>
                  <a:lnTo>
                    <a:pt x="3" y="716"/>
                  </a:lnTo>
                  <a:lnTo>
                    <a:pt x="8" y="734"/>
                  </a:lnTo>
                  <a:lnTo>
                    <a:pt x="14" y="751"/>
                  </a:lnTo>
                  <a:lnTo>
                    <a:pt x="22" y="768"/>
                  </a:lnTo>
                  <a:lnTo>
                    <a:pt x="31" y="784"/>
                  </a:lnTo>
                  <a:lnTo>
                    <a:pt x="43" y="800"/>
                  </a:lnTo>
                  <a:lnTo>
                    <a:pt x="55" y="814"/>
                  </a:lnTo>
                  <a:lnTo>
                    <a:pt x="611" y="1370"/>
                  </a:lnTo>
                  <a:lnTo>
                    <a:pt x="630" y="1383"/>
                  </a:lnTo>
                  <a:lnTo>
                    <a:pt x="638" y="1391"/>
                  </a:lnTo>
                  <a:lnTo>
                    <a:pt x="652" y="1397"/>
                  </a:lnTo>
                  <a:lnTo>
                    <a:pt x="652" y="1397"/>
                  </a:lnTo>
                  <a:lnTo>
                    <a:pt x="674" y="1408"/>
                  </a:lnTo>
                  <a:lnTo>
                    <a:pt x="695" y="1416"/>
                  </a:lnTo>
                  <a:lnTo>
                    <a:pt x="725" y="1421"/>
                  </a:lnTo>
                  <a:lnTo>
                    <a:pt x="725" y="1421"/>
                  </a:lnTo>
                  <a:lnTo>
                    <a:pt x="745" y="1422"/>
                  </a:lnTo>
                  <a:lnTo>
                    <a:pt x="764" y="1422"/>
                  </a:lnTo>
                  <a:lnTo>
                    <a:pt x="800" y="1416"/>
                  </a:lnTo>
                  <a:lnTo>
                    <a:pt x="830" y="1403"/>
                  </a:lnTo>
                  <a:lnTo>
                    <a:pt x="830" y="1403"/>
                  </a:lnTo>
                  <a:lnTo>
                    <a:pt x="849" y="1392"/>
                  </a:lnTo>
                  <a:lnTo>
                    <a:pt x="866" y="1378"/>
                  </a:lnTo>
                  <a:lnTo>
                    <a:pt x="881" y="1370"/>
                  </a:lnTo>
                  <a:lnTo>
                    <a:pt x="887" y="1359"/>
                  </a:lnTo>
                  <a:lnTo>
                    <a:pt x="903" y="1345"/>
                  </a:lnTo>
                  <a:lnTo>
                    <a:pt x="1635" y="299"/>
                  </a:lnTo>
                  <a:lnTo>
                    <a:pt x="1635" y="299"/>
                  </a:lnTo>
                  <a:lnTo>
                    <a:pt x="1646" y="282"/>
                  </a:lnTo>
                  <a:lnTo>
                    <a:pt x="1654" y="264"/>
                  </a:lnTo>
                  <a:lnTo>
                    <a:pt x="1660" y="247"/>
                  </a:lnTo>
                  <a:lnTo>
                    <a:pt x="1667" y="230"/>
                  </a:lnTo>
                  <a:lnTo>
                    <a:pt x="1668" y="211"/>
                  </a:lnTo>
                  <a:lnTo>
                    <a:pt x="1670" y="192"/>
                  </a:lnTo>
                  <a:lnTo>
                    <a:pt x="1670" y="174"/>
                  </a:lnTo>
                  <a:lnTo>
                    <a:pt x="1667" y="155"/>
                  </a:lnTo>
                  <a:lnTo>
                    <a:pt x="1664" y="138"/>
                  </a:lnTo>
                  <a:lnTo>
                    <a:pt x="1657" y="121"/>
                  </a:lnTo>
                  <a:lnTo>
                    <a:pt x="1649" y="104"/>
                  </a:lnTo>
                  <a:lnTo>
                    <a:pt x="1641" y="88"/>
                  </a:lnTo>
                  <a:lnTo>
                    <a:pt x="1630" y="72"/>
                  </a:lnTo>
                  <a:lnTo>
                    <a:pt x="1618" y="58"/>
                  </a:lnTo>
                  <a:lnTo>
                    <a:pt x="1604" y="45"/>
                  </a:lnTo>
                  <a:lnTo>
                    <a:pt x="1588" y="33"/>
                  </a:lnTo>
                  <a:lnTo>
                    <a:pt x="1588" y="33"/>
                  </a:lnTo>
                  <a:lnTo>
                    <a:pt x="1572" y="23"/>
                  </a:lnTo>
                  <a:lnTo>
                    <a:pt x="1555" y="14"/>
                  </a:lnTo>
                  <a:lnTo>
                    <a:pt x="1537" y="7"/>
                  </a:lnTo>
                  <a:lnTo>
                    <a:pt x="1520" y="3"/>
                  </a:lnTo>
                  <a:lnTo>
                    <a:pt x="1501" y="0"/>
                  </a:lnTo>
                  <a:lnTo>
                    <a:pt x="1484" y="0"/>
                  </a:lnTo>
                  <a:lnTo>
                    <a:pt x="1465" y="0"/>
                  </a:lnTo>
                  <a:lnTo>
                    <a:pt x="1448" y="3"/>
                  </a:lnTo>
                  <a:lnTo>
                    <a:pt x="1429" y="6"/>
                  </a:lnTo>
                  <a:lnTo>
                    <a:pt x="1411" y="12"/>
                  </a:lnTo>
                  <a:lnTo>
                    <a:pt x="1396" y="18"/>
                  </a:lnTo>
                  <a:lnTo>
                    <a:pt x="1378" y="28"/>
                  </a:lnTo>
                  <a:lnTo>
                    <a:pt x="1364" y="39"/>
                  </a:lnTo>
                  <a:lnTo>
                    <a:pt x="1350" y="52"/>
                  </a:lnTo>
                  <a:lnTo>
                    <a:pt x="1336" y="64"/>
                  </a:lnTo>
                  <a:lnTo>
                    <a:pt x="1325" y="8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5" name="Group 54"/>
          <p:cNvGrpSpPr/>
          <p:nvPr/>
        </p:nvGrpSpPr>
        <p:grpSpPr>
          <a:xfrm>
            <a:off x="4731367" y="3028569"/>
            <a:ext cx="155448" cy="155448"/>
            <a:chOff x="4621348" y="2793952"/>
            <a:chExt cx="155448" cy="155448"/>
          </a:xfrm>
        </p:grpSpPr>
        <p:sp>
          <p:nvSpPr>
            <p:cNvPr id="56" name="Oval 418"/>
            <p:cNvSpPr/>
            <p:nvPr/>
          </p:nvSpPr>
          <p:spPr>
            <a:xfrm>
              <a:off x="4621348" y="2793952"/>
              <a:ext cx="155448" cy="155448"/>
            </a:xfrm>
            <a:prstGeom prst="ellipse">
              <a:avLst/>
            </a:prstGeom>
            <a:solidFill>
              <a:schemeClr val="accent4"/>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7" name="Freeform 8"/>
            <p:cNvSpPr>
              <a:spLocks/>
            </p:cNvSpPr>
            <p:nvPr/>
          </p:nvSpPr>
          <p:spPr bwMode="auto">
            <a:xfrm>
              <a:off x="4655265" y="2834375"/>
              <a:ext cx="87612" cy="74601"/>
            </a:xfrm>
            <a:custGeom>
              <a:avLst/>
              <a:gdLst>
                <a:gd name="T0" fmla="*/ 721 w 1670"/>
                <a:gd name="T1" fmla="*/ 942 h 1422"/>
                <a:gd name="T2" fmla="*/ 324 w 1670"/>
                <a:gd name="T3" fmla="*/ 545 h 1422"/>
                <a:gd name="T4" fmla="*/ 295 w 1670"/>
                <a:gd name="T5" fmla="*/ 521 h 1422"/>
                <a:gd name="T6" fmla="*/ 261 w 1670"/>
                <a:gd name="T7" fmla="*/ 504 h 1422"/>
                <a:gd name="T8" fmla="*/ 227 w 1670"/>
                <a:gd name="T9" fmla="*/ 493 h 1422"/>
                <a:gd name="T10" fmla="*/ 191 w 1670"/>
                <a:gd name="T11" fmla="*/ 489 h 1422"/>
                <a:gd name="T12" fmla="*/ 154 w 1670"/>
                <a:gd name="T13" fmla="*/ 493 h 1422"/>
                <a:gd name="T14" fmla="*/ 118 w 1670"/>
                <a:gd name="T15" fmla="*/ 504 h 1422"/>
                <a:gd name="T16" fmla="*/ 85 w 1670"/>
                <a:gd name="T17" fmla="*/ 521 h 1422"/>
                <a:gd name="T18" fmla="*/ 55 w 1670"/>
                <a:gd name="T19" fmla="*/ 545 h 1422"/>
                <a:gd name="T20" fmla="*/ 43 w 1670"/>
                <a:gd name="T21" fmla="*/ 559 h 1422"/>
                <a:gd name="T22" fmla="*/ 22 w 1670"/>
                <a:gd name="T23" fmla="*/ 590 h 1422"/>
                <a:gd name="T24" fmla="*/ 8 w 1670"/>
                <a:gd name="T25" fmla="*/ 625 h 1422"/>
                <a:gd name="T26" fmla="*/ 2 w 1670"/>
                <a:gd name="T27" fmla="*/ 661 h 1422"/>
                <a:gd name="T28" fmla="*/ 2 w 1670"/>
                <a:gd name="T29" fmla="*/ 697 h 1422"/>
                <a:gd name="T30" fmla="*/ 8 w 1670"/>
                <a:gd name="T31" fmla="*/ 734 h 1422"/>
                <a:gd name="T32" fmla="*/ 22 w 1670"/>
                <a:gd name="T33" fmla="*/ 768 h 1422"/>
                <a:gd name="T34" fmla="*/ 43 w 1670"/>
                <a:gd name="T35" fmla="*/ 800 h 1422"/>
                <a:gd name="T36" fmla="*/ 611 w 1670"/>
                <a:gd name="T37" fmla="*/ 1370 h 1422"/>
                <a:gd name="T38" fmla="*/ 638 w 1670"/>
                <a:gd name="T39" fmla="*/ 1391 h 1422"/>
                <a:gd name="T40" fmla="*/ 652 w 1670"/>
                <a:gd name="T41" fmla="*/ 1397 h 1422"/>
                <a:gd name="T42" fmla="*/ 695 w 1670"/>
                <a:gd name="T43" fmla="*/ 1416 h 1422"/>
                <a:gd name="T44" fmla="*/ 725 w 1670"/>
                <a:gd name="T45" fmla="*/ 1421 h 1422"/>
                <a:gd name="T46" fmla="*/ 764 w 1670"/>
                <a:gd name="T47" fmla="*/ 1422 h 1422"/>
                <a:gd name="T48" fmla="*/ 830 w 1670"/>
                <a:gd name="T49" fmla="*/ 1403 h 1422"/>
                <a:gd name="T50" fmla="*/ 849 w 1670"/>
                <a:gd name="T51" fmla="*/ 1392 h 1422"/>
                <a:gd name="T52" fmla="*/ 881 w 1670"/>
                <a:gd name="T53" fmla="*/ 1370 h 1422"/>
                <a:gd name="T54" fmla="*/ 903 w 1670"/>
                <a:gd name="T55" fmla="*/ 1345 h 1422"/>
                <a:gd name="T56" fmla="*/ 1635 w 1670"/>
                <a:gd name="T57" fmla="*/ 299 h 1422"/>
                <a:gd name="T58" fmla="*/ 1654 w 1670"/>
                <a:gd name="T59" fmla="*/ 264 h 1422"/>
                <a:gd name="T60" fmla="*/ 1667 w 1670"/>
                <a:gd name="T61" fmla="*/ 230 h 1422"/>
                <a:gd name="T62" fmla="*/ 1670 w 1670"/>
                <a:gd name="T63" fmla="*/ 192 h 1422"/>
                <a:gd name="T64" fmla="*/ 1667 w 1670"/>
                <a:gd name="T65" fmla="*/ 155 h 1422"/>
                <a:gd name="T66" fmla="*/ 1657 w 1670"/>
                <a:gd name="T67" fmla="*/ 121 h 1422"/>
                <a:gd name="T68" fmla="*/ 1641 w 1670"/>
                <a:gd name="T69" fmla="*/ 88 h 1422"/>
                <a:gd name="T70" fmla="*/ 1618 w 1670"/>
                <a:gd name="T71" fmla="*/ 58 h 1422"/>
                <a:gd name="T72" fmla="*/ 1588 w 1670"/>
                <a:gd name="T73" fmla="*/ 33 h 1422"/>
                <a:gd name="T74" fmla="*/ 1572 w 1670"/>
                <a:gd name="T75" fmla="*/ 23 h 1422"/>
                <a:gd name="T76" fmla="*/ 1537 w 1670"/>
                <a:gd name="T77" fmla="*/ 7 h 1422"/>
                <a:gd name="T78" fmla="*/ 1501 w 1670"/>
                <a:gd name="T79" fmla="*/ 0 h 1422"/>
                <a:gd name="T80" fmla="*/ 1465 w 1670"/>
                <a:gd name="T81" fmla="*/ 0 h 1422"/>
                <a:gd name="T82" fmla="*/ 1429 w 1670"/>
                <a:gd name="T83" fmla="*/ 6 h 1422"/>
                <a:gd name="T84" fmla="*/ 1396 w 1670"/>
                <a:gd name="T85" fmla="*/ 18 h 1422"/>
                <a:gd name="T86" fmla="*/ 1364 w 1670"/>
                <a:gd name="T87" fmla="*/ 39 h 1422"/>
                <a:gd name="T88" fmla="*/ 1336 w 1670"/>
                <a:gd name="T89" fmla="*/ 6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0" h="1422">
                  <a:moveTo>
                    <a:pt x="1325" y="80"/>
                  </a:moveTo>
                  <a:lnTo>
                    <a:pt x="721" y="942"/>
                  </a:lnTo>
                  <a:lnTo>
                    <a:pt x="324" y="545"/>
                  </a:lnTo>
                  <a:lnTo>
                    <a:pt x="324" y="545"/>
                  </a:lnTo>
                  <a:lnTo>
                    <a:pt x="310" y="532"/>
                  </a:lnTo>
                  <a:lnTo>
                    <a:pt x="295" y="521"/>
                  </a:lnTo>
                  <a:lnTo>
                    <a:pt x="279" y="512"/>
                  </a:lnTo>
                  <a:lnTo>
                    <a:pt x="261" y="504"/>
                  </a:lnTo>
                  <a:lnTo>
                    <a:pt x="244" y="497"/>
                  </a:lnTo>
                  <a:lnTo>
                    <a:pt x="227" y="493"/>
                  </a:lnTo>
                  <a:lnTo>
                    <a:pt x="208" y="491"/>
                  </a:lnTo>
                  <a:lnTo>
                    <a:pt x="191" y="489"/>
                  </a:lnTo>
                  <a:lnTo>
                    <a:pt x="172" y="491"/>
                  </a:lnTo>
                  <a:lnTo>
                    <a:pt x="154" y="493"/>
                  </a:lnTo>
                  <a:lnTo>
                    <a:pt x="135" y="497"/>
                  </a:lnTo>
                  <a:lnTo>
                    <a:pt x="118" y="504"/>
                  </a:lnTo>
                  <a:lnTo>
                    <a:pt x="102" y="512"/>
                  </a:lnTo>
                  <a:lnTo>
                    <a:pt x="85" y="521"/>
                  </a:lnTo>
                  <a:lnTo>
                    <a:pt x="71" y="532"/>
                  </a:lnTo>
                  <a:lnTo>
                    <a:pt x="55" y="545"/>
                  </a:lnTo>
                  <a:lnTo>
                    <a:pt x="55" y="545"/>
                  </a:lnTo>
                  <a:lnTo>
                    <a:pt x="43" y="559"/>
                  </a:lnTo>
                  <a:lnTo>
                    <a:pt x="31" y="575"/>
                  </a:lnTo>
                  <a:lnTo>
                    <a:pt x="22" y="590"/>
                  </a:lnTo>
                  <a:lnTo>
                    <a:pt x="14" y="608"/>
                  </a:lnTo>
                  <a:lnTo>
                    <a:pt x="8" y="625"/>
                  </a:lnTo>
                  <a:lnTo>
                    <a:pt x="3" y="642"/>
                  </a:lnTo>
                  <a:lnTo>
                    <a:pt x="2" y="661"/>
                  </a:lnTo>
                  <a:lnTo>
                    <a:pt x="0" y="679"/>
                  </a:lnTo>
                  <a:lnTo>
                    <a:pt x="2" y="697"/>
                  </a:lnTo>
                  <a:lnTo>
                    <a:pt x="3" y="716"/>
                  </a:lnTo>
                  <a:lnTo>
                    <a:pt x="8" y="734"/>
                  </a:lnTo>
                  <a:lnTo>
                    <a:pt x="14" y="751"/>
                  </a:lnTo>
                  <a:lnTo>
                    <a:pt x="22" y="768"/>
                  </a:lnTo>
                  <a:lnTo>
                    <a:pt x="31" y="784"/>
                  </a:lnTo>
                  <a:lnTo>
                    <a:pt x="43" y="800"/>
                  </a:lnTo>
                  <a:lnTo>
                    <a:pt x="55" y="814"/>
                  </a:lnTo>
                  <a:lnTo>
                    <a:pt x="611" y="1370"/>
                  </a:lnTo>
                  <a:lnTo>
                    <a:pt x="630" y="1383"/>
                  </a:lnTo>
                  <a:lnTo>
                    <a:pt x="638" y="1391"/>
                  </a:lnTo>
                  <a:lnTo>
                    <a:pt x="652" y="1397"/>
                  </a:lnTo>
                  <a:lnTo>
                    <a:pt x="652" y="1397"/>
                  </a:lnTo>
                  <a:lnTo>
                    <a:pt x="674" y="1408"/>
                  </a:lnTo>
                  <a:lnTo>
                    <a:pt x="695" y="1416"/>
                  </a:lnTo>
                  <a:lnTo>
                    <a:pt x="725" y="1421"/>
                  </a:lnTo>
                  <a:lnTo>
                    <a:pt x="725" y="1421"/>
                  </a:lnTo>
                  <a:lnTo>
                    <a:pt x="745" y="1422"/>
                  </a:lnTo>
                  <a:lnTo>
                    <a:pt x="764" y="1422"/>
                  </a:lnTo>
                  <a:lnTo>
                    <a:pt x="800" y="1416"/>
                  </a:lnTo>
                  <a:lnTo>
                    <a:pt x="830" y="1403"/>
                  </a:lnTo>
                  <a:lnTo>
                    <a:pt x="830" y="1403"/>
                  </a:lnTo>
                  <a:lnTo>
                    <a:pt x="849" y="1392"/>
                  </a:lnTo>
                  <a:lnTo>
                    <a:pt x="866" y="1378"/>
                  </a:lnTo>
                  <a:lnTo>
                    <a:pt x="881" y="1370"/>
                  </a:lnTo>
                  <a:lnTo>
                    <a:pt x="887" y="1359"/>
                  </a:lnTo>
                  <a:lnTo>
                    <a:pt x="903" y="1345"/>
                  </a:lnTo>
                  <a:lnTo>
                    <a:pt x="1635" y="299"/>
                  </a:lnTo>
                  <a:lnTo>
                    <a:pt x="1635" y="299"/>
                  </a:lnTo>
                  <a:lnTo>
                    <a:pt x="1646" y="282"/>
                  </a:lnTo>
                  <a:lnTo>
                    <a:pt x="1654" y="264"/>
                  </a:lnTo>
                  <a:lnTo>
                    <a:pt x="1660" y="247"/>
                  </a:lnTo>
                  <a:lnTo>
                    <a:pt x="1667" y="230"/>
                  </a:lnTo>
                  <a:lnTo>
                    <a:pt x="1668" y="211"/>
                  </a:lnTo>
                  <a:lnTo>
                    <a:pt x="1670" y="192"/>
                  </a:lnTo>
                  <a:lnTo>
                    <a:pt x="1670" y="174"/>
                  </a:lnTo>
                  <a:lnTo>
                    <a:pt x="1667" y="155"/>
                  </a:lnTo>
                  <a:lnTo>
                    <a:pt x="1664" y="138"/>
                  </a:lnTo>
                  <a:lnTo>
                    <a:pt x="1657" y="121"/>
                  </a:lnTo>
                  <a:lnTo>
                    <a:pt x="1649" y="104"/>
                  </a:lnTo>
                  <a:lnTo>
                    <a:pt x="1641" y="88"/>
                  </a:lnTo>
                  <a:lnTo>
                    <a:pt x="1630" y="72"/>
                  </a:lnTo>
                  <a:lnTo>
                    <a:pt x="1618" y="58"/>
                  </a:lnTo>
                  <a:lnTo>
                    <a:pt x="1604" y="45"/>
                  </a:lnTo>
                  <a:lnTo>
                    <a:pt x="1588" y="33"/>
                  </a:lnTo>
                  <a:lnTo>
                    <a:pt x="1588" y="33"/>
                  </a:lnTo>
                  <a:lnTo>
                    <a:pt x="1572" y="23"/>
                  </a:lnTo>
                  <a:lnTo>
                    <a:pt x="1555" y="14"/>
                  </a:lnTo>
                  <a:lnTo>
                    <a:pt x="1537" y="7"/>
                  </a:lnTo>
                  <a:lnTo>
                    <a:pt x="1520" y="3"/>
                  </a:lnTo>
                  <a:lnTo>
                    <a:pt x="1501" y="0"/>
                  </a:lnTo>
                  <a:lnTo>
                    <a:pt x="1484" y="0"/>
                  </a:lnTo>
                  <a:lnTo>
                    <a:pt x="1465" y="0"/>
                  </a:lnTo>
                  <a:lnTo>
                    <a:pt x="1448" y="3"/>
                  </a:lnTo>
                  <a:lnTo>
                    <a:pt x="1429" y="6"/>
                  </a:lnTo>
                  <a:lnTo>
                    <a:pt x="1411" y="12"/>
                  </a:lnTo>
                  <a:lnTo>
                    <a:pt x="1396" y="18"/>
                  </a:lnTo>
                  <a:lnTo>
                    <a:pt x="1378" y="28"/>
                  </a:lnTo>
                  <a:lnTo>
                    <a:pt x="1364" y="39"/>
                  </a:lnTo>
                  <a:lnTo>
                    <a:pt x="1350" y="52"/>
                  </a:lnTo>
                  <a:lnTo>
                    <a:pt x="1336" y="64"/>
                  </a:lnTo>
                  <a:lnTo>
                    <a:pt x="1325" y="8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8" name="Group 411"/>
          <p:cNvGrpSpPr/>
          <p:nvPr/>
        </p:nvGrpSpPr>
        <p:grpSpPr>
          <a:xfrm>
            <a:off x="4258963" y="3028569"/>
            <a:ext cx="155448" cy="155448"/>
            <a:chOff x="8107498" y="2908825"/>
            <a:chExt cx="67988" cy="61902"/>
          </a:xfrm>
        </p:grpSpPr>
        <p:sp>
          <p:nvSpPr>
            <p:cNvPr id="59" name="Oval 420"/>
            <p:cNvSpPr/>
            <p:nvPr/>
          </p:nvSpPr>
          <p:spPr>
            <a:xfrm>
              <a:off x="8107498" y="2908825"/>
              <a:ext cx="67988" cy="61902"/>
            </a:xfrm>
            <a:prstGeom prst="ellipse">
              <a:avLst/>
            </a:prstGeom>
            <a:solidFill>
              <a:srgbClr val="FF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 name="Flowchart: Terminator 421"/>
            <p:cNvSpPr/>
            <p:nvPr/>
          </p:nvSpPr>
          <p:spPr>
            <a:xfrm>
              <a:off x="8120668" y="2934985"/>
              <a:ext cx="41649" cy="11093"/>
            </a:xfrm>
            <a:prstGeom prst="flowChartTermina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61" name="Group 60"/>
          <p:cNvGrpSpPr/>
          <p:nvPr/>
        </p:nvGrpSpPr>
        <p:grpSpPr>
          <a:xfrm>
            <a:off x="4202569" y="2000262"/>
            <a:ext cx="694234" cy="380332"/>
            <a:chOff x="4202569" y="2119839"/>
            <a:chExt cx="694234" cy="380331"/>
          </a:xfrm>
        </p:grpSpPr>
        <p:grpSp>
          <p:nvGrpSpPr>
            <p:cNvPr id="62" name="Group 61"/>
            <p:cNvGrpSpPr/>
            <p:nvPr/>
          </p:nvGrpSpPr>
          <p:grpSpPr>
            <a:xfrm>
              <a:off x="4202569" y="2119839"/>
              <a:ext cx="269918" cy="343051"/>
              <a:chOff x="4202974" y="2089229"/>
              <a:chExt cx="269918" cy="343051"/>
            </a:xfrm>
          </p:grpSpPr>
          <p:sp>
            <p:nvSpPr>
              <p:cNvPr id="64" name="Freeform 16"/>
              <p:cNvSpPr>
                <a:spLocks noEditPoints="1"/>
              </p:cNvSpPr>
              <p:nvPr/>
            </p:nvSpPr>
            <p:spPr bwMode="auto">
              <a:xfrm>
                <a:off x="4236510" y="2168754"/>
                <a:ext cx="69696" cy="181177"/>
              </a:xfrm>
              <a:custGeom>
                <a:avLst/>
                <a:gdLst/>
                <a:ahLst/>
                <a:cxnLst>
                  <a:cxn ang="0">
                    <a:pos x="77" y="62"/>
                  </a:cxn>
                  <a:cxn ang="0">
                    <a:pos x="108" y="31"/>
                  </a:cxn>
                  <a:cxn ang="0">
                    <a:pos x="77" y="0"/>
                  </a:cxn>
                  <a:cxn ang="0">
                    <a:pos x="46" y="31"/>
                  </a:cxn>
                  <a:cxn ang="0">
                    <a:pos x="77" y="62"/>
                  </a:cxn>
                  <a:cxn ang="0">
                    <a:pos x="111" y="72"/>
                  </a:cxn>
                  <a:cxn ang="0">
                    <a:pos x="44" y="72"/>
                  </a:cxn>
                  <a:cxn ang="0">
                    <a:pos x="0" y="118"/>
                  </a:cxn>
                  <a:cxn ang="0">
                    <a:pos x="0" y="215"/>
                  </a:cxn>
                  <a:cxn ang="0">
                    <a:pos x="0" y="224"/>
                  </a:cxn>
                  <a:cxn ang="0">
                    <a:pos x="0" y="227"/>
                  </a:cxn>
                  <a:cxn ang="0">
                    <a:pos x="0" y="227"/>
                  </a:cxn>
                  <a:cxn ang="0">
                    <a:pos x="1" y="230"/>
                  </a:cxn>
                  <a:cxn ang="0">
                    <a:pos x="2" y="232"/>
                  </a:cxn>
                  <a:cxn ang="0">
                    <a:pos x="3" y="233"/>
                  </a:cxn>
                  <a:cxn ang="0">
                    <a:pos x="3" y="233"/>
                  </a:cxn>
                  <a:cxn ang="0">
                    <a:pos x="3" y="233"/>
                  </a:cxn>
                  <a:cxn ang="0">
                    <a:pos x="15" y="239"/>
                  </a:cxn>
                  <a:cxn ang="0">
                    <a:pos x="26" y="233"/>
                  </a:cxn>
                  <a:cxn ang="0">
                    <a:pos x="26" y="233"/>
                  </a:cxn>
                  <a:cxn ang="0">
                    <a:pos x="26" y="233"/>
                  </a:cxn>
                  <a:cxn ang="0">
                    <a:pos x="28" y="231"/>
                  </a:cxn>
                  <a:cxn ang="0">
                    <a:pos x="28" y="231"/>
                  </a:cxn>
                  <a:cxn ang="0">
                    <a:pos x="29" y="229"/>
                  </a:cxn>
                  <a:cxn ang="0">
                    <a:pos x="29" y="228"/>
                  </a:cxn>
                  <a:cxn ang="0">
                    <a:pos x="30" y="227"/>
                  </a:cxn>
                  <a:cxn ang="0">
                    <a:pos x="30" y="224"/>
                  </a:cxn>
                  <a:cxn ang="0">
                    <a:pos x="30" y="222"/>
                  </a:cxn>
                  <a:cxn ang="0">
                    <a:pos x="30" y="122"/>
                  </a:cxn>
                  <a:cxn ang="0">
                    <a:pos x="36" y="122"/>
                  </a:cxn>
                  <a:cxn ang="0">
                    <a:pos x="36" y="220"/>
                  </a:cxn>
                  <a:cxn ang="0">
                    <a:pos x="36" y="233"/>
                  </a:cxn>
                  <a:cxn ang="0">
                    <a:pos x="36" y="238"/>
                  </a:cxn>
                  <a:cxn ang="0">
                    <a:pos x="36" y="401"/>
                  </a:cxn>
                  <a:cxn ang="0">
                    <a:pos x="55" y="420"/>
                  </a:cxn>
                  <a:cxn ang="0">
                    <a:pos x="74" y="401"/>
                  </a:cxn>
                  <a:cxn ang="0">
                    <a:pos x="74" y="243"/>
                  </a:cxn>
                  <a:cxn ang="0">
                    <a:pos x="81" y="243"/>
                  </a:cxn>
                  <a:cxn ang="0">
                    <a:pos x="81" y="401"/>
                  </a:cxn>
                  <a:cxn ang="0">
                    <a:pos x="100" y="420"/>
                  </a:cxn>
                  <a:cxn ang="0">
                    <a:pos x="119" y="401"/>
                  </a:cxn>
                  <a:cxn ang="0">
                    <a:pos x="119" y="217"/>
                  </a:cxn>
                  <a:cxn ang="0">
                    <a:pos x="119" y="202"/>
                  </a:cxn>
                  <a:cxn ang="0">
                    <a:pos x="119" y="185"/>
                  </a:cxn>
                  <a:cxn ang="0">
                    <a:pos x="119" y="122"/>
                  </a:cxn>
                  <a:cxn ang="0">
                    <a:pos x="125" y="122"/>
                  </a:cxn>
                  <a:cxn ang="0">
                    <a:pos x="125" y="183"/>
                  </a:cxn>
                  <a:cxn ang="0">
                    <a:pos x="125" y="200"/>
                  </a:cxn>
                  <a:cxn ang="0">
                    <a:pos x="125" y="215"/>
                  </a:cxn>
                  <a:cxn ang="0">
                    <a:pos x="125" y="224"/>
                  </a:cxn>
                  <a:cxn ang="0">
                    <a:pos x="140" y="239"/>
                  </a:cxn>
                  <a:cxn ang="0">
                    <a:pos x="155" y="224"/>
                  </a:cxn>
                  <a:cxn ang="0">
                    <a:pos x="155" y="201"/>
                  </a:cxn>
                  <a:cxn ang="0">
                    <a:pos x="155" y="192"/>
                  </a:cxn>
                  <a:cxn ang="0">
                    <a:pos x="155" y="176"/>
                  </a:cxn>
                  <a:cxn ang="0">
                    <a:pos x="155" y="118"/>
                  </a:cxn>
                  <a:cxn ang="0">
                    <a:pos x="111" y="72"/>
                  </a:cxn>
                </a:cxnLst>
                <a:rect l="0" t="0" r="r" b="b"/>
                <a:pathLst>
                  <a:path w="155" h="420">
                    <a:moveTo>
                      <a:pt x="77" y="62"/>
                    </a:moveTo>
                    <a:cubicBezTo>
                      <a:pt x="95" y="62"/>
                      <a:pt x="108" y="48"/>
                      <a:pt x="108" y="31"/>
                    </a:cubicBezTo>
                    <a:cubicBezTo>
                      <a:pt x="108" y="14"/>
                      <a:pt x="95" y="0"/>
                      <a:pt x="77" y="0"/>
                    </a:cubicBezTo>
                    <a:cubicBezTo>
                      <a:pt x="60" y="0"/>
                      <a:pt x="46" y="14"/>
                      <a:pt x="46" y="31"/>
                    </a:cubicBezTo>
                    <a:cubicBezTo>
                      <a:pt x="46" y="48"/>
                      <a:pt x="60" y="62"/>
                      <a:pt x="77" y="62"/>
                    </a:cubicBezTo>
                    <a:close/>
                    <a:moveTo>
                      <a:pt x="111" y="72"/>
                    </a:moveTo>
                    <a:cubicBezTo>
                      <a:pt x="44" y="72"/>
                      <a:pt x="44" y="72"/>
                      <a:pt x="44" y="72"/>
                    </a:cubicBezTo>
                    <a:cubicBezTo>
                      <a:pt x="20" y="72"/>
                      <a:pt x="0" y="92"/>
                      <a:pt x="0" y="118"/>
                    </a:cubicBezTo>
                    <a:cubicBezTo>
                      <a:pt x="0" y="215"/>
                      <a:pt x="0" y="215"/>
                      <a:pt x="0" y="215"/>
                    </a:cubicBezTo>
                    <a:cubicBezTo>
                      <a:pt x="0" y="224"/>
                      <a:pt x="0" y="224"/>
                      <a:pt x="0" y="224"/>
                    </a:cubicBezTo>
                    <a:cubicBezTo>
                      <a:pt x="0" y="225"/>
                      <a:pt x="0" y="226"/>
                      <a:pt x="0" y="227"/>
                    </a:cubicBezTo>
                    <a:cubicBezTo>
                      <a:pt x="0" y="227"/>
                      <a:pt x="0" y="227"/>
                      <a:pt x="0" y="227"/>
                    </a:cubicBezTo>
                    <a:cubicBezTo>
                      <a:pt x="0" y="228"/>
                      <a:pt x="1" y="229"/>
                      <a:pt x="1" y="230"/>
                    </a:cubicBezTo>
                    <a:cubicBezTo>
                      <a:pt x="1" y="231"/>
                      <a:pt x="2" y="231"/>
                      <a:pt x="2" y="232"/>
                    </a:cubicBezTo>
                    <a:cubicBezTo>
                      <a:pt x="2" y="232"/>
                      <a:pt x="3" y="232"/>
                      <a:pt x="3" y="233"/>
                    </a:cubicBezTo>
                    <a:cubicBezTo>
                      <a:pt x="3" y="233"/>
                      <a:pt x="3" y="233"/>
                      <a:pt x="3" y="233"/>
                    </a:cubicBezTo>
                    <a:cubicBezTo>
                      <a:pt x="3" y="233"/>
                      <a:pt x="3" y="233"/>
                      <a:pt x="3" y="233"/>
                    </a:cubicBezTo>
                    <a:cubicBezTo>
                      <a:pt x="6" y="237"/>
                      <a:pt x="10" y="239"/>
                      <a:pt x="15" y="239"/>
                    </a:cubicBezTo>
                    <a:cubicBezTo>
                      <a:pt x="19" y="239"/>
                      <a:pt x="23" y="237"/>
                      <a:pt x="26" y="233"/>
                    </a:cubicBezTo>
                    <a:cubicBezTo>
                      <a:pt x="26" y="233"/>
                      <a:pt x="26" y="233"/>
                      <a:pt x="26" y="233"/>
                    </a:cubicBezTo>
                    <a:cubicBezTo>
                      <a:pt x="26" y="233"/>
                      <a:pt x="26" y="233"/>
                      <a:pt x="26" y="233"/>
                    </a:cubicBezTo>
                    <a:cubicBezTo>
                      <a:pt x="27" y="233"/>
                      <a:pt x="27" y="232"/>
                      <a:pt x="28" y="231"/>
                    </a:cubicBezTo>
                    <a:cubicBezTo>
                      <a:pt x="28" y="231"/>
                      <a:pt x="28" y="231"/>
                      <a:pt x="28" y="231"/>
                    </a:cubicBezTo>
                    <a:cubicBezTo>
                      <a:pt x="28" y="230"/>
                      <a:pt x="29" y="230"/>
                      <a:pt x="29" y="229"/>
                    </a:cubicBezTo>
                    <a:cubicBezTo>
                      <a:pt x="29" y="229"/>
                      <a:pt x="29" y="228"/>
                      <a:pt x="29" y="228"/>
                    </a:cubicBezTo>
                    <a:cubicBezTo>
                      <a:pt x="29" y="227"/>
                      <a:pt x="30" y="227"/>
                      <a:pt x="30" y="227"/>
                    </a:cubicBezTo>
                    <a:cubicBezTo>
                      <a:pt x="30" y="226"/>
                      <a:pt x="30" y="225"/>
                      <a:pt x="30" y="224"/>
                    </a:cubicBezTo>
                    <a:cubicBezTo>
                      <a:pt x="30" y="222"/>
                      <a:pt x="30" y="222"/>
                      <a:pt x="30" y="222"/>
                    </a:cubicBezTo>
                    <a:cubicBezTo>
                      <a:pt x="30" y="122"/>
                      <a:pt x="30" y="122"/>
                      <a:pt x="30" y="122"/>
                    </a:cubicBezTo>
                    <a:cubicBezTo>
                      <a:pt x="36" y="122"/>
                      <a:pt x="36" y="122"/>
                      <a:pt x="36" y="122"/>
                    </a:cubicBezTo>
                    <a:cubicBezTo>
                      <a:pt x="36" y="220"/>
                      <a:pt x="36" y="220"/>
                      <a:pt x="36" y="220"/>
                    </a:cubicBezTo>
                    <a:cubicBezTo>
                      <a:pt x="36" y="233"/>
                      <a:pt x="36" y="233"/>
                      <a:pt x="36" y="233"/>
                    </a:cubicBezTo>
                    <a:cubicBezTo>
                      <a:pt x="36" y="238"/>
                      <a:pt x="36" y="238"/>
                      <a:pt x="36" y="238"/>
                    </a:cubicBezTo>
                    <a:cubicBezTo>
                      <a:pt x="36" y="401"/>
                      <a:pt x="36" y="401"/>
                      <a:pt x="36" y="401"/>
                    </a:cubicBezTo>
                    <a:cubicBezTo>
                      <a:pt x="36" y="412"/>
                      <a:pt x="44" y="420"/>
                      <a:pt x="55" y="420"/>
                    </a:cubicBezTo>
                    <a:cubicBezTo>
                      <a:pt x="65" y="420"/>
                      <a:pt x="74" y="412"/>
                      <a:pt x="74" y="401"/>
                    </a:cubicBezTo>
                    <a:cubicBezTo>
                      <a:pt x="74" y="243"/>
                      <a:pt x="74" y="243"/>
                      <a:pt x="74" y="243"/>
                    </a:cubicBezTo>
                    <a:cubicBezTo>
                      <a:pt x="81" y="243"/>
                      <a:pt x="81" y="243"/>
                      <a:pt x="81" y="243"/>
                    </a:cubicBezTo>
                    <a:cubicBezTo>
                      <a:pt x="81" y="401"/>
                      <a:pt x="81" y="401"/>
                      <a:pt x="81" y="401"/>
                    </a:cubicBezTo>
                    <a:cubicBezTo>
                      <a:pt x="81" y="412"/>
                      <a:pt x="90" y="420"/>
                      <a:pt x="100" y="420"/>
                    </a:cubicBezTo>
                    <a:cubicBezTo>
                      <a:pt x="111" y="420"/>
                      <a:pt x="119" y="412"/>
                      <a:pt x="119" y="401"/>
                    </a:cubicBezTo>
                    <a:cubicBezTo>
                      <a:pt x="119" y="217"/>
                      <a:pt x="119" y="217"/>
                      <a:pt x="119" y="217"/>
                    </a:cubicBezTo>
                    <a:cubicBezTo>
                      <a:pt x="119" y="202"/>
                      <a:pt x="119" y="202"/>
                      <a:pt x="119" y="202"/>
                    </a:cubicBezTo>
                    <a:cubicBezTo>
                      <a:pt x="119" y="185"/>
                      <a:pt x="119" y="185"/>
                      <a:pt x="119" y="185"/>
                    </a:cubicBezTo>
                    <a:cubicBezTo>
                      <a:pt x="119" y="122"/>
                      <a:pt x="119" y="122"/>
                      <a:pt x="119" y="122"/>
                    </a:cubicBezTo>
                    <a:cubicBezTo>
                      <a:pt x="125" y="122"/>
                      <a:pt x="125" y="122"/>
                      <a:pt x="125" y="122"/>
                    </a:cubicBezTo>
                    <a:cubicBezTo>
                      <a:pt x="125" y="183"/>
                      <a:pt x="125" y="183"/>
                      <a:pt x="125" y="183"/>
                    </a:cubicBezTo>
                    <a:cubicBezTo>
                      <a:pt x="125" y="200"/>
                      <a:pt x="125" y="200"/>
                      <a:pt x="125" y="200"/>
                    </a:cubicBezTo>
                    <a:cubicBezTo>
                      <a:pt x="125" y="215"/>
                      <a:pt x="125" y="215"/>
                      <a:pt x="125" y="215"/>
                    </a:cubicBezTo>
                    <a:cubicBezTo>
                      <a:pt x="125" y="224"/>
                      <a:pt x="125" y="224"/>
                      <a:pt x="125" y="224"/>
                    </a:cubicBezTo>
                    <a:cubicBezTo>
                      <a:pt x="125" y="232"/>
                      <a:pt x="132" y="239"/>
                      <a:pt x="140" y="239"/>
                    </a:cubicBezTo>
                    <a:cubicBezTo>
                      <a:pt x="148" y="239"/>
                      <a:pt x="155" y="232"/>
                      <a:pt x="155" y="224"/>
                    </a:cubicBezTo>
                    <a:cubicBezTo>
                      <a:pt x="155" y="201"/>
                      <a:pt x="155" y="201"/>
                      <a:pt x="155" y="201"/>
                    </a:cubicBezTo>
                    <a:cubicBezTo>
                      <a:pt x="155" y="192"/>
                      <a:pt x="155" y="192"/>
                      <a:pt x="155" y="192"/>
                    </a:cubicBezTo>
                    <a:cubicBezTo>
                      <a:pt x="155" y="176"/>
                      <a:pt x="155" y="176"/>
                      <a:pt x="155" y="176"/>
                    </a:cubicBezTo>
                    <a:cubicBezTo>
                      <a:pt x="155" y="118"/>
                      <a:pt x="155" y="118"/>
                      <a:pt x="155" y="118"/>
                    </a:cubicBezTo>
                    <a:cubicBezTo>
                      <a:pt x="155" y="92"/>
                      <a:pt x="135" y="72"/>
                      <a:pt x="111" y="72"/>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schemeClr val="bg1"/>
                  </a:solidFill>
                </a:endParaRPr>
              </a:p>
            </p:txBody>
          </p:sp>
          <p:sp>
            <p:nvSpPr>
              <p:cNvPr id="65" name="Freeform 113"/>
              <p:cNvSpPr>
                <a:spLocks noEditPoints="1"/>
              </p:cNvSpPr>
              <p:nvPr/>
            </p:nvSpPr>
            <p:spPr bwMode="auto">
              <a:xfrm>
                <a:off x="4202974" y="2089229"/>
                <a:ext cx="269918" cy="343051"/>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sz="1600" dirty="0"/>
              </a:p>
            </p:txBody>
          </p:sp>
          <p:grpSp>
            <p:nvGrpSpPr>
              <p:cNvPr id="66" name="Group 477"/>
              <p:cNvGrpSpPr>
                <a:grpSpLocks noChangeAspect="1"/>
              </p:cNvGrpSpPr>
              <p:nvPr/>
            </p:nvGrpSpPr>
            <p:grpSpPr>
              <a:xfrm flipH="1">
                <a:off x="4320959" y="2219772"/>
                <a:ext cx="124805" cy="105469"/>
                <a:chOff x="6827838" y="2559090"/>
                <a:chExt cx="563563" cy="476252"/>
              </a:xfrm>
              <a:solidFill>
                <a:schemeClr val="tx2"/>
              </a:solidFill>
            </p:grpSpPr>
            <p:sp>
              <p:nvSpPr>
                <p:cNvPr id="67" name="Freeform 8"/>
                <p:cNvSpPr>
                  <a:spLocks/>
                </p:cNvSpPr>
                <p:nvPr/>
              </p:nvSpPr>
              <p:spPr bwMode="auto">
                <a:xfrm>
                  <a:off x="6827838" y="2559090"/>
                  <a:ext cx="531814" cy="476252"/>
                </a:xfrm>
                <a:custGeom>
                  <a:avLst/>
                  <a:gdLst>
                    <a:gd name="T0" fmla="*/ 1066 w 2012"/>
                    <a:gd name="T1" fmla="*/ 1074 h 1800"/>
                    <a:gd name="T2" fmla="*/ 1089 w 2012"/>
                    <a:gd name="T3" fmla="*/ 957 h 1800"/>
                    <a:gd name="T4" fmla="*/ 1135 w 2012"/>
                    <a:gd name="T5" fmla="*/ 850 h 1800"/>
                    <a:gd name="T6" fmla="*/ 1199 w 2012"/>
                    <a:gd name="T7" fmla="*/ 754 h 1800"/>
                    <a:gd name="T8" fmla="*/ 1280 w 2012"/>
                    <a:gd name="T9" fmla="*/ 673 h 1800"/>
                    <a:gd name="T10" fmla="*/ 1375 w 2012"/>
                    <a:gd name="T11" fmla="*/ 609 h 1800"/>
                    <a:gd name="T12" fmla="*/ 1483 w 2012"/>
                    <a:gd name="T13" fmla="*/ 563 h 1800"/>
                    <a:gd name="T14" fmla="*/ 1599 w 2012"/>
                    <a:gd name="T15" fmla="*/ 540 h 1800"/>
                    <a:gd name="T16" fmla="*/ 1683 w 2012"/>
                    <a:gd name="T17" fmla="*/ 537 h 1800"/>
                    <a:gd name="T18" fmla="*/ 1774 w 2012"/>
                    <a:gd name="T19" fmla="*/ 548 h 1800"/>
                    <a:gd name="T20" fmla="*/ 1860 w 2012"/>
                    <a:gd name="T21" fmla="*/ 571 h 1800"/>
                    <a:gd name="T22" fmla="*/ 1940 w 2012"/>
                    <a:gd name="T23" fmla="*/ 606 h 1800"/>
                    <a:gd name="T24" fmla="*/ 1997 w 2012"/>
                    <a:gd name="T25" fmla="*/ 640 h 1800"/>
                    <a:gd name="T26" fmla="*/ 2012 w 2012"/>
                    <a:gd name="T27" fmla="*/ 499 h 1800"/>
                    <a:gd name="T28" fmla="*/ 1991 w 2012"/>
                    <a:gd name="T29" fmla="*/ 361 h 1800"/>
                    <a:gd name="T30" fmla="*/ 1946 w 2012"/>
                    <a:gd name="T31" fmla="*/ 261 h 1800"/>
                    <a:gd name="T32" fmla="*/ 1902 w 2012"/>
                    <a:gd name="T33" fmla="*/ 197 h 1800"/>
                    <a:gd name="T34" fmla="*/ 1846 w 2012"/>
                    <a:gd name="T35" fmla="*/ 136 h 1800"/>
                    <a:gd name="T36" fmla="*/ 1772 w 2012"/>
                    <a:gd name="T37" fmla="*/ 76 h 1800"/>
                    <a:gd name="T38" fmla="*/ 1681 w 2012"/>
                    <a:gd name="T39" fmla="*/ 32 h 1800"/>
                    <a:gd name="T40" fmla="*/ 1576 w 2012"/>
                    <a:gd name="T41" fmla="*/ 6 h 1800"/>
                    <a:gd name="T42" fmla="*/ 1466 w 2012"/>
                    <a:gd name="T43" fmla="*/ 0 h 1800"/>
                    <a:gd name="T44" fmla="*/ 1353 w 2012"/>
                    <a:gd name="T45" fmla="*/ 16 h 1800"/>
                    <a:gd name="T46" fmla="*/ 1241 w 2012"/>
                    <a:gd name="T47" fmla="*/ 54 h 1800"/>
                    <a:gd name="T48" fmla="*/ 1138 w 2012"/>
                    <a:gd name="T49" fmla="*/ 115 h 1800"/>
                    <a:gd name="T50" fmla="*/ 1046 w 2012"/>
                    <a:gd name="T51" fmla="*/ 199 h 1800"/>
                    <a:gd name="T52" fmla="*/ 986 w 2012"/>
                    <a:gd name="T53" fmla="*/ 225 h 1800"/>
                    <a:gd name="T54" fmla="*/ 898 w 2012"/>
                    <a:gd name="T55" fmla="*/ 133 h 1800"/>
                    <a:gd name="T56" fmla="*/ 798 w 2012"/>
                    <a:gd name="T57" fmla="*/ 67 h 1800"/>
                    <a:gd name="T58" fmla="*/ 688 w 2012"/>
                    <a:gd name="T59" fmla="*/ 23 h 1800"/>
                    <a:gd name="T60" fmla="*/ 575 w 2012"/>
                    <a:gd name="T61" fmla="*/ 2 h 1800"/>
                    <a:gd name="T62" fmla="*/ 463 w 2012"/>
                    <a:gd name="T63" fmla="*/ 2 h 1800"/>
                    <a:gd name="T64" fmla="*/ 357 w 2012"/>
                    <a:gd name="T65" fmla="*/ 23 h 1800"/>
                    <a:gd name="T66" fmla="*/ 263 w 2012"/>
                    <a:gd name="T67" fmla="*/ 63 h 1800"/>
                    <a:gd name="T68" fmla="*/ 201 w 2012"/>
                    <a:gd name="T69" fmla="*/ 105 h 1800"/>
                    <a:gd name="T70" fmla="*/ 89 w 2012"/>
                    <a:gd name="T71" fmla="*/ 225 h 1800"/>
                    <a:gd name="T72" fmla="*/ 24 w 2012"/>
                    <a:gd name="T73" fmla="*/ 352 h 1800"/>
                    <a:gd name="T74" fmla="*/ 0 w 2012"/>
                    <a:gd name="T75" fmla="*/ 487 h 1800"/>
                    <a:gd name="T76" fmla="*/ 12 w 2012"/>
                    <a:gd name="T77" fmla="*/ 625 h 1800"/>
                    <a:gd name="T78" fmla="*/ 55 w 2012"/>
                    <a:gd name="T79" fmla="*/ 765 h 1800"/>
                    <a:gd name="T80" fmla="*/ 123 w 2012"/>
                    <a:gd name="T81" fmla="*/ 904 h 1800"/>
                    <a:gd name="T82" fmla="*/ 211 w 2012"/>
                    <a:gd name="T83" fmla="*/ 1041 h 1800"/>
                    <a:gd name="T84" fmla="*/ 313 w 2012"/>
                    <a:gd name="T85" fmla="*/ 1173 h 1800"/>
                    <a:gd name="T86" fmla="*/ 539 w 2012"/>
                    <a:gd name="T87" fmla="*/ 1414 h 1800"/>
                    <a:gd name="T88" fmla="*/ 759 w 2012"/>
                    <a:gd name="T89" fmla="*/ 1610 h 1800"/>
                    <a:gd name="T90" fmla="*/ 982 w 2012"/>
                    <a:gd name="T91" fmla="*/ 1783 h 1800"/>
                    <a:gd name="T92" fmla="*/ 1090 w 2012"/>
                    <a:gd name="T93" fmla="*/ 1739 h 1800"/>
                    <a:gd name="T94" fmla="*/ 1277 w 2012"/>
                    <a:gd name="T95" fmla="*/ 1591 h 1800"/>
                    <a:gd name="T96" fmla="*/ 1208 w 2012"/>
                    <a:gd name="T97" fmla="*/ 1524 h 1800"/>
                    <a:gd name="T98" fmla="*/ 1135 w 2012"/>
                    <a:gd name="T99" fmla="*/ 1419 h 1800"/>
                    <a:gd name="T100" fmla="*/ 1086 w 2012"/>
                    <a:gd name="T101" fmla="*/ 1300 h 1800"/>
                    <a:gd name="T102" fmla="*/ 1063 w 2012"/>
                    <a:gd name="T103" fmla="*/ 1168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2" h="1800">
                      <a:moveTo>
                        <a:pt x="1062" y="1134"/>
                      </a:moveTo>
                      <a:lnTo>
                        <a:pt x="1062" y="1134"/>
                      </a:lnTo>
                      <a:lnTo>
                        <a:pt x="1063" y="1104"/>
                      </a:lnTo>
                      <a:lnTo>
                        <a:pt x="1066" y="1074"/>
                      </a:lnTo>
                      <a:lnTo>
                        <a:pt x="1069" y="1043"/>
                      </a:lnTo>
                      <a:lnTo>
                        <a:pt x="1074" y="1014"/>
                      </a:lnTo>
                      <a:lnTo>
                        <a:pt x="1081" y="985"/>
                      </a:lnTo>
                      <a:lnTo>
                        <a:pt x="1089" y="957"/>
                      </a:lnTo>
                      <a:lnTo>
                        <a:pt x="1099" y="928"/>
                      </a:lnTo>
                      <a:lnTo>
                        <a:pt x="1109" y="901"/>
                      </a:lnTo>
                      <a:lnTo>
                        <a:pt x="1121" y="876"/>
                      </a:lnTo>
                      <a:lnTo>
                        <a:pt x="1135" y="850"/>
                      </a:lnTo>
                      <a:lnTo>
                        <a:pt x="1149" y="824"/>
                      </a:lnTo>
                      <a:lnTo>
                        <a:pt x="1164" y="801"/>
                      </a:lnTo>
                      <a:lnTo>
                        <a:pt x="1182" y="777"/>
                      </a:lnTo>
                      <a:lnTo>
                        <a:pt x="1199" y="754"/>
                      </a:lnTo>
                      <a:lnTo>
                        <a:pt x="1218" y="733"/>
                      </a:lnTo>
                      <a:lnTo>
                        <a:pt x="1238" y="712"/>
                      </a:lnTo>
                      <a:lnTo>
                        <a:pt x="1258" y="692"/>
                      </a:lnTo>
                      <a:lnTo>
                        <a:pt x="1280" y="673"/>
                      </a:lnTo>
                      <a:lnTo>
                        <a:pt x="1302" y="656"/>
                      </a:lnTo>
                      <a:lnTo>
                        <a:pt x="1326" y="639"/>
                      </a:lnTo>
                      <a:lnTo>
                        <a:pt x="1350" y="623"/>
                      </a:lnTo>
                      <a:lnTo>
                        <a:pt x="1375" y="609"/>
                      </a:lnTo>
                      <a:lnTo>
                        <a:pt x="1401" y="596"/>
                      </a:lnTo>
                      <a:lnTo>
                        <a:pt x="1428" y="583"/>
                      </a:lnTo>
                      <a:lnTo>
                        <a:pt x="1455" y="572"/>
                      </a:lnTo>
                      <a:lnTo>
                        <a:pt x="1483" y="563"/>
                      </a:lnTo>
                      <a:lnTo>
                        <a:pt x="1511" y="555"/>
                      </a:lnTo>
                      <a:lnTo>
                        <a:pt x="1540" y="549"/>
                      </a:lnTo>
                      <a:lnTo>
                        <a:pt x="1569" y="543"/>
                      </a:lnTo>
                      <a:lnTo>
                        <a:pt x="1599" y="540"/>
                      </a:lnTo>
                      <a:lnTo>
                        <a:pt x="1629" y="537"/>
                      </a:lnTo>
                      <a:lnTo>
                        <a:pt x="1661" y="536"/>
                      </a:lnTo>
                      <a:lnTo>
                        <a:pt x="1661" y="536"/>
                      </a:lnTo>
                      <a:lnTo>
                        <a:pt x="1683" y="537"/>
                      </a:lnTo>
                      <a:lnTo>
                        <a:pt x="1706" y="539"/>
                      </a:lnTo>
                      <a:lnTo>
                        <a:pt x="1730" y="541"/>
                      </a:lnTo>
                      <a:lnTo>
                        <a:pt x="1752" y="543"/>
                      </a:lnTo>
                      <a:lnTo>
                        <a:pt x="1774" y="548"/>
                      </a:lnTo>
                      <a:lnTo>
                        <a:pt x="1796" y="553"/>
                      </a:lnTo>
                      <a:lnTo>
                        <a:pt x="1818" y="557"/>
                      </a:lnTo>
                      <a:lnTo>
                        <a:pt x="1839" y="564"/>
                      </a:lnTo>
                      <a:lnTo>
                        <a:pt x="1860" y="571"/>
                      </a:lnTo>
                      <a:lnTo>
                        <a:pt x="1881" y="578"/>
                      </a:lnTo>
                      <a:lnTo>
                        <a:pt x="1901" y="588"/>
                      </a:lnTo>
                      <a:lnTo>
                        <a:pt x="1921" y="597"/>
                      </a:lnTo>
                      <a:lnTo>
                        <a:pt x="1940" y="606"/>
                      </a:lnTo>
                      <a:lnTo>
                        <a:pt x="1959" y="617"/>
                      </a:lnTo>
                      <a:lnTo>
                        <a:pt x="1978" y="629"/>
                      </a:lnTo>
                      <a:lnTo>
                        <a:pt x="1997" y="640"/>
                      </a:lnTo>
                      <a:lnTo>
                        <a:pt x="1997" y="640"/>
                      </a:lnTo>
                      <a:lnTo>
                        <a:pt x="2004" y="605"/>
                      </a:lnTo>
                      <a:lnTo>
                        <a:pt x="2008" y="569"/>
                      </a:lnTo>
                      <a:lnTo>
                        <a:pt x="2012" y="534"/>
                      </a:lnTo>
                      <a:lnTo>
                        <a:pt x="2012" y="499"/>
                      </a:lnTo>
                      <a:lnTo>
                        <a:pt x="2011" y="464"/>
                      </a:lnTo>
                      <a:lnTo>
                        <a:pt x="2006" y="428"/>
                      </a:lnTo>
                      <a:lnTo>
                        <a:pt x="2000" y="395"/>
                      </a:lnTo>
                      <a:lnTo>
                        <a:pt x="1991" y="361"/>
                      </a:lnTo>
                      <a:lnTo>
                        <a:pt x="1979" y="327"/>
                      </a:lnTo>
                      <a:lnTo>
                        <a:pt x="1964" y="294"/>
                      </a:lnTo>
                      <a:lnTo>
                        <a:pt x="1956" y="277"/>
                      </a:lnTo>
                      <a:lnTo>
                        <a:pt x="1946" y="261"/>
                      </a:lnTo>
                      <a:lnTo>
                        <a:pt x="1937" y="245"/>
                      </a:lnTo>
                      <a:lnTo>
                        <a:pt x="1926" y="228"/>
                      </a:lnTo>
                      <a:lnTo>
                        <a:pt x="1915" y="213"/>
                      </a:lnTo>
                      <a:lnTo>
                        <a:pt x="1902" y="197"/>
                      </a:lnTo>
                      <a:lnTo>
                        <a:pt x="1889" y="181"/>
                      </a:lnTo>
                      <a:lnTo>
                        <a:pt x="1876" y="166"/>
                      </a:lnTo>
                      <a:lnTo>
                        <a:pt x="1861" y="150"/>
                      </a:lnTo>
                      <a:lnTo>
                        <a:pt x="1846" y="136"/>
                      </a:lnTo>
                      <a:lnTo>
                        <a:pt x="1812" y="105"/>
                      </a:lnTo>
                      <a:lnTo>
                        <a:pt x="1812" y="105"/>
                      </a:lnTo>
                      <a:lnTo>
                        <a:pt x="1793" y="90"/>
                      </a:lnTo>
                      <a:lnTo>
                        <a:pt x="1772" y="76"/>
                      </a:lnTo>
                      <a:lnTo>
                        <a:pt x="1751" y="63"/>
                      </a:lnTo>
                      <a:lnTo>
                        <a:pt x="1727" y="51"/>
                      </a:lnTo>
                      <a:lnTo>
                        <a:pt x="1704" y="41"/>
                      </a:lnTo>
                      <a:lnTo>
                        <a:pt x="1681" y="32"/>
                      </a:lnTo>
                      <a:lnTo>
                        <a:pt x="1655" y="23"/>
                      </a:lnTo>
                      <a:lnTo>
                        <a:pt x="1629" y="16"/>
                      </a:lnTo>
                      <a:lnTo>
                        <a:pt x="1603" y="10"/>
                      </a:lnTo>
                      <a:lnTo>
                        <a:pt x="1576" y="6"/>
                      </a:lnTo>
                      <a:lnTo>
                        <a:pt x="1549" y="2"/>
                      </a:lnTo>
                      <a:lnTo>
                        <a:pt x="1521" y="0"/>
                      </a:lnTo>
                      <a:lnTo>
                        <a:pt x="1494" y="0"/>
                      </a:lnTo>
                      <a:lnTo>
                        <a:pt x="1466" y="0"/>
                      </a:lnTo>
                      <a:lnTo>
                        <a:pt x="1437" y="2"/>
                      </a:lnTo>
                      <a:lnTo>
                        <a:pt x="1409" y="6"/>
                      </a:lnTo>
                      <a:lnTo>
                        <a:pt x="1381" y="10"/>
                      </a:lnTo>
                      <a:lnTo>
                        <a:pt x="1353" y="16"/>
                      </a:lnTo>
                      <a:lnTo>
                        <a:pt x="1325" y="23"/>
                      </a:lnTo>
                      <a:lnTo>
                        <a:pt x="1297" y="33"/>
                      </a:lnTo>
                      <a:lnTo>
                        <a:pt x="1270" y="42"/>
                      </a:lnTo>
                      <a:lnTo>
                        <a:pt x="1241" y="54"/>
                      </a:lnTo>
                      <a:lnTo>
                        <a:pt x="1216" y="67"/>
                      </a:lnTo>
                      <a:lnTo>
                        <a:pt x="1189" y="82"/>
                      </a:lnTo>
                      <a:lnTo>
                        <a:pt x="1163" y="97"/>
                      </a:lnTo>
                      <a:lnTo>
                        <a:pt x="1138" y="115"/>
                      </a:lnTo>
                      <a:lnTo>
                        <a:pt x="1114" y="133"/>
                      </a:lnTo>
                      <a:lnTo>
                        <a:pt x="1090" y="155"/>
                      </a:lnTo>
                      <a:lnTo>
                        <a:pt x="1068" y="176"/>
                      </a:lnTo>
                      <a:lnTo>
                        <a:pt x="1046" y="199"/>
                      </a:lnTo>
                      <a:lnTo>
                        <a:pt x="1026" y="225"/>
                      </a:lnTo>
                      <a:lnTo>
                        <a:pt x="1006" y="251"/>
                      </a:lnTo>
                      <a:lnTo>
                        <a:pt x="1006" y="251"/>
                      </a:lnTo>
                      <a:lnTo>
                        <a:pt x="986" y="225"/>
                      </a:lnTo>
                      <a:lnTo>
                        <a:pt x="966" y="199"/>
                      </a:lnTo>
                      <a:lnTo>
                        <a:pt x="944" y="176"/>
                      </a:lnTo>
                      <a:lnTo>
                        <a:pt x="922" y="155"/>
                      </a:lnTo>
                      <a:lnTo>
                        <a:pt x="898" y="133"/>
                      </a:lnTo>
                      <a:lnTo>
                        <a:pt x="874" y="115"/>
                      </a:lnTo>
                      <a:lnTo>
                        <a:pt x="849" y="97"/>
                      </a:lnTo>
                      <a:lnTo>
                        <a:pt x="823" y="82"/>
                      </a:lnTo>
                      <a:lnTo>
                        <a:pt x="798" y="67"/>
                      </a:lnTo>
                      <a:lnTo>
                        <a:pt x="771" y="54"/>
                      </a:lnTo>
                      <a:lnTo>
                        <a:pt x="744" y="42"/>
                      </a:lnTo>
                      <a:lnTo>
                        <a:pt x="716" y="33"/>
                      </a:lnTo>
                      <a:lnTo>
                        <a:pt x="688" y="23"/>
                      </a:lnTo>
                      <a:lnTo>
                        <a:pt x="660" y="16"/>
                      </a:lnTo>
                      <a:lnTo>
                        <a:pt x="631" y="10"/>
                      </a:lnTo>
                      <a:lnTo>
                        <a:pt x="603" y="6"/>
                      </a:lnTo>
                      <a:lnTo>
                        <a:pt x="575" y="2"/>
                      </a:lnTo>
                      <a:lnTo>
                        <a:pt x="547" y="0"/>
                      </a:lnTo>
                      <a:lnTo>
                        <a:pt x="519" y="0"/>
                      </a:lnTo>
                      <a:lnTo>
                        <a:pt x="491" y="0"/>
                      </a:lnTo>
                      <a:lnTo>
                        <a:pt x="463" y="2"/>
                      </a:lnTo>
                      <a:lnTo>
                        <a:pt x="436" y="6"/>
                      </a:lnTo>
                      <a:lnTo>
                        <a:pt x="409" y="10"/>
                      </a:lnTo>
                      <a:lnTo>
                        <a:pt x="383" y="16"/>
                      </a:lnTo>
                      <a:lnTo>
                        <a:pt x="357" y="23"/>
                      </a:lnTo>
                      <a:lnTo>
                        <a:pt x="333" y="32"/>
                      </a:lnTo>
                      <a:lnTo>
                        <a:pt x="308" y="41"/>
                      </a:lnTo>
                      <a:lnTo>
                        <a:pt x="285" y="51"/>
                      </a:lnTo>
                      <a:lnTo>
                        <a:pt x="263" y="63"/>
                      </a:lnTo>
                      <a:lnTo>
                        <a:pt x="240" y="76"/>
                      </a:lnTo>
                      <a:lnTo>
                        <a:pt x="220" y="90"/>
                      </a:lnTo>
                      <a:lnTo>
                        <a:pt x="201" y="105"/>
                      </a:lnTo>
                      <a:lnTo>
                        <a:pt x="201" y="105"/>
                      </a:lnTo>
                      <a:lnTo>
                        <a:pt x="168" y="135"/>
                      </a:lnTo>
                      <a:lnTo>
                        <a:pt x="138" y="164"/>
                      </a:lnTo>
                      <a:lnTo>
                        <a:pt x="112" y="194"/>
                      </a:lnTo>
                      <a:lnTo>
                        <a:pt x="89" y="225"/>
                      </a:lnTo>
                      <a:lnTo>
                        <a:pt x="68" y="256"/>
                      </a:lnTo>
                      <a:lnTo>
                        <a:pt x="51" y="288"/>
                      </a:lnTo>
                      <a:lnTo>
                        <a:pt x="35" y="321"/>
                      </a:lnTo>
                      <a:lnTo>
                        <a:pt x="24" y="352"/>
                      </a:lnTo>
                      <a:lnTo>
                        <a:pt x="14" y="386"/>
                      </a:lnTo>
                      <a:lnTo>
                        <a:pt x="7" y="419"/>
                      </a:lnTo>
                      <a:lnTo>
                        <a:pt x="3" y="453"/>
                      </a:lnTo>
                      <a:lnTo>
                        <a:pt x="0" y="487"/>
                      </a:lnTo>
                      <a:lnTo>
                        <a:pt x="0" y="521"/>
                      </a:lnTo>
                      <a:lnTo>
                        <a:pt x="2" y="556"/>
                      </a:lnTo>
                      <a:lnTo>
                        <a:pt x="6" y="590"/>
                      </a:lnTo>
                      <a:lnTo>
                        <a:pt x="12" y="625"/>
                      </a:lnTo>
                      <a:lnTo>
                        <a:pt x="20" y="660"/>
                      </a:lnTo>
                      <a:lnTo>
                        <a:pt x="30" y="694"/>
                      </a:lnTo>
                      <a:lnTo>
                        <a:pt x="41" y="729"/>
                      </a:lnTo>
                      <a:lnTo>
                        <a:pt x="55" y="765"/>
                      </a:lnTo>
                      <a:lnTo>
                        <a:pt x="69" y="800"/>
                      </a:lnTo>
                      <a:lnTo>
                        <a:pt x="86" y="835"/>
                      </a:lnTo>
                      <a:lnTo>
                        <a:pt x="103" y="870"/>
                      </a:lnTo>
                      <a:lnTo>
                        <a:pt x="123" y="904"/>
                      </a:lnTo>
                      <a:lnTo>
                        <a:pt x="143" y="939"/>
                      </a:lnTo>
                      <a:lnTo>
                        <a:pt x="164" y="973"/>
                      </a:lnTo>
                      <a:lnTo>
                        <a:pt x="188" y="1007"/>
                      </a:lnTo>
                      <a:lnTo>
                        <a:pt x="211" y="1041"/>
                      </a:lnTo>
                      <a:lnTo>
                        <a:pt x="235" y="1075"/>
                      </a:lnTo>
                      <a:lnTo>
                        <a:pt x="260" y="1108"/>
                      </a:lnTo>
                      <a:lnTo>
                        <a:pt x="286" y="1140"/>
                      </a:lnTo>
                      <a:lnTo>
                        <a:pt x="313" y="1173"/>
                      </a:lnTo>
                      <a:lnTo>
                        <a:pt x="368" y="1236"/>
                      </a:lnTo>
                      <a:lnTo>
                        <a:pt x="424" y="1298"/>
                      </a:lnTo>
                      <a:lnTo>
                        <a:pt x="482" y="1357"/>
                      </a:lnTo>
                      <a:lnTo>
                        <a:pt x="539" y="1414"/>
                      </a:lnTo>
                      <a:lnTo>
                        <a:pt x="596" y="1468"/>
                      </a:lnTo>
                      <a:lnTo>
                        <a:pt x="653" y="1519"/>
                      </a:lnTo>
                      <a:lnTo>
                        <a:pt x="706" y="1567"/>
                      </a:lnTo>
                      <a:lnTo>
                        <a:pt x="759" y="1610"/>
                      </a:lnTo>
                      <a:lnTo>
                        <a:pt x="808" y="1651"/>
                      </a:lnTo>
                      <a:lnTo>
                        <a:pt x="853" y="1686"/>
                      </a:lnTo>
                      <a:lnTo>
                        <a:pt x="929" y="1744"/>
                      </a:lnTo>
                      <a:lnTo>
                        <a:pt x="982" y="1783"/>
                      </a:lnTo>
                      <a:lnTo>
                        <a:pt x="1006" y="1800"/>
                      </a:lnTo>
                      <a:lnTo>
                        <a:pt x="1006" y="1800"/>
                      </a:lnTo>
                      <a:lnTo>
                        <a:pt x="1033" y="1781"/>
                      </a:lnTo>
                      <a:lnTo>
                        <a:pt x="1090" y="1739"/>
                      </a:lnTo>
                      <a:lnTo>
                        <a:pt x="1130" y="1709"/>
                      </a:lnTo>
                      <a:lnTo>
                        <a:pt x="1174" y="1674"/>
                      </a:lnTo>
                      <a:lnTo>
                        <a:pt x="1223" y="1636"/>
                      </a:lnTo>
                      <a:lnTo>
                        <a:pt x="1277" y="1591"/>
                      </a:lnTo>
                      <a:lnTo>
                        <a:pt x="1277" y="1591"/>
                      </a:lnTo>
                      <a:lnTo>
                        <a:pt x="1252" y="1570"/>
                      </a:lnTo>
                      <a:lnTo>
                        <a:pt x="1230" y="1548"/>
                      </a:lnTo>
                      <a:lnTo>
                        <a:pt x="1208" y="1524"/>
                      </a:lnTo>
                      <a:lnTo>
                        <a:pt x="1188" y="1500"/>
                      </a:lnTo>
                      <a:lnTo>
                        <a:pt x="1169" y="1474"/>
                      </a:lnTo>
                      <a:lnTo>
                        <a:pt x="1151" y="1447"/>
                      </a:lnTo>
                      <a:lnTo>
                        <a:pt x="1135" y="1419"/>
                      </a:lnTo>
                      <a:lnTo>
                        <a:pt x="1120" y="1391"/>
                      </a:lnTo>
                      <a:lnTo>
                        <a:pt x="1107" y="1360"/>
                      </a:lnTo>
                      <a:lnTo>
                        <a:pt x="1095" y="1330"/>
                      </a:lnTo>
                      <a:lnTo>
                        <a:pt x="1086" y="1300"/>
                      </a:lnTo>
                      <a:lnTo>
                        <a:pt x="1078" y="1268"/>
                      </a:lnTo>
                      <a:lnTo>
                        <a:pt x="1071" y="1235"/>
                      </a:lnTo>
                      <a:lnTo>
                        <a:pt x="1066" y="1202"/>
                      </a:lnTo>
                      <a:lnTo>
                        <a:pt x="1063" y="1168"/>
                      </a:lnTo>
                      <a:lnTo>
                        <a:pt x="1062" y="1134"/>
                      </a:lnTo>
                      <a:lnTo>
                        <a:pt x="1062" y="1134"/>
                      </a:lnTo>
                      <a:close/>
                    </a:path>
                  </a:pathLst>
                </a:custGeom>
                <a:grpFill/>
                <a:ln w="19050">
                  <a:noFill/>
                </a:ln>
                <a:extLst/>
              </p:spPr>
              <p:txBody>
                <a:bodyPr vert="horz" wrap="square" lIns="91440" tIns="45720" rIns="91440" bIns="45720" numCol="1" anchor="t" anchorCtr="0" compatLnSpc="1">
                  <a:prstTxWarp prst="textNoShape">
                    <a:avLst/>
                  </a:prstTxWarp>
                </a:bodyPr>
                <a:lstStyle/>
                <a:p>
                  <a:endParaRPr lang="en-US" sz="1600" dirty="0"/>
                </a:p>
              </p:txBody>
            </p:sp>
            <p:sp>
              <p:nvSpPr>
                <p:cNvPr id="68" name="Freeform 9"/>
                <p:cNvSpPr>
                  <a:spLocks noEditPoints="1"/>
                </p:cNvSpPr>
                <p:nvPr/>
              </p:nvSpPr>
              <p:spPr bwMode="auto">
                <a:xfrm>
                  <a:off x="7142161" y="2733716"/>
                  <a:ext cx="249240" cy="250826"/>
                </a:xfrm>
                <a:custGeom>
                  <a:avLst/>
                  <a:gdLst>
                    <a:gd name="T0" fmla="*/ 447 w 944"/>
                    <a:gd name="T1" fmla="*/ 0 h 943"/>
                    <a:gd name="T2" fmla="*/ 376 w 944"/>
                    <a:gd name="T3" fmla="*/ 9 h 943"/>
                    <a:gd name="T4" fmla="*/ 309 w 944"/>
                    <a:gd name="T5" fmla="*/ 28 h 943"/>
                    <a:gd name="T6" fmla="*/ 246 w 944"/>
                    <a:gd name="T7" fmla="*/ 56 h 943"/>
                    <a:gd name="T8" fmla="*/ 188 w 944"/>
                    <a:gd name="T9" fmla="*/ 93 h 943"/>
                    <a:gd name="T10" fmla="*/ 138 w 944"/>
                    <a:gd name="T11" fmla="*/ 138 h 943"/>
                    <a:gd name="T12" fmla="*/ 93 w 944"/>
                    <a:gd name="T13" fmla="*/ 189 h 943"/>
                    <a:gd name="T14" fmla="*/ 56 w 944"/>
                    <a:gd name="T15" fmla="*/ 247 h 943"/>
                    <a:gd name="T16" fmla="*/ 28 w 944"/>
                    <a:gd name="T17" fmla="*/ 309 h 943"/>
                    <a:gd name="T18" fmla="*/ 9 w 944"/>
                    <a:gd name="T19" fmla="*/ 377 h 943"/>
                    <a:gd name="T20" fmla="*/ 0 w 944"/>
                    <a:gd name="T21" fmla="*/ 447 h 943"/>
                    <a:gd name="T22" fmla="*/ 0 w 944"/>
                    <a:gd name="T23" fmla="*/ 496 h 943"/>
                    <a:gd name="T24" fmla="*/ 9 w 944"/>
                    <a:gd name="T25" fmla="*/ 566 h 943"/>
                    <a:gd name="T26" fmla="*/ 28 w 944"/>
                    <a:gd name="T27" fmla="*/ 633 h 943"/>
                    <a:gd name="T28" fmla="*/ 56 w 944"/>
                    <a:gd name="T29" fmla="*/ 696 h 943"/>
                    <a:gd name="T30" fmla="*/ 93 w 944"/>
                    <a:gd name="T31" fmla="*/ 754 h 943"/>
                    <a:gd name="T32" fmla="*/ 138 w 944"/>
                    <a:gd name="T33" fmla="*/ 805 h 943"/>
                    <a:gd name="T34" fmla="*/ 188 w 944"/>
                    <a:gd name="T35" fmla="*/ 850 h 943"/>
                    <a:gd name="T36" fmla="*/ 246 w 944"/>
                    <a:gd name="T37" fmla="*/ 886 h 943"/>
                    <a:gd name="T38" fmla="*/ 309 w 944"/>
                    <a:gd name="T39" fmla="*/ 914 h 943"/>
                    <a:gd name="T40" fmla="*/ 376 w 944"/>
                    <a:gd name="T41" fmla="*/ 934 h 943"/>
                    <a:gd name="T42" fmla="*/ 447 w 944"/>
                    <a:gd name="T43" fmla="*/ 942 h 943"/>
                    <a:gd name="T44" fmla="*/ 495 w 944"/>
                    <a:gd name="T45" fmla="*/ 942 h 943"/>
                    <a:gd name="T46" fmla="*/ 566 w 944"/>
                    <a:gd name="T47" fmla="*/ 934 h 943"/>
                    <a:gd name="T48" fmla="*/ 633 w 944"/>
                    <a:gd name="T49" fmla="*/ 914 h 943"/>
                    <a:gd name="T50" fmla="*/ 696 w 944"/>
                    <a:gd name="T51" fmla="*/ 886 h 943"/>
                    <a:gd name="T52" fmla="*/ 754 w 944"/>
                    <a:gd name="T53" fmla="*/ 850 h 943"/>
                    <a:gd name="T54" fmla="*/ 805 w 944"/>
                    <a:gd name="T55" fmla="*/ 805 h 943"/>
                    <a:gd name="T56" fmla="*/ 850 w 944"/>
                    <a:gd name="T57" fmla="*/ 754 h 943"/>
                    <a:gd name="T58" fmla="*/ 886 w 944"/>
                    <a:gd name="T59" fmla="*/ 696 h 943"/>
                    <a:gd name="T60" fmla="*/ 914 w 944"/>
                    <a:gd name="T61" fmla="*/ 633 h 943"/>
                    <a:gd name="T62" fmla="*/ 933 w 944"/>
                    <a:gd name="T63" fmla="*/ 566 h 943"/>
                    <a:gd name="T64" fmla="*/ 942 w 944"/>
                    <a:gd name="T65" fmla="*/ 496 h 943"/>
                    <a:gd name="T66" fmla="*/ 942 w 944"/>
                    <a:gd name="T67" fmla="*/ 447 h 943"/>
                    <a:gd name="T68" fmla="*/ 933 w 944"/>
                    <a:gd name="T69" fmla="*/ 377 h 943"/>
                    <a:gd name="T70" fmla="*/ 914 w 944"/>
                    <a:gd name="T71" fmla="*/ 309 h 943"/>
                    <a:gd name="T72" fmla="*/ 886 w 944"/>
                    <a:gd name="T73" fmla="*/ 247 h 943"/>
                    <a:gd name="T74" fmla="*/ 850 w 944"/>
                    <a:gd name="T75" fmla="*/ 189 h 943"/>
                    <a:gd name="T76" fmla="*/ 805 w 944"/>
                    <a:gd name="T77" fmla="*/ 138 h 943"/>
                    <a:gd name="T78" fmla="*/ 754 w 944"/>
                    <a:gd name="T79" fmla="*/ 93 h 943"/>
                    <a:gd name="T80" fmla="*/ 696 w 944"/>
                    <a:gd name="T81" fmla="*/ 56 h 943"/>
                    <a:gd name="T82" fmla="*/ 633 w 944"/>
                    <a:gd name="T83" fmla="*/ 28 h 943"/>
                    <a:gd name="T84" fmla="*/ 566 w 944"/>
                    <a:gd name="T85" fmla="*/ 9 h 943"/>
                    <a:gd name="T86" fmla="*/ 495 w 944"/>
                    <a:gd name="T87" fmla="*/ 0 h 943"/>
                    <a:gd name="T88" fmla="*/ 776 w 944"/>
                    <a:gd name="T89" fmla="*/ 541 h 943"/>
                    <a:gd name="T90" fmla="*/ 773 w 944"/>
                    <a:gd name="T91" fmla="*/ 549 h 943"/>
                    <a:gd name="T92" fmla="*/ 552 w 944"/>
                    <a:gd name="T93" fmla="*/ 553 h 943"/>
                    <a:gd name="T94" fmla="*/ 551 w 944"/>
                    <a:gd name="T95" fmla="*/ 769 h 943"/>
                    <a:gd name="T96" fmla="*/ 541 w 944"/>
                    <a:gd name="T97" fmla="*/ 777 h 943"/>
                    <a:gd name="T98" fmla="*/ 397 w 944"/>
                    <a:gd name="T99" fmla="*/ 776 h 943"/>
                    <a:gd name="T100" fmla="*/ 390 w 944"/>
                    <a:gd name="T101" fmla="*/ 764 h 943"/>
                    <a:gd name="T102" fmla="*/ 178 w 944"/>
                    <a:gd name="T103" fmla="*/ 553 h 943"/>
                    <a:gd name="T104" fmla="*/ 167 w 944"/>
                    <a:gd name="T105" fmla="*/ 545 h 943"/>
                    <a:gd name="T106" fmla="*/ 166 w 944"/>
                    <a:gd name="T107" fmla="*/ 402 h 943"/>
                    <a:gd name="T108" fmla="*/ 173 w 944"/>
                    <a:gd name="T109" fmla="*/ 391 h 943"/>
                    <a:gd name="T110" fmla="*/ 390 w 944"/>
                    <a:gd name="T111" fmla="*/ 179 h 943"/>
                    <a:gd name="T112" fmla="*/ 393 w 944"/>
                    <a:gd name="T113" fmla="*/ 169 h 943"/>
                    <a:gd name="T114" fmla="*/ 541 w 944"/>
                    <a:gd name="T115" fmla="*/ 166 h 943"/>
                    <a:gd name="T116" fmla="*/ 549 w 944"/>
                    <a:gd name="T117" fmla="*/ 169 h 943"/>
                    <a:gd name="T118" fmla="*/ 552 w 944"/>
                    <a:gd name="T119" fmla="*/ 390 h 943"/>
                    <a:gd name="T120" fmla="*/ 769 w 944"/>
                    <a:gd name="T121" fmla="*/ 391 h 943"/>
                    <a:gd name="T122" fmla="*/ 776 w 944"/>
                    <a:gd name="T123" fmla="*/ 402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4" h="943">
                      <a:moveTo>
                        <a:pt x="472" y="0"/>
                      </a:moveTo>
                      <a:lnTo>
                        <a:pt x="472" y="0"/>
                      </a:lnTo>
                      <a:lnTo>
                        <a:pt x="447" y="0"/>
                      </a:lnTo>
                      <a:lnTo>
                        <a:pt x="422" y="2"/>
                      </a:lnTo>
                      <a:lnTo>
                        <a:pt x="399" y="4"/>
                      </a:lnTo>
                      <a:lnTo>
                        <a:pt x="376" y="9"/>
                      </a:lnTo>
                      <a:lnTo>
                        <a:pt x="353" y="14"/>
                      </a:lnTo>
                      <a:lnTo>
                        <a:pt x="331" y="21"/>
                      </a:lnTo>
                      <a:lnTo>
                        <a:pt x="309" y="28"/>
                      </a:lnTo>
                      <a:lnTo>
                        <a:pt x="288" y="36"/>
                      </a:lnTo>
                      <a:lnTo>
                        <a:pt x="267" y="46"/>
                      </a:lnTo>
                      <a:lnTo>
                        <a:pt x="246" y="56"/>
                      </a:lnTo>
                      <a:lnTo>
                        <a:pt x="227" y="68"/>
                      </a:lnTo>
                      <a:lnTo>
                        <a:pt x="207" y="80"/>
                      </a:lnTo>
                      <a:lnTo>
                        <a:pt x="188" y="93"/>
                      </a:lnTo>
                      <a:lnTo>
                        <a:pt x="171" y="107"/>
                      </a:lnTo>
                      <a:lnTo>
                        <a:pt x="154" y="121"/>
                      </a:lnTo>
                      <a:lnTo>
                        <a:pt x="138" y="138"/>
                      </a:lnTo>
                      <a:lnTo>
                        <a:pt x="122" y="154"/>
                      </a:lnTo>
                      <a:lnTo>
                        <a:pt x="108" y="171"/>
                      </a:lnTo>
                      <a:lnTo>
                        <a:pt x="93" y="189"/>
                      </a:lnTo>
                      <a:lnTo>
                        <a:pt x="79" y="207"/>
                      </a:lnTo>
                      <a:lnTo>
                        <a:pt x="68" y="227"/>
                      </a:lnTo>
                      <a:lnTo>
                        <a:pt x="56" y="247"/>
                      </a:lnTo>
                      <a:lnTo>
                        <a:pt x="45" y="267"/>
                      </a:lnTo>
                      <a:lnTo>
                        <a:pt x="36" y="288"/>
                      </a:lnTo>
                      <a:lnTo>
                        <a:pt x="28" y="309"/>
                      </a:lnTo>
                      <a:lnTo>
                        <a:pt x="21" y="331"/>
                      </a:lnTo>
                      <a:lnTo>
                        <a:pt x="14" y="353"/>
                      </a:lnTo>
                      <a:lnTo>
                        <a:pt x="9" y="377"/>
                      </a:lnTo>
                      <a:lnTo>
                        <a:pt x="4" y="399"/>
                      </a:lnTo>
                      <a:lnTo>
                        <a:pt x="2" y="423"/>
                      </a:lnTo>
                      <a:lnTo>
                        <a:pt x="0" y="447"/>
                      </a:lnTo>
                      <a:lnTo>
                        <a:pt x="0" y="471"/>
                      </a:lnTo>
                      <a:lnTo>
                        <a:pt x="0" y="471"/>
                      </a:lnTo>
                      <a:lnTo>
                        <a:pt x="0" y="496"/>
                      </a:lnTo>
                      <a:lnTo>
                        <a:pt x="2" y="519"/>
                      </a:lnTo>
                      <a:lnTo>
                        <a:pt x="4" y="543"/>
                      </a:lnTo>
                      <a:lnTo>
                        <a:pt x="9" y="566"/>
                      </a:lnTo>
                      <a:lnTo>
                        <a:pt x="14" y="589"/>
                      </a:lnTo>
                      <a:lnTo>
                        <a:pt x="21" y="612"/>
                      </a:lnTo>
                      <a:lnTo>
                        <a:pt x="28" y="633"/>
                      </a:lnTo>
                      <a:lnTo>
                        <a:pt x="36" y="655"/>
                      </a:lnTo>
                      <a:lnTo>
                        <a:pt x="45" y="675"/>
                      </a:lnTo>
                      <a:lnTo>
                        <a:pt x="56" y="696"/>
                      </a:lnTo>
                      <a:lnTo>
                        <a:pt x="68" y="716"/>
                      </a:lnTo>
                      <a:lnTo>
                        <a:pt x="79" y="735"/>
                      </a:lnTo>
                      <a:lnTo>
                        <a:pt x="93" y="754"/>
                      </a:lnTo>
                      <a:lnTo>
                        <a:pt x="108" y="771"/>
                      </a:lnTo>
                      <a:lnTo>
                        <a:pt x="122" y="789"/>
                      </a:lnTo>
                      <a:lnTo>
                        <a:pt x="138" y="805"/>
                      </a:lnTo>
                      <a:lnTo>
                        <a:pt x="154" y="820"/>
                      </a:lnTo>
                      <a:lnTo>
                        <a:pt x="171" y="836"/>
                      </a:lnTo>
                      <a:lnTo>
                        <a:pt x="188" y="850"/>
                      </a:lnTo>
                      <a:lnTo>
                        <a:pt x="207" y="863"/>
                      </a:lnTo>
                      <a:lnTo>
                        <a:pt x="227" y="874"/>
                      </a:lnTo>
                      <a:lnTo>
                        <a:pt x="246" y="886"/>
                      </a:lnTo>
                      <a:lnTo>
                        <a:pt x="267" y="897"/>
                      </a:lnTo>
                      <a:lnTo>
                        <a:pt x="288" y="906"/>
                      </a:lnTo>
                      <a:lnTo>
                        <a:pt x="309" y="914"/>
                      </a:lnTo>
                      <a:lnTo>
                        <a:pt x="331" y="922"/>
                      </a:lnTo>
                      <a:lnTo>
                        <a:pt x="353" y="928"/>
                      </a:lnTo>
                      <a:lnTo>
                        <a:pt x="376" y="934"/>
                      </a:lnTo>
                      <a:lnTo>
                        <a:pt x="399" y="937"/>
                      </a:lnTo>
                      <a:lnTo>
                        <a:pt x="422" y="941"/>
                      </a:lnTo>
                      <a:lnTo>
                        <a:pt x="447" y="942"/>
                      </a:lnTo>
                      <a:lnTo>
                        <a:pt x="472" y="943"/>
                      </a:lnTo>
                      <a:lnTo>
                        <a:pt x="472" y="943"/>
                      </a:lnTo>
                      <a:lnTo>
                        <a:pt x="495" y="942"/>
                      </a:lnTo>
                      <a:lnTo>
                        <a:pt x="520" y="941"/>
                      </a:lnTo>
                      <a:lnTo>
                        <a:pt x="543" y="937"/>
                      </a:lnTo>
                      <a:lnTo>
                        <a:pt x="566" y="934"/>
                      </a:lnTo>
                      <a:lnTo>
                        <a:pt x="589" y="928"/>
                      </a:lnTo>
                      <a:lnTo>
                        <a:pt x="611" y="922"/>
                      </a:lnTo>
                      <a:lnTo>
                        <a:pt x="633" y="914"/>
                      </a:lnTo>
                      <a:lnTo>
                        <a:pt x="654" y="906"/>
                      </a:lnTo>
                      <a:lnTo>
                        <a:pt x="675" y="897"/>
                      </a:lnTo>
                      <a:lnTo>
                        <a:pt x="696" y="886"/>
                      </a:lnTo>
                      <a:lnTo>
                        <a:pt x="716" y="874"/>
                      </a:lnTo>
                      <a:lnTo>
                        <a:pt x="735" y="863"/>
                      </a:lnTo>
                      <a:lnTo>
                        <a:pt x="754" y="850"/>
                      </a:lnTo>
                      <a:lnTo>
                        <a:pt x="771" y="836"/>
                      </a:lnTo>
                      <a:lnTo>
                        <a:pt x="789" y="820"/>
                      </a:lnTo>
                      <a:lnTo>
                        <a:pt x="805" y="805"/>
                      </a:lnTo>
                      <a:lnTo>
                        <a:pt x="821" y="789"/>
                      </a:lnTo>
                      <a:lnTo>
                        <a:pt x="836" y="771"/>
                      </a:lnTo>
                      <a:lnTo>
                        <a:pt x="850" y="754"/>
                      </a:lnTo>
                      <a:lnTo>
                        <a:pt x="863" y="735"/>
                      </a:lnTo>
                      <a:lnTo>
                        <a:pt x="874" y="716"/>
                      </a:lnTo>
                      <a:lnTo>
                        <a:pt x="886" y="696"/>
                      </a:lnTo>
                      <a:lnTo>
                        <a:pt x="897" y="675"/>
                      </a:lnTo>
                      <a:lnTo>
                        <a:pt x="906" y="655"/>
                      </a:lnTo>
                      <a:lnTo>
                        <a:pt x="914" y="633"/>
                      </a:lnTo>
                      <a:lnTo>
                        <a:pt x="921" y="612"/>
                      </a:lnTo>
                      <a:lnTo>
                        <a:pt x="928" y="589"/>
                      </a:lnTo>
                      <a:lnTo>
                        <a:pt x="933" y="566"/>
                      </a:lnTo>
                      <a:lnTo>
                        <a:pt x="938" y="543"/>
                      </a:lnTo>
                      <a:lnTo>
                        <a:pt x="940" y="519"/>
                      </a:lnTo>
                      <a:lnTo>
                        <a:pt x="942" y="496"/>
                      </a:lnTo>
                      <a:lnTo>
                        <a:pt x="944" y="471"/>
                      </a:lnTo>
                      <a:lnTo>
                        <a:pt x="944" y="471"/>
                      </a:lnTo>
                      <a:lnTo>
                        <a:pt x="942" y="447"/>
                      </a:lnTo>
                      <a:lnTo>
                        <a:pt x="940" y="423"/>
                      </a:lnTo>
                      <a:lnTo>
                        <a:pt x="938" y="399"/>
                      </a:lnTo>
                      <a:lnTo>
                        <a:pt x="933" y="377"/>
                      </a:lnTo>
                      <a:lnTo>
                        <a:pt x="928" y="353"/>
                      </a:lnTo>
                      <a:lnTo>
                        <a:pt x="921" y="331"/>
                      </a:lnTo>
                      <a:lnTo>
                        <a:pt x="914" y="309"/>
                      </a:lnTo>
                      <a:lnTo>
                        <a:pt x="906" y="288"/>
                      </a:lnTo>
                      <a:lnTo>
                        <a:pt x="897" y="267"/>
                      </a:lnTo>
                      <a:lnTo>
                        <a:pt x="886" y="247"/>
                      </a:lnTo>
                      <a:lnTo>
                        <a:pt x="874" y="227"/>
                      </a:lnTo>
                      <a:lnTo>
                        <a:pt x="863" y="207"/>
                      </a:lnTo>
                      <a:lnTo>
                        <a:pt x="850" y="189"/>
                      </a:lnTo>
                      <a:lnTo>
                        <a:pt x="836" y="171"/>
                      </a:lnTo>
                      <a:lnTo>
                        <a:pt x="821" y="154"/>
                      </a:lnTo>
                      <a:lnTo>
                        <a:pt x="805" y="138"/>
                      </a:lnTo>
                      <a:lnTo>
                        <a:pt x="789" y="121"/>
                      </a:lnTo>
                      <a:lnTo>
                        <a:pt x="771" y="107"/>
                      </a:lnTo>
                      <a:lnTo>
                        <a:pt x="754" y="93"/>
                      </a:lnTo>
                      <a:lnTo>
                        <a:pt x="735" y="80"/>
                      </a:lnTo>
                      <a:lnTo>
                        <a:pt x="716" y="68"/>
                      </a:lnTo>
                      <a:lnTo>
                        <a:pt x="696" y="56"/>
                      </a:lnTo>
                      <a:lnTo>
                        <a:pt x="675" y="46"/>
                      </a:lnTo>
                      <a:lnTo>
                        <a:pt x="654" y="36"/>
                      </a:lnTo>
                      <a:lnTo>
                        <a:pt x="633" y="28"/>
                      </a:lnTo>
                      <a:lnTo>
                        <a:pt x="611" y="21"/>
                      </a:lnTo>
                      <a:lnTo>
                        <a:pt x="589" y="14"/>
                      </a:lnTo>
                      <a:lnTo>
                        <a:pt x="566" y="9"/>
                      </a:lnTo>
                      <a:lnTo>
                        <a:pt x="543" y="4"/>
                      </a:lnTo>
                      <a:lnTo>
                        <a:pt x="520" y="2"/>
                      </a:lnTo>
                      <a:lnTo>
                        <a:pt x="495" y="0"/>
                      </a:lnTo>
                      <a:lnTo>
                        <a:pt x="472" y="0"/>
                      </a:lnTo>
                      <a:lnTo>
                        <a:pt x="472" y="0"/>
                      </a:lnTo>
                      <a:close/>
                      <a:moveTo>
                        <a:pt x="776" y="541"/>
                      </a:moveTo>
                      <a:lnTo>
                        <a:pt x="776" y="541"/>
                      </a:lnTo>
                      <a:lnTo>
                        <a:pt x="776" y="545"/>
                      </a:lnTo>
                      <a:lnTo>
                        <a:pt x="773" y="549"/>
                      </a:lnTo>
                      <a:lnTo>
                        <a:pt x="769" y="552"/>
                      </a:lnTo>
                      <a:lnTo>
                        <a:pt x="764" y="553"/>
                      </a:lnTo>
                      <a:lnTo>
                        <a:pt x="552" y="553"/>
                      </a:lnTo>
                      <a:lnTo>
                        <a:pt x="552" y="764"/>
                      </a:lnTo>
                      <a:lnTo>
                        <a:pt x="552" y="764"/>
                      </a:lnTo>
                      <a:lnTo>
                        <a:pt x="551" y="769"/>
                      </a:lnTo>
                      <a:lnTo>
                        <a:pt x="549" y="772"/>
                      </a:lnTo>
                      <a:lnTo>
                        <a:pt x="545" y="776"/>
                      </a:lnTo>
                      <a:lnTo>
                        <a:pt x="541" y="777"/>
                      </a:lnTo>
                      <a:lnTo>
                        <a:pt x="401" y="777"/>
                      </a:lnTo>
                      <a:lnTo>
                        <a:pt x="401" y="777"/>
                      </a:lnTo>
                      <a:lnTo>
                        <a:pt x="397" y="776"/>
                      </a:lnTo>
                      <a:lnTo>
                        <a:pt x="393" y="772"/>
                      </a:lnTo>
                      <a:lnTo>
                        <a:pt x="391" y="769"/>
                      </a:lnTo>
                      <a:lnTo>
                        <a:pt x="390" y="764"/>
                      </a:lnTo>
                      <a:lnTo>
                        <a:pt x="390" y="553"/>
                      </a:lnTo>
                      <a:lnTo>
                        <a:pt x="178" y="553"/>
                      </a:lnTo>
                      <a:lnTo>
                        <a:pt x="178" y="553"/>
                      </a:lnTo>
                      <a:lnTo>
                        <a:pt x="173" y="552"/>
                      </a:lnTo>
                      <a:lnTo>
                        <a:pt x="170" y="549"/>
                      </a:lnTo>
                      <a:lnTo>
                        <a:pt x="167" y="545"/>
                      </a:lnTo>
                      <a:lnTo>
                        <a:pt x="166" y="541"/>
                      </a:lnTo>
                      <a:lnTo>
                        <a:pt x="166" y="402"/>
                      </a:lnTo>
                      <a:lnTo>
                        <a:pt x="166" y="402"/>
                      </a:lnTo>
                      <a:lnTo>
                        <a:pt x="167" y="397"/>
                      </a:lnTo>
                      <a:lnTo>
                        <a:pt x="170" y="393"/>
                      </a:lnTo>
                      <a:lnTo>
                        <a:pt x="173" y="391"/>
                      </a:lnTo>
                      <a:lnTo>
                        <a:pt x="178" y="390"/>
                      </a:lnTo>
                      <a:lnTo>
                        <a:pt x="390" y="390"/>
                      </a:lnTo>
                      <a:lnTo>
                        <a:pt x="390" y="179"/>
                      </a:lnTo>
                      <a:lnTo>
                        <a:pt x="390" y="179"/>
                      </a:lnTo>
                      <a:lnTo>
                        <a:pt x="391" y="173"/>
                      </a:lnTo>
                      <a:lnTo>
                        <a:pt x="393" y="169"/>
                      </a:lnTo>
                      <a:lnTo>
                        <a:pt x="397" y="167"/>
                      </a:lnTo>
                      <a:lnTo>
                        <a:pt x="401" y="166"/>
                      </a:lnTo>
                      <a:lnTo>
                        <a:pt x="541" y="166"/>
                      </a:lnTo>
                      <a:lnTo>
                        <a:pt x="541" y="166"/>
                      </a:lnTo>
                      <a:lnTo>
                        <a:pt x="545" y="167"/>
                      </a:lnTo>
                      <a:lnTo>
                        <a:pt x="549" y="169"/>
                      </a:lnTo>
                      <a:lnTo>
                        <a:pt x="551" y="173"/>
                      </a:lnTo>
                      <a:lnTo>
                        <a:pt x="552" y="179"/>
                      </a:lnTo>
                      <a:lnTo>
                        <a:pt x="552" y="390"/>
                      </a:lnTo>
                      <a:lnTo>
                        <a:pt x="764" y="390"/>
                      </a:lnTo>
                      <a:lnTo>
                        <a:pt x="764" y="390"/>
                      </a:lnTo>
                      <a:lnTo>
                        <a:pt x="769" y="391"/>
                      </a:lnTo>
                      <a:lnTo>
                        <a:pt x="773" y="393"/>
                      </a:lnTo>
                      <a:lnTo>
                        <a:pt x="776" y="397"/>
                      </a:lnTo>
                      <a:lnTo>
                        <a:pt x="776" y="402"/>
                      </a:lnTo>
                      <a:lnTo>
                        <a:pt x="776" y="541"/>
                      </a:lnTo>
                      <a:close/>
                    </a:path>
                  </a:pathLst>
                </a:custGeom>
                <a:grpFill/>
                <a:ln w="19050">
                  <a:noFill/>
                </a:ln>
                <a:extLst/>
              </p:spPr>
              <p:txBody>
                <a:bodyPr vert="horz" wrap="square" lIns="91440" tIns="45720" rIns="91440" bIns="45720" numCol="1" anchor="t" anchorCtr="0" compatLnSpc="1">
                  <a:prstTxWarp prst="textNoShape">
                    <a:avLst/>
                  </a:prstTxWarp>
                </a:bodyPr>
                <a:lstStyle/>
                <a:p>
                  <a:endParaRPr lang="en-US" sz="1600" dirty="0"/>
                </a:p>
              </p:txBody>
            </p:sp>
          </p:grpSp>
        </p:grpSp>
        <p:sp>
          <p:nvSpPr>
            <p:cNvPr id="63" name="TextBox 478"/>
            <p:cNvSpPr txBox="1"/>
            <p:nvPr/>
          </p:nvSpPr>
          <p:spPr>
            <a:xfrm>
              <a:off x="4522786" y="2130839"/>
              <a:ext cx="374017" cy="369331"/>
            </a:xfrm>
            <a:prstGeom prst="rect">
              <a:avLst/>
            </a:prstGeom>
            <a:noFill/>
          </p:spPr>
          <p:txBody>
            <a:bodyPr wrap="square" lIns="0" tIns="0" rIns="0" rtlCol="0">
              <a:spAutoFit/>
            </a:bodyPr>
            <a:lstStyle/>
            <a:p>
              <a:r>
                <a:rPr lang="ja-JP" altLang="en-US" sz="700" dirty="0" smtClean="0"/>
                <a:t>患者の</a:t>
              </a:r>
              <a:r>
                <a:rPr lang="en-US" altLang="ja-JP" sz="700" dirty="0" smtClean="0"/>
                <a:t/>
              </a:r>
              <a:br>
                <a:rPr lang="en-US" altLang="ja-JP" sz="700" dirty="0" smtClean="0"/>
              </a:br>
              <a:r>
                <a:rPr lang="ja-JP" altLang="en-US" sz="700" dirty="0" smtClean="0"/>
                <a:t>個人情報資料</a:t>
              </a:r>
              <a:endParaRPr lang="en-US" sz="700" dirty="0"/>
            </a:p>
          </p:txBody>
        </p:sp>
      </p:grpSp>
      <p:sp>
        <p:nvSpPr>
          <p:cNvPr id="69" name="TextBox 68"/>
          <p:cNvSpPr txBox="1"/>
          <p:nvPr/>
        </p:nvSpPr>
        <p:spPr>
          <a:xfrm>
            <a:off x="2788808" y="2033230"/>
            <a:ext cx="1238060" cy="369328"/>
          </a:xfrm>
          <a:prstGeom prst="rect">
            <a:avLst/>
          </a:prstGeom>
          <a:noFill/>
        </p:spPr>
        <p:txBody>
          <a:bodyPr wrap="square" lIns="91436" tIns="45718" rIns="91436" bIns="45718" rtlCol="0">
            <a:spAutoFit/>
          </a:bodyPr>
          <a:lstStyle/>
          <a:p>
            <a:r>
              <a:rPr lang="ja-JP" altLang="en-US" sz="900" b="1" dirty="0" smtClean="0"/>
              <a:t>患者の個人情報</a:t>
            </a:r>
            <a:endParaRPr lang="en-US" altLang="ja-JP" sz="900" b="1" dirty="0" smtClean="0"/>
          </a:p>
          <a:p>
            <a:r>
              <a:rPr lang="ja-JP" altLang="en-US" sz="900" b="1" dirty="0" smtClean="0"/>
              <a:t>のアクセス場所</a:t>
            </a:r>
            <a:endParaRPr lang="en-US" sz="900" b="1" dirty="0"/>
          </a:p>
        </p:txBody>
      </p:sp>
      <p:sp>
        <p:nvSpPr>
          <p:cNvPr id="70" name="Freeform 185"/>
          <p:cNvSpPr>
            <a:spLocks noChangeAspect="1"/>
          </p:cNvSpPr>
          <p:nvPr/>
        </p:nvSpPr>
        <p:spPr bwMode="auto">
          <a:xfrm>
            <a:off x="2912846" y="2999159"/>
            <a:ext cx="172444" cy="190767"/>
          </a:xfrm>
          <a:custGeom>
            <a:avLst/>
            <a:gdLst>
              <a:gd name="T0" fmla="*/ 109 w 581"/>
              <a:gd name="T1" fmla="*/ 227 h 711"/>
              <a:gd name="T2" fmla="*/ 101 w 581"/>
              <a:gd name="T3" fmla="*/ 228 h 711"/>
              <a:gd name="T4" fmla="*/ 93 w 581"/>
              <a:gd name="T5" fmla="*/ 235 h 711"/>
              <a:gd name="T6" fmla="*/ 88 w 581"/>
              <a:gd name="T7" fmla="*/ 255 h 711"/>
              <a:gd name="T8" fmla="*/ 90 w 581"/>
              <a:gd name="T9" fmla="*/ 289 h 711"/>
              <a:gd name="T10" fmla="*/ 96 w 581"/>
              <a:gd name="T11" fmla="*/ 310 h 711"/>
              <a:gd name="T12" fmla="*/ 114 w 581"/>
              <a:gd name="T13" fmla="*/ 340 h 711"/>
              <a:gd name="T14" fmla="*/ 129 w 581"/>
              <a:gd name="T15" fmla="*/ 351 h 711"/>
              <a:gd name="T16" fmla="*/ 137 w 581"/>
              <a:gd name="T17" fmla="*/ 352 h 711"/>
              <a:gd name="T18" fmla="*/ 148 w 581"/>
              <a:gd name="T19" fmla="*/ 375 h 711"/>
              <a:gd name="T20" fmla="*/ 176 w 581"/>
              <a:gd name="T21" fmla="*/ 437 h 711"/>
              <a:gd name="T22" fmla="*/ 181 w 581"/>
              <a:gd name="T23" fmla="*/ 476 h 711"/>
              <a:gd name="T24" fmla="*/ 180 w 581"/>
              <a:gd name="T25" fmla="*/ 526 h 711"/>
              <a:gd name="T26" fmla="*/ 176 w 581"/>
              <a:gd name="T27" fmla="*/ 539 h 711"/>
              <a:gd name="T28" fmla="*/ 162 w 581"/>
              <a:gd name="T29" fmla="*/ 553 h 711"/>
              <a:gd name="T30" fmla="*/ 109 w 581"/>
              <a:gd name="T31" fmla="*/ 581 h 711"/>
              <a:gd name="T32" fmla="*/ 0 w 581"/>
              <a:gd name="T33" fmla="*/ 622 h 711"/>
              <a:gd name="T34" fmla="*/ 581 w 581"/>
              <a:gd name="T35" fmla="*/ 621 h 711"/>
              <a:gd name="T36" fmla="*/ 498 w 581"/>
              <a:gd name="T37" fmla="*/ 591 h 711"/>
              <a:gd name="T38" fmla="*/ 427 w 581"/>
              <a:gd name="T39" fmla="*/ 558 h 711"/>
              <a:gd name="T40" fmla="*/ 407 w 581"/>
              <a:gd name="T41" fmla="*/ 544 h 711"/>
              <a:gd name="T42" fmla="*/ 402 w 581"/>
              <a:gd name="T43" fmla="*/ 533 h 711"/>
              <a:gd name="T44" fmla="*/ 398 w 581"/>
              <a:gd name="T45" fmla="*/ 493 h 711"/>
              <a:gd name="T46" fmla="*/ 404 w 581"/>
              <a:gd name="T47" fmla="*/ 437 h 711"/>
              <a:gd name="T48" fmla="*/ 425 w 581"/>
              <a:gd name="T49" fmla="*/ 397 h 711"/>
              <a:gd name="T50" fmla="*/ 441 w 581"/>
              <a:gd name="T51" fmla="*/ 352 h 711"/>
              <a:gd name="T52" fmla="*/ 447 w 581"/>
              <a:gd name="T53" fmla="*/ 352 h 711"/>
              <a:gd name="T54" fmla="*/ 459 w 581"/>
              <a:gd name="T55" fmla="*/ 346 h 711"/>
              <a:gd name="T56" fmla="*/ 479 w 581"/>
              <a:gd name="T57" fmla="*/ 321 h 711"/>
              <a:gd name="T58" fmla="*/ 490 w 581"/>
              <a:gd name="T59" fmla="*/ 289 h 711"/>
              <a:gd name="T60" fmla="*/ 492 w 581"/>
              <a:gd name="T61" fmla="*/ 265 h 711"/>
              <a:gd name="T62" fmla="*/ 489 w 581"/>
              <a:gd name="T63" fmla="*/ 238 h 711"/>
              <a:gd name="T64" fmla="*/ 479 w 581"/>
              <a:gd name="T65" fmla="*/ 228 h 711"/>
              <a:gd name="T66" fmla="*/ 472 w 581"/>
              <a:gd name="T67" fmla="*/ 227 h 711"/>
              <a:gd name="T68" fmla="*/ 471 w 581"/>
              <a:gd name="T69" fmla="*/ 218 h 711"/>
              <a:gd name="T70" fmla="*/ 477 w 581"/>
              <a:gd name="T71" fmla="*/ 187 h 711"/>
              <a:gd name="T72" fmla="*/ 472 w 581"/>
              <a:gd name="T73" fmla="*/ 128 h 711"/>
              <a:gd name="T74" fmla="*/ 447 w 581"/>
              <a:gd name="T75" fmla="*/ 73 h 711"/>
              <a:gd name="T76" fmla="*/ 428 w 581"/>
              <a:gd name="T77" fmla="*/ 51 h 711"/>
              <a:gd name="T78" fmla="*/ 403 w 581"/>
              <a:gd name="T79" fmla="*/ 31 h 711"/>
              <a:gd name="T80" fmla="*/ 374 w 581"/>
              <a:gd name="T81" fmla="*/ 16 h 711"/>
              <a:gd name="T82" fmla="*/ 340 w 581"/>
              <a:gd name="T83" fmla="*/ 5 h 711"/>
              <a:gd name="T84" fmla="*/ 303 w 581"/>
              <a:gd name="T85" fmla="*/ 0 h 711"/>
              <a:gd name="T86" fmla="*/ 277 w 581"/>
              <a:gd name="T87" fmla="*/ 0 h 711"/>
              <a:gd name="T88" fmla="*/ 240 w 581"/>
              <a:gd name="T89" fmla="*/ 5 h 711"/>
              <a:gd name="T90" fmla="*/ 206 w 581"/>
              <a:gd name="T91" fmla="*/ 16 h 711"/>
              <a:gd name="T92" fmla="*/ 177 w 581"/>
              <a:gd name="T93" fmla="*/ 31 h 711"/>
              <a:gd name="T94" fmla="*/ 153 w 581"/>
              <a:gd name="T95" fmla="*/ 51 h 711"/>
              <a:gd name="T96" fmla="*/ 133 w 581"/>
              <a:gd name="T97" fmla="*/ 73 h 711"/>
              <a:gd name="T98" fmla="*/ 109 w 581"/>
              <a:gd name="T99" fmla="*/ 128 h 711"/>
              <a:gd name="T100" fmla="*/ 103 w 581"/>
              <a:gd name="T101" fmla="*/ 187 h 711"/>
              <a:gd name="T102" fmla="*/ 110 w 581"/>
              <a:gd name="T103" fmla="*/ 21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711">
                <a:moveTo>
                  <a:pt x="114" y="228"/>
                </a:moveTo>
                <a:lnTo>
                  <a:pt x="114" y="228"/>
                </a:lnTo>
                <a:lnTo>
                  <a:pt x="109" y="227"/>
                </a:lnTo>
                <a:lnTo>
                  <a:pt x="109" y="227"/>
                </a:lnTo>
                <a:lnTo>
                  <a:pt x="104" y="227"/>
                </a:lnTo>
                <a:lnTo>
                  <a:pt x="101" y="228"/>
                </a:lnTo>
                <a:lnTo>
                  <a:pt x="98" y="230"/>
                </a:lnTo>
                <a:lnTo>
                  <a:pt x="95" y="232"/>
                </a:lnTo>
                <a:lnTo>
                  <a:pt x="93" y="235"/>
                </a:lnTo>
                <a:lnTo>
                  <a:pt x="91" y="238"/>
                </a:lnTo>
                <a:lnTo>
                  <a:pt x="89" y="246"/>
                </a:lnTo>
                <a:lnTo>
                  <a:pt x="88" y="255"/>
                </a:lnTo>
                <a:lnTo>
                  <a:pt x="88" y="265"/>
                </a:lnTo>
                <a:lnTo>
                  <a:pt x="89" y="276"/>
                </a:lnTo>
                <a:lnTo>
                  <a:pt x="90" y="289"/>
                </a:lnTo>
                <a:lnTo>
                  <a:pt x="90" y="289"/>
                </a:lnTo>
                <a:lnTo>
                  <a:pt x="93" y="300"/>
                </a:lnTo>
                <a:lnTo>
                  <a:pt x="96" y="310"/>
                </a:lnTo>
                <a:lnTo>
                  <a:pt x="101" y="321"/>
                </a:lnTo>
                <a:lnTo>
                  <a:pt x="107" y="332"/>
                </a:lnTo>
                <a:lnTo>
                  <a:pt x="114" y="340"/>
                </a:lnTo>
                <a:lnTo>
                  <a:pt x="121" y="346"/>
                </a:lnTo>
                <a:lnTo>
                  <a:pt x="125" y="349"/>
                </a:lnTo>
                <a:lnTo>
                  <a:pt x="129" y="351"/>
                </a:lnTo>
                <a:lnTo>
                  <a:pt x="133" y="352"/>
                </a:lnTo>
                <a:lnTo>
                  <a:pt x="137" y="352"/>
                </a:lnTo>
                <a:lnTo>
                  <a:pt x="137" y="352"/>
                </a:lnTo>
                <a:lnTo>
                  <a:pt x="139" y="352"/>
                </a:lnTo>
                <a:lnTo>
                  <a:pt x="139" y="352"/>
                </a:lnTo>
                <a:lnTo>
                  <a:pt x="148" y="375"/>
                </a:lnTo>
                <a:lnTo>
                  <a:pt x="156" y="397"/>
                </a:lnTo>
                <a:lnTo>
                  <a:pt x="166" y="418"/>
                </a:lnTo>
                <a:lnTo>
                  <a:pt x="176" y="437"/>
                </a:lnTo>
                <a:lnTo>
                  <a:pt x="176" y="437"/>
                </a:lnTo>
                <a:lnTo>
                  <a:pt x="178" y="449"/>
                </a:lnTo>
                <a:lnTo>
                  <a:pt x="181" y="476"/>
                </a:lnTo>
                <a:lnTo>
                  <a:pt x="182" y="493"/>
                </a:lnTo>
                <a:lnTo>
                  <a:pt x="182" y="509"/>
                </a:lnTo>
                <a:lnTo>
                  <a:pt x="180" y="526"/>
                </a:lnTo>
                <a:lnTo>
                  <a:pt x="179" y="533"/>
                </a:lnTo>
                <a:lnTo>
                  <a:pt x="176" y="539"/>
                </a:lnTo>
                <a:lnTo>
                  <a:pt x="176" y="539"/>
                </a:lnTo>
                <a:lnTo>
                  <a:pt x="174" y="544"/>
                </a:lnTo>
                <a:lnTo>
                  <a:pt x="169" y="548"/>
                </a:lnTo>
                <a:lnTo>
                  <a:pt x="162" y="553"/>
                </a:lnTo>
                <a:lnTo>
                  <a:pt x="154" y="558"/>
                </a:lnTo>
                <a:lnTo>
                  <a:pt x="133" y="570"/>
                </a:lnTo>
                <a:lnTo>
                  <a:pt x="109" y="581"/>
                </a:lnTo>
                <a:lnTo>
                  <a:pt x="82" y="592"/>
                </a:lnTo>
                <a:lnTo>
                  <a:pt x="53" y="603"/>
                </a:lnTo>
                <a:lnTo>
                  <a:pt x="0" y="622"/>
                </a:lnTo>
                <a:lnTo>
                  <a:pt x="0" y="711"/>
                </a:lnTo>
                <a:lnTo>
                  <a:pt x="581" y="711"/>
                </a:lnTo>
                <a:lnTo>
                  <a:pt x="581" y="621"/>
                </a:lnTo>
                <a:lnTo>
                  <a:pt x="581" y="621"/>
                </a:lnTo>
                <a:lnTo>
                  <a:pt x="527" y="603"/>
                </a:lnTo>
                <a:lnTo>
                  <a:pt x="498" y="591"/>
                </a:lnTo>
                <a:lnTo>
                  <a:pt x="472" y="581"/>
                </a:lnTo>
                <a:lnTo>
                  <a:pt x="447" y="570"/>
                </a:lnTo>
                <a:lnTo>
                  <a:pt x="427" y="558"/>
                </a:lnTo>
                <a:lnTo>
                  <a:pt x="418" y="553"/>
                </a:lnTo>
                <a:lnTo>
                  <a:pt x="411" y="548"/>
                </a:lnTo>
                <a:lnTo>
                  <a:pt x="407" y="544"/>
                </a:lnTo>
                <a:lnTo>
                  <a:pt x="404" y="539"/>
                </a:lnTo>
                <a:lnTo>
                  <a:pt x="404" y="539"/>
                </a:lnTo>
                <a:lnTo>
                  <a:pt x="402" y="533"/>
                </a:lnTo>
                <a:lnTo>
                  <a:pt x="400" y="526"/>
                </a:lnTo>
                <a:lnTo>
                  <a:pt x="398" y="509"/>
                </a:lnTo>
                <a:lnTo>
                  <a:pt x="398" y="493"/>
                </a:lnTo>
                <a:lnTo>
                  <a:pt x="399" y="476"/>
                </a:lnTo>
                <a:lnTo>
                  <a:pt x="402" y="449"/>
                </a:lnTo>
                <a:lnTo>
                  <a:pt x="404" y="437"/>
                </a:lnTo>
                <a:lnTo>
                  <a:pt x="404" y="437"/>
                </a:lnTo>
                <a:lnTo>
                  <a:pt x="414" y="418"/>
                </a:lnTo>
                <a:lnTo>
                  <a:pt x="425" y="397"/>
                </a:lnTo>
                <a:lnTo>
                  <a:pt x="434" y="375"/>
                </a:lnTo>
                <a:lnTo>
                  <a:pt x="441" y="352"/>
                </a:lnTo>
                <a:lnTo>
                  <a:pt x="441" y="352"/>
                </a:lnTo>
                <a:lnTo>
                  <a:pt x="443" y="352"/>
                </a:lnTo>
                <a:lnTo>
                  <a:pt x="443" y="352"/>
                </a:lnTo>
                <a:lnTo>
                  <a:pt x="447" y="352"/>
                </a:lnTo>
                <a:lnTo>
                  <a:pt x="451" y="351"/>
                </a:lnTo>
                <a:lnTo>
                  <a:pt x="455" y="349"/>
                </a:lnTo>
                <a:lnTo>
                  <a:pt x="459" y="346"/>
                </a:lnTo>
                <a:lnTo>
                  <a:pt x="467" y="340"/>
                </a:lnTo>
                <a:lnTo>
                  <a:pt x="473" y="332"/>
                </a:lnTo>
                <a:lnTo>
                  <a:pt x="479" y="321"/>
                </a:lnTo>
                <a:lnTo>
                  <a:pt x="484" y="310"/>
                </a:lnTo>
                <a:lnTo>
                  <a:pt x="487" y="300"/>
                </a:lnTo>
                <a:lnTo>
                  <a:pt x="490" y="289"/>
                </a:lnTo>
                <a:lnTo>
                  <a:pt x="490" y="289"/>
                </a:lnTo>
                <a:lnTo>
                  <a:pt x="491" y="276"/>
                </a:lnTo>
                <a:lnTo>
                  <a:pt x="492" y="265"/>
                </a:lnTo>
                <a:lnTo>
                  <a:pt x="492" y="255"/>
                </a:lnTo>
                <a:lnTo>
                  <a:pt x="491" y="246"/>
                </a:lnTo>
                <a:lnTo>
                  <a:pt x="489" y="238"/>
                </a:lnTo>
                <a:lnTo>
                  <a:pt x="485" y="232"/>
                </a:lnTo>
                <a:lnTo>
                  <a:pt x="482" y="230"/>
                </a:lnTo>
                <a:lnTo>
                  <a:pt x="479" y="228"/>
                </a:lnTo>
                <a:lnTo>
                  <a:pt x="476" y="227"/>
                </a:lnTo>
                <a:lnTo>
                  <a:pt x="472" y="227"/>
                </a:lnTo>
                <a:lnTo>
                  <a:pt x="472" y="227"/>
                </a:lnTo>
                <a:lnTo>
                  <a:pt x="468" y="228"/>
                </a:lnTo>
                <a:lnTo>
                  <a:pt x="468" y="228"/>
                </a:lnTo>
                <a:lnTo>
                  <a:pt x="471" y="218"/>
                </a:lnTo>
                <a:lnTo>
                  <a:pt x="473" y="208"/>
                </a:lnTo>
                <a:lnTo>
                  <a:pt x="475" y="197"/>
                </a:lnTo>
                <a:lnTo>
                  <a:pt x="477" y="187"/>
                </a:lnTo>
                <a:lnTo>
                  <a:pt x="478" y="167"/>
                </a:lnTo>
                <a:lnTo>
                  <a:pt x="476" y="147"/>
                </a:lnTo>
                <a:lnTo>
                  <a:pt x="472" y="128"/>
                </a:lnTo>
                <a:lnTo>
                  <a:pt x="466" y="108"/>
                </a:lnTo>
                <a:lnTo>
                  <a:pt x="457" y="91"/>
                </a:lnTo>
                <a:lnTo>
                  <a:pt x="447" y="73"/>
                </a:lnTo>
                <a:lnTo>
                  <a:pt x="441" y="66"/>
                </a:lnTo>
                <a:lnTo>
                  <a:pt x="435" y="58"/>
                </a:lnTo>
                <a:lnTo>
                  <a:pt x="428" y="51"/>
                </a:lnTo>
                <a:lnTo>
                  <a:pt x="419" y="43"/>
                </a:lnTo>
                <a:lnTo>
                  <a:pt x="411" y="37"/>
                </a:lnTo>
                <a:lnTo>
                  <a:pt x="403" y="31"/>
                </a:lnTo>
                <a:lnTo>
                  <a:pt x="394" y="26"/>
                </a:lnTo>
                <a:lnTo>
                  <a:pt x="385" y="21"/>
                </a:lnTo>
                <a:lnTo>
                  <a:pt x="374" y="16"/>
                </a:lnTo>
                <a:lnTo>
                  <a:pt x="363" y="12"/>
                </a:lnTo>
                <a:lnTo>
                  <a:pt x="353" y="9"/>
                </a:lnTo>
                <a:lnTo>
                  <a:pt x="340" y="5"/>
                </a:lnTo>
                <a:lnTo>
                  <a:pt x="329" y="3"/>
                </a:lnTo>
                <a:lnTo>
                  <a:pt x="317" y="1"/>
                </a:lnTo>
                <a:lnTo>
                  <a:pt x="303" y="0"/>
                </a:lnTo>
                <a:lnTo>
                  <a:pt x="290" y="0"/>
                </a:lnTo>
                <a:lnTo>
                  <a:pt x="290" y="0"/>
                </a:lnTo>
                <a:lnTo>
                  <a:pt x="277" y="0"/>
                </a:lnTo>
                <a:lnTo>
                  <a:pt x="264" y="1"/>
                </a:lnTo>
                <a:lnTo>
                  <a:pt x="251" y="3"/>
                </a:lnTo>
                <a:lnTo>
                  <a:pt x="240" y="5"/>
                </a:lnTo>
                <a:lnTo>
                  <a:pt x="229" y="9"/>
                </a:lnTo>
                <a:lnTo>
                  <a:pt x="217" y="12"/>
                </a:lnTo>
                <a:lnTo>
                  <a:pt x="206" y="16"/>
                </a:lnTo>
                <a:lnTo>
                  <a:pt x="197" y="21"/>
                </a:lnTo>
                <a:lnTo>
                  <a:pt x="187" y="26"/>
                </a:lnTo>
                <a:lnTo>
                  <a:pt x="177" y="31"/>
                </a:lnTo>
                <a:lnTo>
                  <a:pt x="169" y="37"/>
                </a:lnTo>
                <a:lnTo>
                  <a:pt x="161" y="43"/>
                </a:lnTo>
                <a:lnTo>
                  <a:pt x="153" y="51"/>
                </a:lnTo>
                <a:lnTo>
                  <a:pt x="145" y="58"/>
                </a:lnTo>
                <a:lnTo>
                  <a:pt x="139" y="66"/>
                </a:lnTo>
                <a:lnTo>
                  <a:pt x="133" y="73"/>
                </a:lnTo>
                <a:lnTo>
                  <a:pt x="123" y="91"/>
                </a:lnTo>
                <a:lnTo>
                  <a:pt x="115" y="108"/>
                </a:lnTo>
                <a:lnTo>
                  <a:pt x="109" y="128"/>
                </a:lnTo>
                <a:lnTo>
                  <a:pt x="104" y="147"/>
                </a:lnTo>
                <a:lnTo>
                  <a:pt x="103" y="167"/>
                </a:lnTo>
                <a:lnTo>
                  <a:pt x="103" y="187"/>
                </a:lnTo>
                <a:lnTo>
                  <a:pt x="105" y="197"/>
                </a:lnTo>
                <a:lnTo>
                  <a:pt x="107" y="208"/>
                </a:lnTo>
                <a:lnTo>
                  <a:pt x="110" y="218"/>
                </a:lnTo>
                <a:lnTo>
                  <a:pt x="114" y="228"/>
                </a:lnTo>
                <a:lnTo>
                  <a:pt x="114" y="228"/>
                </a:lnTo>
                <a:close/>
              </a:path>
            </a:pathLst>
          </a:custGeom>
          <a:solidFill>
            <a:srgbClr val="FF8200"/>
          </a:solidFill>
          <a:ln>
            <a:noFill/>
          </a:ln>
          <a:extLst/>
        </p:spPr>
        <p:txBody>
          <a:bodyPr vert="horz" wrap="square" lIns="91436" tIns="45718" rIns="91436" bIns="45718" numCol="1" anchor="t" anchorCtr="0" compatLnSpc="1">
            <a:prstTxWarp prst="textNoShape">
              <a:avLst/>
            </a:prstTxWarp>
          </a:bodyPr>
          <a:lstStyle/>
          <a:p>
            <a:endParaRPr lang="en-US" dirty="0"/>
          </a:p>
        </p:txBody>
      </p:sp>
      <p:grpSp>
        <p:nvGrpSpPr>
          <p:cNvPr id="71" name="Group 70"/>
          <p:cNvGrpSpPr/>
          <p:nvPr/>
        </p:nvGrpSpPr>
        <p:grpSpPr>
          <a:xfrm>
            <a:off x="2858807" y="1448289"/>
            <a:ext cx="536811" cy="355115"/>
            <a:chOff x="8648453" y="1751228"/>
            <a:chExt cx="1174439" cy="776924"/>
          </a:xfrm>
          <a:solidFill>
            <a:schemeClr val="tx2"/>
          </a:solidFill>
        </p:grpSpPr>
        <p:grpSp>
          <p:nvGrpSpPr>
            <p:cNvPr id="72" name="Group 71"/>
            <p:cNvGrpSpPr/>
            <p:nvPr/>
          </p:nvGrpSpPr>
          <p:grpSpPr>
            <a:xfrm>
              <a:off x="8648453" y="1751228"/>
              <a:ext cx="545105" cy="776924"/>
              <a:chOff x="1057398" y="785004"/>
              <a:chExt cx="369743" cy="526985"/>
            </a:xfrm>
            <a:grpFill/>
          </p:grpSpPr>
          <p:sp>
            <p:nvSpPr>
              <p:cNvPr id="76" name="Oval 10"/>
              <p:cNvSpPr>
                <a:spLocks noChangeArrowheads="1"/>
              </p:cNvSpPr>
              <p:nvPr/>
            </p:nvSpPr>
            <p:spPr bwMode="auto">
              <a:xfrm>
                <a:off x="1135916" y="785004"/>
                <a:ext cx="218446" cy="218809"/>
              </a:xfrm>
              <a:prstGeom prst="ellipse">
                <a:avLst/>
              </a:prstGeom>
              <a:grp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61" fontAlgn="base">
                  <a:spcBef>
                    <a:spcPct val="0"/>
                  </a:spcBef>
                  <a:spcAft>
                    <a:spcPct val="0"/>
                  </a:spcAft>
                </a:pPr>
                <a:endParaRPr lang="en-US" sz="2200" kern="0" dirty="0">
                  <a:gradFill>
                    <a:gsLst>
                      <a:gs pos="0">
                        <a:srgbClr val="FFFFFF"/>
                      </a:gs>
                      <a:gs pos="100000">
                        <a:srgbClr val="FFFFFF"/>
                      </a:gs>
                    </a:gsLst>
                    <a:lin ang="5400000" scaled="0"/>
                  </a:gradFill>
                  <a:latin typeface="Segoe"/>
                </a:endParaRPr>
              </a:p>
            </p:txBody>
          </p:sp>
          <p:sp>
            <p:nvSpPr>
              <p:cNvPr id="77" name="Freeform 11"/>
              <p:cNvSpPr>
                <a:spLocks/>
              </p:cNvSpPr>
              <p:nvPr/>
            </p:nvSpPr>
            <p:spPr bwMode="auto">
              <a:xfrm>
                <a:off x="1057398" y="1029577"/>
                <a:ext cx="369743" cy="282412"/>
              </a:xfrm>
              <a:custGeom>
                <a:avLst/>
                <a:gdLst>
                  <a:gd name="T0" fmla="*/ 420 w 456"/>
                  <a:gd name="T1" fmla="*/ 125 h 405"/>
                  <a:gd name="T2" fmla="*/ 311 w 456"/>
                  <a:gd name="T3" fmla="*/ 0 h 405"/>
                  <a:gd name="T4" fmla="*/ 233 w 456"/>
                  <a:gd name="T5" fmla="*/ 97 h 405"/>
                  <a:gd name="T6" fmla="*/ 223 w 456"/>
                  <a:gd name="T7" fmla="*/ 97 h 405"/>
                  <a:gd name="T8" fmla="*/ 145 w 456"/>
                  <a:gd name="T9" fmla="*/ 0 h 405"/>
                  <a:gd name="T10" fmla="*/ 37 w 456"/>
                  <a:gd name="T11" fmla="*/ 125 h 405"/>
                  <a:gd name="T12" fmla="*/ 30 w 456"/>
                  <a:gd name="T13" fmla="*/ 307 h 405"/>
                  <a:gd name="T14" fmla="*/ 220 w 456"/>
                  <a:gd name="T15" fmla="*/ 405 h 405"/>
                  <a:gd name="T16" fmla="*/ 236 w 456"/>
                  <a:gd name="T17" fmla="*/ 405 h 405"/>
                  <a:gd name="T18" fmla="*/ 427 w 456"/>
                  <a:gd name="T19" fmla="*/ 307 h 405"/>
                  <a:gd name="T20" fmla="*/ 420 w 456"/>
                  <a:gd name="T21" fmla="*/ 125 h 405"/>
                  <a:gd name="connsiteX0" fmla="*/ 8936 w 9461"/>
                  <a:gd name="connsiteY0" fmla="*/ 3086 h 10000"/>
                  <a:gd name="connsiteX1" fmla="*/ 6545 w 9461"/>
                  <a:gd name="connsiteY1" fmla="*/ 0 h 10000"/>
                  <a:gd name="connsiteX2" fmla="*/ 4835 w 9461"/>
                  <a:gd name="connsiteY2" fmla="*/ 2395 h 10000"/>
                  <a:gd name="connsiteX3" fmla="*/ 4615 w 9461"/>
                  <a:gd name="connsiteY3" fmla="*/ 2395 h 10000"/>
                  <a:gd name="connsiteX4" fmla="*/ 2905 w 9461"/>
                  <a:gd name="connsiteY4" fmla="*/ 0 h 10000"/>
                  <a:gd name="connsiteX5" fmla="*/ 536 w 9461"/>
                  <a:gd name="connsiteY5" fmla="*/ 3086 h 10000"/>
                  <a:gd name="connsiteX6" fmla="*/ 383 w 9461"/>
                  <a:gd name="connsiteY6" fmla="*/ 7580 h 10000"/>
                  <a:gd name="connsiteX7" fmla="*/ 4550 w 9461"/>
                  <a:gd name="connsiteY7" fmla="*/ 10000 h 10000"/>
                  <a:gd name="connsiteX8" fmla="*/ 9089 w 9461"/>
                  <a:gd name="connsiteY8" fmla="*/ 7580 h 10000"/>
                  <a:gd name="connsiteX9" fmla="*/ 8936 w 9461"/>
                  <a:gd name="connsiteY9" fmla="*/ 3086 h 10000"/>
                  <a:gd name="connsiteX0" fmla="*/ 9445 w 10000"/>
                  <a:gd name="connsiteY0" fmla="*/ 3086 h 8141"/>
                  <a:gd name="connsiteX1" fmla="*/ 6918 w 10000"/>
                  <a:gd name="connsiteY1" fmla="*/ 0 h 8141"/>
                  <a:gd name="connsiteX2" fmla="*/ 5110 w 10000"/>
                  <a:gd name="connsiteY2" fmla="*/ 2395 h 8141"/>
                  <a:gd name="connsiteX3" fmla="*/ 4878 w 10000"/>
                  <a:gd name="connsiteY3" fmla="*/ 2395 h 8141"/>
                  <a:gd name="connsiteX4" fmla="*/ 3070 w 10000"/>
                  <a:gd name="connsiteY4" fmla="*/ 0 h 8141"/>
                  <a:gd name="connsiteX5" fmla="*/ 567 w 10000"/>
                  <a:gd name="connsiteY5" fmla="*/ 3086 h 8141"/>
                  <a:gd name="connsiteX6" fmla="*/ 405 w 10000"/>
                  <a:gd name="connsiteY6" fmla="*/ 7580 h 8141"/>
                  <a:gd name="connsiteX7" fmla="*/ 9607 w 10000"/>
                  <a:gd name="connsiteY7" fmla="*/ 7580 h 8141"/>
                  <a:gd name="connsiteX8" fmla="*/ 9445 w 10000"/>
                  <a:gd name="connsiteY8" fmla="*/ 3086 h 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8141">
                    <a:moveTo>
                      <a:pt x="9445" y="3086"/>
                    </a:moveTo>
                    <a:cubicBezTo>
                      <a:pt x="8262" y="938"/>
                      <a:pt x="7289" y="0"/>
                      <a:pt x="6918" y="0"/>
                    </a:cubicBezTo>
                    <a:cubicBezTo>
                      <a:pt x="6570" y="0"/>
                      <a:pt x="5435" y="2395"/>
                      <a:pt x="5110" y="2395"/>
                    </a:cubicBezTo>
                    <a:lnTo>
                      <a:pt x="4878" y="2395"/>
                    </a:lnTo>
                    <a:cubicBezTo>
                      <a:pt x="4577" y="2395"/>
                      <a:pt x="3441" y="0"/>
                      <a:pt x="3070" y="0"/>
                    </a:cubicBezTo>
                    <a:cubicBezTo>
                      <a:pt x="2723" y="0"/>
                      <a:pt x="1749" y="938"/>
                      <a:pt x="567" y="3086"/>
                    </a:cubicBezTo>
                    <a:cubicBezTo>
                      <a:pt x="11" y="4074"/>
                      <a:pt x="-291" y="6198"/>
                      <a:pt x="405" y="7580"/>
                    </a:cubicBezTo>
                    <a:cubicBezTo>
                      <a:pt x="1912" y="8329"/>
                      <a:pt x="8100" y="8329"/>
                      <a:pt x="9607" y="7580"/>
                    </a:cubicBezTo>
                    <a:cubicBezTo>
                      <a:pt x="10279" y="6198"/>
                      <a:pt x="10001" y="4074"/>
                      <a:pt x="9445" y="3086"/>
                    </a:cubicBezTo>
                    <a:close/>
                  </a:path>
                </a:pathLst>
              </a:custGeom>
              <a:grp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61" fontAlgn="base">
                  <a:spcBef>
                    <a:spcPct val="0"/>
                  </a:spcBef>
                  <a:spcAft>
                    <a:spcPct val="0"/>
                  </a:spcAft>
                </a:pPr>
                <a:endParaRPr lang="en-US" sz="2200" kern="0" dirty="0">
                  <a:gradFill>
                    <a:gsLst>
                      <a:gs pos="0">
                        <a:srgbClr val="FFFFFF"/>
                      </a:gs>
                      <a:gs pos="100000">
                        <a:srgbClr val="FFFFFF"/>
                      </a:gs>
                    </a:gsLst>
                    <a:lin ang="5400000" scaled="0"/>
                  </a:gradFill>
                  <a:latin typeface="Segoe"/>
                </a:endParaRPr>
              </a:p>
            </p:txBody>
          </p:sp>
        </p:grpSp>
        <p:grpSp>
          <p:nvGrpSpPr>
            <p:cNvPr id="73" name="Group 72"/>
            <p:cNvGrpSpPr/>
            <p:nvPr/>
          </p:nvGrpSpPr>
          <p:grpSpPr>
            <a:xfrm>
              <a:off x="9192790" y="1832251"/>
              <a:ext cx="630102" cy="659082"/>
              <a:chOff x="9310551" y="1480608"/>
              <a:chExt cx="630102" cy="659082"/>
            </a:xfrm>
            <a:grpFill/>
          </p:grpSpPr>
          <p:sp>
            <p:nvSpPr>
              <p:cNvPr id="74" name="Freeform 73"/>
              <p:cNvSpPr/>
              <p:nvPr/>
            </p:nvSpPr>
            <p:spPr bwMode="auto">
              <a:xfrm flipH="1">
                <a:off x="9310551" y="1480608"/>
                <a:ext cx="295413" cy="295412"/>
              </a:xfrm>
              <a:custGeom>
                <a:avLst/>
                <a:gdLst/>
                <a:ahLst/>
                <a:cxnLst/>
                <a:rect l="l" t="t" r="r" b="b"/>
                <a:pathLst>
                  <a:path w="430135" h="430135">
                    <a:moveTo>
                      <a:pt x="215067" y="169018"/>
                    </a:moveTo>
                    <a:cubicBezTo>
                      <a:pt x="240501" y="169018"/>
                      <a:pt x="261118" y="189635"/>
                      <a:pt x="261118" y="215069"/>
                    </a:cubicBezTo>
                    <a:cubicBezTo>
                      <a:pt x="261118" y="240501"/>
                      <a:pt x="240501" y="261120"/>
                      <a:pt x="215067" y="261120"/>
                    </a:cubicBezTo>
                    <a:cubicBezTo>
                      <a:pt x="189634" y="261120"/>
                      <a:pt x="169016" y="240501"/>
                      <a:pt x="169016" y="215069"/>
                    </a:cubicBezTo>
                    <a:cubicBezTo>
                      <a:pt x="169016" y="189635"/>
                      <a:pt x="189634" y="169018"/>
                      <a:pt x="215067" y="169018"/>
                    </a:cubicBezTo>
                    <a:close/>
                    <a:moveTo>
                      <a:pt x="215067" y="122965"/>
                    </a:moveTo>
                    <a:cubicBezTo>
                      <a:pt x="164200" y="122965"/>
                      <a:pt x="122965" y="164201"/>
                      <a:pt x="122965" y="215069"/>
                    </a:cubicBezTo>
                    <a:cubicBezTo>
                      <a:pt x="122965" y="265935"/>
                      <a:pt x="164200" y="307171"/>
                      <a:pt x="215067" y="307171"/>
                    </a:cubicBezTo>
                    <a:cubicBezTo>
                      <a:pt x="265933" y="307171"/>
                      <a:pt x="307169" y="265935"/>
                      <a:pt x="307169" y="215069"/>
                    </a:cubicBezTo>
                    <a:cubicBezTo>
                      <a:pt x="307169" y="164201"/>
                      <a:pt x="265933" y="122965"/>
                      <a:pt x="215067" y="122965"/>
                    </a:cubicBezTo>
                    <a:close/>
                    <a:moveTo>
                      <a:pt x="215067" y="86724"/>
                    </a:moveTo>
                    <a:cubicBezTo>
                      <a:pt x="285949" y="86724"/>
                      <a:pt x="343411" y="144185"/>
                      <a:pt x="343411" y="215069"/>
                    </a:cubicBezTo>
                    <a:cubicBezTo>
                      <a:pt x="343411" y="285951"/>
                      <a:pt x="285949" y="343411"/>
                      <a:pt x="215067" y="343411"/>
                    </a:cubicBezTo>
                    <a:cubicBezTo>
                      <a:pt x="144184" y="343411"/>
                      <a:pt x="86724" y="285951"/>
                      <a:pt x="86724" y="215069"/>
                    </a:cubicBezTo>
                    <a:cubicBezTo>
                      <a:pt x="86724" y="144185"/>
                      <a:pt x="144184" y="86724"/>
                      <a:pt x="215067" y="86724"/>
                    </a:cubicBezTo>
                    <a:close/>
                    <a:moveTo>
                      <a:pt x="215067" y="0"/>
                    </a:moveTo>
                    <a:cubicBezTo>
                      <a:pt x="204528" y="0"/>
                      <a:pt x="194168" y="758"/>
                      <a:pt x="184074" y="2484"/>
                    </a:cubicBezTo>
                    <a:cubicBezTo>
                      <a:pt x="184159" y="2911"/>
                      <a:pt x="184243" y="3339"/>
                      <a:pt x="184328" y="3766"/>
                    </a:cubicBezTo>
                    <a:cubicBezTo>
                      <a:pt x="186795" y="16661"/>
                      <a:pt x="153414" y="90199"/>
                      <a:pt x="82214" y="46157"/>
                    </a:cubicBezTo>
                    <a:cubicBezTo>
                      <a:pt x="67105" y="57989"/>
                      <a:pt x="53632" y="71808"/>
                      <a:pt x="42441" y="87411"/>
                    </a:cubicBezTo>
                    <a:lnTo>
                      <a:pt x="46012" y="90245"/>
                    </a:lnTo>
                    <a:cubicBezTo>
                      <a:pt x="55977" y="98259"/>
                      <a:pt x="77285" y="172118"/>
                      <a:pt x="1891" y="187386"/>
                    </a:cubicBezTo>
                    <a:cubicBezTo>
                      <a:pt x="601" y="196437"/>
                      <a:pt x="0" y="205682"/>
                      <a:pt x="0" y="215069"/>
                    </a:cubicBezTo>
                    <a:cubicBezTo>
                      <a:pt x="0" y="224577"/>
                      <a:pt x="617" y="233943"/>
                      <a:pt x="2032" y="243098"/>
                    </a:cubicBezTo>
                    <a:cubicBezTo>
                      <a:pt x="18773" y="243443"/>
                      <a:pt x="84027" y="276554"/>
                      <a:pt x="43227" y="344004"/>
                    </a:cubicBezTo>
                    <a:cubicBezTo>
                      <a:pt x="54818" y="359548"/>
                      <a:pt x="68471" y="373454"/>
                      <a:pt x="83982" y="385064"/>
                    </a:cubicBezTo>
                    <a:cubicBezTo>
                      <a:pt x="99021" y="372779"/>
                      <a:pt x="165268" y="351882"/>
                      <a:pt x="184926" y="427827"/>
                    </a:cubicBezTo>
                    <a:cubicBezTo>
                      <a:pt x="194754" y="429421"/>
                      <a:pt x="204827" y="430135"/>
                      <a:pt x="215067" y="430135"/>
                    </a:cubicBezTo>
                    <a:cubicBezTo>
                      <a:pt x="225518" y="430135"/>
                      <a:pt x="235794" y="429389"/>
                      <a:pt x="245810" y="427689"/>
                    </a:cubicBezTo>
                    <a:cubicBezTo>
                      <a:pt x="245190" y="412232"/>
                      <a:pt x="278050" y="344863"/>
                      <a:pt x="346001" y="385413"/>
                    </a:cubicBezTo>
                    <a:cubicBezTo>
                      <a:pt x="361371" y="373667"/>
                      <a:pt x="375094" y="359884"/>
                      <a:pt x="386513" y="344269"/>
                    </a:cubicBezTo>
                    <a:cubicBezTo>
                      <a:pt x="372825" y="325532"/>
                      <a:pt x="354157" y="267284"/>
                      <a:pt x="424040" y="243282"/>
                    </a:cubicBezTo>
                    <a:lnTo>
                      <a:pt x="424120" y="243300"/>
                    </a:lnTo>
                    <a:cubicBezTo>
                      <a:pt x="425331" y="242691"/>
                      <a:pt x="426723" y="242163"/>
                      <a:pt x="428275" y="241732"/>
                    </a:cubicBezTo>
                    <a:cubicBezTo>
                      <a:pt x="429577" y="233015"/>
                      <a:pt x="430135" y="224108"/>
                      <a:pt x="430135" y="215069"/>
                    </a:cubicBezTo>
                    <a:cubicBezTo>
                      <a:pt x="430135" y="206103"/>
                      <a:pt x="429586" y="197267"/>
                      <a:pt x="428342" y="188613"/>
                    </a:cubicBezTo>
                    <a:cubicBezTo>
                      <a:pt x="414367" y="190412"/>
                      <a:pt x="342343" y="156792"/>
                      <a:pt x="386704" y="85862"/>
                    </a:cubicBezTo>
                    <a:cubicBezTo>
                      <a:pt x="375008" y="70226"/>
                      <a:pt x="361220" y="56255"/>
                      <a:pt x="345555" y="44616"/>
                    </a:cubicBezTo>
                    <a:lnTo>
                      <a:pt x="339250" y="51440"/>
                    </a:lnTo>
                    <a:cubicBezTo>
                      <a:pt x="330599" y="60679"/>
                      <a:pt x="256791" y="76150"/>
                      <a:pt x="246001" y="2453"/>
                    </a:cubicBezTo>
                    <a:cubicBezTo>
                      <a:pt x="235924" y="755"/>
                      <a:pt x="225584" y="0"/>
                      <a:pt x="215067"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61" fontAlgn="base">
                  <a:spcBef>
                    <a:spcPct val="0"/>
                  </a:spcBef>
                  <a:spcAft>
                    <a:spcPct val="0"/>
                  </a:spcAft>
                </a:pPr>
                <a:endParaRPr lang="en-US" sz="1200" dirty="0">
                  <a:solidFill>
                    <a:schemeClr val="bg1"/>
                  </a:solidFill>
                  <a:ea typeface="Segoe UI" pitchFamily="34" charset="0"/>
                  <a:cs typeface="Segoe UI" pitchFamily="34" charset="0"/>
                </a:endParaRPr>
              </a:p>
            </p:txBody>
          </p:sp>
          <p:sp>
            <p:nvSpPr>
              <p:cNvPr id="75" name="Freeform 74"/>
              <p:cNvSpPr/>
              <p:nvPr/>
            </p:nvSpPr>
            <p:spPr bwMode="auto">
              <a:xfrm flipH="1">
                <a:off x="9519725" y="1718763"/>
                <a:ext cx="420928" cy="420927"/>
              </a:xfrm>
              <a:custGeom>
                <a:avLst/>
                <a:gdLst/>
                <a:ahLst/>
                <a:cxnLst/>
                <a:rect l="l" t="t" r="r" b="b"/>
                <a:pathLst>
                  <a:path w="430135" h="430135">
                    <a:moveTo>
                      <a:pt x="215067" y="169018"/>
                    </a:moveTo>
                    <a:cubicBezTo>
                      <a:pt x="240501" y="169018"/>
                      <a:pt x="261118" y="189635"/>
                      <a:pt x="261118" y="215069"/>
                    </a:cubicBezTo>
                    <a:cubicBezTo>
                      <a:pt x="261118" y="240501"/>
                      <a:pt x="240501" y="261120"/>
                      <a:pt x="215067" y="261120"/>
                    </a:cubicBezTo>
                    <a:cubicBezTo>
                      <a:pt x="189634" y="261120"/>
                      <a:pt x="169016" y="240501"/>
                      <a:pt x="169016" y="215069"/>
                    </a:cubicBezTo>
                    <a:cubicBezTo>
                      <a:pt x="169016" y="189635"/>
                      <a:pt x="189634" y="169018"/>
                      <a:pt x="215067" y="169018"/>
                    </a:cubicBezTo>
                    <a:close/>
                    <a:moveTo>
                      <a:pt x="215067" y="122965"/>
                    </a:moveTo>
                    <a:cubicBezTo>
                      <a:pt x="164200" y="122965"/>
                      <a:pt x="122965" y="164201"/>
                      <a:pt x="122965" y="215069"/>
                    </a:cubicBezTo>
                    <a:cubicBezTo>
                      <a:pt x="122965" y="265935"/>
                      <a:pt x="164200" y="307171"/>
                      <a:pt x="215067" y="307171"/>
                    </a:cubicBezTo>
                    <a:cubicBezTo>
                      <a:pt x="265933" y="307171"/>
                      <a:pt x="307169" y="265935"/>
                      <a:pt x="307169" y="215069"/>
                    </a:cubicBezTo>
                    <a:cubicBezTo>
                      <a:pt x="307169" y="164201"/>
                      <a:pt x="265933" y="122965"/>
                      <a:pt x="215067" y="122965"/>
                    </a:cubicBezTo>
                    <a:close/>
                    <a:moveTo>
                      <a:pt x="215067" y="86724"/>
                    </a:moveTo>
                    <a:cubicBezTo>
                      <a:pt x="285949" y="86724"/>
                      <a:pt x="343411" y="144185"/>
                      <a:pt x="343411" y="215069"/>
                    </a:cubicBezTo>
                    <a:cubicBezTo>
                      <a:pt x="343411" y="285951"/>
                      <a:pt x="285949" y="343411"/>
                      <a:pt x="215067" y="343411"/>
                    </a:cubicBezTo>
                    <a:cubicBezTo>
                      <a:pt x="144184" y="343411"/>
                      <a:pt x="86724" y="285951"/>
                      <a:pt x="86724" y="215069"/>
                    </a:cubicBezTo>
                    <a:cubicBezTo>
                      <a:pt x="86724" y="144185"/>
                      <a:pt x="144184" y="86724"/>
                      <a:pt x="215067" y="86724"/>
                    </a:cubicBezTo>
                    <a:close/>
                    <a:moveTo>
                      <a:pt x="215067" y="0"/>
                    </a:moveTo>
                    <a:cubicBezTo>
                      <a:pt x="204528" y="0"/>
                      <a:pt x="194168" y="758"/>
                      <a:pt x="184074" y="2484"/>
                    </a:cubicBezTo>
                    <a:cubicBezTo>
                      <a:pt x="184159" y="2911"/>
                      <a:pt x="184243" y="3339"/>
                      <a:pt x="184328" y="3766"/>
                    </a:cubicBezTo>
                    <a:cubicBezTo>
                      <a:pt x="186795" y="16661"/>
                      <a:pt x="153414" y="90199"/>
                      <a:pt x="82214" y="46157"/>
                    </a:cubicBezTo>
                    <a:cubicBezTo>
                      <a:pt x="67105" y="57989"/>
                      <a:pt x="53632" y="71808"/>
                      <a:pt x="42441" y="87411"/>
                    </a:cubicBezTo>
                    <a:lnTo>
                      <a:pt x="46012" y="90245"/>
                    </a:lnTo>
                    <a:cubicBezTo>
                      <a:pt x="55977" y="98259"/>
                      <a:pt x="77285" y="172118"/>
                      <a:pt x="1891" y="187386"/>
                    </a:cubicBezTo>
                    <a:cubicBezTo>
                      <a:pt x="601" y="196437"/>
                      <a:pt x="0" y="205682"/>
                      <a:pt x="0" y="215069"/>
                    </a:cubicBezTo>
                    <a:cubicBezTo>
                      <a:pt x="0" y="224577"/>
                      <a:pt x="617" y="233943"/>
                      <a:pt x="2032" y="243098"/>
                    </a:cubicBezTo>
                    <a:cubicBezTo>
                      <a:pt x="18773" y="243443"/>
                      <a:pt x="84027" y="276554"/>
                      <a:pt x="43227" y="344004"/>
                    </a:cubicBezTo>
                    <a:cubicBezTo>
                      <a:pt x="54818" y="359548"/>
                      <a:pt x="68471" y="373454"/>
                      <a:pt x="83982" y="385064"/>
                    </a:cubicBezTo>
                    <a:cubicBezTo>
                      <a:pt x="99021" y="372779"/>
                      <a:pt x="165268" y="351882"/>
                      <a:pt x="184926" y="427827"/>
                    </a:cubicBezTo>
                    <a:cubicBezTo>
                      <a:pt x="194754" y="429421"/>
                      <a:pt x="204827" y="430135"/>
                      <a:pt x="215067" y="430135"/>
                    </a:cubicBezTo>
                    <a:cubicBezTo>
                      <a:pt x="225518" y="430135"/>
                      <a:pt x="235794" y="429389"/>
                      <a:pt x="245810" y="427689"/>
                    </a:cubicBezTo>
                    <a:cubicBezTo>
                      <a:pt x="245190" y="412232"/>
                      <a:pt x="278050" y="344863"/>
                      <a:pt x="346001" y="385413"/>
                    </a:cubicBezTo>
                    <a:cubicBezTo>
                      <a:pt x="361371" y="373667"/>
                      <a:pt x="375094" y="359884"/>
                      <a:pt x="386513" y="344269"/>
                    </a:cubicBezTo>
                    <a:cubicBezTo>
                      <a:pt x="372825" y="325532"/>
                      <a:pt x="354157" y="267284"/>
                      <a:pt x="424040" y="243282"/>
                    </a:cubicBezTo>
                    <a:lnTo>
                      <a:pt x="424120" y="243300"/>
                    </a:lnTo>
                    <a:cubicBezTo>
                      <a:pt x="425331" y="242691"/>
                      <a:pt x="426723" y="242163"/>
                      <a:pt x="428275" y="241732"/>
                    </a:cubicBezTo>
                    <a:cubicBezTo>
                      <a:pt x="429577" y="233015"/>
                      <a:pt x="430135" y="224108"/>
                      <a:pt x="430135" y="215069"/>
                    </a:cubicBezTo>
                    <a:cubicBezTo>
                      <a:pt x="430135" y="206103"/>
                      <a:pt x="429586" y="197267"/>
                      <a:pt x="428342" y="188613"/>
                    </a:cubicBezTo>
                    <a:cubicBezTo>
                      <a:pt x="414367" y="190412"/>
                      <a:pt x="342343" y="156792"/>
                      <a:pt x="386704" y="85862"/>
                    </a:cubicBezTo>
                    <a:cubicBezTo>
                      <a:pt x="375008" y="70226"/>
                      <a:pt x="361220" y="56255"/>
                      <a:pt x="345555" y="44616"/>
                    </a:cubicBezTo>
                    <a:lnTo>
                      <a:pt x="339250" y="51440"/>
                    </a:lnTo>
                    <a:cubicBezTo>
                      <a:pt x="330599" y="60679"/>
                      <a:pt x="256791" y="76150"/>
                      <a:pt x="246001" y="2453"/>
                    </a:cubicBezTo>
                    <a:cubicBezTo>
                      <a:pt x="235924" y="755"/>
                      <a:pt x="225584" y="0"/>
                      <a:pt x="215067"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61" fontAlgn="base">
                  <a:spcBef>
                    <a:spcPct val="0"/>
                  </a:spcBef>
                  <a:spcAft>
                    <a:spcPct val="0"/>
                  </a:spcAft>
                </a:pPr>
                <a:endParaRPr lang="en-US" sz="1200" dirty="0">
                  <a:solidFill>
                    <a:schemeClr val="bg1"/>
                  </a:solidFill>
                  <a:ea typeface="Segoe UI" pitchFamily="34" charset="0"/>
                  <a:cs typeface="Segoe UI" pitchFamily="34" charset="0"/>
                </a:endParaRPr>
              </a:p>
            </p:txBody>
          </p:sp>
        </p:grpSp>
      </p:grpSp>
      <p:grpSp>
        <p:nvGrpSpPr>
          <p:cNvPr id="78" name="Group 77"/>
          <p:cNvGrpSpPr/>
          <p:nvPr/>
        </p:nvGrpSpPr>
        <p:grpSpPr>
          <a:xfrm>
            <a:off x="6485736" y="2527795"/>
            <a:ext cx="635193" cy="684636"/>
            <a:chOff x="6352089" y="2527795"/>
            <a:chExt cx="635193" cy="684636"/>
          </a:xfrm>
        </p:grpSpPr>
        <p:sp>
          <p:nvSpPr>
            <p:cNvPr id="79" name="Teardrop 442"/>
            <p:cNvSpPr/>
            <p:nvPr/>
          </p:nvSpPr>
          <p:spPr>
            <a:xfrm rot="7953354">
              <a:off x="6610136" y="3094600"/>
              <a:ext cx="119099" cy="116564"/>
            </a:xfrm>
            <a:prstGeom prst="teardrop">
              <a:avLst>
                <a:gd name="adj" fmla="val 17195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0" name="Oval 443"/>
            <p:cNvSpPr/>
            <p:nvPr/>
          </p:nvSpPr>
          <p:spPr>
            <a:xfrm>
              <a:off x="6352089" y="2527795"/>
              <a:ext cx="635193" cy="636179"/>
            </a:xfrm>
            <a:prstGeom prst="ellipse">
              <a:avLst/>
            </a:prstGeom>
            <a:solidFill>
              <a:schemeClr val="bg1"/>
            </a:solid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r>
                <a:rPr lang="ja-JP" altLang="en-US" sz="700" dirty="0" smtClean="0">
                  <a:solidFill>
                    <a:schemeClr val="tx1"/>
                  </a:solidFill>
                </a:rPr>
                <a:t>患者の</a:t>
              </a:r>
              <a:r>
                <a:rPr lang="en-US" altLang="ja-JP" sz="700" dirty="0" smtClean="0">
                  <a:solidFill>
                    <a:schemeClr val="tx1"/>
                  </a:solidFill>
                </a:rPr>
                <a:t/>
              </a:r>
              <a:br>
                <a:rPr lang="en-US" altLang="ja-JP" sz="700" dirty="0" smtClean="0">
                  <a:solidFill>
                    <a:schemeClr val="tx1"/>
                  </a:solidFill>
                </a:rPr>
              </a:br>
              <a:r>
                <a:rPr lang="ja-JP" altLang="en-US" sz="700" dirty="0" smtClean="0">
                  <a:solidFill>
                    <a:schemeClr val="tx1"/>
                  </a:solidFill>
                </a:rPr>
                <a:t>入院部屋</a:t>
              </a:r>
              <a:endParaRPr lang="en-US" sz="700" dirty="0">
                <a:solidFill>
                  <a:schemeClr val="tx1"/>
                </a:solidFill>
              </a:endParaRPr>
            </a:p>
          </p:txBody>
        </p:sp>
        <p:sp>
          <p:nvSpPr>
            <p:cNvPr id="81" name="Freeform 8"/>
            <p:cNvSpPr>
              <a:spLocks/>
            </p:cNvSpPr>
            <p:nvPr/>
          </p:nvSpPr>
          <p:spPr bwMode="auto">
            <a:xfrm>
              <a:off x="6539140" y="2569092"/>
              <a:ext cx="258503" cy="288123"/>
            </a:xfrm>
            <a:custGeom>
              <a:avLst/>
              <a:gdLst/>
              <a:ahLst/>
              <a:cxnLst/>
              <a:rect l="l" t="t" r="r" b="b"/>
              <a:pathLst>
                <a:path w="575308" h="704293">
                  <a:moveTo>
                    <a:pt x="2962" y="565362"/>
                  </a:moveTo>
                  <a:lnTo>
                    <a:pt x="2962" y="565362"/>
                  </a:lnTo>
                  <a:lnTo>
                    <a:pt x="0" y="569132"/>
                  </a:lnTo>
                  <a:close/>
                  <a:moveTo>
                    <a:pt x="272683" y="30571"/>
                  </a:moveTo>
                  <a:lnTo>
                    <a:pt x="272683" y="56243"/>
                  </a:lnTo>
                  <a:lnTo>
                    <a:pt x="245657" y="56243"/>
                  </a:lnTo>
                  <a:lnTo>
                    <a:pt x="245657" y="84133"/>
                  </a:lnTo>
                  <a:lnTo>
                    <a:pt x="272683" y="84133"/>
                  </a:lnTo>
                  <a:lnTo>
                    <a:pt x="272683" y="109804"/>
                  </a:lnTo>
                  <a:lnTo>
                    <a:pt x="302044" y="109804"/>
                  </a:lnTo>
                  <a:lnTo>
                    <a:pt x="302044" y="84133"/>
                  </a:lnTo>
                  <a:lnTo>
                    <a:pt x="329069" y="84133"/>
                  </a:lnTo>
                  <a:lnTo>
                    <a:pt x="329069" y="56243"/>
                  </a:lnTo>
                  <a:lnTo>
                    <a:pt x="302044" y="56243"/>
                  </a:lnTo>
                  <a:lnTo>
                    <a:pt x="302044" y="30571"/>
                  </a:lnTo>
                  <a:close/>
                  <a:moveTo>
                    <a:pt x="274902" y="0"/>
                  </a:moveTo>
                  <a:lnTo>
                    <a:pt x="301858" y="509"/>
                  </a:lnTo>
                  <a:lnTo>
                    <a:pt x="327289" y="5086"/>
                  </a:lnTo>
                  <a:lnTo>
                    <a:pt x="351702" y="11698"/>
                  </a:lnTo>
                  <a:lnTo>
                    <a:pt x="373063" y="19327"/>
                  </a:lnTo>
                  <a:lnTo>
                    <a:pt x="392899" y="28991"/>
                  </a:lnTo>
                  <a:lnTo>
                    <a:pt x="410700" y="38146"/>
                  </a:lnTo>
                  <a:lnTo>
                    <a:pt x="424941" y="48318"/>
                  </a:lnTo>
                  <a:lnTo>
                    <a:pt x="437148" y="56964"/>
                  </a:lnTo>
                  <a:lnTo>
                    <a:pt x="445794" y="64085"/>
                  </a:lnTo>
                  <a:lnTo>
                    <a:pt x="451898" y="68154"/>
                  </a:lnTo>
                  <a:lnTo>
                    <a:pt x="453932" y="70697"/>
                  </a:lnTo>
                  <a:lnTo>
                    <a:pt x="459527" y="76291"/>
                  </a:lnTo>
                  <a:lnTo>
                    <a:pt x="414126" y="163601"/>
                  </a:lnTo>
                  <a:lnTo>
                    <a:pt x="418076" y="169875"/>
                  </a:lnTo>
                  <a:lnTo>
                    <a:pt x="425196" y="185133"/>
                  </a:lnTo>
                  <a:lnTo>
                    <a:pt x="431808" y="200900"/>
                  </a:lnTo>
                  <a:lnTo>
                    <a:pt x="436894" y="218193"/>
                  </a:lnTo>
                  <a:lnTo>
                    <a:pt x="440963" y="235485"/>
                  </a:lnTo>
                  <a:lnTo>
                    <a:pt x="442997" y="253287"/>
                  </a:lnTo>
                  <a:lnTo>
                    <a:pt x="444014" y="272105"/>
                  </a:lnTo>
                  <a:lnTo>
                    <a:pt x="444014" y="279226"/>
                  </a:lnTo>
                  <a:lnTo>
                    <a:pt x="442997" y="286346"/>
                  </a:lnTo>
                  <a:lnTo>
                    <a:pt x="442489" y="293467"/>
                  </a:lnTo>
                  <a:lnTo>
                    <a:pt x="441980" y="301096"/>
                  </a:lnTo>
                  <a:lnTo>
                    <a:pt x="441980" y="305673"/>
                  </a:lnTo>
                  <a:lnTo>
                    <a:pt x="442997" y="318897"/>
                  </a:lnTo>
                  <a:lnTo>
                    <a:pt x="445540" y="336698"/>
                  </a:lnTo>
                  <a:lnTo>
                    <a:pt x="450626" y="356025"/>
                  </a:lnTo>
                  <a:lnTo>
                    <a:pt x="459273" y="374844"/>
                  </a:lnTo>
                  <a:lnTo>
                    <a:pt x="470462" y="389594"/>
                  </a:lnTo>
                  <a:lnTo>
                    <a:pt x="487246" y="396714"/>
                  </a:lnTo>
                  <a:lnTo>
                    <a:pt x="508608" y="393154"/>
                  </a:lnTo>
                  <a:lnTo>
                    <a:pt x="508099" y="393662"/>
                  </a:lnTo>
                  <a:lnTo>
                    <a:pt x="507082" y="396714"/>
                  </a:lnTo>
                  <a:lnTo>
                    <a:pt x="505047" y="400783"/>
                  </a:lnTo>
                  <a:lnTo>
                    <a:pt x="501996" y="405869"/>
                  </a:lnTo>
                  <a:lnTo>
                    <a:pt x="497927" y="412481"/>
                  </a:lnTo>
                  <a:lnTo>
                    <a:pt x="492841" y="419093"/>
                  </a:lnTo>
                  <a:lnTo>
                    <a:pt x="487246" y="426213"/>
                  </a:lnTo>
                  <a:lnTo>
                    <a:pt x="480126" y="432317"/>
                  </a:lnTo>
                  <a:lnTo>
                    <a:pt x="471479" y="438928"/>
                  </a:lnTo>
                  <a:lnTo>
                    <a:pt x="461307" y="445032"/>
                  </a:lnTo>
                  <a:lnTo>
                    <a:pt x="450626" y="449609"/>
                  </a:lnTo>
                  <a:lnTo>
                    <a:pt x="437403" y="453678"/>
                  </a:lnTo>
                  <a:lnTo>
                    <a:pt x="423670" y="455713"/>
                  </a:lnTo>
                  <a:lnTo>
                    <a:pt x="407903" y="456221"/>
                  </a:lnTo>
                  <a:lnTo>
                    <a:pt x="391628" y="454187"/>
                  </a:lnTo>
                  <a:lnTo>
                    <a:pt x="372809" y="449609"/>
                  </a:lnTo>
                  <a:lnTo>
                    <a:pt x="382981" y="473005"/>
                  </a:lnTo>
                  <a:lnTo>
                    <a:pt x="396205" y="490298"/>
                  </a:lnTo>
                  <a:lnTo>
                    <a:pt x="411463" y="503013"/>
                  </a:lnTo>
                  <a:lnTo>
                    <a:pt x="427230" y="511659"/>
                  </a:lnTo>
                  <a:lnTo>
                    <a:pt x="442489" y="516745"/>
                  </a:lnTo>
                  <a:lnTo>
                    <a:pt x="455204" y="519797"/>
                  </a:lnTo>
                  <a:lnTo>
                    <a:pt x="463850" y="521323"/>
                  </a:lnTo>
                  <a:lnTo>
                    <a:pt x="466902" y="521323"/>
                  </a:lnTo>
                  <a:lnTo>
                    <a:pt x="479108" y="521831"/>
                  </a:lnTo>
                  <a:lnTo>
                    <a:pt x="489789" y="523357"/>
                  </a:lnTo>
                  <a:lnTo>
                    <a:pt x="500978" y="525392"/>
                  </a:lnTo>
                  <a:lnTo>
                    <a:pt x="511659" y="527426"/>
                  </a:lnTo>
                  <a:lnTo>
                    <a:pt x="520814" y="530478"/>
                  </a:lnTo>
                  <a:lnTo>
                    <a:pt x="530478" y="533529"/>
                  </a:lnTo>
                  <a:lnTo>
                    <a:pt x="539124" y="537090"/>
                  </a:lnTo>
                  <a:lnTo>
                    <a:pt x="546753" y="541159"/>
                  </a:lnTo>
                  <a:lnTo>
                    <a:pt x="554891" y="545736"/>
                  </a:lnTo>
                  <a:lnTo>
                    <a:pt x="561503" y="549805"/>
                  </a:lnTo>
                  <a:lnTo>
                    <a:pt x="568623" y="554891"/>
                  </a:lnTo>
                  <a:lnTo>
                    <a:pt x="574218" y="559977"/>
                  </a:lnTo>
                  <a:lnTo>
                    <a:pt x="575308" y="561067"/>
                  </a:lnTo>
                  <a:lnTo>
                    <a:pt x="531533" y="608803"/>
                  </a:lnTo>
                  <a:cubicBezTo>
                    <a:pt x="467638" y="668495"/>
                    <a:pt x="381681" y="704293"/>
                    <a:pt x="287364" y="704293"/>
                  </a:cubicBezTo>
                  <a:cubicBezTo>
                    <a:pt x="193046" y="704293"/>
                    <a:pt x="107090" y="668495"/>
                    <a:pt x="43194" y="608803"/>
                  </a:cubicBezTo>
                  <a:lnTo>
                    <a:pt x="43193" y="608803"/>
                  </a:lnTo>
                  <a:lnTo>
                    <a:pt x="2962" y="565362"/>
                  </a:lnTo>
                  <a:lnTo>
                    <a:pt x="5595" y="562011"/>
                  </a:lnTo>
                  <a:lnTo>
                    <a:pt x="12715" y="556417"/>
                  </a:lnTo>
                  <a:lnTo>
                    <a:pt x="19836" y="550822"/>
                  </a:lnTo>
                  <a:lnTo>
                    <a:pt x="27973" y="544719"/>
                  </a:lnTo>
                  <a:lnTo>
                    <a:pt x="36620" y="540650"/>
                  </a:lnTo>
                  <a:lnTo>
                    <a:pt x="45775" y="536072"/>
                  </a:lnTo>
                  <a:lnTo>
                    <a:pt x="55438" y="532004"/>
                  </a:lnTo>
                  <a:lnTo>
                    <a:pt x="66119" y="528952"/>
                  </a:lnTo>
                  <a:lnTo>
                    <a:pt x="77817" y="525900"/>
                  </a:lnTo>
                  <a:lnTo>
                    <a:pt x="89006" y="523866"/>
                  </a:lnTo>
                  <a:lnTo>
                    <a:pt x="102230" y="522340"/>
                  </a:lnTo>
                  <a:lnTo>
                    <a:pt x="115963" y="521323"/>
                  </a:lnTo>
                  <a:lnTo>
                    <a:pt x="118505" y="521323"/>
                  </a:lnTo>
                  <a:lnTo>
                    <a:pt x="127152" y="519797"/>
                  </a:lnTo>
                  <a:lnTo>
                    <a:pt x="140376" y="516745"/>
                  </a:lnTo>
                  <a:lnTo>
                    <a:pt x="155125" y="511659"/>
                  </a:lnTo>
                  <a:lnTo>
                    <a:pt x="170892" y="503013"/>
                  </a:lnTo>
                  <a:lnTo>
                    <a:pt x="186150" y="490298"/>
                  </a:lnTo>
                  <a:lnTo>
                    <a:pt x="199374" y="473005"/>
                  </a:lnTo>
                  <a:lnTo>
                    <a:pt x="209038" y="449609"/>
                  </a:lnTo>
                  <a:lnTo>
                    <a:pt x="190728" y="454187"/>
                  </a:lnTo>
                  <a:lnTo>
                    <a:pt x="173435" y="456221"/>
                  </a:lnTo>
                  <a:lnTo>
                    <a:pt x="158177" y="456221"/>
                  </a:lnTo>
                  <a:lnTo>
                    <a:pt x="143936" y="454187"/>
                  </a:lnTo>
                  <a:lnTo>
                    <a:pt x="130712" y="450626"/>
                  </a:lnTo>
                  <a:lnTo>
                    <a:pt x="120031" y="445540"/>
                  </a:lnTo>
                  <a:lnTo>
                    <a:pt x="109859" y="439946"/>
                  </a:lnTo>
                  <a:lnTo>
                    <a:pt x="101213" y="433334"/>
                  </a:lnTo>
                  <a:lnTo>
                    <a:pt x="94092" y="426213"/>
                  </a:lnTo>
                  <a:lnTo>
                    <a:pt x="87480" y="419601"/>
                  </a:lnTo>
                  <a:lnTo>
                    <a:pt x="82394" y="412481"/>
                  </a:lnTo>
                  <a:lnTo>
                    <a:pt x="78326" y="406886"/>
                  </a:lnTo>
                  <a:lnTo>
                    <a:pt x="75274" y="400783"/>
                  </a:lnTo>
                  <a:lnTo>
                    <a:pt x="73239" y="396714"/>
                  </a:lnTo>
                  <a:lnTo>
                    <a:pt x="72731" y="393662"/>
                  </a:lnTo>
                  <a:lnTo>
                    <a:pt x="71713" y="393154"/>
                  </a:lnTo>
                  <a:lnTo>
                    <a:pt x="93584" y="396714"/>
                  </a:lnTo>
                  <a:lnTo>
                    <a:pt x="109859" y="389594"/>
                  </a:lnTo>
                  <a:lnTo>
                    <a:pt x="122066" y="375861"/>
                  </a:lnTo>
                  <a:lnTo>
                    <a:pt x="130712" y="357551"/>
                  </a:lnTo>
                  <a:lnTo>
                    <a:pt x="136815" y="338224"/>
                  </a:lnTo>
                  <a:lnTo>
                    <a:pt x="139358" y="320931"/>
                  </a:lnTo>
                  <a:lnTo>
                    <a:pt x="140884" y="308725"/>
                  </a:lnTo>
                  <a:lnTo>
                    <a:pt x="140884" y="303639"/>
                  </a:lnTo>
                  <a:lnTo>
                    <a:pt x="140376" y="296010"/>
                  </a:lnTo>
                  <a:lnTo>
                    <a:pt x="139358" y="287872"/>
                  </a:lnTo>
                  <a:lnTo>
                    <a:pt x="138850" y="279734"/>
                  </a:lnTo>
                  <a:lnTo>
                    <a:pt x="138850" y="272105"/>
                  </a:lnTo>
                  <a:lnTo>
                    <a:pt x="139358" y="253287"/>
                  </a:lnTo>
                  <a:lnTo>
                    <a:pt x="141393" y="235485"/>
                  </a:lnTo>
                  <a:lnTo>
                    <a:pt x="145970" y="218193"/>
                  </a:lnTo>
                  <a:lnTo>
                    <a:pt x="151056" y="200900"/>
                  </a:lnTo>
                  <a:lnTo>
                    <a:pt x="157668" y="185133"/>
                  </a:lnTo>
                  <a:lnTo>
                    <a:pt x="164245" y="171041"/>
                  </a:lnTo>
                  <a:lnTo>
                    <a:pt x="119777" y="72223"/>
                  </a:lnTo>
                  <a:lnTo>
                    <a:pt x="125880" y="67136"/>
                  </a:lnTo>
                  <a:lnTo>
                    <a:pt x="156905" y="41706"/>
                  </a:lnTo>
                  <a:lnTo>
                    <a:pt x="187422" y="23905"/>
                  </a:lnTo>
                  <a:lnTo>
                    <a:pt x="216921" y="10681"/>
                  </a:lnTo>
                  <a:lnTo>
                    <a:pt x="246420" y="30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82" name="Teardrop 422"/>
          <p:cNvSpPr/>
          <p:nvPr/>
        </p:nvSpPr>
        <p:spPr>
          <a:xfrm rot="8041328">
            <a:off x="8065470" y="2010164"/>
            <a:ext cx="119099" cy="116564"/>
          </a:xfrm>
          <a:prstGeom prst="teardrop">
            <a:avLst>
              <a:gd name="adj" fmla="val 184434"/>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800" dirty="0"/>
          </a:p>
        </p:txBody>
      </p:sp>
      <p:sp>
        <p:nvSpPr>
          <p:cNvPr id="83" name="Oval 423"/>
          <p:cNvSpPr/>
          <p:nvPr/>
        </p:nvSpPr>
        <p:spPr>
          <a:xfrm>
            <a:off x="7807423" y="1443359"/>
            <a:ext cx="635193" cy="636180"/>
          </a:xfrm>
          <a:prstGeom prst="ellipse">
            <a:avLst/>
          </a:prstGeom>
          <a:solidFill>
            <a:schemeClr val="bg1"/>
          </a:solid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r>
              <a:rPr lang="en-US" sz="700" dirty="0">
                <a:solidFill>
                  <a:schemeClr val="tx1"/>
                </a:solidFill>
              </a:rPr>
              <a:t>ER</a:t>
            </a:r>
          </a:p>
        </p:txBody>
      </p:sp>
      <p:sp>
        <p:nvSpPr>
          <p:cNvPr id="84" name="Freeform 31"/>
          <p:cNvSpPr>
            <a:spLocks noChangeAspect="1"/>
          </p:cNvSpPr>
          <p:nvPr/>
        </p:nvSpPr>
        <p:spPr bwMode="auto">
          <a:xfrm>
            <a:off x="8036478" y="1553581"/>
            <a:ext cx="171269" cy="301736"/>
          </a:xfrm>
          <a:custGeom>
            <a:avLst/>
            <a:gdLst>
              <a:gd name="T0" fmla="*/ 959 w 1200"/>
              <a:gd name="T1" fmla="*/ 2044 h 2322"/>
              <a:gd name="T2" fmla="*/ 1007 w 1200"/>
              <a:gd name="T3" fmla="*/ 2133 h 2322"/>
              <a:gd name="T4" fmla="*/ 989 w 1200"/>
              <a:gd name="T5" fmla="*/ 2237 h 2322"/>
              <a:gd name="T6" fmla="*/ 895 w 1200"/>
              <a:gd name="T7" fmla="*/ 2315 h 2322"/>
              <a:gd name="T8" fmla="*/ 784 w 1200"/>
              <a:gd name="T9" fmla="*/ 2309 h 2322"/>
              <a:gd name="T10" fmla="*/ 697 w 1200"/>
              <a:gd name="T11" fmla="*/ 2223 h 2322"/>
              <a:gd name="T12" fmla="*/ 688 w 1200"/>
              <a:gd name="T13" fmla="*/ 2127 h 2322"/>
              <a:gd name="T14" fmla="*/ 749 w 1200"/>
              <a:gd name="T15" fmla="*/ 2030 h 2322"/>
              <a:gd name="T16" fmla="*/ 752 w 1200"/>
              <a:gd name="T17" fmla="*/ 1919 h 2322"/>
              <a:gd name="T18" fmla="*/ 676 w 1200"/>
              <a:gd name="T19" fmla="*/ 1773 h 2322"/>
              <a:gd name="T20" fmla="*/ 577 w 1200"/>
              <a:gd name="T21" fmla="*/ 1578 h 2322"/>
              <a:gd name="T22" fmla="*/ 536 w 1200"/>
              <a:gd name="T23" fmla="*/ 1297 h 2322"/>
              <a:gd name="T24" fmla="*/ 360 w 1200"/>
              <a:gd name="T25" fmla="*/ 1233 h 2322"/>
              <a:gd name="T26" fmla="*/ 218 w 1200"/>
              <a:gd name="T27" fmla="*/ 1114 h 2322"/>
              <a:gd name="T28" fmla="*/ 81 w 1200"/>
              <a:gd name="T29" fmla="*/ 868 h 2322"/>
              <a:gd name="T30" fmla="*/ 64 w 1200"/>
              <a:gd name="T31" fmla="*/ 760 h 2322"/>
              <a:gd name="T32" fmla="*/ 6 w 1200"/>
              <a:gd name="T33" fmla="*/ 510 h 2322"/>
              <a:gd name="T34" fmla="*/ 13 w 1200"/>
              <a:gd name="T35" fmla="*/ 373 h 2322"/>
              <a:gd name="T36" fmla="*/ 95 w 1200"/>
              <a:gd name="T37" fmla="*/ 239 h 2322"/>
              <a:gd name="T38" fmla="*/ 186 w 1200"/>
              <a:gd name="T39" fmla="*/ 155 h 2322"/>
              <a:gd name="T40" fmla="*/ 210 w 1200"/>
              <a:gd name="T41" fmla="*/ 63 h 2322"/>
              <a:gd name="T42" fmla="*/ 299 w 1200"/>
              <a:gd name="T43" fmla="*/ 2 h 2322"/>
              <a:gd name="T44" fmla="*/ 394 w 1200"/>
              <a:gd name="T45" fmla="*/ 17 h 2322"/>
              <a:gd name="T46" fmla="*/ 461 w 1200"/>
              <a:gd name="T47" fmla="*/ 99 h 2322"/>
              <a:gd name="T48" fmla="*/ 456 w 1200"/>
              <a:gd name="T49" fmla="*/ 196 h 2322"/>
              <a:gd name="T50" fmla="*/ 381 w 1200"/>
              <a:gd name="T51" fmla="*/ 270 h 2322"/>
              <a:gd name="T52" fmla="*/ 287 w 1200"/>
              <a:gd name="T53" fmla="*/ 276 h 2322"/>
              <a:gd name="T54" fmla="*/ 183 w 1200"/>
              <a:gd name="T55" fmla="*/ 282 h 2322"/>
              <a:gd name="T56" fmla="*/ 88 w 1200"/>
              <a:gd name="T57" fmla="*/ 425 h 2322"/>
              <a:gd name="T58" fmla="*/ 117 w 1200"/>
              <a:gd name="T59" fmla="*/ 627 h 2322"/>
              <a:gd name="T60" fmla="*/ 175 w 1200"/>
              <a:gd name="T61" fmla="*/ 760 h 2322"/>
              <a:gd name="T62" fmla="*/ 254 w 1200"/>
              <a:gd name="T63" fmla="*/ 947 h 2322"/>
              <a:gd name="T64" fmla="*/ 380 w 1200"/>
              <a:gd name="T65" fmla="*/ 1087 h 2322"/>
              <a:gd name="T66" fmla="*/ 558 w 1200"/>
              <a:gd name="T67" fmla="*/ 1171 h 2322"/>
              <a:gd name="T68" fmla="*/ 663 w 1200"/>
              <a:gd name="T69" fmla="*/ 1166 h 2322"/>
              <a:gd name="T70" fmla="*/ 836 w 1200"/>
              <a:gd name="T71" fmla="*/ 1075 h 2322"/>
              <a:gd name="T72" fmla="*/ 960 w 1200"/>
              <a:gd name="T73" fmla="*/ 923 h 2322"/>
              <a:gd name="T74" fmla="*/ 1027 w 1200"/>
              <a:gd name="T75" fmla="*/ 757 h 2322"/>
              <a:gd name="T76" fmla="*/ 1106 w 1200"/>
              <a:gd name="T77" fmla="*/ 538 h 2322"/>
              <a:gd name="T78" fmla="*/ 1108 w 1200"/>
              <a:gd name="T79" fmla="*/ 407 h 2322"/>
              <a:gd name="T80" fmla="*/ 994 w 1200"/>
              <a:gd name="T81" fmla="*/ 263 h 2322"/>
              <a:gd name="T82" fmla="*/ 900 w 1200"/>
              <a:gd name="T83" fmla="*/ 279 h 2322"/>
              <a:gd name="T84" fmla="*/ 806 w 1200"/>
              <a:gd name="T85" fmla="*/ 264 h 2322"/>
              <a:gd name="T86" fmla="*/ 739 w 1200"/>
              <a:gd name="T87" fmla="*/ 182 h 2322"/>
              <a:gd name="T88" fmla="*/ 744 w 1200"/>
              <a:gd name="T89" fmla="*/ 86 h 2322"/>
              <a:gd name="T90" fmla="*/ 819 w 1200"/>
              <a:gd name="T91" fmla="*/ 12 h 2322"/>
              <a:gd name="T92" fmla="*/ 915 w 1200"/>
              <a:gd name="T93" fmla="*/ 6 h 2322"/>
              <a:gd name="T94" fmla="*/ 997 w 1200"/>
              <a:gd name="T95" fmla="*/ 74 h 2322"/>
              <a:gd name="T96" fmla="*/ 1011 w 1200"/>
              <a:gd name="T97" fmla="*/ 169 h 2322"/>
              <a:gd name="T98" fmla="*/ 1122 w 1200"/>
              <a:gd name="T99" fmla="*/ 259 h 2322"/>
              <a:gd name="T100" fmla="*/ 1192 w 1200"/>
              <a:gd name="T101" fmla="*/ 388 h 2322"/>
              <a:gd name="T102" fmla="*/ 1188 w 1200"/>
              <a:gd name="T103" fmla="*/ 546 h 2322"/>
              <a:gd name="T104" fmla="*/ 1137 w 1200"/>
              <a:gd name="T105" fmla="*/ 764 h 2322"/>
              <a:gd name="T106" fmla="*/ 1103 w 1200"/>
              <a:gd name="T107" fmla="*/ 907 h 2322"/>
              <a:gd name="T108" fmla="*/ 967 w 1200"/>
              <a:gd name="T109" fmla="*/ 1130 h 2322"/>
              <a:gd name="T110" fmla="*/ 819 w 1200"/>
              <a:gd name="T111" fmla="*/ 1245 h 2322"/>
              <a:gd name="T112" fmla="*/ 664 w 1200"/>
              <a:gd name="T113" fmla="*/ 1297 h 2322"/>
              <a:gd name="T114" fmla="*/ 704 w 1200"/>
              <a:gd name="T115" fmla="*/ 1559 h 2322"/>
              <a:gd name="T116" fmla="*/ 800 w 1200"/>
              <a:gd name="T117" fmla="*/ 1727 h 2322"/>
              <a:gd name="T118" fmla="*/ 878 w 1200"/>
              <a:gd name="T119" fmla="*/ 1901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0" h="2322">
                <a:moveTo>
                  <a:pt x="894" y="2006"/>
                </a:moveTo>
                <a:lnTo>
                  <a:pt x="894" y="2006"/>
                </a:lnTo>
                <a:lnTo>
                  <a:pt x="907" y="2010"/>
                </a:lnTo>
                <a:lnTo>
                  <a:pt x="919" y="2015"/>
                </a:lnTo>
                <a:lnTo>
                  <a:pt x="929" y="2021"/>
                </a:lnTo>
                <a:lnTo>
                  <a:pt x="941" y="2028"/>
                </a:lnTo>
                <a:lnTo>
                  <a:pt x="950" y="2036"/>
                </a:lnTo>
                <a:lnTo>
                  <a:pt x="959" y="2044"/>
                </a:lnTo>
                <a:lnTo>
                  <a:pt x="968" y="2053"/>
                </a:lnTo>
                <a:lnTo>
                  <a:pt x="976" y="2063"/>
                </a:lnTo>
                <a:lnTo>
                  <a:pt x="983" y="2074"/>
                </a:lnTo>
                <a:lnTo>
                  <a:pt x="990" y="2084"/>
                </a:lnTo>
                <a:lnTo>
                  <a:pt x="995" y="2096"/>
                </a:lnTo>
                <a:lnTo>
                  <a:pt x="1000" y="2109"/>
                </a:lnTo>
                <a:lnTo>
                  <a:pt x="1003" y="2120"/>
                </a:lnTo>
                <a:lnTo>
                  <a:pt x="1007" y="2133"/>
                </a:lnTo>
                <a:lnTo>
                  <a:pt x="1008" y="2147"/>
                </a:lnTo>
                <a:lnTo>
                  <a:pt x="1009" y="2160"/>
                </a:lnTo>
                <a:lnTo>
                  <a:pt x="1009" y="2160"/>
                </a:lnTo>
                <a:lnTo>
                  <a:pt x="1008" y="2177"/>
                </a:lnTo>
                <a:lnTo>
                  <a:pt x="1005" y="2193"/>
                </a:lnTo>
                <a:lnTo>
                  <a:pt x="1001" y="2208"/>
                </a:lnTo>
                <a:lnTo>
                  <a:pt x="996" y="2223"/>
                </a:lnTo>
                <a:lnTo>
                  <a:pt x="989" y="2237"/>
                </a:lnTo>
                <a:lnTo>
                  <a:pt x="981" y="2251"/>
                </a:lnTo>
                <a:lnTo>
                  <a:pt x="972" y="2263"/>
                </a:lnTo>
                <a:lnTo>
                  <a:pt x="961" y="2274"/>
                </a:lnTo>
                <a:lnTo>
                  <a:pt x="950" y="2285"/>
                </a:lnTo>
                <a:lnTo>
                  <a:pt x="937" y="2294"/>
                </a:lnTo>
                <a:lnTo>
                  <a:pt x="924" y="2302"/>
                </a:lnTo>
                <a:lnTo>
                  <a:pt x="909" y="2309"/>
                </a:lnTo>
                <a:lnTo>
                  <a:pt x="895" y="2315"/>
                </a:lnTo>
                <a:lnTo>
                  <a:pt x="879" y="2319"/>
                </a:lnTo>
                <a:lnTo>
                  <a:pt x="863" y="2321"/>
                </a:lnTo>
                <a:lnTo>
                  <a:pt x="847" y="2322"/>
                </a:lnTo>
                <a:lnTo>
                  <a:pt x="847" y="2322"/>
                </a:lnTo>
                <a:lnTo>
                  <a:pt x="831" y="2321"/>
                </a:lnTo>
                <a:lnTo>
                  <a:pt x="814" y="2319"/>
                </a:lnTo>
                <a:lnTo>
                  <a:pt x="798" y="2315"/>
                </a:lnTo>
                <a:lnTo>
                  <a:pt x="784" y="2309"/>
                </a:lnTo>
                <a:lnTo>
                  <a:pt x="769" y="2302"/>
                </a:lnTo>
                <a:lnTo>
                  <a:pt x="756" y="2294"/>
                </a:lnTo>
                <a:lnTo>
                  <a:pt x="744" y="2285"/>
                </a:lnTo>
                <a:lnTo>
                  <a:pt x="732" y="2274"/>
                </a:lnTo>
                <a:lnTo>
                  <a:pt x="722" y="2263"/>
                </a:lnTo>
                <a:lnTo>
                  <a:pt x="712" y="2251"/>
                </a:lnTo>
                <a:lnTo>
                  <a:pt x="704" y="2237"/>
                </a:lnTo>
                <a:lnTo>
                  <a:pt x="697" y="2223"/>
                </a:lnTo>
                <a:lnTo>
                  <a:pt x="693" y="2208"/>
                </a:lnTo>
                <a:lnTo>
                  <a:pt x="688" y="2193"/>
                </a:lnTo>
                <a:lnTo>
                  <a:pt x="686" y="2177"/>
                </a:lnTo>
                <a:lnTo>
                  <a:pt x="685" y="2160"/>
                </a:lnTo>
                <a:lnTo>
                  <a:pt x="685" y="2160"/>
                </a:lnTo>
                <a:lnTo>
                  <a:pt x="686" y="2149"/>
                </a:lnTo>
                <a:lnTo>
                  <a:pt x="687" y="2138"/>
                </a:lnTo>
                <a:lnTo>
                  <a:pt x="688" y="2127"/>
                </a:lnTo>
                <a:lnTo>
                  <a:pt x="690" y="2117"/>
                </a:lnTo>
                <a:lnTo>
                  <a:pt x="694" y="2106"/>
                </a:lnTo>
                <a:lnTo>
                  <a:pt x="698" y="2096"/>
                </a:lnTo>
                <a:lnTo>
                  <a:pt x="703" y="2087"/>
                </a:lnTo>
                <a:lnTo>
                  <a:pt x="708" y="2077"/>
                </a:lnTo>
                <a:lnTo>
                  <a:pt x="719" y="2060"/>
                </a:lnTo>
                <a:lnTo>
                  <a:pt x="734" y="2044"/>
                </a:lnTo>
                <a:lnTo>
                  <a:pt x="749" y="2030"/>
                </a:lnTo>
                <a:lnTo>
                  <a:pt x="768" y="2018"/>
                </a:lnTo>
                <a:lnTo>
                  <a:pt x="768" y="2018"/>
                </a:lnTo>
                <a:lnTo>
                  <a:pt x="768" y="2018"/>
                </a:lnTo>
                <a:lnTo>
                  <a:pt x="766" y="1996"/>
                </a:lnTo>
                <a:lnTo>
                  <a:pt x="763" y="1974"/>
                </a:lnTo>
                <a:lnTo>
                  <a:pt x="760" y="1955"/>
                </a:lnTo>
                <a:lnTo>
                  <a:pt x="756" y="1936"/>
                </a:lnTo>
                <a:lnTo>
                  <a:pt x="752" y="1919"/>
                </a:lnTo>
                <a:lnTo>
                  <a:pt x="747" y="1902"/>
                </a:lnTo>
                <a:lnTo>
                  <a:pt x="741" y="1887"/>
                </a:lnTo>
                <a:lnTo>
                  <a:pt x="736" y="1873"/>
                </a:lnTo>
                <a:lnTo>
                  <a:pt x="723" y="1846"/>
                </a:lnTo>
                <a:lnTo>
                  <a:pt x="709" y="1821"/>
                </a:lnTo>
                <a:lnTo>
                  <a:pt x="693" y="1797"/>
                </a:lnTo>
                <a:lnTo>
                  <a:pt x="676" y="1773"/>
                </a:lnTo>
                <a:lnTo>
                  <a:pt x="676" y="1773"/>
                </a:lnTo>
                <a:lnTo>
                  <a:pt x="653" y="1738"/>
                </a:lnTo>
                <a:lnTo>
                  <a:pt x="641" y="1718"/>
                </a:lnTo>
                <a:lnTo>
                  <a:pt x="629" y="1699"/>
                </a:lnTo>
                <a:lnTo>
                  <a:pt x="617" y="1679"/>
                </a:lnTo>
                <a:lnTo>
                  <a:pt x="607" y="1655"/>
                </a:lnTo>
                <a:lnTo>
                  <a:pt x="597" y="1632"/>
                </a:lnTo>
                <a:lnTo>
                  <a:pt x="586" y="1606"/>
                </a:lnTo>
                <a:lnTo>
                  <a:pt x="577" y="1578"/>
                </a:lnTo>
                <a:lnTo>
                  <a:pt x="568" y="1546"/>
                </a:lnTo>
                <a:lnTo>
                  <a:pt x="559" y="1514"/>
                </a:lnTo>
                <a:lnTo>
                  <a:pt x="553" y="1477"/>
                </a:lnTo>
                <a:lnTo>
                  <a:pt x="547" y="1437"/>
                </a:lnTo>
                <a:lnTo>
                  <a:pt x="542" y="1395"/>
                </a:lnTo>
                <a:lnTo>
                  <a:pt x="539" y="1348"/>
                </a:lnTo>
                <a:lnTo>
                  <a:pt x="537" y="1297"/>
                </a:lnTo>
                <a:lnTo>
                  <a:pt x="536" y="1297"/>
                </a:lnTo>
                <a:lnTo>
                  <a:pt x="536" y="1297"/>
                </a:lnTo>
                <a:lnTo>
                  <a:pt x="508" y="1291"/>
                </a:lnTo>
                <a:lnTo>
                  <a:pt x="481" y="1284"/>
                </a:lnTo>
                <a:lnTo>
                  <a:pt x="454" y="1275"/>
                </a:lnTo>
                <a:lnTo>
                  <a:pt x="429" y="1266"/>
                </a:lnTo>
                <a:lnTo>
                  <a:pt x="405" y="1257"/>
                </a:lnTo>
                <a:lnTo>
                  <a:pt x="382" y="1245"/>
                </a:lnTo>
                <a:lnTo>
                  <a:pt x="360" y="1233"/>
                </a:lnTo>
                <a:lnTo>
                  <a:pt x="339" y="1221"/>
                </a:lnTo>
                <a:lnTo>
                  <a:pt x="320" y="1208"/>
                </a:lnTo>
                <a:lnTo>
                  <a:pt x="300" y="1193"/>
                </a:lnTo>
                <a:lnTo>
                  <a:pt x="283" y="1179"/>
                </a:lnTo>
                <a:lnTo>
                  <a:pt x="265" y="1164"/>
                </a:lnTo>
                <a:lnTo>
                  <a:pt x="249" y="1148"/>
                </a:lnTo>
                <a:lnTo>
                  <a:pt x="233" y="1131"/>
                </a:lnTo>
                <a:lnTo>
                  <a:pt x="218" y="1114"/>
                </a:lnTo>
                <a:lnTo>
                  <a:pt x="204" y="1097"/>
                </a:lnTo>
                <a:lnTo>
                  <a:pt x="191" y="1079"/>
                </a:lnTo>
                <a:lnTo>
                  <a:pt x="178" y="1061"/>
                </a:lnTo>
                <a:lnTo>
                  <a:pt x="155" y="1024"/>
                </a:lnTo>
                <a:lnTo>
                  <a:pt x="133" y="985"/>
                </a:lnTo>
                <a:lnTo>
                  <a:pt x="115" y="946"/>
                </a:lnTo>
                <a:lnTo>
                  <a:pt x="97" y="907"/>
                </a:lnTo>
                <a:lnTo>
                  <a:pt x="81" y="868"/>
                </a:lnTo>
                <a:lnTo>
                  <a:pt x="67" y="829"/>
                </a:lnTo>
                <a:lnTo>
                  <a:pt x="53" y="791"/>
                </a:lnTo>
                <a:lnTo>
                  <a:pt x="53" y="791"/>
                </a:lnTo>
                <a:lnTo>
                  <a:pt x="52" y="786"/>
                </a:lnTo>
                <a:lnTo>
                  <a:pt x="53" y="781"/>
                </a:lnTo>
                <a:lnTo>
                  <a:pt x="58" y="773"/>
                </a:lnTo>
                <a:lnTo>
                  <a:pt x="63" y="764"/>
                </a:lnTo>
                <a:lnTo>
                  <a:pt x="64" y="760"/>
                </a:lnTo>
                <a:lnTo>
                  <a:pt x="63" y="756"/>
                </a:lnTo>
                <a:lnTo>
                  <a:pt x="63" y="756"/>
                </a:lnTo>
                <a:lnTo>
                  <a:pt x="51" y="715"/>
                </a:lnTo>
                <a:lnTo>
                  <a:pt x="41" y="672"/>
                </a:lnTo>
                <a:lnTo>
                  <a:pt x="29" y="629"/>
                </a:lnTo>
                <a:lnTo>
                  <a:pt x="20" y="585"/>
                </a:lnTo>
                <a:lnTo>
                  <a:pt x="12" y="546"/>
                </a:lnTo>
                <a:lnTo>
                  <a:pt x="6" y="510"/>
                </a:lnTo>
                <a:lnTo>
                  <a:pt x="2" y="480"/>
                </a:lnTo>
                <a:lnTo>
                  <a:pt x="0" y="459"/>
                </a:lnTo>
                <a:lnTo>
                  <a:pt x="0" y="459"/>
                </a:lnTo>
                <a:lnTo>
                  <a:pt x="1" y="441"/>
                </a:lnTo>
                <a:lnTo>
                  <a:pt x="2" y="422"/>
                </a:lnTo>
                <a:lnTo>
                  <a:pt x="5" y="406"/>
                </a:lnTo>
                <a:lnTo>
                  <a:pt x="8" y="388"/>
                </a:lnTo>
                <a:lnTo>
                  <a:pt x="13" y="373"/>
                </a:lnTo>
                <a:lnTo>
                  <a:pt x="17" y="358"/>
                </a:lnTo>
                <a:lnTo>
                  <a:pt x="23" y="343"/>
                </a:lnTo>
                <a:lnTo>
                  <a:pt x="30" y="329"/>
                </a:lnTo>
                <a:lnTo>
                  <a:pt x="37" y="315"/>
                </a:lnTo>
                <a:lnTo>
                  <a:pt x="44" y="303"/>
                </a:lnTo>
                <a:lnTo>
                  <a:pt x="60" y="279"/>
                </a:lnTo>
                <a:lnTo>
                  <a:pt x="78" y="259"/>
                </a:lnTo>
                <a:lnTo>
                  <a:pt x="95" y="239"/>
                </a:lnTo>
                <a:lnTo>
                  <a:pt x="112" y="223"/>
                </a:lnTo>
                <a:lnTo>
                  <a:pt x="130" y="209"/>
                </a:lnTo>
                <a:lnTo>
                  <a:pt x="146" y="197"/>
                </a:lnTo>
                <a:lnTo>
                  <a:pt x="160" y="187"/>
                </a:lnTo>
                <a:lnTo>
                  <a:pt x="181" y="174"/>
                </a:lnTo>
                <a:lnTo>
                  <a:pt x="189" y="169"/>
                </a:lnTo>
                <a:lnTo>
                  <a:pt x="189" y="169"/>
                </a:lnTo>
                <a:lnTo>
                  <a:pt x="186" y="155"/>
                </a:lnTo>
                <a:lnTo>
                  <a:pt x="186" y="140"/>
                </a:lnTo>
                <a:lnTo>
                  <a:pt x="186" y="140"/>
                </a:lnTo>
                <a:lnTo>
                  <a:pt x="186" y="126"/>
                </a:lnTo>
                <a:lnTo>
                  <a:pt x="189" y="112"/>
                </a:lnTo>
                <a:lnTo>
                  <a:pt x="192" y="99"/>
                </a:lnTo>
                <a:lnTo>
                  <a:pt x="197" y="86"/>
                </a:lnTo>
                <a:lnTo>
                  <a:pt x="203" y="74"/>
                </a:lnTo>
                <a:lnTo>
                  <a:pt x="210" y="63"/>
                </a:lnTo>
                <a:lnTo>
                  <a:pt x="218" y="51"/>
                </a:lnTo>
                <a:lnTo>
                  <a:pt x="227" y="42"/>
                </a:lnTo>
                <a:lnTo>
                  <a:pt x="237" y="32"/>
                </a:lnTo>
                <a:lnTo>
                  <a:pt x="248" y="24"/>
                </a:lnTo>
                <a:lnTo>
                  <a:pt x="259" y="17"/>
                </a:lnTo>
                <a:lnTo>
                  <a:pt x="272" y="12"/>
                </a:lnTo>
                <a:lnTo>
                  <a:pt x="285" y="6"/>
                </a:lnTo>
                <a:lnTo>
                  <a:pt x="299" y="2"/>
                </a:lnTo>
                <a:lnTo>
                  <a:pt x="313" y="1"/>
                </a:lnTo>
                <a:lnTo>
                  <a:pt x="327" y="0"/>
                </a:lnTo>
                <a:lnTo>
                  <a:pt x="327" y="0"/>
                </a:lnTo>
                <a:lnTo>
                  <a:pt x="342" y="1"/>
                </a:lnTo>
                <a:lnTo>
                  <a:pt x="356" y="2"/>
                </a:lnTo>
                <a:lnTo>
                  <a:pt x="368" y="6"/>
                </a:lnTo>
                <a:lnTo>
                  <a:pt x="381" y="12"/>
                </a:lnTo>
                <a:lnTo>
                  <a:pt x="394" y="17"/>
                </a:lnTo>
                <a:lnTo>
                  <a:pt x="405" y="24"/>
                </a:lnTo>
                <a:lnTo>
                  <a:pt x="416" y="32"/>
                </a:lnTo>
                <a:lnTo>
                  <a:pt x="426" y="42"/>
                </a:lnTo>
                <a:lnTo>
                  <a:pt x="436" y="51"/>
                </a:lnTo>
                <a:lnTo>
                  <a:pt x="444" y="63"/>
                </a:lnTo>
                <a:lnTo>
                  <a:pt x="451" y="74"/>
                </a:lnTo>
                <a:lnTo>
                  <a:pt x="456" y="86"/>
                </a:lnTo>
                <a:lnTo>
                  <a:pt x="461" y="99"/>
                </a:lnTo>
                <a:lnTo>
                  <a:pt x="464" y="112"/>
                </a:lnTo>
                <a:lnTo>
                  <a:pt x="467" y="126"/>
                </a:lnTo>
                <a:lnTo>
                  <a:pt x="467" y="140"/>
                </a:lnTo>
                <a:lnTo>
                  <a:pt x="467" y="140"/>
                </a:lnTo>
                <a:lnTo>
                  <a:pt x="467" y="155"/>
                </a:lnTo>
                <a:lnTo>
                  <a:pt x="464" y="169"/>
                </a:lnTo>
                <a:lnTo>
                  <a:pt x="461" y="182"/>
                </a:lnTo>
                <a:lnTo>
                  <a:pt x="456" y="196"/>
                </a:lnTo>
                <a:lnTo>
                  <a:pt x="451" y="208"/>
                </a:lnTo>
                <a:lnTo>
                  <a:pt x="444" y="219"/>
                </a:lnTo>
                <a:lnTo>
                  <a:pt x="436" y="231"/>
                </a:lnTo>
                <a:lnTo>
                  <a:pt x="426" y="240"/>
                </a:lnTo>
                <a:lnTo>
                  <a:pt x="416" y="249"/>
                </a:lnTo>
                <a:lnTo>
                  <a:pt x="405" y="257"/>
                </a:lnTo>
                <a:lnTo>
                  <a:pt x="394" y="264"/>
                </a:lnTo>
                <a:lnTo>
                  <a:pt x="381" y="270"/>
                </a:lnTo>
                <a:lnTo>
                  <a:pt x="368" y="275"/>
                </a:lnTo>
                <a:lnTo>
                  <a:pt x="356" y="278"/>
                </a:lnTo>
                <a:lnTo>
                  <a:pt x="342" y="281"/>
                </a:lnTo>
                <a:lnTo>
                  <a:pt x="327" y="282"/>
                </a:lnTo>
                <a:lnTo>
                  <a:pt x="327" y="282"/>
                </a:lnTo>
                <a:lnTo>
                  <a:pt x="314" y="281"/>
                </a:lnTo>
                <a:lnTo>
                  <a:pt x="300" y="279"/>
                </a:lnTo>
                <a:lnTo>
                  <a:pt x="287" y="276"/>
                </a:lnTo>
                <a:lnTo>
                  <a:pt x="276" y="271"/>
                </a:lnTo>
                <a:lnTo>
                  <a:pt x="264" y="267"/>
                </a:lnTo>
                <a:lnTo>
                  <a:pt x="253" y="261"/>
                </a:lnTo>
                <a:lnTo>
                  <a:pt x="242" y="254"/>
                </a:lnTo>
                <a:lnTo>
                  <a:pt x="233" y="246"/>
                </a:lnTo>
                <a:lnTo>
                  <a:pt x="233" y="246"/>
                </a:lnTo>
                <a:lnTo>
                  <a:pt x="206" y="263"/>
                </a:lnTo>
                <a:lnTo>
                  <a:pt x="183" y="282"/>
                </a:lnTo>
                <a:lnTo>
                  <a:pt x="162" y="299"/>
                </a:lnTo>
                <a:lnTo>
                  <a:pt x="144" y="318"/>
                </a:lnTo>
                <a:lnTo>
                  <a:pt x="129" y="335"/>
                </a:lnTo>
                <a:lnTo>
                  <a:pt x="116" y="354"/>
                </a:lnTo>
                <a:lnTo>
                  <a:pt x="105" y="371"/>
                </a:lnTo>
                <a:lnTo>
                  <a:pt x="97" y="390"/>
                </a:lnTo>
                <a:lnTo>
                  <a:pt x="92" y="407"/>
                </a:lnTo>
                <a:lnTo>
                  <a:pt x="88" y="425"/>
                </a:lnTo>
                <a:lnTo>
                  <a:pt x="86" y="444"/>
                </a:lnTo>
                <a:lnTo>
                  <a:pt x="85" y="463"/>
                </a:lnTo>
                <a:lnTo>
                  <a:pt x="85" y="481"/>
                </a:lnTo>
                <a:lnTo>
                  <a:pt x="87" y="500"/>
                </a:lnTo>
                <a:lnTo>
                  <a:pt x="90" y="518"/>
                </a:lnTo>
                <a:lnTo>
                  <a:pt x="94" y="538"/>
                </a:lnTo>
                <a:lnTo>
                  <a:pt x="94" y="538"/>
                </a:lnTo>
                <a:lnTo>
                  <a:pt x="117" y="627"/>
                </a:lnTo>
                <a:lnTo>
                  <a:pt x="145" y="731"/>
                </a:lnTo>
                <a:lnTo>
                  <a:pt x="145" y="731"/>
                </a:lnTo>
                <a:lnTo>
                  <a:pt x="147" y="735"/>
                </a:lnTo>
                <a:lnTo>
                  <a:pt x="151" y="738"/>
                </a:lnTo>
                <a:lnTo>
                  <a:pt x="160" y="747"/>
                </a:lnTo>
                <a:lnTo>
                  <a:pt x="169" y="754"/>
                </a:lnTo>
                <a:lnTo>
                  <a:pt x="173" y="757"/>
                </a:lnTo>
                <a:lnTo>
                  <a:pt x="175" y="760"/>
                </a:lnTo>
                <a:lnTo>
                  <a:pt x="175" y="760"/>
                </a:lnTo>
                <a:lnTo>
                  <a:pt x="195" y="823"/>
                </a:lnTo>
                <a:lnTo>
                  <a:pt x="204" y="850"/>
                </a:lnTo>
                <a:lnTo>
                  <a:pt x="212" y="871"/>
                </a:lnTo>
                <a:lnTo>
                  <a:pt x="212" y="871"/>
                </a:lnTo>
                <a:lnTo>
                  <a:pt x="226" y="897"/>
                </a:lnTo>
                <a:lnTo>
                  <a:pt x="240" y="923"/>
                </a:lnTo>
                <a:lnTo>
                  <a:pt x="254" y="947"/>
                </a:lnTo>
                <a:lnTo>
                  <a:pt x="269" y="969"/>
                </a:lnTo>
                <a:lnTo>
                  <a:pt x="284" y="990"/>
                </a:lnTo>
                <a:lnTo>
                  <a:pt x="300" y="1010"/>
                </a:lnTo>
                <a:lnTo>
                  <a:pt x="315" y="1028"/>
                </a:lnTo>
                <a:lnTo>
                  <a:pt x="331" y="1044"/>
                </a:lnTo>
                <a:lnTo>
                  <a:pt x="347" y="1061"/>
                </a:lnTo>
                <a:lnTo>
                  <a:pt x="364" y="1075"/>
                </a:lnTo>
                <a:lnTo>
                  <a:pt x="380" y="1087"/>
                </a:lnTo>
                <a:lnTo>
                  <a:pt x="396" y="1099"/>
                </a:lnTo>
                <a:lnTo>
                  <a:pt x="411" y="1109"/>
                </a:lnTo>
                <a:lnTo>
                  <a:pt x="427" y="1120"/>
                </a:lnTo>
                <a:lnTo>
                  <a:pt x="458" y="1136"/>
                </a:lnTo>
                <a:lnTo>
                  <a:pt x="486" y="1149"/>
                </a:lnTo>
                <a:lnTo>
                  <a:pt x="514" y="1159"/>
                </a:lnTo>
                <a:lnTo>
                  <a:pt x="537" y="1166"/>
                </a:lnTo>
                <a:lnTo>
                  <a:pt x="558" y="1171"/>
                </a:lnTo>
                <a:lnTo>
                  <a:pt x="576" y="1174"/>
                </a:lnTo>
                <a:lnTo>
                  <a:pt x="590" y="1177"/>
                </a:lnTo>
                <a:lnTo>
                  <a:pt x="600" y="1177"/>
                </a:lnTo>
                <a:lnTo>
                  <a:pt x="600" y="1177"/>
                </a:lnTo>
                <a:lnTo>
                  <a:pt x="610" y="1177"/>
                </a:lnTo>
                <a:lnTo>
                  <a:pt x="624" y="1174"/>
                </a:lnTo>
                <a:lnTo>
                  <a:pt x="642" y="1171"/>
                </a:lnTo>
                <a:lnTo>
                  <a:pt x="663" y="1166"/>
                </a:lnTo>
                <a:lnTo>
                  <a:pt x="686" y="1159"/>
                </a:lnTo>
                <a:lnTo>
                  <a:pt x="714" y="1149"/>
                </a:lnTo>
                <a:lnTo>
                  <a:pt x="742" y="1136"/>
                </a:lnTo>
                <a:lnTo>
                  <a:pt x="773" y="1120"/>
                </a:lnTo>
                <a:lnTo>
                  <a:pt x="789" y="1109"/>
                </a:lnTo>
                <a:lnTo>
                  <a:pt x="804" y="1099"/>
                </a:lnTo>
                <a:lnTo>
                  <a:pt x="820" y="1087"/>
                </a:lnTo>
                <a:lnTo>
                  <a:pt x="836" y="1075"/>
                </a:lnTo>
                <a:lnTo>
                  <a:pt x="853" y="1061"/>
                </a:lnTo>
                <a:lnTo>
                  <a:pt x="869" y="1044"/>
                </a:lnTo>
                <a:lnTo>
                  <a:pt x="885" y="1028"/>
                </a:lnTo>
                <a:lnTo>
                  <a:pt x="900" y="1010"/>
                </a:lnTo>
                <a:lnTo>
                  <a:pt x="916" y="990"/>
                </a:lnTo>
                <a:lnTo>
                  <a:pt x="931" y="969"/>
                </a:lnTo>
                <a:lnTo>
                  <a:pt x="946" y="947"/>
                </a:lnTo>
                <a:lnTo>
                  <a:pt x="960" y="923"/>
                </a:lnTo>
                <a:lnTo>
                  <a:pt x="974" y="897"/>
                </a:lnTo>
                <a:lnTo>
                  <a:pt x="988" y="869"/>
                </a:lnTo>
                <a:lnTo>
                  <a:pt x="988" y="869"/>
                </a:lnTo>
                <a:lnTo>
                  <a:pt x="996" y="850"/>
                </a:lnTo>
                <a:lnTo>
                  <a:pt x="1005" y="823"/>
                </a:lnTo>
                <a:lnTo>
                  <a:pt x="1025" y="760"/>
                </a:lnTo>
                <a:lnTo>
                  <a:pt x="1025" y="760"/>
                </a:lnTo>
                <a:lnTo>
                  <a:pt x="1027" y="757"/>
                </a:lnTo>
                <a:lnTo>
                  <a:pt x="1031" y="754"/>
                </a:lnTo>
                <a:lnTo>
                  <a:pt x="1040" y="747"/>
                </a:lnTo>
                <a:lnTo>
                  <a:pt x="1049" y="738"/>
                </a:lnTo>
                <a:lnTo>
                  <a:pt x="1053" y="735"/>
                </a:lnTo>
                <a:lnTo>
                  <a:pt x="1055" y="731"/>
                </a:lnTo>
                <a:lnTo>
                  <a:pt x="1055" y="731"/>
                </a:lnTo>
                <a:lnTo>
                  <a:pt x="1083" y="627"/>
                </a:lnTo>
                <a:lnTo>
                  <a:pt x="1106" y="538"/>
                </a:lnTo>
                <a:lnTo>
                  <a:pt x="1106" y="538"/>
                </a:lnTo>
                <a:lnTo>
                  <a:pt x="1110" y="518"/>
                </a:lnTo>
                <a:lnTo>
                  <a:pt x="1113" y="500"/>
                </a:lnTo>
                <a:lnTo>
                  <a:pt x="1115" y="481"/>
                </a:lnTo>
                <a:lnTo>
                  <a:pt x="1115" y="463"/>
                </a:lnTo>
                <a:lnTo>
                  <a:pt x="1115" y="444"/>
                </a:lnTo>
                <a:lnTo>
                  <a:pt x="1112" y="425"/>
                </a:lnTo>
                <a:lnTo>
                  <a:pt x="1108" y="407"/>
                </a:lnTo>
                <a:lnTo>
                  <a:pt x="1103" y="390"/>
                </a:lnTo>
                <a:lnTo>
                  <a:pt x="1095" y="371"/>
                </a:lnTo>
                <a:lnTo>
                  <a:pt x="1084" y="354"/>
                </a:lnTo>
                <a:lnTo>
                  <a:pt x="1071" y="335"/>
                </a:lnTo>
                <a:lnTo>
                  <a:pt x="1056" y="318"/>
                </a:lnTo>
                <a:lnTo>
                  <a:pt x="1038" y="299"/>
                </a:lnTo>
                <a:lnTo>
                  <a:pt x="1017" y="282"/>
                </a:lnTo>
                <a:lnTo>
                  <a:pt x="994" y="263"/>
                </a:lnTo>
                <a:lnTo>
                  <a:pt x="967" y="246"/>
                </a:lnTo>
                <a:lnTo>
                  <a:pt x="967" y="246"/>
                </a:lnTo>
                <a:lnTo>
                  <a:pt x="958" y="254"/>
                </a:lnTo>
                <a:lnTo>
                  <a:pt x="947" y="261"/>
                </a:lnTo>
                <a:lnTo>
                  <a:pt x="936" y="267"/>
                </a:lnTo>
                <a:lnTo>
                  <a:pt x="924" y="271"/>
                </a:lnTo>
                <a:lnTo>
                  <a:pt x="913" y="276"/>
                </a:lnTo>
                <a:lnTo>
                  <a:pt x="900" y="279"/>
                </a:lnTo>
                <a:lnTo>
                  <a:pt x="886" y="281"/>
                </a:lnTo>
                <a:lnTo>
                  <a:pt x="873" y="282"/>
                </a:lnTo>
                <a:lnTo>
                  <a:pt x="873" y="282"/>
                </a:lnTo>
                <a:lnTo>
                  <a:pt x="859" y="281"/>
                </a:lnTo>
                <a:lnTo>
                  <a:pt x="844" y="278"/>
                </a:lnTo>
                <a:lnTo>
                  <a:pt x="832" y="275"/>
                </a:lnTo>
                <a:lnTo>
                  <a:pt x="819" y="270"/>
                </a:lnTo>
                <a:lnTo>
                  <a:pt x="806" y="264"/>
                </a:lnTo>
                <a:lnTo>
                  <a:pt x="795" y="257"/>
                </a:lnTo>
                <a:lnTo>
                  <a:pt x="784" y="249"/>
                </a:lnTo>
                <a:lnTo>
                  <a:pt x="774" y="240"/>
                </a:lnTo>
                <a:lnTo>
                  <a:pt x="764" y="231"/>
                </a:lnTo>
                <a:lnTo>
                  <a:pt x="756" y="219"/>
                </a:lnTo>
                <a:lnTo>
                  <a:pt x="749" y="208"/>
                </a:lnTo>
                <a:lnTo>
                  <a:pt x="744" y="196"/>
                </a:lnTo>
                <a:lnTo>
                  <a:pt x="739" y="182"/>
                </a:lnTo>
                <a:lnTo>
                  <a:pt x="736" y="169"/>
                </a:lnTo>
                <a:lnTo>
                  <a:pt x="733" y="155"/>
                </a:lnTo>
                <a:lnTo>
                  <a:pt x="733" y="140"/>
                </a:lnTo>
                <a:lnTo>
                  <a:pt x="733" y="140"/>
                </a:lnTo>
                <a:lnTo>
                  <a:pt x="733" y="126"/>
                </a:lnTo>
                <a:lnTo>
                  <a:pt x="736" y="112"/>
                </a:lnTo>
                <a:lnTo>
                  <a:pt x="739" y="99"/>
                </a:lnTo>
                <a:lnTo>
                  <a:pt x="744" y="86"/>
                </a:lnTo>
                <a:lnTo>
                  <a:pt x="749" y="74"/>
                </a:lnTo>
                <a:lnTo>
                  <a:pt x="756" y="63"/>
                </a:lnTo>
                <a:lnTo>
                  <a:pt x="764" y="51"/>
                </a:lnTo>
                <a:lnTo>
                  <a:pt x="774" y="42"/>
                </a:lnTo>
                <a:lnTo>
                  <a:pt x="784" y="32"/>
                </a:lnTo>
                <a:lnTo>
                  <a:pt x="795" y="24"/>
                </a:lnTo>
                <a:lnTo>
                  <a:pt x="806" y="17"/>
                </a:lnTo>
                <a:lnTo>
                  <a:pt x="819" y="12"/>
                </a:lnTo>
                <a:lnTo>
                  <a:pt x="832" y="6"/>
                </a:lnTo>
                <a:lnTo>
                  <a:pt x="844" y="2"/>
                </a:lnTo>
                <a:lnTo>
                  <a:pt x="858" y="1"/>
                </a:lnTo>
                <a:lnTo>
                  <a:pt x="873" y="0"/>
                </a:lnTo>
                <a:lnTo>
                  <a:pt x="873" y="0"/>
                </a:lnTo>
                <a:lnTo>
                  <a:pt x="887" y="1"/>
                </a:lnTo>
                <a:lnTo>
                  <a:pt x="901" y="2"/>
                </a:lnTo>
                <a:lnTo>
                  <a:pt x="915" y="6"/>
                </a:lnTo>
                <a:lnTo>
                  <a:pt x="928" y="12"/>
                </a:lnTo>
                <a:lnTo>
                  <a:pt x="941" y="17"/>
                </a:lnTo>
                <a:lnTo>
                  <a:pt x="952" y="24"/>
                </a:lnTo>
                <a:lnTo>
                  <a:pt x="963" y="32"/>
                </a:lnTo>
                <a:lnTo>
                  <a:pt x="973" y="42"/>
                </a:lnTo>
                <a:lnTo>
                  <a:pt x="982" y="51"/>
                </a:lnTo>
                <a:lnTo>
                  <a:pt x="990" y="63"/>
                </a:lnTo>
                <a:lnTo>
                  <a:pt x="997" y="74"/>
                </a:lnTo>
                <a:lnTo>
                  <a:pt x="1003" y="86"/>
                </a:lnTo>
                <a:lnTo>
                  <a:pt x="1008" y="99"/>
                </a:lnTo>
                <a:lnTo>
                  <a:pt x="1011" y="112"/>
                </a:lnTo>
                <a:lnTo>
                  <a:pt x="1014" y="126"/>
                </a:lnTo>
                <a:lnTo>
                  <a:pt x="1014" y="140"/>
                </a:lnTo>
                <a:lnTo>
                  <a:pt x="1014" y="140"/>
                </a:lnTo>
                <a:lnTo>
                  <a:pt x="1014" y="155"/>
                </a:lnTo>
                <a:lnTo>
                  <a:pt x="1011" y="169"/>
                </a:lnTo>
                <a:lnTo>
                  <a:pt x="1011" y="169"/>
                </a:lnTo>
                <a:lnTo>
                  <a:pt x="1019" y="174"/>
                </a:lnTo>
                <a:lnTo>
                  <a:pt x="1040" y="187"/>
                </a:lnTo>
                <a:lnTo>
                  <a:pt x="1054" y="197"/>
                </a:lnTo>
                <a:lnTo>
                  <a:pt x="1070" y="209"/>
                </a:lnTo>
                <a:lnTo>
                  <a:pt x="1088" y="223"/>
                </a:lnTo>
                <a:lnTo>
                  <a:pt x="1105" y="239"/>
                </a:lnTo>
                <a:lnTo>
                  <a:pt x="1122" y="259"/>
                </a:lnTo>
                <a:lnTo>
                  <a:pt x="1140" y="279"/>
                </a:lnTo>
                <a:lnTo>
                  <a:pt x="1156" y="304"/>
                </a:lnTo>
                <a:lnTo>
                  <a:pt x="1163" y="316"/>
                </a:lnTo>
                <a:lnTo>
                  <a:pt x="1170" y="329"/>
                </a:lnTo>
                <a:lnTo>
                  <a:pt x="1177" y="343"/>
                </a:lnTo>
                <a:lnTo>
                  <a:pt x="1183" y="358"/>
                </a:lnTo>
                <a:lnTo>
                  <a:pt x="1187" y="373"/>
                </a:lnTo>
                <a:lnTo>
                  <a:pt x="1192" y="388"/>
                </a:lnTo>
                <a:lnTo>
                  <a:pt x="1195" y="406"/>
                </a:lnTo>
                <a:lnTo>
                  <a:pt x="1198" y="422"/>
                </a:lnTo>
                <a:lnTo>
                  <a:pt x="1199" y="441"/>
                </a:lnTo>
                <a:lnTo>
                  <a:pt x="1200" y="459"/>
                </a:lnTo>
                <a:lnTo>
                  <a:pt x="1200" y="459"/>
                </a:lnTo>
                <a:lnTo>
                  <a:pt x="1198" y="480"/>
                </a:lnTo>
                <a:lnTo>
                  <a:pt x="1194" y="510"/>
                </a:lnTo>
                <a:lnTo>
                  <a:pt x="1188" y="546"/>
                </a:lnTo>
                <a:lnTo>
                  <a:pt x="1180" y="585"/>
                </a:lnTo>
                <a:lnTo>
                  <a:pt x="1171" y="629"/>
                </a:lnTo>
                <a:lnTo>
                  <a:pt x="1159" y="672"/>
                </a:lnTo>
                <a:lnTo>
                  <a:pt x="1149" y="715"/>
                </a:lnTo>
                <a:lnTo>
                  <a:pt x="1137" y="756"/>
                </a:lnTo>
                <a:lnTo>
                  <a:pt x="1137" y="756"/>
                </a:lnTo>
                <a:lnTo>
                  <a:pt x="1136" y="760"/>
                </a:lnTo>
                <a:lnTo>
                  <a:pt x="1137" y="764"/>
                </a:lnTo>
                <a:lnTo>
                  <a:pt x="1142" y="773"/>
                </a:lnTo>
                <a:lnTo>
                  <a:pt x="1147" y="781"/>
                </a:lnTo>
                <a:lnTo>
                  <a:pt x="1148" y="786"/>
                </a:lnTo>
                <a:lnTo>
                  <a:pt x="1147" y="791"/>
                </a:lnTo>
                <a:lnTo>
                  <a:pt x="1147" y="791"/>
                </a:lnTo>
                <a:lnTo>
                  <a:pt x="1133" y="829"/>
                </a:lnTo>
                <a:lnTo>
                  <a:pt x="1119" y="867"/>
                </a:lnTo>
                <a:lnTo>
                  <a:pt x="1103" y="907"/>
                </a:lnTo>
                <a:lnTo>
                  <a:pt x="1085" y="946"/>
                </a:lnTo>
                <a:lnTo>
                  <a:pt x="1067" y="985"/>
                </a:lnTo>
                <a:lnTo>
                  <a:pt x="1046" y="1024"/>
                </a:lnTo>
                <a:lnTo>
                  <a:pt x="1022" y="1061"/>
                </a:lnTo>
                <a:lnTo>
                  <a:pt x="1010" y="1078"/>
                </a:lnTo>
                <a:lnTo>
                  <a:pt x="996" y="1097"/>
                </a:lnTo>
                <a:lnTo>
                  <a:pt x="982" y="1114"/>
                </a:lnTo>
                <a:lnTo>
                  <a:pt x="967" y="1130"/>
                </a:lnTo>
                <a:lnTo>
                  <a:pt x="952" y="1147"/>
                </a:lnTo>
                <a:lnTo>
                  <a:pt x="936" y="1163"/>
                </a:lnTo>
                <a:lnTo>
                  <a:pt x="919" y="1178"/>
                </a:lnTo>
                <a:lnTo>
                  <a:pt x="901" y="1193"/>
                </a:lnTo>
                <a:lnTo>
                  <a:pt x="881" y="1207"/>
                </a:lnTo>
                <a:lnTo>
                  <a:pt x="862" y="1221"/>
                </a:lnTo>
                <a:lnTo>
                  <a:pt x="841" y="1232"/>
                </a:lnTo>
                <a:lnTo>
                  <a:pt x="819" y="1245"/>
                </a:lnTo>
                <a:lnTo>
                  <a:pt x="796" y="1255"/>
                </a:lnTo>
                <a:lnTo>
                  <a:pt x="773" y="1266"/>
                </a:lnTo>
                <a:lnTo>
                  <a:pt x="747" y="1275"/>
                </a:lnTo>
                <a:lnTo>
                  <a:pt x="722" y="1283"/>
                </a:lnTo>
                <a:lnTo>
                  <a:pt x="694" y="1291"/>
                </a:lnTo>
                <a:lnTo>
                  <a:pt x="665" y="1297"/>
                </a:lnTo>
                <a:lnTo>
                  <a:pt x="664" y="1297"/>
                </a:lnTo>
                <a:lnTo>
                  <a:pt x="664" y="1297"/>
                </a:lnTo>
                <a:lnTo>
                  <a:pt x="666" y="1341"/>
                </a:lnTo>
                <a:lnTo>
                  <a:pt x="668" y="1381"/>
                </a:lnTo>
                <a:lnTo>
                  <a:pt x="673" y="1417"/>
                </a:lnTo>
                <a:lnTo>
                  <a:pt x="678" y="1450"/>
                </a:lnTo>
                <a:lnTo>
                  <a:pt x="683" y="1482"/>
                </a:lnTo>
                <a:lnTo>
                  <a:pt x="689" y="1509"/>
                </a:lnTo>
                <a:lnTo>
                  <a:pt x="697" y="1535"/>
                </a:lnTo>
                <a:lnTo>
                  <a:pt x="704" y="1559"/>
                </a:lnTo>
                <a:lnTo>
                  <a:pt x="714" y="1581"/>
                </a:lnTo>
                <a:lnTo>
                  <a:pt x="722" y="1601"/>
                </a:lnTo>
                <a:lnTo>
                  <a:pt x="731" y="1619"/>
                </a:lnTo>
                <a:lnTo>
                  <a:pt x="741" y="1637"/>
                </a:lnTo>
                <a:lnTo>
                  <a:pt x="761" y="1669"/>
                </a:lnTo>
                <a:lnTo>
                  <a:pt x="782" y="1701"/>
                </a:lnTo>
                <a:lnTo>
                  <a:pt x="782" y="1701"/>
                </a:lnTo>
                <a:lnTo>
                  <a:pt x="800" y="1727"/>
                </a:lnTo>
                <a:lnTo>
                  <a:pt x="819" y="1756"/>
                </a:lnTo>
                <a:lnTo>
                  <a:pt x="836" y="1786"/>
                </a:lnTo>
                <a:lnTo>
                  <a:pt x="844" y="1803"/>
                </a:lnTo>
                <a:lnTo>
                  <a:pt x="853" y="1820"/>
                </a:lnTo>
                <a:lnTo>
                  <a:pt x="859" y="1839"/>
                </a:lnTo>
                <a:lnTo>
                  <a:pt x="866" y="1858"/>
                </a:lnTo>
                <a:lnTo>
                  <a:pt x="872" y="1879"/>
                </a:lnTo>
                <a:lnTo>
                  <a:pt x="878" y="1901"/>
                </a:lnTo>
                <a:lnTo>
                  <a:pt x="884" y="1924"/>
                </a:lnTo>
                <a:lnTo>
                  <a:pt x="888" y="1950"/>
                </a:lnTo>
                <a:lnTo>
                  <a:pt x="892" y="1977"/>
                </a:lnTo>
                <a:lnTo>
                  <a:pt x="894" y="2006"/>
                </a:lnTo>
                <a:lnTo>
                  <a:pt x="894" y="2006"/>
                </a:lnTo>
                <a:close/>
              </a:path>
            </a:pathLst>
          </a:custGeom>
          <a:solidFill>
            <a:schemeClr val="tx2"/>
          </a:solidFill>
          <a:ln>
            <a:noFill/>
          </a:ln>
        </p:spPr>
        <p:txBody>
          <a:bodyPr vert="horz" wrap="square" lIns="91436" tIns="45718" rIns="91436" bIns="45718" numCol="1" anchor="t" anchorCtr="0" compatLnSpc="1">
            <a:prstTxWarp prst="textNoShape">
              <a:avLst/>
            </a:prstTxWarp>
          </a:bodyPr>
          <a:lstStyle/>
          <a:p>
            <a:endParaRPr lang="en-US" sz="800" dirty="0"/>
          </a:p>
        </p:txBody>
      </p:sp>
      <p:grpSp>
        <p:nvGrpSpPr>
          <p:cNvPr id="85" name="Group 84"/>
          <p:cNvGrpSpPr/>
          <p:nvPr/>
        </p:nvGrpSpPr>
        <p:grpSpPr>
          <a:xfrm>
            <a:off x="5698936" y="1674320"/>
            <a:ext cx="635193" cy="703236"/>
            <a:chOff x="5698935" y="1674320"/>
            <a:chExt cx="635193" cy="703236"/>
          </a:xfrm>
        </p:grpSpPr>
        <p:sp>
          <p:nvSpPr>
            <p:cNvPr id="86" name="Teardrop 405"/>
            <p:cNvSpPr/>
            <p:nvPr/>
          </p:nvSpPr>
          <p:spPr>
            <a:xfrm rot="13635776" flipV="1">
              <a:off x="5952393" y="1675587"/>
              <a:ext cx="119099" cy="116565"/>
            </a:xfrm>
            <a:prstGeom prst="teardrop">
              <a:avLst>
                <a:gd name="adj" fmla="val 17195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 name="Oval 406"/>
            <p:cNvSpPr/>
            <p:nvPr/>
          </p:nvSpPr>
          <p:spPr>
            <a:xfrm>
              <a:off x="5698935" y="1741377"/>
              <a:ext cx="635193" cy="636179"/>
            </a:xfrm>
            <a:prstGeom prst="ellipse">
              <a:avLst/>
            </a:prstGeom>
            <a:solidFill>
              <a:schemeClr val="bg1"/>
            </a:solid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r>
                <a:rPr lang="ja-JP" altLang="en-US" sz="700" dirty="0" smtClean="0">
                  <a:solidFill>
                    <a:schemeClr val="tx1"/>
                  </a:solidFill>
                </a:rPr>
                <a:t>ラボ</a:t>
              </a:r>
              <a:endParaRPr lang="en-US" sz="700" dirty="0">
                <a:solidFill>
                  <a:schemeClr val="tx1"/>
                </a:solidFill>
              </a:endParaRPr>
            </a:p>
          </p:txBody>
        </p:sp>
        <p:sp>
          <p:nvSpPr>
            <p:cNvPr id="88" name="Freeform 7"/>
            <p:cNvSpPr>
              <a:spLocks noEditPoints="1"/>
            </p:cNvSpPr>
            <p:nvPr/>
          </p:nvSpPr>
          <p:spPr bwMode="auto">
            <a:xfrm>
              <a:off x="5870113" y="1875608"/>
              <a:ext cx="292837" cy="291510"/>
            </a:xfrm>
            <a:custGeom>
              <a:avLst/>
              <a:gdLst>
                <a:gd name="T0" fmla="*/ 172 w 172"/>
                <a:gd name="T1" fmla="*/ 16 h 188"/>
                <a:gd name="T2" fmla="*/ 158 w 172"/>
                <a:gd name="T3" fmla="*/ 39 h 188"/>
                <a:gd name="T4" fmla="*/ 157 w 172"/>
                <a:gd name="T5" fmla="*/ 45 h 188"/>
                <a:gd name="T6" fmla="*/ 140 w 172"/>
                <a:gd name="T7" fmla="*/ 65 h 188"/>
                <a:gd name="T8" fmla="*/ 128 w 172"/>
                <a:gd name="T9" fmla="*/ 155 h 188"/>
                <a:gd name="T10" fmla="*/ 124 w 172"/>
                <a:gd name="T11" fmla="*/ 186 h 188"/>
                <a:gd name="T12" fmla="*/ 19 w 172"/>
                <a:gd name="T13" fmla="*/ 186 h 188"/>
                <a:gd name="T14" fmla="*/ 0 w 172"/>
                <a:gd name="T15" fmla="*/ 179 h 188"/>
                <a:gd name="T16" fmla="*/ 29 w 172"/>
                <a:gd name="T17" fmla="*/ 149 h 188"/>
                <a:gd name="T18" fmla="*/ 22 w 172"/>
                <a:gd name="T19" fmla="*/ 117 h 188"/>
                <a:gd name="T20" fmla="*/ 34 w 172"/>
                <a:gd name="T21" fmla="*/ 116 h 188"/>
                <a:gd name="T22" fmla="*/ 60 w 172"/>
                <a:gd name="T23" fmla="*/ 142 h 188"/>
                <a:gd name="T24" fmla="*/ 44 w 172"/>
                <a:gd name="T25" fmla="*/ 153 h 188"/>
                <a:gd name="T26" fmla="*/ 63 w 172"/>
                <a:gd name="T27" fmla="*/ 163 h 188"/>
                <a:gd name="T28" fmla="*/ 85 w 172"/>
                <a:gd name="T29" fmla="*/ 141 h 188"/>
                <a:gd name="T30" fmla="*/ 83 w 172"/>
                <a:gd name="T31" fmla="*/ 135 h 188"/>
                <a:gd name="T32" fmla="*/ 42 w 172"/>
                <a:gd name="T33" fmla="*/ 95 h 188"/>
                <a:gd name="T34" fmla="*/ 42 w 172"/>
                <a:gd name="T35" fmla="*/ 83 h 188"/>
                <a:gd name="T36" fmla="*/ 83 w 172"/>
                <a:gd name="T37" fmla="*/ 123 h 188"/>
                <a:gd name="T38" fmla="*/ 89 w 172"/>
                <a:gd name="T39" fmla="*/ 134 h 188"/>
                <a:gd name="T40" fmla="*/ 95 w 172"/>
                <a:gd name="T41" fmla="*/ 130 h 188"/>
                <a:gd name="T42" fmla="*/ 137 w 172"/>
                <a:gd name="T43" fmla="*/ 110 h 188"/>
                <a:gd name="T44" fmla="*/ 118 w 172"/>
                <a:gd name="T45" fmla="*/ 86 h 188"/>
                <a:gd name="T46" fmla="*/ 111 w 172"/>
                <a:gd name="T47" fmla="*/ 98 h 188"/>
                <a:gd name="T48" fmla="*/ 107 w 172"/>
                <a:gd name="T49" fmla="*/ 116 h 188"/>
                <a:gd name="T50" fmla="*/ 95 w 172"/>
                <a:gd name="T51" fmla="*/ 104 h 188"/>
                <a:gd name="T52" fmla="*/ 90 w 172"/>
                <a:gd name="T53" fmla="*/ 91 h 188"/>
                <a:gd name="T54" fmla="*/ 76 w 172"/>
                <a:gd name="T55" fmla="*/ 103 h 188"/>
                <a:gd name="T56" fmla="*/ 68 w 172"/>
                <a:gd name="T57" fmla="*/ 96 h 188"/>
                <a:gd name="T58" fmla="*/ 80 w 172"/>
                <a:gd name="T59" fmla="*/ 81 h 188"/>
                <a:gd name="T60" fmla="*/ 68 w 172"/>
                <a:gd name="T61" fmla="*/ 77 h 188"/>
                <a:gd name="T62" fmla="*/ 54 w 172"/>
                <a:gd name="T63" fmla="*/ 67 h 188"/>
                <a:gd name="T64" fmla="*/ 74 w 172"/>
                <a:gd name="T65" fmla="*/ 61 h 188"/>
                <a:gd name="T66" fmla="*/ 85 w 172"/>
                <a:gd name="T67" fmla="*/ 54 h 188"/>
                <a:gd name="T68" fmla="*/ 120 w 172"/>
                <a:gd name="T69" fmla="*/ 18 h 188"/>
                <a:gd name="T70" fmla="*/ 130 w 172"/>
                <a:gd name="T71" fmla="*/ 16 h 188"/>
                <a:gd name="T72" fmla="*/ 142 w 172"/>
                <a:gd name="T73" fmla="*/ 6 h 188"/>
                <a:gd name="T74" fmla="*/ 151 w 172"/>
                <a:gd name="T75" fmla="*/ 3 h 188"/>
                <a:gd name="T76" fmla="*/ 165 w 172"/>
                <a:gd name="T77" fmla="*/ 6 h 188"/>
                <a:gd name="T78" fmla="*/ 120 w 172"/>
                <a:gd name="T79" fmla="*/ 37 h 188"/>
                <a:gd name="T80" fmla="*/ 113 w 172"/>
                <a:gd name="T81" fmla="*/ 37 h 188"/>
                <a:gd name="T82" fmla="*/ 103 w 172"/>
                <a:gd name="T83" fmla="*/ 44 h 188"/>
                <a:gd name="T84" fmla="*/ 101 w 172"/>
                <a:gd name="T85" fmla="*/ 55 h 188"/>
                <a:gd name="T86" fmla="*/ 102 w 172"/>
                <a:gd name="T87" fmla="*/ 70 h 188"/>
                <a:gd name="T88" fmla="*/ 107 w 172"/>
                <a:gd name="T89" fmla="*/ 74 h 188"/>
                <a:gd name="T90" fmla="*/ 117 w 172"/>
                <a:gd name="T91" fmla="*/ 75 h 188"/>
                <a:gd name="T92" fmla="*/ 125 w 172"/>
                <a:gd name="T93" fmla="*/ 75 h 188"/>
                <a:gd name="T94" fmla="*/ 108 w 172"/>
                <a:gd name="T95" fmla="*/ 58 h 188"/>
                <a:gd name="T96" fmla="*/ 127 w 172"/>
                <a:gd name="T97" fmla="*/ 54 h 188"/>
                <a:gd name="T98" fmla="*/ 134 w 172"/>
                <a:gd name="T99" fmla="*/ 59 h 188"/>
                <a:gd name="T100" fmla="*/ 134 w 172"/>
                <a:gd name="T101" fmla="*/ 52 h 188"/>
                <a:gd name="T102" fmla="*/ 127 w 172"/>
                <a:gd name="T103"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88">
                  <a:moveTo>
                    <a:pt x="172" y="13"/>
                  </a:moveTo>
                  <a:cubicBezTo>
                    <a:pt x="172" y="16"/>
                    <a:pt x="172" y="16"/>
                    <a:pt x="172" y="16"/>
                  </a:cubicBezTo>
                  <a:cubicBezTo>
                    <a:pt x="169" y="19"/>
                    <a:pt x="166" y="22"/>
                    <a:pt x="164" y="25"/>
                  </a:cubicBezTo>
                  <a:cubicBezTo>
                    <a:pt x="169" y="30"/>
                    <a:pt x="161" y="35"/>
                    <a:pt x="158" y="39"/>
                  </a:cubicBezTo>
                  <a:cubicBezTo>
                    <a:pt x="157" y="39"/>
                    <a:pt x="155" y="41"/>
                    <a:pt x="155" y="41"/>
                  </a:cubicBezTo>
                  <a:cubicBezTo>
                    <a:pt x="155" y="42"/>
                    <a:pt x="157" y="43"/>
                    <a:pt x="157" y="45"/>
                  </a:cubicBezTo>
                  <a:cubicBezTo>
                    <a:pt x="158" y="48"/>
                    <a:pt x="156" y="49"/>
                    <a:pt x="154" y="51"/>
                  </a:cubicBezTo>
                  <a:cubicBezTo>
                    <a:pt x="149" y="56"/>
                    <a:pt x="145" y="60"/>
                    <a:pt x="140" y="65"/>
                  </a:cubicBezTo>
                  <a:cubicBezTo>
                    <a:pt x="150" y="76"/>
                    <a:pt x="157" y="94"/>
                    <a:pt x="154" y="115"/>
                  </a:cubicBezTo>
                  <a:cubicBezTo>
                    <a:pt x="151" y="134"/>
                    <a:pt x="142" y="147"/>
                    <a:pt x="128" y="155"/>
                  </a:cubicBezTo>
                  <a:cubicBezTo>
                    <a:pt x="128" y="168"/>
                    <a:pt x="128" y="168"/>
                    <a:pt x="128" y="168"/>
                  </a:cubicBezTo>
                  <a:cubicBezTo>
                    <a:pt x="128" y="176"/>
                    <a:pt x="130" y="185"/>
                    <a:pt x="124" y="186"/>
                  </a:cubicBezTo>
                  <a:cubicBezTo>
                    <a:pt x="121" y="187"/>
                    <a:pt x="114" y="186"/>
                    <a:pt x="109" y="186"/>
                  </a:cubicBezTo>
                  <a:cubicBezTo>
                    <a:pt x="19" y="186"/>
                    <a:pt x="19" y="186"/>
                    <a:pt x="19" y="186"/>
                  </a:cubicBezTo>
                  <a:cubicBezTo>
                    <a:pt x="11" y="186"/>
                    <a:pt x="1" y="188"/>
                    <a:pt x="0" y="182"/>
                  </a:cubicBezTo>
                  <a:cubicBezTo>
                    <a:pt x="0" y="179"/>
                    <a:pt x="0" y="179"/>
                    <a:pt x="0" y="179"/>
                  </a:cubicBezTo>
                  <a:cubicBezTo>
                    <a:pt x="3" y="167"/>
                    <a:pt x="13" y="162"/>
                    <a:pt x="29" y="163"/>
                  </a:cubicBezTo>
                  <a:cubicBezTo>
                    <a:pt x="29" y="149"/>
                    <a:pt x="29" y="149"/>
                    <a:pt x="29" y="149"/>
                  </a:cubicBezTo>
                  <a:cubicBezTo>
                    <a:pt x="23" y="145"/>
                    <a:pt x="17" y="137"/>
                    <a:pt x="19" y="126"/>
                  </a:cubicBezTo>
                  <a:cubicBezTo>
                    <a:pt x="19" y="123"/>
                    <a:pt x="21" y="120"/>
                    <a:pt x="22" y="117"/>
                  </a:cubicBezTo>
                  <a:cubicBezTo>
                    <a:pt x="24" y="115"/>
                    <a:pt x="26" y="112"/>
                    <a:pt x="30" y="112"/>
                  </a:cubicBezTo>
                  <a:cubicBezTo>
                    <a:pt x="31" y="112"/>
                    <a:pt x="32" y="114"/>
                    <a:pt x="34" y="116"/>
                  </a:cubicBezTo>
                  <a:cubicBezTo>
                    <a:pt x="40" y="122"/>
                    <a:pt x="46" y="128"/>
                    <a:pt x="53" y="134"/>
                  </a:cubicBezTo>
                  <a:cubicBezTo>
                    <a:pt x="54" y="136"/>
                    <a:pt x="60" y="140"/>
                    <a:pt x="60" y="142"/>
                  </a:cubicBezTo>
                  <a:cubicBezTo>
                    <a:pt x="60" y="145"/>
                    <a:pt x="57" y="147"/>
                    <a:pt x="55" y="149"/>
                  </a:cubicBezTo>
                  <a:cubicBezTo>
                    <a:pt x="52" y="151"/>
                    <a:pt x="48" y="152"/>
                    <a:pt x="44" y="153"/>
                  </a:cubicBezTo>
                  <a:cubicBezTo>
                    <a:pt x="44" y="163"/>
                    <a:pt x="44" y="163"/>
                    <a:pt x="44" y="163"/>
                  </a:cubicBezTo>
                  <a:cubicBezTo>
                    <a:pt x="51" y="163"/>
                    <a:pt x="57" y="163"/>
                    <a:pt x="63" y="163"/>
                  </a:cubicBezTo>
                  <a:cubicBezTo>
                    <a:pt x="73" y="162"/>
                    <a:pt x="80" y="156"/>
                    <a:pt x="83" y="150"/>
                  </a:cubicBezTo>
                  <a:cubicBezTo>
                    <a:pt x="84" y="147"/>
                    <a:pt x="84" y="144"/>
                    <a:pt x="85" y="141"/>
                  </a:cubicBezTo>
                  <a:cubicBezTo>
                    <a:pt x="86" y="139"/>
                    <a:pt x="88" y="137"/>
                    <a:pt x="87" y="136"/>
                  </a:cubicBezTo>
                  <a:cubicBezTo>
                    <a:pt x="87" y="134"/>
                    <a:pt x="85" y="136"/>
                    <a:pt x="83" y="135"/>
                  </a:cubicBezTo>
                  <a:cubicBezTo>
                    <a:pt x="81" y="135"/>
                    <a:pt x="78" y="131"/>
                    <a:pt x="77" y="130"/>
                  </a:cubicBezTo>
                  <a:cubicBezTo>
                    <a:pt x="65" y="118"/>
                    <a:pt x="53" y="106"/>
                    <a:pt x="42" y="95"/>
                  </a:cubicBezTo>
                  <a:cubicBezTo>
                    <a:pt x="40" y="93"/>
                    <a:pt x="37" y="91"/>
                    <a:pt x="36" y="88"/>
                  </a:cubicBezTo>
                  <a:cubicBezTo>
                    <a:pt x="36" y="84"/>
                    <a:pt x="39" y="83"/>
                    <a:pt x="42" y="83"/>
                  </a:cubicBezTo>
                  <a:cubicBezTo>
                    <a:pt x="44" y="84"/>
                    <a:pt x="47" y="87"/>
                    <a:pt x="48" y="89"/>
                  </a:cubicBezTo>
                  <a:cubicBezTo>
                    <a:pt x="60" y="100"/>
                    <a:pt x="71" y="112"/>
                    <a:pt x="83" y="123"/>
                  </a:cubicBezTo>
                  <a:cubicBezTo>
                    <a:pt x="85" y="125"/>
                    <a:pt x="88" y="128"/>
                    <a:pt x="88" y="130"/>
                  </a:cubicBezTo>
                  <a:cubicBezTo>
                    <a:pt x="89" y="131"/>
                    <a:pt x="88" y="133"/>
                    <a:pt x="89" y="134"/>
                  </a:cubicBezTo>
                  <a:cubicBezTo>
                    <a:pt x="90" y="134"/>
                    <a:pt x="91" y="133"/>
                    <a:pt x="92" y="132"/>
                  </a:cubicBezTo>
                  <a:cubicBezTo>
                    <a:pt x="93" y="132"/>
                    <a:pt x="94" y="131"/>
                    <a:pt x="95" y="130"/>
                  </a:cubicBezTo>
                  <a:cubicBezTo>
                    <a:pt x="105" y="126"/>
                    <a:pt x="119" y="129"/>
                    <a:pt x="124" y="136"/>
                  </a:cubicBezTo>
                  <a:cubicBezTo>
                    <a:pt x="130" y="131"/>
                    <a:pt x="136" y="122"/>
                    <a:pt x="137" y="110"/>
                  </a:cubicBezTo>
                  <a:cubicBezTo>
                    <a:pt x="138" y="96"/>
                    <a:pt x="134" y="85"/>
                    <a:pt x="127" y="78"/>
                  </a:cubicBezTo>
                  <a:cubicBezTo>
                    <a:pt x="124" y="80"/>
                    <a:pt x="121" y="84"/>
                    <a:pt x="118" y="86"/>
                  </a:cubicBezTo>
                  <a:cubicBezTo>
                    <a:pt x="119" y="88"/>
                    <a:pt x="120" y="88"/>
                    <a:pt x="120" y="90"/>
                  </a:cubicBezTo>
                  <a:cubicBezTo>
                    <a:pt x="121" y="95"/>
                    <a:pt x="115" y="97"/>
                    <a:pt x="111" y="98"/>
                  </a:cubicBezTo>
                  <a:cubicBezTo>
                    <a:pt x="110" y="101"/>
                    <a:pt x="110" y="104"/>
                    <a:pt x="109" y="107"/>
                  </a:cubicBezTo>
                  <a:cubicBezTo>
                    <a:pt x="109" y="110"/>
                    <a:pt x="109" y="114"/>
                    <a:pt x="107" y="116"/>
                  </a:cubicBezTo>
                  <a:cubicBezTo>
                    <a:pt x="106" y="118"/>
                    <a:pt x="98" y="118"/>
                    <a:pt x="95" y="116"/>
                  </a:cubicBezTo>
                  <a:cubicBezTo>
                    <a:pt x="92" y="114"/>
                    <a:pt x="94" y="108"/>
                    <a:pt x="95" y="104"/>
                  </a:cubicBezTo>
                  <a:cubicBezTo>
                    <a:pt x="95" y="101"/>
                    <a:pt x="96" y="98"/>
                    <a:pt x="96" y="95"/>
                  </a:cubicBezTo>
                  <a:cubicBezTo>
                    <a:pt x="94" y="94"/>
                    <a:pt x="92" y="93"/>
                    <a:pt x="90" y="91"/>
                  </a:cubicBezTo>
                  <a:cubicBezTo>
                    <a:pt x="88" y="94"/>
                    <a:pt x="86" y="96"/>
                    <a:pt x="84" y="98"/>
                  </a:cubicBezTo>
                  <a:cubicBezTo>
                    <a:pt x="82" y="100"/>
                    <a:pt x="80" y="104"/>
                    <a:pt x="76" y="103"/>
                  </a:cubicBezTo>
                  <a:cubicBezTo>
                    <a:pt x="74" y="103"/>
                    <a:pt x="73" y="101"/>
                    <a:pt x="72" y="100"/>
                  </a:cubicBezTo>
                  <a:cubicBezTo>
                    <a:pt x="71" y="99"/>
                    <a:pt x="69" y="98"/>
                    <a:pt x="68" y="96"/>
                  </a:cubicBezTo>
                  <a:cubicBezTo>
                    <a:pt x="67" y="92"/>
                    <a:pt x="72" y="89"/>
                    <a:pt x="74" y="87"/>
                  </a:cubicBezTo>
                  <a:cubicBezTo>
                    <a:pt x="76" y="85"/>
                    <a:pt x="79" y="83"/>
                    <a:pt x="80" y="81"/>
                  </a:cubicBezTo>
                  <a:cubicBezTo>
                    <a:pt x="79" y="79"/>
                    <a:pt x="78" y="77"/>
                    <a:pt x="76" y="75"/>
                  </a:cubicBezTo>
                  <a:cubicBezTo>
                    <a:pt x="74" y="76"/>
                    <a:pt x="71" y="76"/>
                    <a:pt x="68" y="77"/>
                  </a:cubicBezTo>
                  <a:cubicBezTo>
                    <a:pt x="63" y="77"/>
                    <a:pt x="58" y="80"/>
                    <a:pt x="56" y="76"/>
                  </a:cubicBezTo>
                  <a:cubicBezTo>
                    <a:pt x="55" y="75"/>
                    <a:pt x="54" y="69"/>
                    <a:pt x="54" y="67"/>
                  </a:cubicBezTo>
                  <a:cubicBezTo>
                    <a:pt x="54" y="63"/>
                    <a:pt x="61" y="63"/>
                    <a:pt x="64" y="62"/>
                  </a:cubicBezTo>
                  <a:cubicBezTo>
                    <a:pt x="68" y="62"/>
                    <a:pt x="71" y="61"/>
                    <a:pt x="74" y="61"/>
                  </a:cubicBezTo>
                  <a:cubicBezTo>
                    <a:pt x="75" y="57"/>
                    <a:pt x="76" y="51"/>
                    <a:pt x="81" y="51"/>
                  </a:cubicBezTo>
                  <a:cubicBezTo>
                    <a:pt x="83" y="51"/>
                    <a:pt x="84" y="54"/>
                    <a:pt x="85" y="54"/>
                  </a:cubicBezTo>
                  <a:cubicBezTo>
                    <a:pt x="85" y="54"/>
                    <a:pt x="87" y="52"/>
                    <a:pt x="87" y="51"/>
                  </a:cubicBezTo>
                  <a:cubicBezTo>
                    <a:pt x="99" y="40"/>
                    <a:pt x="109" y="29"/>
                    <a:pt x="120" y="18"/>
                  </a:cubicBezTo>
                  <a:cubicBezTo>
                    <a:pt x="122" y="16"/>
                    <a:pt x="124" y="14"/>
                    <a:pt x="126" y="14"/>
                  </a:cubicBezTo>
                  <a:cubicBezTo>
                    <a:pt x="128" y="14"/>
                    <a:pt x="129" y="16"/>
                    <a:pt x="130" y="16"/>
                  </a:cubicBezTo>
                  <a:cubicBezTo>
                    <a:pt x="132" y="15"/>
                    <a:pt x="134" y="13"/>
                    <a:pt x="136" y="11"/>
                  </a:cubicBezTo>
                  <a:cubicBezTo>
                    <a:pt x="138" y="9"/>
                    <a:pt x="139" y="6"/>
                    <a:pt x="142" y="6"/>
                  </a:cubicBezTo>
                  <a:cubicBezTo>
                    <a:pt x="144" y="6"/>
                    <a:pt x="146" y="6"/>
                    <a:pt x="147" y="8"/>
                  </a:cubicBezTo>
                  <a:cubicBezTo>
                    <a:pt x="148" y="7"/>
                    <a:pt x="150" y="5"/>
                    <a:pt x="151" y="3"/>
                  </a:cubicBezTo>
                  <a:cubicBezTo>
                    <a:pt x="153" y="2"/>
                    <a:pt x="155" y="0"/>
                    <a:pt x="157" y="0"/>
                  </a:cubicBezTo>
                  <a:cubicBezTo>
                    <a:pt x="160" y="0"/>
                    <a:pt x="163" y="4"/>
                    <a:pt x="165" y="6"/>
                  </a:cubicBezTo>
                  <a:cubicBezTo>
                    <a:pt x="167" y="8"/>
                    <a:pt x="170" y="11"/>
                    <a:pt x="172" y="13"/>
                  </a:cubicBezTo>
                  <a:moveTo>
                    <a:pt x="120" y="37"/>
                  </a:moveTo>
                  <a:cubicBezTo>
                    <a:pt x="119" y="38"/>
                    <a:pt x="118" y="39"/>
                    <a:pt x="117" y="39"/>
                  </a:cubicBezTo>
                  <a:cubicBezTo>
                    <a:pt x="115" y="39"/>
                    <a:pt x="115" y="38"/>
                    <a:pt x="113" y="37"/>
                  </a:cubicBezTo>
                  <a:cubicBezTo>
                    <a:pt x="110" y="37"/>
                    <a:pt x="109" y="39"/>
                    <a:pt x="106" y="40"/>
                  </a:cubicBezTo>
                  <a:cubicBezTo>
                    <a:pt x="107" y="43"/>
                    <a:pt x="105" y="45"/>
                    <a:pt x="103" y="44"/>
                  </a:cubicBezTo>
                  <a:cubicBezTo>
                    <a:pt x="102" y="46"/>
                    <a:pt x="99" y="49"/>
                    <a:pt x="99" y="52"/>
                  </a:cubicBezTo>
                  <a:cubicBezTo>
                    <a:pt x="100" y="53"/>
                    <a:pt x="101" y="54"/>
                    <a:pt x="101" y="55"/>
                  </a:cubicBezTo>
                  <a:cubicBezTo>
                    <a:pt x="101" y="56"/>
                    <a:pt x="100" y="57"/>
                    <a:pt x="99" y="58"/>
                  </a:cubicBezTo>
                  <a:cubicBezTo>
                    <a:pt x="99" y="63"/>
                    <a:pt x="100" y="67"/>
                    <a:pt x="102" y="70"/>
                  </a:cubicBezTo>
                  <a:cubicBezTo>
                    <a:pt x="103" y="70"/>
                    <a:pt x="103" y="69"/>
                    <a:pt x="104" y="69"/>
                  </a:cubicBezTo>
                  <a:cubicBezTo>
                    <a:pt x="106" y="70"/>
                    <a:pt x="107" y="72"/>
                    <a:pt x="107" y="74"/>
                  </a:cubicBezTo>
                  <a:cubicBezTo>
                    <a:pt x="108" y="75"/>
                    <a:pt x="111" y="76"/>
                    <a:pt x="113" y="77"/>
                  </a:cubicBezTo>
                  <a:cubicBezTo>
                    <a:pt x="115" y="76"/>
                    <a:pt x="115" y="75"/>
                    <a:pt x="117" y="75"/>
                  </a:cubicBezTo>
                  <a:cubicBezTo>
                    <a:pt x="118" y="75"/>
                    <a:pt x="119" y="76"/>
                    <a:pt x="120" y="77"/>
                  </a:cubicBezTo>
                  <a:cubicBezTo>
                    <a:pt x="122" y="77"/>
                    <a:pt x="123" y="76"/>
                    <a:pt x="125" y="75"/>
                  </a:cubicBezTo>
                  <a:cubicBezTo>
                    <a:pt x="122" y="71"/>
                    <a:pt x="116" y="68"/>
                    <a:pt x="111" y="65"/>
                  </a:cubicBezTo>
                  <a:cubicBezTo>
                    <a:pt x="109" y="64"/>
                    <a:pt x="107" y="61"/>
                    <a:pt x="108" y="58"/>
                  </a:cubicBezTo>
                  <a:cubicBezTo>
                    <a:pt x="108" y="52"/>
                    <a:pt x="112" y="49"/>
                    <a:pt x="118" y="50"/>
                  </a:cubicBezTo>
                  <a:cubicBezTo>
                    <a:pt x="121" y="50"/>
                    <a:pt x="124" y="52"/>
                    <a:pt x="127" y="54"/>
                  </a:cubicBezTo>
                  <a:cubicBezTo>
                    <a:pt x="129" y="55"/>
                    <a:pt x="131" y="57"/>
                    <a:pt x="132" y="58"/>
                  </a:cubicBezTo>
                  <a:cubicBezTo>
                    <a:pt x="133" y="59"/>
                    <a:pt x="133" y="59"/>
                    <a:pt x="134" y="59"/>
                  </a:cubicBezTo>
                  <a:cubicBezTo>
                    <a:pt x="135" y="57"/>
                    <a:pt x="132" y="57"/>
                    <a:pt x="132" y="55"/>
                  </a:cubicBezTo>
                  <a:cubicBezTo>
                    <a:pt x="132" y="54"/>
                    <a:pt x="134" y="53"/>
                    <a:pt x="134" y="52"/>
                  </a:cubicBezTo>
                  <a:cubicBezTo>
                    <a:pt x="134" y="49"/>
                    <a:pt x="132" y="47"/>
                    <a:pt x="131" y="44"/>
                  </a:cubicBezTo>
                  <a:cubicBezTo>
                    <a:pt x="129" y="45"/>
                    <a:pt x="127" y="43"/>
                    <a:pt x="127" y="40"/>
                  </a:cubicBezTo>
                  <a:cubicBezTo>
                    <a:pt x="125" y="40"/>
                    <a:pt x="123" y="37"/>
                    <a:pt x="120" y="37"/>
                  </a:cubicBezTo>
                </a:path>
              </a:pathLst>
            </a:custGeom>
            <a:solidFill>
              <a:schemeClr val="tx2"/>
            </a:solidFill>
            <a:ln>
              <a:noFill/>
            </a:ln>
          </p:spPr>
          <p:txBody>
            <a:bodyPr vert="horz" wrap="square" lIns="121888" tIns="60944" rIns="121888" bIns="60944" numCol="1" anchor="t" anchorCtr="0" compatLnSpc="1">
              <a:prstTxWarp prst="textNoShape">
                <a:avLst/>
              </a:prstTxWarp>
            </a:bodyPr>
            <a:lstStyle/>
            <a:p>
              <a:endParaRPr lang="en-US" sz="2400" dirty="0"/>
            </a:p>
          </p:txBody>
        </p:sp>
      </p:grpSp>
      <p:sp>
        <p:nvSpPr>
          <p:cNvPr id="89" name="Freeform 185"/>
          <p:cNvSpPr>
            <a:spLocks noChangeAspect="1"/>
          </p:cNvSpPr>
          <p:nvPr/>
        </p:nvSpPr>
        <p:spPr bwMode="auto">
          <a:xfrm>
            <a:off x="5821046" y="1441280"/>
            <a:ext cx="168938" cy="186888"/>
          </a:xfrm>
          <a:custGeom>
            <a:avLst/>
            <a:gdLst>
              <a:gd name="T0" fmla="*/ 109 w 581"/>
              <a:gd name="T1" fmla="*/ 227 h 711"/>
              <a:gd name="T2" fmla="*/ 101 w 581"/>
              <a:gd name="T3" fmla="*/ 228 h 711"/>
              <a:gd name="T4" fmla="*/ 93 w 581"/>
              <a:gd name="T5" fmla="*/ 235 h 711"/>
              <a:gd name="T6" fmla="*/ 88 w 581"/>
              <a:gd name="T7" fmla="*/ 255 h 711"/>
              <a:gd name="T8" fmla="*/ 90 w 581"/>
              <a:gd name="T9" fmla="*/ 289 h 711"/>
              <a:gd name="T10" fmla="*/ 96 w 581"/>
              <a:gd name="T11" fmla="*/ 310 h 711"/>
              <a:gd name="T12" fmla="*/ 114 w 581"/>
              <a:gd name="T13" fmla="*/ 340 h 711"/>
              <a:gd name="T14" fmla="*/ 129 w 581"/>
              <a:gd name="T15" fmla="*/ 351 h 711"/>
              <a:gd name="T16" fmla="*/ 137 w 581"/>
              <a:gd name="T17" fmla="*/ 352 h 711"/>
              <a:gd name="T18" fmla="*/ 148 w 581"/>
              <a:gd name="T19" fmla="*/ 375 h 711"/>
              <a:gd name="T20" fmla="*/ 176 w 581"/>
              <a:gd name="T21" fmla="*/ 437 h 711"/>
              <a:gd name="T22" fmla="*/ 181 w 581"/>
              <a:gd name="T23" fmla="*/ 476 h 711"/>
              <a:gd name="T24" fmla="*/ 180 w 581"/>
              <a:gd name="T25" fmla="*/ 526 h 711"/>
              <a:gd name="T26" fmla="*/ 176 w 581"/>
              <a:gd name="T27" fmla="*/ 539 h 711"/>
              <a:gd name="T28" fmla="*/ 162 w 581"/>
              <a:gd name="T29" fmla="*/ 553 h 711"/>
              <a:gd name="T30" fmla="*/ 109 w 581"/>
              <a:gd name="T31" fmla="*/ 581 h 711"/>
              <a:gd name="T32" fmla="*/ 0 w 581"/>
              <a:gd name="T33" fmla="*/ 622 h 711"/>
              <a:gd name="T34" fmla="*/ 581 w 581"/>
              <a:gd name="T35" fmla="*/ 621 h 711"/>
              <a:gd name="T36" fmla="*/ 498 w 581"/>
              <a:gd name="T37" fmla="*/ 591 h 711"/>
              <a:gd name="T38" fmla="*/ 427 w 581"/>
              <a:gd name="T39" fmla="*/ 558 h 711"/>
              <a:gd name="T40" fmla="*/ 407 w 581"/>
              <a:gd name="T41" fmla="*/ 544 h 711"/>
              <a:gd name="T42" fmla="*/ 402 w 581"/>
              <a:gd name="T43" fmla="*/ 533 h 711"/>
              <a:gd name="T44" fmla="*/ 398 w 581"/>
              <a:gd name="T45" fmla="*/ 493 h 711"/>
              <a:gd name="T46" fmla="*/ 404 w 581"/>
              <a:gd name="T47" fmla="*/ 437 h 711"/>
              <a:gd name="T48" fmla="*/ 425 w 581"/>
              <a:gd name="T49" fmla="*/ 397 h 711"/>
              <a:gd name="T50" fmla="*/ 441 w 581"/>
              <a:gd name="T51" fmla="*/ 352 h 711"/>
              <a:gd name="T52" fmla="*/ 447 w 581"/>
              <a:gd name="T53" fmla="*/ 352 h 711"/>
              <a:gd name="T54" fmla="*/ 459 w 581"/>
              <a:gd name="T55" fmla="*/ 346 h 711"/>
              <a:gd name="T56" fmla="*/ 479 w 581"/>
              <a:gd name="T57" fmla="*/ 321 h 711"/>
              <a:gd name="T58" fmla="*/ 490 w 581"/>
              <a:gd name="T59" fmla="*/ 289 h 711"/>
              <a:gd name="T60" fmla="*/ 492 w 581"/>
              <a:gd name="T61" fmla="*/ 265 h 711"/>
              <a:gd name="T62" fmla="*/ 489 w 581"/>
              <a:gd name="T63" fmla="*/ 238 h 711"/>
              <a:gd name="T64" fmla="*/ 479 w 581"/>
              <a:gd name="T65" fmla="*/ 228 h 711"/>
              <a:gd name="T66" fmla="*/ 472 w 581"/>
              <a:gd name="T67" fmla="*/ 227 h 711"/>
              <a:gd name="T68" fmla="*/ 471 w 581"/>
              <a:gd name="T69" fmla="*/ 218 h 711"/>
              <a:gd name="T70" fmla="*/ 477 w 581"/>
              <a:gd name="T71" fmla="*/ 187 h 711"/>
              <a:gd name="T72" fmla="*/ 472 w 581"/>
              <a:gd name="T73" fmla="*/ 128 h 711"/>
              <a:gd name="T74" fmla="*/ 447 w 581"/>
              <a:gd name="T75" fmla="*/ 73 h 711"/>
              <a:gd name="T76" fmla="*/ 428 w 581"/>
              <a:gd name="T77" fmla="*/ 51 h 711"/>
              <a:gd name="T78" fmla="*/ 403 w 581"/>
              <a:gd name="T79" fmla="*/ 31 h 711"/>
              <a:gd name="T80" fmla="*/ 374 w 581"/>
              <a:gd name="T81" fmla="*/ 16 h 711"/>
              <a:gd name="T82" fmla="*/ 340 w 581"/>
              <a:gd name="T83" fmla="*/ 5 h 711"/>
              <a:gd name="T84" fmla="*/ 303 w 581"/>
              <a:gd name="T85" fmla="*/ 0 h 711"/>
              <a:gd name="T86" fmla="*/ 277 w 581"/>
              <a:gd name="T87" fmla="*/ 0 h 711"/>
              <a:gd name="T88" fmla="*/ 240 w 581"/>
              <a:gd name="T89" fmla="*/ 5 h 711"/>
              <a:gd name="T90" fmla="*/ 206 w 581"/>
              <a:gd name="T91" fmla="*/ 16 h 711"/>
              <a:gd name="T92" fmla="*/ 177 w 581"/>
              <a:gd name="T93" fmla="*/ 31 h 711"/>
              <a:gd name="T94" fmla="*/ 153 w 581"/>
              <a:gd name="T95" fmla="*/ 51 h 711"/>
              <a:gd name="T96" fmla="*/ 133 w 581"/>
              <a:gd name="T97" fmla="*/ 73 h 711"/>
              <a:gd name="T98" fmla="*/ 109 w 581"/>
              <a:gd name="T99" fmla="*/ 128 h 711"/>
              <a:gd name="T100" fmla="*/ 103 w 581"/>
              <a:gd name="T101" fmla="*/ 187 h 711"/>
              <a:gd name="T102" fmla="*/ 110 w 581"/>
              <a:gd name="T103" fmla="*/ 21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711">
                <a:moveTo>
                  <a:pt x="114" y="228"/>
                </a:moveTo>
                <a:lnTo>
                  <a:pt x="114" y="228"/>
                </a:lnTo>
                <a:lnTo>
                  <a:pt x="109" y="227"/>
                </a:lnTo>
                <a:lnTo>
                  <a:pt x="109" y="227"/>
                </a:lnTo>
                <a:lnTo>
                  <a:pt x="104" y="227"/>
                </a:lnTo>
                <a:lnTo>
                  <a:pt x="101" y="228"/>
                </a:lnTo>
                <a:lnTo>
                  <a:pt x="98" y="230"/>
                </a:lnTo>
                <a:lnTo>
                  <a:pt x="95" y="232"/>
                </a:lnTo>
                <a:lnTo>
                  <a:pt x="93" y="235"/>
                </a:lnTo>
                <a:lnTo>
                  <a:pt x="91" y="238"/>
                </a:lnTo>
                <a:lnTo>
                  <a:pt x="89" y="246"/>
                </a:lnTo>
                <a:lnTo>
                  <a:pt x="88" y="255"/>
                </a:lnTo>
                <a:lnTo>
                  <a:pt x="88" y="265"/>
                </a:lnTo>
                <a:lnTo>
                  <a:pt x="89" y="276"/>
                </a:lnTo>
                <a:lnTo>
                  <a:pt x="90" y="289"/>
                </a:lnTo>
                <a:lnTo>
                  <a:pt x="90" y="289"/>
                </a:lnTo>
                <a:lnTo>
                  <a:pt x="93" y="300"/>
                </a:lnTo>
                <a:lnTo>
                  <a:pt x="96" y="310"/>
                </a:lnTo>
                <a:lnTo>
                  <a:pt x="101" y="321"/>
                </a:lnTo>
                <a:lnTo>
                  <a:pt x="107" y="332"/>
                </a:lnTo>
                <a:lnTo>
                  <a:pt x="114" y="340"/>
                </a:lnTo>
                <a:lnTo>
                  <a:pt x="121" y="346"/>
                </a:lnTo>
                <a:lnTo>
                  <a:pt x="125" y="349"/>
                </a:lnTo>
                <a:lnTo>
                  <a:pt x="129" y="351"/>
                </a:lnTo>
                <a:lnTo>
                  <a:pt x="133" y="352"/>
                </a:lnTo>
                <a:lnTo>
                  <a:pt x="137" y="352"/>
                </a:lnTo>
                <a:lnTo>
                  <a:pt x="137" y="352"/>
                </a:lnTo>
                <a:lnTo>
                  <a:pt x="139" y="352"/>
                </a:lnTo>
                <a:lnTo>
                  <a:pt x="139" y="352"/>
                </a:lnTo>
                <a:lnTo>
                  <a:pt x="148" y="375"/>
                </a:lnTo>
                <a:lnTo>
                  <a:pt x="156" y="397"/>
                </a:lnTo>
                <a:lnTo>
                  <a:pt x="166" y="418"/>
                </a:lnTo>
                <a:lnTo>
                  <a:pt x="176" y="437"/>
                </a:lnTo>
                <a:lnTo>
                  <a:pt x="176" y="437"/>
                </a:lnTo>
                <a:lnTo>
                  <a:pt x="178" y="449"/>
                </a:lnTo>
                <a:lnTo>
                  <a:pt x="181" y="476"/>
                </a:lnTo>
                <a:lnTo>
                  <a:pt x="182" y="493"/>
                </a:lnTo>
                <a:lnTo>
                  <a:pt x="182" y="509"/>
                </a:lnTo>
                <a:lnTo>
                  <a:pt x="180" y="526"/>
                </a:lnTo>
                <a:lnTo>
                  <a:pt x="179" y="533"/>
                </a:lnTo>
                <a:lnTo>
                  <a:pt x="176" y="539"/>
                </a:lnTo>
                <a:lnTo>
                  <a:pt x="176" y="539"/>
                </a:lnTo>
                <a:lnTo>
                  <a:pt x="174" y="544"/>
                </a:lnTo>
                <a:lnTo>
                  <a:pt x="169" y="548"/>
                </a:lnTo>
                <a:lnTo>
                  <a:pt x="162" y="553"/>
                </a:lnTo>
                <a:lnTo>
                  <a:pt x="154" y="558"/>
                </a:lnTo>
                <a:lnTo>
                  <a:pt x="133" y="570"/>
                </a:lnTo>
                <a:lnTo>
                  <a:pt x="109" y="581"/>
                </a:lnTo>
                <a:lnTo>
                  <a:pt x="82" y="592"/>
                </a:lnTo>
                <a:lnTo>
                  <a:pt x="53" y="603"/>
                </a:lnTo>
                <a:lnTo>
                  <a:pt x="0" y="622"/>
                </a:lnTo>
                <a:lnTo>
                  <a:pt x="0" y="711"/>
                </a:lnTo>
                <a:lnTo>
                  <a:pt x="581" y="711"/>
                </a:lnTo>
                <a:lnTo>
                  <a:pt x="581" y="621"/>
                </a:lnTo>
                <a:lnTo>
                  <a:pt x="581" y="621"/>
                </a:lnTo>
                <a:lnTo>
                  <a:pt x="527" y="603"/>
                </a:lnTo>
                <a:lnTo>
                  <a:pt x="498" y="591"/>
                </a:lnTo>
                <a:lnTo>
                  <a:pt x="472" y="581"/>
                </a:lnTo>
                <a:lnTo>
                  <a:pt x="447" y="570"/>
                </a:lnTo>
                <a:lnTo>
                  <a:pt x="427" y="558"/>
                </a:lnTo>
                <a:lnTo>
                  <a:pt x="418" y="553"/>
                </a:lnTo>
                <a:lnTo>
                  <a:pt x="411" y="548"/>
                </a:lnTo>
                <a:lnTo>
                  <a:pt x="407" y="544"/>
                </a:lnTo>
                <a:lnTo>
                  <a:pt x="404" y="539"/>
                </a:lnTo>
                <a:lnTo>
                  <a:pt x="404" y="539"/>
                </a:lnTo>
                <a:lnTo>
                  <a:pt x="402" y="533"/>
                </a:lnTo>
                <a:lnTo>
                  <a:pt x="400" y="526"/>
                </a:lnTo>
                <a:lnTo>
                  <a:pt x="398" y="509"/>
                </a:lnTo>
                <a:lnTo>
                  <a:pt x="398" y="493"/>
                </a:lnTo>
                <a:lnTo>
                  <a:pt x="399" y="476"/>
                </a:lnTo>
                <a:lnTo>
                  <a:pt x="402" y="449"/>
                </a:lnTo>
                <a:lnTo>
                  <a:pt x="404" y="437"/>
                </a:lnTo>
                <a:lnTo>
                  <a:pt x="404" y="437"/>
                </a:lnTo>
                <a:lnTo>
                  <a:pt x="414" y="418"/>
                </a:lnTo>
                <a:lnTo>
                  <a:pt x="425" y="397"/>
                </a:lnTo>
                <a:lnTo>
                  <a:pt x="434" y="375"/>
                </a:lnTo>
                <a:lnTo>
                  <a:pt x="441" y="352"/>
                </a:lnTo>
                <a:lnTo>
                  <a:pt x="441" y="352"/>
                </a:lnTo>
                <a:lnTo>
                  <a:pt x="443" y="352"/>
                </a:lnTo>
                <a:lnTo>
                  <a:pt x="443" y="352"/>
                </a:lnTo>
                <a:lnTo>
                  <a:pt x="447" y="352"/>
                </a:lnTo>
                <a:lnTo>
                  <a:pt x="451" y="351"/>
                </a:lnTo>
                <a:lnTo>
                  <a:pt x="455" y="349"/>
                </a:lnTo>
                <a:lnTo>
                  <a:pt x="459" y="346"/>
                </a:lnTo>
                <a:lnTo>
                  <a:pt x="467" y="340"/>
                </a:lnTo>
                <a:lnTo>
                  <a:pt x="473" y="332"/>
                </a:lnTo>
                <a:lnTo>
                  <a:pt x="479" y="321"/>
                </a:lnTo>
                <a:lnTo>
                  <a:pt x="484" y="310"/>
                </a:lnTo>
                <a:lnTo>
                  <a:pt x="487" y="300"/>
                </a:lnTo>
                <a:lnTo>
                  <a:pt x="490" y="289"/>
                </a:lnTo>
                <a:lnTo>
                  <a:pt x="490" y="289"/>
                </a:lnTo>
                <a:lnTo>
                  <a:pt x="491" y="276"/>
                </a:lnTo>
                <a:lnTo>
                  <a:pt x="492" y="265"/>
                </a:lnTo>
                <a:lnTo>
                  <a:pt x="492" y="255"/>
                </a:lnTo>
                <a:lnTo>
                  <a:pt x="491" y="246"/>
                </a:lnTo>
                <a:lnTo>
                  <a:pt x="489" y="238"/>
                </a:lnTo>
                <a:lnTo>
                  <a:pt x="485" y="232"/>
                </a:lnTo>
                <a:lnTo>
                  <a:pt x="482" y="230"/>
                </a:lnTo>
                <a:lnTo>
                  <a:pt x="479" y="228"/>
                </a:lnTo>
                <a:lnTo>
                  <a:pt x="476" y="227"/>
                </a:lnTo>
                <a:lnTo>
                  <a:pt x="472" y="227"/>
                </a:lnTo>
                <a:lnTo>
                  <a:pt x="472" y="227"/>
                </a:lnTo>
                <a:lnTo>
                  <a:pt x="468" y="228"/>
                </a:lnTo>
                <a:lnTo>
                  <a:pt x="468" y="228"/>
                </a:lnTo>
                <a:lnTo>
                  <a:pt x="471" y="218"/>
                </a:lnTo>
                <a:lnTo>
                  <a:pt x="473" y="208"/>
                </a:lnTo>
                <a:lnTo>
                  <a:pt x="475" y="197"/>
                </a:lnTo>
                <a:lnTo>
                  <a:pt x="477" y="187"/>
                </a:lnTo>
                <a:lnTo>
                  <a:pt x="478" y="167"/>
                </a:lnTo>
                <a:lnTo>
                  <a:pt x="476" y="147"/>
                </a:lnTo>
                <a:lnTo>
                  <a:pt x="472" y="128"/>
                </a:lnTo>
                <a:lnTo>
                  <a:pt x="466" y="108"/>
                </a:lnTo>
                <a:lnTo>
                  <a:pt x="457" y="91"/>
                </a:lnTo>
                <a:lnTo>
                  <a:pt x="447" y="73"/>
                </a:lnTo>
                <a:lnTo>
                  <a:pt x="441" y="66"/>
                </a:lnTo>
                <a:lnTo>
                  <a:pt x="435" y="58"/>
                </a:lnTo>
                <a:lnTo>
                  <a:pt x="428" y="51"/>
                </a:lnTo>
                <a:lnTo>
                  <a:pt x="419" y="43"/>
                </a:lnTo>
                <a:lnTo>
                  <a:pt x="411" y="37"/>
                </a:lnTo>
                <a:lnTo>
                  <a:pt x="403" y="31"/>
                </a:lnTo>
                <a:lnTo>
                  <a:pt x="394" y="26"/>
                </a:lnTo>
                <a:lnTo>
                  <a:pt x="385" y="21"/>
                </a:lnTo>
                <a:lnTo>
                  <a:pt x="374" y="16"/>
                </a:lnTo>
                <a:lnTo>
                  <a:pt x="363" y="12"/>
                </a:lnTo>
                <a:lnTo>
                  <a:pt x="353" y="9"/>
                </a:lnTo>
                <a:lnTo>
                  <a:pt x="340" y="5"/>
                </a:lnTo>
                <a:lnTo>
                  <a:pt x="329" y="3"/>
                </a:lnTo>
                <a:lnTo>
                  <a:pt x="317" y="1"/>
                </a:lnTo>
                <a:lnTo>
                  <a:pt x="303" y="0"/>
                </a:lnTo>
                <a:lnTo>
                  <a:pt x="290" y="0"/>
                </a:lnTo>
                <a:lnTo>
                  <a:pt x="290" y="0"/>
                </a:lnTo>
                <a:lnTo>
                  <a:pt x="277" y="0"/>
                </a:lnTo>
                <a:lnTo>
                  <a:pt x="264" y="1"/>
                </a:lnTo>
                <a:lnTo>
                  <a:pt x="251" y="3"/>
                </a:lnTo>
                <a:lnTo>
                  <a:pt x="240" y="5"/>
                </a:lnTo>
                <a:lnTo>
                  <a:pt x="229" y="9"/>
                </a:lnTo>
                <a:lnTo>
                  <a:pt x="217" y="12"/>
                </a:lnTo>
                <a:lnTo>
                  <a:pt x="206" y="16"/>
                </a:lnTo>
                <a:lnTo>
                  <a:pt x="197" y="21"/>
                </a:lnTo>
                <a:lnTo>
                  <a:pt x="187" y="26"/>
                </a:lnTo>
                <a:lnTo>
                  <a:pt x="177" y="31"/>
                </a:lnTo>
                <a:lnTo>
                  <a:pt x="169" y="37"/>
                </a:lnTo>
                <a:lnTo>
                  <a:pt x="161" y="43"/>
                </a:lnTo>
                <a:lnTo>
                  <a:pt x="153" y="51"/>
                </a:lnTo>
                <a:lnTo>
                  <a:pt x="145" y="58"/>
                </a:lnTo>
                <a:lnTo>
                  <a:pt x="139" y="66"/>
                </a:lnTo>
                <a:lnTo>
                  <a:pt x="133" y="73"/>
                </a:lnTo>
                <a:lnTo>
                  <a:pt x="123" y="91"/>
                </a:lnTo>
                <a:lnTo>
                  <a:pt x="115" y="108"/>
                </a:lnTo>
                <a:lnTo>
                  <a:pt x="109" y="128"/>
                </a:lnTo>
                <a:lnTo>
                  <a:pt x="104" y="147"/>
                </a:lnTo>
                <a:lnTo>
                  <a:pt x="103" y="167"/>
                </a:lnTo>
                <a:lnTo>
                  <a:pt x="103" y="187"/>
                </a:lnTo>
                <a:lnTo>
                  <a:pt x="105" y="197"/>
                </a:lnTo>
                <a:lnTo>
                  <a:pt x="107" y="208"/>
                </a:lnTo>
                <a:lnTo>
                  <a:pt x="110" y="218"/>
                </a:lnTo>
                <a:lnTo>
                  <a:pt x="114" y="228"/>
                </a:lnTo>
                <a:lnTo>
                  <a:pt x="114" y="228"/>
                </a:lnTo>
                <a:close/>
              </a:path>
            </a:pathLst>
          </a:custGeom>
          <a:solidFill>
            <a:srgbClr val="FF8200"/>
          </a:solidFill>
          <a:ln>
            <a:noFill/>
          </a:ln>
          <a:extLst/>
        </p:spPr>
        <p:txBody>
          <a:bodyPr vert="horz" wrap="square" lIns="91436" tIns="45718" rIns="91436" bIns="45718" numCol="1" anchor="t" anchorCtr="0" compatLnSpc="1">
            <a:prstTxWarp prst="textNoShape">
              <a:avLst/>
            </a:prstTxWarp>
          </a:bodyPr>
          <a:lstStyle/>
          <a:p>
            <a:endParaRPr lang="en-US" dirty="0"/>
          </a:p>
        </p:txBody>
      </p:sp>
      <p:sp>
        <p:nvSpPr>
          <p:cNvPr id="90" name="Freeform 35"/>
          <p:cNvSpPr>
            <a:spLocks/>
          </p:cNvSpPr>
          <p:nvPr/>
        </p:nvSpPr>
        <p:spPr bwMode="auto">
          <a:xfrm rot="10800000">
            <a:off x="4938254" y="2972622"/>
            <a:ext cx="590998" cy="205457"/>
          </a:xfrm>
          <a:custGeom>
            <a:avLst/>
            <a:gdLst>
              <a:gd name="T0" fmla="*/ 557 w 593"/>
              <a:gd name="T1" fmla="*/ 0 h 350"/>
              <a:gd name="T2" fmla="*/ 557 w 593"/>
              <a:gd name="T3" fmla="*/ 314 h 350"/>
              <a:gd name="T4" fmla="*/ 0 w 593"/>
              <a:gd name="T5" fmla="*/ 314 h 350"/>
              <a:gd name="T6" fmla="*/ 0 w 593"/>
              <a:gd name="T7" fmla="*/ 350 h 350"/>
              <a:gd name="T8" fmla="*/ 593 w 593"/>
              <a:gd name="T9" fmla="*/ 350 h 350"/>
              <a:gd name="T10" fmla="*/ 593 w 593"/>
              <a:gd name="T11" fmla="*/ 0 h 350"/>
              <a:gd name="T12" fmla="*/ 557 w 593"/>
              <a:gd name="T13" fmla="*/ 0 h 350"/>
              <a:gd name="T14" fmla="*/ 557 w 593"/>
              <a:gd name="T15" fmla="*/ 0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3" h="350">
                <a:moveTo>
                  <a:pt x="557" y="0"/>
                </a:moveTo>
                <a:lnTo>
                  <a:pt x="557" y="314"/>
                </a:lnTo>
                <a:lnTo>
                  <a:pt x="0" y="314"/>
                </a:lnTo>
                <a:lnTo>
                  <a:pt x="0" y="350"/>
                </a:lnTo>
                <a:lnTo>
                  <a:pt x="593" y="350"/>
                </a:lnTo>
                <a:lnTo>
                  <a:pt x="593" y="0"/>
                </a:lnTo>
                <a:lnTo>
                  <a:pt x="557" y="0"/>
                </a:lnTo>
                <a:lnTo>
                  <a:pt x="55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91" name="Freeform 37"/>
          <p:cNvSpPr>
            <a:spLocks/>
          </p:cNvSpPr>
          <p:nvPr/>
        </p:nvSpPr>
        <p:spPr bwMode="auto">
          <a:xfrm rot="10800000">
            <a:off x="4938254" y="2670893"/>
            <a:ext cx="590998" cy="233634"/>
          </a:xfrm>
          <a:custGeom>
            <a:avLst/>
            <a:gdLst>
              <a:gd name="T0" fmla="*/ 0 w 593"/>
              <a:gd name="T1" fmla="*/ 0 h 398"/>
              <a:gd name="T2" fmla="*/ 0 w 593"/>
              <a:gd name="T3" fmla="*/ 263 h 398"/>
              <a:gd name="T4" fmla="*/ 29 w 593"/>
              <a:gd name="T5" fmla="*/ 263 h 398"/>
              <a:gd name="T6" fmla="*/ 29 w 593"/>
              <a:gd name="T7" fmla="*/ 36 h 398"/>
              <a:gd name="T8" fmla="*/ 250 w 593"/>
              <a:gd name="T9" fmla="*/ 36 h 398"/>
              <a:gd name="T10" fmla="*/ 250 w 593"/>
              <a:gd name="T11" fmla="*/ 263 h 398"/>
              <a:gd name="T12" fmla="*/ 279 w 593"/>
              <a:gd name="T13" fmla="*/ 263 h 398"/>
              <a:gd name="T14" fmla="*/ 279 w 593"/>
              <a:gd name="T15" fmla="*/ 36 h 398"/>
              <a:gd name="T16" fmla="*/ 557 w 593"/>
              <a:gd name="T17" fmla="*/ 36 h 398"/>
              <a:gd name="T18" fmla="*/ 557 w 593"/>
              <a:gd name="T19" fmla="*/ 263 h 398"/>
              <a:gd name="T20" fmla="*/ 425 w 593"/>
              <a:gd name="T21" fmla="*/ 263 h 398"/>
              <a:gd name="T22" fmla="*/ 425 w 593"/>
              <a:gd name="T23" fmla="*/ 298 h 398"/>
              <a:gd name="T24" fmla="*/ 557 w 593"/>
              <a:gd name="T25" fmla="*/ 298 h 398"/>
              <a:gd name="T26" fmla="*/ 557 w 593"/>
              <a:gd name="T27" fmla="*/ 398 h 398"/>
              <a:gd name="T28" fmla="*/ 593 w 593"/>
              <a:gd name="T29" fmla="*/ 398 h 398"/>
              <a:gd name="T30" fmla="*/ 593 w 593"/>
              <a:gd name="T31" fmla="*/ 0 h 398"/>
              <a:gd name="T32" fmla="*/ 0 w 593"/>
              <a:gd name="T33" fmla="*/ 0 h 398"/>
              <a:gd name="T34" fmla="*/ 0 w 593"/>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3" h="398">
                <a:moveTo>
                  <a:pt x="0" y="0"/>
                </a:moveTo>
                <a:lnTo>
                  <a:pt x="0" y="263"/>
                </a:lnTo>
                <a:lnTo>
                  <a:pt x="29" y="263"/>
                </a:lnTo>
                <a:lnTo>
                  <a:pt x="29" y="36"/>
                </a:lnTo>
                <a:lnTo>
                  <a:pt x="250" y="36"/>
                </a:lnTo>
                <a:lnTo>
                  <a:pt x="250" y="263"/>
                </a:lnTo>
                <a:lnTo>
                  <a:pt x="279" y="263"/>
                </a:lnTo>
                <a:lnTo>
                  <a:pt x="279" y="36"/>
                </a:lnTo>
                <a:lnTo>
                  <a:pt x="557" y="36"/>
                </a:lnTo>
                <a:lnTo>
                  <a:pt x="557" y="263"/>
                </a:lnTo>
                <a:lnTo>
                  <a:pt x="425" y="263"/>
                </a:lnTo>
                <a:lnTo>
                  <a:pt x="425" y="298"/>
                </a:lnTo>
                <a:lnTo>
                  <a:pt x="557" y="298"/>
                </a:lnTo>
                <a:lnTo>
                  <a:pt x="557" y="398"/>
                </a:lnTo>
                <a:lnTo>
                  <a:pt x="593" y="398"/>
                </a:lnTo>
                <a:lnTo>
                  <a:pt x="593" y="0"/>
                </a:ln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sp>
        <p:nvSpPr>
          <p:cNvPr id="92" name="Teardrop 456"/>
          <p:cNvSpPr/>
          <p:nvPr/>
        </p:nvSpPr>
        <p:spPr>
          <a:xfrm rot="8014055">
            <a:off x="5382675" y="3096700"/>
            <a:ext cx="119099" cy="116564"/>
          </a:xfrm>
          <a:prstGeom prst="teardrop">
            <a:avLst>
              <a:gd name="adj" fmla="val 17195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93" name="Oval 457"/>
          <p:cNvSpPr/>
          <p:nvPr/>
        </p:nvSpPr>
        <p:spPr>
          <a:xfrm>
            <a:off x="5124628" y="2530207"/>
            <a:ext cx="635193" cy="636179"/>
          </a:xfrm>
          <a:prstGeom prst="ellipse">
            <a:avLst/>
          </a:prstGeom>
          <a:solidFill>
            <a:schemeClr val="bg1"/>
          </a:solid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r>
              <a:rPr lang="ja-JP" altLang="en-US" sz="700" dirty="0" smtClean="0">
                <a:solidFill>
                  <a:schemeClr val="tx1"/>
                </a:solidFill>
              </a:rPr>
              <a:t>ロビー</a:t>
            </a:r>
            <a:endParaRPr lang="en-US" sz="700" dirty="0">
              <a:solidFill>
                <a:schemeClr val="tx1"/>
              </a:solidFill>
            </a:endParaRPr>
          </a:p>
        </p:txBody>
      </p:sp>
      <p:sp>
        <p:nvSpPr>
          <p:cNvPr id="94" name="Freeform 8"/>
          <p:cNvSpPr>
            <a:spLocks/>
          </p:cNvSpPr>
          <p:nvPr/>
        </p:nvSpPr>
        <p:spPr bwMode="auto">
          <a:xfrm>
            <a:off x="5439533" y="2959482"/>
            <a:ext cx="39278" cy="30450"/>
          </a:xfrm>
          <a:custGeom>
            <a:avLst/>
            <a:gdLst>
              <a:gd name="T0" fmla="*/ 721 w 1670"/>
              <a:gd name="T1" fmla="*/ 942 h 1422"/>
              <a:gd name="T2" fmla="*/ 324 w 1670"/>
              <a:gd name="T3" fmla="*/ 545 h 1422"/>
              <a:gd name="T4" fmla="*/ 295 w 1670"/>
              <a:gd name="T5" fmla="*/ 521 h 1422"/>
              <a:gd name="T6" fmla="*/ 261 w 1670"/>
              <a:gd name="T7" fmla="*/ 504 h 1422"/>
              <a:gd name="T8" fmla="*/ 227 w 1670"/>
              <a:gd name="T9" fmla="*/ 493 h 1422"/>
              <a:gd name="T10" fmla="*/ 191 w 1670"/>
              <a:gd name="T11" fmla="*/ 489 h 1422"/>
              <a:gd name="T12" fmla="*/ 154 w 1670"/>
              <a:gd name="T13" fmla="*/ 493 h 1422"/>
              <a:gd name="T14" fmla="*/ 118 w 1670"/>
              <a:gd name="T15" fmla="*/ 504 h 1422"/>
              <a:gd name="T16" fmla="*/ 85 w 1670"/>
              <a:gd name="T17" fmla="*/ 521 h 1422"/>
              <a:gd name="T18" fmla="*/ 55 w 1670"/>
              <a:gd name="T19" fmla="*/ 545 h 1422"/>
              <a:gd name="T20" fmla="*/ 43 w 1670"/>
              <a:gd name="T21" fmla="*/ 559 h 1422"/>
              <a:gd name="T22" fmla="*/ 22 w 1670"/>
              <a:gd name="T23" fmla="*/ 590 h 1422"/>
              <a:gd name="T24" fmla="*/ 8 w 1670"/>
              <a:gd name="T25" fmla="*/ 625 h 1422"/>
              <a:gd name="T26" fmla="*/ 2 w 1670"/>
              <a:gd name="T27" fmla="*/ 661 h 1422"/>
              <a:gd name="T28" fmla="*/ 2 w 1670"/>
              <a:gd name="T29" fmla="*/ 697 h 1422"/>
              <a:gd name="T30" fmla="*/ 8 w 1670"/>
              <a:gd name="T31" fmla="*/ 734 h 1422"/>
              <a:gd name="T32" fmla="*/ 22 w 1670"/>
              <a:gd name="T33" fmla="*/ 768 h 1422"/>
              <a:gd name="T34" fmla="*/ 43 w 1670"/>
              <a:gd name="T35" fmla="*/ 800 h 1422"/>
              <a:gd name="T36" fmla="*/ 611 w 1670"/>
              <a:gd name="T37" fmla="*/ 1370 h 1422"/>
              <a:gd name="T38" fmla="*/ 638 w 1670"/>
              <a:gd name="T39" fmla="*/ 1391 h 1422"/>
              <a:gd name="T40" fmla="*/ 652 w 1670"/>
              <a:gd name="T41" fmla="*/ 1397 h 1422"/>
              <a:gd name="T42" fmla="*/ 695 w 1670"/>
              <a:gd name="T43" fmla="*/ 1416 h 1422"/>
              <a:gd name="T44" fmla="*/ 725 w 1670"/>
              <a:gd name="T45" fmla="*/ 1421 h 1422"/>
              <a:gd name="T46" fmla="*/ 764 w 1670"/>
              <a:gd name="T47" fmla="*/ 1422 h 1422"/>
              <a:gd name="T48" fmla="*/ 830 w 1670"/>
              <a:gd name="T49" fmla="*/ 1403 h 1422"/>
              <a:gd name="T50" fmla="*/ 849 w 1670"/>
              <a:gd name="T51" fmla="*/ 1392 h 1422"/>
              <a:gd name="T52" fmla="*/ 881 w 1670"/>
              <a:gd name="T53" fmla="*/ 1370 h 1422"/>
              <a:gd name="T54" fmla="*/ 903 w 1670"/>
              <a:gd name="T55" fmla="*/ 1345 h 1422"/>
              <a:gd name="T56" fmla="*/ 1635 w 1670"/>
              <a:gd name="T57" fmla="*/ 299 h 1422"/>
              <a:gd name="T58" fmla="*/ 1654 w 1670"/>
              <a:gd name="T59" fmla="*/ 264 h 1422"/>
              <a:gd name="T60" fmla="*/ 1667 w 1670"/>
              <a:gd name="T61" fmla="*/ 230 h 1422"/>
              <a:gd name="T62" fmla="*/ 1670 w 1670"/>
              <a:gd name="T63" fmla="*/ 192 h 1422"/>
              <a:gd name="T64" fmla="*/ 1667 w 1670"/>
              <a:gd name="T65" fmla="*/ 155 h 1422"/>
              <a:gd name="T66" fmla="*/ 1657 w 1670"/>
              <a:gd name="T67" fmla="*/ 121 h 1422"/>
              <a:gd name="T68" fmla="*/ 1641 w 1670"/>
              <a:gd name="T69" fmla="*/ 88 h 1422"/>
              <a:gd name="T70" fmla="*/ 1618 w 1670"/>
              <a:gd name="T71" fmla="*/ 58 h 1422"/>
              <a:gd name="T72" fmla="*/ 1588 w 1670"/>
              <a:gd name="T73" fmla="*/ 33 h 1422"/>
              <a:gd name="T74" fmla="*/ 1572 w 1670"/>
              <a:gd name="T75" fmla="*/ 23 h 1422"/>
              <a:gd name="T76" fmla="*/ 1537 w 1670"/>
              <a:gd name="T77" fmla="*/ 7 h 1422"/>
              <a:gd name="T78" fmla="*/ 1501 w 1670"/>
              <a:gd name="T79" fmla="*/ 0 h 1422"/>
              <a:gd name="T80" fmla="*/ 1465 w 1670"/>
              <a:gd name="T81" fmla="*/ 0 h 1422"/>
              <a:gd name="T82" fmla="*/ 1429 w 1670"/>
              <a:gd name="T83" fmla="*/ 6 h 1422"/>
              <a:gd name="T84" fmla="*/ 1396 w 1670"/>
              <a:gd name="T85" fmla="*/ 18 h 1422"/>
              <a:gd name="T86" fmla="*/ 1364 w 1670"/>
              <a:gd name="T87" fmla="*/ 39 h 1422"/>
              <a:gd name="T88" fmla="*/ 1336 w 1670"/>
              <a:gd name="T89" fmla="*/ 6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0" h="1422">
                <a:moveTo>
                  <a:pt x="1325" y="80"/>
                </a:moveTo>
                <a:lnTo>
                  <a:pt x="721" y="942"/>
                </a:lnTo>
                <a:lnTo>
                  <a:pt x="324" y="545"/>
                </a:lnTo>
                <a:lnTo>
                  <a:pt x="324" y="545"/>
                </a:lnTo>
                <a:lnTo>
                  <a:pt x="310" y="532"/>
                </a:lnTo>
                <a:lnTo>
                  <a:pt x="295" y="521"/>
                </a:lnTo>
                <a:lnTo>
                  <a:pt x="279" y="512"/>
                </a:lnTo>
                <a:lnTo>
                  <a:pt x="261" y="504"/>
                </a:lnTo>
                <a:lnTo>
                  <a:pt x="244" y="497"/>
                </a:lnTo>
                <a:lnTo>
                  <a:pt x="227" y="493"/>
                </a:lnTo>
                <a:lnTo>
                  <a:pt x="208" y="491"/>
                </a:lnTo>
                <a:lnTo>
                  <a:pt x="191" y="489"/>
                </a:lnTo>
                <a:lnTo>
                  <a:pt x="172" y="491"/>
                </a:lnTo>
                <a:lnTo>
                  <a:pt x="154" y="493"/>
                </a:lnTo>
                <a:lnTo>
                  <a:pt x="135" y="497"/>
                </a:lnTo>
                <a:lnTo>
                  <a:pt x="118" y="504"/>
                </a:lnTo>
                <a:lnTo>
                  <a:pt x="102" y="512"/>
                </a:lnTo>
                <a:lnTo>
                  <a:pt x="85" y="521"/>
                </a:lnTo>
                <a:lnTo>
                  <a:pt x="71" y="532"/>
                </a:lnTo>
                <a:lnTo>
                  <a:pt x="55" y="545"/>
                </a:lnTo>
                <a:lnTo>
                  <a:pt x="55" y="545"/>
                </a:lnTo>
                <a:lnTo>
                  <a:pt x="43" y="559"/>
                </a:lnTo>
                <a:lnTo>
                  <a:pt x="31" y="575"/>
                </a:lnTo>
                <a:lnTo>
                  <a:pt x="22" y="590"/>
                </a:lnTo>
                <a:lnTo>
                  <a:pt x="14" y="608"/>
                </a:lnTo>
                <a:lnTo>
                  <a:pt x="8" y="625"/>
                </a:lnTo>
                <a:lnTo>
                  <a:pt x="3" y="642"/>
                </a:lnTo>
                <a:lnTo>
                  <a:pt x="2" y="661"/>
                </a:lnTo>
                <a:lnTo>
                  <a:pt x="0" y="679"/>
                </a:lnTo>
                <a:lnTo>
                  <a:pt x="2" y="697"/>
                </a:lnTo>
                <a:lnTo>
                  <a:pt x="3" y="716"/>
                </a:lnTo>
                <a:lnTo>
                  <a:pt x="8" y="734"/>
                </a:lnTo>
                <a:lnTo>
                  <a:pt x="14" y="751"/>
                </a:lnTo>
                <a:lnTo>
                  <a:pt x="22" y="768"/>
                </a:lnTo>
                <a:lnTo>
                  <a:pt x="31" y="784"/>
                </a:lnTo>
                <a:lnTo>
                  <a:pt x="43" y="800"/>
                </a:lnTo>
                <a:lnTo>
                  <a:pt x="55" y="814"/>
                </a:lnTo>
                <a:lnTo>
                  <a:pt x="611" y="1370"/>
                </a:lnTo>
                <a:lnTo>
                  <a:pt x="630" y="1383"/>
                </a:lnTo>
                <a:lnTo>
                  <a:pt x="638" y="1391"/>
                </a:lnTo>
                <a:lnTo>
                  <a:pt x="652" y="1397"/>
                </a:lnTo>
                <a:lnTo>
                  <a:pt x="652" y="1397"/>
                </a:lnTo>
                <a:lnTo>
                  <a:pt x="674" y="1408"/>
                </a:lnTo>
                <a:lnTo>
                  <a:pt x="695" y="1416"/>
                </a:lnTo>
                <a:lnTo>
                  <a:pt x="725" y="1421"/>
                </a:lnTo>
                <a:lnTo>
                  <a:pt x="725" y="1421"/>
                </a:lnTo>
                <a:lnTo>
                  <a:pt x="745" y="1422"/>
                </a:lnTo>
                <a:lnTo>
                  <a:pt x="764" y="1422"/>
                </a:lnTo>
                <a:lnTo>
                  <a:pt x="800" y="1416"/>
                </a:lnTo>
                <a:lnTo>
                  <a:pt x="830" y="1403"/>
                </a:lnTo>
                <a:lnTo>
                  <a:pt x="830" y="1403"/>
                </a:lnTo>
                <a:lnTo>
                  <a:pt x="849" y="1392"/>
                </a:lnTo>
                <a:lnTo>
                  <a:pt x="866" y="1378"/>
                </a:lnTo>
                <a:lnTo>
                  <a:pt x="881" y="1370"/>
                </a:lnTo>
                <a:lnTo>
                  <a:pt x="887" y="1359"/>
                </a:lnTo>
                <a:lnTo>
                  <a:pt x="903" y="1345"/>
                </a:lnTo>
                <a:lnTo>
                  <a:pt x="1635" y="299"/>
                </a:lnTo>
                <a:lnTo>
                  <a:pt x="1635" y="299"/>
                </a:lnTo>
                <a:lnTo>
                  <a:pt x="1646" y="282"/>
                </a:lnTo>
                <a:lnTo>
                  <a:pt x="1654" y="264"/>
                </a:lnTo>
                <a:lnTo>
                  <a:pt x="1660" y="247"/>
                </a:lnTo>
                <a:lnTo>
                  <a:pt x="1667" y="230"/>
                </a:lnTo>
                <a:lnTo>
                  <a:pt x="1668" y="211"/>
                </a:lnTo>
                <a:lnTo>
                  <a:pt x="1670" y="192"/>
                </a:lnTo>
                <a:lnTo>
                  <a:pt x="1670" y="174"/>
                </a:lnTo>
                <a:lnTo>
                  <a:pt x="1667" y="155"/>
                </a:lnTo>
                <a:lnTo>
                  <a:pt x="1664" y="138"/>
                </a:lnTo>
                <a:lnTo>
                  <a:pt x="1657" y="121"/>
                </a:lnTo>
                <a:lnTo>
                  <a:pt x="1649" y="104"/>
                </a:lnTo>
                <a:lnTo>
                  <a:pt x="1641" y="88"/>
                </a:lnTo>
                <a:lnTo>
                  <a:pt x="1630" y="72"/>
                </a:lnTo>
                <a:lnTo>
                  <a:pt x="1618" y="58"/>
                </a:lnTo>
                <a:lnTo>
                  <a:pt x="1604" y="45"/>
                </a:lnTo>
                <a:lnTo>
                  <a:pt x="1588" y="33"/>
                </a:lnTo>
                <a:lnTo>
                  <a:pt x="1588" y="33"/>
                </a:lnTo>
                <a:lnTo>
                  <a:pt x="1572" y="23"/>
                </a:lnTo>
                <a:lnTo>
                  <a:pt x="1555" y="14"/>
                </a:lnTo>
                <a:lnTo>
                  <a:pt x="1537" y="7"/>
                </a:lnTo>
                <a:lnTo>
                  <a:pt x="1520" y="3"/>
                </a:lnTo>
                <a:lnTo>
                  <a:pt x="1501" y="0"/>
                </a:lnTo>
                <a:lnTo>
                  <a:pt x="1484" y="0"/>
                </a:lnTo>
                <a:lnTo>
                  <a:pt x="1465" y="0"/>
                </a:lnTo>
                <a:lnTo>
                  <a:pt x="1448" y="3"/>
                </a:lnTo>
                <a:lnTo>
                  <a:pt x="1429" y="6"/>
                </a:lnTo>
                <a:lnTo>
                  <a:pt x="1411" y="12"/>
                </a:lnTo>
                <a:lnTo>
                  <a:pt x="1396" y="18"/>
                </a:lnTo>
                <a:lnTo>
                  <a:pt x="1378" y="28"/>
                </a:lnTo>
                <a:lnTo>
                  <a:pt x="1364" y="39"/>
                </a:lnTo>
                <a:lnTo>
                  <a:pt x="1350" y="52"/>
                </a:lnTo>
                <a:lnTo>
                  <a:pt x="1336" y="64"/>
                </a:lnTo>
                <a:lnTo>
                  <a:pt x="1325" y="8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dirty="0"/>
          </a:p>
        </p:txBody>
      </p:sp>
      <p:grpSp>
        <p:nvGrpSpPr>
          <p:cNvPr id="95" name="Group 94"/>
          <p:cNvGrpSpPr/>
          <p:nvPr/>
        </p:nvGrpSpPr>
        <p:grpSpPr>
          <a:xfrm>
            <a:off x="5295319" y="2653810"/>
            <a:ext cx="291398" cy="284159"/>
            <a:chOff x="1188812" y="2857072"/>
            <a:chExt cx="269901" cy="263194"/>
          </a:xfrm>
          <a:solidFill>
            <a:schemeClr val="tx2"/>
          </a:solidFill>
        </p:grpSpPr>
        <p:sp>
          <p:nvSpPr>
            <p:cNvPr id="96" name="Freeform 76"/>
            <p:cNvSpPr>
              <a:spLocks/>
            </p:cNvSpPr>
            <p:nvPr/>
          </p:nvSpPr>
          <p:spPr bwMode="auto">
            <a:xfrm>
              <a:off x="1291072" y="289060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81"/>
            <p:cNvSpPr>
              <a:spLocks/>
            </p:cNvSpPr>
            <p:nvPr/>
          </p:nvSpPr>
          <p:spPr bwMode="auto">
            <a:xfrm>
              <a:off x="1188812" y="2932511"/>
              <a:ext cx="31852" cy="149201"/>
            </a:xfrm>
            <a:custGeom>
              <a:avLst/>
              <a:gdLst>
                <a:gd name="T0" fmla="*/ 35 w 36"/>
                <a:gd name="T1" fmla="*/ 44 h 176"/>
                <a:gd name="T2" fmla="*/ 31 w 36"/>
                <a:gd name="T3" fmla="*/ 40 h 176"/>
                <a:gd name="T4" fmla="*/ 31 w 36"/>
                <a:gd name="T5" fmla="*/ 40 h 176"/>
                <a:gd name="T6" fmla="*/ 25 w 36"/>
                <a:gd name="T7" fmla="*/ 35 h 176"/>
                <a:gd name="T8" fmla="*/ 20 w 36"/>
                <a:gd name="T9" fmla="*/ 28 h 176"/>
                <a:gd name="T10" fmla="*/ 17 w 36"/>
                <a:gd name="T11" fmla="*/ 21 h 176"/>
                <a:gd name="T12" fmla="*/ 17 w 36"/>
                <a:gd name="T13" fmla="*/ 13 h 176"/>
                <a:gd name="T14" fmla="*/ 17 w 36"/>
                <a:gd name="T15" fmla="*/ 0 h 176"/>
                <a:gd name="T16" fmla="*/ 17 w 36"/>
                <a:gd name="T17" fmla="*/ 0 h 176"/>
                <a:gd name="T18" fmla="*/ 9 w 36"/>
                <a:gd name="T19" fmla="*/ 9 h 176"/>
                <a:gd name="T20" fmla="*/ 4 w 36"/>
                <a:gd name="T21" fmla="*/ 20 h 176"/>
                <a:gd name="T22" fmla="*/ 1 w 36"/>
                <a:gd name="T23" fmla="*/ 34 h 176"/>
                <a:gd name="T24" fmla="*/ 0 w 36"/>
                <a:gd name="T25" fmla="*/ 46 h 176"/>
                <a:gd name="T26" fmla="*/ 0 w 36"/>
                <a:gd name="T27" fmla="*/ 129 h 176"/>
                <a:gd name="T28" fmla="*/ 0 w 36"/>
                <a:gd name="T29" fmla="*/ 129 h 176"/>
                <a:gd name="T30" fmla="*/ 1 w 36"/>
                <a:gd name="T31" fmla="*/ 143 h 176"/>
                <a:gd name="T32" fmla="*/ 4 w 36"/>
                <a:gd name="T33" fmla="*/ 155 h 176"/>
                <a:gd name="T34" fmla="*/ 9 w 36"/>
                <a:gd name="T35" fmla="*/ 166 h 176"/>
                <a:gd name="T36" fmla="*/ 17 w 36"/>
                <a:gd name="T37" fmla="*/ 176 h 176"/>
                <a:gd name="T38" fmla="*/ 17 w 36"/>
                <a:gd name="T39" fmla="*/ 156 h 176"/>
                <a:gd name="T40" fmla="*/ 17 w 36"/>
                <a:gd name="T41" fmla="*/ 156 h 176"/>
                <a:gd name="T42" fmla="*/ 17 w 36"/>
                <a:gd name="T43" fmla="*/ 149 h 176"/>
                <a:gd name="T44" fmla="*/ 20 w 36"/>
                <a:gd name="T45" fmla="*/ 141 h 176"/>
                <a:gd name="T46" fmla="*/ 25 w 36"/>
                <a:gd name="T47" fmla="*/ 135 h 176"/>
                <a:gd name="T48" fmla="*/ 31 w 36"/>
                <a:gd name="T49" fmla="*/ 129 h 176"/>
                <a:gd name="T50" fmla="*/ 36 w 36"/>
                <a:gd name="T51" fmla="*/ 125 h 176"/>
                <a:gd name="T52" fmla="*/ 35 w 36"/>
                <a:gd name="T5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76">
                  <a:moveTo>
                    <a:pt x="35" y="44"/>
                  </a:moveTo>
                  <a:lnTo>
                    <a:pt x="31" y="40"/>
                  </a:lnTo>
                  <a:lnTo>
                    <a:pt x="31" y="40"/>
                  </a:lnTo>
                  <a:lnTo>
                    <a:pt x="25" y="35"/>
                  </a:lnTo>
                  <a:lnTo>
                    <a:pt x="20" y="28"/>
                  </a:lnTo>
                  <a:lnTo>
                    <a:pt x="17" y="21"/>
                  </a:lnTo>
                  <a:lnTo>
                    <a:pt x="17" y="13"/>
                  </a:lnTo>
                  <a:lnTo>
                    <a:pt x="17" y="0"/>
                  </a:lnTo>
                  <a:lnTo>
                    <a:pt x="17" y="0"/>
                  </a:lnTo>
                  <a:lnTo>
                    <a:pt x="9" y="9"/>
                  </a:lnTo>
                  <a:lnTo>
                    <a:pt x="4" y="20"/>
                  </a:lnTo>
                  <a:lnTo>
                    <a:pt x="1" y="34"/>
                  </a:lnTo>
                  <a:lnTo>
                    <a:pt x="0" y="46"/>
                  </a:lnTo>
                  <a:lnTo>
                    <a:pt x="0" y="129"/>
                  </a:lnTo>
                  <a:lnTo>
                    <a:pt x="0" y="129"/>
                  </a:lnTo>
                  <a:lnTo>
                    <a:pt x="1" y="143"/>
                  </a:lnTo>
                  <a:lnTo>
                    <a:pt x="4" y="155"/>
                  </a:lnTo>
                  <a:lnTo>
                    <a:pt x="9" y="166"/>
                  </a:lnTo>
                  <a:lnTo>
                    <a:pt x="17" y="176"/>
                  </a:lnTo>
                  <a:lnTo>
                    <a:pt x="17" y="156"/>
                  </a:lnTo>
                  <a:lnTo>
                    <a:pt x="17" y="156"/>
                  </a:lnTo>
                  <a:lnTo>
                    <a:pt x="17" y="149"/>
                  </a:lnTo>
                  <a:lnTo>
                    <a:pt x="20" y="141"/>
                  </a:lnTo>
                  <a:lnTo>
                    <a:pt x="25" y="135"/>
                  </a:lnTo>
                  <a:lnTo>
                    <a:pt x="31" y="129"/>
                  </a:lnTo>
                  <a:lnTo>
                    <a:pt x="36" y="125"/>
                  </a:lnTo>
                  <a:lnTo>
                    <a:pt x="35" y="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82"/>
            <p:cNvSpPr>
              <a:spLocks noEditPoints="1"/>
            </p:cNvSpPr>
            <p:nvPr/>
          </p:nvSpPr>
          <p:spPr bwMode="auto">
            <a:xfrm>
              <a:off x="1284367" y="2857072"/>
              <a:ext cx="174346" cy="244755"/>
            </a:xfrm>
            <a:custGeom>
              <a:avLst/>
              <a:gdLst>
                <a:gd name="T0" fmla="*/ 194 w 208"/>
                <a:gd name="T1" fmla="*/ 1 h 293"/>
                <a:gd name="T2" fmla="*/ 27 w 208"/>
                <a:gd name="T3" fmla="*/ 0 h 293"/>
                <a:gd name="T4" fmla="*/ 18 w 208"/>
                <a:gd name="T5" fmla="*/ 66 h 293"/>
                <a:gd name="T6" fmla="*/ 18 w 208"/>
                <a:gd name="T7" fmla="*/ 113 h 293"/>
                <a:gd name="T8" fmla="*/ 0 w 208"/>
                <a:gd name="T9" fmla="*/ 219 h 293"/>
                <a:gd name="T10" fmla="*/ 18 w 208"/>
                <a:gd name="T11" fmla="*/ 241 h 293"/>
                <a:gd name="T12" fmla="*/ 16 w 208"/>
                <a:gd name="T13" fmla="*/ 293 h 293"/>
                <a:gd name="T14" fmla="*/ 202 w 208"/>
                <a:gd name="T15" fmla="*/ 287 h 293"/>
                <a:gd name="T16" fmla="*/ 208 w 208"/>
                <a:gd name="T17" fmla="*/ 78 h 293"/>
                <a:gd name="T18" fmla="*/ 59 w 208"/>
                <a:gd name="T19" fmla="*/ 262 h 293"/>
                <a:gd name="T20" fmla="*/ 43 w 208"/>
                <a:gd name="T21" fmla="*/ 250 h 293"/>
                <a:gd name="T22" fmla="*/ 59 w 208"/>
                <a:gd name="T23" fmla="*/ 239 h 293"/>
                <a:gd name="T24" fmla="*/ 75 w 208"/>
                <a:gd name="T25" fmla="*/ 250 h 293"/>
                <a:gd name="T26" fmla="*/ 59 w 208"/>
                <a:gd name="T27" fmla="*/ 262 h 293"/>
                <a:gd name="T28" fmla="*/ 49 w 208"/>
                <a:gd name="T29" fmla="*/ 224 h 293"/>
                <a:gd name="T30" fmla="*/ 49 w 208"/>
                <a:gd name="T31" fmla="*/ 208 h 293"/>
                <a:gd name="T32" fmla="*/ 70 w 208"/>
                <a:gd name="T33" fmla="*/ 208 h 293"/>
                <a:gd name="T34" fmla="*/ 70 w 208"/>
                <a:gd name="T35" fmla="*/ 224 h 293"/>
                <a:gd name="T36" fmla="*/ 59 w 208"/>
                <a:gd name="T37" fmla="*/ 193 h 293"/>
                <a:gd name="T38" fmla="*/ 43 w 208"/>
                <a:gd name="T39" fmla="*/ 181 h 293"/>
                <a:gd name="T40" fmla="*/ 59 w 208"/>
                <a:gd name="T41" fmla="*/ 170 h 293"/>
                <a:gd name="T42" fmla="*/ 75 w 208"/>
                <a:gd name="T43" fmla="*/ 181 h 293"/>
                <a:gd name="T44" fmla="*/ 59 w 208"/>
                <a:gd name="T45" fmla="*/ 193 h 293"/>
                <a:gd name="T46" fmla="*/ 94 w 208"/>
                <a:gd name="T47" fmla="*/ 255 h 293"/>
                <a:gd name="T48" fmla="*/ 104 w 208"/>
                <a:gd name="T49" fmla="*/ 240 h 293"/>
                <a:gd name="T50" fmla="*/ 124 w 208"/>
                <a:gd name="T51" fmla="*/ 246 h 293"/>
                <a:gd name="T52" fmla="*/ 116 w 208"/>
                <a:gd name="T53" fmla="*/ 260 h 293"/>
                <a:gd name="T54" fmla="*/ 104 w 208"/>
                <a:gd name="T55" fmla="*/ 227 h 293"/>
                <a:gd name="T56" fmla="*/ 94 w 208"/>
                <a:gd name="T57" fmla="*/ 212 h 293"/>
                <a:gd name="T58" fmla="*/ 116 w 208"/>
                <a:gd name="T59" fmla="*/ 205 h 293"/>
                <a:gd name="T60" fmla="*/ 124 w 208"/>
                <a:gd name="T61" fmla="*/ 220 h 293"/>
                <a:gd name="T62" fmla="*/ 109 w 208"/>
                <a:gd name="T63" fmla="*/ 193 h 293"/>
                <a:gd name="T64" fmla="*/ 93 w 208"/>
                <a:gd name="T65" fmla="*/ 181 h 293"/>
                <a:gd name="T66" fmla="*/ 109 w 208"/>
                <a:gd name="T67" fmla="*/ 170 h 293"/>
                <a:gd name="T68" fmla="*/ 125 w 208"/>
                <a:gd name="T69" fmla="*/ 181 h 293"/>
                <a:gd name="T70" fmla="*/ 109 w 208"/>
                <a:gd name="T71" fmla="*/ 193 h 293"/>
                <a:gd name="T72" fmla="*/ 148 w 208"/>
                <a:gd name="T73" fmla="*/ 258 h 293"/>
                <a:gd name="T74" fmla="*/ 148 w 208"/>
                <a:gd name="T75" fmla="*/ 243 h 293"/>
                <a:gd name="T76" fmla="*/ 170 w 208"/>
                <a:gd name="T77" fmla="*/ 243 h 293"/>
                <a:gd name="T78" fmla="*/ 170 w 208"/>
                <a:gd name="T79" fmla="*/ 258 h 293"/>
                <a:gd name="T80" fmla="*/ 159 w 208"/>
                <a:gd name="T81" fmla="*/ 227 h 293"/>
                <a:gd name="T82" fmla="*/ 144 w 208"/>
                <a:gd name="T83" fmla="*/ 216 h 293"/>
                <a:gd name="T84" fmla="*/ 159 w 208"/>
                <a:gd name="T85" fmla="*/ 205 h 293"/>
                <a:gd name="T86" fmla="*/ 175 w 208"/>
                <a:gd name="T87" fmla="*/ 216 h 293"/>
                <a:gd name="T88" fmla="*/ 159 w 208"/>
                <a:gd name="T89" fmla="*/ 227 h 293"/>
                <a:gd name="T90" fmla="*/ 144 w 208"/>
                <a:gd name="T91" fmla="*/ 186 h 293"/>
                <a:gd name="T92" fmla="*/ 154 w 208"/>
                <a:gd name="T93" fmla="*/ 171 h 293"/>
                <a:gd name="T94" fmla="*/ 174 w 208"/>
                <a:gd name="T95" fmla="*/ 177 h 293"/>
                <a:gd name="T96" fmla="*/ 166 w 208"/>
                <a:gd name="T97" fmla="*/ 192 h 293"/>
                <a:gd name="T98" fmla="*/ 177 w 208"/>
                <a:gd name="T99" fmla="*/ 140 h 293"/>
                <a:gd name="T100" fmla="*/ 49 w 208"/>
                <a:gd name="T101" fmla="*/ 144 h 293"/>
                <a:gd name="T102" fmla="*/ 42 w 208"/>
                <a:gd name="T103" fmla="*/ 27 h 293"/>
                <a:gd name="T104" fmla="*/ 49 w 208"/>
                <a:gd name="T105" fmla="*/ 19 h 293"/>
                <a:gd name="T106" fmla="*/ 177 w 208"/>
                <a:gd name="T107" fmla="*/ 2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 h="293">
                  <a:moveTo>
                    <a:pt x="195" y="68"/>
                  </a:moveTo>
                  <a:lnTo>
                    <a:pt x="195" y="7"/>
                  </a:lnTo>
                  <a:lnTo>
                    <a:pt x="195" y="7"/>
                  </a:lnTo>
                  <a:lnTo>
                    <a:pt x="195" y="4"/>
                  </a:lnTo>
                  <a:lnTo>
                    <a:pt x="194" y="1"/>
                  </a:lnTo>
                  <a:lnTo>
                    <a:pt x="191" y="0"/>
                  </a:lnTo>
                  <a:lnTo>
                    <a:pt x="189" y="0"/>
                  </a:lnTo>
                  <a:lnTo>
                    <a:pt x="30" y="0"/>
                  </a:lnTo>
                  <a:lnTo>
                    <a:pt x="30" y="0"/>
                  </a:lnTo>
                  <a:lnTo>
                    <a:pt x="27" y="0"/>
                  </a:lnTo>
                  <a:lnTo>
                    <a:pt x="26" y="1"/>
                  </a:lnTo>
                  <a:lnTo>
                    <a:pt x="23" y="4"/>
                  </a:lnTo>
                  <a:lnTo>
                    <a:pt x="23" y="7"/>
                  </a:lnTo>
                  <a:lnTo>
                    <a:pt x="23" y="66"/>
                  </a:lnTo>
                  <a:lnTo>
                    <a:pt x="18" y="66"/>
                  </a:lnTo>
                  <a:lnTo>
                    <a:pt x="18" y="66"/>
                  </a:lnTo>
                  <a:lnTo>
                    <a:pt x="19" y="76"/>
                  </a:lnTo>
                  <a:lnTo>
                    <a:pt x="19" y="105"/>
                  </a:lnTo>
                  <a:lnTo>
                    <a:pt x="19" y="105"/>
                  </a:lnTo>
                  <a:lnTo>
                    <a:pt x="18" y="113"/>
                  </a:lnTo>
                  <a:lnTo>
                    <a:pt x="15" y="120"/>
                  </a:lnTo>
                  <a:lnTo>
                    <a:pt x="11" y="127"/>
                  </a:lnTo>
                  <a:lnTo>
                    <a:pt x="5" y="132"/>
                  </a:lnTo>
                  <a:lnTo>
                    <a:pt x="0" y="136"/>
                  </a:lnTo>
                  <a:lnTo>
                    <a:pt x="0" y="219"/>
                  </a:lnTo>
                  <a:lnTo>
                    <a:pt x="5" y="221"/>
                  </a:lnTo>
                  <a:lnTo>
                    <a:pt x="5" y="221"/>
                  </a:lnTo>
                  <a:lnTo>
                    <a:pt x="11" y="227"/>
                  </a:lnTo>
                  <a:lnTo>
                    <a:pt x="15" y="233"/>
                  </a:lnTo>
                  <a:lnTo>
                    <a:pt x="18" y="241"/>
                  </a:lnTo>
                  <a:lnTo>
                    <a:pt x="19" y="248"/>
                  </a:lnTo>
                  <a:lnTo>
                    <a:pt x="19" y="278"/>
                  </a:lnTo>
                  <a:lnTo>
                    <a:pt x="19" y="278"/>
                  </a:lnTo>
                  <a:lnTo>
                    <a:pt x="18" y="286"/>
                  </a:lnTo>
                  <a:lnTo>
                    <a:pt x="16" y="293"/>
                  </a:lnTo>
                  <a:lnTo>
                    <a:pt x="49" y="293"/>
                  </a:lnTo>
                  <a:lnTo>
                    <a:pt x="190" y="293"/>
                  </a:lnTo>
                  <a:lnTo>
                    <a:pt x="190" y="293"/>
                  </a:lnTo>
                  <a:lnTo>
                    <a:pt x="197" y="291"/>
                  </a:lnTo>
                  <a:lnTo>
                    <a:pt x="202" y="287"/>
                  </a:lnTo>
                  <a:lnTo>
                    <a:pt x="206" y="282"/>
                  </a:lnTo>
                  <a:lnTo>
                    <a:pt x="208" y="275"/>
                  </a:lnTo>
                  <a:lnTo>
                    <a:pt x="208" y="84"/>
                  </a:lnTo>
                  <a:lnTo>
                    <a:pt x="208" y="84"/>
                  </a:lnTo>
                  <a:lnTo>
                    <a:pt x="208" y="78"/>
                  </a:lnTo>
                  <a:lnTo>
                    <a:pt x="205" y="74"/>
                  </a:lnTo>
                  <a:lnTo>
                    <a:pt x="201" y="70"/>
                  </a:lnTo>
                  <a:lnTo>
                    <a:pt x="195" y="68"/>
                  </a:lnTo>
                  <a:lnTo>
                    <a:pt x="195" y="68"/>
                  </a:lnTo>
                  <a:close/>
                  <a:moveTo>
                    <a:pt x="59" y="262"/>
                  </a:moveTo>
                  <a:lnTo>
                    <a:pt x="59" y="262"/>
                  </a:lnTo>
                  <a:lnTo>
                    <a:pt x="53" y="260"/>
                  </a:lnTo>
                  <a:lnTo>
                    <a:pt x="49" y="258"/>
                  </a:lnTo>
                  <a:lnTo>
                    <a:pt x="44" y="255"/>
                  </a:lnTo>
                  <a:lnTo>
                    <a:pt x="43" y="250"/>
                  </a:lnTo>
                  <a:lnTo>
                    <a:pt x="43" y="250"/>
                  </a:lnTo>
                  <a:lnTo>
                    <a:pt x="44" y="246"/>
                  </a:lnTo>
                  <a:lnTo>
                    <a:pt x="49" y="243"/>
                  </a:lnTo>
                  <a:lnTo>
                    <a:pt x="53" y="240"/>
                  </a:lnTo>
                  <a:lnTo>
                    <a:pt x="59" y="239"/>
                  </a:lnTo>
                  <a:lnTo>
                    <a:pt x="59" y="239"/>
                  </a:lnTo>
                  <a:lnTo>
                    <a:pt x="65" y="240"/>
                  </a:lnTo>
                  <a:lnTo>
                    <a:pt x="70" y="243"/>
                  </a:lnTo>
                  <a:lnTo>
                    <a:pt x="74" y="246"/>
                  </a:lnTo>
                  <a:lnTo>
                    <a:pt x="75" y="250"/>
                  </a:lnTo>
                  <a:lnTo>
                    <a:pt x="75" y="250"/>
                  </a:lnTo>
                  <a:lnTo>
                    <a:pt x="74" y="255"/>
                  </a:lnTo>
                  <a:lnTo>
                    <a:pt x="70" y="258"/>
                  </a:lnTo>
                  <a:lnTo>
                    <a:pt x="65" y="260"/>
                  </a:lnTo>
                  <a:lnTo>
                    <a:pt x="59" y="262"/>
                  </a:lnTo>
                  <a:lnTo>
                    <a:pt x="59" y="262"/>
                  </a:lnTo>
                  <a:close/>
                  <a:moveTo>
                    <a:pt x="59" y="227"/>
                  </a:moveTo>
                  <a:lnTo>
                    <a:pt x="59" y="227"/>
                  </a:lnTo>
                  <a:lnTo>
                    <a:pt x="53" y="227"/>
                  </a:lnTo>
                  <a:lnTo>
                    <a:pt x="49" y="224"/>
                  </a:lnTo>
                  <a:lnTo>
                    <a:pt x="44" y="220"/>
                  </a:lnTo>
                  <a:lnTo>
                    <a:pt x="43" y="216"/>
                  </a:lnTo>
                  <a:lnTo>
                    <a:pt x="43" y="216"/>
                  </a:lnTo>
                  <a:lnTo>
                    <a:pt x="44" y="212"/>
                  </a:lnTo>
                  <a:lnTo>
                    <a:pt x="49" y="208"/>
                  </a:lnTo>
                  <a:lnTo>
                    <a:pt x="53" y="205"/>
                  </a:lnTo>
                  <a:lnTo>
                    <a:pt x="59" y="205"/>
                  </a:lnTo>
                  <a:lnTo>
                    <a:pt x="59" y="205"/>
                  </a:lnTo>
                  <a:lnTo>
                    <a:pt x="65" y="205"/>
                  </a:lnTo>
                  <a:lnTo>
                    <a:pt x="70" y="208"/>
                  </a:lnTo>
                  <a:lnTo>
                    <a:pt x="74" y="212"/>
                  </a:lnTo>
                  <a:lnTo>
                    <a:pt x="75" y="216"/>
                  </a:lnTo>
                  <a:lnTo>
                    <a:pt x="75" y="216"/>
                  </a:lnTo>
                  <a:lnTo>
                    <a:pt x="74" y="220"/>
                  </a:lnTo>
                  <a:lnTo>
                    <a:pt x="70" y="224"/>
                  </a:lnTo>
                  <a:lnTo>
                    <a:pt x="65" y="227"/>
                  </a:lnTo>
                  <a:lnTo>
                    <a:pt x="59" y="227"/>
                  </a:lnTo>
                  <a:lnTo>
                    <a:pt x="59" y="227"/>
                  </a:lnTo>
                  <a:close/>
                  <a:moveTo>
                    <a:pt x="59" y="193"/>
                  </a:moveTo>
                  <a:lnTo>
                    <a:pt x="59" y="193"/>
                  </a:lnTo>
                  <a:lnTo>
                    <a:pt x="53" y="192"/>
                  </a:lnTo>
                  <a:lnTo>
                    <a:pt x="49" y="189"/>
                  </a:lnTo>
                  <a:lnTo>
                    <a:pt x="44" y="186"/>
                  </a:lnTo>
                  <a:lnTo>
                    <a:pt x="43" y="181"/>
                  </a:lnTo>
                  <a:lnTo>
                    <a:pt x="43" y="181"/>
                  </a:lnTo>
                  <a:lnTo>
                    <a:pt x="44" y="177"/>
                  </a:lnTo>
                  <a:lnTo>
                    <a:pt x="49" y="173"/>
                  </a:lnTo>
                  <a:lnTo>
                    <a:pt x="53" y="171"/>
                  </a:lnTo>
                  <a:lnTo>
                    <a:pt x="59" y="170"/>
                  </a:lnTo>
                  <a:lnTo>
                    <a:pt x="59" y="170"/>
                  </a:lnTo>
                  <a:lnTo>
                    <a:pt x="65" y="171"/>
                  </a:lnTo>
                  <a:lnTo>
                    <a:pt x="70" y="173"/>
                  </a:lnTo>
                  <a:lnTo>
                    <a:pt x="74" y="177"/>
                  </a:lnTo>
                  <a:lnTo>
                    <a:pt x="75" y="181"/>
                  </a:lnTo>
                  <a:lnTo>
                    <a:pt x="75" y="181"/>
                  </a:lnTo>
                  <a:lnTo>
                    <a:pt x="74" y="186"/>
                  </a:lnTo>
                  <a:lnTo>
                    <a:pt x="70" y="189"/>
                  </a:lnTo>
                  <a:lnTo>
                    <a:pt x="65" y="192"/>
                  </a:lnTo>
                  <a:lnTo>
                    <a:pt x="59" y="193"/>
                  </a:lnTo>
                  <a:lnTo>
                    <a:pt x="59" y="193"/>
                  </a:lnTo>
                  <a:close/>
                  <a:moveTo>
                    <a:pt x="109" y="262"/>
                  </a:moveTo>
                  <a:lnTo>
                    <a:pt x="109" y="262"/>
                  </a:lnTo>
                  <a:lnTo>
                    <a:pt x="104" y="260"/>
                  </a:lnTo>
                  <a:lnTo>
                    <a:pt x="98" y="258"/>
                  </a:lnTo>
                  <a:lnTo>
                    <a:pt x="94" y="255"/>
                  </a:lnTo>
                  <a:lnTo>
                    <a:pt x="93" y="250"/>
                  </a:lnTo>
                  <a:lnTo>
                    <a:pt x="93" y="250"/>
                  </a:lnTo>
                  <a:lnTo>
                    <a:pt x="94" y="246"/>
                  </a:lnTo>
                  <a:lnTo>
                    <a:pt x="98" y="243"/>
                  </a:lnTo>
                  <a:lnTo>
                    <a:pt x="104" y="240"/>
                  </a:lnTo>
                  <a:lnTo>
                    <a:pt x="109" y="239"/>
                  </a:lnTo>
                  <a:lnTo>
                    <a:pt x="109" y="239"/>
                  </a:lnTo>
                  <a:lnTo>
                    <a:pt x="116" y="240"/>
                  </a:lnTo>
                  <a:lnTo>
                    <a:pt x="120" y="243"/>
                  </a:lnTo>
                  <a:lnTo>
                    <a:pt x="124" y="246"/>
                  </a:lnTo>
                  <a:lnTo>
                    <a:pt x="125" y="250"/>
                  </a:lnTo>
                  <a:lnTo>
                    <a:pt x="125" y="250"/>
                  </a:lnTo>
                  <a:lnTo>
                    <a:pt x="124" y="255"/>
                  </a:lnTo>
                  <a:lnTo>
                    <a:pt x="120" y="258"/>
                  </a:lnTo>
                  <a:lnTo>
                    <a:pt x="116" y="260"/>
                  </a:lnTo>
                  <a:lnTo>
                    <a:pt x="109" y="262"/>
                  </a:lnTo>
                  <a:lnTo>
                    <a:pt x="109" y="262"/>
                  </a:lnTo>
                  <a:close/>
                  <a:moveTo>
                    <a:pt x="109" y="227"/>
                  </a:moveTo>
                  <a:lnTo>
                    <a:pt x="109" y="227"/>
                  </a:lnTo>
                  <a:lnTo>
                    <a:pt x="104" y="227"/>
                  </a:lnTo>
                  <a:lnTo>
                    <a:pt x="98" y="224"/>
                  </a:lnTo>
                  <a:lnTo>
                    <a:pt x="94" y="220"/>
                  </a:lnTo>
                  <a:lnTo>
                    <a:pt x="93" y="216"/>
                  </a:lnTo>
                  <a:lnTo>
                    <a:pt x="93" y="216"/>
                  </a:lnTo>
                  <a:lnTo>
                    <a:pt x="94" y="212"/>
                  </a:lnTo>
                  <a:lnTo>
                    <a:pt x="98" y="208"/>
                  </a:lnTo>
                  <a:lnTo>
                    <a:pt x="104" y="205"/>
                  </a:lnTo>
                  <a:lnTo>
                    <a:pt x="109" y="205"/>
                  </a:lnTo>
                  <a:lnTo>
                    <a:pt x="109" y="205"/>
                  </a:lnTo>
                  <a:lnTo>
                    <a:pt x="116" y="205"/>
                  </a:lnTo>
                  <a:lnTo>
                    <a:pt x="120" y="208"/>
                  </a:lnTo>
                  <a:lnTo>
                    <a:pt x="124" y="212"/>
                  </a:lnTo>
                  <a:lnTo>
                    <a:pt x="125" y="216"/>
                  </a:lnTo>
                  <a:lnTo>
                    <a:pt x="125" y="216"/>
                  </a:lnTo>
                  <a:lnTo>
                    <a:pt x="124" y="220"/>
                  </a:lnTo>
                  <a:lnTo>
                    <a:pt x="120" y="224"/>
                  </a:lnTo>
                  <a:lnTo>
                    <a:pt x="116" y="227"/>
                  </a:lnTo>
                  <a:lnTo>
                    <a:pt x="109" y="227"/>
                  </a:lnTo>
                  <a:lnTo>
                    <a:pt x="109" y="227"/>
                  </a:lnTo>
                  <a:close/>
                  <a:moveTo>
                    <a:pt x="109" y="193"/>
                  </a:moveTo>
                  <a:lnTo>
                    <a:pt x="109" y="193"/>
                  </a:lnTo>
                  <a:lnTo>
                    <a:pt x="104" y="192"/>
                  </a:lnTo>
                  <a:lnTo>
                    <a:pt x="98" y="189"/>
                  </a:lnTo>
                  <a:lnTo>
                    <a:pt x="94" y="186"/>
                  </a:lnTo>
                  <a:lnTo>
                    <a:pt x="93" y="181"/>
                  </a:lnTo>
                  <a:lnTo>
                    <a:pt x="93" y="181"/>
                  </a:lnTo>
                  <a:lnTo>
                    <a:pt x="94" y="177"/>
                  </a:lnTo>
                  <a:lnTo>
                    <a:pt x="98" y="173"/>
                  </a:lnTo>
                  <a:lnTo>
                    <a:pt x="104" y="171"/>
                  </a:lnTo>
                  <a:lnTo>
                    <a:pt x="109" y="170"/>
                  </a:lnTo>
                  <a:lnTo>
                    <a:pt x="109" y="170"/>
                  </a:lnTo>
                  <a:lnTo>
                    <a:pt x="116" y="171"/>
                  </a:lnTo>
                  <a:lnTo>
                    <a:pt x="120" y="173"/>
                  </a:lnTo>
                  <a:lnTo>
                    <a:pt x="124" y="177"/>
                  </a:lnTo>
                  <a:lnTo>
                    <a:pt x="125" y="181"/>
                  </a:lnTo>
                  <a:lnTo>
                    <a:pt x="125" y="181"/>
                  </a:lnTo>
                  <a:lnTo>
                    <a:pt x="124" y="186"/>
                  </a:lnTo>
                  <a:lnTo>
                    <a:pt x="120" y="189"/>
                  </a:lnTo>
                  <a:lnTo>
                    <a:pt x="116" y="192"/>
                  </a:lnTo>
                  <a:lnTo>
                    <a:pt x="109" y="193"/>
                  </a:lnTo>
                  <a:lnTo>
                    <a:pt x="109" y="193"/>
                  </a:lnTo>
                  <a:close/>
                  <a:moveTo>
                    <a:pt x="159" y="262"/>
                  </a:moveTo>
                  <a:lnTo>
                    <a:pt x="159" y="262"/>
                  </a:lnTo>
                  <a:lnTo>
                    <a:pt x="154" y="260"/>
                  </a:lnTo>
                  <a:lnTo>
                    <a:pt x="148" y="258"/>
                  </a:lnTo>
                  <a:lnTo>
                    <a:pt x="144" y="255"/>
                  </a:lnTo>
                  <a:lnTo>
                    <a:pt x="144" y="250"/>
                  </a:lnTo>
                  <a:lnTo>
                    <a:pt x="144" y="250"/>
                  </a:lnTo>
                  <a:lnTo>
                    <a:pt x="144" y="246"/>
                  </a:lnTo>
                  <a:lnTo>
                    <a:pt x="148" y="243"/>
                  </a:lnTo>
                  <a:lnTo>
                    <a:pt x="154" y="240"/>
                  </a:lnTo>
                  <a:lnTo>
                    <a:pt x="159" y="239"/>
                  </a:lnTo>
                  <a:lnTo>
                    <a:pt x="159" y="239"/>
                  </a:lnTo>
                  <a:lnTo>
                    <a:pt x="166" y="240"/>
                  </a:lnTo>
                  <a:lnTo>
                    <a:pt x="170" y="243"/>
                  </a:lnTo>
                  <a:lnTo>
                    <a:pt x="174" y="246"/>
                  </a:lnTo>
                  <a:lnTo>
                    <a:pt x="175" y="250"/>
                  </a:lnTo>
                  <a:lnTo>
                    <a:pt x="175" y="250"/>
                  </a:lnTo>
                  <a:lnTo>
                    <a:pt x="174" y="255"/>
                  </a:lnTo>
                  <a:lnTo>
                    <a:pt x="170" y="258"/>
                  </a:lnTo>
                  <a:lnTo>
                    <a:pt x="166" y="260"/>
                  </a:lnTo>
                  <a:lnTo>
                    <a:pt x="159" y="262"/>
                  </a:lnTo>
                  <a:lnTo>
                    <a:pt x="159" y="262"/>
                  </a:lnTo>
                  <a:close/>
                  <a:moveTo>
                    <a:pt x="159" y="227"/>
                  </a:moveTo>
                  <a:lnTo>
                    <a:pt x="159" y="227"/>
                  </a:lnTo>
                  <a:lnTo>
                    <a:pt x="154" y="227"/>
                  </a:lnTo>
                  <a:lnTo>
                    <a:pt x="148" y="224"/>
                  </a:lnTo>
                  <a:lnTo>
                    <a:pt x="144" y="220"/>
                  </a:lnTo>
                  <a:lnTo>
                    <a:pt x="144" y="216"/>
                  </a:lnTo>
                  <a:lnTo>
                    <a:pt x="144" y="216"/>
                  </a:lnTo>
                  <a:lnTo>
                    <a:pt x="144" y="212"/>
                  </a:lnTo>
                  <a:lnTo>
                    <a:pt x="148" y="208"/>
                  </a:lnTo>
                  <a:lnTo>
                    <a:pt x="154" y="205"/>
                  </a:lnTo>
                  <a:lnTo>
                    <a:pt x="159" y="205"/>
                  </a:lnTo>
                  <a:lnTo>
                    <a:pt x="159" y="205"/>
                  </a:lnTo>
                  <a:lnTo>
                    <a:pt x="166" y="205"/>
                  </a:lnTo>
                  <a:lnTo>
                    <a:pt x="170" y="208"/>
                  </a:lnTo>
                  <a:lnTo>
                    <a:pt x="174" y="212"/>
                  </a:lnTo>
                  <a:lnTo>
                    <a:pt x="175" y="216"/>
                  </a:lnTo>
                  <a:lnTo>
                    <a:pt x="175" y="216"/>
                  </a:lnTo>
                  <a:lnTo>
                    <a:pt x="174" y="220"/>
                  </a:lnTo>
                  <a:lnTo>
                    <a:pt x="170" y="224"/>
                  </a:lnTo>
                  <a:lnTo>
                    <a:pt x="166" y="227"/>
                  </a:lnTo>
                  <a:lnTo>
                    <a:pt x="159" y="227"/>
                  </a:lnTo>
                  <a:lnTo>
                    <a:pt x="159" y="227"/>
                  </a:lnTo>
                  <a:close/>
                  <a:moveTo>
                    <a:pt x="159" y="193"/>
                  </a:moveTo>
                  <a:lnTo>
                    <a:pt x="159" y="193"/>
                  </a:lnTo>
                  <a:lnTo>
                    <a:pt x="154" y="192"/>
                  </a:lnTo>
                  <a:lnTo>
                    <a:pt x="148" y="189"/>
                  </a:lnTo>
                  <a:lnTo>
                    <a:pt x="144" y="186"/>
                  </a:lnTo>
                  <a:lnTo>
                    <a:pt x="144" y="181"/>
                  </a:lnTo>
                  <a:lnTo>
                    <a:pt x="144" y="181"/>
                  </a:lnTo>
                  <a:lnTo>
                    <a:pt x="144" y="177"/>
                  </a:lnTo>
                  <a:lnTo>
                    <a:pt x="148" y="173"/>
                  </a:lnTo>
                  <a:lnTo>
                    <a:pt x="154" y="171"/>
                  </a:lnTo>
                  <a:lnTo>
                    <a:pt x="159" y="170"/>
                  </a:lnTo>
                  <a:lnTo>
                    <a:pt x="159" y="170"/>
                  </a:lnTo>
                  <a:lnTo>
                    <a:pt x="166" y="171"/>
                  </a:lnTo>
                  <a:lnTo>
                    <a:pt x="170" y="173"/>
                  </a:lnTo>
                  <a:lnTo>
                    <a:pt x="174" y="177"/>
                  </a:lnTo>
                  <a:lnTo>
                    <a:pt x="175" y="181"/>
                  </a:lnTo>
                  <a:lnTo>
                    <a:pt x="175" y="181"/>
                  </a:lnTo>
                  <a:lnTo>
                    <a:pt x="174" y="186"/>
                  </a:lnTo>
                  <a:lnTo>
                    <a:pt x="170" y="189"/>
                  </a:lnTo>
                  <a:lnTo>
                    <a:pt x="166" y="192"/>
                  </a:lnTo>
                  <a:lnTo>
                    <a:pt x="159" y="193"/>
                  </a:lnTo>
                  <a:lnTo>
                    <a:pt x="159" y="193"/>
                  </a:lnTo>
                  <a:close/>
                  <a:moveTo>
                    <a:pt x="177" y="138"/>
                  </a:moveTo>
                  <a:lnTo>
                    <a:pt x="177" y="138"/>
                  </a:lnTo>
                  <a:lnTo>
                    <a:pt x="177" y="140"/>
                  </a:lnTo>
                  <a:lnTo>
                    <a:pt x="175" y="143"/>
                  </a:lnTo>
                  <a:lnTo>
                    <a:pt x="173" y="144"/>
                  </a:lnTo>
                  <a:lnTo>
                    <a:pt x="170" y="144"/>
                  </a:lnTo>
                  <a:lnTo>
                    <a:pt x="49" y="144"/>
                  </a:lnTo>
                  <a:lnTo>
                    <a:pt x="49" y="144"/>
                  </a:lnTo>
                  <a:lnTo>
                    <a:pt x="46" y="144"/>
                  </a:lnTo>
                  <a:lnTo>
                    <a:pt x="44" y="143"/>
                  </a:lnTo>
                  <a:lnTo>
                    <a:pt x="42" y="140"/>
                  </a:lnTo>
                  <a:lnTo>
                    <a:pt x="42" y="138"/>
                  </a:lnTo>
                  <a:lnTo>
                    <a:pt x="42" y="27"/>
                  </a:lnTo>
                  <a:lnTo>
                    <a:pt x="42" y="27"/>
                  </a:lnTo>
                  <a:lnTo>
                    <a:pt x="42" y="23"/>
                  </a:lnTo>
                  <a:lnTo>
                    <a:pt x="44" y="22"/>
                  </a:lnTo>
                  <a:lnTo>
                    <a:pt x="46" y="20"/>
                  </a:lnTo>
                  <a:lnTo>
                    <a:pt x="49" y="19"/>
                  </a:lnTo>
                  <a:lnTo>
                    <a:pt x="170" y="19"/>
                  </a:lnTo>
                  <a:lnTo>
                    <a:pt x="170" y="19"/>
                  </a:lnTo>
                  <a:lnTo>
                    <a:pt x="173" y="20"/>
                  </a:lnTo>
                  <a:lnTo>
                    <a:pt x="175" y="22"/>
                  </a:lnTo>
                  <a:lnTo>
                    <a:pt x="177" y="23"/>
                  </a:lnTo>
                  <a:lnTo>
                    <a:pt x="177" y="27"/>
                  </a:lnTo>
                  <a:lnTo>
                    <a:pt x="177"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83"/>
            <p:cNvSpPr>
              <a:spLocks/>
            </p:cNvSpPr>
            <p:nvPr/>
          </p:nvSpPr>
          <p:spPr bwMode="auto">
            <a:xfrm>
              <a:off x="1218987" y="2888922"/>
              <a:ext cx="65380" cy="231344"/>
            </a:xfrm>
            <a:custGeom>
              <a:avLst/>
              <a:gdLst>
                <a:gd name="T0" fmla="*/ 67 w 78"/>
                <a:gd name="T1" fmla="*/ 192 h 275"/>
                <a:gd name="T2" fmla="*/ 62 w 78"/>
                <a:gd name="T3" fmla="*/ 186 h 275"/>
                <a:gd name="T4" fmla="*/ 60 w 78"/>
                <a:gd name="T5" fmla="*/ 180 h 275"/>
                <a:gd name="T6" fmla="*/ 60 w 78"/>
                <a:gd name="T7" fmla="*/ 97 h 275"/>
                <a:gd name="T8" fmla="*/ 62 w 78"/>
                <a:gd name="T9" fmla="*/ 89 h 275"/>
                <a:gd name="T10" fmla="*/ 67 w 78"/>
                <a:gd name="T11" fmla="*/ 84 h 275"/>
                <a:gd name="T12" fmla="*/ 73 w 78"/>
                <a:gd name="T13" fmla="*/ 80 h 275"/>
                <a:gd name="T14" fmla="*/ 77 w 78"/>
                <a:gd name="T15" fmla="*/ 73 h 275"/>
                <a:gd name="T16" fmla="*/ 78 w 78"/>
                <a:gd name="T17" fmla="*/ 66 h 275"/>
                <a:gd name="T18" fmla="*/ 78 w 78"/>
                <a:gd name="T19" fmla="*/ 37 h 275"/>
                <a:gd name="T20" fmla="*/ 75 w 78"/>
                <a:gd name="T21" fmla="*/ 22 h 275"/>
                <a:gd name="T22" fmla="*/ 67 w 78"/>
                <a:gd name="T23" fmla="*/ 11 h 275"/>
                <a:gd name="T24" fmla="*/ 56 w 78"/>
                <a:gd name="T25" fmla="*/ 3 h 275"/>
                <a:gd name="T26" fmla="*/ 42 w 78"/>
                <a:gd name="T27" fmla="*/ 0 h 275"/>
                <a:gd name="T28" fmla="*/ 36 w 78"/>
                <a:gd name="T29" fmla="*/ 0 h 275"/>
                <a:gd name="T30" fmla="*/ 23 w 78"/>
                <a:gd name="T31" fmla="*/ 3 h 275"/>
                <a:gd name="T32" fmla="*/ 11 w 78"/>
                <a:gd name="T33" fmla="*/ 11 h 275"/>
                <a:gd name="T34" fmla="*/ 2 w 78"/>
                <a:gd name="T35" fmla="*/ 22 h 275"/>
                <a:gd name="T36" fmla="*/ 0 w 78"/>
                <a:gd name="T37" fmla="*/ 37 h 275"/>
                <a:gd name="T38" fmla="*/ 0 w 78"/>
                <a:gd name="T39" fmla="*/ 66 h 275"/>
                <a:gd name="T40" fmla="*/ 1 w 78"/>
                <a:gd name="T41" fmla="*/ 73 h 275"/>
                <a:gd name="T42" fmla="*/ 7 w 78"/>
                <a:gd name="T43" fmla="*/ 80 h 275"/>
                <a:gd name="T44" fmla="*/ 12 w 78"/>
                <a:gd name="T45" fmla="*/ 84 h 275"/>
                <a:gd name="T46" fmla="*/ 16 w 78"/>
                <a:gd name="T47" fmla="*/ 89 h 275"/>
                <a:gd name="T48" fmla="*/ 19 w 78"/>
                <a:gd name="T49" fmla="*/ 97 h 275"/>
                <a:gd name="T50" fmla="*/ 19 w 78"/>
                <a:gd name="T51" fmla="*/ 180 h 275"/>
                <a:gd name="T52" fmla="*/ 16 w 78"/>
                <a:gd name="T53" fmla="*/ 186 h 275"/>
                <a:gd name="T54" fmla="*/ 12 w 78"/>
                <a:gd name="T55" fmla="*/ 192 h 275"/>
                <a:gd name="T56" fmla="*/ 7 w 78"/>
                <a:gd name="T57" fmla="*/ 197 h 275"/>
                <a:gd name="T58" fmla="*/ 1 w 78"/>
                <a:gd name="T59" fmla="*/ 202 h 275"/>
                <a:gd name="T60" fmla="*/ 0 w 78"/>
                <a:gd name="T61" fmla="*/ 209 h 275"/>
                <a:gd name="T62" fmla="*/ 0 w 78"/>
                <a:gd name="T63" fmla="*/ 239 h 275"/>
                <a:gd name="T64" fmla="*/ 2 w 78"/>
                <a:gd name="T65" fmla="*/ 254 h 275"/>
                <a:gd name="T66" fmla="*/ 11 w 78"/>
                <a:gd name="T67" fmla="*/ 265 h 275"/>
                <a:gd name="T68" fmla="*/ 23 w 78"/>
                <a:gd name="T69" fmla="*/ 273 h 275"/>
                <a:gd name="T70" fmla="*/ 36 w 78"/>
                <a:gd name="T71" fmla="*/ 275 h 275"/>
                <a:gd name="T72" fmla="*/ 42 w 78"/>
                <a:gd name="T73" fmla="*/ 275 h 275"/>
                <a:gd name="T74" fmla="*/ 56 w 78"/>
                <a:gd name="T75" fmla="*/ 273 h 275"/>
                <a:gd name="T76" fmla="*/ 67 w 78"/>
                <a:gd name="T77" fmla="*/ 265 h 275"/>
                <a:gd name="T78" fmla="*/ 75 w 78"/>
                <a:gd name="T79" fmla="*/ 254 h 275"/>
                <a:gd name="T80" fmla="*/ 78 w 78"/>
                <a:gd name="T81" fmla="*/ 239 h 275"/>
                <a:gd name="T82" fmla="*/ 78 w 78"/>
                <a:gd name="T83" fmla="*/ 209 h 275"/>
                <a:gd name="T84" fmla="*/ 77 w 78"/>
                <a:gd name="T85" fmla="*/ 202 h 275"/>
                <a:gd name="T86" fmla="*/ 73 w 78"/>
                <a:gd name="T87" fmla="*/ 19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275">
                  <a:moveTo>
                    <a:pt x="67" y="192"/>
                  </a:moveTo>
                  <a:lnTo>
                    <a:pt x="67" y="192"/>
                  </a:lnTo>
                  <a:lnTo>
                    <a:pt x="64" y="189"/>
                  </a:lnTo>
                  <a:lnTo>
                    <a:pt x="62" y="186"/>
                  </a:lnTo>
                  <a:lnTo>
                    <a:pt x="60" y="182"/>
                  </a:lnTo>
                  <a:lnTo>
                    <a:pt x="60" y="180"/>
                  </a:lnTo>
                  <a:lnTo>
                    <a:pt x="60" y="97"/>
                  </a:lnTo>
                  <a:lnTo>
                    <a:pt x="60" y="97"/>
                  </a:lnTo>
                  <a:lnTo>
                    <a:pt x="60" y="93"/>
                  </a:lnTo>
                  <a:lnTo>
                    <a:pt x="62" y="89"/>
                  </a:lnTo>
                  <a:lnTo>
                    <a:pt x="64" y="87"/>
                  </a:lnTo>
                  <a:lnTo>
                    <a:pt x="67" y="84"/>
                  </a:lnTo>
                  <a:lnTo>
                    <a:pt x="73" y="80"/>
                  </a:lnTo>
                  <a:lnTo>
                    <a:pt x="73" y="80"/>
                  </a:lnTo>
                  <a:lnTo>
                    <a:pt x="74" y="77"/>
                  </a:lnTo>
                  <a:lnTo>
                    <a:pt x="77" y="73"/>
                  </a:lnTo>
                  <a:lnTo>
                    <a:pt x="78" y="70"/>
                  </a:lnTo>
                  <a:lnTo>
                    <a:pt x="78" y="66"/>
                  </a:lnTo>
                  <a:lnTo>
                    <a:pt x="78" y="37"/>
                  </a:lnTo>
                  <a:lnTo>
                    <a:pt x="78" y="37"/>
                  </a:lnTo>
                  <a:lnTo>
                    <a:pt x="78" y="30"/>
                  </a:lnTo>
                  <a:lnTo>
                    <a:pt x="75" y="22"/>
                  </a:lnTo>
                  <a:lnTo>
                    <a:pt x="73" y="16"/>
                  </a:lnTo>
                  <a:lnTo>
                    <a:pt x="67" y="11"/>
                  </a:lnTo>
                  <a:lnTo>
                    <a:pt x="62" y="7"/>
                  </a:lnTo>
                  <a:lnTo>
                    <a:pt x="56" y="3"/>
                  </a:lnTo>
                  <a:lnTo>
                    <a:pt x="50" y="0"/>
                  </a:lnTo>
                  <a:lnTo>
                    <a:pt x="42" y="0"/>
                  </a:lnTo>
                  <a:lnTo>
                    <a:pt x="36" y="0"/>
                  </a:lnTo>
                  <a:lnTo>
                    <a:pt x="36" y="0"/>
                  </a:lnTo>
                  <a:lnTo>
                    <a:pt x="29" y="0"/>
                  </a:lnTo>
                  <a:lnTo>
                    <a:pt x="23" y="3"/>
                  </a:lnTo>
                  <a:lnTo>
                    <a:pt x="16" y="7"/>
                  </a:lnTo>
                  <a:lnTo>
                    <a:pt x="11" y="11"/>
                  </a:lnTo>
                  <a:lnTo>
                    <a:pt x="7" y="16"/>
                  </a:lnTo>
                  <a:lnTo>
                    <a:pt x="2" y="22"/>
                  </a:lnTo>
                  <a:lnTo>
                    <a:pt x="0" y="30"/>
                  </a:lnTo>
                  <a:lnTo>
                    <a:pt x="0" y="37"/>
                  </a:lnTo>
                  <a:lnTo>
                    <a:pt x="0" y="66"/>
                  </a:lnTo>
                  <a:lnTo>
                    <a:pt x="0" y="66"/>
                  </a:lnTo>
                  <a:lnTo>
                    <a:pt x="0" y="70"/>
                  </a:lnTo>
                  <a:lnTo>
                    <a:pt x="1" y="73"/>
                  </a:lnTo>
                  <a:lnTo>
                    <a:pt x="4" y="77"/>
                  </a:lnTo>
                  <a:lnTo>
                    <a:pt x="7" y="80"/>
                  </a:lnTo>
                  <a:lnTo>
                    <a:pt x="12" y="84"/>
                  </a:lnTo>
                  <a:lnTo>
                    <a:pt x="12" y="84"/>
                  </a:lnTo>
                  <a:lnTo>
                    <a:pt x="15" y="87"/>
                  </a:lnTo>
                  <a:lnTo>
                    <a:pt x="16" y="89"/>
                  </a:lnTo>
                  <a:lnTo>
                    <a:pt x="17" y="93"/>
                  </a:lnTo>
                  <a:lnTo>
                    <a:pt x="19" y="97"/>
                  </a:lnTo>
                  <a:lnTo>
                    <a:pt x="19" y="180"/>
                  </a:lnTo>
                  <a:lnTo>
                    <a:pt x="19" y="180"/>
                  </a:lnTo>
                  <a:lnTo>
                    <a:pt x="17" y="182"/>
                  </a:lnTo>
                  <a:lnTo>
                    <a:pt x="16" y="186"/>
                  </a:lnTo>
                  <a:lnTo>
                    <a:pt x="15" y="189"/>
                  </a:lnTo>
                  <a:lnTo>
                    <a:pt x="12" y="192"/>
                  </a:lnTo>
                  <a:lnTo>
                    <a:pt x="7" y="197"/>
                  </a:lnTo>
                  <a:lnTo>
                    <a:pt x="7" y="197"/>
                  </a:lnTo>
                  <a:lnTo>
                    <a:pt x="4" y="198"/>
                  </a:lnTo>
                  <a:lnTo>
                    <a:pt x="1" y="202"/>
                  </a:lnTo>
                  <a:lnTo>
                    <a:pt x="0" y="207"/>
                  </a:lnTo>
                  <a:lnTo>
                    <a:pt x="0" y="209"/>
                  </a:lnTo>
                  <a:lnTo>
                    <a:pt x="0" y="239"/>
                  </a:lnTo>
                  <a:lnTo>
                    <a:pt x="0" y="239"/>
                  </a:lnTo>
                  <a:lnTo>
                    <a:pt x="0" y="247"/>
                  </a:lnTo>
                  <a:lnTo>
                    <a:pt x="2" y="254"/>
                  </a:lnTo>
                  <a:lnTo>
                    <a:pt x="7" y="259"/>
                  </a:lnTo>
                  <a:lnTo>
                    <a:pt x="11" y="265"/>
                  </a:lnTo>
                  <a:lnTo>
                    <a:pt x="16" y="270"/>
                  </a:lnTo>
                  <a:lnTo>
                    <a:pt x="23" y="273"/>
                  </a:lnTo>
                  <a:lnTo>
                    <a:pt x="29" y="275"/>
                  </a:lnTo>
                  <a:lnTo>
                    <a:pt x="36" y="275"/>
                  </a:lnTo>
                  <a:lnTo>
                    <a:pt x="42" y="275"/>
                  </a:lnTo>
                  <a:lnTo>
                    <a:pt x="42" y="275"/>
                  </a:lnTo>
                  <a:lnTo>
                    <a:pt x="50" y="275"/>
                  </a:lnTo>
                  <a:lnTo>
                    <a:pt x="56" y="273"/>
                  </a:lnTo>
                  <a:lnTo>
                    <a:pt x="62" y="270"/>
                  </a:lnTo>
                  <a:lnTo>
                    <a:pt x="67" y="265"/>
                  </a:lnTo>
                  <a:lnTo>
                    <a:pt x="73" y="259"/>
                  </a:lnTo>
                  <a:lnTo>
                    <a:pt x="75" y="254"/>
                  </a:lnTo>
                  <a:lnTo>
                    <a:pt x="78" y="247"/>
                  </a:lnTo>
                  <a:lnTo>
                    <a:pt x="78" y="239"/>
                  </a:lnTo>
                  <a:lnTo>
                    <a:pt x="78" y="209"/>
                  </a:lnTo>
                  <a:lnTo>
                    <a:pt x="78" y="209"/>
                  </a:lnTo>
                  <a:lnTo>
                    <a:pt x="78" y="207"/>
                  </a:lnTo>
                  <a:lnTo>
                    <a:pt x="77" y="202"/>
                  </a:lnTo>
                  <a:lnTo>
                    <a:pt x="74" y="198"/>
                  </a:lnTo>
                  <a:lnTo>
                    <a:pt x="73" y="197"/>
                  </a:lnTo>
                  <a:lnTo>
                    <a:pt x="67" y="1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84"/>
            <p:cNvSpPr>
              <a:spLocks/>
            </p:cNvSpPr>
            <p:nvPr/>
          </p:nvSpPr>
          <p:spPr bwMode="auto">
            <a:xfrm>
              <a:off x="1334659" y="2898982"/>
              <a:ext cx="83820" cy="16764"/>
            </a:xfrm>
            <a:custGeom>
              <a:avLst/>
              <a:gdLst>
                <a:gd name="T0" fmla="*/ 93 w 100"/>
                <a:gd name="T1" fmla="*/ 0 h 19"/>
                <a:gd name="T2" fmla="*/ 7 w 100"/>
                <a:gd name="T3" fmla="*/ 0 h 19"/>
                <a:gd name="T4" fmla="*/ 7 w 100"/>
                <a:gd name="T5" fmla="*/ 0 h 19"/>
                <a:gd name="T6" fmla="*/ 4 w 100"/>
                <a:gd name="T7" fmla="*/ 2 h 19"/>
                <a:gd name="T8" fmla="*/ 2 w 100"/>
                <a:gd name="T9" fmla="*/ 3 h 19"/>
                <a:gd name="T10" fmla="*/ 0 w 100"/>
                <a:gd name="T11" fmla="*/ 6 h 19"/>
                <a:gd name="T12" fmla="*/ 0 w 100"/>
                <a:gd name="T13" fmla="*/ 8 h 19"/>
                <a:gd name="T14" fmla="*/ 0 w 100"/>
                <a:gd name="T15" fmla="*/ 11 h 19"/>
                <a:gd name="T16" fmla="*/ 0 w 100"/>
                <a:gd name="T17" fmla="*/ 11 h 19"/>
                <a:gd name="T18" fmla="*/ 0 w 100"/>
                <a:gd name="T19" fmla="*/ 14 h 19"/>
                <a:gd name="T20" fmla="*/ 2 w 100"/>
                <a:gd name="T21" fmla="*/ 17 h 19"/>
                <a:gd name="T22" fmla="*/ 4 w 100"/>
                <a:gd name="T23" fmla="*/ 18 h 19"/>
                <a:gd name="T24" fmla="*/ 7 w 100"/>
                <a:gd name="T25" fmla="*/ 19 h 19"/>
                <a:gd name="T26" fmla="*/ 93 w 100"/>
                <a:gd name="T27" fmla="*/ 19 h 19"/>
                <a:gd name="T28" fmla="*/ 93 w 100"/>
                <a:gd name="T29" fmla="*/ 19 h 19"/>
                <a:gd name="T30" fmla="*/ 96 w 100"/>
                <a:gd name="T31" fmla="*/ 18 h 19"/>
                <a:gd name="T32" fmla="*/ 99 w 100"/>
                <a:gd name="T33" fmla="*/ 17 h 19"/>
                <a:gd name="T34" fmla="*/ 100 w 100"/>
                <a:gd name="T35" fmla="*/ 14 h 19"/>
                <a:gd name="T36" fmla="*/ 100 w 100"/>
                <a:gd name="T37" fmla="*/ 11 h 19"/>
                <a:gd name="T38" fmla="*/ 100 w 100"/>
                <a:gd name="T39" fmla="*/ 8 h 19"/>
                <a:gd name="T40" fmla="*/ 100 w 100"/>
                <a:gd name="T41" fmla="*/ 8 h 19"/>
                <a:gd name="T42" fmla="*/ 100 w 100"/>
                <a:gd name="T43" fmla="*/ 6 h 19"/>
                <a:gd name="T44" fmla="*/ 99 w 100"/>
                <a:gd name="T45" fmla="*/ 3 h 19"/>
                <a:gd name="T46" fmla="*/ 96 w 100"/>
                <a:gd name="T47" fmla="*/ 2 h 19"/>
                <a:gd name="T48" fmla="*/ 93 w 100"/>
                <a:gd name="T49" fmla="*/ 0 h 19"/>
                <a:gd name="T50" fmla="*/ 93 w 100"/>
                <a:gd name="T5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9">
                  <a:moveTo>
                    <a:pt x="93" y="0"/>
                  </a:moveTo>
                  <a:lnTo>
                    <a:pt x="7" y="0"/>
                  </a:lnTo>
                  <a:lnTo>
                    <a:pt x="7" y="0"/>
                  </a:lnTo>
                  <a:lnTo>
                    <a:pt x="4" y="2"/>
                  </a:lnTo>
                  <a:lnTo>
                    <a:pt x="2" y="3"/>
                  </a:lnTo>
                  <a:lnTo>
                    <a:pt x="0" y="6"/>
                  </a:lnTo>
                  <a:lnTo>
                    <a:pt x="0" y="8"/>
                  </a:lnTo>
                  <a:lnTo>
                    <a:pt x="0" y="11"/>
                  </a:lnTo>
                  <a:lnTo>
                    <a:pt x="0" y="11"/>
                  </a:lnTo>
                  <a:lnTo>
                    <a:pt x="0" y="14"/>
                  </a:lnTo>
                  <a:lnTo>
                    <a:pt x="2" y="17"/>
                  </a:lnTo>
                  <a:lnTo>
                    <a:pt x="4" y="18"/>
                  </a:lnTo>
                  <a:lnTo>
                    <a:pt x="7" y="19"/>
                  </a:lnTo>
                  <a:lnTo>
                    <a:pt x="93" y="19"/>
                  </a:lnTo>
                  <a:lnTo>
                    <a:pt x="93" y="19"/>
                  </a:lnTo>
                  <a:lnTo>
                    <a:pt x="96" y="18"/>
                  </a:lnTo>
                  <a:lnTo>
                    <a:pt x="99" y="17"/>
                  </a:lnTo>
                  <a:lnTo>
                    <a:pt x="100" y="14"/>
                  </a:lnTo>
                  <a:lnTo>
                    <a:pt x="100" y="11"/>
                  </a:lnTo>
                  <a:lnTo>
                    <a:pt x="100" y="8"/>
                  </a:lnTo>
                  <a:lnTo>
                    <a:pt x="100" y="8"/>
                  </a:lnTo>
                  <a:lnTo>
                    <a:pt x="100" y="6"/>
                  </a:lnTo>
                  <a:lnTo>
                    <a:pt x="99" y="3"/>
                  </a:lnTo>
                  <a:lnTo>
                    <a:pt x="96" y="2"/>
                  </a:lnTo>
                  <a:lnTo>
                    <a:pt x="93" y="0"/>
                  </a:lnTo>
                  <a:lnTo>
                    <a:pt x="9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85"/>
            <p:cNvSpPr>
              <a:spLocks/>
            </p:cNvSpPr>
            <p:nvPr/>
          </p:nvSpPr>
          <p:spPr bwMode="auto">
            <a:xfrm>
              <a:off x="1334659" y="2934186"/>
              <a:ext cx="83820" cy="15088"/>
            </a:xfrm>
            <a:custGeom>
              <a:avLst/>
              <a:gdLst>
                <a:gd name="T0" fmla="*/ 93 w 100"/>
                <a:gd name="T1" fmla="*/ 0 h 18"/>
                <a:gd name="T2" fmla="*/ 7 w 100"/>
                <a:gd name="T3" fmla="*/ 0 h 18"/>
                <a:gd name="T4" fmla="*/ 7 w 100"/>
                <a:gd name="T5" fmla="*/ 0 h 18"/>
                <a:gd name="T6" fmla="*/ 4 w 100"/>
                <a:gd name="T7" fmla="*/ 0 h 18"/>
                <a:gd name="T8" fmla="*/ 2 w 100"/>
                <a:gd name="T9" fmla="*/ 3 h 18"/>
                <a:gd name="T10" fmla="*/ 0 w 100"/>
                <a:gd name="T11" fmla="*/ 4 h 18"/>
                <a:gd name="T12" fmla="*/ 0 w 100"/>
                <a:gd name="T13" fmla="*/ 7 h 18"/>
                <a:gd name="T14" fmla="*/ 0 w 100"/>
                <a:gd name="T15" fmla="*/ 11 h 18"/>
                <a:gd name="T16" fmla="*/ 0 w 100"/>
                <a:gd name="T17" fmla="*/ 11 h 18"/>
                <a:gd name="T18" fmla="*/ 0 w 100"/>
                <a:gd name="T19" fmla="*/ 14 h 18"/>
                <a:gd name="T20" fmla="*/ 2 w 100"/>
                <a:gd name="T21" fmla="*/ 16 h 18"/>
                <a:gd name="T22" fmla="*/ 4 w 100"/>
                <a:gd name="T23" fmla="*/ 18 h 18"/>
                <a:gd name="T24" fmla="*/ 7 w 100"/>
                <a:gd name="T25" fmla="*/ 18 h 18"/>
                <a:gd name="T26" fmla="*/ 93 w 100"/>
                <a:gd name="T27" fmla="*/ 18 h 18"/>
                <a:gd name="T28" fmla="*/ 93 w 100"/>
                <a:gd name="T29" fmla="*/ 18 h 18"/>
                <a:gd name="T30" fmla="*/ 96 w 100"/>
                <a:gd name="T31" fmla="*/ 18 h 18"/>
                <a:gd name="T32" fmla="*/ 99 w 100"/>
                <a:gd name="T33" fmla="*/ 16 h 18"/>
                <a:gd name="T34" fmla="*/ 100 w 100"/>
                <a:gd name="T35" fmla="*/ 14 h 18"/>
                <a:gd name="T36" fmla="*/ 100 w 100"/>
                <a:gd name="T37" fmla="*/ 11 h 18"/>
                <a:gd name="T38" fmla="*/ 100 w 100"/>
                <a:gd name="T39" fmla="*/ 7 h 18"/>
                <a:gd name="T40" fmla="*/ 100 w 100"/>
                <a:gd name="T41" fmla="*/ 7 h 18"/>
                <a:gd name="T42" fmla="*/ 100 w 100"/>
                <a:gd name="T43" fmla="*/ 4 h 18"/>
                <a:gd name="T44" fmla="*/ 99 w 100"/>
                <a:gd name="T45" fmla="*/ 3 h 18"/>
                <a:gd name="T46" fmla="*/ 96 w 100"/>
                <a:gd name="T47" fmla="*/ 0 h 18"/>
                <a:gd name="T48" fmla="*/ 93 w 100"/>
                <a:gd name="T49" fmla="*/ 0 h 18"/>
                <a:gd name="T50" fmla="*/ 93 w 100"/>
                <a:gd name="T5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8">
                  <a:moveTo>
                    <a:pt x="93" y="0"/>
                  </a:moveTo>
                  <a:lnTo>
                    <a:pt x="7" y="0"/>
                  </a:lnTo>
                  <a:lnTo>
                    <a:pt x="7" y="0"/>
                  </a:lnTo>
                  <a:lnTo>
                    <a:pt x="4" y="0"/>
                  </a:lnTo>
                  <a:lnTo>
                    <a:pt x="2" y="3"/>
                  </a:lnTo>
                  <a:lnTo>
                    <a:pt x="0" y="4"/>
                  </a:lnTo>
                  <a:lnTo>
                    <a:pt x="0" y="7"/>
                  </a:lnTo>
                  <a:lnTo>
                    <a:pt x="0" y="11"/>
                  </a:lnTo>
                  <a:lnTo>
                    <a:pt x="0" y="11"/>
                  </a:lnTo>
                  <a:lnTo>
                    <a:pt x="0" y="14"/>
                  </a:lnTo>
                  <a:lnTo>
                    <a:pt x="2" y="16"/>
                  </a:lnTo>
                  <a:lnTo>
                    <a:pt x="4" y="18"/>
                  </a:lnTo>
                  <a:lnTo>
                    <a:pt x="7" y="18"/>
                  </a:lnTo>
                  <a:lnTo>
                    <a:pt x="93" y="18"/>
                  </a:lnTo>
                  <a:lnTo>
                    <a:pt x="93" y="18"/>
                  </a:lnTo>
                  <a:lnTo>
                    <a:pt x="96" y="18"/>
                  </a:lnTo>
                  <a:lnTo>
                    <a:pt x="99" y="16"/>
                  </a:lnTo>
                  <a:lnTo>
                    <a:pt x="100" y="14"/>
                  </a:lnTo>
                  <a:lnTo>
                    <a:pt x="100" y="11"/>
                  </a:lnTo>
                  <a:lnTo>
                    <a:pt x="100" y="7"/>
                  </a:lnTo>
                  <a:lnTo>
                    <a:pt x="100" y="7"/>
                  </a:lnTo>
                  <a:lnTo>
                    <a:pt x="100" y="4"/>
                  </a:lnTo>
                  <a:lnTo>
                    <a:pt x="99" y="3"/>
                  </a:lnTo>
                  <a:lnTo>
                    <a:pt x="96" y="0"/>
                  </a:lnTo>
                  <a:lnTo>
                    <a:pt x="93" y="0"/>
                  </a:lnTo>
                  <a:lnTo>
                    <a:pt x="9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 name="Group 458"/>
          <p:cNvGrpSpPr/>
          <p:nvPr/>
        </p:nvGrpSpPr>
        <p:grpSpPr>
          <a:xfrm>
            <a:off x="4763974" y="3272191"/>
            <a:ext cx="308071" cy="254751"/>
            <a:chOff x="5869254" y="3537678"/>
            <a:chExt cx="381019" cy="346057"/>
          </a:xfrm>
        </p:grpSpPr>
        <p:sp>
          <p:nvSpPr>
            <p:cNvPr id="103" name="Oval 7"/>
            <p:cNvSpPr>
              <a:spLocks noChangeArrowheads="1"/>
            </p:cNvSpPr>
            <p:nvPr/>
          </p:nvSpPr>
          <p:spPr bwMode="auto">
            <a:xfrm>
              <a:off x="5930683" y="3816398"/>
              <a:ext cx="67337" cy="67337"/>
            </a:xfrm>
            <a:prstGeom prst="ellipse">
              <a:avLst/>
            </a:pr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4" name="Oval 8"/>
            <p:cNvSpPr>
              <a:spLocks noChangeArrowheads="1"/>
            </p:cNvSpPr>
            <p:nvPr/>
          </p:nvSpPr>
          <p:spPr bwMode="auto">
            <a:xfrm>
              <a:off x="6136079" y="3816392"/>
              <a:ext cx="67337" cy="67337"/>
            </a:xfrm>
            <a:prstGeom prst="ellipse">
              <a:avLst/>
            </a:pr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5" name="Freeform 9"/>
            <p:cNvSpPr>
              <a:spLocks/>
            </p:cNvSpPr>
            <p:nvPr/>
          </p:nvSpPr>
          <p:spPr bwMode="auto">
            <a:xfrm>
              <a:off x="6033537" y="3537678"/>
              <a:ext cx="52452" cy="55996"/>
            </a:xfrm>
            <a:custGeom>
              <a:avLst/>
              <a:gdLst>
                <a:gd name="T0" fmla="*/ 141 w 282"/>
                <a:gd name="T1" fmla="*/ 0 h 301"/>
                <a:gd name="T2" fmla="*/ 0 w 282"/>
                <a:gd name="T3" fmla="*/ 141 h 301"/>
                <a:gd name="T4" fmla="*/ 0 w 282"/>
                <a:gd name="T5" fmla="*/ 301 h 301"/>
                <a:gd name="T6" fmla="*/ 282 w 282"/>
                <a:gd name="T7" fmla="*/ 301 h 301"/>
                <a:gd name="T8" fmla="*/ 282 w 282"/>
                <a:gd name="T9" fmla="*/ 141 h 301"/>
                <a:gd name="T10" fmla="*/ 141 w 282"/>
                <a:gd name="T11" fmla="*/ 0 h 301"/>
              </a:gdLst>
              <a:ahLst/>
              <a:cxnLst>
                <a:cxn ang="0">
                  <a:pos x="T0" y="T1"/>
                </a:cxn>
                <a:cxn ang="0">
                  <a:pos x="T2" y="T3"/>
                </a:cxn>
                <a:cxn ang="0">
                  <a:pos x="T4" y="T5"/>
                </a:cxn>
                <a:cxn ang="0">
                  <a:pos x="T6" y="T7"/>
                </a:cxn>
                <a:cxn ang="0">
                  <a:pos x="T8" y="T9"/>
                </a:cxn>
                <a:cxn ang="0">
                  <a:pos x="T10" y="T11"/>
                </a:cxn>
              </a:cxnLst>
              <a:rect l="0" t="0" r="r" b="b"/>
              <a:pathLst>
                <a:path w="282" h="301">
                  <a:moveTo>
                    <a:pt x="141" y="0"/>
                  </a:moveTo>
                  <a:cubicBezTo>
                    <a:pt x="63" y="0"/>
                    <a:pt x="0" y="63"/>
                    <a:pt x="0" y="141"/>
                  </a:cubicBezTo>
                  <a:cubicBezTo>
                    <a:pt x="0" y="301"/>
                    <a:pt x="0" y="301"/>
                    <a:pt x="0" y="301"/>
                  </a:cubicBezTo>
                  <a:cubicBezTo>
                    <a:pt x="282" y="301"/>
                    <a:pt x="282" y="301"/>
                    <a:pt x="282" y="301"/>
                  </a:cubicBezTo>
                  <a:cubicBezTo>
                    <a:pt x="282" y="141"/>
                    <a:pt x="282" y="141"/>
                    <a:pt x="282" y="141"/>
                  </a:cubicBezTo>
                  <a:cubicBezTo>
                    <a:pt x="282" y="63"/>
                    <a:pt x="219" y="0"/>
                    <a:pt x="141" y="0"/>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6" name="Freeform 10"/>
            <p:cNvSpPr>
              <a:spLocks noEditPoints="1"/>
            </p:cNvSpPr>
            <p:nvPr/>
          </p:nvSpPr>
          <p:spPr bwMode="auto">
            <a:xfrm>
              <a:off x="5869254" y="3608006"/>
              <a:ext cx="381019" cy="235162"/>
            </a:xfrm>
            <a:custGeom>
              <a:avLst/>
              <a:gdLst>
                <a:gd name="T0" fmla="*/ 1982 w 2048"/>
                <a:gd name="T1" fmla="*/ 704 h 1264"/>
                <a:gd name="T2" fmla="*/ 1479 w 2048"/>
                <a:gd name="T3" fmla="*/ 63 h 1264"/>
                <a:gd name="T4" fmla="*/ 1382 w 2048"/>
                <a:gd name="T5" fmla="*/ 0 h 1264"/>
                <a:gd name="T6" fmla="*/ 93 w 2048"/>
                <a:gd name="T7" fmla="*/ 0 h 1264"/>
                <a:gd name="T8" fmla="*/ 0 w 2048"/>
                <a:gd name="T9" fmla="*/ 96 h 1264"/>
                <a:gd name="T10" fmla="*/ 0 w 2048"/>
                <a:gd name="T11" fmla="*/ 1177 h 1264"/>
                <a:gd name="T12" fmla="*/ 81 w 2048"/>
                <a:gd name="T13" fmla="*/ 1264 h 1264"/>
                <a:gd name="T14" fmla="*/ 233 w 2048"/>
                <a:gd name="T15" fmla="*/ 1264 h 1264"/>
                <a:gd name="T16" fmla="*/ 511 w 2048"/>
                <a:gd name="T17" fmla="*/ 1020 h 1264"/>
                <a:gd name="T18" fmla="*/ 790 w 2048"/>
                <a:gd name="T19" fmla="*/ 1264 h 1264"/>
                <a:gd name="T20" fmla="*/ 1337 w 2048"/>
                <a:gd name="T21" fmla="*/ 1264 h 1264"/>
                <a:gd name="T22" fmla="*/ 1615 w 2048"/>
                <a:gd name="T23" fmla="*/ 1020 h 1264"/>
                <a:gd name="T24" fmla="*/ 1894 w 2048"/>
                <a:gd name="T25" fmla="*/ 1264 h 1264"/>
                <a:gd name="T26" fmla="*/ 1970 w 2048"/>
                <a:gd name="T27" fmla="*/ 1264 h 1264"/>
                <a:gd name="T28" fmla="*/ 2048 w 2048"/>
                <a:gd name="T29" fmla="*/ 1179 h 1264"/>
                <a:gd name="T30" fmla="*/ 2048 w 2048"/>
                <a:gd name="T31" fmla="*/ 875 h 1264"/>
                <a:gd name="T32" fmla="*/ 1982 w 2048"/>
                <a:gd name="T33" fmla="*/ 704 h 1264"/>
                <a:gd name="T34" fmla="*/ 630 w 2048"/>
                <a:gd name="T35" fmla="*/ 809 h 1264"/>
                <a:gd name="T36" fmla="*/ 296 w 2048"/>
                <a:gd name="T37" fmla="*/ 475 h 1264"/>
                <a:gd name="T38" fmla="*/ 630 w 2048"/>
                <a:gd name="T39" fmla="*/ 141 h 1264"/>
                <a:gd name="T40" fmla="*/ 964 w 2048"/>
                <a:gd name="T41" fmla="*/ 475 h 1264"/>
                <a:gd name="T42" fmla="*/ 630 w 2048"/>
                <a:gd name="T43" fmla="*/ 809 h 1264"/>
                <a:gd name="T44" fmla="*/ 1262 w 2048"/>
                <a:gd name="T45" fmla="*/ 708 h 1264"/>
                <a:gd name="T46" fmla="*/ 1262 w 2048"/>
                <a:gd name="T47" fmla="*/ 240 h 1264"/>
                <a:gd name="T48" fmla="*/ 1464 w 2048"/>
                <a:gd name="T49" fmla="*/ 240 h 1264"/>
                <a:gd name="T50" fmla="*/ 1685 w 2048"/>
                <a:gd name="T51" fmla="*/ 513 h 1264"/>
                <a:gd name="T52" fmla="*/ 1818 w 2048"/>
                <a:gd name="T53" fmla="*/ 708 h 1264"/>
                <a:gd name="T54" fmla="*/ 1262 w 2048"/>
                <a:gd name="T55" fmla="*/ 708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48" h="1264">
                  <a:moveTo>
                    <a:pt x="1982" y="704"/>
                  </a:moveTo>
                  <a:cubicBezTo>
                    <a:pt x="1965" y="682"/>
                    <a:pt x="1499" y="87"/>
                    <a:pt x="1479" y="63"/>
                  </a:cubicBezTo>
                  <a:cubicBezTo>
                    <a:pt x="1469" y="50"/>
                    <a:pt x="1441" y="0"/>
                    <a:pt x="1382" y="0"/>
                  </a:cubicBezTo>
                  <a:cubicBezTo>
                    <a:pt x="1323" y="0"/>
                    <a:pt x="93" y="0"/>
                    <a:pt x="93" y="0"/>
                  </a:cubicBezTo>
                  <a:cubicBezTo>
                    <a:pt x="50" y="0"/>
                    <a:pt x="0" y="27"/>
                    <a:pt x="0" y="96"/>
                  </a:cubicBezTo>
                  <a:cubicBezTo>
                    <a:pt x="0" y="96"/>
                    <a:pt x="0" y="1121"/>
                    <a:pt x="0" y="1177"/>
                  </a:cubicBezTo>
                  <a:cubicBezTo>
                    <a:pt x="0" y="1233"/>
                    <a:pt x="43" y="1264"/>
                    <a:pt x="81" y="1264"/>
                  </a:cubicBezTo>
                  <a:cubicBezTo>
                    <a:pt x="81" y="1264"/>
                    <a:pt x="138" y="1264"/>
                    <a:pt x="233" y="1264"/>
                  </a:cubicBezTo>
                  <a:cubicBezTo>
                    <a:pt x="251" y="1126"/>
                    <a:pt x="369" y="1020"/>
                    <a:pt x="511" y="1020"/>
                  </a:cubicBezTo>
                  <a:cubicBezTo>
                    <a:pt x="654" y="1020"/>
                    <a:pt x="772" y="1126"/>
                    <a:pt x="790" y="1264"/>
                  </a:cubicBezTo>
                  <a:cubicBezTo>
                    <a:pt x="969" y="1264"/>
                    <a:pt x="1161" y="1264"/>
                    <a:pt x="1337" y="1264"/>
                  </a:cubicBezTo>
                  <a:cubicBezTo>
                    <a:pt x="1355" y="1126"/>
                    <a:pt x="1473" y="1020"/>
                    <a:pt x="1615" y="1020"/>
                  </a:cubicBezTo>
                  <a:cubicBezTo>
                    <a:pt x="1758" y="1020"/>
                    <a:pt x="1876" y="1126"/>
                    <a:pt x="1894" y="1264"/>
                  </a:cubicBezTo>
                  <a:cubicBezTo>
                    <a:pt x="1938" y="1264"/>
                    <a:pt x="1966" y="1264"/>
                    <a:pt x="1970" y="1264"/>
                  </a:cubicBezTo>
                  <a:cubicBezTo>
                    <a:pt x="2009" y="1264"/>
                    <a:pt x="2048" y="1227"/>
                    <a:pt x="2048" y="1179"/>
                  </a:cubicBezTo>
                  <a:cubicBezTo>
                    <a:pt x="2048" y="1155"/>
                    <a:pt x="2048" y="950"/>
                    <a:pt x="2048" y="875"/>
                  </a:cubicBezTo>
                  <a:cubicBezTo>
                    <a:pt x="2048" y="800"/>
                    <a:pt x="1999" y="726"/>
                    <a:pt x="1982" y="704"/>
                  </a:cubicBezTo>
                  <a:close/>
                  <a:moveTo>
                    <a:pt x="630" y="809"/>
                  </a:moveTo>
                  <a:cubicBezTo>
                    <a:pt x="446" y="809"/>
                    <a:pt x="296" y="659"/>
                    <a:pt x="296" y="475"/>
                  </a:cubicBezTo>
                  <a:cubicBezTo>
                    <a:pt x="296" y="290"/>
                    <a:pt x="446" y="141"/>
                    <a:pt x="630" y="141"/>
                  </a:cubicBezTo>
                  <a:cubicBezTo>
                    <a:pt x="814" y="141"/>
                    <a:pt x="964" y="290"/>
                    <a:pt x="964" y="475"/>
                  </a:cubicBezTo>
                  <a:cubicBezTo>
                    <a:pt x="964" y="659"/>
                    <a:pt x="814" y="809"/>
                    <a:pt x="630" y="809"/>
                  </a:cubicBezTo>
                  <a:close/>
                  <a:moveTo>
                    <a:pt x="1262" y="708"/>
                  </a:moveTo>
                  <a:cubicBezTo>
                    <a:pt x="1262" y="240"/>
                    <a:pt x="1262" y="240"/>
                    <a:pt x="1262" y="240"/>
                  </a:cubicBezTo>
                  <a:cubicBezTo>
                    <a:pt x="1262" y="240"/>
                    <a:pt x="1438" y="240"/>
                    <a:pt x="1464" y="240"/>
                  </a:cubicBezTo>
                  <a:cubicBezTo>
                    <a:pt x="1490" y="240"/>
                    <a:pt x="1685" y="513"/>
                    <a:pt x="1685" y="513"/>
                  </a:cubicBezTo>
                  <a:cubicBezTo>
                    <a:pt x="1714" y="554"/>
                    <a:pt x="1818" y="671"/>
                    <a:pt x="1818" y="708"/>
                  </a:cubicBezTo>
                  <a:lnTo>
                    <a:pt x="1262" y="708"/>
                  </a:ln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7" name="Freeform 11"/>
            <p:cNvSpPr>
              <a:spLocks/>
            </p:cNvSpPr>
            <p:nvPr/>
          </p:nvSpPr>
          <p:spPr bwMode="auto">
            <a:xfrm>
              <a:off x="5942702" y="3652352"/>
              <a:ext cx="87498" cy="87418"/>
            </a:xfrm>
            <a:custGeom>
              <a:avLst/>
              <a:gdLst>
                <a:gd name="T0" fmla="*/ 1111 w 1111"/>
                <a:gd name="T1" fmla="*/ 370 h 1110"/>
                <a:gd name="T2" fmla="*/ 740 w 1111"/>
                <a:gd name="T3" fmla="*/ 370 h 1110"/>
                <a:gd name="T4" fmla="*/ 740 w 1111"/>
                <a:gd name="T5" fmla="*/ 0 h 1110"/>
                <a:gd name="T6" fmla="*/ 371 w 1111"/>
                <a:gd name="T7" fmla="*/ 0 h 1110"/>
                <a:gd name="T8" fmla="*/ 371 w 1111"/>
                <a:gd name="T9" fmla="*/ 370 h 1110"/>
                <a:gd name="T10" fmla="*/ 0 w 1111"/>
                <a:gd name="T11" fmla="*/ 370 h 1110"/>
                <a:gd name="T12" fmla="*/ 0 w 1111"/>
                <a:gd name="T13" fmla="*/ 739 h 1110"/>
                <a:gd name="T14" fmla="*/ 371 w 1111"/>
                <a:gd name="T15" fmla="*/ 739 h 1110"/>
                <a:gd name="T16" fmla="*/ 371 w 1111"/>
                <a:gd name="T17" fmla="*/ 1110 h 1110"/>
                <a:gd name="T18" fmla="*/ 740 w 1111"/>
                <a:gd name="T19" fmla="*/ 1110 h 1110"/>
                <a:gd name="T20" fmla="*/ 740 w 1111"/>
                <a:gd name="T21" fmla="*/ 739 h 1110"/>
                <a:gd name="T22" fmla="*/ 1111 w 1111"/>
                <a:gd name="T23" fmla="*/ 739 h 1110"/>
                <a:gd name="T24" fmla="*/ 1111 w 1111"/>
                <a:gd name="T25" fmla="*/ 37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1" h="1110">
                  <a:moveTo>
                    <a:pt x="1111" y="370"/>
                  </a:moveTo>
                  <a:lnTo>
                    <a:pt x="740" y="370"/>
                  </a:lnTo>
                  <a:lnTo>
                    <a:pt x="740" y="0"/>
                  </a:lnTo>
                  <a:lnTo>
                    <a:pt x="371" y="0"/>
                  </a:lnTo>
                  <a:lnTo>
                    <a:pt x="371" y="370"/>
                  </a:lnTo>
                  <a:lnTo>
                    <a:pt x="0" y="370"/>
                  </a:lnTo>
                  <a:lnTo>
                    <a:pt x="0" y="739"/>
                  </a:lnTo>
                  <a:lnTo>
                    <a:pt x="371" y="739"/>
                  </a:lnTo>
                  <a:lnTo>
                    <a:pt x="371" y="1110"/>
                  </a:lnTo>
                  <a:lnTo>
                    <a:pt x="740" y="1110"/>
                  </a:lnTo>
                  <a:lnTo>
                    <a:pt x="740" y="739"/>
                  </a:lnTo>
                  <a:lnTo>
                    <a:pt x="1111" y="739"/>
                  </a:lnTo>
                  <a:lnTo>
                    <a:pt x="1111" y="370"/>
                  </a:ln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08" name="Group 445"/>
          <p:cNvGrpSpPr/>
          <p:nvPr/>
        </p:nvGrpSpPr>
        <p:grpSpPr>
          <a:xfrm>
            <a:off x="6049229" y="1395575"/>
            <a:ext cx="227696" cy="279689"/>
            <a:chOff x="7709841" y="2997100"/>
            <a:chExt cx="172948" cy="233331"/>
          </a:xfrm>
        </p:grpSpPr>
        <p:grpSp>
          <p:nvGrpSpPr>
            <p:cNvPr id="109" name="Group 446"/>
            <p:cNvGrpSpPr/>
            <p:nvPr/>
          </p:nvGrpSpPr>
          <p:grpSpPr>
            <a:xfrm>
              <a:off x="7709841" y="2997100"/>
              <a:ext cx="172948" cy="233331"/>
              <a:chOff x="5960296" y="3732836"/>
              <a:chExt cx="257196" cy="346993"/>
            </a:xfrm>
          </p:grpSpPr>
          <p:sp>
            <p:nvSpPr>
              <p:cNvPr id="113" name="Freeform 8"/>
              <p:cNvSpPr>
                <a:spLocks/>
              </p:cNvSpPr>
              <p:nvPr/>
            </p:nvSpPr>
            <p:spPr bwMode="auto">
              <a:xfrm>
                <a:off x="6084931" y="3798432"/>
                <a:ext cx="58446" cy="49767"/>
              </a:xfrm>
              <a:custGeom>
                <a:avLst/>
                <a:gdLst>
                  <a:gd name="T0" fmla="*/ 721 w 1670"/>
                  <a:gd name="T1" fmla="*/ 942 h 1422"/>
                  <a:gd name="T2" fmla="*/ 324 w 1670"/>
                  <a:gd name="T3" fmla="*/ 545 h 1422"/>
                  <a:gd name="T4" fmla="*/ 295 w 1670"/>
                  <a:gd name="T5" fmla="*/ 521 h 1422"/>
                  <a:gd name="T6" fmla="*/ 261 w 1670"/>
                  <a:gd name="T7" fmla="*/ 504 h 1422"/>
                  <a:gd name="T8" fmla="*/ 227 w 1670"/>
                  <a:gd name="T9" fmla="*/ 493 h 1422"/>
                  <a:gd name="T10" fmla="*/ 191 w 1670"/>
                  <a:gd name="T11" fmla="*/ 489 h 1422"/>
                  <a:gd name="T12" fmla="*/ 154 w 1670"/>
                  <a:gd name="T13" fmla="*/ 493 h 1422"/>
                  <a:gd name="T14" fmla="*/ 118 w 1670"/>
                  <a:gd name="T15" fmla="*/ 504 h 1422"/>
                  <a:gd name="T16" fmla="*/ 85 w 1670"/>
                  <a:gd name="T17" fmla="*/ 521 h 1422"/>
                  <a:gd name="T18" fmla="*/ 55 w 1670"/>
                  <a:gd name="T19" fmla="*/ 545 h 1422"/>
                  <a:gd name="T20" fmla="*/ 43 w 1670"/>
                  <a:gd name="T21" fmla="*/ 559 h 1422"/>
                  <a:gd name="T22" fmla="*/ 22 w 1670"/>
                  <a:gd name="T23" fmla="*/ 590 h 1422"/>
                  <a:gd name="T24" fmla="*/ 8 w 1670"/>
                  <a:gd name="T25" fmla="*/ 625 h 1422"/>
                  <a:gd name="T26" fmla="*/ 2 w 1670"/>
                  <a:gd name="T27" fmla="*/ 661 h 1422"/>
                  <a:gd name="T28" fmla="*/ 2 w 1670"/>
                  <a:gd name="T29" fmla="*/ 697 h 1422"/>
                  <a:gd name="T30" fmla="*/ 8 w 1670"/>
                  <a:gd name="T31" fmla="*/ 734 h 1422"/>
                  <a:gd name="T32" fmla="*/ 22 w 1670"/>
                  <a:gd name="T33" fmla="*/ 768 h 1422"/>
                  <a:gd name="T34" fmla="*/ 43 w 1670"/>
                  <a:gd name="T35" fmla="*/ 800 h 1422"/>
                  <a:gd name="T36" fmla="*/ 611 w 1670"/>
                  <a:gd name="T37" fmla="*/ 1370 h 1422"/>
                  <a:gd name="T38" fmla="*/ 638 w 1670"/>
                  <a:gd name="T39" fmla="*/ 1391 h 1422"/>
                  <a:gd name="T40" fmla="*/ 652 w 1670"/>
                  <a:gd name="T41" fmla="*/ 1397 h 1422"/>
                  <a:gd name="T42" fmla="*/ 695 w 1670"/>
                  <a:gd name="T43" fmla="*/ 1416 h 1422"/>
                  <a:gd name="T44" fmla="*/ 725 w 1670"/>
                  <a:gd name="T45" fmla="*/ 1421 h 1422"/>
                  <a:gd name="T46" fmla="*/ 764 w 1670"/>
                  <a:gd name="T47" fmla="*/ 1422 h 1422"/>
                  <a:gd name="T48" fmla="*/ 830 w 1670"/>
                  <a:gd name="T49" fmla="*/ 1403 h 1422"/>
                  <a:gd name="T50" fmla="*/ 849 w 1670"/>
                  <a:gd name="T51" fmla="*/ 1392 h 1422"/>
                  <a:gd name="T52" fmla="*/ 881 w 1670"/>
                  <a:gd name="T53" fmla="*/ 1370 h 1422"/>
                  <a:gd name="T54" fmla="*/ 903 w 1670"/>
                  <a:gd name="T55" fmla="*/ 1345 h 1422"/>
                  <a:gd name="T56" fmla="*/ 1635 w 1670"/>
                  <a:gd name="T57" fmla="*/ 299 h 1422"/>
                  <a:gd name="T58" fmla="*/ 1654 w 1670"/>
                  <a:gd name="T59" fmla="*/ 264 h 1422"/>
                  <a:gd name="T60" fmla="*/ 1667 w 1670"/>
                  <a:gd name="T61" fmla="*/ 230 h 1422"/>
                  <a:gd name="T62" fmla="*/ 1670 w 1670"/>
                  <a:gd name="T63" fmla="*/ 192 h 1422"/>
                  <a:gd name="T64" fmla="*/ 1667 w 1670"/>
                  <a:gd name="T65" fmla="*/ 155 h 1422"/>
                  <a:gd name="T66" fmla="*/ 1657 w 1670"/>
                  <a:gd name="T67" fmla="*/ 121 h 1422"/>
                  <a:gd name="T68" fmla="*/ 1641 w 1670"/>
                  <a:gd name="T69" fmla="*/ 88 h 1422"/>
                  <a:gd name="T70" fmla="*/ 1618 w 1670"/>
                  <a:gd name="T71" fmla="*/ 58 h 1422"/>
                  <a:gd name="T72" fmla="*/ 1588 w 1670"/>
                  <a:gd name="T73" fmla="*/ 33 h 1422"/>
                  <a:gd name="T74" fmla="*/ 1572 w 1670"/>
                  <a:gd name="T75" fmla="*/ 23 h 1422"/>
                  <a:gd name="T76" fmla="*/ 1537 w 1670"/>
                  <a:gd name="T77" fmla="*/ 7 h 1422"/>
                  <a:gd name="T78" fmla="*/ 1501 w 1670"/>
                  <a:gd name="T79" fmla="*/ 0 h 1422"/>
                  <a:gd name="T80" fmla="*/ 1465 w 1670"/>
                  <a:gd name="T81" fmla="*/ 0 h 1422"/>
                  <a:gd name="T82" fmla="*/ 1429 w 1670"/>
                  <a:gd name="T83" fmla="*/ 6 h 1422"/>
                  <a:gd name="T84" fmla="*/ 1396 w 1670"/>
                  <a:gd name="T85" fmla="*/ 18 h 1422"/>
                  <a:gd name="T86" fmla="*/ 1364 w 1670"/>
                  <a:gd name="T87" fmla="*/ 39 h 1422"/>
                  <a:gd name="T88" fmla="*/ 1336 w 1670"/>
                  <a:gd name="T89" fmla="*/ 6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0" h="1422">
                    <a:moveTo>
                      <a:pt x="1325" y="80"/>
                    </a:moveTo>
                    <a:lnTo>
                      <a:pt x="721" y="942"/>
                    </a:lnTo>
                    <a:lnTo>
                      <a:pt x="324" y="545"/>
                    </a:lnTo>
                    <a:lnTo>
                      <a:pt x="324" y="545"/>
                    </a:lnTo>
                    <a:lnTo>
                      <a:pt x="310" y="532"/>
                    </a:lnTo>
                    <a:lnTo>
                      <a:pt x="295" y="521"/>
                    </a:lnTo>
                    <a:lnTo>
                      <a:pt x="279" y="512"/>
                    </a:lnTo>
                    <a:lnTo>
                      <a:pt x="261" y="504"/>
                    </a:lnTo>
                    <a:lnTo>
                      <a:pt x="244" y="497"/>
                    </a:lnTo>
                    <a:lnTo>
                      <a:pt x="227" y="493"/>
                    </a:lnTo>
                    <a:lnTo>
                      <a:pt x="208" y="491"/>
                    </a:lnTo>
                    <a:lnTo>
                      <a:pt x="191" y="489"/>
                    </a:lnTo>
                    <a:lnTo>
                      <a:pt x="172" y="491"/>
                    </a:lnTo>
                    <a:lnTo>
                      <a:pt x="154" y="493"/>
                    </a:lnTo>
                    <a:lnTo>
                      <a:pt x="135" y="497"/>
                    </a:lnTo>
                    <a:lnTo>
                      <a:pt x="118" y="504"/>
                    </a:lnTo>
                    <a:lnTo>
                      <a:pt x="102" y="512"/>
                    </a:lnTo>
                    <a:lnTo>
                      <a:pt x="85" y="521"/>
                    </a:lnTo>
                    <a:lnTo>
                      <a:pt x="71" y="532"/>
                    </a:lnTo>
                    <a:lnTo>
                      <a:pt x="55" y="545"/>
                    </a:lnTo>
                    <a:lnTo>
                      <a:pt x="55" y="545"/>
                    </a:lnTo>
                    <a:lnTo>
                      <a:pt x="43" y="559"/>
                    </a:lnTo>
                    <a:lnTo>
                      <a:pt x="31" y="575"/>
                    </a:lnTo>
                    <a:lnTo>
                      <a:pt x="22" y="590"/>
                    </a:lnTo>
                    <a:lnTo>
                      <a:pt x="14" y="608"/>
                    </a:lnTo>
                    <a:lnTo>
                      <a:pt x="8" y="625"/>
                    </a:lnTo>
                    <a:lnTo>
                      <a:pt x="3" y="642"/>
                    </a:lnTo>
                    <a:lnTo>
                      <a:pt x="2" y="661"/>
                    </a:lnTo>
                    <a:lnTo>
                      <a:pt x="0" y="679"/>
                    </a:lnTo>
                    <a:lnTo>
                      <a:pt x="2" y="697"/>
                    </a:lnTo>
                    <a:lnTo>
                      <a:pt x="3" y="716"/>
                    </a:lnTo>
                    <a:lnTo>
                      <a:pt x="8" y="734"/>
                    </a:lnTo>
                    <a:lnTo>
                      <a:pt x="14" y="751"/>
                    </a:lnTo>
                    <a:lnTo>
                      <a:pt x="22" y="768"/>
                    </a:lnTo>
                    <a:lnTo>
                      <a:pt x="31" y="784"/>
                    </a:lnTo>
                    <a:lnTo>
                      <a:pt x="43" y="800"/>
                    </a:lnTo>
                    <a:lnTo>
                      <a:pt x="55" y="814"/>
                    </a:lnTo>
                    <a:lnTo>
                      <a:pt x="611" y="1370"/>
                    </a:lnTo>
                    <a:lnTo>
                      <a:pt x="630" y="1383"/>
                    </a:lnTo>
                    <a:lnTo>
                      <a:pt x="638" y="1391"/>
                    </a:lnTo>
                    <a:lnTo>
                      <a:pt x="652" y="1397"/>
                    </a:lnTo>
                    <a:lnTo>
                      <a:pt x="652" y="1397"/>
                    </a:lnTo>
                    <a:lnTo>
                      <a:pt x="674" y="1408"/>
                    </a:lnTo>
                    <a:lnTo>
                      <a:pt x="695" y="1416"/>
                    </a:lnTo>
                    <a:lnTo>
                      <a:pt x="725" y="1421"/>
                    </a:lnTo>
                    <a:lnTo>
                      <a:pt x="725" y="1421"/>
                    </a:lnTo>
                    <a:lnTo>
                      <a:pt x="745" y="1422"/>
                    </a:lnTo>
                    <a:lnTo>
                      <a:pt x="764" y="1422"/>
                    </a:lnTo>
                    <a:lnTo>
                      <a:pt x="800" y="1416"/>
                    </a:lnTo>
                    <a:lnTo>
                      <a:pt x="830" y="1403"/>
                    </a:lnTo>
                    <a:lnTo>
                      <a:pt x="830" y="1403"/>
                    </a:lnTo>
                    <a:lnTo>
                      <a:pt x="849" y="1392"/>
                    </a:lnTo>
                    <a:lnTo>
                      <a:pt x="866" y="1378"/>
                    </a:lnTo>
                    <a:lnTo>
                      <a:pt x="881" y="1370"/>
                    </a:lnTo>
                    <a:lnTo>
                      <a:pt x="887" y="1359"/>
                    </a:lnTo>
                    <a:lnTo>
                      <a:pt x="903" y="1345"/>
                    </a:lnTo>
                    <a:lnTo>
                      <a:pt x="1635" y="299"/>
                    </a:lnTo>
                    <a:lnTo>
                      <a:pt x="1635" y="299"/>
                    </a:lnTo>
                    <a:lnTo>
                      <a:pt x="1646" y="282"/>
                    </a:lnTo>
                    <a:lnTo>
                      <a:pt x="1654" y="264"/>
                    </a:lnTo>
                    <a:lnTo>
                      <a:pt x="1660" y="247"/>
                    </a:lnTo>
                    <a:lnTo>
                      <a:pt x="1667" y="230"/>
                    </a:lnTo>
                    <a:lnTo>
                      <a:pt x="1668" y="211"/>
                    </a:lnTo>
                    <a:lnTo>
                      <a:pt x="1670" y="192"/>
                    </a:lnTo>
                    <a:lnTo>
                      <a:pt x="1670" y="174"/>
                    </a:lnTo>
                    <a:lnTo>
                      <a:pt x="1667" y="155"/>
                    </a:lnTo>
                    <a:lnTo>
                      <a:pt x="1664" y="138"/>
                    </a:lnTo>
                    <a:lnTo>
                      <a:pt x="1657" y="121"/>
                    </a:lnTo>
                    <a:lnTo>
                      <a:pt x="1649" y="104"/>
                    </a:lnTo>
                    <a:lnTo>
                      <a:pt x="1641" y="88"/>
                    </a:lnTo>
                    <a:lnTo>
                      <a:pt x="1630" y="72"/>
                    </a:lnTo>
                    <a:lnTo>
                      <a:pt x="1618" y="58"/>
                    </a:lnTo>
                    <a:lnTo>
                      <a:pt x="1604" y="45"/>
                    </a:lnTo>
                    <a:lnTo>
                      <a:pt x="1588" y="33"/>
                    </a:lnTo>
                    <a:lnTo>
                      <a:pt x="1588" y="33"/>
                    </a:lnTo>
                    <a:lnTo>
                      <a:pt x="1572" y="23"/>
                    </a:lnTo>
                    <a:lnTo>
                      <a:pt x="1555" y="14"/>
                    </a:lnTo>
                    <a:lnTo>
                      <a:pt x="1537" y="7"/>
                    </a:lnTo>
                    <a:lnTo>
                      <a:pt x="1520" y="3"/>
                    </a:lnTo>
                    <a:lnTo>
                      <a:pt x="1501" y="0"/>
                    </a:lnTo>
                    <a:lnTo>
                      <a:pt x="1484" y="0"/>
                    </a:lnTo>
                    <a:lnTo>
                      <a:pt x="1465" y="0"/>
                    </a:lnTo>
                    <a:lnTo>
                      <a:pt x="1448" y="3"/>
                    </a:lnTo>
                    <a:lnTo>
                      <a:pt x="1429" y="6"/>
                    </a:lnTo>
                    <a:lnTo>
                      <a:pt x="1411" y="12"/>
                    </a:lnTo>
                    <a:lnTo>
                      <a:pt x="1396" y="18"/>
                    </a:lnTo>
                    <a:lnTo>
                      <a:pt x="1378" y="28"/>
                    </a:lnTo>
                    <a:lnTo>
                      <a:pt x="1364" y="39"/>
                    </a:lnTo>
                    <a:lnTo>
                      <a:pt x="1350" y="52"/>
                    </a:lnTo>
                    <a:lnTo>
                      <a:pt x="1336" y="64"/>
                    </a:lnTo>
                    <a:lnTo>
                      <a:pt x="1325" y="8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14" name="Group 451"/>
              <p:cNvGrpSpPr/>
              <p:nvPr/>
            </p:nvGrpSpPr>
            <p:grpSpPr>
              <a:xfrm>
                <a:off x="5960296" y="3732836"/>
                <a:ext cx="257196" cy="346993"/>
                <a:chOff x="5960296" y="3732836"/>
                <a:chExt cx="257196" cy="346993"/>
              </a:xfrm>
            </p:grpSpPr>
            <p:sp>
              <p:nvSpPr>
                <p:cNvPr id="115" name="Freeform 16"/>
                <p:cNvSpPr>
                  <a:spLocks noEditPoints="1"/>
                </p:cNvSpPr>
                <p:nvPr/>
              </p:nvSpPr>
              <p:spPr bwMode="auto">
                <a:xfrm>
                  <a:off x="6006965" y="3864909"/>
                  <a:ext cx="56592" cy="147115"/>
                </a:xfrm>
                <a:custGeom>
                  <a:avLst/>
                  <a:gdLst/>
                  <a:ahLst/>
                  <a:cxnLst>
                    <a:cxn ang="0">
                      <a:pos x="77" y="62"/>
                    </a:cxn>
                    <a:cxn ang="0">
                      <a:pos x="108" y="31"/>
                    </a:cxn>
                    <a:cxn ang="0">
                      <a:pos x="77" y="0"/>
                    </a:cxn>
                    <a:cxn ang="0">
                      <a:pos x="46" y="31"/>
                    </a:cxn>
                    <a:cxn ang="0">
                      <a:pos x="77" y="62"/>
                    </a:cxn>
                    <a:cxn ang="0">
                      <a:pos x="111" y="72"/>
                    </a:cxn>
                    <a:cxn ang="0">
                      <a:pos x="44" y="72"/>
                    </a:cxn>
                    <a:cxn ang="0">
                      <a:pos x="0" y="118"/>
                    </a:cxn>
                    <a:cxn ang="0">
                      <a:pos x="0" y="215"/>
                    </a:cxn>
                    <a:cxn ang="0">
                      <a:pos x="0" y="224"/>
                    </a:cxn>
                    <a:cxn ang="0">
                      <a:pos x="0" y="227"/>
                    </a:cxn>
                    <a:cxn ang="0">
                      <a:pos x="0" y="227"/>
                    </a:cxn>
                    <a:cxn ang="0">
                      <a:pos x="1" y="230"/>
                    </a:cxn>
                    <a:cxn ang="0">
                      <a:pos x="2" y="232"/>
                    </a:cxn>
                    <a:cxn ang="0">
                      <a:pos x="3" y="233"/>
                    </a:cxn>
                    <a:cxn ang="0">
                      <a:pos x="3" y="233"/>
                    </a:cxn>
                    <a:cxn ang="0">
                      <a:pos x="3" y="233"/>
                    </a:cxn>
                    <a:cxn ang="0">
                      <a:pos x="15" y="239"/>
                    </a:cxn>
                    <a:cxn ang="0">
                      <a:pos x="26" y="233"/>
                    </a:cxn>
                    <a:cxn ang="0">
                      <a:pos x="26" y="233"/>
                    </a:cxn>
                    <a:cxn ang="0">
                      <a:pos x="26" y="233"/>
                    </a:cxn>
                    <a:cxn ang="0">
                      <a:pos x="28" y="231"/>
                    </a:cxn>
                    <a:cxn ang="0">
                      <a:pos x="28" y="231"/>
                    </a:cxn>
                    <a:cxn ang="0">
                      <a:pos x="29" y="229"/>
                    </a:cxn>
                    <a:cxn ang="0">
                      <a:pos x="29" y="228"/>
                    </a:cxn>
                    <a:cxn ang="0">
                      <a:pos x="30" y="227"/>
                    </a:cxn>
                    <a:cxn ang="0">
                      <a:pos x="30" y="224"/>
                    </a:cxn>
                    <a:cxn ang="0">
                      <a:pos x="30" y="222"/>
                    </a:cxn>
                    <a:cxn ang="0">
                      <a:pos x="30" y="122"/>
                    </a:cxn>
                    <a:cxn ang="0">
                      <a:pos x="36" y="122"/>
                    </a:cxn>
                    <a:cxn ang="0">
                      <a:pos x="36" y="220"/>
                    </a:cxn>
                    <a:cxn ang="0">
                      <a:pos x="36" y="233"/>
                    </a:cxn>
                    <a:cxn ang="0">
                      <a:pos x="36" y="238"/>
                    </a:cxn>
                    <a:cxn ang="0">
                      <a:pos x="36" y="401"/>
                    </a:cxn>
                    <a:cxn ang="0">
                      <a:pos x="55" y="420"/>
                    </a:cxn>
                    <a:cxn ang="0">
                      <a:pos x="74" y="401"/>
                    </a:cxn>
                    <a:cxn ang="0">
                      <a:pos x="74" y="243"/>
                    </a:cxn>
                    <a:cxn ang="0">
                      <a:pos x="81" y="243"/>
                    </a:cxn>
                    <a:cxn ang="0">
                      <a:pos x="81" y="401"/>
                    </a:cxn>
                    <a:cxn ang="0">
                      <a:pos x="100" y="420"/>
                    </a:cxn>
                    <a:cxn ang="0">
                      <a:pos x="119" y="401"/>
                    </a:cxn>
                    <a:cxn ang="0">
                      <a:pos x="119" y="217"/>
                    </a:cxn>
                    <a:cxn ang="0">
                      <a:pos x="119" y="202"/>
                    </a:cxn>
                    <a:cxn ang="0">
                      <a:pos x="119" y="185"/>
                    </a:cxn>
                    <a:cxn ang="0">
                      <a:pos x="119" y="122"/>
                    </a:cxn>
                    <a:cxn ang="0">
                      <a:pos x="125" y="122"/>
                    </a:cxn>
                    <a:cxn ang="0">
                      <a:pos x="125" y="183"/>
                    </a:cxn>
                    <a:cxn ang="0">
                      <a:pos x="125" y="200"/>
                    </a:cxn>
                    <a:cxn ang="0">
                      <a:pos x="125" y="215"/>
                    </a:cxn>
                    <a:cxn ang="0">
                      <a:pos x="125" y="224"/>
                    </a:cxn>
                    <a:cxn ang="0">
                      <a:pos x="140" y="239"/>
                    </a:cxn>
                    <a:cxn ang="0">
                      <a:pos x="155" y="224"/>
                    </a:cxn>
                    <a:cxn ang="0">
                      <a:pos x="155" y="201"/>
                    </a:cxn>
                    <a:cxn ang="0">
                      <a:pos x="155" y="192"/>
                    </a:cxn>
                    <a:cxn ang="0">
                      <a:pos x="155" y="176"/>
                    </a:cxn>
                    <a:cxn ang="0">
                      <a:pos x="155" y="118"/>
                    </a:cxn>
                    <a:cxn ang="0">
                      <a:pos x="111" y="72"/>
                    </a:cxn>
                  </a:cxnLst>
                  <a:rect l="0" t="0" r="r" b="b"/>
                  <a:pathLst>
                    <a:path w="155" h="420">
                      <a:moveTo>
                        <a:pt x="77" y="62"/>
                      </a:moveTo>
                      <a:cubicBezTo>
                        <a:pt x="95" y="62"/>
                        <a:pt x="108" y="48"/>
                        <a:pt x="108" y="31"/>
                      </a:cubicBezTo>
                      <a:cubicBezTo>
                        <a:pt x="108" y="14"/>
                        <a:pt x="95" y="0"/>
                        <a:pt x="77" y="0"/>
                      </a:cubicBezTo>
                      <a:cubicBezTo>
                        <a:pt x="60" y="0"/>
                        <a:pt x="46" y="14"/>
                        <a:pt x="46" y="31"/>
                      </a:cubicBezTo>
                      <a:cubicBezTo>
                        <a:pt x="46" y="48"/>
                        <a:pt x="60" y="62"/>
                        <a:pt x="77" y="62"/>
                      </a:cubicBezTo>
                      <a:close/>
                      <a:moveTo>
                        <a:pt x="111" y="72"/>
                      </a:moveTo>
                      <a:cubicBezTo>
                        <a:pt x="44" y="72"/>
                        <a:pt x="44" y="72"/>
                        <a:pt x="44" y="72"/>
                      </a:cubicBezTo>
                      <a:cubicBezTo>
                        <a:pt x="20" y="72"/>
                        <a:pt x="0" y="92"/>
                        <a:pt x="0" y="118"/>
                      </a:cubicBezTo>
                      <a:cubicBezTo>
                        <a:pt x="0" y="215"/>
                        <a:pt x="0" y="215"/>
                        <a:pt x="0" y="215"/>
                      </a:cubicBezTo>
                      <a:cubicBezTo>
                        <a:pt x="0" y="224"/>
                        <a:pt x="0" y="224"/>
                        <a:pt x="0" y="224"/>
                      </a:cubicBezTo>
                      <a:cubicBezTo>
                        <a:pt x="0" y="225"/>
                        <a:pt x="0" y="226"/>
                        <a:pt x="0" y="227"/>
                      </a:cubicBezTo>
                      <a:cubicBezTo>
                        <a:pt x="0" y="227"/>
                        <a:pt x="0" y="227"/>
                        <a:pt x="0" y="227"/>
                      </a:cubicBezTo>
                      <a:cubicBezTo>
                        <a:pt x="0" y="228"/>
                        <a:pt x="1" y="229"/>
                        <a:pt x="1" y="230"/>
                      </a:cubicBezTo>
                      <a:cubicBezTo>
                        <a:pt x="1" y="231"/>
                        <a:pt x="2" y="231"/>
                        <a:pt x="2" y="232"/>
                      </a:cubicBezTo>
                      <a:cubicBezTo>
                        <a:pt x="2" y="232"/>
                        <a:pt x="3" y="232"/>
                        <a:pt x="3" y="233"/>
                      </a:cubicBezTo>
                      <a:cubicBezTo>
                        <a:pt x="3" y="233"/>
                        <a:pt x="3" y="233"/>
                        <a:pt x="3" y="233"/>
                      </a:cubicBezTo>
                      <a:cubicBezTo>
                        <a:pt x="3" y="233"/>
                        <a:pt x="3" y="233"/>
                        <a:pt x="3" y="233"/>
                      </a:cubicBezTo>
                      <a:cubicBezTo>
                        <a:pt x="6" y="237"/>
                        <a:pt x="10" y="239"/>
                        <a:pt x="15" y="239"/>
                      </a:cubicBezTo>
                      <a:cubicBezTo>
                        <a:pt x="19" y="239"/>
                        <a:pt x="23" y="237"/>
                        <a:pt x="26" y="233"/>
                      </a:cubicBezTo>
                      <a:cubicBezTo>
                        <a:pt x="26" y="233"/>
                        <a:pt x="26" y="233"/>
                        <a:pt x="26" y="233"/>
                      </a:cubicBezTo>
                      <a:cubicBezTo>
                        <a:pt x="26" y="233"/>
                        <a:pt x="26" y="233"/>
                        <a:pt x="26" y="233"/>
                      </a:cubicBezTo>
                      <a:cubicBezTo>
                        <a:pt x="27" y="233"/>
                        <a:pt x="27" y="232"/>
                        <a:pt x="28" y="231"/>
                      </a:cubicBezTo>
                      <a:cubicBezTo>
                        <a:pt x="28" y="231"/>
                        <a:pt x="28" y="231"/>
                        <a:pt x="28" y="231"/>
                      </a:cubicBezTo>
                      <a:cubicBezTo>
                        <a:pt x="28" y="230"/>
                        <a:pt x="29" y="230"/>
                        <a:pt x="29" y="229"/>
                      </a:cubicBezTo>
                      <a:cubicBezTo>
                        <a:pt x="29" y="229"/>
                        <a:pt x="29" y="228"/>
                        <a:pt x="29" y="228"/>
                      </a:cubicBezTo>
                      <a:cubicBezTo>
                        <a:pt x="29" y="227"/>
                        <a:pt x="30" y="227"/>
                        <a:pt x="30" y="227"/>
                      </a:cubicBezTo>
                      <a:cubicBezTo>
                        <a:pt x="30" y="226"/>
                        <a:pt x="30" y="225"/>
                        <a:pt x="30" y="224"/>
                      </a:cubicBezTo>
                      <a:cubicBezTo>
                        <a:pt x="30" y="222"/>
                        <a:pt x="30" y="222"/>
                        <a:pt x="30" y="222"/>
                      </a:cubicBezTo>
                      <a:cubicBezTo>
                        <a:pt x="30" y="122"/>
                        <a:pt x="30" y="122"/>
                        <a:pt x="30" y="122"/>
                      </a:cubicBezTo>
                      <a:cubicBezTo>
                        <a:pt x="36" y="122"/>
                        <a:pt x="36" y="122"/>
                        <a:pt x="36" y="122"/>
                      </a:cubicBezTo>
                      <a:cubicBezTo>
                        <a:pt x="36" y="220"/>
                        <a:pt x="36" y="220"/>
                        <a:pt x="36" y="220"/>
                      </a:cubicBezTo>
                      <a:cubicBezTo>
                        <a:pt x="36" y="233"/>
                        <a:pt x="36" y="233"/>
                        <a:pt x="36" y="233"/>
                      </a:cubicBezTo>
                      <a:cubicBezTo>
                        <a:pt x="36" y="238"/>
                        <a:pt x="36" y="238"/>
                        <a:pt x="36" y="238"/>
                      </a:cubicBezTo>
                      <a:cubicBezTo>
                        <a:pt x="36" y="401"/>
                        <a:pt x="36" y="401"/>
                        <a:pt x="36" y="401"/>
                      </a:cubicBezTo>
                      <a:cubicBezTo>
                        <a:pt x="36" y="412"/>
                        <a:pt x="44" y="420"/>
                        <a:pt x="55" y="420"/>
                      </a:cubicBezTo>
                      <a:cubicBezTo>
                        <a:pt x="65" y="420"/>
                        <a:pt x="74" y="412"/>
                        <a:pt x="74" y="401"/>
                      </a:cubicBezTo>
                      <a:cubicBezTo>
                        <a:pt x="74" y="243"/>
                        <a:pt x="74" y="243"/>
                        <a:pt x="74" y="243"/>
                      </a:cubicBezTo>
                      <a:cubicBezTo>
                        <a:pt x="81" y="243"/>
                        <a:pt x="81" y="243"/>
                        <a:pt x="81" y="243"/>
                      </a:cubicBezTo>
                      <a:cubicBezTo>
                        <a:pt x="81" y="401"/>
                        <a:pt x="81" y="401"/>
                        <a:pt x="81" y="401"/>
                      </a:cubicBezTo>
                      <a:cubicBezTo>
                        <a:pt x="81" y="412"/>
                        <a:pt x="90" y="420"/>
                        <a:pt x="100" y="420"/>
                      </a:cubicBezTo>
                      <a:cubicBezTo>
                        <a:pt x="111" y="420"/>
                        <a:pt x="119" y="412"/>
                        <a:pt x="119" y="401"/>
                      </a:cubicBezTo>
                      <a:cubicBezTo>
                        <a:pt x="119" y="217"/>
                        <a:pt x="119" y="217"/>
                        <a:pt x="119" y="217"/>
                      </a:cubicBezTo>
                      <a:cubicBezTo>
                        <a:pt x="119" y="202"/>
                        <a:pt x="119" y="202"/>
                        <a:pt x="119" y="202"/>
                      </a:cubicBezTo>
                      <a:cubicBezTo>
                        <a:pt x="119" y="185"/>
                        <a:pt x="119" y="185"/>
                        <a:pt x="119" y="185"/>
                      </a:cubicBezTo>
                      <a:cubicBezTo>
                        <a:pt x="119" y="122"/>
                        <a:pt x="119" y="122"/>
                        <a:pt x="119" y="122"/>
                      </a:cubicBezTo>
                      <a:cubicBezTo>
                        <a:pt x="125" y="122"/>
                        <a:pt x="125" y="122"/>
                        <a:pt x="125" y="122"/>
                      </a:cubicBezTo>
                      <a:cubicBezTo>
                        <a:pt x="125" y="183"/>
                        <a:pt x="125" y="183"/>
                        <a:pt x="125" y="183"/>
                      </a:cubicBezTo>
                      <a:cubicBezTo>
                        <a:pt x="125" y="200"/>
                        <a:pt x="125" y="200"/>
                        <a:pt x="125" y="200"/>
                      </a:cubicBezTo>
                      <a:cubicBezTo>
                        <a:pt x="125" y="215"/>
                        <a:pt x="125" y="215"/>
                        <a:pt x="125" y="215"/>
                      </a:cubicBezTo>
                      <a:cubicBezTo>
                        <a:pt x="125" y="224"/>
                        <a:pt x="125" y="224"/>
                        <a:pt x="125" y="224"/>
                      </a:cubicBezTo>
                      <a:cubicBezTo>
                        <a:pt x="125" y="232"/>
                        <a:pt x="132" y="239"/>
                        <a:pt x="140" y="239"/>
                      </a:cubicBezTo>
                      <a:cubicBezTo>
                        <a:pt x="148" y="239"/>
                        <a:pt x="155" y="232"/>
                        <a:pt x="155" y="224"/>
                      </a:cubicBezTo>
                      <a:cubicBezTo>
                        <a:pt x="155" y="201"/>
                        <a:pt x="155" y="201"/>
                        <a:pt x="155" y="201"/>
                      </a:cubicBezTo>
                      <a:cubicBezTo>
                        <a:pt x="155" y="192"/>
                        <a:pt x="155" y="192"/>
                        <a:pt x="155" y="192"/>
                      </a:cubicBezTo>
                      <a:cubicBezTo>
                        <a:pt x="155" y="176"/>
                        <a:pt x="155" y="176"/>
                        <a:pt x="155" y="176"/>
                      </a:cubicBezTo>
                      <a:cubicBezTo>
                        <a:pt x="155" y="118"/>
                        <a:pt x="155" y="118"/>
                        <a:pt x="155" y="118"/>
                      </a:cubicBezTo>
                      <a:cubicBezTo>
                        <a:pt x="155" y="92"/>
                        <a:pt x="135" y="72"/>
                        <a:pt x="111" y="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6" name="Freeform 113"/>
                <p:cNvSpPr>
                  <a:spLocks noEditPoints="1"/>
                </p:cNvSpPr>
                <p:nvPr/>
              </p:nvSpPr>
              <p:spPr bwMode="auto">
                <a:xfrm>
                  <a:off x="5960296" y="3732836"/>
                  <a:ext cx="257196" cy="346993"/>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8"/>
                <p:cNvSpPr>
                  <a:spLocks/>
                </p:cNvSpPr>
                <p:nvPr/>
              </p:nvSpPr>
              <p:spPr bwMode="auto">
                <a:xfrm flipH="1">
                  <a:off x="6081246" y="3906332"/>
                  <a:ext cx="95631" cy="85639"/>
                </a:xfrm>
                <a:custGeom>
                  <a:avLst/>
                  <a:gdLst>
                    <a:gd name="T0" fmla="*/ 1066 w 2012"/>
                    <a:gd name="T1" fmla="*/ 1074 h 1800"/>
                    <a:gd name="T2" fmla="*/ 1089 w 2012"/>
                    <a:gd name="T3" fmla="*/ 957 h 1800"/>
                    <a:gd name="T4" fmla="*/ 1135 w 2012"/>
                    <a:gd name="T5" fmla="*/ 850 h 1800"/>
                    <a:gd name="T6" fmla="*/ 1199 w 2012"/>
                    <a:gd name="T7" fmla="*/ 754 h 1800"/>
                    <a:gd name="T8" fmla="*/ 1280 w 2012"/>
                    <a:gd name="T9" fmla="*/ 673 h 1800"/>
                    <a:gd name="T10" fmla="*/ 1375 w 2012"/>
                    <a:gd name="T11" fmla="*/ 609 h 1800"/>
                    <a:gd name="T12" fmla="*/ 1483 w 2012"/>
                    <a:gd name="T13" fmla="*/ 563 h 1800"/>
                    <a:gd name="T14" fmla="*/ 1599 w 2012"/>
                    <a:gd name="T15" fmla="*/ 540 h 1800"/>
                    <a:gd name="T16" fmla="*/ 1683 w 2012"/>
                    <a:gd name="T17" fmla="*/ 537 h 1800"/>
                    <a:gd name="T18" fmla="*/ 1774 w 2012"/>
                    <a:gd name="T19" fmla="*/ 548 h 1800"/>
                    <a:gd name="T20" fmla="*/ 1860 w 2012"/>
                    <a:gd name="T21" fmla="*/ 571 h 1800"/>
                    <a:gd name="T22" fmla="*/ 1940 w 2012"/>
                    <a:gd name="T23" fmla="*/ 606 h 1800"/>
                    <a:gd name="T24" fmla="*/ 1997 w 2012"/>
                    <a:gd name="T25" fmla="*/ 640 h 1800"/>
                    <a:gd name="T26" fmla="*/ 2012 w 2012"/>
                    <a:gd name="T27" fmla="*/ 499 h 1800"/>
                    <a:gd name="T28" fmla="*/ 1991 w 2012"/>
                    <a:gd name="T29" fmla="*/ 361 h 1800"/>
                    <a:gd name="T30" fmla="*/ 1946 w 2012"/>
                    <a:gd name="T31" fmla="*/ 261 h 1800"/>
                    <a:gd name="T32" fmla="*/ 1902 w 2012"/>
                    <a:gd name="T33" fmla="*/ 197 h 1800"/>
                    <a:gd name="T34" fmla="*/ 1846 w 2012"/>
                    <a:gd name="T35" fmla="*/ 136 h 1800"/>
                    <a:gd name="T36" fmla="*/ 1772 w 2012"/>
                    <a:gd name="T37" fmla="*/ 76 h 1800"/>
                    <a:gd name="T38" fmla="*/ 1681 w 2012"/>
                    <a:gd name="T39" fmla="*/ 32 h 1800"/>
                    <a:gd name="T40" fmla="*/ 1576 w 2012"/>
                    <a:gd name="T41" fmla="*/ 6 h 1800"/>
                    <a:gd name="T42" fmla="*/ 1466 w 2012"/>
                    <a:gd name="T43" fmla="*/ 0 h 1800"/>
                    <a:gd name="T44" fmla="*/ 1353 w 2012"/>
                    <a:gd name="T45" fmla="*/ 16 h 1800"/>
                    <a:gd name="T46" fmla="*/ 1241 w 2012"/>
                    <a:gd name="T47" fmla="*/ 54 h 1800"/>
                    <a:gd name="T48" fmla="*/ 1138 w 2012"/>
                    <a:gd name="T49" fmla="*/ 115 h 1800"/>
                    <a:gd name="T50" fmla="*/ 1046 w 2012"/>
                    <a:gd name="T51" fmla="*/ 199 h 1800"/>
                    <a:gd name="T52" fmla="*/ 986 w 2012"/>
                    <a:gd name="T53" fmla="*/ 225 h 1800"/>
                    <a:gd name="T54" fmla="*/ 898 w 2012"/>
                    <a:gd name="T55" fmla="*/ 133 h 1800"/>
                    <a:gd name="T56" fmla="*/ 798 w 2012"/>
                    <a:gd name="T57" fmla="*/ 67 h 1800"/>
                    <a:gd name="T58" fmla="*/ 688 w 2012"/>
                    <a:gd name="T59" fmla="*/ 23 h 1800"/>
                    <a:gd name="T60" fmla="*/ 575 w 2012"/>
                    <a:gd name="T61" fmla="*/ 2 h 1800"/>
                    <a:gd name="T62" fmla="*/ 463 w 2012"/>
                    <a:gd name="T63" fmla="*/ 2 h 1800"/>
                    <a:gd name="T64" fmla="*/ 357 w 2012"/>
                    <a:gd name="T65" fmla="*/ 23 h 1800"/>
                    <a:gd name="T66" fmla="*/ 263 w 2012"/>
                    <a:gd name="T67" fmla="*/ 63 h 1800"/>
                    <a:gd name="T68" fmla="*/ 201 w 2012"/>
                    <a:gd name="T69" fmla="*/ 105 h 1800"/>
                    <a:gd name="T70" fmla="*/ 89 w 2012"/>
                    <a:gd name="T71" fmla="*/ 225 h 1800"/>
                    <a:gd name="T72" fmla="*/ 24 w 2012"/>
                    <a:gd name="T73" fmla="*/ 352 h 1800"/>
                    <a:gd name="T74" fmla="*/ 0 w 2012"/>
                    <a:gd name="T75" fmla="*/ 487 h 1800"/>
                    <a:gd name="T76" fmla="*/ 12 w 2012"/>
                    <a:gd name="T77" fmla="*/ 625 h 1800"/>
                    <a:gd name="T78" fmla="*/ 55 w 2012"/>
                    <a:gd name="T79" fmla="*/ 765 h 1800"/>
                    <a:gd name="T80" fmla="*/ 123 w 2012"/>
                    <a:gd name="T81" fmla="*/ 904 h 1800"/>
                    <a:gd name="T82" fmla="*/ 211 w 2012"/>
                    <a:gd name="T83" fmla="*/ 1041 h 1800"/>
                    <a:gd name="T84" fmla="*/ 313 w 2012"/>
                    <a:gd name="T85" fmla="*/ 1173 h 1800"/>
                    <a:gd name="T86" fmla="*/ 539 w 2012"/>
                    <a:gd name="T87" fmla="*/ 1414 h 1800"/>
                    <a:gd name="T88" fmla="*/ 759 w 2012"/>
                    <a:gd name="T89" fmla="*/ 1610 h 1800"/>
                    <a:gd name="T90" fmla="*/ 982 w 2012"/>
                    <a:gd name="T91" fmla="*/ 1783 h 1800"/>
                    <a:gd name="T92" fmla="*/ 1090 w 2012"/>
                    <a:gd name="T93" fmla="*/ 1739 h 1800"/>
                    <a:gd name="T94" fmla="*/ 1277 w 2012"/>
                    <a:gd name="T95" fmla="*/ 1591 h 1800"/>
                    <a:gd name="T96" fmla="*/ 1208 w 2012"/>
                    <a:gd name="T97" fmla="*/ 1524 h 1800"/>
                    <a:gd name="T98" fmla="*/ 1135 w 2012"/>
                    <a:gd name="T99" fmla="*/ 1419 h 1800"/>
                    <a:gd name="T100" fmla="*/ 1086 w 2012"/>
                    <a:gd name="T101" fmla="*/ 1300 h 1800"/>
                    <a:gd name="T102" fmla="*/ 1063 w 2012"/>
                    <a:gd name="T103" fmla="*/ 1168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2" h="1800">
                      <a:moveTo>
                        <a:pt x="1062" y="1134"/>
                      </a:moveTo>
                      <a:lnTo>
                        <a:pt x="1062" y="1134"/>
                      </a:lnTo>
                      <a:lnTo>
                        <a:pt x="1063" y="1104"/>
                      </a:lnTo>
                      <a:lnTo>
                        <a:pt x="1066" y="1074"/>
                      </a:lnTo>
                      <a:lnTo>
                        <a:pt x="1069" y="1043"/>
                      </a:lnTo>
                      <a:lnTo>
                        <a:pt x="1074" y="1014"/>
                      </a:lnTo>
                      <a:lnTo>
                        <a:pt x="1081" y="985"/>
                      </a:lnTo>
                      <a:lnTo>
                        <a:pt x="1089" y="957"/>
                      </a:lnTo>
                      <a:lnTo>
                        <a:pt x="1099" y="928"/>
                      </a:lnTo>
                      <a:lnTo>
                        <a:pt x="1109" y="901"/>
                      </a:lnTo>
                      <a:lnTo>
                        <a:pt x="1121" y="876"/>
                      </a:lnTo>
                      <a:lnTo>
                        <a:pt x="1135" y="850"/>
                      </a:lnTo>
                      <a:lnTo>
                        <a:pt x="1149" y="824"/>
                      </a:lnTo>
                      <a:lnTo>
                        <a:pt x="1164" y="801"/>
                      </a:lnTo>
                      <a:lnTo>
                        <a:pt x="1182" y="777"/>
                      </a:lnTo>
                      <a:lnTo>
                        <a:pt x="1199" y="754"/>
                      </a:lnTo>
                      <a:lnTo>
                        <a:pt x="1218" y="733"/>
                      </a:lnTo>
                      <a:lnTo>
                        <a:pt x="1238" y="712"/>
                      </a:lnTo>
                      <a:lnTo>
                        <a:pt x="1258" y="692"/>
                      </a:lnTo>
                      <a:lnTo>
                        <a:pt x="1280" y="673"/>
                      </a:lnTo>
                      <a:lnTo>
                        <a:pt x="1302" y="656"/>
                      </a:lnTo>
                      <a:lnTo>
                        <a:pt x="1326" y="639"/>
                      </a:lnTo>
                      <a:lnTo>
                        <a:pt x="1350" y="623"/>
                      </a:lnTo>
                      <a:lnTo>
                        <a:pt x="1375" y="609"/>
                      </a:lnTo>
                      <a:lnTo>
                        <a:pt x="1401" y="596"/>
                      </a:lnTo>
                      <a:lnTo>
                        <a:pt x="1428" y="583"/>
                      </a:lnTo>
                      <a:lnTo>
                        <a:pt x="1455" y="572"/>
                      </a:lnTo>
                      <a:lnTo>
                        <a:pt x="1483" y="563"/>
                      </a:lnTo>
                      <a:lnTo>
                        <a:pt x="1511" y="555"/>
                      </a:lnTo>
                      <a:lnTo>
                        <a:pt x="1540" y="549"/>
                      </a:lnTo>
                      <a:lnTo>
                        <a:pt x="1569" y="543"/>
                      </a:lnTo>
                      <a:lnTo>
                        <a:pt x="1599" y="540"/>
                      </a:lnTo>
                      <a:lnTo>
                        <a:pt x="1629" y="537"/>
                      </a:lnTo>
                      <a:lnTo>
                        <a:pt x="1661" y="536"/>
                      </a:lnTo>
                      <a:lnTo>
                        <a:pt x="1661" y="536"/>
                      </a:lnTo>
                      <a:lnTo>
                        <a:pt x="1683" y="537"/>
                      </a:lnTo>
                      <a:lnTo>
                        <a:pt x="1706" y="539"/>
                      </a:lnTo>
                      <a:lnTo>
                        <a:pt x="1730" y="541"/>
                      </a:lnTo>
                      <a:lnTo>
                        <a:pt x="1752" y="543"/>
                      </a:lnTo>
                      <a:lnTo>
                        <a:pt x="1774" y="548"/>
                      </a:lnTo>
                      <a:lnTo>
                        <a:pt x="1796" y="553"/>
                      </a:lnTo>
                      <a:lnTo>
                        <a:pt x="1818" y="557"/>
                      </a:lnTo>
                      <a:lnTo>
                        <a:pt x="1839" y="564"/>
                      </a:lnTo>
                      <a:lnTo>
                        <a:pt x="1860" y="571"/>
                      </a:lnTo>
                      <a:lnTo>
                        <a:pt x="1881" y="578"/>
                      </a:lnTo>
                      <a:lnTo>
                        <a:pt x="1901" y="588"/>
                      </a:lnTo>
                      <a:lnTo>
                        <a:pt x="1921" y="597"/>
                      </a:lnTo>
                      <a:lnTo>
                        <a:pt x="1940" y="606"/>
                      </a:lnTo>
                      <a:lnTo>
                        <a:pt x="1959" y="617"/>
                      </a:lnTo>
                      <a:lnTo>
                        <a:pt x="1978" y="629"/>
                      </a:lnTo>
                      <a:lnTo>
                        <a:pt x="1997" y="640"/>
                      </a:lnTo>
                      <a:lnTo>
                        <a:pt x="1997" y="640"/>
                      </a:lnTo>
                      <a:lnTo>
                        <a:pt x="2004" y="605"/>
                      </a:lnTo>
                      <a:lnTo>
                        <a:pt x="2008" y="569"/>
                      </a:lnTo>
                      <a:lnTo>
                        <a:pt x="2012" y="534"/>
                      </a:lnTo>
                      <a:lnTo>
                        <a:pt x="2012" y="499"/>
                      </a:lnTo>
                      <a:lnTo>
                        <a:pt x="2011" y="464"/>
                      </a:lnTo>
                      <a:lnTo>
                        <a:pt x="2006" y="428"/>
                      </a:lnTo>
                      <a:lnTo>
                        <a:pt x="2000" y="395"/>
                      </a:lnTo>
                      <a:lnTo>
                        <a:pt x="1991" y="361"/>
                      </a:lnTo>
                      <a:lnTo>
                        <a:pt x="1979" y="327"/>
                      </a:lnTo>
                      <a:lnTo>
                        <a:pt x="1964" y="294"/>
                      </a:lnTo>
                      <a:lnTo>
                        <a:pt x="1956" y="277"/>
                      </a:lnTo>
                      <a:lnTo>
                        <a:pt x="1946" y="261"/>
                      </a:lnTo>
                      <a:lnTo>
                        <a:pt x="1937" y="245"/>
                      </a:lnTo>
                      <a:lnTo>
                        <a:pt x="1926" y="228"/>
                      </a:lnTo>
                      <a:lnTo>
                        <a:pt x="1915" y="213"/>
                      </a:lnTo>
                      <a:lnTo>
                        <a:pt x="1902" y="197"/>
                      </a:lnTo>
                      <a:lnTo>
                        <a:pt x="1889" y="181"/>
                      </a:lnTo>
                      <a:lnTo>
                        <a:pt x="1876" y="166"/>
                      </a:lnTo>
                      <a:lnTo>
                        <a:pt x="1861" y="150"/>
                      </a:lnTo>
                      <a:lnTo>
                        <a:pt x="1846" y="136"/>
                      </a:lnTo>
                      <a:lnTo>
                        <a:pt x="1812" y="105"/>
                      </a:lnTo>
                      <a:lnTo>
                        <a:pt x="1812" y="105"/>
                      </a:lnTo>
                      <a:lnTo>
                        <a:pt x="1793" y="90"/>
                      </a:lnTo>
                      <a:lnTo>
                        <a:pt x="1772" y="76"/>
                      </a:lnTo>
                      <a:lnTo>
                        <a:pt x="1751" y="63"/>
                      </a:lnTo>
                      <a:lnTo>
                        <a:pt x="1727" y="51"/>
                      </a:lnTo>
                      <a:lnTo>
                        <a:pt x="1704" y="41"/>
                      </a:lnTo>
                      <a:lnTo>
                        <a:pt x="1681" y="32"/>
                      </a:lnTo>
                      <a:lnTo>
                        <a:pt x="1655" y="23"/>
                      </a:lnTo>
                      <a:lnTo>
                        <a:pt x="1629" y="16"/>
                      </a:lnTo>
                      <a:lnTo>
                        <a:pt x="1603" y="10"/>
                      </a:lnTo>
                      <a:lnTo>
                        <a:pt x="1576" y="6"/>
                      </a:lnTo>
                      <a:lnTo>
                        <a:pt x="1549" y="2"/>
                      </a:lnTo>
                      <a:lnTo>
                        <a:pt x="1521" y="0"/>
                      </a:lnTo>
                      <a:lnTo>
                        <a:pt x="1494" y="0"/>
                      </a:lnTo>
                      <a:lnTo>
                        <a:pt x="1466" y="0"/>
                      </a:lnTo>
                      <a:lnTo>
                        <a:pt x="1437" y="2"/>
                      </a:lnTo>
                      <a:lnTo>
                        <a:pt x="1409" y="6"/>
                      </a:lnTo>
                      <a:lnTo>
                        <a:pt x="1381" y="10"/>
                      </a:lnTo>
                      <a:lnTo>
                        <a:pt x="1353" y="16"/>
                      </a:lnTo>
                      <a:lnTo>
                        <a:pt x="1325" y="23"/>
                      </a:lnTo>
                      <a:lnTo>
                        <a:pt x="1297" y="33"/>
                      </a:lnTo>
                      <a:lnTo>
                        <a:pt x="1270" y="42"/>
                      </a:lnTo>
                      <a:lnTo>
                        <a:pt x="1241" y="54"/>
                      </a:lnTo>
                      <a:lnTo>
                        <a:pt x="1216" y="67"/>
                      </a:lnTo>
                      <a:lnTo>
                        <a:pt x="1189" y="82"/>
                      </a:lnTo>
                      <a:lnTo>
                        <a:pt x="1163" y="97"/>
                      </a:lnTo>
                      <a:lnTo>
                        <a:pt x="1138" y="115"/>
                      </a:lnTo>
                      <a:lnTo>
                        <a:pt x="1114" y="133"/>
                      </a:lnTo>
                      <a:lnTo>
                        <a:pt x="1090" y="155"/>
                      </a:lnTo>
                      <a:lnTo>
                        <a:pt x="1068" y="176"/>
                      </a:lnTo>
                      <a:lnTo>
                        <a:pt x="1046" y="199"/>
                      </a:lnTo>
                      <a:lnTo>
                        <a:pt x="1026" y="225"/>
                      </a:lnTo>
                      <a:lnTo>
                        <a:pt x="1006" y="251"/>
                      </a:lnTo>
                      <a:lnTo>
                        <a:pt x="1006" y="251"/>
                      </a:lnTo>
                      <a:lnTo>
                        <a:pt x="986" y="225"/>
                      </a:lnTo>
                      <a:lnTo>
                        <a:pt x="966" y="199"/>
                      </a:lnTo>
                      <a:lnTo>
                        <a:pt x="944" y="176"/>
                      </a:lnTo>
                      <a:lnTo>
                        <a:pt x="922" y="155"/>
                      </a:lnTo>
                      <a:lnTo>
                        <a:pt x="898" y="133"/>
                      </a:lnTo>
                      <a:lnTo>
                        <a:pt x="874" y="115"/>
                      </a:lnTo>
                      <a:lnTo>
                        <a:pt x="849" y="97"/>
                      </a:lnTo>
                      <a:lnTo>
                        <a:pt x="823" y="82"/>
                      </a:lnTo>
                      <a:lnTo>
                        <a:pt x="798" y="67"/>
                      </a:lnTo>
                      <a:lnTo>
                        <a:pt x="771" y="54"/>
                      </a:lnTo>
                      <a:lnTo>
                        <a:pt x="744" y="42"/>
                      </a:lnTo>
                      <a:lnTo>
                        <a:pt x="716" y="33"/>
                      </a:lnTo>
                      <a:lnTo>
                        <a:pt x="688" y="23"/>
                      </a:lnTo>
                      <a:lnTo>
                        <a:pt x="660" y="16"/>
                      </a:lnTo>
                      <a:lnTo>
                        <a:pt x="631" y="10"/>
                      </a:lnTo>
                      <a:lnTo>
                        <a:pt x="603" y="6"/>
                      </a:lnTo>
                      <a:lnTo>
                        <a:pt x="575" y="2"/>
                      </a:lnTo>
                      <a:lnTo>
                        <a:pt x="547" y="0"/>
                      </a:lnTo>
                      <a:lnTo>
                        <a:pt x="519" y="0"/>
                      </a:lnTo>
                      <a:lnTo>
                        <a:pt x="491" y="0"/>
                      </a:lnTo>
                      <a:lnTo>
                        <a:pt x="463" y="2"/>
                      </a:lnTo>
                      <a:lnTo>
                        <a:pt x="436" y="6"/>
                      </a:lnTo>
                      <a:lnTo>
                        <a:pt x="409" y="10"/>
                      </a:lnTo>
                      <a:lnTo>
                        <a:pt x="383" y="16"/>
                      </a:lnTo>
                      <a:lnTo>
                        <a:pt x="357" y="23"/>
                      </a:lnTo>
                      <a:lnTo>
                        <a:pt x="333" y="32"/>
                      </a:lnTo>
                      <a:lnTo>
                        <a:pt x="308" y="41"/>
                      </a:lnTo>
                      <a:lnTo>
                        <a:pt x="285" y="51"/>
                      </a:lnTo>
                      <a:lnTo>
                        <a:pt x="263" y="63"/>
                      </a:lnTo>
                      <a:lnTo>
                        <a:pt x="240" y="76"/>
                      </a:lnTo>
                      <a:lnTo>
                        <a:pt x="220" y="90"/>
                      </a:lnTo>
                      <a:lnTo>
                        <a:pt x="201" y="105"/>
                      </a:lnTo>
                      <a:lnTo>
                        <a:pt x="201" y="105"/>
                      </a:lnTo>
                      <a:lnTo>
                        <a:pt x="168" y="135"/>
                      </a:lnTo>
                      <a:lnTo>
                        <a:pt x="138" y="164"/>
                      </a:lnTo>
                      <a:lnTo>
                        <a:pt x="112" y="194"/>
                      </a:lnTo>
                      <a:lnTo>
                        <a:pt x="89" y="225"/>
                      </a:lnTo>
                      <a:lnTo>
                        <a:pt x="68" y="256"/>
                      </a:lnTo>
                      <a:lnTo>
                        <a:pt x="51" y="288"/>
                      </a:lnTo>
                      <a:lnTo>
                        <a:pt x="35" y="321"/>
                      </a:lnTo>
                      <a:lnTo>
                        <a:pt x="24" y="352"/>
                      </a:lnTo>
                      <a:lnTo>
                        <a:pt x="14" y="386"/>
                      </a:lnTo>
                      <a:lnTo>
                        <a:pt x="7" y="419"/>
                      </a:lnTo>
                      <a:lnTo>
                        <a:pt x="3" y="453"/>
                      </a:lnTo>
                      <a:lnTo>
                        <a:pt x="0" y="487"/>
                      </a:lnTo>
                      <a:lnTo>
                        <a:pt x="0" y="521"/>
                      </a:lnTo>
                      <a:lnTo>
                        <a:pt x="2" y="556"/>
                      </a:lnTo>
                      <a:lnTo>
                        <a:pt x="6" y="590"/>
                      </a:lnTo>
                      <a:lnTo>
                        <a:pt x="12" y="625"/>
                      </a:lnTo>
                      <a:lnTo>
                        <a:pt x="20" y="660"/>
                      </a:lnTo>
                      <a:lnTo>
                        <a:pt x="30" y="694"/>
                      </a:lnTo>
                      <a:lnTo>
                        <a:pt x="41" y="729"/>
                      </a:lnTo>
                      <a:lnTo>
                        <a:pt x="55" y="765"/>
                      </a:lnTo>
                      <a:lnTo>
                        <a:pt x="69" y="800"/>
                      </a:lnTo>
                      <a:lnTo>
                        <a:pt x="86" y="835"/>
                      </a:lnTo>
                      <a:lnTo>
                        <a:pt x="103" y="870"/>
                      </a:lnTo>
                      <a:lnTo>
                        <a:pt x="123" y="904"/>
                      </a:lnTo>
                      <a:lnTo>
                        <a:pt x="143" y="939"/>
                      </a:lnTo>
                      <a:lnTo>
                        <a:pt x="164" y="973"/>
                      </a:lnTo>
                      <a:lnTo>
                        <a:pt x="188" y="1007"/>
                      </a:lnTo>
                      <a:lnTo>
                        <a:pt x="211" y="1041"/>
                      </a:lnTo>
                      <a:lnTo>
                        <a:pt x="235" y="1075"/>
                      </a:lnTo>
                      <a:lnTo>
                        <a:pt x="260" y="1108"/>
                      </a:lnTo>
                      <a:lnTo>
                        <a:pt x="286" y="1140"/>
                      </a:lnTo>
                      <a:lnTo>
                        <a:pt x="313" y="1173"/>
                      </a:lnTo>
                      <a:lnTo>
                        <a:pt x="368" y="1236"/>
                      </a:lnTo>
                      <a:lnTo>
                        <a:pt x="424" y="1298"/>
                      </a:lnTo>
                      <a:lnTo>
                        <a:pt x="482" y="1357"/>
                      </a:lnTo>
                      <a:lnTo>
                        <a:pt x="539" y="1414"/>
                      </a:lnTo>
                      <a:lnTo>
                        <a:pt x="596" y="1468"/>
                      </a:lnTo>
                      <a:lnTo>
                        <a:pt x="653" y="1519"/>
                      </a:lnTo>
                      <a:lnTo>
                        <a:pt x="706" y="1567"/>
                      </a:lnTo>
                      <a:lnTo>
                        <a:pt x="759" y="1610"/>
                      </a:lnTo>
                      <a:lnTo>
                        <a:pt x="808" y="1651"/>
                      </a:lnTo>
                      <a:lnTo>
                        <a:pt x="853" y="1686"/>
                      </a:lnTo>
                      <a:lnTo>
                        <a:pt x="929" y="1744"/>
                      </a:lnTo>
                      <a:lnTo>
                        <a:pt x="982" y="1783"/>
                      </a:lnTo>
                      <a:lnTo>
                        <a:pt x="1006" y="1800"/>
                      </a:lnTo>
                      <a:lnTo>
                        <a:pt x="1006" y="1800"/>
                      </a:lnTo>
                      <a:lnTo>
                        <a:pt x="1033" y="1781"/>
                      </a:lnTo>
                      <a:lnTo>
                        <a:pt x="1090" y="1739"/>
                      </a:lnTo>
                      <a:lnTo>
                        <a:pt x="1130" y="1709"/>
                      </a:lnTo>
                      <a:lnTo>
                        <a:pt x="1174" y="1674"/>
                      </a:lnTo>
                      <a:lnTo>
                        <a:pt x="1223" y="1636"/>
                      </a:lnTo>
                      <a:lnTo>
                        <a:pt x="1277" y="1591"/>
                      </a:lnTo>
                      <a:lnTo>
                        <a:pt x="1277" y="1591"/>
                      </a:lnTo>
                      <a:lnTo>
                        <a:pt x="1252" y="1570"/>
                      </a:lnTo>
                      <a:lnTo>
                        <a:pt x="1230" y="1548"/>
                      </a:lnTo>
                      <a:lnTo>
                        <a:pt x="1208" y="1524"/>
                      </a:lnTo>
                      <a:lnTo>
                        <a:pt x="1188" y="1500"/>
                      </a:lnTo>
                      <a:lnTo>
                        <a:pt x="1169" y="1474"/>
                      </a:lnTo>
                      <a:lnTo>
                        <a:pt x="1151" y="1447"/>
                      </a:lnTo>
                      <a:lnTo>
                        <a:pt x="1135" y="1419"/>
                      </a:lnTo>
                      <a:lnTo>
                        <a:pt x="1120" y="1391"/>
                      </a:lnTo>
                      <a:lnTo>
                        <a:pt x="1107" y="1360"/>
                      </a:lnTo>
                      <a:lnTo>
                        <a:pt x="1095" y="1330"/>
                      </a:lnTo>
                      <a:lnTo>
                        <a:pt x="1086" y="1300"/>
                      </a:lnTo>
                      <a:lnTo>
                        <a:pt x="1078" y="1268"/>
                      </a:lnTo>
                      <a:lnTo>
                        <a:pt x="1071" y="1235"/>
                      </a:lnTo>
                      <a:lnTo>
                        <a:pt x="1066" y="1202"/>
                      </a:lnTo>
                      <a:lnTo>
                        <a:pt x="1063" y="1168"/>
                      </a:lnTo>
                      <a:lnTo>
                        <a:pt x="1062" y="1134"/>
                      </a:lnTo>
                      <a:lnTo>
                        <a:pt x="1062" y="1134"/>
                      </a:lnTo>
                      <a:close/>
                    </a:path>
                  </a:pathLst>
                </a:custGeom>
                <a:solidFill>
                  <a:schemeClr val="bg1"/>
                </a:solidFill>
                <a:ln w="19050">
                  <a:noFill/>
                </a:ln>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9"/>
                <p:cNvSpPr>
                  <a:spLocks noEditPoints="1"/>
                </p:cNvSpPr>
                <p:nvPr/>
              </p:nvSpPr>
              <p:spPr bwMode="auto">
                <a:xfrm flipH="1">
                  <a:off x="6075537" y="3937733"/>
                  <a:ext cx="44818" cy="45103"/>
                </a:xfrm>
                <a:custGeom>
                  <a:avLst/>
                  <a:gdLst>
                    <a:gd name="T0" fmla="*/ 447 w 944"/>
                    <a:gd name="T1" fmla="*/ 0 h 943"/>
                    <a:gd name="T2" fmla="*/ 376 w 944"/>
                    <a:gd name="T3" fmla="*/ 9 h 943"/>
                    <a:gd name="T4" fmla="*/ 309 w 944"/>
                    <a:gd name="T5" fmla="*/ 28 h 943"/>
                    <a:gd name="T6" fmla="*/ 246 w 944"/>
                    <a:gd name="T7" fmla="*/ 56 h 943"/>
                    <a:gd name="T8" fmla="*/ 188 w 944"/>
                    <a:gd name="T9" fmla="*/ 93 h 943"/>
                    <a:gd name="T10" fmla="*/ 138 w 944"/>
                    <a:gd name="T11" fmla="*/ 138 h 943"/>
                    <a:gd name="T12" fmla="*/ 93 w 944"/>
                    <a:gd name="T13" fmla="*/ 189 h 943"/>
                    <a:gd name="T14" fmla="*/ 56 w 944"/>
                    <a:gd name="T15" fmla="*/ 247 h 943"/>
                    <a:gd name="T16" fmla="*/ 28 w 944"/>
                    <a:gd name="T17" fmla="*/ 309 h 943"/>
                    <a:gd name="T18" fmla="*/ 9 w 944"/>
                    <a:gd name="T19" fmla="*/ 377 h 943"/>
                    <a:gd name="T20" fmla="*/ 0 w 944"/>
                    <a:gd name="T21" fmla="*/ 447 h 943"/>
                    <a:gd name="T22" fmla="*/ 0 w 944"/>
                    <a:gd name="T23" fmla="*/ 496 h 943"/>
                    <a:gd name="T24" fmla="*/ 9 w 944"/>
                    <a:gd name="T25" fmla="*/ 566 h 943"/>
                    <a:gd name="T26" fmla="*/ 28 w 944"/>
                    <a:gd name="T27" fmla="*/ 633 h 943"/>
                    <a:gd name="T28" fmla="*/ 56 w 944"/>
                    <a:gd name="T29" fmla="*/ 696 h 943"/>
                    <a:gd name="T30" fmla="*/ 93 w 944"/>
                    <a:gd name="T31" fmla="*/ 754 h 943"/>
                    <a:gd name="T32" fmla="*/ 138 w 944"/>
                    <a:gd name="T33" fmla="*/ 805 h 943"/>
                    <a:gd name="T34" fmla="*/ 188 w 944"/>
                    <a:gd name="T35" fmla="*/ 850 h 943"/>
                    <a:gd name="T36" fmla="*/ 246 w 944"/>
                    <a:gd name="T37" fmla="*/ 886 h 943"/>
                    <a:gd name="T38" fmla="*/ 309 w 944"/>
                    <a:gd name="T39" fmla="*/ 914 h 943"/>
                    <a:gd name="T40" fmla="*/ 376 w 944"/>
                    <a:gd name="T41" fmla="*/ 934 h 943"/>
                    <a:gd name="T42" fmla="*/ 447 w 944"/>
                    <a:gd name="T43" fmla="*/ 942 h 943"/>
                    <a:gd name="T44" fmla="*/ 495 w 944"/>
                    <a:gd name="T45" fmla="*/ 942 h 943"/>
                    <a:gd name="T46" fmla="*/ 566 w 944"/>
                    <a:gd name="T47" fmla="*/ 934 h 943"/>
                    <a:gd name="T48" fmla="*/ 633 w 944"/>
                    <a:gd name="T49" fmla="*/ 914 h 943"/>
                    <a:gd name="T50" fmla="*/ 696 w 944"/>
                    <a:gd name="T51" fmla="*/ 886 h 943"/>
                    <a:gd name="T52" fmla="*/ 754 w 944"/>
                    <a:gd name="T53" fmla="*/ 850 h 943"/>
                    <a:gd name="T54" fmla="*/ 805 w 944"/>
                    <a:gd name="T55" fmla="*/ 805 h 943"/>
                    <a:gd name="T56" fmla="*/ 850 w 944"/>
                    <a:gd name="T57" fmla="*/ 754 h 943"/>
                    <a:gd name="T58" fmla="*/ 886 w 944"/>
                    <a:gd name="T59" fmla="*/ 696 h 943"/>
                    <a:gd name="T60" fmla="*/ 914 w 944"/>
                    <a:gd name="T61" fmla="*/ 633 h 943"/>
                    <a:gd name="T62" fmla="*/ 933 w 944"/>
                    <a:gd name="T63" fmla="*/ 566 h 943"/>
                    <a:gd name="T64" fmla="*/ 942 w 944"/>
                    <a:gd name="T65" fmla="*/ 496 h 943"/>
                    <a:gd name="T66" fmla="*/ 942 w 944"/>
                    <a:gd name="T67" fmla="*/ 447 h 943"/>
                    <a:gd name="T68" fmla="*/ 933 w 944"/>
                    <a:gd name="T69" fmla="*/ 377 h 943"/>
                    <a:gd name="T70" fmla="*/ 914 w 944"/>
                    <a:gd name="T71" fmla="*/ 309 h 943"/>
                    <a:gd name="T72" fmla="*/ 886 w 944"/>
                    <a:gd name="T73" fmla="*/ 247 h 943"/>
                    <a:gd name="T74" fmla="*/ 850 w 944"/>
                    <a:gd name="T75" fmla="*/ 189 h 943"/>
                    <a:gd name="T76" fmla="*/ 805 w 944"/>
                    <a:gd name="T77" fmla="*/ 138 h 943"/>
                    <a:gd name="T78" fmla="*/ 754 w 944"/>
                    <a:gd name="T79" fmla="*/ 93 h 943"/>
                    <a:gd name="T80" fmla="*/ 696 w 944"/>
                    <a:gd name="T81" fmla="*/ 56 h 943"/>
                    <a:gd name="T82" fmla="*/ 633 w 944"/>
                    <a:gd name="T83" fmla="*/ 28 h 943"/>
                    <a:gd name="T84" fmla="*/ 566 w 944"/>
                    <a:gd name="T85" fmla="*/ 9 h 943"/>
                    <a:gd name="T86" fmla="*/ 495 w 944"/>
                    <a:gd name="T87" fmla="*/ 0 h 943"/>
                    <a:gd name="T88" fmla="*/ 776 w 944"/>
                    <a:gd name="T89" fmla="*/ 541 h 943"/>
                    <a:gd name="T90" fmla="*/ 773 w 944"/>
                    <a:gd name="T91" fmla="*/ 549 h 943"/>
                    <a:gd name="T92" fmla="*/ 552 w 944"/>
                    <a:gd name="T93" fmla="*/ 553 h 943"/>
                    <a:gd name="T94" fmla="*/ 551 w 944"/>
                    <a:gd name="T95" fmla="*/ 769 h 943"/>
                    <a:gd name="T96" fmla="*/ 541 w 944"/>
                    <a:gd name="T97" fmla="*/ 777 h 943"/>
                    <a:gd name="T98" fmla="*/ 397 w 944"/>
                    <a:gd name="T99" fmla="*/ 776 h 943"/>
                    <a:gd name="T100" fmla="*/ 390 w 944"/>
                    <a:gd name="T101" fmla="*/ 764 h 943"/>
                    <a:gd name="T102" fmla="*/ 178 w 944"/>
                    <a:gd name="T103" fmla="*/ 553 h 943"/>
                    <a:gd name="T104" fmla="*/ 167 w 944"/>
                    <a:gd name="T105" fmla="*/ 545 h 943"/>
                    <a:gd name="T106" fmla="*/ 166 w 944"/>
                    <a:gd name="T107" fmla="*/ 402 h 943"/>
                    <a:gd name="T108" fmla="*/ 173 w 944"/>
                    <a:gd name="T109" fmla="*/ 391 h 943"/>
                    <a:gd name="T110" fmla="*/ 390 w 944"/>
                    <a:gd name="T111" fmla="*/ 179 h 943"/>
                    <a:gd name="T112" fmla="*/ 393 w 944"/>
                    <a:gd name="T113" fmla="*/ 169 h 943"/>
                    <a:gd name="T114" fmla="*/ 541 w 944"/>
                    <a:gd name="T115" fmla="*/ 166 h 943"/>
                    <a:gd name="T116" fmla="*/ 549 w 944"/>
                    <a:gd name="T117" fmla="*/ 169 h 943"/>
                    <a:gd name="T118" fmla="*/ 552 w 944"/>
                    <a:gd name="T119" fmla="*/ 390 h 943"/>
                    <a:gd name="T120" fmla="*/ 769 w 944"/>
                    <a:gd name="T121" fmla="*/ 391 h 943"/>
                    <a:gd name="T122" fmla="*/ 776 w 944"/>
                    <a:gd name="T123" fmla="*/ 402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4" h="943">
                      <a:moveTo>
                        <a:pt x="472" y="0"/>
                      </a:moveTo>
                      <a:lnTo>
                        <a:pt x="472" y="0"/>
                      </a:lnTo>
                      <a:lnTo>
                        <a:pt x="447" y="0"/>
                      </a:lnTo>
                      <a:lnTo>
                        <a:pt x="422" y="2"/>
                      </a:lnTo>
                      <a:lnTo>
                        <a:pt x="399" y="4"/>
                      </a:lnTo>
                      <a:lnTo>
                        <a:pt x="376" y="9"/>
                      </a:lnTo>
                      <a:lnTo>
                        <a:pt x="353" y="14"/>
                      </a:lnTo>
                      <a:lnTo>
                        <a:pt x="331" y="21"/>
                      </a:lnTo>
                      <a:lnTo>
                        <a:pt x="309" y="28"/>
                      </a:lnTo>
                      <a:lnTo>
                        <a:pt x="288" y="36"/>
                      </a:lnTo>
                      <a:lnTo>
                        <a:pt x="267" y="46"/>
                      </a:lnTo>
                      <a:lnTo>
                        <a:pt x="246" y="56"/>
                      </a:lnTo>
                      <a:lnTo>
                        <a:pt x="227" y="68"/>
                      </a:lnTo>
                      <a:lnTo>
                        <a:pt x="207" y="80"/>
                      </a:lnTo>
                      <a:lnTo>
                        <a:pt x="188" y="93"/>
                      </a:lnTo>
                      <a:lnTo>
                        <a:pt x="171" y="107"/>
                      </a:lnTo>
                      <a:lnTo>
                        <a:pt x="154" y="121"/>
                      </a:lnTo>
                      <a:lnTo>
                        <a:pt x="138" y="138"/>
                      </a:lnTo>
                      <a:lnTo>
                        <a:pt x="122" y="154"/>
                      </a:lnTo>
                      <a:lnTo>
                        <a:pt x="108" y="171"/>
                      </a:lnTo>
                      <a:lnTo>
                        <a:pt x="93" y="189"/>
                      </a:lnTo>
                      <a:lnTo>
                        <a:pt x="79" y="207"/>
                      </a:lnTo>
                      <a:lnTo>
                        <a:pt x="68" y="227"/>
                      </a:lnTo>
                      <a:lnTo>
                        <a:pt x="56" y="247"/>
                      </a:lnTo>
                      <a:lnTo>
                        <a:pt x="45" y="267"/>
                      </a:lnTo>
                      <a:lnTo>
                        <a:pt x="36" y="288"/>
                      </a:lnTo>
                      <a:lnTo>
                        <a:pt x="28" y="309"/>
                      </a:lnTo>
                      <a:lnTo>
                        <a:pt x="21" y="331"/>
                      </a:lnTo>
                      <a:lnTo>
                        <a:pt x="14" y="353"/>
                      </a:lnTo>
                      <a:lnTo>
                        <a:pt x="9" y="377"/>
                      </a:lnTo>
                      <a:lnTo>
                        <a:pt x="4" y="399"/>
                      </a:lnTo>
                      <a:lnTo>
                        <a:pt x="2" y="423"/>
                      </a:lnTo>
                      <a:lnTo>
                        <a:pt x="0" y="447"/>
                      </a:lnTo>
                      <a:lnTo>
                        <a:pt x="0" y="471"/>
                      </a:lnTo>
                      <a:lnTo>
                        <a:pt x="0" y="471"/>
                      </a:lnTo>
                      <a:lnTo>
                        <a:pt x="0" y="496"/>
                      </a:lnTo>
                      <a:lnTo>
                        <a:pt x="2" y="519"/>
                      </a:lnTo>
                      <a:lnTo>
                        <a:pt x="4" y="543"/>
                      </a:lnTo>
                      <a:lnTo>
                        <a:pt x="9" y="566"/>
                      </a:lnTo>
                      <a:lnTo>
                        <a:pt x="14" y="589"/>
                      </a:lnTo>
                      <a:lnTo>
                        <a:pt x="21" y="612"/>
                      </a:lnTo>
                      <a:lnTo>
                        <a:pt x="28" y="633"/>
                      </a:lnTo>
                      <a:lnTo>
                        <a:pt x="36" y="655"/>
                      </a:lnTo>
                      <a:lnTo>
                        <a:pt x="45" y="675"/>
                      </a:lnTo>
                      <a:lnTo>
                        <a:pt x="56" y="696"/>
                      </a:lnTo>
                      <a:lnTo>
                        <a:pt x="68" y="716"/>
                      </a:lnTo>
                      <a:lnTo>
                        <a:pt x="79" y="735"/>
                      </a:lnTo>
                      <a:lnTo>
                        <a:pt x="93" y="754"/>
                      </a:lnTo>
                      <a:lnTo>
                        <a:pt x="108" y="771"/>
                      </a:lnTo>
                      <a:lnTo>
                        <a:pt x="122" y="789"/>
                      </a:lnTo>
                      <a:lnTo>
                        <a:pt x="138" y="805"/>
                      </a:lnTo>
                      <a:lnTo>
                        <a:pt x="154" y="820"/>
                      </a:lnTo>
                      <a:lnTo>
                        <a:pt x="171" y="836"/>
                      </a:lnTo>
                      <a:lnTo>
                        <a:pt x="188" y="850"/>
                      </a:lnTo>
                      <a:lnTo>
                        <a:pt x="207" y="863"/>
                      </a:lnTo>
                      <a:lnTo>
                        <a:pt x="227" y="874"/>
                      </a:lnTo>
                      <a:lnTo>
                        <a:pt x="246" y="886"/>
                      </a:lnTo>
                      <a:lnTo>
                        <a:pt x="267" y="897"/>
                      </a:lnTo>
                      <a:lnTo>
                        <a:pt x="288" y="906"/>
                      </a:lnTo>
                      <a:lnTo>
                        <a:pt x="309" y="914"/>
                      </a:lnTo>
                      <a:lnTo>
                        <a:pt x="331" y="922"/>
                      </a:lnTo>
                      <a:lnTo>
                        <a:pt x="353" y="928"/>
                      </a:lnTo>
                      <a:lnTo>
                        <a:pt x="376" y="934"/>
                      </a:lnTo>
                      <a:lnTo>
                        <a:pt x="399" y="937"/>
                      </a:lnTo>
                      <a:lnTo>
                        <a:pt x="422" y="941"/>
                      </a:lnTo>
                      <a:lnTo>
                        <a:pt x="447" y="942"/>
                      </a:lnTo>
                      <a:lnTo>
                        <a:pt x="472" y="943"/>
                      </a:lnTo>
                      <a:lnTo>
                        <a:pt x="472" y="943"/>
                      </a:lnTo>
                      <a:lnTo>
                        <a:pt x="495" y="942"/>
                      </a:lnTo>
                      <a:lnTo>
                        <a:pt x="520" y="941"/>
                      </a:lnTo>
                      <a:lnTo>
                        <a:pt x="543" y="937"/>
                      </a:lnTo>
                      <a:lnTo>
                        <a:pt x="566" y="934"/>
                      </a:lnTo>
                      <a:lnTo>
                        <a:pt x="589" y="928"/>
                      </a:lnTo>
                      <a:lnTo>
                        <a:pt x="611" y="922"/>
                      </a:lnTo>
                      <a:lnTo>
                        <a:pt x="633" y="914"/>
                      </a:lnTo>
                      <a:lnTo>
                        <a:pt x="654" y="906"/>
                      </a:lnTo>
                      <a:lnTo>
                        <a:pt x="675" y="897"/>
                      </a:lnTo>
                      <a:lnTo>
                        <a:pt x="696" y="886"/>
                      </a:lnTo>
                      <a:lnTo>
                        <a:pt x="716" y="874"/>
                      </a:lnTo>
                      <a:lnTo>
                        <a:pt x="735" y="863"/>
                      </a:lnTo>
                      <a:lnTo>
                        <a:pt x="754" y="850"/>
                      </a:lnTo>
                      <a:lnTo>
                        <a:pt x="771" y="836"/>
                      </a:lnTo>
                      <a:lnTo>
                        <a:pt x="789" y="820"/>
                      </a:lnTo>
                      <a:lnTo>
                        <a:pt x="805" y="805"/>
                      </a:lnTo>
                      <a:lnTo>
                        <a:pt x="821" y="789"/>
                      </a:lnTo>
                      <a:lnTo>
                        <a:pt x="836" y="771"/>
                      </a:lnTo>
                      <a:lnTo>
                        <a:pt x="850" y="754"/>
                      </a:lnTo>
                      <a:lnTo>
                        <a:pt x="863" y="735"/>
                      </a:lnTo>
                      <a:lnTo>
                        <a:pt x="874" y="716"/>
                      </a:lnTo>
                      <a:lnTo>
                        <a:pt x="886" y="696"/>
                      </a:lnTo>
                      <a:lnTo>
                        <a:pt x="897" y="675"/>
                      </a:lnTo>
                      <a:lnTo>
                        <a:pt x="906" y="655"/>
                      </a:lnTo>
                      <a:lnTo>
                        <a:pt x="914" y="633"/>
                      </a:lnTo>
                      <a:lnTo>
                        <a:pt x="921" y="612"/>
                      </a:lnTo>
                      <a:lnTo>
                        <a:pt x="928" y="589"/>
                      </a:lnTo>
                      <a:lnTo>
                        <a:pt x="933" y="566"/>
                      </a:lnTo>
                      <a:lnTo>
                        <a:pt x="938" y="543"/>
                      </a:lnTo>
                      <a:lnTo>
                        <a:pt x="940" y="519"/>
                      </a:lnTo>
                      <a:lnTo>
                        <a:pt x="942" y="496"/>
                      </a:lnTo>
                      <a:lnTo>
                        <a:pt x="944" y="471"/>
                      </a:lnTo>
                      <a:lnTo>
                        <a:pt x="944" y="471"/>
                      </a:lnTo>
                      <a:lnTo>
                        <a:pt x="942" y="447"/>
                      </a:lnTo>
                      <a:lnTo>
                        <a:pt x="940" y="423"/>
                      </a:lnTo>
                      <a:lnTo>
                        <a:pt x="938" y="399"/>
                      </a:lnTo>
                      <a:lnTo>
                        <a:pt x="933" y="377"/>
                      </a:lnTo>
                      <a:lnTo>
                        <a:pt x="928" y="353"/>
                      </a:lnTo>
                      <a:lnTo>
                        <a:pt x="921" y="331"/>
                      </a:lnTo>
                      <a:lnTo>
                        <a:pt x="914" y="309"/>
                      </a:lnTo>
                      <a:lnTo>
                        <a:pt x="906" y="288"/>
                      </a:lnTo>
                      <a:lnTo>
                        <a:pt x="897" y="267"/>
                      </a:lnTo>
                      <a:lnTo>
                        <a:pt x="886" y="247"/>
                      </a:lnTo>
                      <a:lnTo>
                        <a:pt x="874" y="227"/>
                      </a:lnTo>
                      <a:lnTo>
                        <a:pt x="863" y="207"/>
                      </a:lnTo>
                      <a:lnTo>
                        <a:pt x="850" y="189"/>
                      </a:lnTo>
                      <a:lnTo>
                        <a:pt x="836" y="171"/>
                      </a:lnTo>
                      <a:lnTo>
                        <a:pt x="821" y="154"/>
                      </a:lnTo>
                      <a:lnTo>
                        <a:pt x="805" y="138"/>
                      </a:lnTo>
                      <a:lnTo>
                        <a:pt x="789" y="121"/>
                      </a:lnTo>
                      <a:lnTo>
                        <a:pt x="771" y="107"/>
                      </a:lnTo>
                      <a:lnTo>
                        <a:pt x="754" y="93"/>
                      </a:lnTo>
                      <a:lnTo>
                        <a:pt x="735" y="80"/>
                      </a:lnTo>
                      <a:lnTo>
                        <a:pt x="716" y="68"/>
                      </a:lnTo>
                      <a:lnTo>
                        <a:pt x="696" y="56"/>
                      </a:lnTo>
                      <a:lnTo>
                        <a:pt x="675" y="46"/>
                      </a:lnTo>
                      <a:lnTo>
                        <a:pt x="654" y="36"/>
                      </a:lnTo>
                      <a:lnTo>
                        <a:pt x="633" y="28"/>
                      </a:lnTo>
                      <a:lnTo>
                        <a:pt x="611" y="21"/>
                      </a:lnTo>
                      <a:lnTo>
                        <a:pt x="589" y="14"/>
                      </a:lnTo>
                      <a:lnTo>
                        <a:pt x="566" y="9"/>
                      </a:lnTo>
                      <a:lnTo>
                        <a:pt x="543" y="4"/>
                      </a:lnTo>
                      <a:lnTo>
                        <a:pt x="520" y="2"/>
                      </a:lnTo>
                      <a:lnTo>
                        <a:pt x="495" y="0"/>
                      </a:lnTo>
                      <a:lnTo>
                        <a:pt x="472" y="0"/>
                      </a:lnTo>
                      <a:lnTo>
                        <a:pt x="472" y="0"/>
                      </a:lnTo>
                      <a:close/>
                      <a:moveTo>
                        <a:pt x="776" y="541"/>
                      </a:moveTo>
                      <a:lnTo>
                        <a:pt x="776" y="541"/>
                      </a:lnTo>
                      <a:lnTo>
                        <a:pt x="776" y="545"/>
                      </a:lnTo>
                      <a:lnTo>
                        <a:pt x="773" y="549"/>
                      </a:lnTo>
                      <a:lnTo>
                        <a:pt x="769" y="552"/>
                      </a:lnTo>
                      <a:lnTo>
                        <a:pt x="764" y="553"/>
                      </a:lnTo>
                      <a:lnTo>
                        <a:pt x="552" y="553"/>
                      </a:lnTo>
                      <a:lnTo>
                        <a:pt x="552" y="764"/>
                      </a:lnTo>
                      <a:lnTo>
                        <a:pt x="552" y="764"/>
                      </a:lnTo>
                      <a:lnTo>
                        <a:pt x="551" y="769"/>
                      </a:lnTo>
                      <a:lnTo>
                        <a:pt x="549" y="772"/>
                      </a:lnTo>
                      <a:lnTo>
                        <a:pt x="545" y="776"/>
                      </a:lnTo>
                      <a:lnTo>
                        <a:pt x="541" y="777"/>
                      </a:lnTo>
                      <a:lnTo>
                        <a:pt x="401" y="777"/>
                      </a:lnTo>
                      <a:lnTo>
                        <a:pt x="401" y="777"/>
                      </a:lnTo>
                      <a:lnTo>
                        <a:pt x="397" y="776"/>
                      </a:lnTo>
                      <a:lnTo>
                        <a:pt x="393" y="772"/>
                      </a:lnTo>
                      <a:lnTo>
                        <a:pt x="391" y="769"/>
                      </a:lnTo>
                      <a:lnTo>
                        <a:pt x="390" y="764"/>
                      </a:lnTo>
                      <a:lnTo>
                        <a:pt x="390" y="553"/>
                      </a:lnTo>
                      <a:lnTo>
                        <a:pt x="178" y="553"/>
                      </a:lnTo>
                      <a:lnTo>
                        <a:pt x="178" y="553"/>
                      </a:lnTo>
                      <a:lnTo>
                        <a:pt x="173" y="552"/>
                      </a:lnTo>
                      <a:lnTo>
                        <a:pt x="170" y="549"/>
                      </a:lnTo>
                      <a:lnTo>
                        <a:pt x="167" y="545"/>
                      </a:lnTo>
                      <a:lnTo>
                        <a:pt x="166" y="541"/>
                      </a:lnTo>
                      <a:lnTo>
                        <a:pt x="166" y="402"/>
                      </a:lnTo>
                      <a:lnTo>
                        <a:pt x="166" y="402"/>
                      </a:lnTo>
                      <a:lnTo>
                        <a:pt x="167" y="397"/>
                      </a:lnTo>
                      <a:lnTo>
                        <a:pt x="170" y="393"/>
                      </a:lnTo>
                      <a:lnTo>
                        <a:pt x="173" y="391"/>
                      </a:lnTo>
                      <a:lnTo>
                        <a:pt x="178" y="390"/>
                      </a:lnTo>
                      <a:lnTo>
                        <a:pt x="390" y="390"/>
                      </a:lnTo>
                      <a:lnTo>
                        <a:pt x="390" y="179"/>
                      </a:lnTo>
                      <a:lnTo>
                        <a:pt x="390" y="179"/>
                      </a:lnTo>
                      <a:lnTo>
                        <a:pt x="391" y="173"/>
                      </a:lnTo>
                      <a:lnTo>
                        <a:pt x="393" y="169"/>
                      </a:lnTo>
                      <a:lnTo>
                        <a:pt x="397" y="167"/>
                      </a:lnTo>
                      <a:lnTo>
                        <a:pt x="401" y="166"/>
                      </a:lnTo>
                      <a:lnTo>
                        <a:pt x="541" y="166"/>
                      </a:lnTo>
                      <a:lnTo>
                        <a:pt x="541" y="166"/>
                      </a:lnTo>
                      <a:lnTo>
                        <a:pt x="545" y="167"/>
                      </a:lnTo>
                      <a:lnTo>
                        <a:pt x="549" y="169"/>
                      </a:lnTo>
                      <a:lnTo>
                        <a:pt x="551" y="173"/>
                      </a:lnTo>
                      <a:lnTo>
                        <a:pt x="552" y="179"/>
                      </a:lnTo>
                      <a:lnTo>
                        <a:pt x="552" y="390"/>
                      </a:lnTo>
                      <a:lnTo>
                        <a:pt x="764" y="390"/>
                      </a:lnTo>
                      <a:lnTo>
                        <a:pt x="764" y="390"/>
                      </a:lnTo>
                      <a:lnTo>
                        <a:pt x="769" y="391"/>
                      </a:lnTo>
                      <a:lnTo>
                        <a:pt x="773" y="393"/>
                      </a:lnTo>
                      <a:lnTo>
                        <a:pt x="776" y="397"/>
                      </a:lnTo>
                      <a:lnTo>
                        <a:pt x="776" y="402"/>
                      </a:lnTo>
                      <a:lnTo>
                        <a:pt x="776" y="541"/>
                      </a:lnTo>
                      <a:close/>
                    </a:path>
                  </a:pathLst>
                </a:custGeom>
                <a:solidFill>
                  <a:schemeClr val="bg1"/>
                </a:solidFill>
                <a:ln w="19050">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10" name="Group 447"/>
            <p:cNvGrpSpPr/>
            <p:nvPr/>
          </p:nvGrpSpPr>
          <p:grpSpPr>
            <a:xfrm>
              <a:off x="7780673" y="3023331"/>
              <a:ext cx="73837" cy="73841"/>
              <a:chOff x="10064505" y="4614873"/>
              <a:chExt cx="144661" cy="144664"/>
            </a:xfrm>
          </p:grpSpPr>
          <p:sp>
            <p:nvSpPr>
              <p:cNvPr id="111" name="Oval 448"/>
              <p:cNvSpPr/>
              <p:nvPr/>
            </p:nvSpPr>
            <p:spPr>
              <a:xfrm>
                <a:off x="10064505" y="4614873"/>
                <a:ext cx="144661" cy="144664"/>
              </a:xfrm>
              <a:prstGeom prst="ellipse">
                <a:avLst/>
              </a:prstGeom>
              <a:solidFill>
                <a:srgbClr val="FF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2" name="Flowchart: Terminator 449"/>
              <p:cNvSpPr/>
              <p:nvPr/>
            </p:nvSpPr>
            <p:spPr>
              <a:xfrm>
                <a:off x="10092528" y="4676008"/>
                <a:ext cx="88619" cy="25925"/>
              </a:xfrm>
              <a:prstGeom prst="flowChartTermina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119" name="Freeform 185"/>
          <p:cNvSpPr>
            <a:spLocks noChangeAspect="1"/>
          </p:cNvSpPr>
          <p:nvPr/>
        </p:nvSpPr>
        <p:spPr bwMode="auto">
          <a:xfrm>
            <a:off x="8036477" y="2252585"/>
            <a:ext cx="168938" cy="186888"/>
          </a:xfrm>
          <a:custGeom>
            <a:avLst/>
            <a:gdLst>
              <a:gd name="T0" fmla="*/ 109 w 581"/>
              <a:gd name="T1" fmla="*/ 227 h 711"/>
              <a:gd name="T2" fmla="*/ 101 w 581"/>
              <a:gd name="T3" fmla="*/ 228 h 711"/>
              <a:gd name="T4" fmla="*/ 93 w 581"/>
              <a:gd name="T5" fmla="*/ 235 h 711"/>
              <a:gd name="T6" fmla="*/ 88 w 581"/>
              <a:gd name="T7" fmla="*/ 255 h 711"/>
              <a:gd name="T8" fmla="*/ 90 w 581"/>
              <a:gd name="T9" fmla="*/ 289 h 711"/>
              <a:gd name="T10" fmla="*/ 96 w 581"/>
              <a:gd name="T11" fmla="*/ 310 h 711"/>
              <a:gd name="T12" fmla="*/ 114 w 581"/>
              <a:gd name="T13" fmla="*/ 340 h 711"/>
              <a:gd name="T14" fmla="*/ 129 w 581"/>
              <a:gd name="T15" fmla="*/ 351 h 711"/>
              <a:gd name="T16" fmla="*/ 137 w 581"/>
              <a:gd name="T17" fmla="*/ 352 h 711"/>
              <a:gd name="T18" fmla="*/ 148 w 581"/>
              <a:gd name="T19" fmla="*/ 375 h 711"/>
              <a:gd name="T20" fmla="*/ 176 w 581"/>
              <a:gd name="T21" fmla="*/ 437 h 711"/>
              <a:gd name="T22" fmla="*/ 181 w 581"/>
              <a:gd name="T23" fmla="*/ 476 h 711"/>
              <a:gd name="T24" fmla="*/ 180 w 581"/>
              <a:gd name="T25" fmla="*/ 526 h 711"/>
              <a:gd name="T26" fmla="*/ 176 w 581"/>
              <a:gd name="T27" fmla="*/ 539 h 711"/>
              <a:gd name="T28" fmla="*/ 162 w 581"/>
              <a:gd name="T29" fmla="*/ 553 h 711"/>
              <a:gd name="T30" fmla="*/ 109 w 581"/>
              <a:gd name="T31" fmla="*/ 581 h 711"/>
              <a:gd name="T32" fmla="*/ 0 w 581"/>
              <a:gd name="T33" fmla="*/ 622 h 711"/>
              <a:gd name="T34" fmla="*/ 581 w 581"/>
              <a:gd name="T35" fmla="*/ 621 h 711"/>
              <a:gd name="T36" fmla="*/ 498 w 581"/>
              <a:gd name="T37" fmla="*/ 591 h 711"/>
              <a:gd name="T38" fmla="*/ 427 w 581"/>
              <a:gd name="T39" fmla="*/ 558 h 711"/>
              <a:gd name="T40" fmla="*/ 407 w 581"/>
              <a:gd name="T41" fmla="*/ 544 h 711"/>
              <a:gd name="T42" fmla="*/ 402 w 581"/>
              <a:gd name="T43" fmla="*/ 533 h 711"/>
              <a:gd name="T44" fmla="*/ 398 w 581"/>
              <a:gd name="T45" fmla="*/ 493 h 711"/>
              <a:gd name="T46" fmla="*/ 404 w 581"/>
              <a:gd name="T47" fmla="*/ 437 h 711"/>
              <a:gd name="T48" fmla="*/ 425 w 581"/>
              <a:gd name="T49" fmla="*/ 397 h 711"/>
              <a:gd name="T50" fmla="*/ 441 w 581"/>
              <a:gd name="T51" fmla="*/ 352 h 711"/>
              <a:gd name="T52" fmla="*/ 447 w 581"/>
              <a:gd name="T53" fmla="*/ 352 h 711"/>
              <a:gd name="T54" fmla="*/ 459 w 581"/>
              <a:gd name="T55" fmla="*/ 346 h 711"/>
              <a:gd name="T56" fmla="*/ 479 w 581"/>
              <a:gd name="T57" fmla="*/ 321 h 711"/>
              <a:gd name="T58" fmla="*/ 490 w 581"/>
              <a:gd name="T59" fmla="*/ 289 h 711"/>
              <a:gd name="T60" fmla="*/ 492 w 581"/>
              <a:gd name="T61" fmla="*/ 265 h 711"/>
              <a:gd name="T62" fmla="*/ 489 w 581"/>
              <a:gd name="T63" fmla="*/ 238 h 711"/>
              <a:gd name="T64" fmla="*/ 479 w 581"/>
              <a:gd name="T65" fmla="*/ 228 h 711"/>
              <a:gd name="T66" fmla="*/ 472 w 581"/>
              <a:gd name="T67" fmla="*/ 227 h 711"/>
              <a:gd name="T68" fmla="*/ 471 w 581"/>
              <a:gd name="T69" fmla="*/ 218 h 711"/>
              <a:gd name="T70" fmla="*/ 477 w 581"/>
              <a:gd name="T71" fmla="*/ 187 h 711"/>
              <a:gd name="T72" fmla="*/ 472 w 581"/>
              <a:gd name="T73" fmla="*/ 128 h 711"/>
              <a:gd name="T74" fmla="*/ 447 w 581"/>
              <a:gd name="T75" fmla="*/ 73 h 711"/>
              <a:gd name="T76" fmla="*/ 428 w 581"/>
              <a:gd name="T77" fmla="*/ 51 h 711"/>
              <a:gd name="T78" fmla="*/ 403 w 581"/>
              <a:gd name="T79" fmla="*/ 31 h 711"/>
              <a:gd name="T80" fmla="*/ 374 w 581"/>
              <a:gd name="T81" fmla="*/ 16 h 711"/>
              <a:gd name="T82" fmla="*/ 340 w 581"/>
              <a:gd name="T83" fmla="*/ 5 h 711"/>
              <a:gd name="T84" fmla="*/ 303 w 581"/>
              <a:gd name="T85" fmla="*/ 0 h 711"/>
              <a:gd name="T86" fmla="*/ 277 w 581"/>
              <a:gd name="T87" fmla="*/ 0 h 711"/>
              <a:gd name="T88" fmla="*/ 240 w 581"/>
              <a:gd name="T89" fmla="*/ 5 h 711"/>
              <a:gd name="T90" fmla="*/ 206 w 581"/>
              <a:gd name="T91" fmla="*/ 16 h 711"/>
              <a:gd name="T92" fmla="*/ 177 w 581"/>
              <a:gd name="T93" fmla="*/ 31 h 711"/>
              <a:gd name="T94" fmla="*/ 153 w 581"/>
              <a:gd name="T95" fmla="*/ 51 h 711"/>
              <a:gd name="T96" fmla="*/ 133 w 581"/>
              <a:gd name="T97" fmla="*/ 73 h 711"/>
              <a:gd name="T98" fmla="*/ 109 w 581"/>
              <a:gd name="T99" fmla="*/ 128 h 711"/>
              <a:gd name="T100" fmla="*/ 103 w 581"/>
              <a:gd name="T101" fmla="*/ 187 h 711"/>
              <a:gd name="T102" fmla="*/ 110 w 581"/>
              <a:gd name="T103" fmla="*/ 21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711">
                <a:moveTo>
                  <a:pt x="114" y="228"/>
                </a:moveTo>
                <a:lnTo>
                  <a:pt x="114" y="228"/>
                </a:lnTo>
                <a:lnTo>
                  <a:pt x="109" y="227"/>
                </a:lnTo>
                <a:lnTo>
                  <a:pt x="109" y="227"/>
                </a:lnTo>
                <a:lnTo>
                  <a:pt x="104" y="227"/>
                </a:lnTo>
                <a:lnTo>
                  <a:pt x="101" y="228"/>
                </a:lnTo>
                <a:lnTo>
                  <a:pt x="98" y="230"/>
                </a:lnTo>
                <a:lnTo>
                  <a:pt x="95" y="232"/>
                </a:lnTo>
                <a:lnTo>
                  <a:pt x="93" y="235"/>
                </a:lnTo>
                <a:lnTo>
                  <a:pt x="91" y="238"/>
                </a:lnTo>
                <a:lnTo>
                  <a:pt x="89" y="246"/>
                </a:lnTo>
                <a:lnTo>
                  <a:pt x="88" y="255"/>
                </a:lnTo>
                <a:lnTo>
                  <a:pt x="88" y="265"/>
                </a:lnTo>
                <a:lnTo>
                  <a:pt x="89" y="276"/>
                </a:lnTo>
                <a:lnTo>
                  <a:pt x="90" y="289"/>
                </a:lnTo>
                <a:lnTo>
                  <a:pt x="90" y="289"/>
                </a:lnTo>
                <a:lnTo>
                  <a:pt x="93" y="300"/>
                </a:lnTo>
                <a:lnTo>
                  <a:pt x="96" y="310"/>
                </a:lnTo>
                <a:lnTo>
                  <a:pt x="101" y="321"/>
                </a:lnTo>
                <a:lnTo>
                  <a:pt x="107" y="332"/>
                </a:lnTo>
                <a:lnTo>
                  <a:pt x="114" y="340"/>
                </a:lnTo>
                <a:lnTo>
                  <a:pt x="121" y="346"/>
                </a:lnTo>
                <a:lnTo>
                  <a:pt x="125" y="349"/>
                </a:lnTo>
                <a:lnTo>
                  <a:pt x="129" y="351"/>
                </a:lnTo>
                <a:lnTo>
                  <a:pt x="133" y="352"/>
                </a:lnTo>
                <a:lnTo>
                  <a:pt x="137" y="352"/>
                </a:lnTo>
                <a:lnTo>
                  <a:pt x="137" y="352"/>
                </a:lnTo>
                <a:lnTo>
                  <a:pt x="139" y="352"/>
                </a:lnTo>
                <a:lnTo>
                  <a:pt x="139" y="352"/>
                </a:lnTo>
                <a:lnTo>
                  <a:pt x="148" y="375"/>
                </a:lnTo>
                <a:lnTo>
                  <a:pt x="156" y="397"/>
                </a:lnTo>
                <a:lnTo>
                  <a:pt x="166" y="418"/>
                </a:lnTo>
                <a:lnTo>
                  <a:pt x="176" y="437"/>
                </a:lnTo>
                <a:lnTo>
                  <a:pt x="176" y="437"/>
                </a:lnTo>
                <a:lnTo>
                  <a:pt x="178" y="449"/>
                </a:lnTo>
                <a:lnTo>
                  <a:pt x="181" y="476"/>
                </a:lnTo>
                <a:lnTo>
                  <a:pt x="182" y="493"/>
                </a:lnTo>
                <a:lnTo>
                  <a:pt x="182" y="509"/>
                </a:lnTo>
                <a:lnTo>
                  <a:pt x="180" y="526"/>
                </a:lnTo>
                <a:lnTo>
                  <a:pt x="179" y="533"/>
                </a:lnTo>
                <a:lnTo>
                  <a:pt x="176" y="539"/>
                </a:lnTo>
                <a:lnTo>
                  <a:pt x="176" y="539"/>
                </a:lnTo>
                <a:lnTo>
                  <a:pt x="174" y="544"/>
                </a:lnTo>
                <a:lnTo>
                  <a:pt x="169" y="548"/>
                </a:lnTo>
                <a:lnTo>
                  <a:pt x="162" y="553"/>
                </a:lnTo>
                <a:lnTo>
                  <a:pt x="154" y="558"/>
                </a:lnTo>
                <a:lnTo>
                  <a:pt x="133" y="570"/>
                </a:lnTo>
                <a:lnTo>
                  <a:pt x="109" y="581"/>
                </a:lnTo>
                <a:lnTo>
                  <a:pt x="82" y="592"/>
                </a:lnTo>
                <a:lnTo>
                  <a:pt x="53" y="603"/>
                </a:lnTo>
                <a:lnTo>
                  <a:pt x="0" y="622"/>
                </a:lnTo>
                <a:lnTo>
                  <a:pt x="0" y="711"/>
                </a:lnTo>
                <a:lnTo>
                  <a:pt x="581" y="711"/>
                </a:lnTo>
                <a:lnTo>
                  <a:pt x="581" y="621"/>
                </a:lnTo>
                <a:lnTo>
                  <a:pt x="581" y="621"/>
                </a:lnTo>
                <a:lnTo>
                  <a:pt x="527" y="603"/>
                </a:lnTo>
                <a:lnTo>
                  <a:pt x="498" y="591"/>
                </a:lnTo>
                <a:lnTo>
                  <a:pt x="472" y="581"/>
                </a:lnTo>
                <a:lnTo>
                  <a:pt x="447" y="570"/>
                </a:lnTo>
                <a:lnTo>
                  <a:pt x="427" y="558"/>
                </a:lnTo>
                <a:lnTo>
                  <a:pt x="418" y="553"/>
                </a:lnTo>
                <a:lnTo>
                  <a:pt x="411" y="548"/>
                </a:lnTo>
                <a:lnTo>
                  <a:pt x="407" y="544"/>
                </a:lnTo>
                <a:lnTo>
                  <a:pt x="404" y="539"/>
                </a:lnTo>
                <a:lnTo>
                  <a:pt x="404" y="539"/>
                </a:lnTo>
                <a:lnTo>
                  <a:pt x="402" y="533"/>
                </a:lnTo>
                <a:lnTo>
                  <a:pt x="400" y="526"/>
                </a:lnTo>
                <a:lnTo>
                  <a:pt x="398" y="509"/>
                </a:lnTo>
                <a:lnTo>
                  <a:pt x="398" y="493"/>
                </a:lnTo>
                <a:lnTo>
                  <a:pt x="399" y="476"/>
                </a:lnTo>
                <a:lnTo>
                  <a:pt x="402" y="449"/>
                </a:lnTo>
                <a:lnTo>
                  <a:pt x="404" y="437"/>
                </a:lnTo>
                <a:lnTo>
                  <a:pt x="404" y="437"/>
                </a:lnTo>
                <a:lnTo>
                  <a:pt x="414" y="418"/>
                </a:lnTo>
                <a:lnTo>
                  <a:pt x="425" y="397"/>
                </a:lnTo>
                <a:lnTo>
                  <a:pt x="434" y="375"/>
                </a:lnTo>
                <a:lnTo>
                  <a:pt x="441" y="352"/>
                </a:lnTo>
                <a:lnTo>
                  <a:pt x="441" y="352"/>
                </a:lnTo>
                <a:lnTo>
                  <a:pt x="443" y="352"/>
                </a:lnTo>
                <a:lnTo>
                  <a:pt x="443" y="352"/>
                </a:lnTo>
                <a:lnTo>
                  <a:pt x="447" y="352"/>
                </a:lnTo>
                <a:lnTo>
                  <a:pt x="451" y="351"/>
                </a:lnTo>
                <a:lnTo>
                  <a:pt x="455" y="349"/>
                </a:lnTo>
                <a:lnTo>
                  <a:pt x="459" y="346"/>
                </a:lnTo>
                <a:lnTo>
                  <a:pt x="467" y="340"/>
                </a:lnTo>
                <a:lnTo>
                  <a:pt x="473" y="332"/>
                </a:lnTo>
                <a:lnTo>
                  <a:pt x="479" y="321"/>
                </a:lnTo>
                <a:lnTo>
                  <a:pt x="484" y="310"/>
                </a:lnTo>
                <a:lnTo>
                  <a:pt x="487" y="300"/>
                </a:lnTo>
                <a:lnTo>
                  <a:pt x="490" y="289"/>
                </a:lnTo>
                <a:lnTo>
                  <a:pt x="490" y="289"/>
                </a:lnTo>
                <a:lnTo>
                  <a:pt x="491" y="276"/>
                </a:lnTo>
                <a:lnTo>
                  <a:pt x="492" y="265"/>
                </a:lnTo>
                <a:lnTo>
                  <a:pt x="492" y="255"/>
                </a:lnTo>
                <a:lnTo>
                  <a:pt x="491" y="246"/>
                </a:lnTo>
                <a:lnTo>
                  <a:pt x="489" y="238"/>
                </a:lnTo>
                <a:lnTo>
                  <a:pt x="485" y="232"/>
                </a:lnTo>
                <a:lnTo>
                  <a:pt x="482" y="230"/>
                </a:lnTo>
                <a:lnTo>
                  <a:pt x="479" y="228"/>
                </a:lnTo>
                <a:lnTo>
                  <a:pt x="476" y="227"/>
                </a:lnTo>
                <a:lnTo>
                  <a:pt x="472" y="227"/>
                </a:lnTo>
                <a:lnTo>
                  <a:pt x="472" y="227"/>
                </a:lnTo>
                <a:lnTo>
                  <a:pt x="468" y="228"/>
                </a:lnTo>
                <a:lnTo>
                  <a:pt x="468" y="228"/>
                </a:lnTo>
                <a:lnTo>
                  <a:pt x="471" y="218"/>
                </a:lnTo>
                <a:lnTo>
                  <a:pt x="473" y="208"/>
                </a:lnTo>
                <a:lnTo>
                  <a:pt x="475" y="197"/>
                </a:lnTo>
                <a:lnTo>
                  <a:pt x="477" y="187"/>
                </a:lnTo>
                <a:lnTo>
                  <a:pt x="478" y="167"/>
                </a:lnTo>
                <a:lnTo>
                  <a:pt x="476" y="147"/>
                </a:lnTo>
                <a:lnTo>
                  <a:pt x="472" y="128"/>
                </a:lnTo>
                <a:lnTo>
                  <a:pt x="466" y="108"/>
                </a:lnTo>
                <a:lnTo>
                  <a:pt x="457" y="91"/>
                </a:lnTo>
                <a:lnTo>
                  <a:pt x="447" y="73"/>
                </a:lnTo>
                <a:lnTo>
                  <a:pt x="441" y="66"/>
                </a:lnTo>
                <a:lnTo>
                  <a:pt x="435" y="58"/>
                </a:lnTo>
                <a:lnTo>
                  <a:pt x="428" y="51"/>
                </a:lnTo>
                <a:lnTo>
                  <a:pt x="419" y="43"/>
                </a:lnTo>
                <a:lnTo>
                  <a:pt x="411" y="37"/>
                </a:lnTo>
                <a:lnTo>
                  <a:pt x="403" y="31"/>
                </a:lnTo>
                <a:lnTo>
                  <a:pt x="394" y="26"/>
                </a:lnTo>
                <a:lnTo>
                  <a:pt x="385" y="21"/>
                </a:lnTo>
                <a:lnTo>
                  <a:pt x="374" y="16"/>
                </a:lnTo>
                <a:lnTo>
                  <a:pt x="363" y="12"/>
                </a:lnTo>
                <a:lnTo>
                  <a:pt x="353" y="9"/>
                </a:lnTo>
                <a:lnTo>
                  <a:pt x="340" y="5"/>
                </a:lnTo>
                <a:lnTo>
                  <a:pt x="329" y="3"/>
                </a:lnTo>
                <a:lnTo>
                  <a:pt x="317" y="1"/>
                </a:lnTo>
                <a:lnTo>
                  <a:pt x="303" y="0"/>
                </a:lnTo>
                <a:lnTo>
                  <a:pt x="290" y="0"/>
                </a:lnTo>
                <a:lnTo>
                  <a:pt x="290" y="0"/>
                </a:lnTo>
                <a:lnTo>
                  <a:pt x="277" y="0"/>
                </a:lnTo>
                <a:lnTo>
                  <a:pt x="264" y="1"/>
                </a:lnTo>
                <a:lnTo>
                  <a:pt x="251" y="3"/>
                </a:lnTo>
                <a:lnTo>
                  <a:pt x="240" y="5"/>
                </a:lnTo>
                <a:lnTo>
                  <a:pt x="229" y="9"/>
                </a:lnTo>
                <a:lnTo>
                  <a:pt x="217" y="12"/>
                </a:lnTo>
                <a:lnTo>
                  <a:pt x="206" y="16"/>
                </a:lnTo>
                <a:lnTo>
                  <a:pt x="197" y="21"/>
                </a:lnTo>
                <a:lnTo>
                  <a:pt x="187" y="26"/>
                </a:lnTo>
                <a:lnTo>
                  <a:pt x="177" y="31"/>
                </a:lnTo>
                <a:lnTo>
                  <a:pt x="169" y="37"/>
                </a:lnTo>
                <a:lnTo>
                  <a:pt x="161" y="43"/>
                </a:lnTo>
                <a:lnTo>
                  <a:pt x="153" y="51"/>
                </a:lnTo>
                <a:lnTo>
                  <a:pt x="145" y="58"/>
                </a:lnTo>
                <a:lnTo>
                  <a:pt x="139" y="66"/>
                </a:lnTo>
                <a:lnTo>
                  <a:pt x="133" y="73"/>
                </a:lnTo>
                <a:lnTo>
                  <a:pt x="123" y="91"/>
                </a:lnTo>
                <a:lnTo>
                  <a:pt x="115" y="108"/>
                </a:lnTo>
                <a:lnTo>
                  <a:pt x="109" y="128"/>
                </a:lnTo>
                <a:lnTo>
                  <a:pt x="104" y="147"/>
                </a:lnTo>
                <a:lnTo>
                  <a:pt x="103" y="167"/>
                </a:lnTo>
                <a:lnTo>
                  <a:pt x="103" y="187"/>
                </a:lnTo>
                <a:lnTo>
                  <a:pt x="105" y="197"/>
                </a:lnTo>
                <a:lnTo>
                  <a:pt x="107" y="208"/>
                </a:lnTo>
                <a:lnTo>
                  <a:pt x="110" y="218"/>
                </a:lnTo>
                <a:lnTo>
                  <a:pt x="114" y="228"/>
                </a:lnTo>
                <a:lnTo>
                  <a:pt x="114" y="228"/>
                </a:lnTo>
                <a:close/>
              </a:path>
            </a:pathLst>
          </a:custGeom>
          <a:solidFill>
            <a:srgbClr val="FF8200"/>
          </a:solidFill>
          <a:ln>
            <a:noFill/>
          </a:ln>
          <a:extLst/>
        </p:spPr>
        <p:txBody>
          <a:bodyPr vert="horz" wrap="square" lIns="91436" tIns="45718" rIns="91436" bIns="45718" numCol="1" anchor="t" anchorCtr="0" compatLnSpc="1">
            <a:prstTxWarp prst="textNoShape">
              <a:avLst/>
            </a:prstTxWarp>
          </a:bodyPr>
          <a:lstStyle/>
          <a:p>
            <a:endParaRPr lang="en-US" dirty="0"/>
          </a:p>
        </p:txBody>
      </p:sp>
      <p:grpSp>
        <p:nvGrpSpPr>
          <p:cNvPr id="120" name="Group 119"/>
          <p:cNvGrpSpPr/>
          <p:nvPr/>
        </p:nvGrpSpPr>
        <p:grpSpPr>
          <a:xfrm>
            <a:off x="7773035" y="2164777"/>
            <a:ext cx="227696" cy="279689"/>
            <a:chOff x="7773035" y="2164776"/>
            <a:chExt cx="227696" cy="279689"/>
          </a:xfrm>
        </p:grpSpPr>
        <p:grpSp>
          <p:nvGrpSpPr>
            <p:cNvPr id="121" name="Group 426"/>
            <p:cNvGrpSpPr/>
            <p:nvPr/>
          </p:nvGrpSpPr>
          <p:grpSpPr>
            <a:xfrm>
              <a:off x="7858904" y="2201128"/>
              <a:ext cx="101094" cy="92045"/>
              <a:chOff x="6062304" y="3771465"/>
              <a:chExt cx="103699" cy="103702"/>
            </a:xfrm>
          </p:grpSpPr>
          <p:sp>
            <p:nvSpPr>
              <p:cNvPr id="127" name="Oval 432"/>
              <p:cNvSpPr/>
              <p:nvPr/>
            </p:nvSpPr>
            <p:spPr>
              <a:xfrm>
                <a:off x="6062304" y="3771465"/>
                <a:ext cx="103699" cy="103702"/>
              </a:xfrm>
              <a:prstGeom prst="ellipse">
                <a:avLst/>
              </a:prstGeom>
              <a:solidFill>
                <a:schemeClr val="accent4"/>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8" name="Freeform 8"/>
              <p:cNvSpPr>
                <a:spLocks/>
              </p:cNvSpPr>
              <p:nvPr/>
            </p:nvSpPr>
            <p:spPr bwMode="auto">
              <a:xfrm>
                <a:off x="6084931" y="3798432"/>
                <a:ext cx="58446" cy="49767"/>
              </a:xfrm>
              <a:custGeom>
                <a:avLst/>
                <a:gdLst>
                  <a:gd name="T0" fmla="*/ 721 w 1670"/>
                  <a:gd name="T1" fmla="*/ 942 h 1422"/>
                  <a:gd name="T2" fmla="*/ 324 w 1670"/>
                  <a:gd name="T3" fmla="*/ 545 h 1422"/>
                  <a:gd name="T4" fmla="*/ 295 w 1670"/>
                  <a:gd name="T5" fmla="*/ 521 h 1422"/>
                  <a:gd name="T6" fmla="*/ 261 w 1670"/>
                  <a:gd name="T7" fmla="*/ 504 h 1422"/>
                  <a:gd name="T8" fmla="*/ 227 w 1670"/>
                  <a:gd name="T9" fmla="*/ 493 h 1422"/>
                  <a:gd name="T10" fmla="*/ 191 w 1670"/>
                  <a:gd name="T11" fmla="*/ 489 h 1422"/>
                  <a:gd name="T12" fmla="*/ 154 w 1670"/>
                  <a:gd name="T13" fmla="*/ 493 h 1422"/>
                  <a:gd name="T14" fmla="*/ 118 w 1670"/>
                  <a:gd name="T15" fmla="*/ 504 h 1422"/>
                  <a:gd name="T16" fmla="*/ 85 w 1670"/>
                  <a:gd name="T17" fmla="*/ 521 h 1422"/>
                  <a:gd name="T18" fmla="*/ 55 w 1670"/>
                  <a:gd name="T19" fmla="*/ 545 h 1422"/>
                  <a:gd name="T20" fmla="*/ 43 w 1670"/>
                  <a:gd name="T21" fmla="*/ 559 h 1422"/>
                  <a:gd name="T22" fmla="*/ 22 w 1670"/>
                  <a:gd name="T23" fmla="*/ 590 h 1422"/>
                  <a:gd name="T24" fmla="*/ 8 w 1670"/>
                  <a:gd name="T25" fmla="*/ 625 h 1422"/>
                  <a:gd name="T26" fmla="*/ 2 w 1670"/>
                  <a:gd name="T27" fmla="*/ 661 h 1422"/>
                  <a:gd name="T28" fmla="*/ 2 w 1670"/>
                  <a:gd name="T29" fmla="*/ 697 h 1422"/>
                  <a:gd name="T30" fmla="*/ 8 w 1670"/>
                  <a:gd name="T31" fmla="*/ 734 h 1422"/>
                  <a:gd name="T32" fmla="*/ 22 w 1670"/>
                  <a:gd name="T33" fmla="*/ 768 h 1422"/>
                  <a:gd name="T34" fmla="*/ 43 w 1670"/>
                  <a:gd name="T35" fmla="*/ 800 h 1422"/>
                  <a:gd name="T36" fmla="*/ 611 w 1670"/>
                  <a:gd name="T37" fmla="*/ 1370 h 1422"/>
                  <a:gd name="T38" fmla="*/ 638 w 1670"/>
                  <a:gd name="T39" fmla="*/ 1391 h 1422"/>
                  <a:gd name="T40" fmla="*/ 652 w 1670"/>
                  <a:gd name="T41" fmla="*/ 1397 h 1422"/>
                  <a:gd name="T42" fmla="*/ 695 w 1670"/>
                  <a:gd name="T43" fmla="*/ 1416 h 1422"/>
                  <a:gd name="T44" fmla="*/ 725 w 1670"/>
                  <a:gd name="T45" fmla="*/ 1421 h 1422"/>
                  <a:gd name="T46" fmla="*/ 764 w 1670"/>
                  <a:gd name="T47" fmla="*/ 1422 h 1422"/>
                  <a:gd name="T48" fmla="*/ 830 w 1670"/>
                  <a:gd name="T49" fmla="*/ 1403 h 1422"/>
                  <a:gd name="T50" fmla="*/ 849 w 1670"/>
                  <a:gd name="T51" fmla="*/ 1392 h 1422"/>
                  <a:gd name="T52" fmla="*/ 881 w 1670"/>
                  <a:gd name="T53" fmla="*/ 1370 h 1422"/>
                  <a:gd name="T54" fmla="*/ 903 w 1670"/>
                  <a:gd name="T55" fmla="*/ 1345 h 1422"/>
                  <a:gd name="T56" fmla="*/ 1635 w 1670"/>
                  <a:gd name="T57" fmla="*/ 299 h 1422"/>
                  <a:gd name="T58" fmla="*/ 1654 w 1670"/>
                  <a:gd name="T59" fmla="*/ 264 h 1422"/>
                  <a:gd name="T60" fmla="*/ 1667 w 1670"/>
                  <a:gd name="T61" fmla="*/ 230 h 1422"/>
                  <a:gd name="T62" fmla="*/ 1670 w 1670"/>
                  <a:gd name="T63" fmla="*/ 192 h 1422"/>
                  <a:gd name="T64" fmla="*/ 1667 w 1670"/>
                  <a:gd name="T65" fmla="*/ 155 h 1422"/>
                  <a:gd name="T66" fmla="*/ 1657 w 1670"/>
                  <a:gd name="T67" fmla="*/ 121 h 1422"/>
                  <a:gd name="T68" fmla="*/ 1641 w 1670"/>
                  <a:gd name="T69" fmla="*/ 88 h 1422"/>
                  <a:gd name="T70" fmla="*/ 1618 w 1670"/>
                  <a:gd name="T71" fmla="*/ 58 h 1422"/>
                  <a:gd name="T72" fmla="*/ 1588 w 1670"/>
                  <a:gd name="T73" fmla="*/ 33 h 1422"/>
                  <a:gd name="T74" fmla="*/ 1572 w 1670"/>
                  <a:gd name="T75" fmla="*/ 23 h 1422"/>
                  <a:gd name="T76" fmla="*/ 1537 w 1670"/>
                  <a:gd name="T77" fmla="*/ 7 h 1422"/>
                  <a:gd name="T78" fmla="*/ 1501 w 1670"/>
                  <a:gd name="T79" fmla="*/ 0 h 1422"/>
                  <a:gd name="T80" fmla="*/ 1465 w 1670"/>
                  <a:gd name="T81" fmla="*/ 0 h 1422"/>
                  <a:gd name="T82" fmla="*/ 1429 w 1670"/>
                  <a:gd name="T83" fmla="*/ 6 h 1422"/>
                  <a:gd name="T84" fmla="*/ 1396 w 1670"/>
                  <a:gd name="T85" fmla="*/ 18 h 1422"/>
                  <a:gd name="T86" fmla="*/ 1364 w 1670"/>
                  <a:gd name="T87" fmla="*/ 39 h 1422"/>
                  <a:gd name="T88" fmla="*/ 1336 w 1670"/>
                  <a:gd name="T89" fmla="*/ 6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0" h="1422">
                    <a:moveTo>
                      <a:pt x="1325" y="80"/>
                    </a:moveTo>
                    <a:lnTo>
                      <a:pt x="721" y="942"/>
                    </a:lnTo>
                    <a:lnTo>
                      <a:pt x="324" y="545"/>
                    </a:lnTo>
                    <a:lnTo>
                      <a:pt x="324" y="545"/>
                    </a:lnTo>
                    <a:lnTo>
                      <a:pt x="310" y="532"/>
                    </a:lnTo>
                    <a:lnTo>
                      <a:pt x="295" y="521"/>
                    </a:lnTo>
                    <a:lnTo>
                      <a:pt x="279" y="512"/>
                    </a:lnTo>
                    <a:lnTo>
                      <a:pt x="261" y="504"/>
                    </a:lnTo>
                    <a:lnTo>
                      <a:pt x="244" y="497"/>
                    </a:lnTo>
                    <a:lnTo>
                      <a:pt x="227" y="493"/>
                    </a:lnTo>
                    <a:lnTo>
                      <a:pt x="208" y="491"/>
                    </a:lnTo>
                    <a:lnTo>
                      <a:pt x="191" y="489"/>
                    </a:lnTo>
                    <a:lnTo>
                      <a:pt x="172" y="491"/>
                    </a:lnTo>
                    <a:lnTo>
                      <a:pt x="154" y="493"/>
                    </a:lnTo>
                    <a:lnTo>
                      <a:pt x="135" y="497"/>
                    </a:lnTo>
                    <a:lnTo>
                      <a:pt x="118" y="504"/>
                    </a:lnTo>
                    <a:lnTo>
                      <a:pt x="102" y="512"/>
                    </a:lnTo>
                    <a:lnTo>
                      <a:pt x="85" y="521"/>
                    </a:lnTo>
                    <a:lnTo>
                      <a:pt x="71" y="532"/>
                    </a:lnTo>
                    <a:lnTo>
                      <a:pt x="55" y="545"/>
                    </a:lnTo>
                    <a:lnTo>
                      <a:pt x="55" y="545"/>
                    </a:lnTo>
                    <a:lnTo>
                      <a:pt x="43" y="559"/>
                    </a:lnTo>
                    <a:lnTo>
                      <a:pt x="31" y="575"/>
                    </a:lnTo>
                    <a:lnTo>
                      <a:pt x="22" y="590"/>
                    </a:lnTo>
                    <a:lnTo>
                      <a:pt x="14" y="608"/>
                    </a:lnTo>
                    <a:lnTo>
                      <a:pt x="8" y="625"/>
                    </a:lnTo>
                    <a:lnTo>
                      <a:pt x="3" y="642"/>
                    </a:lnTo>
                    <a:lnTo>
                      <a:pt x="2" y="661"/>
                    </a:lnTo>
                    <a:lnTo>
                      <a:pt x="0" y="679"/>
                    </a:lnTo>
                    <a:lnTo>
                      <a:pt x="2" y="697"/>
                    </a:lnTo>
                    <a:lnTo>
                      <a:pt x="3" y="716"/>
                    </a:lnTo>
                    <a:lnTo>
                      <a:pt x="8" y="734"/>
                    </a:lnTo>
                    <a:lnTo>
                      <a:pt x="14" y="751"/>
                    </a:lnTo>
                    <a:lnTo>
                      <a:pt x="22" y="768"/>
                    </a:lnTo>
                    <a:lnTo>
                      <a:pt x="31" y="784"/>
                    </a:lnTo>
                    <a:lnTo>
                      <a:pt x="43" y="800"/>
                    </a:lnTo>
                    <a:lnTo>
                      <a:pt x="55" y="814"/>
                    </a:lnTo>
                    <a:lnTo>
                      <a:pt x="611" y="1370"/>
                    </a:lnTo>
                    <a:lnTo>
                      <a:pt x="630" y="1383"/>
                    </a:lnTo>
                    <a:lnTo>
                      <a:pt x="638" y="1391"/>
                    </a:lnTo>
                    <a:lnTo>
                      <a:pt x="652" y="1397"/>
                    </a:lnTo>
                    <a:lnTo>
                      <a:pt x="652" y="1397"/>
                    </a:lnTo>
                    <a:lnTo>
                      <a:pt x="674" y="1408"/>
                    </a:lnTo>
                    <a:lnTo>
                      <a:pt x="695" y="1416"/>
                    </a:lnTo>
                    <a:lnTo>
                      <a:pt x="725" y="1421"/>
                    </a:lnTo>
                    <a:lnTo>
                      <a:pt x="725" y="1421"/>
                    </a:lnTo>
                    <a:lnTo>
                      <a:pt x="745" y="1422"/>
                    </a:lnTo>
                    <a:lnTo>
                      <a:pt x="764" y="1422"/>
                    </a:lnTo>
                    <a:lnTo>
                      <a:pt x="800" y="1416"/>
                    </a:lnTo>
                    <a:lnTo>
                      <a:pt x="830" y="1403"/>
                    </a:lnTo>
                    <a:lnTo>
                      <a:pt x="830" y="1403"/>
                    </a:lnTo>
                    <a:lnTo>
                      <a:pt x="849" y="1392"/>
                    </a:lnTo>
                    <a:lnTo>
                      <a:pt x="866" y="1378"/>
                    </a:lnTo>
                    <a:lnTo>
                      <a:pt x="881" y="1370"/>
                    </a:lnTo>
                    <a:lnTo>
                      <a:pt x="887" y="1359"/>
                    </a:lnTo>
                    <a:lnTo>
                      <a:pt x="903" y="1345"/>
                    </a:lnTo>
                    <a:lnTo>
                      <a:pt x="1635" y="299"/>
                    </a:lnTo>
                    <a:lnTo>
                      <a:pt x="1635" y="299"/>
                    </a:lnTo>
                    <a:lnTo>
                      <a:pt x="1646" y="282"/>
                    </a:lnTo>
                    <a:lnTo>
                      <a:pt x="1654" y="264"/>
                    </a:lnTo>
                    <a:lnTo>
                      <a:pt x="1660" y="247"/>
                    </a:lnTo>
                    <a:lnTo>
                      <a:pt x="1667" y="230"/>
                    </a:lnTo>
                    <a:lnTo>
                      <a:pt x="1668" y="211"/>
                    </a:lnTo>
                    <a:lnTo>
                      <a:pt x="1670" y="192"/>
                    </a:lnTo>
                    <a:lnTo>
                      <a:pt x="1670" y="174"/>
                    </a:lnTo>
                    <a:lnTo>
                      <a:pt x="1667" y="155"/>
                    </a:lnTo>
                    <a:lnTo>
                      <a:pt x="1664" y="138"/>
                    </a:lnTo>
                    <a:lnTo>
                      <a:pt x="1657" y="121"/>
                    </a:lnTo>
                    <a:lnTo>
                      <a:pt x="1649" y="104"/>
                    </a:lnTo>
                    <a:lnTo>
                      <a:pt x="1641" y="88"/>
                    </a:lnTo>
                    <a:lnTo>
                      <a:pt x="1630" y="72"/>
                    </a:lnTo>
                    <a:lnTo>
                      <a:pt x="1618" y="58"/>
                    </a:lnTo>
                    <a:lnTo>
                      <a:pt x="1604" y="45"/>
                    </a:lnTo>
                    <a:lnTo>
                      <a:pt x="1588" y="33"/>
                    </a:lnTo>
                    <a:lnTo>
                      <a:pt x="1588" y="33"/>
                    </a:lnTo>
                    <a:lnTo>
                      <a:pt x="1572" y="23"/>
                    </a:lnTo>
                    <a:lnTo>
                      <a:pt x="1555" y="14"/>
                    </a:lnTo>
                    <a:lnTo>
                      <a:pt x="1537" y="7"/>
                    </a:lnTo>
                    <a:lnTo>
                      <a:pt x="1520" y="3"/>
                    </a:lnTo>
                    <a:lnTo>
                      <a:pt x="1501" y="0"/>
                    </a:lnTo>
                    <a:lnTo>
                      <a:pt x="1484" y="0"/>
                    </a:lnTo>
                    <a:lnTo>
                      <a:pt x="1465" y="0"/>
                    </a:lnTo>
                    <a:lnTo>
                      <a:pt x="1448" y="3"/>
                    </a:lnTo>
                    <a:lnTo>
                      <a:pt x="1429" y="6"/>
                    </a:lnTo>
                    <a:lnTo>
                      <a:pt x="1411" y="12"/>
                    </a:lnTo>
                    <a:lnTo>
                      <a:pt x="1396" y="18"/>
                    </a:lnTo>
                    <a:lnTo>
                      <a:pt x="1378" y="28"/>
                    </a:lnTo>
                    <a:lnTo>
                      <a:pt x="1364" y="39"/>
                    </a:lnTo>
                    <a:lnTo>
                      <a:pt x="1350" y="52"/>
                    </a:lnTo>
                    <a:lnTo>
                      <a:pt x="1336" y="64"/>
                    </a:lnTo>
                    <a:lnTo>
                      <a:pt x="1325" y="8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dirty="0"/>
              </a:p>
            </p:txBody>
          </p:sp>
        </p:grpSp>
        <p:grpSp>
          <p:nvGrpSpPr>
            <p:cNvPr id="122" name="Group 451"/>
            <p:cNvGrpSpPr/>
            <p:nvPr/>
          </p:nvGrpSpPr>
          <p:grpSpPr>
            <a:xfrm>
              <a:off x="7773035" y="2164776"/>
              <a:ext cx="227696" cy="279689"/>
              <a:chOff x="5960296" y="3732836"/>
              <a:chExt cx="257196" cy="346993"/>
            </a:xfrm>
          </p:grpSpPr>
          <p:sp>
            <p:nvSpPr>
              <p:cNvPr id="123" name="Freeform 16"/>
              <p:cNvSpPr>
                <a:spLocks noEditPoints="1"/>
              </p:cNvSpPr>
              <p:nvPr/>
            </p:nvSpPr>
            <p:spPr bwMode="auto">
              <a:xfrm>
                <a:off x="6006965" y="3864909"/>
                <a:ext cx="56592" cy="147115"/>
              </a:xfrm>
              <a:custGeom>
                <a:avLst/>
                <a:gdLst/>
                <a:ahLst/>
                <a:cxnLst>
                  <a:cxn ang="0">
                    <a:pos x="77" y="62"/>
                  </a:cxn>
                  <a:cxn ang="0">
                    <a:pos x="108" y="31"/>
                  </a:cxn>
                  <a:cxn ang="0">
                    <a:pos x="77" y="0"/>
                  </a:cxn>
                  <a:cxn ang="0">
                    <a:pos x="46" y="31"/>
                  </a:cxn>
                  <a:cxn ang="0">
                    <a:pos x="77" y="62"/>
                  </a:cxn>
                  <a:cxn ang="0">
                    <a:pos x="111" y="72"/>
                  </a:cxn>
                  <a:cxn ang="0">
                    <a:pos x="44" y="72"/>
                  </a:cxn>
                  <a:cxn ang="0">
                    <a:pos x="0" y="118"/>
                  </a:cxn>
                  <a:cxn ang="0">
                    <a:pos x="0" y="215"/>
                  </a:cxn>
                  <a:cxn ang="0">
                    <a:pos x="0" y="224"/>
                  </a:cxn>
                  <a:cxn ang="0">
                    <a:pos x="0" y="227"/>
                  </a:cxn>
                  <a:cxn ang="0">
                    <a:pos x="0" y="227"/>
                  </a:cxn>
                  <a:cxn ang="0">
                    <a:pos x="1" y="230"/>
                  </a:cxn>
                  <a:cxn ang="0">
                    <a:pos x="2" y="232"/>
                  </a:cxn>
                  <a:cxn ang="0">
                    <a:pos x="3" y="233"/>
                  </a:cxn>
                  <a:cxn ang="0">
                    <a:pos x="3" y="233"/>
                  </a:cxn>
                  <a:cxn ang="0">
                    <a:pos x="3" y="233"/>
                  </a:cxn>
                  <a:cxn ang="0">
                    <a:pos x="15" y="239"/>
                  </a:cxn>
                  <a:cxn ang="0">
                    <a:pos x="26" y="233"/>
                  </a:cxn>
                  <a:cxn ang="0">
                    <a:pos x="26" y="233"/>
                  </a:cxn>
                  <a:cxn ang="0">
                    <a:pos x="26" y="233"/>
                  </a:cxn>
                  <a:cxn ang="0">
                    <a:pos x="28" y="231"/>
                  </a:cxn>
                  <a:cxn ang="0">
                    <a:pos x="28" y="231"/>
                  </a:cxn>
                  <a:cxn ang="0">
                    <a:pos x="29" y="229"/>
                  </a:cxn>
                  <a:cxn ang="0">
                    <a:pos x="29" y="228"/>
                  </a:cxn>
                  <a:cxn ang="0">
                    <a:pos x="30" y="227"/>
                  </a:cxn>
                  <a:cxn ang="0">
                    <a:pos x="30" y="224"/>
                  </a:cxn>
                  <a:cxn ang="0">
                    <a:pos x="30" y="222"/>
                  </a:cxn>
                  <a:cxn ang="0">
                    <a:pos x="30" y="122"/>
                  </a:cxn>
                  <a:cxn ang="0">
                    <a:pos x="36" y="122"/>
                  </a:cxn>
                  <a:cxn ang="0">
                    <a:pos x="36" y="220"/>
                  </a:cxn>
                  <a:cxn ang="0">
                    <a:pos x="36" y="233"/>
                  </a:cxn>
                  <a:cxn ang="0">
                    <a:pos x="36" y="238"/>
                  </a:cxn>
                  <a:cxn ang="0">
                    <a:pos x="36" y="401"/>
                  </a:cxn>
                  <a:cxn ang="0">
                    <a:pos x="55" y="420"/>
                  </a:cxn>
                  <a:cxn ang="0">
                    <a:pos x="74" y="401"/>
                  </a:cxn>
                  <a:cxn ang="0">
                    <a:pos x="74" y="243"/>
                  </a:cxn>
                  <a:cxn ang="0">
                    <a:pos x="81" y="243"/>
                  </a:cxn>
                  <a:cxn ang="0">
                    <a:pos x="81" y="401"/>
                  </a:cxn>
                  <a:cxn ang="0">
                    <a:pos x="100" y="420"/>
                  </a:cxn>
                  <a:cxn ang="0">
                    <a:pos x="119" y="401"/>
                  </a:cxn>
                  <a:cxn ang="0">
                    <a:pos x="119" y="217"/>
                  </a:cxn>
                  <a:cxn ang="0">
                    <a:pos x="119" y="202"/>
                  </a:cxn>
                  <a:cxn ang="0">
                    <a:pos x="119" y="185"/>
                  </a:cxn>
                  <a:cxn ang="0">
                    <a:pos x="119" y="122"/>
                  </a:cxn>
                  <a:cxn ang="0">
                    <a:pos x="125" y="122"/>
                  </a:cxn>
                  <a:cxn ang="0">
                    <a:pos x="125" y="183"/>
                  </a:cxn>
                  <a:cxn ang="0">
                    <a:pos x="125" y="200"/>
                  </a:cxn>
                  <a:cxn ang="0">
                    <a:pos x="125" y="215"/>
                  </a:cxn>
                  <a:cxn ang="0">
                    <a:pos x="125" y="224"/>
                  </a:cxn>
                  <a:cxn ang="0">
                    <a:pos x="140" y="239"/>
                  </a:cxn>
                  <a:cxn ang="0">
                    <a:pos x="155" y="224"/>
                  </a:cxn>
                  <a:cxn ang="0">
                    <a:pos x="155" y="201"/>
                  </a:cxn>
                  <a:cxn ang="0">
                    <a:pos x="155" y="192"/>
                  </a:cxn>
                  <a:cxn ang="0">
                    <a:pos x="155" y="176"/>
                  </a:cxn>
                  <a:cxn ang="0">
                    <a:pos x="155" y="118"/>
                  </a:cxn>
                  <a:cxn ang="0">
                    <a:pos x="111" y="72"/>
                  </a:cxn>
                </a:cxnLst>
                <a:rect l="0" t="0" r="r" b="b"/>
                <a:pathLst>
                  <a:path w="155" h="420">
                    <a:moveTo>
                      <a:pt x="77" y="62"/>
                    </a:moveTo>
                    <a:cubicBezTo>
                      <a:pt x="95" y="62"/>
                      <a:pt x="108" y="48"/>
                      <a:pt x="108" y="31"/>
                    </a:cubicBezTo>
                    <a:cubicBezTo>
                      <a:pt x="108" y="14"/>
                      <a:pt x="95" y="0"/>
                      <a:pt x="77" y="0"/>
                    </a:cubicBezTo>
                    <a:cubicBezTo>
                      <a:pt x="60" y="0"/>
                      <a:pt x="46" y="14"/>
                      <a:pt x="46" y="31"/>
                    </a:cubicBezTo>
                    <a:cubicBezTo>
                      <a:pt x="46" y="48"/>
                      <a:pt x="60" y="62"/>
                      <a:pt x="77" y="62"/>
                    </a:cubicBezTo>
                    <a:close/>
                    <a:moveTo>
                      <a:pt x="111" y="72"/>
                    </a:moveTo>
                    <a:cubicBezTo>
                      <a:pt x="44" y="72"/>
                      <a:pt x="44" y="72"/>
                      <a:pt x="44" y="72"/>
                    </a:cubicBezTo>
                    <a:cubicBezTo>
                      <a:pt x="20" y="72"/>
                      <a:pt x="0" y="92"/>
                      <a:pt x="0" y="118"/>
                    </a:cubicBezTo>
                    <a:cubicBezTo>
                      <a:pt x="0" y="215"/>
                      <a:pt x="0" y="215"/>
                      <a:pt x="0" y="215"/>
                    </a:cubicBezTo>
                    <a:cubicBezTo>
                      <a:pt x="0" y="224"/>
                      <a:pt x="0" y="224"/>
                      <a:pt x="0" y="224"/>
                    </a:cubicBezTo>
                    <a:cubicBezTo>
                      <a:pt x="0" y="225"/>
                      <a:pt x="0" y="226"/>
                      <a:pt x="0" y="227"/>
                    </a:cubicBezTo>
                    <a:cubicBezTo>
                      <a:pt x="0" y="227"/>
                      <a:pt x="0" y="227"/>
                      <a:pt x="0" y="227"/>
                    </a:cubicBezTo>
                    <a:cubicBezTo>
                      <a:pt x="0" y="228"/>
                      <a:pt x="1" y="229"/>
                      <a:pt x="1" y="230"/>
                    </a:cubicBezTo>
                    <a:cubicBezTo>
                      <a:pt x="1" y="231"/>
                      <a:pt x="2" y="231"/>
                      <a:pt x="2" y="232"/>
                    </a:cubicBezTo>
                    <a:cubicBezTo>
                      <a:pt x="2" y="232"/>
                      <a:pt x="3" y="232"/>
                      <a:pt x="3" y="233"/>
                    </a:cubicBezTo>
                    <a:cubicBezTo>
                      <a:pt x="3" y="233"/>
                      <a:pt x="3" y="233"/>
                      <a:pt x="3" y="233"/>
                    </a:cubicBezTo>
                    <a:cubicBezTo>
                      <a:pt x="3" y="233"/>
                      <a:pt x="3" y="233"/>
                      <a:pt x="3" y="233"/>
                    </a:cubicBezTo>
                    <a:cubicBezTo>
                      <a:pt x="6" y="237"/>
                      <a:pt x="10" y="239"/>
                      <a:pt x="15" y="239"/>
                    </a:cubicBezTo>
                    <a:cubicBezTo>
                      <a:pt x="19" y="239"/>
                      <a:pt x="23" y="237"/>
                      <a:pt x="26" y="233"/>
                    </a:cubicBezTo>
                    <a:cubicBezTo>
                      <a:pt x="26" y="233"/>
                      <a:pt x="26" y="233"/>
                      <a:pt x="26" y="233"/>
                    </a:cubicBezTo>
                    <a:cubicBezTo>
                      <a:pt x="26" y="233"/>
                      <a:pt x="26" y="233"/>
                      <a:pt x="26" y="233"/>
                    </a:cubicBezTo>
                    <a:cubicBezTo>
                      <a:pt x="27" y="233"/>
                      <a:pt x="27" y="232"/>
                      <a:pt x="28" y="231"/>
                    </a:cubicBezTo>
                    <a:cubicBezTo>
                      <a:pt x="28" y="231"/>
                      <a:pt x="28" y="231"/>
                      <a:pt x="28" y="231"/>
                    </a:cubicBezTo>
                    <a:cubicBezTo>
                      <a:pt x="28" y="230"/>
                      <a:pt x="29" y="230"/>
                      <a:pt x="29" y="229"/>
                    </a:cubicBezTo>
                    <a:cubicBezTo>
                      <a:pt x="29" y="229"/>
                      <a:pt x="29" y="228"/>
                      <a:pt x="29" y="228"/>
                    </a:cubicBezTo>
                    <a:cubicBezTo>
                      <a:pt x="29" y="227"/>
                      <a:pt x="30" y="227"/>
                      <a:pt x="30" y="227"/>
                    </a:cubicBezTo>
                    <a:cubicBezTo>
                      <a:pt x="30" y="226"/>
                      <a:pt x="30" y="225"/>
                      <a:pt x="30" y="224"/>
                    </a:cubicBezTo>
                    <a:cubicBezTo>
                      <a:pt x="30" y="222"/>
                      <a:pt x="30" y="222"/>
                      <a:pt x="30" y="222"/>
                    </a:cubicBezTo>
                    <a:cubicBezTo>
                      <a:pt x="30" y="122"/>
                      <a:pt x="30" y="122"/>
                      <a:pt x="30" y="122"/>
                    </a:cubicBezTo>
                    <a:cubicBezTo>
                      <a:pt x="36" y="122"/>
                      <a:pt x="36" y="122"/>
                      <a:pt x="36" y="122"/>
                    </a:cubicBezTo>
                    <a:cubicBezTo>
                      <a:pt x="36" y="220"/>
                      <a:pt x="36" y="220"/>
                      <a:pt x="36" y="220"/>
                    </a:cubicBezTo>
                    <a:cubicBezTo>
                      <a:pt x="36" y="233"/>
                      <a:pt x="36" y="233"/>
                      <a:pt x="36" y="233"/>
                    </a:cubicBezTo>
                    <a:cubicBezTo>
                      <a:pt x="36" y="238"/>
                      <a:pt x="36" y="238"/>
                      <a:pt x="36" y="238"/>
                    </a:cubicBezTo>
                    <a:cubicBezTo>
                      <a:pt x="36" y="401"/>
                      <a:pt x="36" y="401"/>
                      <a:pt x="36" y="401"/>
                    </a:cubicBezTo>
                    <a:cubicBezTo>
                      <a:pt x="36" y="412"/>
                      <a:pt x="44" y="420"/>
                      <a:pt x="55" y="420"/>
                    </a:cubicBezTo>
                    <a:cubicBezTo>
                      <a:pt x="65" y="420"/>
                      <a:pt x="74" y="412"/>
                      <a:pt x="74" y="401"/>
                    </a:cubicBezTo>
                    <a:cubicBezTo>
                      <a:pt x="74" y="243"/>
                      <a:pt x="74" y="243"/>
                      <a:pt x="74" y="243"/>
                    </a:cubicBezTo>
                    <a:cubicBezTo>
                      <a:pt x="81" y="243"/>
                      <a:pt x="81" y="243"/>
                      <a:pt x="81" y="243"/>
                    </a:cubicBezTo>
                    <a:cubicBezTo>
                      <a:pt x="81" y="401"/>
                      <a:pt x="81" y="401"/>
                      <a:pt x="81" y="401"/>
                    </a:cubicBezTo>
                    <a:cubicBezTo>
                      <a:pt x="81" y="412"/>
                      <a:pt x="90" y="420"/>
                      <a:pt x="100" y="420"/>
                    </a:cubicBezTo>
                    <a:cubicBezTo>
                      <a:pt x="111" y="420"/>
                      <a:pt x="119" y="412"/>
                      <a:pt x="119" y="401"/>
                    </a:cubicBezTo>
                    <a:cubicBezTo>
                      <a:pt x="119" y="217"/>
                      <a:pt x="119" y="217"/>
                      <a:pt x="119" y="217"/>
                    </a:cubicBezTo>
                    <a:cubicBezTo>
                      <a:pt x="119" y="202"/>
                      <a:pt x="119" y="202"/>
                      <a:pt x="119" y="202"/>
                    </a:cubicBezTo>
                    <a:cubicBezTo>
                      <a:pt x="119" y="185"/>
                      <a:pt x="119" y="185"/>
                      <a:pt x="119" y="185"/>
                    </a:cubicBezTo>
                    <a:cubicBezTo>
                      <a:pt x="119" y="122"/>
                      <a:pt x="119" y="122"/>
                      <a:pt x="119" y="122"/>
                    </a:cubicBezTo>
                    <a:cubicBezTo>
                      <a:pt x="125" y="122"/>
                      <a:pt x="125" y="122"/>
                      <a:pt x="125" y="122"/>
                    </a:cubicBezTo>
                    <a:cubicBezTo>
                      <a:pt x="125" y="183"/>
                      <a:pt x="125" y="183"/>
                      <a:pt x="125" y="183"/>
                    </a:cubicBezTo>
                    <a:cubicBezTo>
                      <a:pt x="125" y="200"/>
                      <a:pt x="125" y="200"/>
                      <a:pt x="125" y="200"/>
                    </a:cubicBezTo>
                    <a:cubicBezTo>
                      <a:pt x="125" y="215"/>
                      <a:pt x="125" y="215"/>
                      <a:pt x="125" y="215"/>
                    </a:cubicBezTo>
                    <a:cubicBezTo>
                      <a:pt x="125" y="224"/>
                      <a:pt x="125" y="224"/>
                      <a:pt x="125" y="224"/>
                    </a:cubicBezTo>
                    <a:cubicBezTo>
                      <a:pt x="125" y="232"/>
                      <a:pt x="132" y="239"/>
                      <a:pt x="140" y="239"/>
                    </a:cubicBezTo>
                    <a:cubicBezTo>
                      <a:pt x="148" y="239"/>
                      <a:pt x="155" y="232"/>
                      <a:pt x="155" y="224"/>
                    </a:cubicBezTo>
                    <a:cubicBezTo>
                      <a:pt x="155" y="201"/>
                      <a:pt x="155" y="201"/>
                      <a:pt x="155" y="201"/>
                    </a:cubicBezTo>
                    <a:cubicBezTo>
                      <a:pt x="155" y="192"/>
                      <a:pt x="155" y="192"/>
                      <a:pt x="155" y="192"/>
                    </a:cubicBezTo>
                    <a:cubicBezTo>
                      <a:pt x="155" y="176"/>
                      <a:pt x="155" y="176"/>
                      <a:pt x="155" y="176"/>
                    </a:cubicBezTo>
                    <a:cubicBezTo>
                      <a:pt x="155" y="118"/>
                      <a:pt x="155" y="118"/>
                      <a:pt x="155" y="118"/>
                    </a:cubicBezTo>
                    <a:cubicBezTo>
                      <a:pt x="155" y="92"/>
                      <a:pt x="135" y="72"/>
                      <a:pt x="111" y="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4" name="Freeform 113"/>
              <p:cNvSpPr>
                <a:spLocks noEditPoints="1"/>
              </p:cNvSpPr>
              <p:nvPr/>
            </p:nvSpPr>
            <p:spPr bwMode="auto">
              <a:xfrm>
                <a:off x="5960296" y="3732836"/>
                <a:ext cx="257196" cy="346993"/>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8"/>
              <p:cNvSpPr>
                <a:spLocks/>
              </p:cNvSpPr>
              <p:nvPr/>
            </p:nvSpPr>
            <p:spPr bwMode="auto">
              <a:xfrm flipH="1">
                <a:off x="6081246" y="3906332"/>
                <a:ext cx="95631" cy="85639"/>
              </a:xfrm>
              <a:custGeom>
                <a:avLst/>
                <a:gdLst>
                  <a:gd name="T0" fmla="*/ 1066 w 2012"/>
                  <a:gd name="T1" fmla="*/ 1074 h 1800"/>
                  <a:gd name="T2" fmla="*/ 1089 w 2012"/>
                  <a:gd name="T3" fmla="*/ 957 h 1800"/>
                  <a:gd name="T4" fmla="*/ 1135 w 2012"/>
                  <a:gd name="T5" fmla="*/ 850 h 1800"/>
                  <a:gd name="T6" fmla="*/ 1199 w 2012"/>
                  <a:gd name="T7" fmla="*/ 754 h 1800"/>
                  <a:gd name="T8" fmla="*/ 1280 w 2012"/>
                  <a:gd name="T9" fmla="*/ 673 h 1800"/>
                  <a:gd name="T10" fmla="*/ 1375 w 2012"/>
                  <a:gd name="T11" fmla="*/ 609 h 1800"/>
                  <a:gd name="T12" fmla="*/ 1483 w 2012"/>
                  <a:gd name="T13" fmla="*/ 563 h 1800"/>
                  <a:gd name="T14" fmla="*/ 1599 w 2012"/>
                  <a:gd name="T15" fmla="*/ 540 h 1800"/>
                  <a:gd name="T16" fmla="*/ 1683 w 2012"/>
                  <a:gd name="T17" fmla="*/ 537 h 1800"/>
                  <a:gd name="T18" fmla="*/ 1774 w 2012"/>
                  <a:gd name="T19" fmla="*/ 548 h 1800"/>
                  <a:gd name="T20" fmla="*/ 1860 w 2012"/>
                  <a:gd name="T21" fmla="*/ 571 h 1800"/>
                  <a:gd name="T22" fmla="*/ 1940 w 2012"/>
                  <a:gd name="T23" fmla="*/ 606 h 1800"/>
                  <a:gd name="T24" fmla="*/ 1997 w 2012"/>
                  <a:gd name="T25" fmla="*/ 640 h 1800"/>
                  <a:gd name="T26" fmla="*/ 2012 w 2012"/>
                  <a:gd name="T27" fmla="*/ 499 h 1800"/>
                  <a:gd name="T28" fmla="*/ 1991 w 2012"/>
                  <a:gd name="T29" fmla="*/ 361 h 1800"/>
                  <a:gd name="T30" fmla="*/ 1946 w 2012"/>
                  <a:gd name="T31" fmla="*/ 261 h 1800"/>
                  <a:gd name="T32" fmla="*/ 1902 w 2012"/>
                  <a:gd name="T33" fmla="*/ 197 h 1800"/>
                  <a:gd name="T34" fmla="*/ 1846 w 2012"/>
                  <a:gd name="T35" fmla="*/ 136 h 1800"/>
                  <a:gd name="T36" fmla="*/ 1772 w 2012"/>
                  <a:gd name="T37" fmla="*/ 76 h 1800"/>
                  <a:gd name="T38" fmla="*/ 1681 w 2012"/>
                  <a:gd name="T39" fmla="*/ 32 h 1800"/>
                  <a:gd name="T40" fmla="*/ 1576 w 2012"/>
                  <a:gd name="T41" fmla="*/ 6 h 1800"/>
                  <a:gd name="T42" fmla="*/ 1466 w 2012"/>
                  <a:gd name="T43" fmla="*/ 0 h 1800"/>
                  <a:gd name="T44" fmla="*/ 1353 w 2012"/>
                  <a:gd name="T45" fmla="*/ 16 h 1800"/>
                  <a:gd name="T46" fmla="*/ 1241 w 2012"/>
                  <a:gd name="T47" fmla="*/ 54 h 1800"/>
                  <a:gd name="T48" fmla="*/ 1138 w 2012"/>
                  <a:gd name="T49" fmla="*/ 115 h 1800"/>
                  <a:gd name="T50" fmla="*/ 1046 w 2012"/>
                  <a:gd name="T51" fmla="*/ 199 h 1800"/>
                  <a:gd name="T52" fmla="*/ 986 w 2012"/>
                  <a:gd name="T53" fmla="*/ 225 h 1800"/>
                  <a:gd name="T54" fmla="*/ 898 w 2012"/>
                  <a:gd name="T55" fmla="*/ 133 h 1800"/>
                  <a:gd name="T56" fmla="*/ 798 w 2012"/>
                  <a:gd name="T57" fmla="*/ 67 h 1800"/>
                  <a:gd name="T58" fmla="*/ 688 w 2012"/>
                  <a:gd name="T59" fmla="*/ 23 h 1800"/>
                  <a:gd name="T60" fmla="*/ 575 w 2012"/>
                  <a:gd name="T61" fmla="*/ 2 h 1800"/>
                  <a:gd name="T62" fmla="*/ 463 w 2012"/>
                  <a:gd name="T63" fmla="*/ 2 h 1800"/>
                  <a:gd name="T64" fmla="*/ 357 w 2012"/>
                  <a:gd name="T65" fmla="*/ 23 h 1800"/>
                  <a:gd name="T66" fmla="*/ 263 w 2012"/>
                  <a:gd name="T67" fmla="*/ 63 h 1800"/>
                  <a:gd name="T68" fmla="*/ 201 w 2012"/>
                  <a:gd name="T69" fmla="*/ 105 h 1800"/>
                  <a:gd name="T70" fmla="*/ 89 w 2012"/>
                  <a:gd name="T71" fmla="*/ 225 h 1800"/>
                  <a:gd name="T72" fmla="*/ 24 w 2012"/>
                  <a:gd name="T73" fmla="*/ 352 h 1800"/>
                  <a:gd name="T74" fmla="*/ 0 w 2012"/>
                  <a:gd name="T75" fmla="*/ 487 h 1800"/>
                  <a:gd name="T76" fmla="*/ 12 w 2012"/>
                  <a:gd name="T77" fmla="*/ 625 h 1800"/>
                  <a:gd name="T78" fmla="*/ 55 w 2012"/>
                  <a:gd name="T79" fmla="*/ 765 h 1800"/>
                  <a:gd name="T80" fmla="*/ 123 w 2012"/>
                  <a:gd name="T81" fmla="*/ 904 h 1800"/>
                  <a:gd name="T82" fmla="*/ 211 w 2012"/>
                  <a:gd name="T83" fmla="*/ 1041 h 1800"/>
                  <a:gd name="T84" fmla="*/ 313 w 2012"/>
                  <a:gd name="T85" fmla="*/ 1173 h 1800"/>
                  <a:gd name="T86" fmla="*/ 539 w 2012"/>
                  <a:gd name="T87" fmla="*/ 1414 h 1800"/>
                  <a:gd name="T88" fmla="*/ 759 w 2012"/>
                  <a:gd name="T89" fmla="*/ 1610 h 1800"/>
                  <a:gd name="T90" fmla="*/ 982 w 2012"/>
                  <a:gd name="T91" fmla="*/ 1783 h 1800"/>
                  <a:gd name="T92" fmla="*/ 1090 w 2012"/>
                  <a:gd name="T93" fmla="*/ 1739 h 1800"/>
                  <a:gd name="T94" fmla="*/ 1277 w 2012"/>
                  <a:gd name="T95" fmla="*/ 1591 h 1800"/>
                  <a:gd name="T96" fmla="*/ 1208 w 2012"/>
                  <a:gd name="T97" fmla="*/ 1524 h 1800"/>
                  <a:gd name="T98" fmla="*/ 1135 w 2012"/>
                  <a:gd name="T99" fmla="*/ 1419 h 1800"/>
                  <a:gd name="T100" fmla="*/ 1086 w 2012"/>
                  <a:gd name="T101" fmla="*/ 1300 h 1800"/>
                  <a:gd name="T102" fmla="*/ 1063 w 2012"/>
                  <a:gd name="T103" fmla="*/ 1168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2" h="1800">
                    <a:moveTo>
                      <a:pt x="1062" y="1134"/>
                    </a:moveTo>
                    <a:lnTo>
                      <a:pt x="1062" y="1134"/>
                    </a:lnTo>
                    <a:lnTo>
                      <a:pt x="1063" y="1104"/>
                    </a:lnTo>
                    <a:lnTo>
                      <a:pt x="1066" y="1074"/>
                    </a:lnTo>
                    <a:lnTo>
                      <a:pt x="1069" y="1043"/>
                    </a:lnTo>
                    <a:lnTo>
                      <a:pt x="1074" y="1014"/>
                    </a:lnTo>
                    <a:lnTo>
                      <a:pt x="1081" y="985"/>
                    </a:lnTo>
                    <a:lnTo>
                      <a:pt x="1089" y="957"/>
                    </a:lnTo>
                    <a:lnTo>
                      <a:pt x="1099" y="928"/>
                    </a:lnTo>
                    <a:lnTo>
                      <a:pt x="1109" y="901"/>
                    </a:lnTo>
                    <a:lnTo>
                      <a:pt x="1121" y="876"/>
                    </a:lnTo>
                    <a:lnTo>
                      <a:pt x="1135" y="850"/>
                    </a:lnTo>
                    <a:lnTo>
                      <a:pt x="1149" y="824"/>
                    </a:lnTo>
                    <a:lnTo>
                      <a:pt x="1164" y="801"/>
                    </a:lnTo>
                    <a:lnTo>
                      <a:pt x="1182" y="777"/>
                    </a:lnTo>
                    <a:lnTo>
                      <a:pt x="1199" y="754"/>
                    </a:lnTo>
                    <a:lnTo>
                      <a:pt x="1218" y="733"/>
                    </a:lnTo>
                    <a:lnTo>
                      <a:pt x="1238" y="712"/>
                    </a:lnTo>
                    <a:lnTo>
                      <a:pt x="1258" y="692"/>
                    </a:lnTo>
                    <a:lnTo>
                      <a:pt x="1280" y="673"/>
                    </a:lnTo>
                    <a:lnTo>
                      <a:pt x="1302" y="656"/>
                    </a:lnTo>
                    <a:lnTo>
                      <a:pt x="1326" y="639"/>
                    </a:lnTo>
                    <a:lnTo>
                      <a:pt x="1350" y="623"/>
                    </a:lnTo>
                    <a:lnTo>
                      <a:pt x="1375" y="609"/>
                    </a:lnTo>
                    <a:lnTo>
                      <a:pt x="1401" y="596"/>
                    </a:lnTo>
                    <a:lnTo>
                      <a:pt x="1428" y="583"/>
                    </a:lnTo>
                    <a:lnTo>
                      <a:pt x="1455" y="572"/>
                    </a:lnTo>
                    <a:lnTo>
                      <a:pt x="1483" y="563"/>
                    </a:lnTo>
                    <a:lnTo>
                      <a:pt x="1511" y="555"/>
                    </a:lnTo>
                    <a:lnTo>
                      <a:pt x="1540" y="549"/>
                    </a:lnTo>
                    <a:lnTo>
                      <a:pt x="1569" y="543"/>
                    </a:lnTo>
                    <a:lnTo>
                      <a:pt x="1599" y="540"/>
                    </a:lnTo>
                    <a:lnTo>
                      <a:pt x="1629" y="537"/>
                    </a:lnTo>
                    <a:lnTo>
                      <a:pt x="1661" y="536"/>
                    </a:lnTo>
                    <a:lnTo>
                      <a:pt x="1661" y="536"/>
                    </a:lnTo>
                    <a:lnTo>
                      <a:pt x="1683" y="537"/>
                    </a:lnTo>
                    <a:lnTo>
                      <a:pt x="1706" y="539"/>
                    </a:lnTo>
                    <a:lnTo>
                      <a:pt x="1730" y="541"/>
                    </a:lnTo>
                    <a:lnTo>
                      <a:pt x="1752" y="543"/>
                    </a:lnTo>
                    <a:lnTo>
                      <a:pt x="1774" y="548"/>
                    </a:lnTo>
                    <a:lnTo>
                      <a:pt x="1796" y="553"/>
                    </a:lnTo>
                    <a:lnTo>
                      <a:pt x="1818" y="557"/>
                    </a:lnTo>
                    <a:lnTo>
                      <a:pt x="1839" y="564"/>
                    </a:lnTo>
                    <a:lnTo>
                      <a:pt x="1860" y="571"/>
                    </a:lnTo>
                    <a:lnTo>
                      <a:pt x="1881" y="578"/>
                    </a:lnTo>
                    <a:lnTo>
                      <a:pt x="1901" y="588"/>
                    </a:lnTo>
                    <a:lnTo>
                      <a:pt x="1921" y="597"/>
                    </a:lnTo>
                    <a:lnTo>
                      <a:pt x="1940" y="606"/>
                    </a:lnTo>
                    <a:lnTo>
                      <a:pt x="1959" y="617"/>
                    </a:lnTo>
                    <a:lnTo>
                      <a:pt x="1978" y="629"/>
                    </a:lnTo>
                    <a:lnTo>
                      <a:pt x="1997" y="640"/>
                    </a:lnTo>
                    <a:lnTo>
                      <a:pt x="1997" y="640"/>
                    </a:lnTo>
                    <a:lnTo>
                      <a:pt x="2004" y="605"/>
                    </a:lnTo>
                    <a:lnTo>
                      <a:pt x="2008" y="569"/>
                    </a:lnTo>
                    <a:lnTo>
                      <a:pt x="2012" y="534"/>
                    </a:lnTo>
                    <a:lnTo>
                      <a:pt x="2012" y="499"/>
                    </a:lnTo>
                    <a:lnTo>
                      <a:pt x="2011" y="464"/>
                    </a:lnTo>
                    <a:lnTo>
                      <a:pt x="2006" y="428"/>
                    </a:lnTo>
                    <a:lnTo>
                      <a:pt x="2000" y="395"/>
                    </a:lnTo>
                    <a:lnTo>
                      <a:pt x="1991" y="361"/>
                    </a:lnTo>
                    <a:lnTo>
                      <a:pt x="1979" y="327"/>
                    </a:lnTo>
                    <a:lnTo>
                      <a:pt x="1964" y="294"/>
                    </a:lnTo>
                    <a:lnTo>
                      <a:pt x="1956" y="277"/>
                    </a:lnTo>
                    <a:lnTo>
                      <a:pt x="1946" y="261"/>
                    </a:lnTo>
                    <a:lnTo>
                      <a:pt x="1937" y="245"/>
                    </a:lnTo>
                    <a:lnTo>
                      <a:pt x="1926" y="228"/>
                    </a:lnTo>
                    <a:lnTo>
                      <a:pt x="1915" y="213"/>
                    </a:lnTo>
                    <a:lnTo>
                      <a:pt x="1902" y="197"/>
                    </a:lnTo>
                    <a:lnTo>
                      <a:pt x="1889" y="181"/>
                    </a:lnTo>
                    <a:lnTo>
                      <a:pt x="1876" y="166"/>
                    </a:lnTo>
                    <a:lnTo>
                      <a:pt x="1861" y="150"/>
                    </a:lnTo>
                    <a:lnTo>
                      <a:pt x="1846" y="136"/>
                    </a:lnTo>
                    <a:lnTo>
                      <a:pt x="1812" y="105"/>
                    </a:lnTo>
                    <a:lnTo>
                      <a:pt x="1812" y="105"/>
                    </a:lnTo>
                    <a:lnTo>
                      <a:pt x="1793" y="90"/>
                    </a:lnTo>
                    <a:lnTo>
                      <a:pt x="1772" y="76"/>
                    </a:lnTo>
                    <a:lnTo>
                      <a:pt x="1751" y="63"/>
                    </a:lnTo>
                    <a:lnTo>
                      <a:pt x="1727" y="51"/>
                    </a:lnTo>
                    <a:lnTo>
                      <a:pt x="1704" y="41"/>
                    </a:lnTo>
                    <a:lnTo>
                      <a:pt x="1681" y="32"/>
                    </a:lnTo>
                    <a:lnTo>
                      <a:pt x="1655" y="23"/>
                    </a:lnTo>
                    <a:lnTo>
                      <a:pt x="1629" y="16"/>
                    </a:lnTo>
                    <a:lnTo>
                      <a:pt x="1603" y="10"/>
                    </a:lnTo>
                    <a:lnTo>
                      <a:pt x="1576" y="6"/>
                    </a:lnTo>
                    <a:lnTo>
                      <a:pt x="1549" y="2"/>
                    </a:lnTo>
                    <a:lnTo>
                      <a:pt x="1521" y="0"/>
                    </a:lnTo>
                    <a:lnTo>
                      <a:pt x="1494" y="0"/>
                    </a:lnTo>
                    <a:lnTo>
                      <a:pt x="1466" y="0"/>
                    </a:lnTo>
                    <a:lnTo>
                      <a:pt x="1437" y="2"/>
                    </a:lnTo>
                    <a:lnTo>
                      <a:pt x="1409" y="6"/>
                    </a:lnTo>
                    <a:lnTo>
                      <a:pt x="1381" y="10"/>
                    </a:lnTo>
                    <a:lnTo>
                      <a:pt x="1353" y="16"/>
                    </a:lnTo>
                    <a:lnTo>
                      <a:pt x="1325" y="23"/>
                    </a:lnTo>
                    <a:lnTo>
                      <a:pt x="1297" y="33"/>
                    </a:lnTo>
                    <a:lnTo>
                      <a:pt x="1270" y="42"/>
                    </a:lnTo>
                    <a:lnTo>
                      <a:pt x="1241" y="54"/>
                    </a:lnTo>
                    <a:lnTo>
                      <a:pt x="1216" y="67"/>
                    </a:lnTo>
                    <a:lnTo>
                      <a:pt x="1189" y="82"/>
                    </a:lnTo>
                    <a:lnTo>
                      <a:pt x="1163" y="97"/>
                    </a:lnTo>
                    <a:lnTo>
                      <a:pt x="1138" y="115"/>
                    </a:lnTo>
                    <a:lnTo>
                      <a:pt x="1114" y="133"/>
                    </a:lnTo>
                    <a:lnTo>
                      <a:pt x="1090" y="155"/>
                    </a:lnTo>
                    <a:lnTo>
                      <a:pt x="1068" y="176"/>
                    </a:lnTo>
                    <a:lnTo>
                      <a:pt x="1046" y="199"/>
                    </a:lnTo>
                    <a:lnTo>
                      <a:pt x="1026" y="225"/>
                    </a:lnTo>
                    <a:lnTo>
                      <a:pt x="1006" y="251"/>
                    </a:lnTo>
                    <a:lnTo>
                      <a:pt x="1006" y="251"/>
                    </a:lnTo>
                    <a:lnTo>
                      <a:pt x="986" y="225"/>
                    </a:lnTo>
                    <a:lnTo>
                      <a:pt x="966" y="199"/>
                    </a:lnTo>
                    <a:lnTo>
                      <a:pt x="944" y="176"/>
                    </a:lnTo>
                    <a:lnTo>
                      <a:pt x="922" y="155"/>
                    </a:lnTo>
                    <a:lnTo>
                      <a:pt x="898" y="133"/>
                    </a:lnTo>
                    <a:lnTo>
                      <a:pt x="874" y="115"/>
                    </a:lnTo>
                    <a:lnTo>
                      <a:pt x="849" y="97"/>
                    </a:lnTo>
                    <a:lnTo>
                      <a:pt x="823" y="82"/>
                    </a:lnTo>
                    <a:lnTo>
                      <a:pt x="798" y="67"/>
                    </a:lnTo>
                    <a:lnTo>
                      <a:pt x="771" y="54"/>
                    </a:lnTo>
                    <a:lnTo>
                      <a:pt x="744" y="42"/>
                    </a:lnTo>
                    <a:lnTo>
                      <a:pt x="716" y="33"/>
                    </a:lnTo>
                    <a:lnTo>
                      <a:pt x="688" y="23"/>
                    </a:lnTo>
                    <a:lnTo>
                      <a:pt x="660" y="16"/>
                    </a:lnTo>
                    <a:lnTo>
                      <a:pt x="631" y="10"/>
                    </a:lnTo>
                    <a:lnTo>
                      <a:pt x="603" y="6"/>
                    </a:lnTo>
                    <a:lnTo>
                      <a:pt x="575" y="2"/>
                    </a:lnTo>
                    <a:lnTo>
                      <a:pt x="547" y="0"/>
                    </a:lnTo>
                    <a:lnTo>
                      <a:pt x="519" y="0"/>
                    </a:lnTo>
                    <a:lnTo>
                      <a:pt x="491" y="0"/>
                    </a:lnTo>
                    <a:lnTo>
                      <a:pt x="463" y="2"/>
                    </a:lnTo>
                    <a:lnTo>
                      <a:pt x="436" y="6"/>
                    </a:lnTo>
                    <a:lnTo>
                      <a:pt x="409" y="10"/>
                    </a:lnTo>
                    <a:lnTo>
                      <a:pt x="383" y="16"/>
                    </a:lnTo>
                    <a:lnTo>
                      <a:pt x="357" y="23"/>
                    </a:lnTo>
                    <a:lnTo>
                      <a:pt x="333" y="32"/>
                    </a:lnTo>
                    <a:lnTo>
                      <a:pt x="308" y="41"/>
                    </a:lnTo>
                    <a:lnTo>
                      <a:pt x="285" y="51"/>
                    </a:lnTo>
                    <a:lnTo>
                      <a:pt x="263" y="63"/>
                    </a:lnTo>
                    <a:lnTo>
                      <a:pt x="240" y="76"/>
                    </a:lnTo>
                    <a:lnTo>
                      <a:pt x="220" y="90"/>
                    </a:lnTo>
                    <a:lnTo>
                      <a:pt x="201" y="105"/>
                    </a:lnTo>
                    <a:lnTo>
                      <a:pt x="201" y="105"/>
                    </a:lnTo>
                    <a:lnTo>
                      <a:pt x="168" y="135"/>
                    </a:lnTo>
                    <a:lnTo>
                      <a:pt x="138" y="164"/>
                    </a:lnTo>
                    <a:lnTo>
                      <a:pt x="112" y="194"/>
                    </a:lnTo>
                    <a:lnTo>
                      <a:pt x="89" y="225"/>
                    </a:lnTo>
                    <a:lnTo>
                      <a:pt x="68" y="256"/>
                    </a:lnTo>
                    <a:lnTo>
                      <a:pt x="51" y="288"/>
                    </a:lnTo>
                    <a:lnTo>
                      <a:pt x="35" y="321"/>
                    </a:lnTo>
                    <a:lnTo>
                      <a:pt x="24" y="352"/>
                    </a:lnTo>
                    <a:lnTo>
                      <a:pt x="14" y="386"/>
                    </a:lnTo>
                    <a:lnTo>
                      <a:pt x="7" y="419"/>
                    </a:lnTo>
                    <a:lnTo>
                      <a:pt x="3" y="453"/>
                    </a:lnTo>
                    <a:lnTo>
                      <a:pt x="0" y="487"/>
                    </a:lnTo>
                    <a:lnTo>
                      <a:pt x="0" y="521"/>
                    </a:lnTo>
                    <a:lnTo>
                      <a:pt x="2" y="556"/>
                    </a:lnTo>
                    <a:lnTo>
                      <a:pt x="6" y="590"/>
                    </a:lnTo>
                    <a:lnTo>
                      <a:pt x="12" y="625"/>
                    </a:lnTo>
                    <a:lnTo>
                      <a:pt x="20" y="660"/>
                    </a:lnTo>
                    <a:lnTo>
                      <a:pt x="30" y="694"/>
                    </a:lnTo>
                    <a:lnTo>
                      <a:pt x="41" y="729"/>
                    </a:lnTo>
                    <a:lnTo>
                      <a:pt x="55" y="765"/>
                    </a:lnTo>
                    <a:lnTo>
                      <a:pt x="69" y="800"/>
                    </a:lnTo>
                    <a:lnTo>
                      <a:pt x="86" y="835"/>
                    </a:lnTo>
                    <a:lnTo>
                      <a:pt x="103" y="870"/>
                    </a:lnTo>
                    <a:lnTo>
                      <a:pt x="123" y="904"/>
                    </a:lnTo>
                    <a:lnTo>
                      <a:pt x="143" y="939"/>
                    </a:lnTo>
                    <a:lnTo>
                      <a:pt x="164" y="973"/>
                    </a:lnTo>
                    <a:lnTo>
                      <a:pt x="188" y="1007"/>
                    </a:lnTo>
                    <a:lnTo>
                      <a:pt x="211" y="1041"/>
                    </a:lnTo>
                    <a:lnTo>
                      <a:pt x="235" y="1075"/>
                    </a:lnTo>
                    <a:lnTo>
                      <a:pt x="260" y="1108"/>
                    </a:lnTo>
                    <a:lnTo>
                      <a:pt x="286" y="1140"/>
                    </a:lnTo>
                    <a:lnTo>
                      <a:pt x="313" y="1173"/>
                    </a:lnTo>
                    <a:lnTo>
                      <a:pt x="368" y="1236"/>
                    </a:lnTo>
                    <a:lnTo>
                      <a:pt x="424" y="1298"/>
                    </a:lnTo>
                    <a:lnTo>
                      <a:pt x="482" y="1357"/>
                    </a:lnTo>
                    <a:lnTo>
                      <a:pt x="539" y="1414"/>
                    </a:lnTo>
                    <a:lnTo>
                      <a:pt x="596" y="1468"/>
                    </a:lnTo>
                    <a:lnTo>
                      <a:pt x="653" y="1519"/>
                    </a:lnTo>
                    <a:lnTo>
                      <a:pt x="706" y="1567"/>
                    </a:lnTo>
                    <a:lnTo>
                      <a:pt x="759" y="1610"/>
                    </a:lnTo>
                    <a:lnTo>
                      <a:pt x="808" y="1651"/>
                    </a:lnTo>
                    <a:lnTo>
                      <a:pt x="853" y="1686"/>
                    </a:lnTo>
                    <a:lnTo>
                      <a:pt x="929" y="1744"/>
                    </a:lnTo>
                    <a:lnTo>
                      <a:pt x="982" y="1783"/>
                    </a:lnTo>
                    <a:lnTo>
                      <a:pt x="1006" y="1800"/>
                    </a:lnTo>
                    <a:lnTo>
                      <a:pt x="1006" y="1800"/>
                    </a:lnTo>
                    <a:lnTo>
                      <a:pt x="1033" y="1781"/>
                    </a:lnTo>
                    <a:lnTo>
                      <a:pt x="1090" y="1739"/>
                    </a:lnTo>
                    <a:lnTo>
                      <a:pt x="1130" y="1709"/>
                    </a:lnTo>
                    <a:lnTo>
                      <a:pt x="1174" y="1674"/>
                    </a:lnTo>
                    <a:lnTo>
                      <a:pt x="1223" y="1636"/>
                    </a:lnTo>
                    <a:lnTo>
                      <a:pt x="1277" y="1591"/>
                    </a:lnTo>
                    <a:lnTo>
                      <a:pt x="1277" y="1591"/>
                    </a:lnTo>
                    <a:lnTo>
                      <a:pt x="1252" y="1570"/>
                    </a:lnTo>
                    <a:lnTo>
                      <a:pt x="1230" y="1548"/>
                    </a:lnTo>
                    <a:lnTo>
                      <a:pt x="1208" y="1524"/>
                    </a:lnTo>
                    <a:lnTo>
                      <a:pt x="1188" y="1500"/>
                    </a:lnTo>
                    <a:lnTo>
                      <a:pt x="1169" y="1474"/>
                    </a:lnTo>
                    <a:lnTo>
                      <a:pt x="1151" y="1447"/>
                    </a:lnTo>
                    <a:lnTo>
                      <a:pt x="1135" y="1419"/>
                    </a:lnTo>
                    <a:lnTo>
                      <a:pt x="1120" y="1391"/>
                    </a:lnTo>
                    <a:lnTo>
                      <a:pt x="1107" y="1360"/>
                    </a:lnTo>
                    <a:lnTo>
                      <a:pt x="1095" y="1330"/>
                    </a:lnTo>
                    <a:lnTo>
                      <a:pt x="1086" y="1300"/>
                    </a:lnTo>
                    <a:lnTo>
                      <a:pt x="1078" y="1268"/>
                    </a:lnTo>
                    <a:lnTo>
                      <a:pt x="1071" y="1235"/>
                    </a:lnTo>
                    <a:lnTo>
                      <a:pt x="1066" y="1202"/>
                    </a:lnTo>
                    <a:lnTo>
                      <a:pt x="1063" y="1168"/>
                    </a:lnTo>
                    <a:lnTo>
                      <a:pt x="1062" y="1134"/>
                    </a:lnTo>
                    <a:lnTo>
                      <a:pt x="1062" y="1134"/>
                    </a:lnTo>
                    <a:close/>
                  </a:path>
                </a:pathLst>
              </a:custGeom>
              <a:solidFill>
                <a:schemeClr val="bg1"/>
              </a:solidFill>
              <a:ln w="19050">
                <a:noFill/>
              </a:ln>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9"/>
              <p:cNvSpPr>
                <a:spLocks noEditPoints="1"/>
              </p:cNvSpPr>
              <p:nvPr/>
            </p:nvSpPr>
            <p:spPr bwMode="auto">
              <a:xfrm flipH="1">
                <a:off x="6075537" y="3937733"/>
                <a:ext cx="44818" cy="45103"/>
              </a:xfrm>
              <a:custGeom>
                <a:avLst/>
                <a:gdLst>
                  <a:gd name="T0" fmla="*/ 447 w 944"/>
                  <a:gd name="T1" fmla="*/ 0 h 943"/>
                  <a:gd name="T2" fmla="*/ 376 w 944"/>
                  <a:gd name="T3" fmla="*/ 9 h 943"/>
                  <a:gd name="T4" fmla="*/ 309 w 944"/>
                  <a:gd name="T5" fmla="*/ 28 h 943"/>
                  <a:gd name="T6" fmla="*/ 246 w 944"/>
                  <a:gd name="T7" fmla="*/ 56 h 943"/>
                  <a:gd name="T8" fmla="*/ 188 w 944"/>
                  <a:gd name="T9" fmla="*/ 93 h 943"/>
                  <a:gd name="T10" fmla="*/ 138 w 944"/>
                  <a:gd name="T11" fmla="*/ 138 h 943"/>
                  <a:gd name="T12" fmla="*/ 93 w 944"/>
                  <a:gd name="T13" fmla="*/ 189 h 943"/>
                  <a:gd name="T14" fmla="*/ 56 w 944"/>
                  <a:gd name="T15" fmla="*/ 247 h 943"/>
                  <a:gd name="T16" fmla="*/ 28 w 944"/>
                  <a:gd name="T17" fmla="*/ 309 h 943"/>
                  <a:gd name="T18" fmla="*/ 9 w 944"/>
                  <a:gd name="T19" fmla="*/ 377 h 943"/>
                  <a:gd name="T20" fmla="*/ 0 w 944"/>
                  <a:gd name="T21" fmla="*/ 447 h 943"/>
                  <a:gd name="T22" fmla="*/ 0 w 944"/>
                  <a:gd name="T23" fmla="*/ 496 h 943"/>
                  <a:gd name="T24" fmla="*/ 9 w 944"/>
                  <a:gd name="T25" fmla="*/ 566 h 943"/>
                  <a:gd name="T26" fmla="*/ 28 w 944"/>
                  <a:gd name="T27" fmla="*/ 633 h 943"/>
                  <a:gd name="T28" fmla="*/ 56 w 944"/>
                  <a:gd name="T29" fmla="*/ 696 h 943"/>
                  <a:gd name="T30" fmla="*/ 93 w 944"/>
                  <a:gd name="T31" fmla="*/ 754 h 943"/>
                  <a:gd name="T32" fmla="*/ 138 w 944"/>
                  <a:gd name="T33" fmla="*/ 805 h 943"/>
                  <a:gd name="T34" fmla="*/ 188 w 944"/>
                  <a:gd name="T35" fmla="*/ 850 h 943"/>
                  <a:gd name="T36" fmla="*/ 246 w 944"/>
                  <a:gd name="T37" fmla="*/ 886 h 943"/>
                  <a:gd name="T38" fmla="*/ 309 w 944"/>
                  <a:gd name="T39" fmla="*/ 914 h 943"/>
                  <a:gd name="T40" fmla="*/ 376 w 944"/>
                  <a:gd name="T41" fmla="*/ 934 h 943"/>
                  <a:gd name="T42" fmla="*/ 447 w 944"/>
                  <a:gd name="T43" fmla="*/ 942 h 943"/>
                  <a:gd name="T44" fmla="*/ 495 w 944"/>
                  <a:gd name="T45" fmla="*/ 942 h 943"/>
                  <a:gd name="T46" fmla="*/ 566 w 944"/>
                  <a:gd name="T47" fmla="*/ 934 h 943"/>
                  <a:gd name="T48" fmla="*/ 633 w 944"/>
                  <a:gd name="T49" fmla="*/ 914 h 943"/>
                  <a:gd name="T50" fmla="*/ 696 w 944"/>
                  <a:gd name="T51" fmla="*/ 886 h 943"/>
                  <a:gd name="T52" fmla="*/ 754 w 944"/>
                  <a:gd name="T53" fmla="*/ 850 h 943"/>
                  <a:gd name="T54" fmla="*/ 805 w 944"/>
                  <a:gd name="T55" fmla="*/ 805 h 943"/>
                  <a:gd name="T56" fmla="*/ 850 w 944"/>
                  <a:gd name="T57" fmla="*/ 754 h 943"/>
                  <a:gd name="T58" fmla="*/ 886 w 944"/>
                  <a:gd name="T59" fmla="*/ 696 h 943"/>
                  <a:gd name="T60" fmla="*/ 914 w 944"/>
                  <a:gd name="T61" fmla="*/ 633 h 943"/>
                  <a:gd name="T62" fmla="*/ 933 w 944"/>
                  <a:gd name="T63" fmla="*/ 566 h 943"/>
                  <a:gd name="T64" fmla="*/ 942 w 944"/>
                  <a:gd name="T65" fmla="*/ 496 h 943"/>
                  <a:gd name="T66" fmla="*/ 942 w 944"/>
                  <a:gd name="T67" fmla="*/ 447 h 943"/>
                  <a:gd name="T68" fmla="*/ 933 w 944"/>
                  <a:gd name="T69" fmla="*/ 377 h 943"/>
                  <a:gd name="T70" fmla="*/ 914 w 944"/>
                  <a:gd name="T71" fmla="*/ 309 h 943"/>
                  <a:gd name="T72" fmla="*/ 886 w 944"/>
                  <a:gd name="T73" fmla="*/ 247 h 943"/>
                  <a:gd name="T74" fmla="*/ 850 w 944"/>
                  <a:gd name="T75" fmla="*/ 189 h 943"/>
                  <a:gd name="T76" fmla="*/ 805 w 944"/>
                  <a:gd name="T77" fmla="*/ 138 h 943"/>
                  <a:gd name="T78" fmla="*/ 754 w 944"/>
                  <a:gd name="T79" fmla="*/ 93 h 943"/>
                  <a:gd name="T80" fmla="*/ 696 w 944"/>
                  <a:gd name="T81" fmla="*/ 56 h 943"/>
                  <a:gd name="T82" fmla="*/ 633 w 944"/>
                  <a:gd name="T83" fmla="*/ 28 h 943"/>
                  <a:gd name="T84" fmla="*/ 566 w 944"/>
                  <a:gd name="T85" fmla="*/ 9 h 943"/>
                  <a:gd name="T86" fmla="*/ 495 w 944"/>
                  <a:gd name="T87" fmla="*/ 0 h 943"/>
                  <a:gd name="T88" fmla="*/ 776 w 944"/>
                  <a:gd name="T89" fmla="*/ 541 h 943"/>
                  <a:gd name="T90" fmla="*/ 773 w 944"/>
                  <a:gd name="T91" fmla="*/ 549 h 943"/>
                  <a:gd name="T92" fmla="*/ 552 w 944"/>
                  <a:gd name="T93" fmla="*/ 553 h 943"/>
                  <a:gd name="T94" fmla="*/ 551 w 944"/>
                  <a:gd name="T95" fmla="*/ 769 h 943"/>
                  <a:gd name="T96" fmla="*/ 541 w 944"/>
                  <a:gd name="T97" fmla="*/ 777 h 943"/>
                  <a:gd name="T98" fmla="*/ 397 w 944"/>
                  <a:gd name="T99" fmla="*/ 776 h 943"/>
                  <a:gd name="T100" fmla="*/ 390 w 944"/>
                  <a:gd name="T101" fmla="*/ 764 h 943"/>
                  <a:gd name="T102" fmla="*/ 178 w 944"/>
                  <a:gd name="T103" fmla="*/ 553 h 943"/>
                  <a:gd name="T104" fmla="*/ 167 w 944"/>
                  <a:gd name="T105" fmla="*/ 545 h 943"/>
                  <a:gd name="T106" fmla="*/ 166 w 944"/>
                  <a:gd name="T107" fmla="*/ 402 h 943"/>
                  <a:gd name="T108" fmla="*/ 173 w 944"/>
                  <a:gd name="T109" fmla="*/ 391 h 943"/>
                  <a:gd name="T110" fmla="*/ 390 w 944"/>
                  <a:gd name="T111" fmla="*/ 179 h 943"/>
                  <a:gd name="T112" fmla="*/ 393 w 944"/>
                  <a:gd name="T113" fmla="*/ 169 h 943"/>
                  <a:gd name="T114" fmla="*/ 541 w 944"/>
                  <a:gd name="T115" fmla="*/ 166 h 943"/>
                  <a:gd name="T116" fmla="*/ 549 w 944"/>
                  <a:gd name="T117" fmla="*/ 169 h 943"/>
                  <a:gd name="T118" fmla="*/ 552 w 944"/>
                  <a:gd name="T119" fmla="*/ 390 h 943"/>
                  <a:gd name="T120" fmla="*/ 769 w 944"/>
                  <a:gd name="T121" fmla="*/ 391 h 943"/>
                  <a:gd name="T122" fmla="*/ 776 w 944"/>
                  <a:gd name="T123" fmla="*/ 402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4" h="943">
                    <a:moveTo>
                      <a:pt x="472" y="0"/>
                    </a:moveTo>
                    <a:lnTo>
                      <a:pt x="472" y="0"/>
                    </a:lnTo>
                    <a:lnTo>
                      <a:pt x="447" y="0"/>
                    </a:lnTo>
                    <a:lnTo>
                      <a:pt x="422" y="2"/>
                    </a:lnTo>
                    <a:lnTo>
                      <a:pt x="399" y="4"/>
                    </a:lnTo>
                    <a:lnTo>
                      <a:pt x="376" y="9"/>
                    </a:lnTo>
                    <a:lnTo>
                      <a:pt x="353" y="14"/>
                    </a:lnTo>
                    <a:lnTo>
                      <a:pt x="331" y="21"/>
                    </a:lnTo>
                    <a:lnTo>
                      <a:pt x="309" y="28"/>
                    </a:lnTo>
                    <a:lnTo>
                      <a:pt x="288" y="36"/>
                    </a:lnTo>
                    <a:lnTo>
                      <a:pt x="267" y="46"/>
                    </a:lnTo>
                    <a:lnTo>
                      <a:pt x="246" y="56"/>
                    </a:lnTo>
                    <a:lnTo>
                      <a:pt x="227" y="68"/>
                    </a:lnTo>
                    <a:lnTo>
                      <a:pt x="207" y="80"/>
                    </a:lnTo>
                    <a:lnTo>
                      <a:pt x="188" y="93"/>
                    </a:lnTo>
                    <a:lnTo>
                      <a:pt x="171" y="107"/>
                    </a:lnTo>
                    <a:lnTo>
                      <a:pt x="154" y="121"/>
                    </a:lnTo>
                    <a:lnTo>
                      <a:pt x="138" y="138"/>
                    </a:lnTo>
                    <a:lnTo>
                      <a:pt x="122" y="154"/>
                    </a:lnTo>
                    <a:lnTo>
                      <a:pt x="108" y="171"/>
                    </a:lnTo>
                    <a:lnTo>
                      <a:pt x="93" y="189"/>
                    </a:lnTo>
                    <a:lnTo>
                      <a:pt x="79" y="207"/>
                    </a:lnTo>
                    <a:lnTo>
                      <a:pt x="68" y="227"/>
                    </a:lnTo>
                    <a:lnTo>
                      <a:pt x="56" y="247"/>
                    </a:lnTo>
                    <a:lnTo>
                      <a:pt x="45" y="267"/>
                    </a:lnTo>
                    <a:lnTo>
                      <a:pt x="36" y="288"/>
                    </a:lnTo>
                    <a:lnTo>
                      <a:pt x="28" y="309"/>
                    </a:lnTo>
                    <a:lnTo>
                      <a:pt x="21" y="331"/>
                    </a:lnTo>
                    <a:lnTo>
                      <a:pt x="14" y="353"/>
                    </a:lnTo>
                    <a:lnTo>
                      <a:pt x="9" y="377"/>
                    </a:lnTo>
                    <a:lnTo>
                      <a:pt x="4" y="399"/>
                    </a:lnTo>
                    <a:lnTo>
                      <a:pt x="2" y="423"/>
                    </a:lnTo>
                    <a:lnTo>
                      <a:pt x="0" y="447"/>
                    </a:lnTo>
                    <a:lnTo>
                      <a:pt x="0" y="471"/>
                    </a:lnTo>
                    <a:lnTo>
                      <a:pt x="0" y="471"/>
                    </a:lnTo>
                    <a:lnTo>
                      <a:pt x="0" y="496"/>
                    </a:lnTo>
                    <a:lnTo>
                      <a:pt x="2" y="519"/>
                    </a:lnTo>
                    <a:lnTo>
                      <a:pt x="4" y="543"/>
                    </a:lnTo>
                    <a:lnTo>
                      <a:pt x="9" y="566"/>
                    </a:lnTo>
                    <a:lnTo>
                      <a:pt x="14" y="589"/>
                    </a:lnTo>
                    <a:lnTo>
                      <a:pt x="21" y="612"/>
                    </a:lnTo>
                    <a:lnTo>
                      <a:pt x="28" y="633"/>
                    </a:lnTo>
                    <a:lnTo>
                      <a:pt x="36" y="655"/>
                    </a:lnTo>
                    <a:lnTo>
                      <a:pt x="45" y="675"/>
                    </a:lnTo>
                    <a:lnTo>
                      <a:pt x="56" y="696"/>
                    </a:lnTo>
                    <a:lnTo>
                      <a:pt x="68" y="716"/>
                    </a:lnTo>
                    <a:lnTo>
                      <a:pt x="79" y="735"/>
                    </a:lnTo>
                    <a:lnTo>
                      <a:pt x="93" y="754"/>
                    </a:lnTo>
                    <a:lnTo>
                      <a:pt x="108" y="771"/>
                    </a:lnTo>
                    <a:lnTo>
                      <a:pt x="122" y="789"/>
                    </a:lnTo>
                    <a:lnTo>
                      <a:pt x="138" y="805"/>
                    </a:lnTo>
                    <a:lnTo>
                      <a:pt x="154" y="820"/>
                    </a:lnTo>
                    <a:lnTo>
                      <a:pt x="171" y="836"/>
                    </a:lnTo>
                    <a:lnTo>
                      <a:pt x="188" y="850"/>
                    </a:lnTo>
                    <a:lnTo>
                      <a:pt x="207" y="863"/>
                    </a:lnTo>
                    <a:lnTo>
                      <a:pt x="227" y="874"/>
                    </a:lnTo>
                    <a:lnTo>
                      <a:pt x="246" y="886"/>
                    </a:lnTo>
                    <a:lnTo>
                      <a:pt x="267" y="897"/>
                    </a:lnTo>
                    <a:lnTo>
                      <a:pt x="288" y="906"/>
                    </a:lnTo>
                    <a:lnTo>
                      <a:pt x="309" y="914"/>
                    </a:lnTo>
                    <a:lnTo>
                      <a:pt x="331" y="922"/>
                    </a:lnTo>
                    <a:lnTo>
                      <a:pt x="353" y="928"/>
                    </a:lnTo>
                    <a:lnTo>
                      <a:pt x="376" y="934"/>
                    </a:lnTo>
                    <a:lnTo>
                      <a:pt x="399" y="937"/>
                    </a:lnTo>
                    <a:lnTo>
                      <a:pt x="422" y="941"/>
                    </a:lnTo>
                    <a:lnTo>
                      <a:pt x="447" y="942"/>
                    </a:lnTo>
                    <a:lnTo>
                      <a:pt x="472" y="943"/>
                    </a:lnTo>
                    <a:lnTo>
                      <a:pt x="472" y="943"/>
                    </a:lnTo>
                    <a:lnTo>
                      <a:pt x="495" y="942"/>
                    </a:lnTo>
                    <a:lnTo>
                      <a:pt x="520" y="941"/>
                    </a:lnTo>
                    <a:lnTo>
                      <a:pt x="543" y="937"/>
                    </a:lnTo>
                    <a:lnTo>
                      <a:pt x="566" y="934"/>
                    </a:lnTo>
                    <a:lnTo>
                      <a:pt x="589" y="928"/>
                    </a:lnTo>
                    <a:lnTo>
                      <a:pt x="611" y="922"/>
                    </a:lnTo>
                    <a:lnTo>
                      <a:pt x="633" y="914"/>
                    </a:lnTo>
                    <a:lnTo>
                      <a:pt x="654" y="906"/>
                    </a:lnTo>
                    <a:lnTo>
                      <a:pt x="675" y="897"/>
                    </a:lnTo>
                    <a:lnTo>
                      <a:pt x="696" y="886"/>
                    </a:lnTo>
                    <a:lnTo>
                      <a:pt x="716" y="874"/>
                    </a:lnTo>
                    <a:lnTo>
                      <a:pt x="735" y="863"/>
                    </a:lnTo>
                    <a:lnTo>
                      <a:pt x="754" y="850"/>
                    </a:lnTo>
                    <a:lnTo>
                      <a:pt x="771" y="836"/>
                    </a:lnTo>
                    <a:lnTo>
                      <a:pt x="789" y="820"/>
                    </a:lnTo>
                    <a:lnTo>
                      <a:pt x="805" y="805"/>
                    </a:lnTo>
                    <a:lnTo>
                      <a:pt x="821" y="789"/>
                    </a:lnTo>
                    <a:lnTo>
                      <a:pt x="836" y="771"/>
                    </a:lnTo>
                    <a:lnTo>
                      <a:pt x="850" y="754"/>
                    </a:lnTo>
                    <a:lnTo>
                      <a:pt x="863" y="735"/>
                    </a:lnTo>
                    <a:lnTo>
                      <a:pt x="874" y="716"/>
                    </a:lnTo>
                    <a:lnTo>
                      <a:pt x="886" y="696"/>
                    </a:lnTo>
                    <a:lnTo>
                      <a:pt x="897" y="675"/>
                    </a:lnTo>
                    <a:lnTo>
                      <a:pt x="906" y="655"/>
                    </a:lnTo>
                    <a:lnTo>
                      <a:pt x="914" y="633"/>
                    </a:lnTo>
                    <a:lnTo>
                      <a:pt x="921" y="612"/>
                    </a:lnTo>
                    <a:lnTo>
                      <a:pt x="928" y="589"/>
                    </a:lnTo>
                    <a:lnTo>
                      <a:pt x="933" y="566"/>
                    </a:lnTo>
                    <a:lnTo>
                      <a:pt x="938" y="543"/>
                    </a:lnTo>
                    <a:lnTo>
                      <a:pt x="940" y="519"/>
                    </a:lnTo>
                    <a:lnTo>
                      <a:pt x="942" y="496"/>
                    </a:lnTo>
                    <a:lnTo>
                      <a:pt x="944" y="471"/>
                    </a:lnTo>
                    <a:lnTo>
                      <a:pt x="944" y="471"/>
                    </a:lnTo>
                    <a:lnTo>
                      <a:pt x="942" y="447"/>
                    </a:lnTo>
                    <a:lnTo>
                      <a:pt x="940" y="423"/>
                    </a:lnTo>
                    <a:lnTo>
                      <a:pt x="938" y="399"/>
                    </a:lnTo>
                    <a:lnTo>
                      <a:pt x="933" y="377"/>
                    </a:lnTo>
                    <a:lnTo>
                      <a:pt x="928" y="353"/>
                    </a:lnTo>
                    <a:lnTo>
                      <a:pt x="921" y="331"/>
                    </a:lnTo>
                    <a:lnTo>
                      <a:pt x="914" y="309"/>
                    </a:lnTo>
                    <a:lnTo>
                      <a:pt x="906" y="288"/>
                    </a:lnTo>
                    <a:lnTo>
                      <a:pt x="897" y="267"/>
                    </a:lnTo>
                    <a:lnTo>
                      <a:pt x="886" y="247"/>
                    </a:lnTo>
                    <a:lnTo>
                      <a:pt x="874" y="227"/>
                    </a:lnTo>
                    <a:lnTo>
                      <a:pt x="863" y="207"/>
                    </a:lnTo>
                    <a:lnTo>
                      <a:pt x="850" y="189"/>
                    </a:lnTo>
                    <a:lnTo>
                      <a:pt x="836" y="171"/>
                    </a:lnTo>
                    <a:lnTo>
                      <a:pt x="821" y="154"/>
                    </a:lnTo>
                    <a:lnTo>
                      <a:pt x="805" y="138"/>
                    </a:lnTo>
                    <a:lnTo>
                      <a:pt x="789" y="121"/>
                    </a:lnTo>
                    <a:lnTo>
                      <a:pt x="771" y="107"/>
                    </a:lnTo>
                    <a:lnTo>
                      <a:pt x="754" y="93"/>
                    </a:lnTo>
                    <a:lnTo>
                      <a:pt x="735" y="80"/>
                    </a:lnTo>
                    <a:lnTo>
                      <a:pt x="716" y="68"/>
                    </a:lnTo>
                    <a:lnTo>
                      <a:pt x="696" y="56"/>
                    </a:lnTo>
                    <a:lnTo>
                      <a:pt x="675" y="46"/>
                    </a:lnTo>
                    <a:lnTo>
                      <a:pt x="654" y="36"/>
                    </a:lnTo>
                    <a:lnTo>
                      <a:pt x="633" y="28"/>
                    </a:lnTo>
                    <a:lnTo>
                      <a:pt x="611" y="21"/>
                    </a:lnTo>
                    <a:lnTo>
                      <a:pt x="589" y="14"/>
                    </a:lnTo>
                    <a:lnTo>
                      <a:pt x="566" y="9"/>
                    </a:lnTo>
                    <a:lnTo>
                      <a:pt x="543" y="4"/>
                    </a:lnTo>
                    <a:lnTo>
                      <a:pt x="520" y="2"/>
                    </a:lnTo>
                    <a:lnTo>
                      <a:pt x="495" y="0"/>
                    </a:lnTo>
                    <a:lnTo>
                      <a:pt x="472" y="0"/>
                    </a:lnTo>
                    <a:lnTo>
                      <a:pt x="472" y="0"/>
                    </a:lnTo>
                    <a:close/>
                    <a:moveTo>
                      <a:pt x="776" y="541"/>
                    </a:moveTo>
                    <a:lnTo>
                      <a:pt x="776" y="541"/>
                    </a:lnTo>
                    <a:lnTo>
                      <a:pt x="776" y="545"/>
                    </a:lnTo>
                    <a:lnTo>
                      <a:pt x="773" y="549"/>
                    </a:lnTo>
                    <a:lnTo>
                      <a:pt x="769" y="552"/>
                    </a:lnTo>
                    <a:lnTo>
                      <a:pt x="764" y="553"/>
                    </a:lnTo>
                    <a:lnTo>
                      <a:pt x="552" y="553"/>
                    </a:lnTo>
                    <a:lnTo>
                      <a:pt x="552" y="764"/>
                    </a:lnTo>
                    <a:lnTo>
                      <a:pt x="552" y="764"/>
                    </a:lnTo>
                    <a:lnTo>
                      <a:pt x="551" y="769"/>
                    </a:lnTo>
                    <a:lnTo>
                      <a:pt x="549" y="772"/>
                    </a:lnTo>
                    <a:lnTo>
                      <a:pt x="545" y="776"/>
                    </a:lnTo>
                    <a:lnTo>
                      <a:pt x="541" y="777"/>
                    </a:lnTo>
                    <a:lnTo>
                      <a:pt x="401" y="777"/>
                    </a:lnTo>
                    <a:lnTo>
                      <a:pt x="401" y="777"/>
                    </a:lnTo>
                    <a:lnTo>
                      <a:pt x="397" y="776"/>
                    </a:lnTo>
                    <a:lnTo>
                      <a:pt x="393" y="772"/>
                    </a:lnTo>
                    <a:lnTo>
                      <a:pt x="391" y="769"/>
                    </a:lnTo>
                    <a:lnTo>
                      <a:pt x="390" y="764"/>
                    </a:lnTo>
                    <a:lnTo>
                      <a:pt x="390" y="553"/>
                    </a:lnTo>
                    <a:lnTo>
                      <a:pt x="178" y="553"/>
                    </a:lnTo>
                    <a:lnTo>
                      <a:pt x="178" y="553"/>
                    </a:lnTo>
                    <a:lnTo>
                      <a:pt x="173" y="552"/>
                    </a:lnTo>
                    <a:lnTo>
                      <a:pt x="170" y="549"/>
                    </a:lnTo>
                    <a:lnTo>
                      <a:pt x="167" y="545"/>
                    </a:lnTo>
                    <a:lnTo>
                      <a:pt x="166" y="541"/>
                    </a:lnTo>
                    <a:lnTo>
                      <a:pt x="166" y="402"/>
                    </a:lnTo>
                    <a:lnTo>
                      <a:pt x="166" y="402"/>
                    </a:lnTo>
                    <a:lnTo>
                      <a:pt x="167" y="397"/>
                    </a:lnTo>
                    <a:lnTo>
                      <a:pt x="170" y="393"/>
                    </a:lnTo>
                    <a:lnTo>
                      <a:pt x="173" y="391"/>
                    </a:lnTo>
                    <a:lnTo>
                      <a:pt x="178" y="390"/>
                    </a:lnTo>
                    <a:lnTo>
                      <a:pt x="390" y="390"/>
                    </a:lnTo>
                    <a:lnTo>
                      <a:pt x="390" y="179"/>
                    </a:lnTo>
                    <a:lnTo>
                      <a:pt x="390" y="179"/>
                    </a:lnTo>
                    <a:lnTo>
                      <a:pt x="391" y="173"/>
                    </a:lnTo>
                    <a:lnTo>
                      <a:pt x="393" y="169"/>
                    </a:lnTo>
                    <a:lnTo>
                      <a:pt x="397" y="167"/>
                    </a:lnTo>
                    <a:lnTo>
                      <a:pt x="401" y="166"/>
                    </a:lnTo>
                    <a:lnTo>
                      <a:pt x="541" y="166"/>
                    </a:lnTo>
                    <a:lnTo>
                      <a:pt x="541" y="166"/>
                    </a:lnTo>
                    <a:lnTo>
                      <a:pt x="545" y="167"/>
                    </a:lnTo>
                    <a:lnTo>
                      <a:pt x="549" y="169"/>
                    </a:lnTo>
                    <a:lnTo>
                      <a:pt x="551" y="173"/>
                    </a:lnTo>
                    <a:lnTo>
                      <a:pt x="552" y="179"/>
                    </a:lnTo>
                    <a:lnTo>
                      <a:pt x="552" y="390"/>
                    </a:lnTo>
                    <a:lnTo>
                      <a:pt x="764" y="390"/>
                    </a:lnTo>
                    <a:lnTo>
                      <a:pt x="764" y="390"/>
                    </a:lnTo>
                    <a:lnTo>
                      <a:pt x="769" y="391"/>
                    </a:lnTo>
                    <a:lnTo>
                      <a:pt x="773" y="393"/>
                    </a:lnTo>
                    <a:lnTo>
                      <a:pt x="776" y="397"/>
                    </a:lnTo>
                    <a:lnTo>
                      <a:pt x="776" y="402"/>
                    </a:lnTo>
                    <a:lnTo>
                      <a:pt x="776" y="541"/>
                    </a:lnTo>
                    <a:close/>
                  </a:path>
                </a:pathLst>
              </a:custGeom>
              <a:solidFill>
                <a:schemeClr val="bg1"/>
              </a:solidFill>
              <a:ln w="19050">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9" name="Group 445"/>
          <p:cNvGrpSpPr/>
          <p:nvPr/>
        </p:nvGrpSpPr>
        <p:grpSpPr>
          <a:xfrm>
            <a:off x="5648179" y="3165908"/>
            <a:ext cx="227696" cy="279689"/>
            <a:chOff x="7709841" y="2997100"/>
            <a:chExt cx="172948" cy="233331"/>
          </a:xfrm>
        </p:grpSpPr>
        <p:grpSp>
          <p:nvGrpSpPr>
            <p:cNvPr id="130" name="Group 446"/>
            <p:cNvGrpSpPr/>
            <p:nvPr/>
          </p:nvGrpSpPr>
          <p:grpSpPr>
            <a:xfrm>
              <a:off x="7709841" y="2997100"/>
              <a:ext cx="172948" cy="233331"/>
              <a:chOff x="5960296" y="3732836"/>
              <a:chExt cx="257196" cy="346993"/>
            </a:xfrm>
          </p:grpSpPr>
          <p:sp>
            <p:nvSpPr>
              <p:cNvPr id="134" name="Freeform 8"/>
              <p:cNvSpPr>
                <a:spLocks/>
              </p:cNvSpPr>
              <p:nvPr/>
            </p:nvSpPr>
            <p:spPr bwMode="auto">
              <a:xfrm>
                <a:off x="6084931" y="3798432"/>
                <a:ext cx="58446" cy="49767"/>
              </a:xfrm>
              <a:custGeom>
                <a:avLst/>
                <a:gdLst>
                  <a:gd name="T0" fmla="*/ 721 w 1670"/>
                  <a:gd name="T1" fmla="*/ 942 h 1422"/>
                  <a:gd name="T2" fmla="*/ 324 w 1670"/>
                  <a:gd name="T3" fmla="*/ 545 h 1422"/>
                  <a:gd name="T4" fmla="*/ 295 w 1670"/>
                  <a:gd name="T5" fmla="*/ 521 h 1422"/>
                  <a:gd name="T6" fmla="*/ 261 w 1670"/>
                  <a:gd name="T7" fmla="*/ 504 h 1422"/>
                  <a:gd name="T8" fmla="*/ 227 w 1670"/>
                  <a:gd name="T9" fmla="*/ 493 h 1422"/>
                  <a:gd name="T10" fmla="*/ 191 w 1670"/>
                  <a:gd name="T11" fmla="*/ 489 h 1422"/>
                  <a:gd name="T12" fmla="*/ 154 w 1670"/>
                  <a:gd name="T13" fmla="*/ 493 h 1422"/>
                  <a:gd name="T14" fmla="*/ 118 w 1670"/>
                  <a:gd name="T15" fmla="*/ 504 h 1422"/>
                  <a:gd name="T16" fmla="*/ 85 w 1670"/>
                  <a:gd name="T17" fmla="*/ 521 h 1422"/>
                  <a:gd name="T18" fmla="*/ 55 w 1670"/>
                  <a:gd name="T19" fmla="*/ 545 h 1422"/>
                  <a:gd name="T20" fmla="*/ 43 w 1670"/>
                  <a:gd name="T21" fmla="*/ 559 h 1422"/>
                  <a:gd name="T22" fmla="*/ 22 w 1670"/>
                  <a:gd name="T23" fmla="*/ 590 h 1422"/>
                  <a:gd name="T24" fmla="*/ 8 w 1670"/>
                  <a:gd name="T25" fmla="*/ 625 h 1422"/>
                  <a:gd name="T26" fmla="*/ 2 w 1670"/>
                  <a:gd name="T27" fmla="*/ 661 h 1422"/>
                  <a:gd name="T28" fmla="*/ 2 w 1670"/>
                  <a:gd name="T29" fmla="*/ 697 h 1422"/>
                  <a:gd name="T30" fmla="*/ 8 w 1670"/>
                  <a:gd name="T31" fmla="*/ 734 h 1422"/>
                  <a:gd name="T32" fmla="*/ 22 w 1670"/>
                  <a:gd name="T33" fmla="*/ 768 h 1422"/>
                  <a:gd name="T34" fmla="*/ 43 w 1670"/>
                  <a:gd name="T35" fmla="*/ 800 h 1422"/>
                  <a:gd name="T36" fmla="*/ 611 w 1670"/>
                  <a:gd name="T37" fmla="*/ 1370 h 1422"/>
                  <a:gd name="T38" fmla="*/ 638 w 1670"/>
                  <a:gd name="T39" fmla="*/ 1391 h 1422"/>
                  <a:gd name="T40" fmla="*/ 652 w 1670"/>
                  <a:gd name="T41" fmla="*/ 1397 h 1422"/>
                  <a:gd name="T42" fmla="*/ 695 w 1670"/>
                  <a:gd name="T43" fmla="*/ 1416 h 1422"/>
                  <a:gd name="T44" fmla="*/ 725 w 1670"/>
                  <a:gd name="T45" fmla="*/ 1421 h 1422"/>
                  <a:gd name="T46" fmla="*/ 764 w 1670"/>
                  <a:gd name="T47" fmla="*/ 1422 h 1422"/>
                  <a:gd name="T48" fmla="*/ 830 w 1670"/>
                  <a:gd name="T49" fmla="*/ 1403 h 1422"/>
                  <a:gd name="T50" fmla="*/ 849 w 1670"/>
                  <a:gd name="T51" fmla="*/ 1392 h 1422"/>
                  <a:gd name="T52" fmla="*/ 881 w 1670"/>
                  <a:gd name="T53" fmla="*/ 1370 h 1422"/>
                  <a:gd name="T54" fmla="*/ 903 w 1670"/>
                  <a:gd name="T55" fmla="*/ 1345 h 1422"/>
                  <a:gd name="T56" fmla="*/ 1635 w 1670"/>
                  <a:gd name="T57" fmla="*/ 299 h 1422"/>
                  <a:gd name="T58" fmla="*/ 1654 w 1670"/>
                  <a:gd name="T59" fmla="*/ 264 h 1422"/>
                  <a:gd name="T60" fmla="*/ 1667 w 1670"/>
                  <a:gd name="T61" fmla="*/ 230 h 1422"/>
                  <a:gd name="T62" fmla="*/ 1670 w 1670"/>
                  <a:gd name="T63" fmla="*/ 192 h 1422"/>
                  <a:gd name="T64" fmla="*/ 1667 w 1670"/>
                  <a:gd name="T65" fmla="*/ 155 h 1422"/>
                  <a:gd name="T66" fmla="*/ 1657 w 1670"/>
                  <a:gd name="T67" fmla="*/ 121 h 1422"/>
                  <a:gd name="T68" fmla="*/ 1641 w 1670"/>
                  <a:gd name="T69" fmla="*/ 88 h 1422"/>
                  <a:gd name="T70" fmla="*/ 1618 w 1670"/>
                  <a:gd name="T71" fmla="*/ 58 h 1422"/>
                  <a:gd name="T72" fmla="*/ 1588 w 1670"/>
                  <a:gd name="T73" fmla="*/ 33 h 1422"/>
                  <a:gd name="T74" fmla="*/ 1572 w 1670"/>
                  <a:gd name="T75" fmla="*/ 23 h 1422"/>
                  <a:gd name="T76" fmla="*/ 1537 w 1670"/>
                  <a:gd name="T77" fmla="*/ 7 h 1422"/>
                  <a:gd name="T78" fmla="*/ 1501 w 1670"/>
                  <a:gd name="T79" fmla="*/ 0 h 1422"/>
                  <a:gd name="T80" fmla="*/ 1465 w 1670"/>
                  <a:gd name="T81" fmla="*/ 0 h 1422"/>
                  <a:gd name="T82" fmla="*/ 1429 w 1670"/>
                  <a:gd name="T83" fmla="*/ 6 h 1422"/>
                  <a:gd name="T84" fmla="*/ 1396 w 1670"/>
                  <a:gd name="T85" fmla="*/ 18 h 1422"/>
                  <a:gd name="T86" fmla="*/ 1364 w 1670"/>
                  <a:gd name="T87" fmla="*/ 39 h 1422"/>
                  <a:gd name="T88" fmla="*/ 1336 w 1670"/>
                  <a:gd name="T89" fmla="*/ 6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0" h="1422">
                    <a:moveTo>
                      <a:pt x="1325" y="80"/>
                    </a:moveTo>
                    <a:lnTo>
                      <a:pt x="721" y="942"/>
                    </a:lnTo>
                    <a:lnTo>
                      <a:pt x="324" y="545"/>
                    </a:lnTo>
                    <a:lnTo>
                      <a:pt x="324" y="545"/>
                    </a:lnTo>
                    <a:lnTo>
                      <a:pt x="310" y="532"/>
                    </a:lnTo>
                    <a:lnTo>
                      <a:pt x="295" y="521"/>
                    </a:lnTo>
                    <a:lnTo>
                      <a:pt x="279" y="512"/>
                    </a:lnTo>
                    <a:lnTo>
                      <a:pt x="261" y="504"/>
                    </a:lnTo>
                    <a:lnTo>
                      <a:pt x="244" y="497"/>
                    </a:lnTo>
                    <a:lnTo>
                      <a:pt x="227" y="493"/>
                    </a:lnTo>
                    <a:lnTo>
                      <a:pt x="208" y="491"/>
                    </a:lnTo>
                    <a:lnTo>
                      <a:pt x="191" y="489"/>
                    </a:lnTo>
                    <a:lnTo>
                      <a:pt x="172" y="491"/>
                    </a:lnTo>
                    <a:lnTo>
                      <a:pt x="154" y="493"/>
                    </a:lnTo>
                    <a:lnTo>
                      <a:pt x="135" y="497"/>
                    </a:lnTo>
                    <a:lnTo>
                      <a:pt x="118" y="504"/>
                    </a:lnTo>
                    <a:lnTo>
                      <a:pt x="102" y="512"/>
                    </a:lnTo>
                    <a:lnTo>
                      <a:pt x="85" y="521"/>
                    </a:lnTo>
                    <a:lnTo>
                      <a:pt x="71" y="532"/>
                    </a:lnTo>
                    <a:lnTo>
                      <a:pt x="55" y="545"/>
                    </a:lnTo>
                    <a:lnTo>
                      <a:pt x="55" y="545"/>
                    </a:lnTo>
                    <a:lnTo>
                      <a:pt x="43" y="559"/>
                    </a:lnTo>
                    <a:lnTo>
                      <a:pt x="31" y="575"/>
                    </a:lnTo>
                    <a:lnTo>
                      <a:pt x="22" y="590"/>
                    </a:lnTo>
                    <a:lnTo>
                      <a:pt x="14" y="608"/>
                    </a:lnTo>
                    <a:lnTo>
                      <a:pt x="8" y="625"/>
                    </a:lnTo>
                    <a:lnTo>
                      <a:pt x="3" y="642"/>
                    </a:lnTo>
                    <a:lnTo>
                      <a:pt x="2" y="661"/>
                    </a:lnTo>
                    <a:lnTo>
                      <a:pt x="0" y="679"/>
                    </a:lnTo>
                    <a:lnTo>
                      <a:pt x="2" y="697"/>
                    </a:lnTo>
                    <a:lnTo>
                      <a:pt x="3" y="716"/>
                    </a:lnTo>
                    <a:lnTo>
                      <a:pt x="8" y="734"/>
                    </a:lnTo>
                    <a:lnTo>
                      <a:pt x="14" y="751"/>
                    </a:lnTo>
                    <a:lnTo>
                      <a:pt x="22" y="768"/>
                    </a:lnTo>
                    <a:lnTo>
                      <a:pt x="31" y="784"/>
                    </a:lnTo>
                    <a:lnTo>
                      <a:pt x="43" y="800"/>
                    </a:lnTo>
                    <a:lnTo>
                      <a:pt x="55" y="814"/>
                    </a:lnTo>
                    <a:lnTo>
                      <a:pt x="611" y="1370"/>
                    </a:lnTo>
                    <a:lnTo>
                      <a:pt x="630" y="1383"/>
                    </a:lnTo>
                    <a:lnTo>
                      <a:pt x="638" y="1391"/>
                    </a:lnTo>
                    <a:lnTo>
                      <a:pt x="652" y="1397"/>
                    </a:lnTo>
                    <a:lnTo>
                      <a:pt x="652" y="1397"/>
                    </a:lnTo>
                    <a:lnTo>
                      <a:pt x="674" y="1408"/>
                    </a:lnTo>
                    <a:lnTo>
                      <a:pt x="695" y="1416"/>
                    </a:lnTo>
                    <a:lnTo>
                      <a:pt x="725" y="1421"/>
                    </a:lnTo>
                    <a:lnTo>
                      <a:pt x="725" y="1421"/>
                    </a:lnTo>
                    <a:lnTo>
                      <a:pt x="745" y="1422"/>
                    </a:lnTo>
                    <a:lnTo>
                      <a:pt x="764" y="1422"/>
                    </a:lnTo>
                    <a:lnTo>
                      <a:pt x="800" y="1416"/>
                    </a:lnTo>
                    <a:lnTo>
                      <a:pt x="830" y="1403"/>
                    </a:lnTo>
                    <a:lnTo>
                      <a:pt x="830" y="1403"/>
                    </a:lnTo>
                    <a:lnTo>
                      <a:pt x="849" y="1392"/>
                    </a:lnTo>
                    <a:lnTo>
                      <a:pt x="866" y="1378"/>
                    </a:lnTo>
                    <a:lnTo>
                      <a:pt x="881" y="1370"/>
                    </a:lnTo>
                    <a:lnTo>
                      <a:pt x="887" y="1359"/>
                    </a:lnTo>
                    <a:lnTo>
                      <a:pt x="903" y="1345"/>
                    </a:lnTo>
                    <a:lnTo>
                      <a:pt x="1635" y="299"/>
                    </a:lnTo>
                    <a:lnTo>
                      <a:pt x="1635" y="299"/>
                    </a:lnTo>
                    <a:lnTo>
                      <a:pt x="1646" y="282"/>
                    </a:lnTo>
                    <a:lnTo>
                      <a:pt x="1654" y="264"/>
                    </a:lnTo>
                    <a:lnTo>
                      <a:pt x="1660" y="247"/>
                    </a:lnTo>
                    <a:lnTo>
                      <a:pt x="1667" y="230"/>
                    </a:lnTo>
                    <a:lnTo>
                      <a:pt x="1668" y="211"/>
                    </a:lnTo>
                    <a:lnTo>
                      <a:pt x="1670" y="192"/>
                    </a:lnTo>
                    <a:lnTo>
                      <a:pt x="1670" y="174"/>
                    </a:lnTo>
                    <a:lnTo>
                      <a:pt x="1667" y="155"/>
                    </a:lnTo>
                    <a:lnTo>
                      <a:pt x="1664" y="138"/>
                    </a:lnTo>
                    <a:lnTo>
                      <a:pt x="1657" y="121"/>
                    </a:lnTo>
                    <a:lnTo>
                      <a:pt x="1649" y="104"/>
                    </a:lnTo>
                    <a:lnTo>
                      <a:pt x="1641" y="88"/>
                    </a:lnTo>
                    <a:lnTo>
                      <a:pt x="1630" y="72"/>
                    </a:lnTo>
                    <a:lnTo>
                      <a:pt x="1618" y="58"/>
                    </a:lnTo>
                    <a:lnTo>
                      <a:pt x="1604" y="45"/>
                    </a:lnTo>
                    <a:lnTo>
                      <a:pt x="1588" y="33"/>
                    </a:lnTo>
                    <a:lnTo>
                      <a:pt x="1588" y="33"/>
                    </a:lnTo>
                    <a:lnTo>
                      <a:pt x="1572" y="23"/>
                    </a:lnTo>
                    <a:lnTo>
                      <a:pt x="1555" y="14"/>
                    </a:lnTo>
                    <a:lnTo>
                      <a:pt x="1537" y="7"/>
                    </a:lnTo>
                    <a:lnTo>
                      <a:pt x="1520" y="3"/>
                    </a:lnTo>
                    <a:lnTo>
                      <a:pt x="1501" y="0"/>
                    </a:lnTo>
                    <a:lnTo>
                      <a:pt x="1484" y="0"/>
                    </a:lnTo>
                    <a:lnTo>
                      <a:pt x="1465" y="0"/>
                    </a:lnTo>
                    <a:lnTo>
                      <a:pt x="1448" y="3"/>
                    </a:lnTo>
                    <a:lnTo>
                      <a:pt x="1429" y="6"/>
                    </a:lnTo>
                    <a:lnTo>
                      <a:pt x="1411" y="12"/>
                    </a:lnTo>
                    <a:lnTo>
                      <a:pt x="1396" y="18"/>
                    </a:lnTo>
                    <a:lnTo>
                      <a:pt x="1378" y="28"/>
                    </a:lnTo>
                    <a:lnTo>
                      <a:pt x="1364" y="39"/>
                    </a:lnTo>
                    <a:lnTo>
                      <a:pt x="1350" y="52"/>
                    </a:lnTo>
                    <a:lnTo>
                      <a:pt x="1336" y="64"/>
                    </a:lnTo>
                    <a:lnTo>
                      <a:pt x="1325" y="8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35" name="Group 451"/>
              <p:cNvGrpSpPr/>
              <p:nvPr/>
            </p:nvGrpSpPr>
            <p:grpSpPr>
              <a:xfrm>
                <a:off x="5960296" y="3732836"/>
                <a:ext cx="257196" cy="346993"/>
                <a:chOff x="5960296" y="3732836"/>
                <a:chExt cx="257196" cy="346993"/>
              </a:xfrm>
            </p:grpSpPr>
            <p:sp>
              <p:nvSpPr>
                <p:cNvPr id="136" name="Freeform 16"/>
                <p:cNvSpPr>
                  <a:spLocks noEditPoints="1"/>
                </p:cNvSpPr>
                <p:nvPr/>
              </p:nvSpPr>
              <p:spPr bwMode="auto">
                <a:xfrm>
                  <a:off x="6006965" y="3864909"/>
                  <a:ext cx="56592" cy="147115"/>
                </a:xfrm>
                <a:custGeom>
                  <a:avLst/>
                  <a:gdLst/>
                  <a:ahLst/>
                  <a:cxnLst>
                    <a:cxn ang="0">
                      <a:pos x="77" y="62"/>
                    </a:cxn>
                    <a:cxn ang="0">
                      <a:pos x="108" y="31"/>
                    </a:cxn>
                    <a:cxn ang="0">
                      <a:pos x="77" y="0"/>
                    </a:cxn>
                    <a:cxn ang="0">
                      <a:pos x="46" y="31"/>
                    </a:cxn>
                    <a:cxn ang="0">
                      <a:pos x="77" y="62"/>
                    </a:cxn>
                    <a:cxn ang="0">
                      <a:pos x="111" y="72"/>
                    </a:cxn>
                    <a:cxn ang="0">
                      <a:pos x="44" y="72"/>
                    </a:cxn>
                    <a:cxn ang="0">
                      <a:pos x="0" y="118"/>
                    </a:cxn>
                    <a:cxn ang="0">
                      <a:pos x="0" y="215"/>
                    </a:cxn>
                    <a:cxn ang="0">
                      <a:pos x="0" y="224"/>
                    </a:cxn>
                    <a:cxn ang="0">
                      <a:pos x="0" y="227"/>
                    </a:cxn>
                    <a:cxn ang="0">
                      <a:pos x="0" y="227"/>
                    </a:cxn>
                    <a:cxn ang="0">
                      <a:pos x="1" y="230"/>
                    </a:cxn>
                    <a:cxn ang="0">
                      <a:pos x="2" y="232"/>
                    </a:cxn>
                    <a:cxn ang="0">
                      <a:pos x="3" y="233"/>
                    </a:cxn>
                    <a:cxn ang="0">
                      <a:pos x="3" y="233"/>
                    </a:cxn>
                    <a:cxn ang="0">
                      <a:pos x="3" y="233"/>
                    </a:cxn>
                    <a:cxn ang="0">
                      <a:pos x="15" y="239"/>
                    </a:cxn>
                    <a:cxn ang="0">
                      <a:pos x="26" y="233"/>
                    </a:cxn>
                    <a:cxn ang="0">
                      <a:pos x="26" y="233"/>
                    </a:cxn>
                    <a:cxn ang="0">
                      <a:pos x="26" y="233"/>
                    </a:cxn>
                    <a:cxn ang="0">
                      <a:pos x="28" y="231"/>
                    </a:cxn>
                    <a:cxn ang="0">
                      <a:pos x="28" y="231"/>
                    </a:cxn>
                    <a:cxn ang="0">
                      <a:pos x="29" y="229"/>
                    </a:cxn>
                    <a:cxn ang="0">
                      <a:pos x="29" y="228"/>
                    </a:cxn>
                    <a:cxn ang="0">
                      <a:pos x="30" y="227"/>
                    </a:cxn>
                    <a:cxn ang="0">
                      <a:pos x="30" y="224"/>
                    </a:cxn>
                    <a:cxn ang="0">
                      <a:pos x="30" y="222"/>
                    </a:cxn>
                    <a:cxn ang="0">
                      <a:pos x="30" y="122"/>
                    </a:cxn>
                    <a:cxn ang="0">
                      <a:pos x="36" y="122"/>
                    </a:cxn>
                    <a:cxn ang="0">
                      <a:pos x="36" y="220"/>
                    </a:cxn>
                    <a:cxn ang="0">
                      <a:pos x="36" y="233"/>
                    </a:cxn>
                    <a:cxn ang="0">
                      <a:pos x="36" y="238"/>
                    </a:cxn>
                    <a:cxn ang="0">
                      <a:pos x="36" y="401"/>
                    </a:cxn>
                    <a:cxn ang="0">
                      <a:pos x="55" y="420"/>
                    </a:cxn>
                    <a:cxn ang="0">
                      <a:pos x="74" y="401"/>
                    </a:cxn>
                    <a:cxn ang="0">
                      <a:pos x="74" y="243"/>
                    </a:cxn>
                    <a:cxn ang="0">
                      <a:pos x="81" y="243"/>
                    </a:cxn>
                    <a:cxn ang="0">
                      <a:pos x="81" y="401"/>
                    </a:cxn>
                    <a:cxn ang="0">
                      <a:pos x="100" y="420"/>
                    </a:cxn>
                    <a:cxn ang="0">
                      <a:pos x="119" y="401"/>
                    </a:cxn>
                    <a:cxn ang="0">
                      <a:pos x="119" y="217"/>
                    </a:cxn>
                    <a:cxn ang="0">
                      <a:pos x="119" y="202"/>
                    </a:cxn>
                    <a:cxn ang="0">
                      <a:pos x="119" y="185"/>
                    </a:cxn>
                    <a:cxn ang="0">
                      <a:pos x="119" y="122"/>
                    </a:cxn>
                    <a:cxn ang="0">
                      <a:pos x="125" y="122"/>
                    </a:cxn>
                    <a:cxn ang="0">
                      <a:pos x="125" y="183"/>
                    </a:cxn>
                    <a:cxn ang="0">
                      <a:pos x="125" y="200"/>
                    </a:cxn>
                    <a:cxn ang="0">
                      <a:pos x="125" y="215"/>
                    </a:cxn>
                    <a:cxn ang="0">
                      <a:pos x="125" y="224"/>
                    </a:cxn>
                    <a:cxn ang="0">
                      <a:pos x="140" y="239"/>
                    </a:cxn>
                    <a:cxn ang="0">
                      <a:pos x="155" y="224"/>
                    </a:cxn>
                    <a:cxn ang="0">
                      <a:pos x="155" y="201"/>
                    </a:cxn>
                    <a:cxn ang="0">
                      <a:pos x="155" y="192"/>
                    </a:cxn>
                    <a:cxn ang="0">
                      <a:pos x="155" y="176"/>
                    </a:cxn>
                    <a:cxn ang="0">
                      <a:pos x="155" y="118"/>
                    </a:cxn>
                    <a:cxn ang="0">
                      <a:pos x="111" y="72"/>
                    </a:cxn>
                  </a:cxnLst>
                  <a:rect l="0" t="0" r="r" b="b"/>
                  <a:pathLst>
                    <a:path w="155" h="420">
                      <a:moveTo>
                        <a:pt x="77" y="62"/>
                      </a:moveTo>
                      <a:cubicBezTo>
                        <a:pt x="95" y="62"/>
                        <a:pt x="108" y="48"/>
                        <a:pt x="108" y="31"/>
                      </a:cubicBezTo>
                      <a:cubicBezTo>
                        <a:pt x="108" y="14"/>
                        <a:pt x="95" y="0"/>
                        <a:pt x="77" y="0"/>
                      </a:cubicBezTo>
                      <a:cubicBezTo>
                        <a:pt x="60" y="0"/>
                        <a:pt x="46" y="14"/>
                        <a:pt x="46" y="31"/>
                      </a:cubicBezTo>
                      <a:cubicBezTo>
                        <a:pt x="46" y="48"/>
                        <a:pt x="60" y="62"/>
                        <a:pt x="77" y="62"/>
                      </a:cubicBezTo>
                      <a:close/>
                      <a:moveTo>
                        <a:pt x="111" y="72"/>
                      </a:moveTo>
                      <a:cubicBezTo>
                        <a:pt x="44" y="72"/>
                        <a:pt x="44" y="72"/>
                        <a:pt x="44" y="72"/>
                      </a:cubicBezTo>
                      <a:cubicBezTo>
                        <a:pt x="20" y="72"/>
                        <a:pt x="0" y="92"/>
                        <a:pt x="0" y="118"/>
                      </a:cubicBezTo>
                      <a:cubicBezTo>
                        <a:pt x="0" y="215"/>
                        <a:pt x="0" y="215"/>
                        <a:pt x="0" y="215"/>
                      </a:cubicBezTo>
                      <a:cubicBezTo>
                        <a:pt x="0" y="224"/>
                        <a:pt x="0" y="224"/>
                        <a:pt x="0" y="224"/>
                      </a:cubicBezTo>
                      <a:cubicBezTo>
                        <a:pt x="0" y="225"/>
                        <a:pt x="0" y="226"/>
                        <a:pt x="0" y="227"/>
                      </a:cubicBezTo>
                      <a:cubicBezTo>
                        <a:pt x="0" y="227"/>
                        <a:pt x="0" y="227"/>
                        <a:pt x="0" y="227"/>
                      </a:cubicBezTo>
                      <a:cubicBezTo>
                        <a:pt x="0" y="228"/>
                        <a:pt x="1" y="229"/>
                        <a:pt x="1" y="230"/>
                      </a:cubicBezTo>
                      <a:cubicBezTo>
                        <a:pt x="1" y="231"/>
                        <a:pt x="2" y="231"/>
                        <a:pt x="2" y="232"/>
                      </a:cubicBezTo>
                      <a:cubicBezTo>
                        <a:pt x="2" y="232"/>
                        <a:pt x="3" y="232"/>
                        <a:pt x="3" y="233"/>
                      </a:cubicBezTo>
                      <a:cubicBezTo>
                        <a:pt x="3" y="233"/>
                        <a:pt x="3" y="233"/>
                        <a:pt x="3" y="233"/>
                      </a:cubicBezTo>
                      <a:cubicBezTo>
                        <a:pt x="3" y="233"/>
                        <a:pt x="3" y="233"/>
                        <a:pt x="3" y="233"/>
                      </a:cubicBezTo>
                      <a:cubicBezTo>
                        <a:pt x="6" y="237"/>
                        <a:pt x="10" y="239"/>
                        <a:pt x="15" y="239"/>
                      </a:cubicBezTo>
                      <a:cubicBezTo>
                        <a:pt x="19" y="239"/>
                        <a:pt x="23" y="237"/>
                        <a:pt x="26" y="233"/>
                      </a:cubicBezTo>
                      <a:cubicBezTo>
                        <a:pt x="26" y="233"/>
                        <a:pt x="26" y="233"/>
                        <a:pt x="26" y="233"/>
                      </a:cubicBezTo>
                      <a:cubicBezTo>
                        <a:pt x="26" y="233"/>
                        <a:pt x="26" y="233"/>
                        <a:pt x="26" y="233"/>
                      </a:cubicBezTo>
                      <a:cubicBezTo>
                        <a:pt x="27" y="233"/>
                        <a:pt x="27" y="232"/>
                        <a:pt x="28" y="231"/>
                      </a:cubicBezTo>
                      <a:cubicBezTo>
                        <a:pt x="28" y="231"/>
                        <a:pt x="28" y="231"/>
                        <a:pt x="28" y="231"/>
                      </a:cubicBezTo>
                      <a:cubicBezTo>
                        <a:pt x="28" y="230"/>
                        <a:pt x="29" y="230"/>
                        <a:pt x="29" y="229"/>
                      </a:cubicBezTo>
                      <a:cubicBezTo>
                        <a:pt x="29" y="229"/>
                        <a:pt x="29" y="228"/>
                        <a:pt x="29" y="228"/>
                      </a:cubicBezTo>
                      <a:cubicBezTo>
                        <a:pt x="29" y="227"/>
                        <a:pt x="30" y="227"/>
                        <a:pt x="30" y="227"/>
                      </a:cubicBezTo>
                      <a:cubicBezTo>
                        <a:pt x="30" y="226"/>
                        <a:pt x="30" y="225"/>
                        <a:pt x="30" y="224"/>
                      </a:cubicBezTo>
                      <a:cubicBezTo>
                        <a:pt x="30" y="222"/>
                        <a:pt x="30" y="222"/>
                        <a:pt x="30" y="222"/>
                      </a:cubicBezTo>
                      <a:cubicBezTo>
                        <a:pt x="30" y="122"/>
                        <a:pt x="30" y="122"/>
                        <a:pt x="30" y="122"/>
                      </a:cubicBezTo>
                      <a:cubicBezTo>
                        <a:pt x="36" y="122"/>
                        <a:pt x="36" y="122"/>
                        <a:pt x="36" y="122"/>
                      </a:cubicBezTo>
                      <a:cubicBezTo>
                        <a:pt x="36" y="220"/>
                        <a:pt x="36" y="220"/>
                        <a:pt x="36" y="220"/>
                      </a:cubicBezTo>
                      <a:cubicBezTo>
                        <a:pt x="36" y="233"/>
                        <a:pt x="36" y="233"/>
                        <a:pt x="36" y="233"/>
                      </a:cubicBezTo>
                      <a:cubicBezTo>
                        <a:pt x="36" y="238"/>
                        <a:pt x="36" y="238"/>
                        <a:pt x="36" y="238"/>
                      </a:cubicBezTo>
                      <a:cubicBezTo>
                        <a:pt x="36" y="401"/>
                        <a:pt x="36" y="401"/>
                        <a:pt x="36" y="401"/>
                      </a:cubicBezTo>
                      <a:cubicBezTo>
                        <a:pt x="36" y="412"/>
                        <a:pt x="44" y="420"/>
                        <a:pt x="55" y="420"/>
                      </a:cubicBezTo>
                      <a:cubicBezTo>
                        <a:pt x="65" y="420"/>
                        <a:pt x="74" y="412"/>
                        <a:pt x="74" y="401"/>
                      </a:cubicBezTo>
                      <a:cubicBezTo>
                        <a:pt x="74" y="243"/>
                        <a:pt x="74" y="243"/>
                        <a:pt x="74" y="243"/>
                      </a:cubicBezTo>
                      <a:cubicBezTo>
                        <a:pt x="81" y="243"/>
                        <a:pt x="81" y="243"/>
                        <a:pt x="81" y="243"/>
                      </a:cubicBezTo>
                      <a:cubicBezTo>
                        <a:pt x="81" y="401"/>
                        <a:pt x="81" y="401"/>
                        <a:pt x="81" y="401"/>
                      </a:cubicBezTo>
                      <a:cubicBezTo>
                        <a:pt x="81" y="412"/>
                        <a:pt x="90" y="420"/>
                        <a:pt x="100" y="420"/>
                      </a:cubicBezTo>
                      <a:cubicBezTo>
                        <a:pt x="111" y="420"/>
                        <a:pt x="119" y="412"/>
                        <a:pt x="119" y="401"/>
                      </a:cubicBezTo>
                      <a:cubicBezTo>
                        <a:pt x="119" y="217"/>
                        <a:pt x="119" y="217"/>
                        <a:pt x="119" y="217"/>
                      </a:cubicBezTo>
                      <a:cubicBezTo>
                        <a:pt x="119" y="202"/>
                        <a:pt x="119" y="202"/>
                        <a:pt x="119" y="202"/>
                      </a:cubicBezTo>
                      <a:cubicBezTo>
                        <a:pt x="119" y="185"/>
                        <a:pt x="119" y="185"/>
                        <a:pt x="119" y="185"/>
                      </a:cubicBezTo>
                      <a:cubicBezTo>
                        <a:pt x="119" y="122"/>
                        <a:pt x="119" y="122"/>
                        <a:pt x="119" y="122"/>
                      </a:cubicBezTo>
                      <a:cubicBezTo>
                        <a:pt x="125" y="122"/>
                        <a:pt x="125" y="122"/>
                        <a:pt x="125" y="122"/>
                      </a:cubicBezTo>
                      <a:cubicBezTo>
                        <a:pt x="125" y="183"/>
                        <a:pt x="125" y="183"/>
                        <a:pt x="125" y="183"/>
                      </a:cubicBezTo>
                      <a:cubicBezTo>
                        <a:pt x="125" y="200"/>
                        <a:pt x="125" y="200"/>
                        <a:pt x="125" y="200"/>
                      </a:cubicBezTo>
                      <a:cubicBezTo>
                        <a:pt x="125" y="215"/>
                        <a:pt x="125" y="215"/>
                        <a:pt x="125" y="215"/>
                      </a:cubicBezTo>
                      <a:cubicBezTo>
                        <a:pt x="125" y="224"/>
                        <a:pt x="125" y="224"/>
                        <a:pt x="125" y="224"/>
                      </a:cubicBezTo>
                      <a:cubicBezTo>
                        <a:pt x="125" y="232"/>
                        <a:pt x="132" y="239"/>
                        <a:pt x="140" y="239"/>
                      </a:cubicBezTo>
                      <a:cubicBezTo>
                        <a:pt x="148" y="239"/>
                        <a:pt x="155" y="232"/>
                        <a:pt x="155" y="224"/>
                      </a:cubicBezTo>
                      <a:cubicBezTo>
                        <a:pt x="155" y="201"/>
                        <a:pt x="155" y="201"/>
                        <a:pt x="155" y="201"/>
                      </a:cubicBezTo>
                      <a:cubicBezTo>
                        <a:pt x="155" y="192"/>
                        <a:pt x="155" y="192"/>
                        <a:pt x="155" y="192"/>
                      </a:cubicBezTo>
                      <a:cubicBezTo>
                        <a:pt x="155" y="176"/>
                        <a:pt x="155" y="176"/>
                        <a:pt x="155" y="176"/>
                      </a:cubicBezTo>
                      <a:cubicBezTo>
                        <a:pt x="155" y="118"/>
                        <a:pt x="155" y="118"/>
                        <a:pt x="155" y="118"/>
                      </a:cubicBezTo>
                      <a:cubicBezTo>
                        <a:pt x="155" y="92"/>
                        <a:pt x="135" y="72"/>
                        <a:pt x="111" y="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7" name="Freeform 113"/>
                <p:cNvSpPr>
                  <a:spLocks noEditPoints="1"/>
                </p:cNvSpPr>
                <p:nvPr/>
              </p:nvSpPr>
              <p:spPr bwMode="auto">
                <a:xfrm>
                  <a:off x="5960296" y="3732836"/>
                  <a:ext cx="257196" cy="346993"/>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8"/>
                <p:cNvSpPr>
                  <a:spLocks/>
                </p:cNvSpPr>
                <p:nvPr/>
              </p:nvSpPr>
              <p:spPr bwMode="auto">
                <a:xfrm flipH="1">
                  <a:off x="6081246" y="3906332"/>
                  <a:ext cx="95631" cy="85639"/>
                </a:xfrm>
                <a:custGeom>
                  <a:avLst/>
                  <a:gdLst>
                    <a:gd name="T0" fmla="*/ 1066 w 2012"/>
                    <a:gd name="T1" fmla="*/ 1074 h 1800"/>
                    <a:gd name="T2" fmla="*/ 1089 w 2012"/>
                    <a:gd name="T3" fmla="*/ 957 h 1800"/>
                    <a:gd name="T4" fmla="*/ 1135 w 2012"/>
                    <a:gd name="T5" fmla="*/ 850 h 1800"/>
                    <a:gd name="T6" fmla="*/ 1199 w 2012"/>
                    <a:gd name="T7" fmla="*/ 754 h 1800"/>
                    <a:gd name="T8" fmla="*/ 1280 w 2012"/>
                    <a:gd name="T9" fmla="*/ 673 h 1800"/>
                    <a:gd name="T10" fmla="*/ 1375 w 2012"/>
                    <a:gd name="T11" fmla="*/ 609 h 1800"/>
                    <a:gd name="T12" fmla="*/ 1483 w 2012"/>
                    <a:gd name="T13" fmla="*/ 563 h 1800"/>
                    <a:gd name="T14" fmla="*/ 1599 w 2012"/>
                    <a:gd name="T15" fmla="*/ 540 h 1800"/>
                    <a:gd name="T16" fmla="*/ 1683 w 2012"/>
                    <a:gd name="T17" fmla="*/ 537 h 1800"/>
                    <a:gd name="T18" fmla="*/ 1774 w 2012"/>
                    <a:gd name="T19" fmla="*/ 548 h 1800"/>
                    <a:gd name="T20" fmla="*/ 1860 w 2012"/>
                    <a:gd name="T21" fmla="*/ 571 h 1800"/>
                    <a:gd name="T22" fmla="*/ 1940 w 2012"/>
                    <a:gd name="T23" fmla="*/ 606 h 1800"/>
                    <a:gd name="T24" fmla="*/ 1997 w 2012"/>
                    <a:gd name="T25" fmla="*/ 640 h 1800"/>
                    <a:gd name="T26" fmla="*/ 2012 w 2012"/>
                    <a:gd name="T27" fmla="*/ 499 h 1800"/>
                    <a:gd name="T28" fmla="*/ 1991 w 2012"/>
                    <a:gd name="T29" fmla="*/ 361 h 1800"/>
                    <a:gd name="T30" fmla="*/ 1946 w 2012"/>
                    <a:gd name="T31" fmla="*/ 261 h 1800"/>
                    <a:gd name="T32" fmla="*/ 1902 w 2012"/>
                    <a:gd name="T33" fmla="*/ 197 h 1800"/>
                    <a:gd name="T34" fmla="*/ 1846 w 2012"/>
                    <a:gd name="T35" fmla="*/ 136 h 1800"/>
                    <a:gd name="T36" fmla="*/ 1772 w 2012"/>
                    <a:gd name="T37" fmla="*/ 76 h 1800"/>
                    <a:gd name="T38" fmla="*/ 1681 w 2012"/>
                    <a:gd name="T39" fmla="*/ 32 h 1800"/>
                    <a:gd name="T40" fmla="*/ 1576 w 2012"/>
                    <a:gd name="T41" fmla="*/ 6 h 1800"/>
                    <a:gd name="T42" fmla="*/ 1466 w 2012"/>
                    <a:gd name="T43" fmla="*/ 0 h 1800"/>
                    <a:gd name="T44" fmla="*/ 1353 w 2012"/>
                    <a:gd name="T45" fmla="*/ 16 h 1800"/>
                    <a:gd name="T46" fmla="*/ 1241 w 2012"/>
                    <a:gd name="T47" fmla="*/ 54 h 1800"/>
                    <a:gd name="T48" fmla="*/ 1138 w 2012"/>
                    <a:gd name="T49" fmla="*/ 115 h 1800"/>
                    <a:gd name="T50" fmla="*/ 1046 w 2012"/>
                    <a:gd name="T51" fmla="*/ 199 h 1800"/>
                    <a:gd name="T52" fmla="*/ 986 w 2012"/>
                    <a:gd name="T53" fmla="*/ 225 h 1800"/>
                    <a:gd name="T54" fmla="*/ 898 w 2012"/>
                    <a:gd name="T55" fmla="*/ 133 h 1800"/>
                    <a:gd name="T56" fmla="*/ 798 w 2012"/>
                    <a:gd name="T57" fmla="*/ 67 h 1800"/>
                    <a:gd name="T58" fmla="*/ 688 w 2012"/>
                    <a:gd name="T59" fmla="*/ 23 h 1800"/>
                    <a:gd name="T60" fmla="*/ 575 w 2012"/>
                    <a:gd name="T61" fmla="*/ 2 h 1800"/>
                    <a:gd name="T62" fmla="*/ 463 w 2012"/>
                    <a:gd name="T63" fmla="*/ 2 h 1800"/>
                    <a:gd name="T64" fmla="*/ 357 w 2012"/>
                    <a:gd name="T65" fmla="*/ 23 h 1800"/>
                    <a:gd name="T66" fmla="*/ 263 w 2012"/>
                    <a:gd name="T67" fmla="*/ 63 h 1800"/>
                    <a:gd name="T68" fmla="*/ 201 w 2012"/>
                    <a:gd name="T69" fmla="*/ 105 h 1800"/>
                    <a:gd name="T70" fmla="*/ 89 w 2012"/>
                    <a:gd name="T71" fmla="*/ 225 h 1800"/>
                    <a:gd name="T72" fmla="*/ 24 w 2012"/>
                    <a:gd name="T73" fmla="*/ 352 h 1800"/>
                    <a:gd name="T74" fmla="*/ 0 w 2012"/>
                    <a:gd name="T75" fmla="*/ 487 h 1800"/>
                    <a:gd name="T76" fmla="*/ 12 w 2012"/>
                    <a:gd name="T77" fmla="*/ 625 h 1800"/>
                    <a:gd name="T78" fmla="*/ 55 w 2012"/>
                    <a:gd name="T79" fmla="*/ 765 h 1800"/>
                    <a:gd name="T80" fmla="*/ 123 w 2012"/>
                    <a:gd name="T81" fmla="*/ 904 h 1800"/>
                    <a:gd name="T82" fmla="*/ 211 w 2012"/>
                    <a:gd name="T83" fmla="*/ 1041 h 1800"/>
                    <a:gd name="T84" fmla="*/ 313 w 2012"/>
                    <a:gd name="T85" fmla="*/ 1173 h 1800"/>
                    <a:gd name="T86" fmla="*/ 539 w 2012"/>
                    <a:gd name="T87" fmla="*/ 1414 h 1800"/>
                    <a:gd name="T88" fmla="*/ 759 w 2012"/>
                    <a:gd name="T89" fmla="*/ 1610 h 1800"/>
                    <a:gd name="T90" fmla="*/ 982 w 2012"/>
                    <a:gd name="T91" fmla="*/ 1783 h 1800"/>
                    <a:gd name="T92" fmla="*/ 1090 w 2012"/>
                    <a:gd name="T93" fmla="*/ 1739 h 1800"/>
                    <a:gd name="T94" fmla="*/ 1277 w 2012"/>
                    <a:gd name="T95" fmla="*/ 1591 h 1800"/>
                    <a:gd name="T96" fmla="*/ 1208 w 2012"/>
                    <a:gd name="T97" fmla="*/ 1524 h 1800"/>
                    <a:gd name="T98" fmla="*/ 1135 w 2012"/>
                    <a:gd name="T99" fmla="*/ 1419 h 1800"/>
                    <a:gd name="T100" fmla="*/ 1086 w 2012"/>
                    <a:gd name="T101" fmla="*/ 1300 h 1800"/>
                    <a:gd name="T102" fmla="*/ 1063 w 2012"/>
                    <a:gd name="T103" fmla="*/ 1168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2" h="1800">
                      <a:moveTo>
                        <a:pt x="1062" y="1134"/>
                      </a:moveTo>
                      <a:lnTo>
                        <a:pt x="1062" y="1134"/>
                      </a:lnTo>
                      <a:lnTo>
                        <a:pt x="1063" y="1104"/>
                      </a:lnTo>
                      <a:lnTo>
                        <a:pt x="1066" y="1074"/>
                      </a:lnTo>
                      <a:lnTo>
                        <a:pt x="1069" y="1043"/>
                      </a:lnTo>
                      <a:lnTo>
                        <a:pt x="1074" y="1014"/>
                      </a:lnTo>
                      <a:lnTo>
                        <a:pt x="1081" y="985"/>
                      </a:lnTo>
                      <a:lnTo>
                        <a:pt x="1089" y="957"/>
                      </a:lnTo>
                      <a:lnTo>
                        <a:pt x="1099" y="928"/>
                      </a:lnTo>
                      <a:lnTo>
                        <a:pt x="1109" y="901"/>
                      </a:lnTo>
                      <a:lnTo>
                        <a:pt x="1121" y="876"/>
                      </a:lnTo>
                      <a:lnTo>
                        <a:pt x="1135" y="850"/>
                      </a:lnTo>
                      <a:lnTo>
                        <a:pt x="1149" y="824"/>
                      </a:lnTo>
                      <a:lnTo>
                        <a:pt x="1164" y="801"/>
                      </a:lnTo>
                      <a:lnTo>
                        <a:pt x="1182" y="777"/>
                      </a:lnTo>
                      <a:lnTo>
                        <a:pt x="1199" y="754"/>
                      </a:lnTo>
                      <a:lnTo>
                        <a:pt x="1218" y="733"/>
                      </a:lnTo>
                      <a:lnTo>
                        <a:pt x="1238" y="712"/>
                      </a:lnTo>
                      <a:lnTo>
                        <a:pt x="1258" y="692"/>
                      </a:lnTo>
                      <a:lnTo>
                        <a:pt x="1280" y="673"/>
                      </a:lnTo>
                      <a:lnTo>
                        <a:pt x="1302" y="656"/>
                      </a:lnTo>
                      <a:lnTo>
                        <a:pt x="1326" y="639"/>
                      </a:lnTo>
                      <a:lnTo>
                        <a:pt x="1350" y="623"/>
                      </a:lnTo>
                      <a:lnTo>
                        <a:pt x="1375" y="609"/>
                      </a:lnTo>
                      <a:lnTo>
                        <a:pt x="1401" y="596"/>
                      </a:lnTo>
                      <a:lnTo>
                        <a:pt x="1428" y="583"/>
                      </a:lnTo>
                      <a:lnTo>
                        <a:pt x="1455" y="572"/>
                      </a:lnTo>
                      <a:lnTo>
                        <a:pt x="1483" y="563"/>
                      </a:lnTo>
                      <a:lnTo>
                        <a:pt x="1511" y="555"/>
                      </a:lnTo>
                      <a:lnTo>
                        <a:pt x="1540" y="549"/>
                      </a:lnTo>
                      <a:lnTo>
                        <a:pt x="1569" y="543"/>
                      </a:lnTo>
                      <a:lnTo>
                        <a:pt x="1599" y="540"/>
                      </a:lnTo>
                      <a:lnTo>
                        <a:pt x="1629" y="537"/>
                      </a:lnTo>
                      <a:lnTo>
                        <a:pt x="1661" y="536"/>
                      </a:lnTo>
                      <a:lnTo>
                        <a:pt x="1661" y="536"/>
                      </a:lnTo>
                      <a:lnTo>
                        <a:pt x="1683" y="537"/>
                      </a:lnTo>
                      <a:lnTo>
                        <a:pt x="1706" y="539"/>
                      </a:lnTo>
                      <a:lnTo>
                        <a:pt x="1730" y="541"/>
                      </a:lnTo>
                      <a:lnTo>
                        <a:pt x="1752" y="543"/>
                      </a:lnTo>
                      <a:lnTo>
                        <a:pt x="1774" y="548"/>
                      </a:lnTo>
                      <a:lnTo>
                        <a:pt x="1796" y="553"/>
                      </a:lnTo>
                      <a:lnTo>
                        <a:pt x="1818" y="557"/>
                      </a:lnTo>
                      <a:lnTo>
                        <a:pt x="1839" y="564"/>
                      </a:lnTo>
                      <a:lnTo>
                        <a:pt x="1860" y="571"/>
                      </a:lnTo>
                      <a:lnTo>
                        <a:pt x="1881" y="578"/>
                      </a:lnTo>
                      <a:lnTo>
                        <a:pt x="1901" y="588"/>
                      </a:lnTo>
                      <a:lnTo>
                        <a:pt x="1921" y="597"/>
                      </a:lnTo>
                      <a:lnTo>
                        <a:pt x="1940" y="606"/>
                      </a:lnTo>
                      <a:lnTo>
                        <a:pt x="1959" y="617"/>
                      </a:lnTo>
                      <a:lnTo>
                        <a:pt x="1978" y="629"/>
                      </a:lnTo>
                      <a:lnTo>
                        <a:pt x="1997" y="640"/>
                      </a:lnTo>
                      <a:lnTo>
                        <a:pt x="1997" y="640"/>
                      </a:lnTo>
                      <a:lnTo>
                        <a:pt x="2004" y="605"/>
                      </a:lnTo>
                      <a:lnTo>
                        <a:pt x="2008" y="569"/>
                      </a:lnTo>
                      <a:lnTo>
                        <a:pt x="2012" y="534"/>
                      </a:lnTo>
                      <a:lnTo>
                        <a:pt x="2012" y="499"/>
                      </a:lnTo>
                      <a:lnTo>
                        <a:pt x="2011" y="464"/>
                      </a:lnTo>
                      <a:lnTo>
                        <a:pt x="2006" y="428"/>
                      </a:lnTo>
                      <a:lnTo>
                        <a:pt x="2000" y="395"/>
                      </a:lnTo>
                      <a:lnTo>
                        <a:pt x="1991" y="361"/>
                      </a:lnTo>
                      <a:lnTo>
                        <a:pt x="1979" y="327"/>
                      </a:lnTo>
                      <a:lnTo>
                        <a:pt x="1964" y="294"/>
                      </a:lnTo>
                      <a:lnTo>
                        <a:pt x="1956" y="277"/>
                      </a:lnTo>
                      <a:lnTo>
                        <a:pt x="1946" y="261"/>
                      </a:lnTo>
                      <a:lnTo>
                        <a:pt x="1937" y="245"/>
                      </a:lnTo>
                      <a:lnTo>
                        <a:pt x="1926" y="228"/>
                      </a:lnTo>
                      <a:lnTo>
                        <a:pt x="1915" y="213"/>
                      </a:lnTo>
                      <a:lnTo>
                        <a:pt x="1902" y="197"/>
                      </a:lnTo>
                      <a:lnTo>
                        <a:pt x="1889" y="181"/>
                      </a:lnTo>
                      <a:lnTo>
                        <a:pt x="1876" y="166"/>
                      </a:lnTo>
                      <a:lnTo>
                        <a:pt x="1861" y="150"/>
                      </a:lnTo>
                      <a:lnTo>
                        <a:pt x="1846" y="136"/>
                      </a:lnTo>
                      <a:lnTo>
                        <a:pt x="1812" y="105"/>
                      </a:lnTo>
                      <a:lnTo>
                        <a:pt x="1812" y="105"/>
                      </a:lnTo>
                      <a:lnTo>
                        <a:pt x="1793" y="90"/>
                      </a:lnTo>
                      <a:lnTo>
                        <a:pt x="1772" y="76"/>
                      </a:lnTo>
                      <a:lnTo>
                        <a:pt x="1751" y="63"/>
                      </a:lnTo>
                      <a:lnTo>
                        <a:pt x="1727" y="51"/>
                      </a:lnTo>
                      <a:lnTo>
                        <a:pt x="1704" y="41"/>
                      </a:lnTo>
                      <a:lnTo>
                        <a:pt x="1681" y="32"/>
                      </a:lnTo>
                      <a:lnTo>
                        <a:pt x="1655" y="23"/>
                      </a:lnTo>
                      <a:lnTo>
                        <a:pt x="1629" y="16"/>
                      </a:lnTo>
                      <a:lnTo>
                        <a:pt x="1603" y="10"/>
                      </a:lnTo>
                      <a:lnTo>
                        <a:pt x="1576" y="6"/>
                      </a:lnTo>
                      <a:lnTo>
                        <a:pt x="1549" y="2"/>
                      </a:lnTo>
                      <a:lnTo>
                        <a:pt x="1521" y="0"/>
                      </a:lnTo>
                      <a:lnTo>
                        <a:pt x="1494" y="0"/>
                      </a:lnTo>
                      <a:lnTo>
                        <a:pt x="1466" y="0"/>
                      </a:lnTo>
                      <a:lnTo>
                        <a:pt x="1437" y="2"/>
                      </a:lnTo>
                      <a:lnTo>
                        <a:pt x="1409" y="6"/>
                      </a:lnTo>
                      <a:lnTo>
                        <a:pt x="1381" y="10"/>
                      </a:lnTo>
                      <a:lnTo>
                        <a:pt x="1353" y="16"/>
                      </a:lnTo>
                      <a:lnTo>
                        <a:pt x="1325" y="23"/>
                      </a:lnTo>
                      <a:lnTo>
                        <a:pt x="1297" y="33"/>
                      </a:lnTo>
                      <a:lnTo>
                        <a:pt x="1270" y="42"/>
                      </a:lnTo>
                      <a:lnTo>
                        <a:pt x="1241" y="54"/>
                      </a:lnTo>
                      <a:lnTo>
                        <a:pt x="1216" y="67"/>
                      </a:lnTo>
                      <a:lnTo>
                        <a:pt x="1189" y="82"/>
                      </a:lnTo>
                      <a:lnTo>
                        <a:pt x="1163" y="97"/>
                      </a:lnTo>
                      <a:lnTo>
                        <a:pt x="1138" y="115"/>
                      </a:lnTo>
                      <a:lnTo>
                        <a:pt x="1114" y="133"/>
                      </a:lnTo>
                      <a:lnTo>
                        <a:pt x="1090" y="155"/>
                      </a:lnTo>
                      <a:lnTo>
                        <a:pt x="1068" y="176"/>
                      </a:lnTo>
                      <a:lnTo>
                        <a:pt x="1046" y="199"/>
                      </a:lnTo>
                      <a:lnTo>
                        <a:pt x="1026" y="225"/>
                      </a:lnTo>
                      <a:lnTo>
                        <a:pt x="1006" y="251"/>
                      </a:lnTo>
                      <a:lnTo>
                        <a:pt x="1006" y="251"/>
                      </a:lnTo>
                      <a:lnTo>
                        <a:pt x="986" y="225"/>
                      </a:lnTo>
                      <a:lnTo>
                        <a:pt x="966" y="199"/>
                      </a:lnTo>
                      <a:lnTo>
                        <a:pt x="944" y="176"/>
                      </a:lnTo>
                      <a:lnTo>
                        <a:pt x="922" y="155"/>
                      </a:lnTo>
                      <a:lnTo>
                        <a:pt x="898" y="133"/>
                      </a:lnTo>
                      <a:lnTo>
                        <a:pt x="874" y="115"/>
                      </a:lnTo>
                      <a:lnTo>
                        <a:pt x="849" y="97"/>
                      </a:lnTo>
                      <a:lnTo>
                        <a:pt x="823" y="82"/>
                      </a:lnTo>
                      <a:lnTo>
                        <a:pt x="798" y="67"/>
                      </a:lnTo>
                      <a:lnTo>
                        <a:pt x="771" y="54"/>
                      </a:lnTo>
                      <a:lnTo>
                        <a:pt x="744" y="42"/>
                      </a:lnTo>
                      <a:lnTo>
                        <a:pt x="716" y="33"/>
                      </a:lnTo>
                      <a:lnTo>
                        <a:pt x="688" y="23"/>
                      </a:lnTo>
                      <a:lnTo>
                        <a:pt x="660" y="16"/>
                      </a:lnTo>
                      <a:lnTo>
                        <a:pt x="631" y="10"/>
                      </a:lnTo>
                      <a:lnTo>
                        <a:pt x="603" y="6"/>
                      </a:lnTo>
                      <a:lnTo>
                        <a:pt x="575" y="2"/>
                      </a:lnTo>
                      <a:lnTo>
                        <a:pt x="547" y="0"/>
                      </a:lnTo>
                      <a:lnTo>
                        <a:pt x="519" y="0"/>
                      </a:lnTo>
                      <a:lnTo>
                        <a:pt x="491" y="0"/>
                      </a:lnTo>
                      <a:lnTo>
                        <a:pt x="463" y="2"/>
                      </a:lnTo>
                      <a:lnTo>
                        <a:pt x="436" y="6"/>
                      </a:lnTo>
                      <a:lnTo>
                        <a:pt x="409" y="10"/>
                      </a:lnTo>
                      <a:lnTo>
                        <a:pt x="383" y="16"/>
                      </a:lnTo>
                      <a:lnTo>
                        <a:pt x="357" y="23"/>
                      </a:lnTo>
                      <a:lnTo>
                        <a:pt x="333" y="32"/>
                      </a:lnTo>
                      <a:lnTo>
                        <a:pt x="308" y="41"/>
                      </a:lnTo>
                      <a:lnTo>
                        <a:pt x="285" y="51"/>
                      </a:lnTo>
                      <a:lnTo>
                        <a:pt x="263" y="63"/>
                      </a:lnTo>
                      <a:lnTo>
                        <a:pt x="240" y="76"/>
                      </a:lnTo>
                      <a:lnTo>
                        <a:pt x="220" y="90"/>
                      </a:lnTo>
                      <a:lnTo>
                        <a:pt x="201" y="105"/>
                      </a:lnTo>
                      <a:lnTo>
                        <a:pt x="201" y="105"/>
                      </a:lnTo>
                      <a:lnTo>
                        <a:pt x="168" y="135"/>
                      </a:lnTo>
                      <a:lnTo>
                        <a:pt x="138" y="164"/>
                      </a:lnTo>
                      <a:lnTo>
                        <a:pt x="112" y="194"/>
                      </a:lnTo>
                      <a:lnTo>
                        <a:pt x="89" y="225"/>
                      </a:lnTo>
                      <a:lnTo>
                        <a:pt x="68" y="256"/>
                      </a:lnTo>
                      <a:lnTo>
                        <a:pt x="51" y="288"/>
                      </a:lnTo>
                      <a:lnTo>
                        <a:pt x="35" y="321"/>
                      </a:lnTo>
                      <a:lnTo>
                        <a:pt x="24" y="352"/>
                      </a:lnTo>
                      <a:lnTo>
                        <a:pt x="14" y="386"/>
                      </a:lnTo>
                      <a:lnTo>
                        <a:pt x="7" y="419"/>
                      </a:lnTo>
                      <a:lnTo>
                        <a:pt x="3" y="453"/>
                      </a:lnTo>
                      <a:lnTo>
                        <a:pt x="0" y="487"/>
                      </a:lnTo>
                      <a:lnTo>
                        <a:pt x="0" y="521"/>
                      </a:lnTo>
                      <a:lnTo>
                        <a:pt x="2" y="556"/>
                      </a:lnTo>
                      <a:lnTo>
                        <a:pt x="6" y="590"/>
                      </a:lnTo>
                      <a:lnTo>
                        <a:pt x="12" y="625"/>
                      </a:lnTo>
                      <a:lnTo>
                        <a:pt x="20" y="660"/>
                      </a:lnTo>
                      <a:lnTo>
                        <a:pt x="30" y="694"/>
                      </a:lnTo>
                      <a:lnTo>
                        <a:pt x="41" y="729"/>
                      </a:lnTo>
                      <a:lnTo>
                        <a:pt x="55" y="765"/>
                      </a:lnTo>
                      <a:lnTo>
                        <a:pt x="69" y="800"/>
                      </a:lnTo>
                      <a:lnTo>
                        <a:pt x="86" y="835"/>
                      </a:lnTo>
                      <a:lnTo>
                        <a:pt x="103" y="870"/>
                      </a:lnTo>
                      <a:lnTo>
                        <a:pt x="123" y="904"/>
                      </a:lnTo>
                      <a:lnTo>
                        <a:pt x="143" y="939"/>
                      </a:lnTo>
                      <a:lnTo>
                        <a:pt x="164" y="973"/>
                      </a:lnTo>
                      <a:lnTo>
                        <a:pt x="188" y="1007"/>
                      </a:lnTo>
                      <a:lnTo>
                        <a:pt x="211" y="1041"/>
                      </a:lnTo>
                      <a:lnTo>
                        <a:pt x="235" y="1075"/>
                      </a:lnTo>
                      <a:lnTo>
                        <a:pt x="260" y="1108"/>
                      </a:lnTo>
                      <a:lnTo>
                        <a:pt x="286" y="1140"/>
                      </a:lnTo>
                      <a:lnTo>
                        <a:pt x="313" y="1173"/>
                      </a:lnTo>
                      <a:lnTo>
                        <a:pt x="368" y="1236"/>
                      </a:lnTo>
                      <a:lnTo>
                        <a:pt x="424" y="1298"/>
                      </a:lnTo>
                      <a:lnTo>
                        <a:pt x="482" y="1357"/>
                      </a:lnTo>
                      <a:lnTo>
                        <a:pt x="539" y="1414"/>
                      </a:lnTo>
                      <a:lnTo>
                        <a:pt x="596" y="1468"/>
                      </a:lnTo>
                      <a:lnTo>
                        <a:pt x="653" y="1519"/>
                      </a:lnTo>
                      <a:lnTo>
                        <a:pt x="706" y="1567"/>
                      </a:lnTo>
                      <a:lnTo>
                        <a:pt x="759" y="1610"/>
                      </a:lnTo>
                      <a:lnTo>
                        <a:pt x="808" y="1651"/>
                      </a:lnTo>
                      <a:lnTo>
                        <a:pt x="853" y="1686"/>
                      </a:lnTo>
                      <a:lnTo>
                        <a:pt x="929" y="1744"/>
                      </a:lnTo>
                      <a:lnTo>
                        <a:pt x="982" y="1783"/>
                      </a:lnTo>
                      <a:lnTo>
                        <a:pt x="1006" y="1800"/>
                      </a:lnTo>
                      <a:lnTo>
                        <a:pt x="1006" y="1800"/>
                      </a:lnTo>
                      <a:lnTo>
                        <a:pt x="1033" y="1781"/>
                      </a:lnTo>
                      <a:lnTo>
                        <a:pt x="1090" y="1739"/>
                      </a:lnTo>
                      <a:lnTo>
                        <a:pt x="1130" y="1709"/>
                      </a:lnTo>
                      <a:lnTo>
                        <a:pt x="1174" y="1674"/>
                      </a:lnTo>
                      <a:lnTo>
                        <a:pt x="1223" y="1636"/>
                      </a:lnTo>
                      <a:lnTo>
                        <a:pt x="1277" y="1591"/>
                      </a:lnTo>
                      <a:lnTo>
                        <a:pt x="1277" y="1591"/>
                      </a:lnTo>
                      <a:lnTo>
                        <a:pt x="1252" y="1570"/>
                      </a:lnTo>
                      <a:lnTo>
                        <a:pt x="1230" y="1548"/>
                      </a:lnTo>
                      <a:lnTo>
                        <a:pt x="1208" y="1524"/>
                      </a:lnTo>
                      <a:lnTo>
                        <a:pt x="1188" y="1500"/>
                      </a:lnTo>
                      <a:lnTo>
                        <a:pt x="1169" y="1474"/>
                      </a:lnTo>
                      <a:lnTo>
                        <a:pt x="1151" y="1447"/>
                      </a:lnTo>
                      <a:lnTo>
                        <a:pt x="1135" y="1419"/>
                      </a:lnTo>
                      <a:lnTo>
                        <a:pt x="1120" y="1391"/>
                      </a:lnTo>
                      <a:lnTo>
                        <a:pt x="1107" y="1360"/>
                      </a:lnTo>
                      <a:lnTo>
                        <a:pt x="1095" y="1330"/>
                      </a:lnTo>
                      <a:lnTo>
                        <a:pt x="1086" y="1300"/>
                      </a:lnTo>
                      <a:lnTo>
                        <a:pt x="1078" y="1268"/>
                      </a:lnTo>
                      <a:lnTo>
                        <a:pt x="1071" y="1235"/>
                      </a:lnTo>
                      <a:lnTo>
                        <a:pt x="1066" y="1202"/>
                      </a:lnTo>
                      <a:lnTo>
                        <a:pt x="1063" y="1168"/>
                      </a:lnTo>
                      <a:lnTo>
                        <a:pt x="1062" y="1134"/>
                      </a:lnTo>
                      <a:lnTo>
                        <a:pt x="1062" y="1134"/>
                      </a:lnTo>
                      <a:close/>
                    </a:path>
                  </a:pathLst>
                </a:custGeom>
                <a:solidFill>
                  <a:schemeClr val="bg1"/>
                </a:solidFill>
                <a:ln w="19050">
                  <a:noFill/>
                </a:ln>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9"/>
                <p:cNvSpPr>
                  <a:spLocks noEditPoints="1"/>
                </p:cNvSpPr>
                <p:nvPr/>
              </p:nvSpPr>
              <p:spPr bwMode="auto">
                <a:xfrm flipH="1">
                  <a:off x="6075537" y="3937733"/>
                  <a:ext cx="44818" cy="45103"/>
                </a:xfrm>
                <a:custGeom>
                  <a:avLst/>
                  <a:gdLst>
                    <a:gd name="T0" fmla="*/ 447 w 944"/>
                    <a:gd name="T1" fmla="*/ 0 h 943"/>
                    <a:gd name="T2" fmla="*/ 376 w 944"/>
                    <a:gd name="T3" fmla="*/ 9 h 943"/>
                    <a:gd name="T4" fmla="*/ 309 w 944"/>
                    <a:gd name="T5" fmla="*/ 28 h 943"/>
                    <a:gd name="T6" fmla="*/ 246 w 944"/>
                    <a:gd name="T7" fmla="*/ 56 h 943"/>
                    <a:gd name="T8" fmla="*/ 188 w 944"/>
                    <a:gd name="T9" fmla="*/ 93 h 943"/>
                    <a:gd name="T10" fmla="*/ 138 w 944"/>
                    <a:gd name="T11" fmla="*/ 138 h 943"/>
                    <a:gd name="T12" fmla="*/ 93 w 944"/>
                    <a:gd name="T13" fmla="*/ 189 h 943"/>
                    <a:gd name="T14" fmla="*/ 56 w 944"/>
                    <a:gd name="T15" fmla="*/ 247 h 943"/>
                    <a:gd name="T16" fmla="*/ 28 w 944"/>
                    <a:gd name="T17" fmla="*/ 309 h 943"/>
                    <a:gd name="T18" fmla="*/ 9 w 944"/>
                    <a:gd name="T19" fmla="*/ 377 h 943"/>
                    <a:gd name="T20" fmla="*/ 0 w 944"/>
                    <a:gd name="T21" fmla="*/ 447 h 943"/>
                    <a:gd name="T22" fmla="*/ 0 w 944"/>
                    <a:gd name="T23" fmla="*/ 496 h 943"/>
                    <a:gd name="T24" fmla="*/ 9 w 944"/>
                    <a:gd name="T25" fmla="*/ 566 h 943"/>
                    <a:gd name="T26" fmla="*/ 28 w 944"/>
                    <a:gd name="T27" fmla="*/ 633 h 943"/>
                    <a:gd name="T28" fmla="*/ 56 w 944"/>
                    <a:gd name="T29" fmla="*/ 696 h 943"/>
                    <a:gd name="T30" fmla="*/ 93 w 944"/>
                    <a:gd name="T31" fmla="*/ 754 h 943"/>
                    <a:gd name="T32" fmla="*/ 138 w 944"/>
                    <a:gd name="T33" fmla="*/ 805 h 943"/>
                    <a:gd name="T34" fmla="*/ 188 w 944"/>
                    <a:gd name="T35" fmla="*/ 850 h 943"/>
                    <a:gd name="T36" fmla="*/ 246 w 944"/>
                    <a:gd name="T37" fmla="*/ 886 h 943"/>
                    <a:gd name="T38" fmla="*/ 309 w 944"/>
                    <a:gd name="T39" fmla="*/ 914 h 943"/>
                    <a:gd name="T40" fmla="*/ 376 w 944"/>
                    <a:gd name="T41" fmla="*/ 934 h 943"/>
                    <a:gd name="T42" fmla="*/ 447 w 944"/>
                    <a:gd name="T43" fmla="*/ 942 h 943"/>
                    <a:gd name="T44" fmla="*/ 495 w 944"/>
                    <a:gd name="T45" fmla="*/ 942 h 943"/>
                    <a:gd name="T46" fmla="*/ 566 w 944"/>
                    <a:gd name="T47" fmla="*/ 934 h 943"/>
                    <a:gd name="T48" fmla="*/ 633 w 944"/>
                    <a:gd name="T49" fmla="*/ 914 h 943"/>
                    <a:gd name="T50" fmla="*/ 696 w 944"/>
                    <a:gd name="T51" fmla="*/ 886 h 943"/>
                    <a:gd name="T52" fmla="*/ 754 w 944"/>
                    <a:gd name="T53" fmla="*/ 850 h 943"/>
                    <a:gd name="T54" fmla="*/ 805 w 944"/>
                    <a:gd name="T55" fmla="*/ 805 h 943"/>
                    <a:gd name="T56" fmla="*/ 850 w 944"/>
                    <a:gd name="T57" fmla="*/ 754 h 943"/>
                    <a:gd name="T58" fmla="*/ 886 w 944"/>
                    <a:gd name="T59" fmla="*/ 696 h 943"/>
                    <a:gd name="T60" fmla="*/ 914 w 944"/>
                    <a:gd name="T61" fmla="*/ 633 h 943"/>
                    <a:gd name="T62" fmla="*/ 933 w 944"/>
                    <a:gd name="T63" fmla="*/ 566 h 943"/>
                    <a:gd name="T64" fmla="*/ 942 w 944"/>
                    <a:gd name="T65" fmla="*/ 496 h 943"/>
                    <a:gd name="T66" fmla="*/ 942 w 944"/>
                    <a:gd name="T67" fmla="*/ 447 h 943"/>
                    <a:gd name="T68" fmla="*/ 933 w 944"/>
                    <a:gd name="T69" fmla="*/ 377 h 943"/>
                    <a:gd name="T70" fmla="*/ 914 w 944"/>
                    <a:gd name="T71" fmla="*/ 309 h 943"/>
                    <a:gd name="T72" fmla="*/ 886 w 944"/>
                    <a:gd name="T73" fmla="*/ 247 h 943"/>
                    <a:gd name="T74" fmla="*/ 850 w 944"/>
                    <a:gd name="T75" fmla="*/ 189 h 943"/>
                    <a:gd name="T76" fmla="*/ 805 w 944"/>
                    <a:gd name="T77" fmla="*/ 138 h 943"/>
                    <a:gd name="T78" fmla="*/ 754 w 944"/>
                    <a:gd name="T79" fmla="*/ 93 h 943"/>
                    <a:gd name="T80" fmla="*/ 696 w 944"/>
                    <a:gd name="T81" fmla="*/ 56 h 943"/>
                    <a:gd name="T82" fmla="*/ 633 w 944"/>
                    <a:gd name="T83" fmla="*/ 28 h 943"/>
                    <a:gd name="T84" fmla="*/ 566 w 944"/>
                    <a:gd name="T85" fmla="*/ 9 h 943"/>
                    <a:gd name="T86" fmla="*/ 495 w 944"/>
                    <a:gd name="T87" fmla="*/ 0 h 943"/>
                    <a:gd name="T88" fmla="*/ 776 w 944"/>
                    <a:gd name="T89" fmla="*/ 541 h 943"/>
                    <a:gd name="T90" fmla="*/ 773 w 944"/>
                    <a:gd name="T91" fmla="*/ 549 h 943"/>
                    <a:gd name="T92" fmla="*/ 552 w 944"/>
                    <a:gd name="T93" fmla="*/ 553 h 943"/>
                    <a:gd name="T94" fmla="*/ 551 w 944"/>
                    <a:gd name="T95" fmla="*/ 769 h 943"/>
                    <a:gd name="T96" fmla="*/ 541 w 944"/>
                    <a:gd name="T97" fmla="*/ 777 h 943"/>
                    <a:gd name="T98" fmla="*/ 397 w 944"/>
                    <a:gd name="T99" fmla="*/ 776 h 943"/>
                    <a:gd name="T100" fmla="*/ 390 w 944"/>
                    <a:gd name="T101" fmla="*/ 764 h 943"/>
                    <a:gd name="T102" fmla="*/ 178 w 944"/>
                    <a:gd name="T103" fmla="*/ 553 h 943"/>
                    <a:gd name="T104" fmla="*/ 167 w 944"/>
                    <a:gd name="T105" fmla="*/ 545 h 943"/>
                    <a:gd name="T106" fmla="*/ 166 w 944"/>
                    <a:gd name="T107" fmla="*/ 402 h 943"/>
                    <a:gd name="T108" fmla="*/ 173 w 944"/>
                    <a:gd name="T109" fmla="*/ 391 h 943"/>
                    <a:gd name="T110" fmla="*/ 390 w 944"/>
                    <a:gd name="T111" fmla="*/ 179 h 943"/>
                    <a:gd name="T112" fmla="*/ 393 w 944"/>
                    <a:gd name="T113" fmla="*/ 169 h 943"/>
                    <a:gd name="T114" fmla="*/ 541 w 944"/>
                    <a:gd name="T115" fmla="*/ 166 h 943"/>
                    <a:gd name="T116" fmla="*/ 549 w 944"/>
                    <a:gd name="T117" fmla="*/ 169 h 943"/>
                    <a:gd name="T118" fmla="*/ 552 w 944"/>
                    <a:gd name="T119" fmla="*/ 390 h 943"/>
                    <a:gd name="T120" fmla="*/ 769 w 944"/>
                    <a:gd name="T121" fmla="*/ 391 h 943"/>
                    <a:gd name="T122" fmla="*/ 776 w 944"/>
                    <a:gd name="T123" fmla="*/ 402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4" h="943">
                      <a:moveTo>
                        <a:pt x="472" y="0"/>
                      </a:moveTo>
                      <a:lnTo>
                        <a:pt x="472" y="0"/>
                      </a:lnTo>
                      <a:lnTo>
                        <a:pt x="447" y="0"/>
                      </a:lnTo>
                      <a:lnTo>
                        <a:pt x="422" y="2"/>
                      </a:lnTo>
                      <a:lnTo>
                        <a:pt x="399" y="4"/>
                      </a:lnTo>
                      <a:lnTo>
                        <a:pt x="376" y="9"/>
                      </a:lnTo>
                      <a:lnTo>
                        <a:pt x="353" y="14"/>
                      </a:lnTo>
                      <a:lnTo>
                        <a:pt x="331" y="21"/>
                      </a:lnTo>
                      <a:lnTo>
                        <a:pt x="309" y="28"/>
                      </a:lnTo>
                      <a:lnTo>
                        <a:pt x="288" y="36"/>
                      </a:lnTo>
                      <a:lnTo>
                        <a:pt x="267" y="46"/>
                      </a:lnTo>
                      <a:lnTo>
                        <a:pt x="246" y="56"/>
                      </a:lnTo>
                      <a:lnTo>
                        <a:pt x="227" y="68"/>
                      </a:lnTo>
                      <a:lnTo>
                        <a:pt x="207" y="80"/>
                      </a:lnTo>
                      <a:lnTo>
                        <a:pt x="188" y="93"/>
                      </a:lnTo>
                      <a:lnTo>
                        <a:pt x="171" y="107"/>
                      </a:lnTo>
                      <a:lnTo>
                        <a:pt x="154" y="121"/>
                      </a:lnTo>
                      <a:lnTo>
                        <a:pt x="138" y="138"/>
                      </a:lnTo>
                      <a:lnTo>
                        <a:pt x="122" y="154"/>
                      </a:lnTo>
                      <a:lnTo>
                        <a:pt x="108" y="171"/>
                      </a:lnTo>
                      <a:lnTo>
                        <a:pt x="93" y="189"/>
                      </a:lnTo>
                      <a:lnTo>
                        <a:pt x="79" y="207"/>
                      </a:lnTo>
                      <a:lnTo>
                        <a:pt x="68" y="227"/>
                      </a:lnTo>
                      <a:lnTo>
                        <a:pt x="56" y="247"/>
                      </a:lnTo>
                      <a:lnTo>
                        <a:pt x="45" y="267"/>
                      </a:lnTo>
                      <a:lnTo>
                        <a:pt x="36" y="288"/>
                      </a:lnTo>
                      <a:lnTo>
                        <a:pt x="28" y="309"/>
                      </a:lnTo>
                      <a:lnTo>
                        <a:pt x="21" y="331"/>
                      </a:lnTo>
                      <a:lnTo>
                        <a:pt x="14" y="353"/>
                      </a:lnTo>
                      <a:lnTo>
                        <a:pt x="9" y="377"/>
                      </a:lnTo>
                      <a:lnTo>
                        <a:pt x="4" y="399"/>
                      </a:lnTo>
                      <a:lnTo>
                        <a:pt x="2" y="423"/>
                      </a:lnTo>
                      <a:lnTo>
                        <a:pt x="0" y="447"/>
                      </a:lnTo>
                      <a:lnTo>
                        <a:pt x="0" y="471"/>
                      </a:lnTo>
                      <a:lnTo>
                        <a:pt x="0" y="471"/>
                      </a:lnTo>
                      <a:lnTo>
                        <a:pt x="0" y="496"/>
                      </a:lnTo>
                      <a:lnTo>
                        <a:pt x="2" y="519"/>
                      </a:lnTo>
                      <a:lnTo>
                        <a:pt x="4" y="543"/>
                      </a:lnTo>
                      <a:lnTo>
                        <a:pt x="9" y="566"/>
                      </a:lnTo>
                      <a:lnTo>
                        <a:pt x="14" y="589"/>
                      </a:lnTo>
                      <a:lnTo>
                        <a:pt x="21" y="612"/>
                      </a:lnTo>
                      <a:lnTo>
                        <a:pt x="28" y="633"/>
                      </a:lnTo>
                      <a:lnTo>
                        <a:pt x="36" y="655"/>
                      </a:lnTo>
                      <a:lnTo>
                        <a:pt x="45" y="675"/>
                      </a:lnTo>
                      <a:lnTo>
                        <a:pt x="56" y="696"/>
                      </a:lnTo>
                      <a:lnTo>
                        <a:pt x="68" y="716"/>
                      </a:lnTo>
                      <a:lnTo>
                        <a:pt x="79" y="735"/>
                      </a:lnTo>
                      <a:lnTo>
                        <a:pt x="93" y="754"/>
                      </a:lnTo>
                      <a:lnTo>
                        <a:pt x="108" y="771"/>
                      </a:lnTo>
                      <a:lnTo>
                        <a:pt x="122" y="789"/>
                      </a:lnTo>
                      <a:lnTo>
                        <a:pt x="138" y="805"/>
                      </a:lnTo>
                      <a:lnTo>
                        <a:pt x="154" y="820"/>
                      </a:lnTo>
                      <a:lnTo>
                        <a:pt x="171" y="836"/>
                      </a:lnTo>
                      <a:lnTo>
                        <a:pt x="188" y="850"/>
                      </a:lnTo>
                      <a:lnTo>
                        <a:pt x="207" y="863"/>
                      </a:lnTo>
                      <a:lnTo>
                        <a:pt x="227" y="874"/>
                      </a:lnTo>
                      <a:lnTo>
                        <a:pt x="246" y="886"/>
                      </a:lnTo>
                      <a:lnTo>
                        <a:pt x="267" y="897"/>
                      </a:lnTo>
                      <a:lnTo>
                        <a:pt x="288" y="906"/>
                      </a:lnTo>
                      <a:lnTo>
                        <a:pt x="309" y="914"/>
                      </a:lnTo>
                      <a:lnTo>
                        <a:pt x="331" y="922"/>
                      </a:lnTo>
                      <a:lnTo>
                        <a:pt x="353" y="928"/>
                      </a:lnTo>
                      <a:lnTo>
                        <a:pt x="376" y="934"/>
                      </a:lnTo>
                      <a:lnTo>
                        <a:pt x="399" y="937"/>
                      </a:lnTo>
                      <a:lnTo>
                        <a:pt x="422" y="941"/>
                      </a:lnTo>
                      <a:lnTo>
                        <a:pt x="447" y="942"/>
                      </a:lnTo>
                      <a:lnTo>
                        <a:pt x="472" y="943"/>
                      </a:lnTo>
                      <a:lnTo>
                        <a:pt x="472" y="943"/>
                      </a:lnTo>
                      <a:lnTo>
                        <a:pt x="495" y="942"/>
                      </a:lnTo>
                      <a:lnTo>
                        <a:pt x="520" y="941"/>
                      </a:lnTo>
                      <a:lnTo>
                        <a:pt x="543" y="937"/>
                      </a:lnTo>
                      <a:lnTo>
                        <a:pt x="566" y="934"/>
                      </a:lnTo>
                      <a:lnTo>
                        <a:pt x="589" y="928"/>
                      </a:lnTo>
                      <a:lnTo>
                        <a:pt x="611" y="922"/>
                      </a:lnTo>
                      <a:lnTo>
                        <a:pt x="633" y="914"/>
                      </a:lnTo>
                      <a:lnTo>
                        <a:pt x="654" y="906"/>
                      </a:lnTo>
                      <a:lnTo>
                        <a:pt x="675" y="897"/>
                      </a:lnTo>
                      <a:lnTo>
                        <a:pt x="696" y="886"/>
                      </a:lnTo>
                      <a:lnTo>
                        <a:pt x="716" y="874"/>
                      </a:lnTo>
                      <a:lnTo>
                        <a:pt x="735" y="863"/>
                      </a:lnTo>
                      <a:lnTo>
                        <a:pt x="754" y="850"/>
                      </a:lnTo>
                      <a:lnTo>
                        <a:pt x="771" y="836"/>
                      </a:lnTo>
                      <a:lnTo>
                        <a:pt x="789" y="820"/>
                      </a:lnTo>
                      <a:lnTo>
                        <a:pt x="805" y="805"/>
                      </a:lnTo>
                      <a:lnTo>
                        <a:pt x="821" y="789"/>
                      </a:lnTo>
                      <a:lnTo>
                        <a:pt x="836" y="771"/>
                      </a:lnTo>
                      <a:lnTo>
                        <a:pt x="850" y="754"/>
                      </a:lnTo>
                      <a:lnTo>
                        <a:pt x="863" y="735"/>
                      </a:lnTo>
                      <a:lnTo>
                        <a:pt x="874" y="716"/>
                      </a:lnTo>
                      <a:lnTo>
                        <a:pt x="886" y="696"/>
                      </a:lnTo>
                      <a:lnTo>
                        <a:pt x="897" y="675"/>
                      </a:lnTo>
                      <a:lnTo>
                        <a:pt x="906" y="655"/>
                      </a:lnTo>
                      <a:lnTo>
                        <a:pt x="914" y="633"/>
                      </a:lnTo>
                      <a:lnTo>
                        <a:pt x="921" y="612"/>
                      </a:lnTo>
                      <a:lnTo>
                        <a:pt x="928" y="589"/>
                      </a:lnTo>
                      <a:lnTo>
                        <a:pt x="933" y="566"/>
                      </a:lnTo>
                      <a:lnTo>
                        <a:pt x="938" y="543"/>
                      </a:lnTo>
                      <a:lnTo>
                        <a:pt x="940" y="519"/>
                      </a:lnTo>
                      <a:lnTo>
                        <a:pt x="942" y="496"/>
                      </a:lnTo>
                      <a:lnTo>
                        <a:pt x="944" y="471"/>
                      </a:lnTo>
                      <a:lnTo>
                        <a:pt x="944" y="471"/>
                      </a:lnTo>
                      <a:lnTo>
                        <a:pt x="942" y="447"/>
                      </a:lnTo>
                      <a:lnTo>
                        <a:pt x="940" y="423"/>
                      </a:lnTo>
                      <a:lnTo>
                        <a:pt x="938" y="399"/>
                      </a:lnTo>
                      <a:lnTo>
                        <a:pt x="933" y="377"/>
                      </a:lnTo>
                      <a:lnTo>
                        <a:pt x="928" y="353"/>
                      </a:lnTo>
                      <a:lnTo>
                        <a:pt x="921" y="331"/>
                      </a:lnTo>
                      <a:lnTo>
                        <a:pt x="914" y="309"/>
                      </a:lnTo>
                      <a:lnTo>
                        <a:pt x="906" y="288"/>
                      </a:lnTo>
                      <a:lnTo>
                        <a:pt x="897" y="267"/>
                      </a:lnTo>
                      <a:lnTo>
                        <a:pt x="886" y="247"/>
                      </a:lnTo>
                      <a:lnTo>
                        <a:pt x="874" y="227"/>
                      </a:lnTo>
                      <a:lnTo>
                        <a:pt x="863" y="207"/>
                      </a:lnTo>
                      <a:lnTo>
                        <a:pt x="850" y="189"/>
                      </a:lnTo>
                      <a:lnTo>
                        <a:pt x="836" y="171"/>
                      </a:lnTo>
                      <a:lnTo>
                        <a:pt x="821" y="154"/>
                      </a:lnTo>
                      <a:lnTo>
                        <a:pt x="805" y="138"/>
                      </a:lnTo>
                      <a:lnTo>
                        <a:pt x="789" y="121"/>
                      </a:lnTo>
                      <a:lnTo>
                        <a:pt x="771" y="107"/>
                      </a:lnTo>
                      <a:lnTo>
                        <a:pt x="754" y="93"/>
                      </a:lnTo>
                      <a:lnTo>
                        <a:pt x="735" y="80"/>
                      </a:lnTo>
                      <a:lnTo>
                        <a:pt x="716" y="68"/>
                      </a:lnTo>
                      <a:lnTo>
                        <a:pt x="696" y="56"/>
                      </a:lnTo>
                      <a:lnTo>
                        <a:pt x="675" y="46"/>
                      </a:lnTo>
                      <a:lnTo>
                        <a:pt x="654" y="36"/>
                      </a:lnTo>
                      <a:lnTo>
                        <a:pt x="633" y="28"/>
                      </a:lnTo>
                      <a:lnTo>
                        <a:pt x="611" y="21"/>
                      </a:lnTo>
                      <a:lnTo>
                        <a:pt x="589" y="14"/>
                      </a:lnTo>
                      <a:lnTo>
                        <a:pt x="566" y="9"/>
                      </a:lnTo>
                      <a:lnTo>
                        <a:pt x="543" y="4"/>
                      </a:lnTo>
                      <a:lnTo>
                        <a:pt x="520" y="2"/>
                      </a:lnTo>
                      <a:lnTo>
                        <a:pt x="495" y="0"/>
                      </a:lnTo>
                      <a:lnTo>
                        <a:pt x="472" y="0"/>
                      </a:lnTo>
                      <a:lnTo>
                        <a:pt x="472" y="0"/>
                      </a:lnTo>
                      <a:close/>
                      <a:moveTo>
                        <a:pt x="776" y="541"/>
                      </a:moveTo>
                      <a:lnTo>
                        <a:pt x="776" y="541"/>
                      </a:lnTo>
                      <a:lnTo>
                        <a:pt x="776" y="545"/>
                      </a:lnTo>
                      <a:lnTo>
                        <a:pt x="773" y="549"/>
                      </a:lnTo>
                      <a:lnTo>
                        <a:pt x="769" y="552"/>
                      </a:lnTo>
                      <a:lnTo>
                        <a:pt x="764" y="553"/>
                      </a:lnTo>
                      <a:lnTo>
                        <a:pt x="552" y="553"/>
                      </a:lnTo>
                      <a:lnTo>
                        <a:pt x="552" y="764"/>
                      </a:lnTo>
                      <a:lnTo>
                        <a:pt x="552" y="764"/>
                      </a:lnTo>
                      <a:lnTo>
                        <a:pt x="551" y="769"/>
                      </a:lnTo>
                      <a:lnTo>
                        <a:pt x="549" y="772"/>
                      </a:lnTo>
                      <a:lnTo>
                        <a:pt x="545" y="776"/>
                      </a:lnTo>
                      <a:lnTo>
                        <a:pt x="541" y="777"/>
                      </a:lnTo>
                      <a:lnTo>
                        <a:pt x="401" y="777"/>
                      </a:lnTo>
                      <a:lnTo>
                        <a:pt x="401" y="777"/>
                      </a:lnTo>
                      <a:lnTo>
                        <a:pt x="397" y="776"/>
                      </a:lnTo>
                      <a:lnTo>
                        <a:pt x="393" y="772"/>
                      </a:lnTo>
                      <a:lnTo>
                        <a:pt x="391" y="769"/>
                      </a:lnTo>
                      <a:lnTo>
                        <a:pt x="390" y="764"/>
                      </a:lnTo>
                      <a:lnTo>
                        <a:pt x="390" y="553"/>
                      </a:lnTo>
                      <a:lnTo>
                        <a:pt x="178" y="553"/>
                      </a:lnTo>
                      <a:lnTo>
                        <a:pt x="178" y="553"/>
                      </a:lnTo>
                      <a:lnTo>
                        <a:pt x="173" y="552"/>
                      </a:lnTo>
                      <a:lnTo>
                        <a:pt x="170" y="549"/>
                      </a:lnTo>
                      <a:lnTo>
                        <a:pt x="167" y="545"/>
                      </a:lnTo>
                      <a:lnTo>
                        <a:pt x="166" y="541"/>
                      </a:lnTo>
                      <a:lnTo>
                        <a:pt x="166" y="402"/>
                      </a:lnTo>
                      <a:lnTo>
                        <a:pt x="166" y="402"/>
                      </a:lnTo>
                      <a:lnTo>
                        <a:pt x="167" y="397"/>
                      </a:lnTo>
                      <a:lnTo>
                        <a:pt x="170" y="393"/>
                      </a:lnTo>
                      <a:lnTo>
                        <a:pt x="173" y="391"/>
                      </a:lnTo>
                      <a:lnTo>
                        <a:pt x="178" y="390"/>
                      </a:lnTo>
                      <a:lnTo>
                        <a:pt x="390" y="390"/>
                      </a:lnTo>
                      <a:lnTo>
                        <a:pt x="390" y="179"/>
                      </a:lnTo>
                      <a:lnTo>
                        <a:pt x="390" y="179"/>
                      </a:lnTo>
                      <a:lnTo>
                        <a:pt x="391" y="173"/>
                      </a:lnTo>
                      <a:lnTo>
                        <a:pt x="393" y="169"/>
                      </a:lnTo>
                      <a:lnTo>
                        <a:pt x="397" y="167"/>
                      </a:lnTo>
                      <a:lnTo>
                        <a:pt x="401" y="166"/>
                      </a:lnTo>
                      <a:lnTo>
                        <a:pt x="541" y="166"/>
                      </a:lnTo>
                      <a:lnTo>
                        <a:pt x="541" y="166"/>
                      </a:lnTo>
                      <a:lnTo>
                        <a:pt x="545" y="167"/>
                      </a:lnTo>
                      <a:lnTo>
                        <a:pt x="549" y="169"/>
                      </a:lnTo>
                      <a:lnTo>
                        <a:pt x="551" y="173"/>
                      </a:lnTo>
                      <a:lnTo>
                        <a:pt x="552" y="179"/>
                      </a:lnTo>
                      <a:lnTo>
                        <a:pt x="552" y="390"/>
                      </a:lnTo>
                      <a:lnTo>
                        <a:pt x="764" y="390"/>
                      </a:lnTo>
                      <a:lnTo>
                        <a:pt x="764" y="390"/>
                      </a:lnTo>
                      <a:lnTo>
                        <a:pt x="769" y="391"/>
                      </a:lnTo>
                      <a:lnTo>
                        <a:pt x="773" y="393"/>
                      </a:lnTo>
                      <a:lnTo>
                        <a:pt x="776" y="397"/>
                      </a:lnTo>
                      <a:lnTo>
                        <a:pt x="776" y="402"/>
                      </a:lnTo>
                      <a:lnTo>
                        <a:pt x="776" y="541"/>
                      </a:lnTo>
                      <a:close/>
                    </a:path>
                  </a:pathLst>
                </a:custGeom>
                <a:solidFill>
                  <a:schemeClr val="bg1"/>
                </a:solidFill>
                <a:ln w="19050">
                  <a:noFill/>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1" name="Group 447"/>
            <p:cNvGrpSpPr/>
            <p:nvPr/>
          </p:nvGrpSpPr>
          <p:grpSpPr>
            <a:xfrm>
              <a:off x="7780673" y="3023331"/>
              <a:ext cx="73837" cy="73841"/>
              <a:chOff x="10064505" y="4614873"/>
              <a:chExt cx="144661" cy="144664"/>
            </a:xfrm>
          </p:grpSpPr>
          <p:sp>
            <p:nvSpPr>
              <p:cNvPr id="132" name="Oval 448"/>
              <p:cNvSpPr/>
              <p:nvPr/>
            </p:nvSpPr>
            <p:spPr>
              <a:xfrm>
                <a:off x="10064505" y="4614873"/>
                <a:ext cx="144661" cy="144664"/>
              </a:xfrm>
              <a:prstGeom prst="ellipse">
                <a:avLst/>
              </a:prstGeom>
              <a:solidFill>
                <a:srgbClr val="FF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3" name="Flowchart: Terminator 449"/>
              <p:cNvSpPr/>
              <p:nvPr/>
            </p:nvSpPr>
            <p:spPr>
              <a:xfrm>
                <a:off x="10092528" y="4676008"/>
                <a:ext cx="88619" cy="25925"/>
              </a:xfrm>
              <a:prstGeom prst="flowChartTermina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140" name="Freeform 185"/>
          <p:cNvSpPr>
            <a:spLocks noChangeAspect="1"/>
          </p:cNvSpPr>
          <p:nvPr/>
        </p:nvSpPr>
        <p:spPr bwMode="auto">
          <a:xfrm>
            <a:off x="5419996" y="3258708"/>
            <a:ext cx="168938" cy="186888"/>
          </a:xfrm>
          <a:custGeom>
            <a:avLst/>
            <a:gdLst>
              <a:gd name="T0" fmla="*/ 109 w 581"/>
              <a:gd name="T1" fmla="*/ 227 h 711"/>
              <a:gd name="T2" fmla="*/ 101 w 581"/>
              <a:gd name="T3" fmla="*/ 228 h 711"/>
              <a:gd name="T4" fmla="*/ 93 w 581"/>
              <a:gd name="T5" fmla="*/ 235 h 711"/>
              <a:gd name="T6" fmla="*/ 88 w 581"/>
              <a:gd name="T7" fmla="*/ 255 h 711"/>
              <a:gd name="T8" fmla="*/ 90 w 581"/>
              <a:gd name="T9" fmla="*/ 289 h 711"/>
              <a:gd name="T10" fmla="*/ 96 w 581"/>
              <a:gd name="T11" fmla="*/ 310 h 711"/>
              <a:gd name="T12" fmla="*/ 114 w 581"/>
              <a:gd name="T13" fmla="*/ 340 h 711"/>
              <a:gd name="T14" fmla="*/ 129 w 581"/>
              <a:gd name="T15" fmla="*/ 351 h 711"/>
              <a:gd name="T16" fmla="*/ 137 w 581"/>
              <a:gd name="T17" fmla="*/ 352 h 711"/>
              <a:gd name="T18" fmla="*/ 148 w 581"/>
              <a:gd name="T19" fmla="*/ 375 h 711"/>
              <a:gd name="T20" fmla="*/ 176 w 581"/>
              <a:gd name="T21" fmla="*/ 437 h 711"/>
              <a:gd name="T22" fmla="*/ 181 w 581"/>
              <a:gd name="T23" fmla="*/ 476 h 711"/>
              <a:gd name="T24" fmla="*/ 180 w 581"/>
              <a:gd name="T25" fmla="*/ 526 h 711"/>
              <a:gd name="T26" fmla="*/ 176 w 581"/>
              <a:gd name="T27" fmla="*/ 539 h 711"/>
              <a:gd name="T28" fmla="*/ 162 w 581"/>
              <a:gd name="T29" fmla="*/ 553 h 711"/>
              <a:gd name="T30" fmla="*/ 109 w 581"/>
              <a:gd name="T31" fmla="*/ 581 h 711"/>
              <a:gd name="T32" fmla="*/ 0 w 581"/>
              <a:gd name="T33" fmla="*/ 622 h 711"/>
              <a:gd name="T34" fmla="*/ 581 w 581"/>
              <a:gd name="T35" fmla="*/ 621 h 711"/>
              <a:gd name="T36" fmla="*/ 498 w 581"/>
              <a:gd name="T37" fmla="*/ 591 h 711"/>
              <a:gd name="T38" fmla="*/ 427 w 581"/>
              <a:gd name="T39" fmla="*/ 558 h 711"/>
              <a:gd name="T40" fmla="*/ 407 w 581"/>
              <a:gd name="T41" fmla="*/ 544 h 711"/>
              <a:gd name="T42" fmla="*/ 402 w 581"/>
              <a:gd name="T43" fmla="*/ 533 h 711"/>
              <a:gd name="T44" fmla="*/ 398 w 581"/>
              <a:gd name="T45" fmla="*/ 493 h 711"/>
              <a:gd name="T46" fmla="*/ 404 w 581"/>
              <a:gd name="T47" fmla="*/ 437 h 711"/>
              <a:gd name="T48" fmla="*/ 425 w 581"/>
              <a:gd name="T49" fmla="*/ 397 h 711"/>
              <a:gd name="T50" fmla="*/ 441 w 581"/>
              <a:gd name="T51" fmla="*/ 352 h 711"/>
              <a:gd name="T52" fmla="*/ 447 w 581"/>
              <a:gd name="T53" fmla="*/ 352 h 711"/>
              <a:gd name="T54" fmla="*/ 459 w 581"/>
              <a:gd name="T55" fmla="*/ 346 h 711"/>
              <a:gd name="T56" fmla="*/ 479 w 581"/>
              <a:gd name="T57" fmla="*/ 321 h 711"/>
              <a:gd name="T58" fmla="*/ 490 w 581"/>
              <a:gd name="T59" fmla="*/ 289 h 711"/>
              <a:gd name="T60" fmla="*/ 492 w 581"/>
              <a:gd name="T61" fmla="*/ 265 h 711"/>
              <a:gd name="T62" fmla="*/ 489 w 581"/>
              <a:gd name="T63" fmla="*/ 238 h 711"/>
              <a:gd name="T64" fmla="*/ 479 w 581"/>
              <a:gd name="T65" fmla="*/ 228 h 711"/>
              <a:gd name="T66" fmla="*/ 472 w 581"/>
              <a:gd name="T67" fmla="*/ 227 h 711"/>
              <a:gd name="T68" fmla="*/ 471 w 581"/>
              <a:gd name="T69" fmla="*/ 218 h 711"/>
              <a:gd name="T70" fmla="*/ 477 w 581"/>
              <a:gd name="T71" fmla="*/ 187 h 711"/>
              <a:gd name="T72" fmla="*/ 472 w 581"/>
              <a:gd name="T73" fmla="*/ 128 h 711"/>
              <a:gd name="T74" fmla="*/ 447 w 581"/>
              <a:gd name="T75" fmla="*/ 73 h 711"/>
              <a:gd name="T76" fmla="*/ 428 w 581"/>
              <a:gd name="T77" fmla="*/ 51 h 711"/>
              <a:gd name="T78" fmla="*/ 403 w 581"/>
              <a:gd name="T79" fmla="*/ 31 h 711"/>
              <a:gd name="T80" fmla="*/ 374 w 581"/>
              <a:gd name="T81" fmla="*/ 16 h 711"/>
              <a:gd name="T82" fmla="*/ 340 w 581"/>
              <a:gd name="T83" fmla="*/ 5 h 711"/>
              <a:gd name="T84" fmla="*/ 303 w 581"/>
              <a:gd name="T85" fmla="*/ 0 h 711"/>
              <a:gd name="T86" fmla="*/ 277 w 581"/>
              <a:gd name="T87" fmla="*/ 0 h 711"/>
              <a:gd name="T88" fmla="*/ 240 w 581"/>
              <a:gd name="T89" fmla="*/ 5 h 711"/>
              <a:gd name="T90" fmla="*/ 206 w 581"/>
              <a:gd name="T91" fmla="*/ 16 h 711"/>
              <a:gd name="T92" fmla="*/ 177 w 581"/>
              <a:gd name="T93" fmla="*/ 31 h 711"/>
              <a:gd name="T94" fmla="*/ 153 w 581"/>
              <a:gd name="T95" fmla="*/ 51 h 711"/>
              <a:gd name="T96" fmla="*/ 133 w 581"/>
              <a:gd name="T97" fmla="*/ 73 h 711"/>
              <a:gd name="T98" fmla="*/ 109 w 581"/>
              <a:gd name="T99" fmla="*/ 128 h 711"/>
              <a:gd name="T100" fmla="*/ 103 w 581"/>
              <a:gd name="T101" fmla="*/ 187 h 711"/>
              <a:gd name="T102" fmla="*/ 110 w 581"/>
              <a:gd name="T103" fmla="*/ 21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711">
                <a:moveTo>
                  <a:pt x="114" y="228"/>
                </a:moveTo>
                <a:lnTo>
                  <a:pt x="114" y="228"/>
                </a:lnTo>
                <a:lnTo>
                  <a:pt x="109" y="227"/>
                </a:lnTo>
                <a:lnTo>
                  <a:pt x="109" y="227"/>
                </a:lnTo>
                <a:lnTo>
                  <a:pt x="104" y="227"/>
                </a:lnTo>
                <a:lnTo>
                  <a:pt x="101" y="228"/>
                </a:lnTo>
                <a:lnTo>
                  <a:pt x="98" y="230"/>
                </a:lnTo>
                <a:lnTo>
                  <a:pt x="95" y="232"/>
                </a:lnTo>
                <a:lnTo>
                  <a:pt x="93" y="235"/>
                </a:lnTo>
                <a:lnTo>
                  <a:pt x="91" y="238"/>
                </a:lnTo>
                <a:lnTo>
                  <a:pt x="89" y="246"/>
                </a:lnTo>
                <a:lnTo>
                  <a:pt x="88" y="255"/>
                </a:lnTo>
                <a:lnTo>
                  <a:pt x="88" y="265"/>
                </a:lnTo>
                <a:lnTo>
                  <a:pt x="89" y="276"/>
                </a:lnTo>
                <a:lnTo>
                  <a:pt x="90" y="289"/>
                </a:lnTo>
                <a:lnTo>
                  <a:pt x="90" y="289"/>
                </a:lnTo>
                <a:lnTo>
                  <a:pt x="93" y="300"/>
                </a:lnTo>
                <a:lnTo>
                  <a:pt x="96" y="310"/>
                </a:lnTo>
                <a:lnTo>
                  <a:pt x="101" y="321"/>
                </a:lnTo>
                <a:lnTo>
                  <a:pt x="107" y="332"/>
                </a:lnTo>
                <a:lnTo>
                  <a:pt x="114" y="340"/>
                </a:lnTo>
                <a:lnTo>
                  <a:pt x="121" y="346"/>
                </a:lnTo>
                <a:lnTo>
                  <a:pt x="125" y="349"/>
                </a:lnTo>
                <a:lnTo>
                  <a:pt x="129" y="351"/>
                </a:lnTo>
                <a:lnTo>
                  <a:pt x="133" y="352"/>
                </a:lnTo>
                <a:lnTo>
                  <a:pt x="137" y="352"/>
                </a:lnTo>
                <a:lnTo>
                  <a:pt x="137" y="352"/>
                </a:lnTo>
                <a:lnTo>
                  <a:pt x="139" y="352"/>
                </a:lnTo>
                <a:lnTo>
                  <a:pt x="139" y="352"/>
                </a:lnTo>
                <a:lnTo>
                  <a:pt x="148" y="375"/>
                </a:lnTo>
                <a:lnTo>
                  <a:pt x="156" y="397"/>
                </a:lnTo>
                <a:lnTo>
                  <a:pt x="166" y="418"/>
                </a:lnTo>
                <a:lnTo>
                  <a:pt x="176" y="437"/>
                </a:lnTo>
                <a:lnTo>
                  <a:pt x="176" y="437"/>
                </a:lnTo>
                <a:lnTo>
                  <a:pt x="178" y="449"/>
                </a:lnTo>
                <a:lnTo>
                  <a:pt x="181" y="476"/>
                </a:lnTo>
                <a:lnTo>
                  <a:pt x="182" y="493"/>
                </a:lnTo>
                <a:lnTo>
                  <a:pt x="182" y="509"/>
                </a:lnTo>
                <a:lnTo>
                  <a:pt x="180" y="526"/>
                </a:lnTo>
                <a:lnTo>
                  <a:pt x="179" y="533"/>
                </a:lnTo>
                <a:lnTo>
                  <a:pt x="176" y="539"/>
                </a:lnTo>
                <a:lnTo>
                  <a:pt x="176" y="539"/>
                </a:lnTo>
                <a:lnTo>
                  <a:pt x="174" y="544"/>
                </a:lnTo>
                <a:lnTo>
                  <a:pt x="169" y="548"/>
                </a:lnTo>
                <a:lnTo>
                  <a:pt x="162" y="553"/>
                </a:lnTo>
                <a:lnTo>
                  <a:pt x="154" y="558"/>
                </a:lnTo>
                <a:lnTo>
                  <a:pt x="133" y="570"/>
                </a:lnTo>
                <a:lnTo>
                  <a:pt x="109" y="581"/>
                </a:lnTo>
                <a:lnTo>
                  <a:pt x="82" y="592"/>
                </a:lnTo>
                <a:lnTo>
                  <a:pt x="53" y="603"/>
                </a:lnTo>
                <a:lnTo>
                  <a:pt x="0" y="622"/>
                </a:lnTo>
                <a:lnTo>
                  <a:pt x="0" y="711"/>
                </a:lnTo>
                <a:lnTo>
                  <a:pt x="581" y="711"/>
                </a:lnTo>
                <a:lnTo>
                  <a:pt x="581" y="621"/>
                </a:lnTo>
                <a:lnTo>
                  <a:pt x="581" y="621"/>
                </a:lnTo>
                <a:lnTo>
                  <a:pt x="527" y="603"/>
                </a:lnTo>
                <a:lnTo>
                  <a:pt x="498" y="591"/>
                </a:lnTo>
                <a:lnTo>
                  <a:pt x="472" y="581"/>
                </a:lnTo>
                <a:lnTo>
                  <a:pt x="447" y="570"/>
                </a:lnTo>
                <a:lnTo>
                  <a:pt x="427" y="558"/>
                </a:lnTo>
                <a:lnTo>
                  <a:pt x="418" y="553"/>
                </a:lnTo>
                <a:lnTo>
                  <a:pt x="411" y="548"/>
                </a:lnTo>
                <a:lnTo>
                  <a:pt x="407" y="544"/>
                </a:lnTo>
                <a:lnTo>
                  <a:pt x="404" y="539"/>
                </a:lnTo>
                <a:lnTo>
                  <a:pt x="404" y="539"/>
                </a:lnTo>
                <a:lnTo>
                  <a:pt x="402" y="533"/>
                </a:lnTo>
                <a:lnTo>
                  <a:pt x="400" y="526"/>
                </a:lnTo>
                <a:lnTo>
                  <a:pt x="398" y="509"/>
                </a:lnTo>
                <a:lnTo>
                  <a:pt x="398" y="493"/>
                </a:lnTo>
                <a:lnTo>
                  <a:pt x="399" y="476"/>
                </a:lnTo>
                <a:lnTo>
                  <a:pt x="402" y="449"/>
                </a:lnTo>
                <a:lnTo>
                  <a:pt x="404" y="437"/>
                </a:lnTo>
                <a:lnTo>
                  <a:pt x="404" y="437"/>
                </a:lnTo>
                <a:lnTo>
                  <a:pt x="414" y="418"/>
                </a:lnTo>
                <a:lnTo>
                  <a:pt x="425" y="397"/>
                </a:lnTo>
                <a:lnTo>
                  <a:pt x="434" y="375"/>
                </a:lnTo>
                <a:lnTo>
                  <a:pt x="441" y="352"/>
                </a:lnTo>
                <a:lnTo>
                  <a:pt x="441" y="352"/>
                </a:lnTo>
                <a:lnTo>
                  <a:pt x="443" y="352"/>
                </a:lnTo>
                <a:lnTo>
                  <a:pt x="443" y="352"/>
                </a:lnTo>
                <a:lnTo>
                  <a:pt x="447" y="352"/>
                </a:lnTo>
                <a:lnTo>
                  <a:pt x="451" y="351"/>
                </a:lnTo>
                <a:lnTo>
                  <a:pt x="455" y="349"/>
                </a:lnTo>
                <a:lnTo>
                  <a:pt x="459" y="346"/>
                </a:lnTo>
                <a:lnTo>
                  <a:pt x="467" y="340"/>
                </a:lnTo>
                <a:lnTo>
                  <a:pt x="473" y="332"/>
                </a:lnTo>
                <a:lnTo>
                  <a:pt x="479" y="321"/>
                </a:lnTo>
                <a:lnTo>
                  <a:pt x="484" y="310"/>
                </a:lnTo>
                <a:lnTo>
                  <a:pt x="487" y="300"/>
                </a:lnTo>
                <a:lnTo>
                  <a:pt x="490" y="289"/>
                </a:lnTo>
                <a:lnTo>
                  <a:pt x="490" y="289"/>
                </a:lnTo>
                <a:lnTo>
                  <a:pt x="491" y="276"/>
                </a:lnTo>
                <a:lnTo>
                  <a:pt x="492" y="265"/>
                </a:lnTo>
                <a:lnTo>
                  <a:pt x="492" y="255"/>
                </a:lnTo>
                <a:lnTo>
                  <a:pt x="491" y="246"/>
                </a:lnTo>
                <a:lnTo>
                  <a:pt x="489" y="238"/>
                </a:lnTo>
                <a:lnTo>
                  <a:pt x="485" y="232"/>
                </a:lnTo>
                <a:lnTo>
                  <a:pt x="482" y="230"/>
                </a:lnTo>
                <a:lnTo>
                  <a:pt x="479" y="228"/>
                </a:lnTo>
                <a:lnTo>
                  <a:pt x="476" y="227"/>
                </a:lnTo>
                <a:lnTo>
                  <a:pt x="472" y="227"/>
                </a:lnTo>
                <a:lnTo>
                  <a:pt x="472" y="227"/>
                </a:lnTo>
                <a:lnTo>
                  <a:pt x="468" y="228"/>
                </a:lnTo>
                <a:lnTo>
                  <a:pt x="468" y="228"/>
                </a:lnTo>
                <a:lnTo>
                  <a:pt x="471" y="218"/>
                </a:lnTo>
                <a:lnTo>
                  <a:pt x="473" y="208"/>
                </a:lnTo>
                <a:lnTo>
                  <a:pt x="475" y="197"/>
                </a:lnTo>
                <a:lnTo>
                  <a:pt x="477" y="187"/>
                </a:lnTo>
                <a:lnTo>
                  <a:pt x="478" y="167"/>
                </a:lnTo>
                <a:lnTo>
                  <a:pt x="476" y="147"/>
                </a:lnTo>
                <a:lnTo>
                  <a:pt x="472" y="128"/>
                </a:lnTo>
                <a:lnTo>
                  <a:pt x="466" y="108"/>
                </a:lnTo>
                <a:lnTo>
                  <a:pt x="457" y="91"/>
                </a:lnTo>
                <a:lnTo>
                  <a:pt x="447" y="73"/>
                </a:lnTo>
                <a:lnTo>
                  <a:pt x="441" y="66"/>
                </a:lnTo>
                <a:lnTo>
                  <a:pt x="435" y="58"/>
                </a:lnTo>
                <a:lnTo>
                  <a:pt x="428" y="51"/>
                </a:lnTo>
                <a:lnTo>
                  <a:pt x="419" y="43"/>
                </a:lnTo>
                <a:lnTo>
                  <a:pt x="411" y="37"/>
                </a:lnTo>
                <a:lnTo>
                  <a:pt x="403" y="31"/>
                </a:lnTo>
                <a:lnTo>
                  <a:pt x="394" y="26"/>
                </a:lnTo>
                <a:lnTo>
                  <a:pt x="385" y="21"/>
                </a:lnTo>
                <a:lnTo>
                  <a:pt x="374" y="16"/>
                </a:lnTo>
                <a:lnTo>
                  <a:pt x="363" y="12"/>
                </a:lnTo>
                <a:lnTo>
                  <a:pt x="353" y="9"/>
                </a:lnTo>
                <a:lnTo>
                  <a:pt x="340" y="5"/>
                </a:lnTo>
                <a:lnTo>
                  <a:pt x="329" y="3"/>
                </a:lnTo>
                <a:lnTo>
                  <a:pt x="317" y="1"/>
                </a:lnTo>
                <a:lnTo>
                  <a:pt x="303" y="0"/>
                </a:lnTo>
                <a:lnTo>
                  <a:pt x="290" y="0"/>
                </a:lnTo>
                <a:lnTo>
                  <a:pt x="290" y="0"/>
                </a:lnTo>
                <a:lnTo>
                  <a:pt x="277" y="0"/>
                </a:lnTo>
                <a:lnTo>
                  <a:pt x="264" y="1"/>
                </a:lnTo>
                <a:lnTo>
                  <a:pt x="251" y="3"/>
                </a:lnTo>
                <a:lnTo>
                  <a:pt x="240" y="5"/>
                </a:lnTo>
                <a:lnTo>
                  <a:pt x="229" y="9"/>
                </a:lnTo>
                <a:lnTo>
                  <a:pt x="217" y="12"/>
                </a:lnTo>
                <a:lnTo>
                  <a:pt x="206" y="16"/>
                </a:lnTo>
                <a:lnTo>
                  <a:pt x="197" y="21"/>
                </a:lnTo>
                <a:lnTo>
                  <a:pt x="187" y="26"/>
                </a:lnTo>
                <a:lnTo>
                  <a:pt x="177" y="31"/>
                </a:lnTo>
                <a:lnTo>
                  <a:pt x="169" y="37"/>
                </a:lnTo>
                <a:lnTo>
                  <a:pt x="161" y="43"/>
                </a:lnTo>
                <a:lnTo>
                  <a:pt x="153" y="51"/>
                </a:lnTo>
                <a:lnTo>
                  <a:pt x="145" y="58"/>
                </a:lnTo>
                <a:lnTo>
                  <a:pt x="139" y="66"/>
                </a:lnTo>
                <a:lnTo>
                  <a:pt x="133" y="73"/>
                </a:lnTo>
                <a:lnTo>
                  <a:pt x="123" y="91"/>
                </a:lnTo>
                <a:lnTo>
                  <a:pt x="115" y="108"/>
                </a:lnTo>
                <a:lnTo>
                  <a:pt x="109" y="128"/>
                </a:lnTo>
                <a:lnTo>
                  <a:pt x="104" y="147"/>
                </a:lnTo>
                <a:lnTo>
                  <a:pt x="103" y="167"/>
                </a:lnTo>
                <a:lnTo>
                  <a:pt x="103" y="187"/>
                </a:lnTo>
                <a:lnTo>
                  <a:pt x="105" y="197"/>
                </a:lnTo>
                <a:lnTo>
                  <a:pt x="107" y="208"/>
                </a:lnTo>
                <a:lnTo>
                  <a:pt x="110" y="218"/>
                </a:lnTo>
                <a:lnTo>
                  <a:pt x="114" y="228"/>
                </a:lnTo>
                <a:lnTo>
                  <a:pt x="114" y="228"/>
                </a:lnTo>
                <a:close/>
              </a:path>
            </a:pathLst>
          </a:custGeom>
          <a:solidFill>
            <a:srgbClr val="FF8200"/>
          </a:solidFill>
          <a:ln>
            <a:noFill/>
          </a:ln>
          <a:extLst/>
        </p:spPr>
        <p:txBody>
          <a:bodyPr vert="horz" wrap="square" lIns="91436" tIns="45718" rIns="91436" bIns="45718" numCol="1" anchor="t" anchorCtr="0" compatLnSpc="1">
            <a:prstTxWarp prst="textNoShape">
              <a:avLst/>
            </a:prstTxWarp>
          </a:bodyPr>
          <a:lstStyle/>
          <a:p>
            <a:endParaRPr lang="en-US" dirty="0"/>
          </a:p>
        </p:txBody>
      </p:sp>
      <p:grpSp>
        <p:nvGrpSpPr>
          <p:cNvPr id="141" name="Group 140"/>
          <p:cNvGrpSpPr/>
          <p:nvPr/>
        </p:nvGrpSpPr>
        <p:grpSpPr>
          <a:xfrm>
            <a:off x="6464029" y="3196197"/>
            <a:ext cx="227696" cy="279689"/>
            <a:chOff x="7773035" y="2164776"/>
            <a:chExt cx="227696" cy="279689"/>
          </a:xfrm>
        </p:grpSpPr>
        <p:grpSp>
          <p:nvGrpSpPr>
            <p:cNvPr id="142" name="Group 426"/>
            <p:cNvGrpSpPr/>
            <p:nvPr/>
          </p:nvGrpSpPr>
          <p:grpSpPr>
            <a:xfrm>
              <a:off x="7858904" y="2201128"/>
              <a:ext cx="101094" cy="92045"/>
              <a:chOff x="6062304" y="3771465"/>
              <a:chExt cx="103699" cy="103702"/>
            </a:xfrm>
          </p:grpSpPr>
          <p:sp>
            <p:nvSpPr>
              <p:cNvPr id="148" name="Oval 432"/>
              <p:cNvSpPr/>
              <p:nvPr/>
            </p:nvSpPr>
            <p:spPr>
              <a:xfrm>
                <a:off x="6062304" y="3771465"/>
                <a:ext cx="103699" cy="103702"/>
              </a:xfrm>
              <a:prstGeom prst="ellipse">
                <a:avLst/>
              </a:prstGeom>
              <a:solidFill>
                <a:schemeClr val="accent4"/>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49" name="Freeform 8"/>
              <p:cNvSpPr>
                <a:spLocks/>
              </p:cNvSpPr>
              <p:nvPr/>
            </p:nvSpPr>
            <p:spPr bwMode="auto">
              <a:xfrm>
                <a:off x="6084931" y="3798432"/>
                <a:ext cx="58446" cy="49767"/>
              </a:xfrm>
              <a:custGeom>
                <a:avLst/>
                <a:gdLst>
                  <a:gd name="T0" fmla="*/ 721 w 1670"/>
                  <a:gd name="T1" fmla="*/ 942 h 1422"/>
                  <a:gd name="T2" fmla="*/ 324 w 1670"/>
                  <a:gd name="T3" fmla="*/ 545 h 1422"/>
                  <a:gd name="T4" fmla="*/ 295 w 1670"/>
                  <a:gd name="T5" fmla="*/ 521 h 1422"/>
                  <a:gd name="T6" fmla="*/ 261 w 1670"/>
                  <a:gd name="T7" fmla="*/ 504 h 1422"/>
                  <a:gd name="T8" fmla="*/ 227 w 1670"/>
                  <a:gd name="T9" fmla="*/ 493 h 1422"/>
                  <a:gd name="T10" fmla="*/ 191 w 1670"/>
                  <a:gd name="T11" fmla="*/ 489 h 1422"/>
                  <a:gd name="T12" fmla="*/ 154 w 1670"/>
                  <a:gd name="T13" fmla="*/ 493 h 1422"/>
                  <a:gd name="T14" fmla="*/ 118 w 1670"/>
                  <a:gd name="T15" fmla="*/ 504 h 1422"/>
                  <a:gd name="T16" fmla="*/ 85 w 1670"/>
                  <a:gd name="T17" fmla="*/ 521 h 1422"/>
                  <a:gd name="T18" fmla="*/ 55 w 1670"/>
                  <a:gd name="T19" fmla="*/ 545 h 1422"/>
                  <a:gd name="T20" fmla="*/ 43 w 1670"/>
                  <a:gd name="T21" fmla="*/ 559 h 1422"/>
                  <a:gd name="T22" fmla="*/ 22 w 1670"/>
                  <a:gd name="T23" fmla="*/ 590 h 1422"/>
                  <a:gd name="T24" fmla="*/ 8 w 1670"/>
                  <a:gd name="T25" fmla="*/ 625 h 1422"/>
                  <a:gd name="T26" fmla="*/ 2 w 1670"/>
                  <a:gd name="T27" fmla="*/ 661 h 1422"/>
                  <a:gd name="T28" fmla="*/ 2 w 1670"/>
                  <a:gd name="T29" fmla="*/ 697 h 1422"/>
                  <a:gd name="T30" fmla="*/ 8 w 1670"/>
                  <a:gd name="T31" fmla="*/ 734 h 1422"/>
                  <a:gd name="T32" fmla="*/ 22 w 1670"/>
                  <a:gd name="T33" fmla="*/ 768 h 1422"/>
                  <a:gd name="T34" fmla="*/ 43 w 1670"/>
                  <a:gd name="T35" fmla="*/ 800 h 1422"/>
                  <a:gd name="T36" fmla="*/ 611 w 1670"/>
                  <a:gd name="T37" fmla="*/ 1370 h 1422"/>
                  <a:gd name="T38" fmla="*/ 638 w 1670"/>
                  <a:gd name="T39" fmla="*/ 1391 h 1422"/>
                  <a:gd name="T40" fmla="*/ 652 w 1670"/>
                  <a:gd name="T41" fmla="*/ 1397 h 1422"/>
                  <a:gd name="T42" fmla="*/ 695 w 1670"/>
                  <a:gd name="T43" fmla="*/ 1416 h 1422"/>
                  <a:gd name="T44" fmla="*/ 725 w 1670"/>
                  <a:gd name="T45" fmla="*/ 1421 h 1422"/>
                  <a:gd name="T46" fmla="*/ 764 w 1670"/>
                  <a:gd name="T47" fmla="*/ 1422 h 1422"/>
                  <a:gd name="T48" fmla="*/ 830 w 1670"/>
                  <a:gd name="T49" fmla="*/ 1403 h 1422"/>
                  <a:gd name="T50" fmla="*/ 849 w 1670"/>
                  <a:gd name="T51" fmla="*/ 1392 h 1422"/>
                  <a:gd name="T52" fmla="*/ 881 w 1670"/>
                  <a:gd name="T53" fmla="*/ 1370 h 1422"/>
                  <a:gd name="T54" fmla="*/ 903 w 1670"/>
                  <a:gd name="T55" fmla="*/ 1345 h 1422"/>
                  <a:gd name="T56" fmla="*/ 1635 w 1670"/>
                  <a:gd name="T57" fmla="*/ 299 h 1422"/>
                  <a:gd name="T58" fmla="*/ 1654 w 1670"/>
                  <a:gd name="T59" fmla="*/ 264 h 1422"/>
                  <a:gd name="T60" fmla="*/ 1667 w 1670"/>
                  <a:gd name="T61" fmla="*/ 230 h 1422"/>
                  <a:gd name="T62" fmla="*/ 1670 w 1670"/>
                  <a:gd name="T63" fmla="*/ 192 h 1422"/>
                  <a:gd name="T64" fmla="*/ 1667 w 1670"/>
                  <a:gd name="T65" fmla="*/ 155 h 1422"/>
                  <a:gd name="T66" fmla="*/ 1657 w 1670"/>
                  <a:gd name="T67" fmla="*/ 121 h 1422"/>
                  <a:gd name="T68" fmla="*/ 1641 w 1670"/>
                  <a:gd name="T69" fmla="*/ 88 h 1422"/>
                  <a:gd name="T70" fmla="*/ 1618 w 1670"/>
                  <a:gd name="T71" fmla="*/ 58 h 1422"/>
                  <a:gd name="T72" fmla="*/ 1588 w 1670"/>
                  <a:gd name="T73" fmla="*/ 33 h 1422"/>
                  <a:gd name="T74" fmla="*/ 1572 w 1670"/>
                  <a:gd name="T75" fmla="*/ 23 h 1422"/>
                  <a:gd name="T76" fmla="*/ 1537 w 1670"/>
                  <a:gd name="T77" fmla="*/ 7 h 1422"/>
                  <a:gd name="T78" fmla="*/ 1501 w 1670"/>
                  <a:gd name="T79" fmla="*/ 0 h 1422"/>
                  <a:gd name="T80" fmla="*/ 1465 w 1670"/>
                  <a:gd name="T81" fmla="*/ 0 h 1422"/>
                  <a:gd name="T82" fmla="*/ 1429 w 1670"/>
                  <a:gd name="T83" fmla="*/ 6 h 1422"/>
                  <a:gd name="T84" fmla="*/ 1396 w 1670"/>
                  <a:gd name="T85" fmla="*/ 18 h 1422"/>
                  <a:gd name="T86" fmla="*/ 1364 w 1670"/>
                  <a:gd name="T87" fmla="*/ 39 h 1422"/>
                  <a:gd name="T88" fmla="*/ 1336 w 1670"/>
                  <a:gd name="T89" fmla="*/ 6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0" h="1422">
                    <a:moveTo>
                      <a:pt x="1325" y="80"/>
                    </a:moveTo>
                    <a:lnTo>
                      <a:pt x="721" y="942"/>
                    </a:lnTo>
                    <a:lnTo>
                      <a:pt x="324" y="545"/>
                    </a:lnTo>
                    <a:lnTo>
                      <a:pt x="324" y="545"/>
                    </a:lnTo>
                    <a:lnTo>
                      <a:pt x="310" y="532"/>
                    </a:lnTo>
                    <a:lnTo>
                      <a:pt x="295" y="521"/>
                    </a:lnTo>
                    <a:lnTo>
                      <a:pt x="279" y="512"/>
                    </a:lnTo>
                    <a:lnTo>
                      <a:pt x="261" y="504"/>
                    </a:lnTo>
                    <a:lnTo>
                      <a:pt x="244" y="497"/>
                    </a:lnTo>
                    <a:lnTo>
                      <a:pt x="227" y="493"/>
                    </a:lnTo>
                    <a:lnTo>
                      <a:pt x="208" y="491"/>
                    </a:lnTo>
                    <a:lnTo>
                      <a:pt x="191" y="489"/>
                    </a:lnTo>
                    <a:lnTo>
                      <a:pt x="172" y="491"/>
                    </a:lnTo>
                    <a:lnTo>
                      <a:pt x="154" y="493"/>
                    </a:lnTo>
                    <a:lnTo>
                      <a:pt x="135" y="497"/>
                    </a:lnTo>
                    <a:lnTo>
                      <a:pt x="118" y="504"/>
                    </a:lnTo>
                    <a:lnTo>
                      <a:pt x="102" y="512"/>
                    </a:lnTo>
                    <a:lnTo>
                      <a:pt x="85" y="521"/>
                    </a:lnTo>
                    <a:lnTo>
                      <a:pt x="71" y="532"/>
                    </a:lnTo>
                    <a:lnTo>
                      <a:pt x="55" y="545"/>
                    </a:lnTo>
                    <a:lnTo>
                      <a:pt x="55" y="545"/>
                    </a:lnTo>
                    <a:lnTo>
                      <a:pt x="43" y="559"/>
                    </a:lnTo>
                    <a:lnTo>
                      <a:pt x="31" y="575"/>
                    </a:lnTo>
                    <a:lnTo>
                      <a:pt x="22" y="590"/>
                    </a:lnTo>
                    <a:lnTo>
                      <a:pt x="14" y="608"/>
                    </a:lnTo>
                    <a:lnTo>
                      <a:pt x="8" y="625"/>
                    </a:lnTo>
                    <a:lnTo>
                      <a:pt x="3" y="642"/>
                    </a:lnTo>
                    <a:lnTo>
                      <a:pt x="2" y="661"/>
                    </a:lnTo>
                    <a:lnTo>
                      <a:pt x="0" y="679"/>
                    </a:lnTo>
                    <a:lnTo>
                      <a:pt x="2" y="697"/>
                    </a:lnTo>
                    <a:lnTo>
                      <a:pt x="3" y="716"/>
                    </a:lnTo>
                    <a:lnTo>
                      <a:pt x="8" y="734"/>
                    </a:lnTo>
                    <a:lnTo>
                      <a:pt x="14" y="751"/>
                    </a:lnTo>
                    <a:lnTo>
                      <a:pt x="22" y="768"/>
                    </a:lnTo>
                    <a:lnTo>
                      <a:pt x="31" y="784"/>
                    </a:lnTo>
                    <a:lnTo>
                      <a:pt x="43" y="800"/>
                    </a:lnTo>
                    <a:lnTo>
                      <a:pt x="55" y="814"/>
                    </a:lnTo>
                    <a:lnTo>
                      <a:pt x="611" y="1370"/>
                    </a:lnTo>
                    <a:lnTo>
                      <a:pt x="630" y="1383"/>
                    </a:lnTo>
                    <a:lnTo>
                      <a:pt x="638" y="1391"/>
                    </a:lnTo>
                    <a:lnTo>
                      <a:pt x="652" y="1397"/>
                    </a:lnTo>
                    <a:lnTo>
                      <a:pt x="652" y="1397"/>
                    </a:lnTo>
                    <a:lnTo>
                      <a:pt x="674" y="1408"/>
                    </a:lnTo>
                    <a:lnTo>
                      <a:pt x="695" y="1416"/>
                    </a:lnTo>
                    <a:lnTo>
                      <a:pt x="725" y="1421"/>
                    </a:lnTo>
                    <a:lnTo>
                      <a:pt x="725" y="1421"/>
                    </a:lnTo>
                    <a:lnTo>
                      <a:pt x="745" y="1422"/>
                    </a:lnTo>
                    <a:lnTo>
                      <a:pt x="764" y="1422"/>
                    </a:lnTo>
                    <a:lnTo>
                      <a:pt x="800" y="1416"/>
                    </a:lnTo>
                    <a:lnTo>
                      <a:pt x="830" y="1403"/>
                    </a:lnTo>
                    <a:lnTo>
                      <a:pt x="830" y="1403"/>
                    </a:lnTo>
                    <a:lnTo>
                      <a:pt x="849" y="1392"/>
                    </a:lnTo>
                    <a:lnTo>
                      <a:pt x="866" y="1378"/>
                    </a:lnTo>
                    <a:lnTo>
                      <a:pt x="881" y="1370"/>
                    </a:lnTo>
                    <a:lnTo>
                      <a:pt x="887" y="1359"/>
                    </a:lnTo>
                    <a:lnTo>
                      <a:pt x="903" y="1345"/>
                    </a:lnTo>
                    <a:lnTo>
                      <a:pt x="1635" y="299"/>
                    </a:lnTo>
                    <a:lnTo>
                      <a:pt x="1635" y="299"/>
                    </a:lnTo>
                    <a:lnTo>
                      <a:pt x="1646" y="282"/>
                    </a:lnTo>
                    <a:lnTo>
                      <a:pt x="1654" y="264"/>
                    </a:lnTo>
                    <a:lnTo>
                      <a:pt x="1660" y="247"/>
                    </a:lnTo>
                    <a:lnTo>
                      <a:pt x="1667" y="230"/>
                    </a:lnTo>
                    <a:lnTo>
                      <a:pt x="1668" y="211"/>
                    </a:lnTo>
                    <a:lnTo>
                      <a:pt x="1670" y="192"/>
                    </a:lnTo>
                    <a:lnTo>
                      <a:pt x="1670" y="174"/>
                    </a:lnTo>
                    <a:lnTo>
                      <a:pt x="1667" y="155"/>
                    </a:lnTo>
                    <a:lnTo>
                      <a:pt x="1664" y="138"/>
                    </a:lnTo>
                    <a:lnTo>
                      <a:pt x="1657" y="121"/>
                    </a:lnTo>
                    <a:lnTo>
                      <a:pt x="1649" y="104"/>
                    </a:lnTo>
                    <a:lnTo>
                      <a:pt x="1641" y="88"/>
                    </a:lnTo>
                    <a:lnTo>
                      <a:pt x="1630" y="72"/>
                    </a:lnTo>
                    <a:lnTo>
                      <a:pt x="1618" y="58"/>
                    </a:lnTo>
                    <a:lnTo>
                      <a:pt x="1604" y="45"/>
                    </a:lnTo>
                    <a:lnTo>
                      <a:pt x="1588" y="33"/>
                    </a:lnTo>
                    <a:lnTo>
                      <a:pt x="1588" y="33"/>
                    </a:lnTo>
                    <a:lnTo>
                      <a:pt x="1572" y="23"/>
                    </a:lnTo>
                    <a:lnTo>
                      <a:pt x="1555" y="14"/>
                    </a:lnTo>
                    <a:lnTo>
                      <a:pt x="1537" y="7"/>
                    </a:lnTo>
                    <a:lnTo>
                      <a:pt x="1520" y="3"/>
                    </a:lnTo>
                    <a:lnTo>
                      <a:pt x="1501" y="0"/>
                    </a:lnTo>
                    <a:lnTo>
                      <a:pt x="1484" y="0"/>
                    </a:lnTo>
                    <a:lnTo>
                      <a:pt x="1465" y="0"/>
                    </a:lnTo>
                    <a:lnTo>
                      <a:pt x="1448" y="3"/>
                    </a:lnTo>
                    <a:lnTo>
                      <a:pt x="1429" y="6"/>
                    </a:lnTo>
                    <a:lnTo>
                      <a:pt x="1411" y="12"/>
                    </a:lnTo>
                    <a:lnTo>
                      <a:pt x="1396" y="18"/>
                    </a:lnTo>
                    <a:lnTo>
                      <a:pt x="1378" y="28"/>
                    </a:lnTo>
                    <a:lnTo>
                      <a:pt x="1364" y="39"/>
                    </a:lnTo>
                    <a:lnTo>
                      <a:pt x="1350" y="52"/>
                    </a:lnTo>
                    <a:lnTo>
                      <a:pt x="1336" y="64"/>
                    </a:lnTo>
                    <a:lnTo>
                      <a:pt x="1325" y="8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dirty="0"/>
              </a:p>
            </p:txBody>
          </p:sp>
        </p:grpSp>
        <p:grpSp>
          <p:nvGrpSpPr>
            <p:cNvPr id="143" name="Group 451"/>
            <p:cNvGrpSpPr/>
            <p:nvPr/>
          </p:nvGrpSpPr>
          <p:grpSpPr>
            <a:xfrm>
              <a:off x="7773035" y="2164776"/>
              <a:ext cx="227696" cy="279689"/>
              <a:chOff x="5960296" y="3732836"/>
              <a:chExt cx="257196" cy="346993"/>
            </a:xfrm>
          </p:grpSpPr>
          <p:sp>
            <p:nvSpPr>
              <p:cNvPr id="144" name="Freeform 16"/>
              <p:cNvSpPr>
                <a:spLocks noEditPoints="1"/>
              </p:cNvSpPr>
              <p:nvPr/>
            </p:nvSpPr>
            <p:spPr bwMode="auto">
              <a:xfrm>
                <a:off x="6006965" y="3864909"/>
                <a:ext cx="56592" cy="147115"/>
              </a:xfrm>
              <a:custGeom>
                <a:avLst/>
                <a:gdLst/>
                <a:ahLst/>
                <a:cxnLst>
                  <a:cxn ang="0">
                    <a:pos x="77" y="62"/>
                  </a:cxn>
                  <a:cxn ang="0">
                    <a:pos x="108" y="31"/>
                  </a:cxn>
                  <a:cxn ang="0">
                    <a:pos x="77" y="0"/>
                  </a:cxn>
                  <a:cxn ang="0">
                    <a:pos x="46" y="31"/>
                  </a:cxn>
                  <a:cxn ang="0">
                    <a:pos x="77" y="62"/>
                  </a:cxn>
                  <a:cxn ang="0">
                    <a:pos x="111" y="72"/>
                  </a:cxn>
                  <a:cxn ang="0">
                    <a:pos x="44" y="72"/>
                  </a:cxn>
                  <a:cxn ang="0">
                    <a:pos x="0" y="118"/>
                  </a:cxn>
                  <a:cxn ang="0">
                    <a:pos x="0" y="215"/>
                  </a:cxn>
                  <a:cxn ang="0">
                    <a:pos x="0" y="224"/>
                  </a:cxn>
                  <a:cxn ang="0">
                    <a:pos x="0" y="227"/>
                  </a:cxn>
                  <a:cxn ang="0">
                    <a:pos x="0" y="227"/>
                  </a:cxn>
                  <a:cxn ang="0">
                    <a:pos x="1" y="230"/>
                  </a:cxn>
                  <a:cxn ang="0">
                    <a:pos x="2" y="232"/>
                  </a:cxn>
                  <a:cxn ang="0">
                    <a:pos x="3" y="233"/>
                  </a:cxn>
                  <a:cxn ang="0">
                    <a:pos x="3" y="233"/>
                  </a:cxn>
                  <a:cxn ang="0">
                    <a:pos x="3" y="233"/>
                  </a:cxn>
                  <a:cxn ang="0">
                    <a:pos x="15" y="239"/>
                  </a:cxn>
                  <a:cxn ang="0">
                    <a:pos x="26" y="233"/>
                  </a:cxn>
                  <a:cxn ang="0">
                    <a:pos x="26" y="233"/>
                  </a:cxn>
                  <a:cxn ang="0">
                    <a:pos x="26" y="233"/>
                  </a:cxn>
                  <a:cxn ang="0">
                    <a:pos x="28" y="231"/>
                  </a:cxn>
                  <a:cxn ang="0">
                    <a:pos x="28" y="231"/>
                  </a:cxn>
                  <a:cxn ang="0">
                    <a:pos x="29" y="229"/>
                  </a:cxn>
                  <a:cxn ang="0">
                    <a:pos x="29" y="228"/>
                  </a:cxn>
                  <a:cxn ang="0">
                    <a:pos x="30" y="227"/>
                  </a:cxn>
                  <a:cxn ang="0">
                    <a:pos x="30" y="224"/>
                  </a:cxn>
                  <a:cxn ang="0">
                    <a:pos x="30" y="222"/>
                  </a:cxn>
                  <a:cxn ang="0">
                    <a:pos x="30" y="122"/>
                  </a:cxn>
                  <a:cxn ang="0">
                    <a:pos x="36" y="122"/>
                  </a:cxn>
                  <a:cxn ang="0">
                    <a:pos x="36" y="220"/>
                  </a:cxn>
                  <a:cxn ang="0">
                    <a:pos x="36" y="233"/>
                  </a:cxn>
                  <a:cxn ang="0">
                    <a:pos x="36" y="238"/>
                  </a:cxn>
                  <a:cxn ang="0">
                    <a:pos x="36" y="401"/>
                  </a:cxn>
                  <a:cxn ang="0">
                    <a:pos x="55" y="420"/>
                  </a:cxn>
                  <a:cxn ang="0">
                    <a:pos x="74" y="401"/>
                  </a:cxn>
                  <a:cxn ang="0">
                    <a:pos x="74" y="243"/>
                  </a:cxn>
                  <a:cxn ang="0">
                    <a:pos x="81" y="243"/>
                  </a:cxn>
                  <a:cxn ang="0">
                    <a:pos x="81" y="401"/>
                  </a:cxn>
                  <a:cxn ang="0">
                    <a:pos x="100" y="420"/>
                  </a:cxn>
                  <a:cxn ang="0">
                    <a:pos x="119" y="401"/>
                  </a:cxn>
                  <a:cxn ang="0">
                    <a:pos x="119" y="217"/>
                  </a:cxn>
                  <a:cxn ang="0">
                    <a:pos x="119" y="202"/>
                  </a:cxn>
                  <a:cxn ang="0">
                    <a:pos x="119" y="185"/>
                  </a:cxn>
                  <a:cxn ang="0">
                    <a:pos x="119" y="122"/>
                  </a:cxn>
                  <a:cxn ang="0">
                    <a:pos x="125" y="122"/>
                  </a:cxn>
                  <a:cxn ang="0">
                    <a:pos x="125" y="183"/>
                  </a:cxn>
                  <a:cxn ang="0">
                    <a:pos x="125" y="200"/>
                  </a:cxn>
                  <a:cxn ang="0">
                    <a:pos x="125" y="215"/>
                  </a:cxn>
                  <a:cxn ang="0">
                    <a:pos x="125" y="224"/>
                  </a:cxn>
                  <a:cxn ang="0">
                    <a:pos x="140" y="239"/>
                  </a:cxn>
                  <a:cxn ang="0">
                    <a:pos x="155" y="224"/>
                  </a:cxn>
                  <a:cxn ang="0">
                    <a:pos x="155" y="201"/>
                  </a:cxn>
                  <a:cxn ang="0">
                    <a:pos x="155" y="192"/>
                  </a:cxn>
                  <a:cxn ang="0">
                    <a:pos x="155" y="176"/>
                  </a:cxn>
                  <a:cxn ang="0">
                    <a:pos x="155" y="118"/>
                  </a:cxn>
                  <a:cxn ang="0">
                    <a:pos x="111" y="72"/>
                  </a:cxn>
                </a:cxnLst>
                <a:rect l="0" t="0" r="r" b="b"/>
                <a:pathLst>
                  <a:path w="155" h="420">
                    <a:moveTo>
                      <a:pt x="77" y="62"/>
                    </a:moveTo>
                    <a:cubicBezTo>
                      <a:pt x="95" y="62"/>
                      <a:pt x="108" y="48"/>
                      <a:pt x="108" y="31"/>
                    </a:cubicBezTo>
                    <a:cubicBezTo>
                      <a:pt x="108" y="14"/>
                      <a:pt x="95" y="0"/>
                      <a:pt x="77" y="0"/>
                    </a:cubicBezTo>
                    <a:cubicBezTo>
                      <a:pt x="60" y="0"/>
                      <a:pt x="46" y="14"/>
                      <a:pt x="46" y="31"/>
                    </a:cubicBezTo>
                    <a:cubicBezTo>
                      <a:pt x="46" y="48"/>
                      <a:pt x="60" y="62"/>
                      <a:pt x="77" y="62"/>
                    </a:cubicBezTo>
                    <a:close/>
                    <a:moveTo>
                      <a:pt x="111" y="72"/>
                    </a:moveTo>
                    <a:cubicBezTo>
                      <a:pt x="44" y="72"/>
                      <a:pt x="44" y="72"/>
                      <a:pt x="44" y="72"/>
                    </a:cubicBezTo>
                    <a:cubicBezTo>
                      <a:pt x="20" y="72"/>
                      <a:pt x="0" y="92"/>
                      <a:pt x="0" y="118"/>
                    </a:cubicBezTo>
                    <a:cubicBezTo>
                      <a:pt x="0" y="215"/>
                      <a:pt x="0" y="215"/>
                      <a:pt x="0" y="215"/>
                    </a:cubicBezTo>
                    <a:cubicBezTo>
                      <a:pt x="0" y="224"/>
                      <a:pt x="0" y="224"/>
                      <a:pt x="0" y="224"/>
                    </a:cubicBezTo>
                    <a:cubicBezTo>
                      <a:pt x="0" y="225"/>
                      <a:pt x="0" y="226"/>
                      <a:pt x="0" y="227"/>
                    </a:cubicBezTo>
                    <a:cubicBezTo>
                      <a:pt x="0" y="227"/>
                      <a:pt x="0" y="227"/>
                      <a:pt x="0" y="227"/>
                    </a:cubicBezTo>
                    <a:cubicBezTo>
                      <a:pt x="0" y="228"/>
                      <a:pt x="1" y="229"/>
                      <a:pt x="1" y="230"/>
                    </a:cubicBezTo>
                    <a:cubicBezTo>
                      <a:pt x="1" y="231"/>
                      <a:pt x="2" y="231"/>
                      <a:pt x="2" y="232"/>
                    </a:cubicBezTo>
                    <a:cubicBezTo>
                      <a:pt x="2" y="232"/>
                      <a:pt x="3" y="232"/>
                      <a:pt x="3" y="233"/>
                    </a:cubicBezTo>
                    <a:cubicBezTo>
                      <a:pt x="3" y="233"/>
                      <a:pt x="3" y="233"/>
                      <a:pt x="3" y="233"/>
                    </a:cubicBezTo>
                    <a:cubicBezTo>
                      <a:pt x="3" y="233"/>
                      <a:pt x="3" y="233"/>
                      <a:pt x="3" y="233"/>
                    </a:cubicBezTo>
                    <a:cubicBezTo>
                      <a:pt x="6" y="237"/>
                      <a:pt x="10" y="239"/>
                      <a:pt x="15" y="239"/>
                    </a:cubicBezTo>
                    <a:cubicBezTo>
                      <a:pt x="19" y="239"/>
                      <a:pt x="23" y="237"/>
                      <a:pt x="26" y="233"/>
                    </a:cubicBezTo>
                    <a:cubicBezTo>
                      <a:pt x="26" y="233"/>
                      <a:pt x="26" y="233"/>
                      <a:pt x="26" y="233"/>
                    </a:cubicBezTo>
                    <a:cubicBezTo>
                      <a:pt x="26" y="233"/>
                      <a:pt x="26" y="233"/>
                      <a:pt x="26" y="233"/>
                    </a:cubicBezTo>
                    <a:cubicBezTo>
                      <a:pt x="27" y="233"/>
                      <a:pt x="27" y="232"/>
                      <a:pt x="28" y="231"/>
                    </a:cubicBezTo>
                    <a:cubicBezTo>
                      <a:pt x="28" y="231"/>
                      <a:pt x="28" y="231"/>
                      <a:pt x="28" y="231"/>
                    </a:cubicBezTo>
                    <a:cubicBezTo>
                      <a:pt x="28" y="230"/>
                      <a:pt x="29" y="230"/>
                      <a:pt x="29" y="229"/>
                    </a:cubicBezTo>
                    <a:cubicBezTo>
                      <a:pt x="29" y="229"/>
                      <a:pt x="29" y="228"/>
                      <a:pt x="29" y="228"/>
                    </a:cubicBezTo>
                    <a:cubicBezTo>
                      <a:pt x="29" y="227"/>
                      <a:pt x="30" y="227"/>
                      <a:pt x="30" y="227"/>
                    </a:cubicBezTo>
                    <a:cubicBezTo>
                      <a:pt x="30" y="226"/>
                      <a:pt x="30" y="225"/>
                      <a:pt x="30" y="224"/>
                    </a:cubicBezTo>
                    <a:cubicBezTo>
                      <a:pt x="30" y="222"/>
                      <a:pt x="30" y="222"/>
                      <a:pt x="30" y="222"/>
                    </a:cubicBezTo>
                    <a:cubicBezTo>
                      <a:pt x="30" y="122"/>
                      <a:pt x="30" y="122"/>
                      <a:pt x="30" y="122"/>
                    </a:cubicBezTo>
                    <a:cubicBezTo>
                      <a:pt x="36" y="122"/>
                      <a:pt x="36" y="122"/>
                      <a:pt x="36" y="122"/>
                    </a:cubicBezTo>
                    <a:cubicBezTo>
                      <a:pt x="36" y="220"/>
                      <a:pt x="36" y="220"/>
                      <a:pt x="36" y="220"/>
                    </a:cubicBezTo>
                    <a:cubicBezTo>
                      <a:pt x="36" y="233"/>
                      <a:pt x="36" y="233"/>
                      <a:pt x="36" y="233"/>
                    </a:cubicBezTo>
                    <a:cubicBezTo>
                      <a:pt x="36" y="238"/>
                      <a:pt x="36" y="238"/>
                      <a:pt x="36" y="238"/>
                    </a:cubicBezTo>
                    <a:cubicBezTo>
                      <a:pt x="36" y="401"/>
                      <a:pt x="36" y="401"/>
                      <a:pt x="36" y="401"/>
                    </a:cubicBezTo>
                    <a:cubicBezTo>
                      <a:pt x="36" y="412"/>
                      <a:pt x="44" y="420"/>
                      <a:pt x="55" y="420"/>
                    </a:cubicBezTo>
                    <a:cubicBezTo>
                      <a:pt x="65" y="420"/>
                      <a:pt x="74" y="412"/>
                      <a:pt x="74" y="401"/>
                    </a:cubicBezTo>
                    <a:cubicBezTo>
                      <a:pt x="74" y="243"/>
                      <a:pt x="74" y="243"/>
                      <a:pt x="74" y="243"/>
                    </a:cubicBezTo>
                    <a:cubicBezTo>
                      <a:pt x="81" y="243"/>
                      <a:pt x="81" y="243"/>
                      <a:pt x="81" y="243"/>
                    </a:cubicBezTo>
                    <a:cubicBezTo>
                      <a:pt x="81" y="401"/>
                      <a:pt x="81" y="401"/>
                      <a:pt x="81" y="401"/>
                    </a:cubicBezTo>
                    <a:cubicBezTo>
                      <a:pt x="81" y="412"/>
                      <a:pt x="90" y="420"/>
                      <a:pt x="100" y="420"/>
                    </a:cubicBezTo>
                    <a:cubicBezTo>
                      <a:pt x="111" y="420"/>
                      <a:pt x="119" y="412"/>
                      <a:pt x="119" y="401"/>
                    </a:cubicBezTo>
                    <a:cubicBezTo>
                      <a:pt x="119" y="217"/>
                      <a:pt x="119" y="217"/>
                      <a:pt x="119" y="217"/>
                    </a:cubicBezTo>
                    <a:cubicBezTo>
                      <a:pt x="119" y="202"/>
                      <a:pt x="119" y="202"/>
                      <a:pt x="119" y="202"/>
                    </a:cubicBezTo>
                    <a:cubicBezTo>
                      <a:pt x="119" y="185"/>
                      <a:pt x="119" y="185"/>
                      <a:pt x="119" y="185"/>
                    </a:cubicBezTo>
                    <a:cubicBezTo>
                      <a:pt x="119" y="122"/>
                      <a:pt x="119" y="122"/>
                      <a:pt x="119" y="122"/>
                    </a:cubicBezTo>
                    <a:cubicBezTo>
                      <a:pt x="125" y="122"/>
                      <a:pt x="125" y="122"/>
                      <a:pt x="125" y="122"/>
                    </a:cubicBezTo>
                    <a:cubicBezTo>
                      <a:pt x="125" y="183"/>
                      <a:pt x="125" y="183"/>
                      <a:pt x="125" y="183"/>
                    </a:cubicBezTo>
                    <a:cubicBezTo>
                      <a:pt x="125" y="200"/>
                      <a:pt x="125" y="200"/>
                      <a:pt x="125" y="200"/>
                    </a:cubicBezTo>
                    <a:cubicBezTo>
                      <a:pt x="125" y="215"/>
                      <a:pt x="125" y="215"/>
                      <a:pt x="125" y="215"/>
                    </a:cubicBezTo>
                    <a:cubicBezTo>
                      <a:pt x="125" y="224"/>
                      <a:pt x="125" y="224"/>
                      <a:pt x="125" y="224"/>
                    </a:cubicBezTo>
                    <a:cubicBezTo>
                      <a:pt x="125" y="232"/>
                      <a:pt x="132" y="239"/>
                      <a:pt x="140" y="239"/>
                    </a:cubicBezTo>
                    <a:cubicBezTo>
                      <a:pt x="148" y="239"/>
                      <a:pt x="155" y="232"/>
                      <a:pt x="155" y="224"/>
                    </a:cubicBezTo>
                    <a:cubicBezTo>
                      <a:pt x="155" y="201"/>
                      <a:pt x="155" y="201"/>
                      <a:pt x="155" y="201"/>
                    </a:cubicBezTo>
                    <a:cubicBezTo>
                      <a:pt x="155" y="192"/>
                      <a:pt x="155" y="192"/>
                      <a:pt x="155" y="192"/>
                    </a:cubicBezTo>
                    <a:cubicBezTo>
                      <a:pt x="155" y="176"/>
                      <a:pt x="155" y="176"/>
                      <a:pt x="155" y="176"/>
                    </a:cubicBezTo>
                    <a:cubicBezTo>
                      <a:pt x="155" y="118"/>
                      <a:pt x="155" y="118"/>
                      <a:pt x="155" y="118"/>
                    </a:cubicBezTo>
                    <a:cubicBezTo>
                      <a:pt x="155" y="92"/>
                      <a:pt x="135" y="72"/>
                      <a:pt x="111" y="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5" name="Freeform 113"/>
              <p:cNvSpPr>
                <a:spLocks noEditPoints="1"/>
              </p:cNvSpPr>
              <p:nvPr/>
            </p:nvSpPr>
            <p:spPr bwMode="auto">
              <a:xfrm>
                <a:off x="5960296" y="3732836"/>
                <a:ext cx="257196" cy="346993"/>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8"/>
              <p:cNvSpPr>
                <a:spLocks/>
              </p:cNvSpPr>
              <p:nvPr/>
            </p:nvSpPr>
            <p:spPr bwMode="auto">
              <a:xfrm flipH="1">
                <a:off x="6081246" y="3906332"/>
                <a:ext cx="95631" cy="85639"/>
              </a:xfrm>
              <a:custGeom>
                <a:avLst/>
                <a:gdLst>
                  <a:gd name="T0" fmla="*/ 1066 w 2012"/>
                  <a:gd name="T1" fmla="*/ 1074 h 1800"/>
                  <a:gd name="T2" fmla="*/ 1089 w 2012"/>
                  <a:gd name="T3" fmla="*/ 957 h 1800"/>
                  <a:gd name="T4" fmla="*/ 1135 w 2012"/>
                  <a:gd name="T5" fmla="*/ 850 h 1800"/>
                  <a:gd name="T6" fmla="*/ 1199 w 2012"/>
                  <a:gd name="T7" fmla="*/ 754 h 1800"/>
                  <a:gd name="T8" fmla="*/ 1280 w 2012"/>
                  <a:gd name="T9" fmla="*/ 673 h 1800"/>
                  <a:gd name="T10" fmla="*/ 1375 w 2012"/>
                  <a:gd name="T11" fmla="*/ 609 h 1800"/>
                  <a:gd name="T12" fmla="*/ 1483 w 2012"/>
                  <a:gd name="T13" fmla="*/ 563 h 1800"/>
                  <a:gd name="T14" fmla="*/ 1599 w 2012"/>
                  <a:gd name="T15" fmla="*/ 540 h 1800"/>
                  <a:gd name="T16" fmla="*/ 1683 w 2012"/>
                  <a:gd name="T17" fmla="*/ 537 h 1800"/>
                  <a:gd name="T18" fmla="*/ 1774 w 2012"/>
                  <a:gd name="T19" fmla="*/ 548 h 1800"/>
                  <a:gd name="T20" fmla="*/ 1860 w 2012"/>
                  <a:gd name="T21" fmla="*/ 571 h 1800"/>
                  <a:gd name="T22" fmla="*/ 1940 w 2012"/>
                  <a:gd name="T23" fmla="*/ 606 h 1800"/>
                  <a:gd name="T24" fmla="*/ 1997 w 2012"/>
                  <a:gd name="T25" fmla="*/ 640 h 1800"/>
                  <a:gd name="T26" fmla="*/ 2012 w 2012"/>
                  <a:gd name="T27" fmla="*/ 499 h 1800"/>
                  <a:gd name="T28" fmla="*/ 1991 w 2012"/>
                  <a:gd name="T29" fmla="*/ 361 h 1800"/>
                  <a:gd name="T30" fmla="*/ 1946 w 2012"/>
                  <a:gd name="T31" fmla="*/ 261 h 1800"/>
                  <a:gd name="T32" fmla="*/ 1902 w 2012"/>
                  <a:gd name="T33" fmla="*/ 197 h 1800"/>
                  <a:gd name="T34" fmla="*/ 1846 w 2012"/>
                  <a:gd name="T35" fmla="*/ 136 h 1800"/>
                  <a:gd name="T36" fmla="*/ 1772 w 2012"/>
                  <a:gd name="T37" fmla="*/ 76 h 1800"/>
                  <a:gd name="T38" fmla="*/ 1681 w 2012"/>
                  <a:gd name="T39" fmla="*/ 32 h 1800"/>
                  <a:gd name="T40" fmla="*/ 1576 w 2012"/>
                  <a:gd name="T41" fmla="*/ 6 h 1800"/>
                  <a:gd name="T42" fmla="*/ 1466 w 2012"/>
                  <a:gd name="T43" fmla="*/ 0 h 1800"/>
                  <a:gd name="T44" fmla="*/ 1353 w 2012"/>
                  <a:gd name="T45" fmla="*/ 16 h 1800"/>
                  <a:gd name="T46" fmla="*/ 1241 w 2012"/>
                  <a:gd name="T47" fmla="*/ 54 h 1800"/>
                  <a:gd name="T48" fmla="*/ 1138 w 2012"/>
                  <a:gd name="T49" fmla="*/ 115 h 1800"/>
                  <a:gd name="T50" fmla="*/ 1046 w 2012"/>
                  <a:gd name="T51" fmla="*/ 199 h 1800"/>
                  <a:gd name="T52" fmla="*/ 986 w 2012"/>
                  <a:gd name="T53" fmla="*/ 225 h 1800"/>
                  <a:gd name="T54" fmla="*/ 898 w 2012"/>
                  <a:gd name="T55" fmla="*/ 133 h 1800"/>
                  <a:gd name="T56" fmla="*/ 798 w 2012"/>
                  <a:gd name="T57" fmla="*/ 67 h 1800"/>
                  <a:gd name="T58" fmla="*/ 688 w 2012"/>
                  <a:gd name="T59" fmla="*/ 23 h 1800"/>
                  <a:gd name="T60" fmla="*/ 575 w 2012"/>
                  <a:gd name="T61" fmla="*/ 2 h 1800"/>
                  <a:gd name="T62" fmla="*/ 463 w 2012"/>
                  <a:gd name="T63" fmla="*/ 2 h 1800"/>
                  <a:gd name="T64" fmla="*/ 357 w 2012"/>
                  <a:gd name="T65" fmla="*/ 23 h 1800"/>
                  <a:gd name="T66" fmla="*/ 263 w 2012"/>
                  <a:gd name="T67" fmla="*/ 63 h 1800"/>
                  <a:gd name="T68" fmla="*/ 201 w 2012"/>
                  <a:gd name="T69" fmla="*/ 105 h 1800"/>
                  <a:gd name="T70" fmla="*/ 89 w 2012"/>
                  <a:gd name="T71" fmla="*/ 225 h 1800"/>
                  <a:gd name="T72" fmla="*/ 24 w 2012"/>
                  <a:gd name="T73" fmla="*/ 352 h 1800"/>
                  <a:gd name="T74" fmla="*/ 0 w 2012"/>
                  <a:gd name="T75" fmla="*/ 487 h 1800"/>
                  <a:gd name="T76" fmla="*/ 12 w 2012"/>
                  <a:gd name="T77" fmla="*/ 625 h 1800"/>
                  <a:gd name="T78" fmla="*/ 55 w 2012"/>
                  <a:gd name="T79" fmla="*/ 765 h 1800"/>
                  <a:gd name="T80" fmla="*/ 123 w 2012"/>
                  <a:gd name="T81" fmla="*/ 904 h 1800"/>
                  <a:gd name="T82" fmla="*/ 211 w 2012"/>
                  <a:gd name="T83" fmla="*/ 1041 h 1800"/>
                  <a:gd name="T84" fmla="*/ 313 w 2012"/>
                  <a:gd name="T85" fmla="*/ 1173 h 1800"/>
                  <a:gd name="T86" fmla="*/ 539 w 2012"/>
                  <a:gd name="T87" fmla="*/ 1414 h 1800"/>
                  <a:gd name="T88" fmla="*/ 759 w 2012"/>
                  <a:gd name="T89" fmla="*/ 1610 h 1800"/>
                  <a:gd name="T90" fmla="*/ 982 w 2012"/>
                  <a:gd name="T91" fmla="*/ 1783 h 1800"/>
                  <a:gd name="T92" fmla="*/ 1090 w 2012"/>
                  <a:gd name="T93" fmla="*/ 1739 h 1800"/>
                  <a:gd name="T94" fmla="*/ 1277 w 2012"/>
                  <a:gd name="T95" fmla="*/ 1591 h 1800"/>
                  <a:gd name="T96" fmla="*/ 1208 w 2012"/>
                  <a:gd name="T97" fmla="*/ 1524 h 1800"/>
                  <a:gd name="T98" fmla="*/ 1135 w 2012"/>
                  <a:gd name="T99" fmla="*/ 1419 h 1800"/>
                  <a:gd name="T100" fmla="*/ 1086 w 2012"/>
                  <a:gd name="T101" fmla="*/ 1300 h 1800"/>
                  <a:gd name="T102" fmla="*/ 1063 w 2012"/>
                  <a:gd name="T103" fmla="*/ 1168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2" h="1800">
                    <a:moveTo>
                      <a:pt x="1062" y="1134"/>
                    </a:moveTo>
                    <a:lnTo>
                      <a:pt x="1062" y="1134"/>
                    </a:lnTo>
                    <a:lnTo>
                      <a:pt x="1063" y="1104"/>
                    </a:lnTo>
                    <a:lnTo>
                      <a:pt x="1066" y="1074"/>
                    </a:lnTo>
                    <a:lnTo>
                      <a:pt x="1069" y="1043"/>
                    </a:lnTo>
                    <a:lnTo>
                      <a:pt x="1074" y="1014"/>
                    </a:lnTo>
                    <a:lnTo>
                      <a:pt x="1081" y="985"/>
                    </a:lnTo>
                    <a:lnTo>
                      <a:pt x="1089" y="957"/>
                    </a:lnTo>
                    <a:lnTo>
                      <a:pt x="1099" y="928"/>
                    </a:lnTo>
                    <a:lnTo>
                      <a:pt x="1109" y="901"/>
                    </a:lnTo>
                    <a:lnTo>
                      <a:pt x="1121" y="876"/>
                    </a:lnTo>
                    <a:lnTo>
                      <a:pt x="1135" y="850"/>
                    </a:lnTo>
                    <a:lnTo>
                      <a:pt x="1149" y="824"/>
                    </a:lnTo>
                    <a:lnTo>
                      <a:pt x="1164" y="801"/>
                    </a:lnTo>
                    <a:lnTo>
                      <a:pt x="1182" y="777"/>
                    </a:lnTo>
                    <a:lnTo>
                      <a:pt x="1199" y="754"/>
                    </a:lnTo>
                    <a:lnTo>
                      <a:pt x="1218" y="733"/>
                    </a:lnTo>
                    <a:lnTo>
                      <a:pt x="1238" y="712"/>
                    </a:lnTo>
                    <a:lnTo>
                      <a:pt x="1258" y="692"/>
                    </a:lnTo>
                    <a:lnTo>
                      <a:pt x="1280" y="673"/>
                    </a:lnTo>
                    <a:lnTo>
                      <a:pt x="1302" y="656"/>
                    </a:lnTo>
                    <a:lnTo>
                      <a:pt x="1326" y="639"/>
                    </a:lnTo>
                    <a:lnTo>
                      <a:pt x="1350" y="623"/>
                    </a:lnTo>
                    <a:lnTo>
                      <a:pt x="1375" y="609"/>
                    </a:lnTo>
                    <a:lnTo>
                      <a:pt x="1401" y="596"/>
                    </a:lnTo>
                    <a:lnTo>
                      <a:pt x="1428" y="583"/>
                    </a:lnTo>
                    <a:lnTo>
                      <a:pt x="1455" y="572"/>
                    </a:lnTo>
                    <a:lnTo>
                      <a:pt x="1483" y="563"/>
                    </a:lnTo>
                    <a:lnTo>
                      <a:pt x="1511" y="555"/>
                    </a:lnTo>
                    <a:lnTo>
                      <a:pt x="1540" y="549"/>
                    </a:lnTo>
                    <a:lnTo>
                      <a:pt x="1569" y="543"/>
                    </a:lnTo>
                    <a:lnTo>
                      <a:pt x="1599" y="540"/>
                    </a:lnTo>
                    <a:lnTo>
                      <a:pt x="1629" y="537"/>
                    </a:lnTo>
                    <a:lnTo>
                      <a:pt x="1661" y="536"/>
                    </a:lnTo>
                    <a:lnTo>
                      <a:pt x="1661" y="536"/>
                    </a:lnTo>
                    <a:lnTo>
                      <a:pt x="1683" y="537"/>
                    </a:lnTo>
                    <a:lnTo>
                      <a:pt x="1706" y="539"/>
                    </a:lnTo>
                    <a:lnTo>
                      <a:pt x="1730" y="541"/>
                    </a:lnTo>
                    <a:lnTo>
                      <a:pt x="1752" y="543"/>
                    </a:lnTo>
                    <a:lnTo>
                      <a:pt x="1774" y="548"/>
                    </a:lnTo>
                    <a:lnTo>
                      <a:pt x="1796" y="553"/>
                    </a:lnTo>
                    <a:lnTo>
                      <a:pt x="1818" y="557"/>
                    </a:lnTo>
                    <a:lnTo>
                      <a:pt x="1839" y="564"/>
                    </a:lnTo>
                    <a:lnTo>
                      <a:pt x="1860" y="571"/>
                    </a:lnTo>
                    <a:lnTo>
                      <a:pt x="1881" y="578"/>
                    </a:lnTo>
                    <a:lnTo>
                      <a:pt x="1901" y="588"/>
                    </a:lnTo>
                    <a:lnTo>
                      <a:pt x="1921" y="597"/>
                    </a:lnTo>
                    <a:lnTo>
                      <a:pt x="1940" y="606"/>
                    </a:lnTo>
                    <a:lnTo>
                      <a:pt x="1959" y="617"/>
                    </a:lnTo>
                    <a:lnTo>
                      <a:pt x="1978" y="629"/>
                    </a:lnTo>
                    <a:lnTo>
                      <a:pt x="1997" y="640"/>
                    </a:lnTo>
                    <a:lnTo>
                      <a:pt x="1997" y="640"/>
                    </a:lnTo>
                    <a:lnTo>
                      <a:pt x="2004" y="605"/>
                    </a:lnTo>
                    <a:lnTo>
                      <a:pt x="2008" y="569"/>
                    </a:lnTo>
                    <a:lnTo>
                      <a:pt x="2012" y="534"/>
                    </a:lnTo>
                    <a:lnTo>
                      <a:pt x="2012" y="499"/>
                    </a:lnTo>
                    <a:lnTo>
                      <a:pt x="2011" y="464"/>
                    </a:lnTo>
                    <a:lnTo>
                      <a:pt x="2006" y="428"/>
                    </a:lnTo>
                    <a:lnTo>
                      <a:pt x="2000" y="395"/>
                    </a:lnTo>
                    <a:lnTo>
                      <a:pt x="1991" y="361"/>
                    </a:lnTo>
                    <a:lnTo>
                      <a:pt x="1979" y="327"/>
                    </a:lnTo>
                    <a:lnTo>
                      <a:pt x="1964" y="294"/>
                    </a:lnTo>
                    <a:lnTo>
                      <a:pt x="1956" y="277"/>
                    </a:lnTo>
                    <a:lnTo>
                      <a:pt x="1946" y="261"/>
                    </a:lnTo>
                    <a:lnTo>
                      <a:pt x="1937" y="245"/>
                    </a:lnTo>
                    <a:lnTo>
                      <a:pt x="1926" y="228"/>
                    </a:lnTo>
                    <a:lnTo>
                      <a:pt x="1915" y="213"/>
                    </a:lnTo>
                    <a:lnTo>
                      <a:pt x="1902" y="197"/>
                    </a:lnTo>
                    <a:lnTo>
                      <a:pt x="1889" y="181"/>
                    </a:lnTo>
                    <a:lnTo>
                      <a:pt x="1876" y="166"/>
                    </a:lnTo>
                    <a:lnTo>
                      <a:pt x="1861" y="150"/>
                    </a:lnTo>
                    <a:lnTo>
                      <a:pt x="1846" y="136"/>
                    </a:lnTo>
                    <a:lnTo>
                      <a:pt x="1812" y="105"/>
                    </a:lnTo>
                    <a:lnTo>
                      <a:pt x="1812" y="105"/>
                    </a:lnTo>
                    <a:lnTo>
                      <a:pt x="1793" y="90"/>
                    </a:lnTo>
                    <a:lnTo>
                      <a:pt x="1772" y="76"/>
                    </a:lnTo>
                    <a:lnTo>
                      <a:pt x="1751" y="63"/>
                    </a:lnTo>
                    <a:lnTo>
                      <a:pt x="1727" y="51"/>
                    </a:lnTo>
                    <a:lnTo>
                      <a:pt x="1704" y="41"/>
                    </a:lnTo>
                    <a:lnTo>
                      <a:pt x="1681" y="32"/>
                    </a:lnTo>
                    <a:lnTo>
                      <a:pt x="1655" y="23"/>
                    </a:lnTo>
                    <a:lnTo>
                      <a:pt x="1629" y="16"/>
                    </a:lnTo>
                    <a:lnTo>
                      <a:pt x="1603" y="10"/>
                    </a:lnTo>
                    <a:lnTo>
                      <a:pt x="1576" y="6"/>
                    </a:lnTo>
                    <a:lnTo>
                      <a:pt x="1549" y="2"/>
                    </a:lnTo>
                    <a:lnTo>
                      <a:pt x="1521" y="0"/>
                    </a:lnTo>
                    <a:lnTo>
                      <a:pt x="1494" y="0"/>
                    </a:lnTo>
                    <a:lnTo>
                      <a:pt x="1466" y="0"/>
                    </a:lnTo>
                    <a:lnTo>
                      <a:pt x="1437" y="2"/>
                    </a:lnTo>
                    <a:lnTo>
                      <a:pt x="1409" y="6"/>
                    </a:lnTo>
                    <a:lnTo>
                      <a:pt x="1381" y="10"/>
                    </a:lnTo>
                    <a:lnTo>
                      <a:pt x="1353" y="16"/>
                    </a:lnTo>
                    <a:lnTo>
                      <a:pt x="1325" y="23"/>
                    </a:lnTo>
                    <a:lnTo>
                      <a:pt x="1297" y="33"/>
                    </a:lnTo>
                    <a:lnTo>
                      <a:pt x="1270" y="42"/>
                    </a:lnTo>
                    <a:lnTo>
                      <a:pt x="1241" y="54"/>
                    </a:lnTo>
                    <a:lnTo>
                      <a:pt x="1216" y="67"/>
                    </a:lnTo>
                    <a:lnTo>
                      <a:pt x="1189" y="82"/>
                    </a:lnTo>
                    <a:lnTo>
                      <a:pt x="1163" y="97"/>
                    </a:lnTo>
                    <a:lnTo>
                      <a:pt x="1138" y="115"/>
                    </a:lnTo>
                    <a:lnTo>
                      <a:pt x="1114" y="133"/>
                    </a:lnTo>
                    <a:lnTo>
                      <a:pt x="1090" y="155"/>
                    </a:lnTo>
                    <a:lnTo>
                      <a:pt x="1068" y="176"/>
                    </a:lnTo>
                    <a:lnTo>
                      <a:pt x="1046" y="199"/>
                    </a:lnTo>
                    <a:lnTo>
                      <a:pt x="1026" y="225"/>
                    </a:lnTo>
                    <a:lnTo>
                      <a:pt x="1006" y="251"/>
                    </a:lnTo>
                    <a:lnTo>
                      <a:pt x="1006" y="251"/>
                    </a:lnTo>
                    <a:lnTo>
                      <a:pt x="986" y="225"/>
                    </a:lnTo>
                    <a:lnTo>
                      <a:pt x="966" y="199"/>
                    </a:lnTo>
                    <a:lnTo>
                      <a:pt x="944" y="176"/>
                    </a:lnTo>
                    <a:lnTo>
                      <a:pt x="922" y="155"/>
                    </a:lnTo>
                    <a:lnTo>
                      <a:pt x="898" y="133"/>
                    </a:lnTo>
                    <a:lnTo>
                      <a:pt x="874" y="115"/>
                    </a:lnTo>
                    <a:lnTo>
                      <a:pt x="849" y="97"/>
                    </a:lnTo>
                    <a:lnTo>
                      <a:pt x="823" y="82"/>
                    </a:lnTo>
                    <a:lnTo>
                      <a:pt x="798" y="67"/>
                    </a:lnTo>
                    <a:lnTo>
                      <a:pt x="771" y="54"/>
                    </a:lnTo>
                    <a:lnTo>
                      <a:pt x="744" y="42"/>
                    </a:lnTo>
                    <a:lnTo>
                      <a:pt x="716" y="33"/>
                    </a:lnTo>
                    <a:lnTo>
                      <a:pt x="688" y="23"/>
                    </a:lnTo>
                    <a:lnTo>
                      <a:pt x="660" y="16"/>
                    </a:lnTo>
                    <a:lnTo>
                      <a:pt x="631" y="10"/>
                    </a:lnTo>
                    <a:lnTo>
                      <a:pt x="603" y="6"/>
                    </a:lnTo>
                    <a:lnTo>
                      <a:pt x="575" y="2"/>
                    </a:lnTo>
                    <a:lnTo>
                      <a:pt x="547" y="0"/>
                    </a:lnTo>
                    <a:lnTo>
                      <a:pt x="519" y="0"/>
                    </a:lnTo>
                    <a:lnTo>
                      <a:pt x="491" y="0"/>
                    </a:lnTo>
                    <a:lnTo>
                      <a:pt x="463" y="2"/>
                    </a:lnTo>
                    <a:lnTo>
                      <a:pt x="436" y="6"/>
                    </a:lnTo>
                    <a:lnTo>
                      <a:pt x="409" y="10"/>
                    </a:lnTo>
                    <a:lnTo>
                      <a:pt x="383" y="16"/>
                    </a:lnTo>
                    <a:lnTo>
                      <a:pt x="357" y="23"/>
                    </a:lnTo>
                    <a:lnTo>
                      <a:pt x="333" y="32"/>
                    </a:lnTo>
                    <a:lnTo>
                      <a:pt x="308" y="41"/>
                    </a:lnTo>
                    <a:lnTo>
                      <a:pt x="285" y="51"/>
                    </a:lnTo>
                    <a:lnTo>
                      <a:pt x="263" y="63"/>
                    </a:lnTo>
                    <a:lnTo>
                      <a:pt x="240" y="76"/>
                    </a:lnTo>
                    <a:lnTo>
                      <a:pt x="220" y="90"/>
                    </a:lnTo>
                    <a:lnTo>
                      <a:pt x="201" y="105"/>
                    </a:lnTo>
                    <a:lnTo>
                      <a:pt x="201" y="105"/>
                    </a:lnTo>
                    <a:lnTo>
                      <a:pt x="168" y="135"/>
                    </a:lnTo>
                    <a:lnTo>
                      <a:pt x="138" y="164"/>
                    </a:lnTo>
                    <a:lnTo>
                      <a:pt x="112" y="194"/>
                    </a:lnTo>
                    <a:lnTo>
                      <a:pt x="89" y="225"/>
                    </a:lnTo>
                    <a:lnTo>
                      <a:pt x="68" y="256"/>
                    </a:lnTo>
                    <a:lnTo>
                      <a:pt x="51" y="288"/>
                    </a:lnTo>
                    <a:lnTo>
                      <a:pt x="35" y="321"/>
                    </a:lnTo>
                    <a:lnTo>
                      <a:pt x="24" y="352"/>
                    </a:lnTo>
                    <a:lnTo>
                      <a:pt x="14" y="386"/>
                    </a:lnTo>
                    <a:lnTo>
                      <a:pt x="7" y="419"/>
                    </a:lnTo>
                    <a:lnTo>
                      <a:pt x="3" y="453"/>
                    </a:lnTo>
                    <a:lnTo>
                      <a:pt x="0" y="487"/>
                    </a:lnTo>
                    <a:lnTo>
                      <a:pt x="0" y="521"/>
                    </a:lnTo>
                    <a:lnTo>
                      <a:pt x="2" y="556"/>
                    </a:lnTo>
                    <a:lnTo>
                      <a:pt x="6" y="590"/>
                    </a:lnTo>
                    <a:lnTo>
                      <a:pt x="12" y="625"/>
                    </a:lnTo>
                    <a:lnTo>
                      <a:pt x="20" y="660"/>
                    </a:lnTo>
                    <a:lnTo>
                      <a:pt x="30" y="694"/>
                    </a:lnTo>
                    <a:lnTo>
                      <a:pt x="41" y="729"/>
                    </a:lnTo>
                    <a:lnTo>
                      <a:pt x="55" y="765"/>
                    </a:lnTo>
                    <a:lnTo>
                      <a:pt x="69" y="800"/>
                    </a:lnTo>
                    <a:lnTo>
                      <a:pt x="86" y="835"/>
                    </a:lnTo>
                    <a:lnTo>
                      <a:pt x="103" y="870"/>
                    </a:lnTo>
                    <a:lnTo>
                      <a:pt x="123" y="904"/>
                    </a:lnTo>
                    <a:lnTo>
                      <a:pt x="143" y="939"/>
                    </a:lnTo>
                    <a:lnTo>
                      <a:pt x="164" y="973"/>
                    </a:lnTo>
                    <a:lnTo>
                      <a:pt x="188" y="1007"/>
                    </a:lnTo>
                    <a:lnTo>
                      <a:pt x="211" y="1041"/>
                    </a:lnTo>
                    <a:lnTo>
                      <a:pt x="235" y="1075"/>
                    </a:lnTo>
                    <a:lnTo>
                      <a:pt x="260" y="1108"/>
                    </a:lnTo>
                    <a:lnTo>
                      <a:pt x="286" y="1140"/>
                    </a:lnTo>
                    <a:lnTo>
                      <a:pt x="313" y="1173"/>
                    </a:lnTo>
                    <a:lnTo>
                      <a:pt x="368" y="1236"/>
                    </a:lnTo>
                    <a:lnTo>
                      <a:pt x="424" y="1298"/>
                    </a:lnTo>
                    <a:lnTo>
                      <a:pt x="482" y="1357"/>
                    </a:lnTo>
                    <a:lnTo>
                      <a:pt x="539" y="1414"/>
                    </a:lnTo>
                    <a:lnTo>
                      <a:pt x="596" y="1468"/>
                    </a:lnTo>
                    <a:lnTo>
                      <a:pt x="653" y="1519"/>
                    </a:lnTo>
                    <a:lnTo>
                      <a:pt x="706" y="1567"/>
                    </a:lnTo>
                    <a:lnTo>
                      <a:pt x="759" y="1610"/>
                    </a:lnTo>
                    <a:lnTo>
                      <a:pt x="808" y="1651"/>
                    </a:lnTo>
                    <a:lnTo>
                      <a:pt x="853" y="1686"/>
                    </a:lnTo>
                    <a:lnTo>
                      <a:pt x="929" y="1744"/>
                    </a:lnTo>
                    <a:lnTo>
                      <a:pt x="982" y="1783"/>
                    </a:lnTo>
                    <a:lnTo>
                      <a:pt x="1006" y="1800"/>
                    </a:lnTo>
                    <a:lnTo>
                      <a:pt x="1006" y="1800"/>
                    </a:lnTo>
                    <a:lnTo>
                      <a:pt x="1033" y="1781"/>
                    </a:lnTo>
                    <a:lnTo>
                      <a:pt x="1090" y="1739"/>
                    </a:lnTo>
                    <a:lnTo>
                      <a:pt x="1130" y="1709"/>
                    </a:lnTo>
                    <a:lnTo>
                      <a:pt x="1174" y="1674"/>
                    </a:lnTo>
                    <a:lnTo>
                      <a:pt x="1223" y="1636"/>
                    </a:lnTo>
                    <a:lnTo>
                      <a:pt x="1277" y="1591"/>
                    </a:lnTo>
                    <a:lnTo>
                      <a:pt x="1277" y="1591"/>
                    </a:lnTo>
                    <a:lnTo>
                      <a:pt x="1252" y="1570"/>
                    </a:lnTo>
                    <a:lnTo>
                      <a:pt x="1230" y="1548"/>
                    </a:lnTo>
                    <a:lnTo>
                      <a:pt x="1208" y="1524"/>
                    </a:lnTo>
                    <a:lnTo>
                      <a:pt x="1188" y="1500"/>
                    </a:lnTo>
                    <a:lnTo>
                      <a:pt x="1169" y="1474"/>
                    </a:lnTo>
                    <a:lnTo>
                      <a:pt x="1151" y="1447"/>
                    </a:lnTo>
                    <a:lnTo>
                      <a:pt x="1135" y="1419"/>
                    </a:lnTo>
                    <a:lnTo>
                      <a:pt x="1120" y="1391"/>
                    </a:lnTo>
                    <a:lnTo>
                      <a:pt x="1107" y="1360"/>
                    </a:lnTo>
                    <a:lnTo>
                      <a:pt x="1095" y="1330"/>
                    </a:lnTo>
                    <a:lnTo>
                      <a:pt x="1086" y="1300"/>
                    </a:lnTo>
                    <a:lnTo>
                      <a:pt x="1078" y="1268"/>
                    </a:lnTo>
                    <a:lnTo>
                      <a:pt x="1071" y="1235"/>
                    </a:lnTo>
                    <a:lnTo>
                      <a:pt x="1066" y="1202"/>
                    </a:lnTo>
                    <a:lnTo>
                      <a:pt x="1063" y="1168"/>
                    </a:lnTo>
                    <a:lnTo>
                      <a:pt x="1062" y="1134"/>
                    </a:lnTo>
                    <a:lnTo>
                      <a:pt x="1062" y="1134"/>
                    </a:lnTo>
                    <a:close/>
                  </a:path>
                </a:pathLst>
              </a:custGeom>
              <a:solidFill>
                <a:schemeClr val="bg1"/>
              </a:solidFill>
              <a:ln w="19050">
                <a:noFill/>
              </a:ln>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9"/>
              <p:cNvSpPr>
                <a:spLocks noEditPoints="1"/>
              </p:cNvSpPr>
              <p:nvPr/>
            </p:nvSpPr>
            <p:spPr bwMode="auto">
              <a:xfrm flipH="1">
                <a:off x="6075537" y="3937733"/>
                <a:ext cx="44818" cy="45103"/>
              </a:xfrm>
              <a:custGeom>
                <a:avLst/>
                <a:gdLst>
                  <a:gd name="T0" fmla="*/ 447 w 944"/>
                  <a:gd name="T1" fmla="*/ 0 h 943"/>
                  <a:gd name="T2" fmla="*/ 376 w 944"/>
                  <a:gd name="T3" fmla="*/ 9 h 943"/>
                  <a:gd name="T4" fmla="*/ 309 w 944"/>
                  <a:gd name="T5" fmla="*/ 28 h 943"/>
                  <a:gd name="T6" fmla="*/ 246 w 944"/>
                  <a:gd name="T7" fmla="*/ 56 h 943"/>
                  <a:gd name="T8" fmla="*/ 188 w 944"/>
                  <a:gd name="T9" fmla="*/ 93 h 943"/>
                  <a:gd name="T10" fmla="*/ 138 w 944"/>
                  <a:gd name="T11" fmla="*/ 138 h 943"/>
                  <a:gd name="T12" fmla="*/ 93 w 944"/>
                  <a:gd name="T13" fmla="*/ 189 h 943"/>
                  <a:gd name="T14" fmla="*/ 56 w 944"/>
                  <a:gd name="T15" fmla="*/ 247 h 943"/>
                  <a:gd name="T16" fmla="*/ 28 w 944"/>
                  <a:gd name="T17" fmla="*/ 309 h 943"/>
                  <a:gd name="T18" fmla="*/ 9 w 944"/>
                  <a:gd name="T19" fmla="*/ 377 h 943"/>
                  <a:gd name="T20" fmla="*/ 0 w 944"/>
                  <a:gd name="T21" fmla="*/ 447 h 943"/>
                  <a:gd name="T22" fmla="*/ 0 w 944"/>
                  <a:gd name="T23" fmla="*/ 496 h 943"/>
                  <a:gd name="T24" fmla="*/ 9 w 944"/>
                  <a:gd name="T25" fmla="*/ 566 h 943"/>
                  <a:gd name="T26" fmla="*/ 28 w 944"/>
                  <a:gd name="T27" fmla="*/ 633 h 943"/>
                  <a:gd name="T28" fmla="*/ 56 w 944"/>
                  <a:gd name="T29" fmla="*/ 696 h 943"/>
                  <a:gd name="T30" fmla="*/ 93 w 944"/>
                  <a:gd name="T31" fmla="*/ 754 h 943"/>
                  <a:gd name="T32" fmla="*/ 138 w 944"/>
                  <a:gd name="T33" fmla="*/ 805 h 943"/>
                  <a:gd name="T34" fmla="*/ 188 w 944"/>
                  <a:gd name="T35" fmla="*/ 850 h 943"/>
                  <a:gd name="T36" fmla="*/ 246 w 944"/>
                  <a:gd name="T37" fmla="*/ 886 h 943"/>
                  <a:gd name="T38" fmla="*/ 309 w 944"/>
                  <a:gd name="T39" fmla="*/ 914 h 943"/>
                  <a:gd name="T40" fmla="*/ 376 w 944"/>
                  <a:gd name="T41" fmla="*/ 934 h 943"/>
                  <a:gd name="T42" fmla="*/ 447 w 944"/>
                  <a:gd name="T43" fmla="*/ 942 h 943"/>
                  <a:gd name="T44" fmla="*/ 495 w 944"/>
                  <a:gd name="T45" fmla="*/ 942 h 943"/>
                  <a:gd name="T46" fmla="*/ 566 w 944"/>
                  <a:gd name="T47" fmla="*/ 934 h 943"/>
                  <a:gd name="T48" fmla="*/ 633 w 944"/>
                  <a:gd name="T49" fmla="*/ 914 h 943"/>
                  <a:gd name="T50" fmla="*/ 696 w 944"/>
                  <a:gd name="T51" fmla="*/ 886 h 943"/>
                  <a:gd name="T52" fmla="*/ 754 w 944"/>
                  <a:gd name="T53" fmla="*/ 850 h 943"/>
                  <a:gd name="T54" fmla="*/ 805 w 944"/>
                  <a:gd name="T55" fmla="*/ 805 h 943"/>
                  <a:gd name="T56" fmla="*/ 850 w 944"/>
                  <a:gd name="T57" fmla="*/ 754 h 943"/>
                  <a:gd name="T58" fmla="*/ 886 w 944"/>
                  <a:gd name="T59" fmla="*/ 696 h 943"/>
                  <a:gd name="T60" fmla="*/ 914 w 944"/>
                  <a:gd name="T61" fmla="*/ 633 h 943"/>
                  <a:gd name="T62" fmla="*/ 933 w 944"/>
                  <a:gd name="T63" fmla="*/ 566 h 943"/>
                  <a:gd name="T64" fmla="*/ 942 w 944"/>
                  <a:gd name="T65" fmla="*/ 496 h 943"/>
                  <a:gd name="T66" fmla="*/ 942 w 944"/>
                  <a:gd name="T67" fmla="*/ 447 h 943"/>
                  <a:gd name="T68" fmla="*/ 933 w 944"/>
                  <a:gd name="T69" fmla="*/ 377 h 943"/>
                  <a:gd name="T70" fmla="*/ 914 w 944"/>
                  <a:gd name="T71" fmla="*/ 309 h 943"/>
                  <a:gd name="T72" fmla="*/ 886 w 944"/>
                  <a:gd name="T73" fmla="*/ 247 h 943"/>
                  <a:gd name="T74" fmla="*/ 850 w 944"/>
                  <a:gd name="T75" fmla="*/ 189 h 943"/>
                  <a:gd name="T76" fmla="*/ 805 w 944"/>
                  <a:gd name="T77" fmla="*/ 138 h 943"/>
                  <a:gd name="T78" fmla="*/ 754 w 944"/>
                  <a:gd name="T79" fmla="*/ 93 h 943"/>
                  <a:gd name="T80" fmla="*/ 696 w 944"/>
                  <a:gd name="T81" fmla="*/ 56 h 943"/>
                  <a:gd name="T82" fmla="*/ 633 w 944"/>
                  <a:gd name="T83" fmla="*/ 28 h 943"/>
                  <a:gd name="T84" fmla="*/ 566 w 944"/>
                  <a:gd name="T85" fmla="*/ 9 h 943"/>
                  <a:gd name="T86" fmla="*/ 495 w 944"/>
                  <a:gd name="T87" fmla="*/ 0 h 943"/>
                  <a:gd name="T88" fmla="*/ 776 w 944"/>
                  <a:gd name="T89" fmla="*/ 541 h 943"/>
                  <a:gd name="T90" fmla="*/ 773 w 944"/>
                  <a:gd name="T91" fmla="*/ 549 h 943"/>
                  <a:gd name="T92" fmla="*/ 552 w 944"/>
                  <a:gd name="T93" fmla="*/ 553 h 943"/>
                  <a:gd name="T94" fmla="*/ 551 w 944"/>
                  <a:gd name="T95" fmla="*/ 769 h 943"/>
                  <a:gd name="T96" fmla="*/ 541 w 944"/>
                  <a:gd name="T97" fmla="*/ 777 h 943"/>
                  <a:gd name="T98" fmla="*/ 397 w 944"/>
                  <a:gd name="T99" fmla="*/ 776 h 943"/>
                  <a:gd name="T100" fmla="*/ 390 w 944"/>
                  <a:gd name="T101" fmla="*/ 764 h 943"/>
                  <a:gd name="T102" fmla="*/ 178 w 944"/>
                  <a:gd name="T103" fmla="*/ 553 h 943"/>
                  <a:gd name="T104" fmla="*/ 167 w 944"/>
                  <a:gd name="T105" fmla="*/ 545 h 943"/>
                  <a:gd name="T106" fmla="*/ 166 w 944"/>
                  <a:gd name="T107" fmla="*/ 402 h 943"/>
                  <a:gd name="T108" fmla="*/ 173 w 944"/>
                  <a:gd name="T109" fmla="*/ 391 h 943"/>
                  <a:gd name="T110" fmla="*/ 390 w 944"/>
                  <a:gd name="T111" fmla="*/ 179 h 943"/>
                  <a:gd name="T112" fmla="*/ 393 w 944"/>
                  <a:gd name="T113" fmla="*/ 169 h 943"/>
                  <a:gd name="T114" fmla="*/ 541 w 944"/>
                  <a:gd name="T115" fmla="*/ 166 h 943"/>
                  <a:gd name="T116" fmla="*/ 549 w 944"/>
                  <a:gd name="T117" fmla="*/ 169 h 943"/>
                  <a:gd name="T118" fmla="*/ 552 w 944"/>
                  <a:gd name="T119" fmla="*/ 390 h 943"/>
                  <a:gd name="T120" fmla="*/ 769 w 944"/>
                  <a:gd name="T121" fmla="*/ 391 h 943"/>
                  <a:gd name="T122" fmla="*/ 776 w 944"/>
                  <a:gd name="T123" fmla="*/ 402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4" h="943">
                    <a:moveTo>
                      <a:pt x="472" y="0"/>
                    </a:moveTo>
                    <a:lnTo>
                      <a:pt x="472" y="0"/>
                    </a:lnTo>
                    <a:lnTo>
                      <a:pt x="447" y="0"/>
                    </a:lnTo>
                    <a:lnTo>
                      <a:pt x="422" y="2"/>
                    </a:lnTo>
                    <a:lnTo>
                      <a:pt x="399" y="4"/>
                    </a:lnTo>
                    <a:lnTo>
                      <a:pt x="376" y="9"/>
                    </a:lnTo>
                    <a:lnTo>
                      <a:pt x="353" y="14"/>
                    </a:lnTo>
                    <a:lnTo>
                      <a:pt x="331" y="21"/>
                    </a:lnTo>
                    <a:lnTo>
                      <a:pt x="309" y="28"/>
                    </a:lnTo>
                    <a:lnTo>
                      <a:pt x="288" y="36"/>
                    </a:lnTo>
                    <a:lnTo>
                      <a:pt x="267" y="46"/>
                    </a:lnTo>
                    <a:lnTo>
                      <a:pt x="246" y="56"/>
                    </a:lnTo>
                    <a:lnTo>
                      <a:pt x="227" y="68"/>
                    </a:lnTo>
                    <a:lnTo>
                      <a:pt x="207" y="80"/>
                    </a:lnTo>
                    <a:lnTo>
                      <a:pt x="188" y="93"/>
                    </a:lnTo>
                    <a:lnTo>
                      <a:pt x="171" y="107"/>
                    </a:lnTo>
                    <a:lnTo>
                      <a:pt x="154" y="121"/>
                    </a:lnTo>
                    <a:lnTo>
                      <a:pt x="138" y="138"/>
                    </a:lnTo>
                    <a:lnTo>
                      <a:pt x="122" y="154"/>
                    </a:lnTo>
                    <a:lnTo>
                      <a:pt x="108" y="171"/>
                    </a:lnTo>
                    <a:lnTo>
                      <a:pt x="93" y="189"/>
                    </a:lnTo>
                    <a:lnTo>
                      <a:pt x="79" y="207"/>
                    </a:lnTo>
                    <a:lnTo>
                      <a:pt x="68" y="227"/>
                    </a:lnTo>
                    <a:lnTo>
                      <a:pt x="56" y="247"/>
                    </a:lnTo>
                    <a:lnTo>
                      <a:pt x="45" y="267"/>
                    </a:lnTo>
                    <a:lnTo>
                      <a:pt x="36" y="288"/>
                    </a:lnTo>
                    <a:lnTo>
                      <a:pt x="28" y="309"/>
                    </a:lnTo>
                    <a:lnTo>
                      <a:pt x="21" y="331"/>
                    </a:lnTo>
                    <a:lnTo>
                      <a:pt x="14" y="353"/>
                    </a:lnTo>
                    <a:lnTo>
                      <a:pt x="9" y="377"/>
                    </a:lnTo>
                    <a:lnTo>
                      <a:pt x="4" y="399"/>
                    </a:lnTo>
                    <a:lnTo>
                      <a:pt x="2" y="423"/>
                    </a:lnTo>
                    <a:lnTo>
                      <a:pt x="0" y="447"/>
                    </a:lnTo>
                    <a:lnTo>
                      <a:pt x="0" y="471"/>
                    </a:lnTo>
                    <a:lnTo>
                      <a:pt x="0" y="471"/>
                    </a:lnTo>
                    <a:lnTo>
                      <a:pt x="0" y="496"/>
                    </a:lnTo>
                    <a:lnTo>
                      <a:pt x="2" y="519"/>
                    </a:lnTo>
                    <a:lnTo>
                      <a:pt x="4" y="543"/>
                    </a:lnTo>
                    <a:lnTo>
                      <a:pt x="9" y="566"/>
                    </a:lnTo>
                    <a:lnTo>
                      <a:pt x="14" y="589"/>
                    </a:lnTo>
                    <a:lnTo>
                      <a:pt x="21" y="612"/>
                    </a:lnTo>
                    <a:lnTo>
                      <a:pt x="28" y="633"/>
                    </a:lnTo>
                    <a:lnTo>
                      <a:pt x="36" y="655"/>
                    </a:lnTo>
                    <a:lnTo>
                      <a:pt x="45" y="675"/>
                    </a:lnTo>
                    <a:lnTo>
                      <a:pt x="56" y="696"/>
                    </a:lnTo>
                    <a:lnTo>
                      <a:pt x="68" y="716"/>
                    </a:lnTo>
                    <a:lnTo>
                      <a:pt x="79" y="735"/>
                    </a:lnTo>
                    <a:lnTo>
                      <a:pt x="93" y="754"/>
                    </a:lnTo>
                    <a:lnTo>
                      <a:pt x="108" y="771"/>
                    </a:lnTo>
                    <a:lnTo>
                      <a:pt x="122" y="789"/>
                    </a:lnTo>
                    <a:lnTo>
                      <a:pt x="138" y="805"/>
                    </a:lnTo>
                    <a:lnTo>
                      <a:pt x="154" y="820"/>
                    </a:lnTo>
                    <a:lnTo>
                      <a:pt x="171" y="836"/>
                    </a:lnTo>
                    <a:lnTo>
                      <a:pt x="188" y="850"/>
                    </a:lnTo>
                    <a:lnTo>
                      <a:pt x="207" y="863"/>
                    </a:lnTo>
                    <a:lnTo>
                      <a:pt x="227" y="874"/>
                    </a:lnTo>
                    <a:lnTo>
                      <a:pt x="246" y="886"/>
                    </a:lnTo>
                    <a:lnTo>
                      <a:pt x="267" y="897"/>
                    </a:lnTo>
                    <a:lnTo>
                      <a:pt x="288" y="906"/>
                    </a:lnTo>
                    <a:lnTo>
                      <a:pt x="309" y="914"/>
                    </a:lnTo>
                    <a:lnTo>
                      <a:pt x="331" y="922"/>
                    </a:lnTo>
                    <a:lnTo>
                      <a:pt x="353" y="928"/>
                    </a:lnTo>
                    <a:lnTo>
                      <a:pt x="376" y="934"/>
                    </a:lnTo>
                    <a:lnTo>
                      <a:pt x="399" y="937"/>
                    </a:lnTo>
                    <a:lnTo>
                      <a:pt x="422" y="941"/>
                    </a:lnTo>
                    <a:lnTo>
                      <a:pt x="447" y="942"/>
                    </a:lnTo>
                    <a:lnTo>
                      <a:pt x="472" y="943"/>
                    </a:lnTo>
                    <a:lnTo>
                      <a:pt x="472" y="943"/>
                    </a:lnTo>
                    <a:lnTo>
                      <a:pt x="495" y="942"/>
                    </a:lnTo>
                    <a:lnTo>
                      <a:pt x="520" y="941"/>
                    </a:lnTo>
                    <a:lnTo>
                      <a:pt x="543" y="937"/>
                    </a:lnTo>
                    <a:lnTo>
                      <a:pt x="566" y="934"/>
                    </a:lnTo>
                    <a:lnTo>
                      <a:pt x="589" y="928"/>
                    </a:lnTo>
                    <a:lnTo>
                      <a:pt x="611" y="922"/>
                    </a:lnTo>
                    <a:lnTo>
                      <a:pt x="633" y="914"/>
                    </a:lnTo>
                    <a:lnTo>
                      <a:pt x="654" y="906"/>
                    </a:lnTo>
                    <a:lnTo>
                      <a:pt x="675" y="897"/>
                    </a:lnTo>
                    <a:lnTo>
                      <a:pt x="696" y="886"/>
                    </a:lnTo>
                    <a:lnTo>
                      <a:pt x="716" y="874"/>
                    </a:lnTo>
                    <a:lnTo>
                      <a:pt x="735" y="863"/>
                    </a:lnTo>
                    <a:lnTo>
                      <a:pt x="754" y="850"/>
                    </a:lnTo>
                    <a:lnTo>
                      <a:pt x="771" y="836"/>
                    </a:lnTo>
                    <a:lnTo>
                      <a:pt x="789" y="820"/>
                    </a:lnTo>
                    <a:lnTo>
                      <a:pt x="805" y="805"/>
                    </a:lnTo>
                    <a:lnTo>
                      <a:pt x="821" y="789"/>
                    </a:lnTo>
                    <a:lnTo>
                      <a:pt x="836" y="771"/>
                    </a:lnTo>
                    <a:lnTo>
                      <a:pt x="850" y="754"/>
                    </a:lnTo>
                    <a:lnTo>
                      <a:pt x="863" y="735"/>
                    </a:lnTo>
                    <a:lnTo>
                      <a:pt x="874" y="716"/>
                    </a:lnTo>
                    <a:lnTo>
                      <a:pt x="886" y="696"/>
                    </a:lnTo>
                    <a:lnTo>
                      <a:pt x="897" y="675"/>
                    </a:lnTo>
                    <a:lnTo>
                      <a:pt x="906" y="655"/>
                    </a:lnTo>
                    <a:lnTo>
                      <a:pt x="914" y="633"/>
                    </a:lnTo>
                    <a:lnTo>
                      <a:pt x="921" y="612"/>
                    </a:lnTo>
                    <a:lnTo>
                      <a:pt x="928" y="589"/>
                    </a:lnTo>
                    <a:lnTo>
                      <a:pt x="933" y="566"/>
                    </a:lnTo>
                    <a:lnTo>
                      <a:pt x="938" y="543"/>
                    </a:lnTo>
                    <a:lnTo>
                      <a:pt x="940" y="519"/>
                    </a:lnTo>
                    <a:lnTo>
                      <a:pt x="942" y="496"/>
                    </a:lnTo>
                    <a:lnTo>
                      <a:pt x="944" y="471"/>
                    </a:lnTo>
                    <a:lnTo>
                      <a:pt x="944" y="471"/>
                    </a:lnTo>
                    <a:lnTo>
                      <a:pt x="942" y="447"/>
                    </a:lnTo>
                    <a:lnTo>
                      <a:pt x="940" y="423"/>
                    </a:lnTo>
                    <a:lnTo>
                      <a:pt x="938" y="399"/>
                    </a:lnTo>
                    <a:lnTo>
                      <a:pt x="933" y="377"/>
                    </a:lnTo>
                    <a:lnTo>
                      <a:pt x="928" y="353"/>
                    </a:lnTo>
                    <a:lnTo>
                      <a:pt x="921" y="331"/>
                    </a:lnTo>
                    <a:lnTo>
                      <a:pt x="914" y="309"/>
                    </a:lnTo>
                    <a:lnTo>
                      <a:pt x="906" y="288"/>
                    </a:lnTo>
                    <a:lnTo>
                      <a:pt x="897" y="267"/>
                    </a:lnTo>
                    <a:lnTo>
                      <a:pt x="886" y="247"/>
                    </a:lnTo>
                    <a:lnTo>
                      <a:pt x="874" y="227"/>
                    </a:lnTo>
                    <a:lnTo>
                      <a:pt x="863" y="207"/>
                    </a:lnTo>
                    <a:lnTo>
                      <a:pt x="850" y="189"/>
                    </a:lnTo>
                    <a:lnTo>
                      <a:pt x="836" y="171"/>
                    </a:lnTo>
                    <a:lnTo>
                      <a:pt x="821" y="154"/>
                    </a:lnTo>
                    <a:lnTo>
                      <a:pt x="805" y="138"/>
                    </a:lnTo>
                    <a:lnTo>
                      <a:pt x="789" y="121"/>
                    </a:lnTo>
                    <a:lnTo>
                      <a:pt x="771" y="107"/>
                    </a:lnTo>
                    <a:lnTo>
                      <a:pt x="754" y="93"/>
                    </a:lnTo>
                    <a:lnTo>
                      <a:pt x="735" y="80"/>
                    </a:lnTo>
                    <a:lnTo>
                      <a:pt x="716" y="68"/>
                    </a:lnTo>
                    <a:lnTo>
                      <a:pt x="696" y="56"/>
                    </a:lnTo>
                    <a:lnTo>
                      <a:pt x="675" y="46"/>
                    </a:lnTo>
                    <a:lnTo>
                      <a:pt x="654" y="36"/>
                    </a:lnTo>
                    <a:lnTo>
                      <a:pt x="633" y="28"/>
                    </a:lnTo>
                    <a:lnTo>
                      <a:pt x="611" y="21"/>
                    </a:lnTo>
                    <a:lnTo>
                      <a:pt x="589" y="14"/>
                    </a:lnTo>
                    <a:lnTo>
                      <a:pt x="566" y="9"/>
                    </a:lnTo>
                    <a:lnTo>
                      <a:pt x="543" y="4"/>
                    </a:lnTo>
                    <a:lnTo>
                      <a:pt x="520" y="2"/>
                    </a:lnTo>
                    <a:lnTo>
                      <a:pt x="495" y="0"/>
                    </a:lnTo>
                    <a:lnTo>
                      <a:pt x="472" y="0"/>
                    </a:lnTo>
                    <a:lnTo>
                      <a:pt x="472" y="0"/>
                    </a:lnTo>
                    <a:close/>
                    <a:moveTo>
                      <a:pt x="776" y="541"/>
                    </a:moveTo>
                    <a:lnTo>
                      <a:pt x="776" y="541"/>
                    </a:lnTo>
                    <a:lnTo>
                      <a:pt x="776" y="545"/>
                    </a:lnTo>
                    <a:lnTo>
                      <a:pt x="773" y="549"/>
                    </a:lnTo>
                    <a:lnTo>
                      <a:pt x="769" y="552"/>
                    </a:lnTo>
                    <a:lnTo>
                      <a:pt x="764" y="553"/>
                    </a:lnTo>
                    <a:lnTo>
                      <a:pt x="552" y="553"/>
                    </a:lnTo>
                    <a:lnTo>
                      <a:pt x="552" y="764"/>
                    </a:lnTo>
                    <a:lnTo>
                      <a:pt x="552" y="764"/>
                    </a:lnTo>
                    <a:lnTo>
                      <a:pt x="551" y="769"/>
                    </a:lnTo>
                    <a:lnTo>
                      <a:pt x="549" y="772"/>
                    </a:lnTo>
                    <a:lnTo>
                      <a:pt x="545" y="776"/>
                    </a:lnTo>
                    <a:lnTo>
                      <a:pt x="541" y="777"/>
                    </a:lnTo>
                    <a:lnTo>
                      <a:pt x="401" y="777"/>
                    </a:lnTo>
                    <a:lnTo>
                      <a:pt x="401" y="777"/>
                    </a:lnTo>
                    <a:lnTo>
                      <a:pt x="397" y="776"/>
                    </a:lnTo>
                    <a:lnTo>
                      <a:pt x="393" y="772"/>
                    </a:lnTo>
                    <a:lnTo>
                      <a:pt x="391" y="769"/>
                    </a:lnTo>
                    <a:lnTo>
                      <a:pt x="390" y="764"/>
                    </a:lnTo>
                    <a:lnTo>
                      <a:pt x="390" y="553"/>
                    </a:lnTo>
                    <a:lnTo>
                      <a:pt x="178" y="553"/>
                    </a:lnTo>
                    <a:lnTo>
                      <a:pt x="178" y="553"/>
                    </a:lnTo>
                    <a:lnTo>
                      <a:pt x="173" y="552"/>
                    </a:lnTo>
                    <a:lnTo>
                      <a:pt x="170" y="549"/>
                    </a:lnTo>
                    <a:lnTo>
                      <a:pt x="167" y="545"/>
                    </a:lnTo>
                    <a:lnTo>
                      <a:pt x="166" y="541"/>
                    </a:lnTo>
                    <a:lnTo>
                      <a:pt x="166" y="402"/>
                    </a:lnTo>
                    <a:lnTo>
                      <a:pt x="166" y="402"/>
                    </a:lnTo>
                    <a:lnTo>
                      <a:pt x="167" y="397"/>
                    </a:lnTo>
                    <a:lnTo>
                      <a:pt x="170" y="393"/>
                    </a:lnTo>
                    <a:lnTo>
                      <a:pt x="173" y="391"/>
                    </a:lnTo>
                    <a:lnTo>
                      <a:pt x="178" y="390"/>
                    </a:lnTo>
                    <a:lnTo>
                      <a:pt x="390" y="390"/>
                    </a:lnTo>
                    <a:lnTo>
                      <a:pt x="390" y="179"/>
                    </a:lnTo>
                    <a:lnTo>
                      <a:pt x="390" y="179"/>
                    </a:lnTo>
                    <a:lnTo>
                      <a:pt x="391" y="173"/>
                    </a:lnTo>
                    <a:lnTo>
                      <a:pt x="393" y="169"/>
                    </a:lnTo>
                    <a:lnTo>
                      <a:pt x="397" y="167"/>
                    </a:lnTo>
                    <a:lnTo>
                      <a:pt x="401" y="166"/>
                    </a:lnTo>
                    <a:lnTo>
                      <a:pt x="541" y="166"/>
                    </a:lnTo>
                    <a:lnTo>
                      <a:pt x="541" y="166"/>
                    </a:lnTo>
                    <a:lnTo>
                      <a:pt x="545" y="167"/>
                    </a:lnTo>
                    <a:lnTo>
                      <a:pt x="549" y="169"/>
                    </a:lnTo>
                    <a:lnTo>
                      <a:pt x="551" y="173"/>
                    </a:lnTo>
                    <a:lnTo>
                      <a:pt x="552" y="179"/>
                    </a:lnTo>
                    <a:lnTo>
                      <a:pt x="552" y="390"/>
                    </a:lnTo>
                    <a:lnTo>
                      <a:pt x="764" y="390"/>
                    </a:lnTo>
                    <a:lnTo>
                      <a:pt x="764" y="390"/>
                    </a:lnTo>
                    <a:lnTo>
                      <a:pt x="769" y="391"/>
                    </a:lnTo>
                    <a:lnTo>
                      <a:pt x="773" y="393"/>
                    </a:lnTo>
                    <a:lnTo>
                      <a:pt x="776" y="397"/>
                    </a:lnTo>
                    <a:lnTo>
                      <a:pt x="776" y="402"/>
                    </a:lnTo>
                    <a:lnTo>
                      <a:pt x="776" y="541"/>
                    </a:lnTo>
                    <a:close/>
                  </a:path>
                </a:pathLst>
              </a:custGeom>
              <a:solidFill>
                <a:schemeClr val="bg1"/>
              </a:solidFill>
              <a:ln w="19050">
                <a:noFill/>
              </a:ln>
              <a:extLst/>
            </p:spPr>
            <p:txBody>
              <a:bodyPr vert="horz" wrap="square" lIns="91440" tIns="45720" rIns="91440" bIns="45720" numCol="1" anchor="t" anchorCtr="0" compatLnSpc="1">
                <a:prstTxWarp prst="textNoShape">
                  <a:avLst/>
                </a:prstTxWarp>
              </a:bodyPr>
              <a:lstStyle/>
              <a:p>
                <a:endParaRPr lang="en-US" dirty="0"/>
              </a:p>
            </p:txBody>
          </p:sp>
        </p:grpSp>
      </p:grpSp>
      <p:sp>
        <p:nvSpPr>
          <p:cNvPr id="150" name="Freeform 185"/>
          <p:cNvSpPr>
            <a:spLocks noChangeAspect="1"/>
          </p:cNvSpPr>
          <p:nvPr/>
        </p:nvSpPr>
        <p:spPr bwMode="auto">
          <a:xfrm>
            <a:off x="6822717" y="3241606"/>
            <a:ext cx="168938" cy="186888"/>
          </a:xfrm>
          <a:custGeom>
            <a:avLst/>
            <a:gdLst>
              <a:gd name="T0" fmla="*/ 109 w 581"/>
              <a:gd name="T1" fmla="*/ 227 h 711"/>
              <a:gd name="T2" fmla="*/ 101 w 581"/>
              <a:gd name="T3" fmla="*/ 228 h 711"/>
              <a:gd name="T4" fmla="*/ 93 w 581"/>
              <a:gd name="T5" fmla="*/ 235 h 711"/>
              <a:gd name="T6" fmla="*/ 88 w 581"/>
              <a:gd name="T7" fmla="*/ 255 h 711"/>
              <a:gd name="T8" fmla="*/ 90 w 581"/>
              <a:gd name="T9" fmla="*/ 289 h 711"/>
              <a:gd name="T10" fmla="*/ 96 w 581"/>
              <a:gd name="T11" fmla="*/ 310 h 711"/>
              <a:gd name="T12" fmla="*/ 114 w 581"/>
              <a:gd name="T13" fmla="*/ 340 h 711"/>
              <a:gd name="T14" fmla="*/ 129 w 581"/>
              <a:gd name="T15" fmla="*/ 351 h 711"/>
              <a:gd name="T16" fmla="*/ 137 w 581"/>
              <a:gd name="T17" fmla="*/ 352 h 711"/>
              <a:gd name="T18" fmla="*/ 148 w 581"/>
              <a:gd name="T19" fmla="*/ 375 h 711"/>
              <a:gd name="T20" fmla="*/ 176 w 581"/>
              <a:gd name="T21" fmla="*/ 437 h 711"/>
              <a:gd name="T22" fmla="*/ 181 w 581"/>
              <a:gd name="T23" fmla="*/ 476 h 711"/>
              <a:gd name="T24" fmla="*/ 180 w 581"/>
              <a:gd name="T25" fmla="*/ 526 h 711"/>
              <a:gd name="T26" fmla="*/ 176 w 581"/>
              <a:gd name="T27" fmla="*/ 539 h 711"/>
              <a:gd name="T28" fmla="*/ 162 w 581"/>
              <a:gd name="T29" fmla="*/ 553 h 711"/>
              <a:gd name="T30" fmla="*/ 109 w 581"/>
              <a:gd name="T31" fmla="*/ 581 h 711"/>
              <a:gd name="T32" fmla="*/ 0 w 581"/>
              <a:gd name="T33" fmla="*/ 622 h 711"/>
              <a:gd name="T34" fmla="*/ 581 w 581"/>
              <a:gd name="T35" fmla="*/ 621 h 711"/>
              <a:gd name="T36" fmla="*/ 498 w 581"/>
              <a:gd name="T37" fmla="*/ 591 h 711"/>
              <a:gd name="T38" fmla="*/ 427 w 581"/>
              <a:gd name="T39" fmla="*/ 558 h 711"/>
              <a:gd name="T40" fmla="*/ 407 w 581"/>
              <a:gd name="T41" fmla="*/ 544 h 711"/>
              <a:gd name="T42" fmla="*/ 402 w 581"/>
              <a:gd name="T43" fmla="*/ 533 h 711"/>
              <a:gd name="T44" fmla="*/ 398 w 581"/>
              <a:gd name="T45" fmla="*/ 493 h 711"/>
              <a:gd name="T46" fmla="*/ 404 w 581"/>
              <a:gd name="T47" fmla="*/ 437 h 711"/>
              <a:gd name="T48" fmla="*/ 425 w 581"/>
              <a:gd name="T49" fmla="*/ 397 h 711"/>
              <a:gd name="T50" fmla="*/ 441 w 581"/>
              <a:gd name="T51" fmla="*/ 352 h 711"/>
              <a:gd name="T52" fmla="*/ 447 w 581"/>
              <a:gd name="T53" fmla="*/ 352 h 711"/>
              <a:gd name="T54" fmla="*/ 459 w 581"/>
              <a:gd name="T55" fmla="*/ 346 h 711"/>
              <a:gd name="T56" fmla="*/ 479 w 581"/>
              <a:gd name="T57" fmla="*/ 321 h 711"/>
              <a:gd name="T58" fmla="*/ 490 w 581"/>
              <a:gd name="T59" fmla="*/ 289 h 711"/>
              <a:gd name="T60" fmla="*/ 492 w 581"/>
              <a:gd name="T61" fmla="*/ 265 h 711"/>
              <a:gd name="T62" fmla="*/ 489 w 581"/>
              <a:gd name="T63" fmla="*/ 238 h 711"/>
              <a:gd name="T64" fmla="*/ 479 w 581"/>
              <a:gd name="T65" fmla="*/ 228 h 711"/>
              <a:gd name="T66" fmla="*/ 472 w 581"/>
              <a:gd name="T67" fmla="*/ 227 h 711"/>
              <a:gd name="T68" fmla="*/ 471 w 581"/>
              <a:gd name="T69" fmla="*/ 218 h 711"/>
              <a:gd name="T70" fmla="*/ 477 w 581"/>
              <a:gd name="T71" fmla="*/ 187 h 711"/>
              <a:gd name="T72" fmla="*/ 472 w 581"/>
              <a:gd name="T73" fmla="*/ 128 h 711"/>
              <a:gd name="T74" fmla="*/ 447 w 581"/>
              <a:gd name="T75" fmla="*/ 73 h 711"/>
              <a:gd name="T76" fmla="*/ 428 w 581"/>
              <a:gd name="T77" fmla="*/ 51 h 711"/>
              <a:gd name="T78" fmla="*/ 403 w 581"/>
              <a:gd name="T79" fmla="*/ 31 h 711"/>
              <a:gd name="T80" fmla="*/ 374 w 581"/>
              <a:gd name="T81" fmla="*/ 16 h 711"/>
              <a:gd name="T82" fmla="*/ 340 w 581"/>
              <a:gd name="T83" fmla="*/ 5 h 711"/>
              <a:gd name="T84" fmla="*/ 303 w 581"/>
              <a:gd name="T85" fmla="*/ 0 h 711"/>
              <a:gd name="T86" fmla="*/ 277 w 581"/>
              <a:gd name="T87" fmla="*/ 0 h 711"/>
              <a:gd name="T88" fmla="*/ 240 w 581"/>
              <a:gd name="T89" fmla="*/ 5 h 711"/>
              <a:gd name="T90" fmla="*/ 206 w 581"/>
              <a:gd name="T91" fmla="*/ 16 h 711"/>
              <a:gd name="T92" fmla="*/ 177 w 581"/>
              <a:gd name="T93" fmla="*/ 31 h 711"/>
              <a:gd name="T94" fmla="*/ 153 w 581"/>
              <a:gd name="T95" fmla="*/ 51 h 711"/>
              <a:gd name="T96" fmla="*/ 133 w 581"/>
              <a:gd name="T97" fmla="*/ 73 h 711"/>
              <a:gd name="T98" fmla="*/ 109 w 581"/>
              <a:gd name="T99" fmla="*/ 128 h 711"/>
              <a:gd name="T100" fmla="*/ 103 w 581"/>
              <a:gd name="T101" fmla="*/ 187 h 711"/>
              <a:gd name="T102" fmla="*/ 110 w 581"/>
              <a:gd name="T103" fmla="*/ 21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711">
                <a:moveTo>
                  <a:pt x="114" y="228"/>
                </a:moveTo>
                <a:lnTo>
                  <a:pt x="114" y="228"/>
                </a:lnTo>
                <a:lnTo>
                  <a:pt x="109" y="227"/>
                </a:lnTo>
                <a:lnTo>
                  <a:pt x="109" y="227"/>
                </a:lnTo>
                <a:lnTo>
                  <a:pt x="104" y="227"/>
                </a:lnTo>
                <a:lnTo>
                  <a:pt x="101" y="228"/>
                </a:lnTo>
                <a:lnTo>
                  <a:pt x="98" y="230"/>
                </a:lnTo>
                <a:lnTo>
                  <a:pt x="95" y="232"/>
                </a:lnTo>
                <a:lnTo>
                  <a:pt x="93" y="235"/>
                </a:lnTo>
                <a:lnTo>
                  <a:pt x="91" y="238"/>
                </a:lnTo>
                <a:lnTo>
                  <a:pt x="89" y="246"/>
                </a:lnTo>
                <a:lnTo>
                  <a:pt x="88" y="255"/>
                </a:lnTo>
                <a:lnTo>
                  <a:pt x="88" y="265"/>
                </a:lnTo>
                <a:lnTo>
                  <a:pt x="89" y="276"/>
                </a:lnTo>
                <a:lnTo>
                  <a:pt x="90" y="289"/>
                </a:lnTo>
                <a:lnTo>
                  <a:pt x="90" y="289"/>
                </a:lnTo>
                <a:lnTo>
                  <a:pt x="93" y="300"/>
                </a:lnTo>
                <a:lnTo>
                  <a:pt x="96" y="310"/>
                </a:lnTo>
                <a:lnTo>
                  <a:pt x="101" y="321"/>
                </a:lnTo>
                <a:lnTo>
                  <a:pt x="107" y="332"/>
                </a:lnTo>
                <a:lnTo>
                  <a:pt x="114" y="340"/>
                </a:lnTo>
                <a:lnTo>
                  <a:pt x="121" y="346"/>
                </a:lnTo>
                <a:lnTo>
                  <a:pt x="125" y="349"/>
                </a:lnTo>
                <a:lnTo>
                  <a:pt x="129" y="351"/>
                </a:lnTo>
                <a:lnTo>
                  <a:pt x="133" y="352"/>
                </a:lnTo>
                <a:lnTo>
                  <a:pt x="137" y="352"/>
                </a:lnTo>
                <a:lnTo>
                  <a:pt x="137" y="352"/>
                </a:lnTo>
                <a:lnTo>
                  <a:pt x="139" y="352"/>
                </a:lnTo>
                <a:lnTo>
                  <a:pt x="139" y="352"/>
                </a:lnTo>
                <a:lnTo>
                  <a:pt x="148" y="375"/>
                </a:lnTo>
                <a:lnTo>
                  <a:pt x="156" y="397"/>
                </a:lnTo>
                <a:lnTo>
                  <a:pt x="166" y="418"/>
                </a:lnTo>
                <a:lnTo>
                  <a:pt x="176" y="437"/>
                </a:lnTo>
                <a:lnTo>
                  <a:pt x="176" y="437"/>
                </a:lnTo>
                <a:lnTo>
                  <a:pt x="178" y="449"/>
                </a:lnTo>
                <a:lnTo>
                  <a:pt x="181" y="476"/>
                </a:lnTo>
                <a:lnTo>
                  <a:pt x="182" y="493"/>
                </a:lnTo>
                <a:lnTo>
                  <a:pt x="182" y="509"/>
                </a:lnTo>
                <a:lnTo>
                  <a:pt x="180" y="526"/>
                </a:lnTo>
                <a:lnTo>
                  <a:pt x="179" y="533"/>
                </a:lnTo>
                <a:lnTo>
                  <a:pt x="176" y="539"/>
                </a:lnTo>
                <a:lnTo>
                  <a:pt x="176" y="539"/>
                </a:lnTo>
                <a:lnTo>
                  <a:pt x="174" y="544"/>
                </a:lnTo>
                <a:lnTo>
                  <a:pt x="169" y="548"/>
                </a:lnTo>
                <a:lnTo>
                  <a:pt x="162" y="553"/>
                </a:lnTo>
                <a:lnTo>
                  <a:pt x="154" y="558"/>
                </a:lnTo>
                <a:lnTo>
                  <a:pt x="133" y="570"/>
                </a:lnTo>
                <a:lnTo>
                  <a:pt x="109" y="581"/>
                </a:lnTo>
                <a:lnTo>
                  <a:pt x="82" y="592"/>
                </a:lnTo>
                <a:lnTo>
                  <a:pt x="53" y="603"/>
                </a:lnTo>
                <a:lnTo>
                  <a:pt x="0" y="622"/>
                </a:lnTo>
                <a:lnTo>
                  <a:pt x="0" y="711"/>
                </a:lnTo>
                <a:lnTo>
                  <a:pt x="581" y="711"/>
                </a:lnTo>
                <a:lnTo>
                  <a:pt x="581" y="621"/>
                </a:lnTo>
                <a:lnTo>
                  <a:pt x="581" y="621"/>
                </a:lnTo>
                <a:lnTo>
                  <a:pt x="527" y="603"/>
                </a:lnTo>
                <a:lnTo>
                  <a:pt x="498" y="591"/>
                </a:lnTo>
                <a:lnTo>
                  <a:pt x="472" y="581"/>
                </a:lnTo>
                <a:lnTo>
                  <a:pt x="447" y="570"/>
                </a:lnTo>
                <a:lnTo>
                  <a:pt x="427" y="558"/>
                </a:lnTo>
                <a:lnTo>
                  <a:pt x="418" y="553"/>
                </a:lnTo>
                <a:lnTo>
                  <a:pt x="411" y="548"/>
                </a:lnTo>
                <a:lnTo>
                  <a:pt x="407" y="544"/>
                </a:lnTo>
                <a:lnTo>
                  <a:pt x="404" y="539"/>
                </a:lnTo>
                <a:lnTo>
                  <a:pt x="404" y="539"/>
                </a:lnTo>
                <a:lnTo>
                  <a:pt x="402" y="533"/>
                </a:lnTo>
                <a:lnTo>
                  <a:pt x="400" y="526"/>
                </a:lnTo>
                <a:lnTo>
                  <a:pt x="398" y="509"/>
                </a:lnTo>
                <a:lnTo>
                  <a:pt x="398" y="493"/>
                </a:lnTo>
                <a:lnTo>
                  <a:pt x="399" y="476"/>
                </a:lnTo>
                <a:lnTo>
                  <a:pt x="402" y="449"/>
                </a:lnTo>
                <a:lnTo>
                  <a:pt x="404" y="437"/>
                </a:lnTo>
                <a:lnTo>
                  <a:pt x="404" y="437"/>
                </a:lnTo>
                <a:lnTo>
                  <a:pt x="414" y="418"/>
                </a:lnTo>
                <a:lnTo>
                  <a:pt x="425" y="397"/>
                </a:lnTo>
                <a:lnTo>
                  <a:pt x="434" y="375"/>
                </a:lnTo>
                <a:lnTo>
                  <a:pt x="441" y="352"/>
                </a:lnTo>
                <a:lnTo>
                  <a:pt x="441" y="352"/>
                </a:lnTo>
                <a:lnTo>
                  <a:pt x="443" y="352"/>
                </a:lnTo>
                <a:lnTo>
                  <a:pt x="443" y="352"/>
                </a:lnTo>
                <a:lnTo>
                  <a:pt x="447" y="352"/>
                </a:lnTo>
                <a:lnTo>
                  <a:pt x="451" y="351"/>
                </a:lnTo>
                <a:lnTo>
                  <a:pt x="455" y="349"/>
                </a:lnTo>
                <a:lnTo>
                  <a:pt x="459" y="346"/>
                </a:lnTo>
                <a:lnTo>
                  <a:pt x="467" y="340"/>
                </a:lnTo>
                <a:lnTo>
                  <a:pt x="473" y="332"/>
                </a:lnTo>
                <a:lnTo>
                  <a:pt x="479" y="321"/>
                </a:lnTo>
                <a:lnTo>
                  <a:pt x="484" y="310"/>
                </a:lnTo>
                <a:lnTo>
                  <a:pt x="487" y="300"/>
                </a:lnTo>
                <a:lnTo>
                  <a:pt x="490" y="289"/>
                </a:lnTo>
                <a:lnTo>
                  <a:pt x="490" y="289"/>
                </a:lnTo>
                <a:lnTo>
                  <a:pt x="491" y="276"/>
                </a:lnTo>
                <a:lnTo>
                  <a:pt x="492" y="265"/>
                </a:lnTo>
                <a:lnTo>
                  <a:pt x="492" y="255"/>
                </a:lnTo>
                <a:lnTo>
                  <a:pt x="491" y="246"/>
                </a:lnTo>
                <a:lnTo>
                  <a:pt x="489" y="238"/>
                </a:lnTo>
                <a:lnTo>
                  <a:pt x="485" y="232"/>
                </a:lnTo>
                <a:lnTo>
                  <a:pt x="482" y="230"/>
                </a:lnTo>
                <a:lnTo>
                  <a:pt x="479" y="228"/>
                </a:lnTo>
                <a:lnTo>
                  <a:pt x="476" y="227"/>
                </a:lnTo>
                <a:lnTo>
                  <a:pt x="472" y="227"/>
                </a:lnTo>
                <a:lnTo>
                  <a:pt x="472" y="227"/>
                </a:lnTo>
                <a:lnTo>
                  <a:pt x="468" y="228"/>
                </a:lnTo>
                <a:lnTo>
                  <a:pt x="468" y="228"/>
                </a:lnTo>
                <a:lnTo>
                  <a:pt x="471" y="218"/>
                </a:lnTo>
                <a:lnTo>
                  <a:pt x="473" y="208"/>
                </a:lnTo>
                <a:lnTo>
                  <a:pt x="475" y="197"/>
                </a:lnTo>
                <a:lnTo>
                  <a:pt x="477" y="187"/>
                </a:lnTo>
                <a:lnTo>
                  <a:pt x="478" y="167"/>
                </a:lnTo>
                <a:lnTo>
                  <a:pt x="476" y="147"/>
                </a:lnTo>
                <a:lnTo>
                  <a:pt x="472" y="128"/>
                </a:lnTo>
                <a:lnTo>
                  <a:pt x="466" y="108"/>
                </a:lnTo>
                <a:lnTo>
                  <a:pt x="457" y="91"/>
                </a:lnTo>
                <a:lnTo>
                  <a:pt x="447" y="73"/>
                </a:lnTo>
                <a:lnTo>
                  <a:pt x="441" y="66"/>
                </a:lnTo>
                <a:lnTo>
                  <a:pt x="435" y="58"/>
                </a:lnTo>
                <a:lnTo>
                  <a:pt x="428" y="51"/>
                </a:lnTo>
                <a:lnTo>
                  <a:pt x="419" y="43"/>
                </a:lnTo>
                <a:lnTo>
                  <a:pt x="411" y="37"/>
                </a:lnTo>
                <a:lnTo>
                  <a:pt x="403" y="31"/>
                </a:lnTo>
                <a:lnTo>
                  <a:pt x="394" y="26"/>
                </a:lnTo>
                <a:lnTo>
                  <a:pt x="385" y="21"/>
                </a:lnTo>
                <a:lnTo>
                  <a:pt x="374" y="16"/>
                </a:lnTo>
                <a:lnTo>
                  <a:pt x="363" y="12"/>
                </a:lnTo>
                <a:lnTo>
                  <a:pt x="353" y="9"/>
                </a:lnTo>
                <a:lnTo>
                  <a:pt x="340" y="5"/>
                </a:lnTo>
                <a:lnTo>
                  <a:pt x="329" y="3"/>
                </a:lnTo>
                <a:lnTo>
                  <a:pt x="317" y="1"/>
                </a:lnTo>
                <a:lnTo>
                  <a:pt x="303" y="0"/>
                </a:lnTo>
                <a:lnTo>
                  <a:pt x="290" y="0"/>
                </a:lnTo>
                <a:lnTo>
                  <a:pt x="290" y="0"/>
                </a:lnTo>
                <a:lnTo>
                  <a:pt x="277" y="0"/>
                </a:lnTo>
                <a:lnTo>
                  <a:pt x="264" y="1"/>
                </a:lnTo>
                <a:lnTo>
                  <a:pt x="251" y="3"/>
                </a:lnTo>
                <a:lnTo>
                  <a:pt x="240" y="5"/>
                </a:lnTo>
                <a:lnTo>
                  <a:pt x="229" y="9"/>
                </a:lnTo>
                <a:lnTo>
                  <a:pt x="217" y="12"/>
                </a:lnTo>
                <a:lnTo>
                  <a:pt x="206" y="16"/>
                </a:lnTo>
                <a:lnTo>
                  <a:pt x="197" y="21"/>
                </a:lnTo>
                <a:lnTo>
                  <a:pt x="187" y="26"/>
                </a:lnTo>
                <a:lnTo>
                  <a:pt x="177" y="31"/>
                </a:lnTo>
                <a:lnTo>
                  <a:pt x="169" y="37"/>
                </a:lnTo>
                <a:lnTo>
                  <a:pt x="161" y="43"/>
                </a:lnTo>
                <a:lnTo>
                  <a:pt x="153" y="51"/>
                </a:lnTo>
                <a:lnTo>
                  <a:pt x="145" y="58"/>
                </a:lnTo>
                <a:lnTo>
                  <a:pt x="139" y="66"/>
                </a:lnTo>
                <a:lnTo>
                  <a:pt x="133" y="73"/>
                </a:lnTo>
                <a:lnTo>
                  <a:pt x="123" y="91"/>
                </a:lnTo>
                <a:lnTo>
                  <a:pt x="115" y="108"/>
                </a:lnTo>
                <a:lnTo>
                  <a:pt x="109" y="128"/>
                </a:lnTo>
                <a:lnTo>
                  <a:pt x="104" y="147"/>
                </a:lnTo>
                <a:lnTo>
                  <a:pt x="103" y="167"/>
                </a:lnTo>
                <a:lnTo>
                  <a:pt x="103" y="187"/>
                </a:lnTo>
                <a:lnTo>
                  <a:pt x="105" y="197"/>
                </a:lnTo>
                <a:lnTo>
                  <a:pt x="107" y="208"/>
                </a:lnTo>
                <a:lnTo>
                  <a:pt x="110" y="218"/>
                </a:lnTo>
                <a:lnTo>
                  <a:pt x="114" y="228"/>
                </a:lnTo>
                <a:lnTo>
                  <a:pt x="114" y="228"/>
                </a:lnTo>
                <a:close/>
              </a:path>
            </a:pathLst>
          </a:custGeom>
          <a:solidFill>
            <a:srgbClr val="FF8200"/>
          </a:solidFill>
          <a:ln>
            <a:noFill/>
          </a:ln>
          <a:extLst/>
        </p:spPr>
        <p:txBody>
          <a:bodyPr vert="horz" wrap="square" lIns="91436" tIns="45718" rIns="91436" bIns="45718"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7035459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smtClean="0"/>
              <a:t>3. ISE</a:t>
            </a:r>
            <a:r>
              <a:rPr lang="ja-JP" altLang="en-US" dirty="0" smtClean="0"/>
              <a:t>の構成、ライセンス</a:t>
            </a:r>
            <a:endParaRPr lang="en-US" dirty="0"/>
          </a:p>
        </p:txBody>
      </p:sp>
    </p:spTree>
    <p:extLst>
      <p:ext uri="{BB962C8B-B14F-4D97-AF65-F5344CB8AC3E}">
        <p14:creationId xmlns:p14="http://schemas.microsoft.com/office/powerpoint/2010/main" val="115538575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001136" y="692654"/>
            <a:ext cx="2987407" cy="2099186"/>
          </a:xfrm>
          <a:prstGeom prst="roundRect">
            <a:avLst>
              <a:gd name="adj" fmla="val 12886"/>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smtClean="0"/>
          </a:p>
        </p:txBody>
      </p:sp>
      <p:pic>
        <p:nvPicPr>
          <p:cNvPr id="25" name="Picture 336" descr="Device_generic_building_3154_default_256.png"/>
          <p:cNvPicPr>
            <a:picLocks noChangeAspect="1"/>
          </p:cNvPicPr>
          <p:nvPr/>
        </p:nvPicPr>
        <p:blipFill rotWithShape="1">
          <a:blip r:embed="rId3" cstate="screen">
            <a:duotone>
              <a:schemeClr val="bg2">
                <a:shade val="45000"/>
                <a:satMod val="135000"/>
              </a:schemeClr>
              <a:prstClr val="white"/>
            </a:duotone>
            <a:lum bright="7000" contrast="3000"/>
            <a:extLst>
              <a:ext uri="{28A0092B-C50C-407E-A947-70E740481C1C}">
                <a14:useLocalDpi xmlns:a14="http://schemas.microsoft.com/office/drawing/2010/main"/>
              </a:ext>
            </a:extLst>
          </a:blip>
          <a:srcRect/>
          <a:stretch/>
        </p:blipFill>
        <p:spPr>
          <a:xfrm flipH="1">
            <a:off x="1183907" y="2984500"/>
            <a:ext cx="698545" cy="825500"/>
          </a:xfrm>
          <a:prstGeom prst="rect">
            <a:avLst/>
          </a:prstGeom>
          <a:noFill/>
          <a:ln>
            <a:noFill/>
          </a:ln>
          <a:effectLst>
            <a:outerShdw blurRad="63500" algn="ctr" rotWithShape="0">
              <a:srgbClr val="000000">
                <a:alpha val="40000"/>
              </a:srgbClr>
            </a:outerShdw>
          </a:effectLst>
        </p:spPr>
      </p:pic>
      <p:pic>
        <p:nvPicPr>
          <p:cNvPr id="250" name="Picture 336" descr="Device_generic_building_3154_default_256.png"/>
          <p:cNvPicPr>
            <a:picLocks noChangeAspect="1"/>
          </p:cNvPicPr>
          <p:nvPr/>
        </p:nvPicPr>
        <p:blipFill rotWithShape="1">
          <a:blip r:embed="rId3" cstate="screen">
            <a:duotone>
              <a:schemeClr val="bg2">
                <a:shade val="45000"/>
                <a:satMod val="135000"/>
              </a:schemeClr>
              <a:prstClr val="white"/>
            </a:duotone>
            <a:lum bright="7000" contrast="3000"/>
            <a:extLst>
              <a:ext uri="{28A0092B-C50C-407E-A947-70E740481C1C}">
                <a14:useLocalDpi xmlns:a14="http://schemas.microsoft.com/office/drawing/2010/main"/>
              </a:ext>
            </a:extLst>
          </a:blip>
          <a:srcRect/>
          <a:stretch/>
        </p:blipFill>
        <p:spPr>
          <a:xfrm flipH="1">
            <a:off x="717056" y="1566333"/>
            <a:ext cx="1023579" cy="1209607"/>
          </a:xfrm>
          <a:prstGeom prst="rect">
            <a:avLst/>
          </a:prstGeom>
          <a:noFill/>
          <a:ln>
            <a:noFill/>
          </a:ln>
          <a:effectLst>
            <a:outerShdw blurRad="63500" algn="ctr" rotWithShape="0">
              <a:srgbClr val="000000">
                <a:alpha val="40000"/>
              </a:srgbClr>
            </a:outerShdw>
          </a:effectLst>
        </p:spPr>
      </p:pic>
      <p:sp>
        <p:nvSpPr>
          <p:cNvPr id="2" name="Title 1"/>
          <p:cNvSpPr>
            <a:spLocks noGrp="1"/>
          </p:cNvSpPr>
          <p:nvPr>
            <p:ph type="title"/>
          </p:nvPr>
        </p:nvSpPr>
        <p:spPr/>
        <p:txBody>
          <a:bodyPr/>
          <a:lstStyle/>
          <a:p>
            <a:r>
              <a:rPr lang="ja-JP" altLang="en-US" sz="2800" dirty="0" smtClean="0"/>
              <a:t>導入構成</a:t>
            </a:r>
            <a:endParaRPr lang="en-US" sz="2800" dirty="0"/>
          </a:p>
        </p:txBody>
      </p:sp>
      <p:pic>
        <p:nvPicPr>
          <p:cNvPr id="163" name="Picture 336" descr="Device_generic_building_3154_default_256.png"/>
          <p:cNvPicPr>
            <a:picLocks noChangeAspect="1"/>
          </p:cNvPicPr>
          <p:nvPr/>
        </p:nvPicPr>
        <p:blipFill rotWithShape="1">
          <a:blip r:embed="rId3" cstate="screen">
            <a:duotone>
              <a:schemeClr val="bg2">
                <a:shade val="45000"/>
                <a:satMod val="135000"/>
              </a:schemeClr>
              <a:prstClr val="white"/>
            </a:duotone>
            <a:lum bright="7000" contrast="3000"/>
            <a:extLst>
              <a:ext uri="{28A0092B-C50C-407E-A947-70E740481C1C}">
                <a14:useLocalDpi xmlns:a14="http://schemas.microsoft.com/office/drawing/2010/main"/>
              </a:ext>
            </a:extLst>
          </a:blip>
          <a:srcRect/>
          <a:stretch/>
        </p:blipFill>
        <p:spPr>
          <a:xfrm flipH="1">
            <a:off x="2599561" y="875398"/>
            <a:ext cx="2440500" cy="1675110"/>
          </a:xfrm>
          <a:prstGeom prst="rect">
            <a:avLst/>
          </a:prstGeom>
          <a:noFill/>
          <a:ln>
            <a:noFill/>
          </a:ln>
          <a:effectLst>
            <a:outerShdw blurRad="63500" algn="ctr" rotWithShape="0">
              <a:srgbClr val="000000">
                <a:alpha val="40000"/>
              </a:srgbClr>
            </a:outerShdw>
          </a:effectLst>
        </p:spPr>
      </p:pic>
      <p:pic>
        <p:nvPicPr>
          <p:cNvPr id="175" name="Picture 24" descr="WhiteClou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50273" y="2234601"/>
            <a:ext cx="2154518" cy="1101946"/>
          </a:xfrm>
          <a:prstGeom prst="rect">
            <a:avLst/>
          </a:prstGeom>
          <a:noFill/>
        </p:spPr>
      </p:pic>
      <p:sp>
        <p:nvSpPr>
          <p:cNvPr id="6" name="TextBox 5"/>
          <p:cNvSpPr txBox="1"/>
          <p:nvPr/>
        </p:nvSpPr>
        <p:spPr>
          <a:xfrm>
            <a:off x="2062964" y="2634456"/>
            <a:ext cx="778706" cy="307777"/>
          </a:xfrm>
          <a:prstGeom prst="rect">
            <a:avLst/>
          </a:prstGeom>
          <a:noFill/>
        </p:spPr>
        <p:txBody>
          <a:bodyPr wrap="square" rtlCol="0">
            <a:spAutoFit/>
          </a:bodyPr>
          <a:lstStyle/>
          <a:p>
            <a:r>
              <a:rPr lang="en-US" sz="1400" dirty="0" smtClean="0"/>
              <a:t>WAN</a:t>
            </a:r>
            <a:endParaRPr lang="en-US" sz="1400" dirty="0"/>
          </a:p>
        </p:txBody>
      </p:sp>
      <p:pic>
        <p:nvPicPr>
          <p:cNvPr id="321" name="Picture 24" descr="WhiteClou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9599" y="3120675"/>
            <a:ext cx="1758987" cy="1038888"/>
          </a:xfrm>
          <a:prstGeom prst="rect">
            <a:avLst/>
          </a:prstGeom>
          <a:noFill/>
        </p:spPr>
      </p:pic>
      <p:sp>
        <p:nvSpPr>
          <p:cNvPr id="322" name="TextBox 321"/>
          <p:cNvSpPr txBox="1"/>
          <p:nvPr/>
        </p:nvSpPr>
        <p:spPr>
          <a:xfrm>
            <a:off x="2541791" y="3501463"/>
            <a:ext cx="1210206" cy="276999"/>
          </a:xfrm>
          <a:prstGeom prst="rect">
            <a:avLst/>
          </a:prstGeom>
          <a:noFill/>
        </p:spPr>
        <p:txBody>
          <a:bodyPr wrap="square" rtlCol="0">
            <a:spAutoFit/>
          </a:bodyPr>
          <a:lstStyle/>
          <a:p>
            <a:r>
              <a:rPr lang="en-US" sz="1200" dirty="0" smtClean="0"/>
              <a:t>インターネット</a:t>
            </a:r>
            <a:endParaRPr lang="en-US" sz="1200" dirty="0"/>
          </a:p>
        </p:txBody>
      </p:sp>
      <p:sp>
        <p:nvSpPr>
          <p:cNvPr id="340" name="TextBox 339"/>
          <p:cNvSpPr txBox="1"/>
          <p:nvPr/>
        </p:nvSpPr>
        <p:spPr>
          <a:xfrm>
            <a:off x="693210" y="1707739"/>
            <a:ext cx="622320" cy="276999"/>
          </a:xfrm>
          <a:prstGeom prst="rect">
            <a:avLst/>
          </a:prstGeom>
          <a:noFill/>
        </p:spPr>
        <p:txBody>
          <a:bodyPr wrap="square" rtlCol="0">
            <a:spAutoFit/>
          </a:bodyPr>
          <a:lstStyle/>
          <a:p>
            <a:r>
              <a:rPr lang="ja-JP" altLang="en-US" sz="1200" dirty="0" smtClean="0">
                <a:solidFill>
                  <a:schemeClr val="tx1">
                    <a:lumMod val="75000"/>
                    <a:lumOff val="25000"/>
                  </a:schemeClr>
                </a:solidFill>
              </a:rPr>
              <a:t>拠点</a:t>
            </a:r>
            <a:endParaRPr lang="en-US" sz="1200" dirty="0">
              <a:solidFill>
                <a:schemeClr val="tx1">
                  <a:lumMod val="75000"/>
                  <a:lumOff val="25000"/>
                </a:schemeClr>
              </a:solidFill>
            </a:endParaRPr>
          </a:p>
        </p:txBody>
      </p:sp>
      <p:pic>
        <p:nvPicPr>
          <p:cNvPr id="345"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23799" y="3878250"/>
            <a:ext cx="459047" cy="4926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43" name="Picture 33"/>
          <p:cNvPicPr>
            <a:picLocks noChangeAspect="1" noChangeArrowheads="1"/>
          </p:cNvPicPr>
          <p:nvPr/>
        </p:nvPicPr>
        <p:blipFill>
          <a:blip r:embed="rId6" cstate="print"/>
          <a:stretch>
            <a:fillRect/>
          </a:stretch>
        </p:blipFill>
        <p:spPr bwMode="auto">
          <a:xfrm>
            <a:off x="2245000" y="4018137"/>
            <a:ext cx="395268" cy="590501"/>
          </a:xfrm>
          <a:prstGeom prst="rect">
            <a:avLst/>
          </a:prstGeom>
          <a:noFill/>
          <a:ln w="9525">
            <a:noFill/>
            <a:miter lim="800000"/>
            <a:headEnd/>
            <a:tailEnd/>
          </a:ln>
          <a:effectLst/>
        </p:spPr>
      </p:pic>
      <p:pic>
        <p:nvPicPr>
          <p:cNvPr id="85"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47517" y="4120981"/>
            <a:ext cx="306296" cy="256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5" name="Picture 104" descr="data_sheet_c78-726524-1.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6595" y="1562429"/>
            <a:ext cx="1295720" cy="265944"/>
          </a:xfrm>
          <a:prstGeom prst="rect">
            <a:avLst/>
          </a:prstGeom>
        </p:spPr>
      </p:pic>
      <p:pic>
        <p:nvPicPr>
          <p:cNvPr id="106" name="Picture 105" descr="data_sheet_c78-726524-1.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5951" y="1866647"/>
            <a:ext cx="1273478" cy="261379"/>
          </a:xfrm>
          <a:prstGeom prst="rect">
            <a:avLst/>
          </a:prstGeom>
        </p:spPr>
      </p:pic>
      <p:sp>
        <p:nvSpPr>
          <p:cNvPr id="107" name="TextBox 106"/>
          <p:cNvSpPr txBox="1"/>
          <p:nvPr/>
        </p:nvSpPr>
        <p:spPr>
          <a:xfrm>
            <a:off x="2647209" y="1082269"/>
            <a:ext cx="1324119" cy="461665"/>
          </a:xfrm>
          <a:prstGeom prst="rect">
            <a:avLst/>
          </a:prstGeom>
          <a:noFill/>
        </p:spPr>
        <p:txBody>
          <a:bodyPr wrap="square" rtlCol="0">
            <a:spAutoFit/>
          </a:bodyPr>
          <a:lstStyle/>
          <a:p>
            <a:r>
              <a:rPr lang="en-US" sz="1200" b="1" dirty="0" smtClean="0">
                <a:solidFill>
                  <a:srgbClr val="404040"/>
                </a:solidFill>
              </a:rPr>
              <a:t>データセンター /</a:t>
            </a:r>
            <a:r>
              <a:rPr lang="en-US" sz="1200" b="1" dirty="0">
                <a:solidFill>
                  <a:srgbClr val="404040"/>
                </a:solidFill>
              </a:rPr>
              <a:t> </a:t>
            </a:r>
            <a:endParaRPr lang="en-US" sz="1200" b="1" dirty="0" smtClean="0">
              <a:solidFill>
                <a:srgbClr val="404040"/>
              </a:solidFill>
            </a:endParaRPr>
          </a:p>
          <a:p>
            <a:r>
              <a:rPr lang="ja-JP" altLang="en-US" sz="1200" b="1" dirty="0">
                <a:solidFill>
                  <a:srgbClr val="404040"/>
                </a:solidFill>
              </a:rPr>
              <a:t>中央拠点</a:t>
            </a:r>
            <a:endParaRPr lang="en-US" sz="1200" b="1" dirty="0">
              <a:solidFill>
                <a:srgbClr val="404040"/>
              </a:solidFill>
            </a:endParaRPr>
          </a:p>
        </p:txBody>
      </p:sp>
      <p:sp>
        <p:nvSpPr>
          <p:cNvPr id="108" name="Rectangle 82"/>
          <p:cNvSpPr/>
          <p:nvPr/>
        </p:nvSpPr>
        <p:spPr bwMode="auto">
          <a:xfrm>
            <a:off x="3672628" y="1255583"/>
            <a:ext cx="1605913" cy="219259"/>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 </a:t>
            </a:r>
            <a:r>
              <a:rPr lang="ja-JP" altLang="en-US" sz="1400" dirty="0" smtClean="0">
                <a:solidFill>
                  <a:srgbClr val="FF0000"/>
                </a:solidFill>
                <a:effectLst>
                  <a:outerShdw blurRad="63500" algn="ctr" rotWithShape="0">
                    <a:prstClr val="black">
                      <a:alpha val="50000"/>
                    </a:prstClr>
                  </a:outerShdw>
                </a:effectLst>
              </a:rPr>
              <a:t>（冗長構成）</a:t>
            </a:r>
            <a:endParaRPr lang="en-US" sz="1400" dirty="0">
              <a:solidFill>
                <a:srgbClr val="FF0000"/>
              </a:solidFill>
              <a:effectLst>
                <a:outerShdw blurRad="63500" algn="ctr" rotWithShape="0">
                  <a:prstClr val="black">
                    <a:alpha val="50000"/>
                  </a:prstClr>
                </a:outerShdw>
              </a:effectLst>
            </a:endParaRPr>
          </a:p>
        </p:txBody>
      </p:sp>
      <p:pic>
        <p:nvPicPr>
          <p:cNvPr id="73" name="Picture 33"/>
          <p:cNvPicPr>
            <a:picLocks noChangeAspect="1" noChangeArrowheads="1"/>
          </p:cNvPicPr>
          <p:nvPr/>
        </p:nvPicPr>
        <p:blipFill>
          <a:blip r:embed="rId6" cstate="print"/>
          <a:stretch>
            <a:fillRect/>
          </a:stretch>
        </p:blipFill>
        <p:spPr bwMode="auto">
          <a:xfrm>
            <a:off x="610254" y="2160695"/>
            <a:ext cx="452257" cy="675639"/>
          </a:xfrm>
          <a:prstGeom prst="rect">
            <a:avLst/>
          </a:prstGeom>
          <a:noFill/>
          <a:ln w="9525">
            <a:noFill/>
            <a:miter lim="800000"/>
            <a:headEnd/>
            <a:tailEnd/>
          </a:ln>
          <a:effectLst/>
        </p:spPr>
      </p:pic>
      <p:pic>
        <p:nvPicPr>
          <p:cNvPr id="74" name="Picture 33"/>
          <p:cNvPicPr>
            <a:picLocks noChangeAspect="1" noChangeArrowheads="1"/>
          </p:cNvPicPr>
          <p:nvPr/>
        </p:nvPicPr>
        <p:blipFill>
          <a:blip r:embed="rId6" cstate="print"/>
          <a:stretch>
            <a:fillRect/>
          </a:stretch>
        </p:blipFill>
        <p:spPr bwMode="auto">
          <a:xfrm>
            <a:off x="3118737" y="1915591"/>
            <a:ext cx="416595" cy="622363"/>
          </a:xfrm>
          <a:prstGeom prst="rect">
            <a:avLst/>
          </a:prstGeom>
          <a:noFill/>
          <a:ln w="9525">
            <a:noFill/>
            <a:miter lim="800000"/>
            <a:headEnd/>
            <a:tailEnd/>
          </a:ln>
          <a:effectLst/>
        </p:spPr>
      </p:pic>
      <p:sp>
        <p:nvSpPr>
          <p:cNvPr id="4" name="TextBox 3"/>
          <p:cNvSpPr txBox="1"/>
          <p:nvPr/>
        </p:nvSpPr>
        <p:spPr>
          <a:xfrm>
            <a:off x="5265462" y="2781090"/>
            <a:ext cx="3527948" cy="1692771"/>
          </a:xfrm>
          <a:prstGeom prst="rect">
            <a:avLst/>
          </a:prstGeom>
          <a:noFill/>
        </p:spPr>
        <p:txBody>
          <a:bodyPr wrap="square" rtlCol="0">
            <a:spAutoFit/>
          </a:bodyPr>
          <a:lstStyle/>
          <a:p>
            <a:endParaRPr lang="en-US" altLang="ja-JP" sz="600" dirty="0"/>
          </a:p>
          <a:p>
            <a:r>
              <a:rPr lang="ja-JP" altLang="en-US" sz="1600" b="1" dirty="0" smtClean="0"/>
              <a:t>製品構成：</a:t>
            </a:r>
            <a:endParaRPr lang="en-US" altLang="ja-JP" sz="1600" b="1" dirty="0" smtClean="0"/>
          </a:p>
          <a:p>
            <a:pPr marL="285750" lvl="0" indent="-285750">
              <a:buFont typeface="Wingdings" charset="2"/>
              <a:buChar char="Ø"/>
            </a:pPr>
            <a:r>
              <a:rPr lang="ja-JP" altLang="en-US" sz="1400" dirty="0" smtClean="0">
                <a:solidFill>
                  <a:srgbClr val="000000"/>
                </a:solidFill>
              </a:rPr>
              <a:t>物理または仮想アプライアンス</a:t>
            </a:r>
            <a:endParaRPr lang="en-US" altLang="ja-JP" sz="1400" dirty="0" smtClean="0">
              <a:solidFill>
                <a:srgbClr val="000000"/>
              </a:solidFill>
            </a:endParaRPr>
          </a:p>
          <a:p>
            <a:pPr marL="285750" lvl="0" indent="-285750">
              <a:buFont typeface="Wingdings" charset="2"/>
              <a:buChar char="Ø"/>
            </a:pPr>
            <a:r>
              <a:rPr lang="ja-JP" altLang="en-US" sz="1400" dirty="0" smtClean="0">
                <a:solidFill>
                  <a:srgbClr val="000000"/>
                </a:solidFill>
              </a:rPr>
              <a:t>使用機能に応じたライセンス　</a:t>
            </a:r>
            <a:r>
              <a:rPr lang="en-US" altLang="ja-JP" sz="1400" dirty="0" smtClean="0">
                <a:solidFill>
                  <a:srgbClr val="000000"/>
                </a:solidFill>
              </a:rPr>
              <a:t>   </a:t>
            </a:r>
            <a:r>
              <a:rPr lang="ja-JP" altLang="en-US" sz="1400" dirty="0" smtClean="0">
                <a:solidFill>
                  <a:srgbClr val="000000"/>
                </a:solidFill>
              </a:rPr>
              <a:t>　</a:t>
            </a:r>
            <a:r>
              <a:rPr lang="en-US" altLang="ja-JP" sz="1400" dirty="0" smtClean="0">
                <a:solidFill>
                  <a:srgbClr val="000000"/>
                </a:solidFill>
              </a:rPr>
              <a:t>    </a:t>
            </a:r>
            <a:r>
              <a:rPr lang="ja-JP" altLang="en-US" sz="1200" dirty="0" smtClean="0">
                <a:solidFill>
                  <a:srgbClr val="000000"/>
                </a:solidFill>
              </a:rPr>
              <a:t>（</a:t>
            </a:r>
            <a:r>
              <a:rPr lang="en-US" altLang="ja-JP" sz="1200" dirty="0" smtClean="0">
                <a:solidFill>
                  <a:srgbClr val="000000"/>
                </a:solidFill>
              </a:rPr>
              <a:t>Base, Plus, APEX</a:t>
            </a:r>
            <a:r>
              <a:rPr lang="ja-JP" altLang="en-US" sz="1200" dirty="0" smtClean="0">
                <a:solidFill>
                  <a:srgbClr val="000000"/>
                </a:solidFill>
              </a:rPr>
              <a:t>）</a:t>
            </a:r>
            <a:endParaRPr lang="en-US" altLang="ja-JP" sz="1200" dirty="0" smtClean="0">
              <a:solidFill>
                <a:srgbClr val="000000"/>
              </a:solidFill>
            </a:endParaRPr>
          </a:p>
          <a:p>
            <a:pPr marL="285750" lvl="0" indent="-285750">
              <a:buFont typeface="Wingdings" charset="2"/>
              <a:buChar char="Ø"/>
            </a:pPr>
            <a:r>
              <a:rPr lang="ja-JP" altLang="en-US" sz="1400" dirty="0" smtClean="0">
                <a:solidFill>
                  <a:srgbClr val="000000"/>
                </a:solidFill>
              </a:rPr>
              <a:t>同時にネットワークに接続する端末数に応じた型番のライセンス購入が必要</a:t>
            </a:r>
            <a:endParaRPr lang="en-US" altLang="ja-JP" sz="1400" b="1" dirty="0">
              <a:solidFill>
                <a:srgbClr val="FF0000"/>
              </a:solidFill>
            </a:endParaRPr>
          </a:p>
          <a:p>
            <a:pPr lvl="0"/>
            <a:r>
              <a:rPr lang="en-US" altLang="ja-JP" sz="1400" b="1" dirty="0">
                <a:solidFill>
                  <a:srgbClr val="FF0000"/>
                </a:solidFill>
              </a:rPr>
              <a:t> </a:t>
            </a:r>
            <a:r>
              <a:rPr lang="en-US" altLang="ja-JP" sz="1400" b="1" dirty="0" smtClean="0">
                <a:solidFill>
                  <a:srgbClr val="FF0000"/>
                </a:solidFill>
              </a:rPr>
              <a:t>     </a:t>
            </a:r>
            <a:r>
              <a:rPr lang="en-US" altLang="ja-JP" sz="1200" dirty="0" smtClean="0">
                <a:solidFill>
                  <a:srgbClr val="000000"/>
                </a:solidFill>
              </a:rPr>
              <a:t>(</a:t>
            </a:r>
            <a:r>
              <a:rPr lang="ja-JP" altLang="en-US" sz="1200" dirty="0" smtClean="0">
                <a:solidFill>
                  <a:srgbClr val="000000"/>
                </a:solidFill>
              </a:rPr>
              <a:t>例</a:t>
            </a:r>
            <a:r>
              <a:rPr lang="en-US" altLang="ja-JP" sz="1200" dirty="0" smtClean="0">
                <a:solidFill>
                  <a:srgbClr val="000000"/>
                </a:solidFill>
              </a:rPr>
              <a:t>: L-ISE-BSE-100= etc.)</a:t>
            </a:r>
            <a:endParaRPr lang="en-US" altLang="ja-JP" sz="1400" dirty="0" smtClean="0">
              <a:solidFill>
                <a:srgbClr val="000000"/>
              </a:solidFill>
            </a:endParaRPr>
          </a:p>
        </p:txBody>
      </p:sp>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5612620">
            <a:off x="457695" y="2196639"/>
            <a:ext cx="147825" cy="151521"/>
          </a:xfrm>
          <a:prstGeom prst="rect">
            <a:avLst/>
          </a:prstGeom>
        </p:spPr>
      </p:pic>
      <p:pic>
        <p:nvPicPr>
          <p:cNvPr id="26" name="Picture 25" descr="data_sheet_c78-726524-1.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70642" y="1191365"/>
            <a:ext cx="971642" cy="199428"/>
          </a:xfrm>
          <a:prstGeom prst="rect">
            <a:avLst/>
          </a:prstGeom>
        </p:spPr>
      </p:pic>
      <p:pic>
        <p:nvPicPr>
          <p:cNvPr id="27" name="Picture 26" descr="data_sheet_c78-726524-1.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09997" y="1372382"/>
            <a:ext cx="954963" cy="196005"/>
          </a:xfrm>
          <a:prstGeom prst="rect">
            <a:avLst/>
          </a:prstGeom>
        </p:spPr>
      </p:pic>
      <p:pic>
        <p:nvPicPr>
          <p:cNvPr id="28" name="Picture 27" descr="data_sheet_c78-726524-1.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13984" y="1201614"/>
            <a:ext cx="971642" cy="199428"/>
          </a:xfrm>
          <a:prstGeom prst="rect">
            <a:avLst/>
          </a:prstGeom>
        </p:spPr>
      </p:pic>
      <p:pic>
        <p:nvPicPr>
          <p:cNvPr id="29" name="Picture 28" descr="data_sheet_c78-726524-1.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53339" y="1382631"/>
            <a:ext cx="954963" cy="196005"/>
          </a:xfrm>
          <a:prstGeom prst="rect">
            <a:avLst/>
          </a:prstGeom>
        </p:spPr>
      </p:pic>
      <p:pic>
        <p:nvPicPr>
          <p:cNvPr id="30" name="Picture 29" descr="data_sheet_c78-726524-1.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11499" y="1968922"/>
            <a:ext cx="687882" cy="141187"/>
          </a:xfrm>
          <a:prstGeom prst="rect">
            <a:avLst/>
          </a:prstGeom>
        </p:spPr>
      </p:pic>
      <p:pic>
        <p:nvPicPr>
          <p:cNvPr id="31" name="Picture 30" descr="data_sheet_c78-726524-1.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04151" y="1969694"/>
            <a:ext cx="687882" cy="141187"/>
          </a:xfrm>
          <a:prstGeom prst="rect">
            <a:avLst/>
          </a:prstGeom>
        </p:spPr>
      </p:pic>
      <p:pic>
        <p:nvPicPr>
          <p:cNvPr id="32" name="Picture 31" descr="data_sheet_c78-726524-1.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06281" y="1970466"/>
            <a:ext cx="687882" cy="141187"/>
          </a:xfrm>
          <a:prstGeom prst="rect">
            <a:avLst/>
          </a:prstGeom>
        </p:spPr>
      </p:pic>
      <p:sp>
        <p:nvSpPr>
          <p:cNvPr id="33" name="Rectangle 82"/>
          <p:cNvSpPr/>
          <p:nvPr/>
        </p:nvSpPr>
        <p:spPr bwMode="auto">
          <a:xfrm>
            <a:off x="6545715" y="903473"/>
            <a:ext cx="1605913" cy="219259"/>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 </a:t>
            </a:r>
            <a:r>
              <a:rPr lang="ja-JP" altLang="en-US" sz="1400" dirty="0" smtClean="0">
                <a:solidFill>
                  <a:srgbClr val="FF0000"/>
                </a:solidFill>
                <a:effectLst>
                  <a:outerShdw blurRad="63500" algn="ctr" rotWithShape="0">
                    <a:prstClr val="black">
                      <a:alpha val="50000"/>
                    </a:prstClr>
                  </a:outerShdw>
                </a:effectLst>
              </a:rPr>
              <a:t>（分散構成）</a:t>
            </a:r>
            <a:endParaRPr lang="en-US" sz="1400" dirty="0">
              <a:solidFill>
                <a:srgbClr val="FF0000"/>
              </a:solidFill>
              <a:effectLst>
                <a:outerShdw blurRad="63500" algn="ctr" rotWithShape="0">
                  <a:prstClr val="black">
                    <a:alpha val="50000"/>
                  </a:prstClr>
                </a:outerShdw>
              </a:effectLst>
            </a:endParaRPr>
          </a:p>
        </p:txBody>
      </p:sp>
      <p:sp>
        <p:nvSpPr>
          <p:cNvPr id="3" name="TextBox 2"/>
          <p:cNvSpPr txBox="1"/>
          <p:nvPr/>
        </p:nvSpPr>
        <p:spPr>
          <a:xfrm>
            <a:off x="3492667" y="662056"/>
            <a:ext cx="1825713" cy="276999"/>
          </a:xfrm>
          <a:prstGeom prst="rect">
            <a:avLst/>
          </a:prstGeom>
          <a:noFill/>
        </p:spPr>
        <p:txBody>
          <a:bodyPr wrap="square" rtlCol="0">
            <a:spAutoFit/>
          </a:bodyPr>
          <a:lstStyle/>
          <a:p>
            <a:r>
              <a:rPr lang="ja-JP" altLang="en-US" sz="1200" u="sng" dirty="0" smtClean="0"/>
              <a:t>同時接続端末</a:t>
            </a:r>
            <a:r>
              <a:rPr lang="en-US" altLang="ja-JP" sz="1200" u="sng" dirty="0" smtClean="0"/>
              <a:t> 2</a:t>
            </a:r>
            <a:r>
              <a:rPr lang="ja-JP" altLang="en-US" sz="1200" u="sng" dirty="0" smtClean="0"/>
              <a:t>万まで</a:t>
            </a:r>
            <a:endParaRPr lang="en-US" sz="1200" u="sng" dirty="0"/>
          </a:p>
        </p:txBody>
      </p:sp>
      <p:sp>
        <p:nvSpPr>
          <p:cNvPr id="34" name="TextBox 33"/>
          <p:cNvSpPr txBox="1"/>
          <p:nvPr/>
        </p:nvSpPr>
        <p:spPr>
          <a:xfrm>
            <a:off x="6270374" y="521723"/>
            <a:ext cx="2390739" cy="276999"/>
          </a:xfrm>
          <a:prstGeom prst="rect">
            <a:avLst/>
          </a:prstGeom>
          <a:solidFill>
            <a:srgbClr val="FFFFFF"/>
          </a:solidFill>
        </p:spPr>
        <p:txBody>
          <a:bodyPr wrap="square" rtlCol="0">
            <a:spAutoFit/>
          </a:bodyPr>
          <a:lstStyle/>
          <a:p>
            <a:pPr algn="ctr"/>
            <a:r>
              <a:rPr lang="ja-JP" altLang="en-US" sz="1200" u="sng" dirty="0" smtClean="0"/>
              <a:t>同時接続端末</a:t>
            </a:r>
            <a:r>
              <a:rPr lang="en-US" altLang="ja-JP" sz="1200" u="sng" dirty="0" smtClean="0"/>
              <a:t> 2</a:t>
            </a:r>
            <a:r>
              <a:rPr lang="ja-JP" altLang="en-US" sz="1200" u="sng" dirty="0" smtClean="0"/>
              <a:t>万</a:t>
            </a:r>
            <a:r>
              <a:rPr lang="en-US" altLang="ja-JP" sz="1200" u="sng" dirty="0" smtClean="0"/>
              <a:t>〜50</a:t>
            </a:r>
            <a:r>
              <a:rPr lang="ja-JP" altLang="en-US" sz="1200" u="sng" dirty="0" smtClean="0"/>
              <a:t>万まで</a:t>
            </a:r>
            <a:r>
              <a:rPr lang="en-US" altLang="ja-JP" sz="1200" u="sng" dirty="0" smtClean="0"/>
              <a:t> </a:t>
            </a:r>
            <a:endParaRPr lang="en-US" sz="1200" u="sng" dirty="0"/>
          </a:p>
        </p:txBody>
      </p:sp>
      <p:sp>
        <p:nvSpPr>
          <p:cNvPr id="7" name="TextBox 6"/>
          <p:cNvSpPr txBox="1"/>
          <p:nvPr/>
        </p:nvSpPr>
        <p:spPr>
          <a:xfrm>
            <a:off x="8464421" y="1949969"/>
            <a:ext cx="653989" cy="215444"/>
          </a:xfrm>
          <a:prstGeom prst="rect">
            <a:avLst/>
          </a:prstGeom>
          <a:noFill/>
        </p:spPr>
        <p:txBody>
          <a:bodyPr wrap="square" rtlCol="0">
            <a:spAutoFit/>
          </a:bodyPr>
          <a:lstStyle/>
          <a:p>
            <a:r>
              <a:rPr lang="ja-JP" altLang="en-US" sz="800" dirty="0" smtClean="0"/>
              <a:t>・・・</a:t>
            </a:r>
            <a:endParaRPr lang="en-US" sz="800" dirty="0"/>
          </a:p>
        </p:txBody>
      </p:sp>
      <p:sp>
        <p:nvSpPr>
          <p:cNvPr id="9" name="Right Arrow 8"/>
          <p:cNvSpPr/>
          <p:nvPr/>
        </p:nvSpPr>
        <p:spPr>
          <a:xfrm>
            <a:off x="5272460" y="1696336"/>
            <a:ext cx="578165" cy="265348"/>
          </a:xfrm>
          <a:prstGeom prst="rightArrow">
            <a:avLst/>
          </a:prstGeom>
          <a:solidFill>
            <a:schemeClr val="accent5"/>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Box 9"/>
          <p:cNvSpPr txBox="1"/>
          <p:nvPr/>
        </p:nvSpPr>
        <p:spPr>
          <a:xfrm>
            <a:off x="5272460" y="1478372"/>
            <a:ext cx="492862" cy="276999"/>
          </a:xfrm>
          <a:prstGeom prst="rect">
            <a:avLst/>
          </a:prstGeom>
          <a:noFill/>
        </p:spPr>
        <p:txBody>
          <a:bodyPr wrap="square" rtlCol="0">
            <a:spAutoFit/>
          </a:bodyPr>
          <a:lstStyle/>
          <a:p>
            <a:r>
              <a:rPr lang="ja-JP" altLang="en-US" sz="1200" dirty="0" smtClean="0"/>
              <a:t>拡張</a:t>
            </a:r>
            <a:endParaRPr lang="en-US" sz="1200" dirty="0"/>
          </a:p>
        </p:txBody>
      </p:sp>
      <p:sp>
        <p:nvSpPr>
          <p:cNvPr id="38" name="TextBox 37"/>
          <p:cNvSpPr txBox="1"/>
          <p:nvPr/>
        </p:nvSpPr>
        <p:spPr>
          <a:xfrm>
            <a:off x="1148910" y="3082637"/>
            <a:ext cx="622320" cy="276999"/>
          </a:xfrm>
          <a:prstGeom prst="rect">
            <a:avLst/>
          </a:prstGeom>
          <a:noFill/>
        </p:spPr>
        <p:txBody>
          <a:bodyPr wrap="square" rtlCol="0">
            <a:spAutoFit/>
          </a:bodyPr>
          <a:lstStyle/>
          <a:p>
            <a:r>
              <a:rPr lang="ja-JP" altLang="en-US" sz="1200" dirty="0" smtClean="0">
                <a:solidFill>
                  <a:schemeClr val="tx1">
                    <a:lumMod val="75000"/>
                    <a:lumOff val="25000"/>
                  </a:schemeClr>
                </a:solidFill>
              </a:rPr>
              <a:t>拠点</a:t>
            </a:r>
            <a:endParaRPr lang="en-US" sz="1200" dirty="0">
              <a:solidFill>
                <a:schemeClr val="tx1">
                  <a:lumMod val="75000"/>
                  <a:lumOff val="25000"/>
                </a:schemeClr>
              </a:solidFill>
            </a:endParaRPr>
          </a:p>
        </p:txBody>
      </p:sp>
      <p:sp>
        <p:nvSpPr>
          <p:cNvPr id="11" name="Rectangle 10"/>
          <p:cNvSpPr/>
          <p:nvPr/>
        </p:nvSpPr>
        <p:spPr>
          <a:xfrm>
            <a:off x="2700546" y="4386676"/>
            <a:ext cx="646331" cy="276999"/>
          </a:xfrm>
          <a:prstGeom prst="rect">
            <a:avLst/>
          </a:prstGeom>
        </p:spPr>
        <p:txBody>
          <a:bodyPr wrap="none">
            <a:spAutoFit/>
          </a:bodyPr>
          <a:lstStyle/>
          <a:p>
            <a:r>
              <a:rPr lang="ja-JP" altLang="en-US" sz="1200" b="1" dirty="0" smtClean="0">
                <a:solidFill>
                  <a:srgbClr val="404040"/>
                </a:solidFill>
              </a:rPr>
              <a:t>外出先</a:t>
            </a:r>
            <a:endParaRPr lang="en-US" sz="1200" b="1" dirty="0">
              <a:solidFill>
                <a:srgbClr val="404040"/>
              </a:solidFill>
            </a:endParaRPr>
          </a:p>
        </p:txBody>
      </p:sp>
      <p:sp>
        <p:nvSpPr>
          <p:cNvPr id="12" name="TextBox 11"/>
          <p:cNvSpPr txBox="1"/>
          <p:nvPr/>
        </p:nvSpPr>
        <p:spPr>
          <a:xfrm>
            <a:off x="6483499" y="2177415"/>
            <a:ext cx="853027" cy="206477"/>
          </a:xfrm>
          <a:prstGeom prst="rect">
            <a:avLst/>
          </a:prstGeom>
          <a:ln w="19050" cmpd="sng"/>
        </p:spPr>
        <p:style>
          <a:lnRef idx="2">
            <a:schemeClr val="accent6"/>
          </a:lnRef>
          <a:fillRef idx="1">
            <a:schemeClr val="lt1"/>
          </a:fillRef>
          <a:effectRef idx="0">
            <a:schemeClr val="accent6"/>
          </a:effectRef>
          <a:fontRef idx="minor">
            <a:schemeClr val="dk1"/>
          </a:fontRef>
        </p:style>
        <p:txBody>
          <a:bodyPr wrap="square" tIns="10800" bIns="10800" rtlCol="0">
            <a:spAutoFit/>
          </a:bodyPr>
          <a:lstStyle/>
          <a:p>
            <a:r>
              <a:rPr lang="ja-JP" altLang="en-US" sz="1200" dirty="0" smtClean="0"/>
              <a:t>認証処理</a:t>
            </a:r>
            <a:endParaRPr lang="en-US" sz="1200" dirty="0"/>
          </a:p>
        </p:txBody>
      </p:sp>
      <p:sp>
        <p:nvSpPr>
          <p:cNvPr id="41" name="TextBox 40"/>
          <p:cNvSpPr txBox="1"/>
          <p:nvPr/>
        </p:nvSpPr>
        <p:spPr>
          <a:xfrm>
            <a:off x="7561633" y="1543242"/>
            <a:ext cx="864876" cy="206477"/>
          </a:xfrm>
          <a:prstGeom prst="rect">
            <a:avLst/>
          </a:prstGeom>
          <a:ln w="19050" cmpd="sng"/>
        </p:spPr>
        <p:style>
          <a:lnRef idx="2">
            <a:schemeClr val="accent6"/>
          </a:lnRef>
          <a:fillRef idx="1">
            <a:schemeClr val="lt1"/>
          </a:fillRef>
          <a:effectRef idx="0">
            <a:schemeClr val="accent6"/>
          </a:effectRef>
          <a:fontRef idx="minor">
            <a:schemeClr val="dk1"/>
          </a:fontRef>
        </p:style>
        <p:txBody>
          <a:bodyPr wrap="square" tIns="10800" bIns="10800" rtlCol="0">
            <a:spAutoFit/>
          </a:bodyPr>
          <a:lstStyle/>
          <a:p>
            <a:r>
              <a:rPr lang="ja-JP" altLang="en-US" sz="1200" dirty="0" smtClean="0"/>
              <a:t>ログ収集</a:t>
            </a:r>
            <a:endParaRPr lang="en-US" sz="1200" dirty="0"/>
          </a:p>
        </p:txBody>
      </p:sp>
      <p:sp>
        <p:nvSpPr>
          <p:cNvPr id="42" name="TextBox 41"/>
          <p:cNvSpPr txBox="1"/>
          <p:nvPr/>
        </p:nvSpPr>
        <p:spPr>
          <a:xfrm>
            <a:off x="6462922" y="1534538"/>
            <a:ext cx="864876" cy="206477"/>
          </a:xfrm>
          <a:prstGeom prst="rect">
            <a:avLst/>
          </a:prstGeom>
          <a:ln w="19050" cmpd="sng"/>
        </p:spPr>
        <p:style>
          <a:lnRef idx="2">
            <a:schemeClr val="accent6"/>
          </a:lnRef>
          <a:fillRef idx="1">
            <a:schemeClr val="lt1"/>
          </a:fillRef>
          <a:effectRef idx="0">
            <a:schemeClr val="accent6"/>
          </a:effectRef>
          <a:fontRef idx="minor">
            <a:schemeClr val="dk1"/>
          </a:fontRef>
        </p:style>
        <p:txBody>
          <a:bodyPr wrap="square" tIns="10800" bIns="10800" rtlCol="0">
            <a:spAutoFit/>
          </a:bodyPr>
          <a:lstStyle/>
          <a:p>
            <a:r>
              <a:rPr lang="ja-JP" altLang="en-US" sz="1200" dirty="0" smtClean="0"/>
              <a:t>設定管理</a:t>
            </a:r>
            <a:endParaRPr lang="en-US" sz="1200" dirty="0"/>
          </a:p>
        </p:txBody>
      </p:sp>
      <p:cxnSp>
        <p:nvCxnSpPr>
          <p:cNvPr id="15" name="Straight Connector 14"/>
          <p:cNvCxnSpPr>
            <a:stCxn id="30" idx="0"/>
            <a:endCxn id="42" idx="2"/>
          </p:cNvCxnSpPr>
          <p:nvPr/>
        </p:nvCxnSpPr>
        <p:spPr>
          <a:xfrm flipV="1">
            <a:off x="6755440" y="1741015"/>
            <a:ext cx="139920" cy="227907"/>
          </a:xfrm>
          <a:prstGeom prst="line">
            <a:avLst/>
          </a:prstGeom>
          <a:ln w="9525"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31" idx="0"/>
            <a:endCxn id="42" idx="2"/>
          </p:cNvCxnSpPr>
          <p:nvPr/>
        </p:nvCxnSpPr>
        <p:spPr>
          <a:xfrm flipH="1" flipV="1">
            <a:off x="6895360" y="1741015"/>
            <a:ext cx="552732" cy="228679"/>
          </a:xfrm>
          <a:prstGeom prst="line">
            <a:avLst/>
          </a:prstGeom>
          <a:ln w="9525"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32" idx="0"/>
            <a:endCxn id="42" idx="2"/>
          </p:cNvCxnSpPr>
          <p:nvPr/>
        </p:nvCxnSpPr>
        <p:spPr>
          <a:xfrm flipH="1" flipV="1">
            <a:off x="6895360" y="1741015"/>
            <a:ext cx="1254862" cy="229451"/>
          </a:xfrm>
          <a:prstGeom prst="line">
            <a:avLst/>
          </a:prstGeom>
          <a:ln w="9525"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30" idx="0"/>
            <a:endCxn id="41" idx="2"/>
          </p:cNvCxnSpPr>
          <p:nvPr/>
        </p:nvCxnSpPr>
        <p:spPr>
          <a:xfrm flipV="1">
            <a:off x="6755440" y="1749719"/>
            <a:ext cx="1238631" cy="219203"/>
          </a:xfrm>
          <a:prstGeom prst="line">
            <a:avLst/>
          </a:prstGeom>
          <a:ln w="9525"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31" idx="0"/>
            <a:endCxn id="41" idx="2"/>
          </p:cNvCxnSpPr>
          <p:nvPr/>
        </p:nvCxnSpPr>
        <p:spPr>
          <a:xfrm flipV="1">
            <a:off x="7448092" y="1749719"/>
            <a:ext cx="545979" cy="219975"/>
          </a:xfrm>
          <a:prstGeom prst="line">
            <a:avLst/>
          </a:prstGeom>
          <a:ln w="9525"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32" idx="0"/>
            <a:endCxn id="41" idx="2"/>
          </p:cNvCxnSpPr>
          <p:nvPr/>
        </p:nvCxnSpPr>
        <p:spPr>
          <a:xfrm flipH="1" flipV="1">
            <a:off x="7994071" y="1749719"/>
            <a:ext cx="156151" cy="220747"/>
          </a:xfrm>
          <a:prstGeom prst="line">
            <a:avLst/>
          </a:prstGeom>
          <a:ln w="9525"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227" name="TextBox 226"/>
          <p:cNvSpPr txBox="1"/>
          <p:nvPr/>
        </p:nvSpPr>
        <p:spPr>
          <a:xfrm>
            <a:off x="6547293" y="2445633"/>
            <a:ext cx="2060527" cy="276999"/>
          </a:xfrm>
          <a:prstGeom prst="rect">
            <a:avLst/>
          </a:prstGeom>
          <a:noFill/>
        </p:spPr>
        <p:txBody>
          <a:bodyPr wrap="square" rtlCol="0">
            <a:spAutoFit/>
          </a:bodyPr>
          <a:lstStyle/>
          <a:p>
            <a:r>
              <a:rPr lang="ja-JP" altLang="en-US" sz="1200" dirty="0" smtClean="0"/>
              <a:t>複数拠点への配置にも対応</a:t>
            </a:r>
            <a:endParaRPr lang="en-US" sz="1200" dirty="0"/>
          </a:p>
        </p:txBody>
      </p:sp>
    </p:spTree>
    <p:extLst>
      <p:ext uri="{BB962C8B-B14F-4D97-AF65-F5344CB8AC3E}">
        <p14:creationId xmlns:p14="http://schemas.microsoft.com/office/powerpoint/2010/main" val="102116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smtClean="0"/>
              <a:t>1. ISE</a:t>
            </a:r>
            <a:r>
              <a:rPr lang="ja-JP" altLang="en-US" dirty="0" smtClean="0"/>
              <a:t>とは</a:t>
            </a:r>
            <a:endParaRPr lang="en-US" dirty="0"/>
          </a:p>
        </p:txBody>
      </p:sp>
    </p:spTree>
    <p:extLst>
      <p:ext uri="{BB962C8B-B14F-4D97-AF65-F5344CB8AC3E}">
        <p14:creationId xmlns:p14="http://schemas.microsoft.com/office/powerpoint/2010/main" val="209104317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0" name="Group 419"/>
          <p:cNvGrpSpPr/>
          <p:nvPr/>
        </p:nvGrpSpPr>
        <p:grpSpPr>
          <a:xfrm>
            <a:off x="1530632" y="1036317"/>
            <a:ext cx="3102823" cy="1566811"/>
            <a:chOff x="1183713" y="1586428"/>
            <a:chExt cx="3390625" cy="2394356"/>
          </a:xfrm>
        </p:grpSpPr>
        <p:pic>
          <p:nvPicPr>
            <p:cNvPr id="421"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1183713" y="1586428"/>
              <a:ext cx="3390625" cy="2394356"/>
            </a:xfrm>
            <a:prstGeom prst="rect">
              <a:avLst/>
            </a:prstGeom>
            <a:noFill/>
          </p:spPr>
        </p:pic>
        <p:grpSp>
          <p:nvGrpSpPr>
            <p:cNvPr id="422" name="Group 603"/>
            <p:cNvGrpSpPr>
              <a:grpSpLocks/>
            </p:cNvGrpSpPr>
            <p:nvPr/>
          </p:nvGrpSpPr>
          <p:grpSpPr bwMode="auto">
            <a:xfrm>
              <a:off x="2243323" y="2232801"/>
              <a:ext cx="1188348" cy="1442708"/>
              <a:chOff x="6556" y="492"/>
              <a:chExt cx="2551" cy="3655"/>
            </a:xfrm>
            <a:solidFill>
              <a:schemeClr val="bg1"/>
            </a:solidFill>
            <a:effectLst>
              <a:outerShdw blurRad="63500" sx="102000" sy="102000" algn="ctr" rotWithShape="0">
                <a:prstClr val="black">
                  <a:alpha val="40000"/>
                </a:prstClr>
              </a:outerShdw>
            </a:effectLst>
          </p:grpSpPr>
          <p:sp>
            <p:nvSpPr>
              <p:cNvPr id="42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sp>
          <p:nvSpPr>
            <p:cNvPr id="423" name="Rectangle 422"/>
            <p:cNvSpPr/>
            <p:nvPr/>
          </p:nvSpPr>
          <p:spPr>
            <a:xfrm>
              <a:off x="1282760" y="1623330"/>
              <a:ext cx="3254942" cy="233122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48" name="Group 447"/>
          <p:cNvGrpSpPr/>
          <p:nvPr/>
        </p:nvGrpSpPr>
        <p:grpSpPr>
          <a:xfrm>
            <a:off x="2045528" y="1219865"/>
            <a:ext cx="2063891" cy="359142"/>
            <a:chOff x="5813079" y="1897355"/>
            <a:chExt cx="2063891" cy="478857"/>
          </a:xfrm>
        </p:grpSpPr>
        <p:sp>
          <p:nvSpPr>
            <p:cNvPr id="449" name="Rounded Rectangle 448"/>
            <p:cNvSpPr/>
            <p:nvPr/>
          </p:nvSpPr>
          <p:spPr>
            <a:xfrm>
              <a:off x="5813079" y="1908660"/>
              <a:ext cx="2063891" cy="467552"/>
            </a:xfrm>
            <a:prstGeom prst="roundRect">
              <a:avLst/>
            </a:prstGeom>
            <a:solidFill>
              <a:schemeClr val="accent5">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50" name="Picture 449" descr="user_admin_n_16.png"/>
            <p:cNvPicPr>
              <a:picLocks noChangeAspect="1"/>
            </p:cNvPicPr>
            <p:nvPr/>
          </p:nvPicPr>
          <p:blipFill>
            <a:blip r:embed="rId4" cstate="print"/>
            <a:stretch>
              <a:fillRect/>
            </a:stretch>
          </p:blipFill>
          <p:spPr>
            <a:xfrm>
              <a:off x="5917456" y="1975552"/>
              <a:ext cx="398341" cy="398343"/>
            </a:xfrm>
            <a:prstGeom prst="rect">
              <a:avLst/>
            </a:prstGeom>
          </p:spPr>
        </p:pic>
        <p:sp>
          <p:nvSpPr>
            <p:cNvPr id="451" name="TextBox 450"/>
            <p:cNvSpPr txBox="1"/>
            <p:nvPr/>
          </p:nvSpPr>
          <p:spPr>
            <a:xfrm>
              <a:off x="6401938" y="1897355"/>
              <a:ext cx="1475032" cy="451407"/>
            </a:xfrm>
            <a:prstGeom prst="rect">
              <a:avLst/>
            </a:prstGeom>
            <a:noFill/>
          </p:spPr>
          <p:txBody>
            <a:bodyPr wrap="square" rtlCol="0">
              <a:spAutoFit/>
            </a:bodyPr>
            <a:lstStyle/>
            <a:p>
              <a:r>
                <a:rPr lang="en-US" altLang="ja-JP" sz="1600" b="1" dirty="0" smtClean="0">
                  <a:solidFill>
                    <a:schemeClr val="bg1"/>
                  </a:solidFill>
                </a:rPr>
                <a:t>Admin</a:t>
              </a:r>
              <a:endParaRPr lang="en-US" sz="1600" b="1" dirty="0">
                <a:solidFill>
                  <a:schemeClr val="bg1"/>
                </a:solidFill>
              </a:endParaRPr>
            </a:p>
          </p:txBody>
        </p:sp>
      </p:grpSp>
      <p:grpSp>
        <p:nvGrpSpPr>
          <p:cNvPr id="452" name="Group 451"/>
          <p:cNvGrpSpPr/>
          <p:nvPr/>
        </p:nvGrpSpPr>
        <p:grpSpPr>
          <a:xfrm>
            <a:off x="2045528" y="1651123"/>
            <a:ext cx="2063891" cy="340826"/>
            <a:chOff x="5813079" y="2631105"/>
            <a:chExt cx="2063891" cy="454434"/>
          </a:xfrm>
        </p:grpSpPr>
        <p:sp>
          <p:nvSpPr>
            <p:cNvPr id="453" name="Rounded Rectangle 452"/>
            <p:cNvSpPr/>
            <p:nvPr/>
          </p:nvSpPr>
          <p:spPr>
            <a:xfrm>
              <a:off x="5813079" y="2648246"/>
              <a:ext cx="2063891" cy="437293"/>
            </a:xfrm>
            <a:prstGeom prst="roundRect">
              <a:avLst/>
            </a:prstGeom>
            <a:solidFill>
              <a:srgbClr val="1F8BAE"/>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4" name="TextBox 453"/>
            <p:cNvSpPr txBox="1"/>
            <p:nvPr/>
          </p:nvSpPr>
          <p:spPr>
            <a:xfrm>
              <a:off x="6401284" y="2631105"/>
              <a:ext cx="1048251" cy="451405"/>
            </a:xfrm>
            <a:prstGeom prst="rect">
              <a:avLst/>
            </a:prstGeom>
            <a:noFill/>
          </p:spPr>
          <p:txBody>
            <a:bodyPr wrap="square" rtlCol="0">
              <a:spAutoFit/>
            </a:bodyPr>
            <a:lstStyle/>
            <a:p>
              <a:r>
                <a:rPr lang="en-US" altLang="ja-JP" sz="1600" b="1" dirty="0" smtClean="0">
                  <a:solidFill>
                    <a:schemeClr val="bg1"/>
                  </a:solidFill>
                </a:rPr>
                <a:t>Monitor</a:t>
              </a:r>
              <a:endParaRPr lang="en-US" sz="1600" b="1" dirty="0">
                <a:solidFill>
                  <a:schemeClr val="bg1"/>
                </a:solidFill>
              </a:endParaRPr>
            </a:p>
          </p:txBody>
        </p:sp>
        <p:pic>
          <p:nvPicPr>
            <p:cNvPr id="455" name="Picture 454" descr="mnt_n_16.png"/>
            <p:cNvPicPr>
              <a:picLocks noChangeAspect="1"/>
            </p:cNvPicPr>
            <p:nvPr/>
          </p:nvPicPr>
          <p:blipFill>
            <a:blip r:embed="rId5" cstate="print"/>
            <a:stretch>
              <a:fillRect/>
            </a:stretch>
          </p:blipFill>
          <p:spPr>
            <a:xfrm>
              <a:off x="5941072" y="2681826"/>
              <a:ext cx="377689" cy="377690"/>
            </a:xfrm>
            <a:prstGeom prst="rect">
              <a:avLst/>
            </a:prstGeom>
          </p:spPr>
        </p:pic>
      </p:grpSp>
      <p:grpSp>
        <p:nvGrpSpPr>
          <p:cNvPr id="456" name="Group 455"/>
          <p:cNvGrpSpPr/>
          <p:nvPr/>
        </p:nvGrpSpPr>
        <p:grpSpPr>
          <a:xfrm>
            <a:off x="2045528" y="1991977"/>
            <a:ext cx="2063891" cy="553998"/>
            <a:chOff x="5813079" y="3195477"/>
            <a:chExt cx="2063891" cy="738663"/>
          </a:xfrm>
        </p:grpSpPr>
        <p:sp>
          <p:nvSpPr>
            <p:cNvPr id="457" name="Rounded Rectangle 456"/>
            <p:cNvSpPr/>
            <p:nvPr/>
          </p:nvSpPr>
          <p:spPr>
            <a:xfrm>
              <a:off x="5813079" y="3290868"/>
              <a:ext cx="2063891" cy="567889"/>
            </a:xfrm>
            <a:prstGeom prst="roundRect">
              <a:avLst/>
            </a:prstGeom>
            <a:solidFill>
              <a:srgbClr val="1F8BAE"/>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58" name="Picture 457" descr="pdp_n_16.png"/>
            <p:cNvPicPr>
              <a:picLocks noChangeAspect="1"/>
            </p:cNvPicPr>
            <p:nvPr/>
          </p:nvPicPr>
          <p:blipFill>
            <a:blip r:embed="rId6" cstate="print"/>
            <a:stretch>
              <a:fillRect/>
            </a:stretch>
          </p:blipFill>
          <p:spPr>
            <a:xfrm>
              <a:off x="5905244" y="3374515"/>
              <a:ext cx="383309" cy="383311"/>
            </a:xfrm>
            <a:prstGeom prst="rect">
              <a:avLst/>
            </a:prstGeom>
          </p:spPr>
        </p:pic>
        <p:sp>
          <p:nvSpPr>
            <p:cNvPr id="459" name="TextBox 458"/>
            <p:cNvSpPr txBox="1"/>
            <p:nvPr/>
          </p:nvSpPr>
          <p:spPr>
            <a:xfrm>
              <a:off x="6230310" y="3195477"/>
              <a:ext cx="1646660" cy="738663"/>
            </a:xfrm>
            <a:prstGeom prst="rect">
              <a:avLst/>
            </a:prstGeom>
            <a:noFill/>
          </p:spPr>
          <p:txBody>
            <a:bodyPr wrap="square" rtlCol="0">
              <a:spAutoFit/>
            </a:bodyPr>
            <a:lstStyle/>
            <a:p>
              <a:r>
                <a:rPr lang="en-US" altLang="ja-JP" sz="1600" b="1" dirty="0" smtClean="0">
                  <a:solidFill>
                    <a:schemeClr val="bg1"/>
                  </a:solidFill>
                </a:rPr>
                <a:t>Policy Service    </a:t>
              </a:r>
            </a:p>
            <a:p>
              <a:r>
                <a:rPr lang="en-US" altLang="ja-JP" sz="1400" b="1" dirty="0" smtClean="0">
                  <a:solidFill>
                    <a:schemeClr val="bg1"/>
                  </a:solidFill>
                </a:rPr>
                <a:t>(PSN)</a:t>
              </a:r>
              <a:endParaRPr lang="en-US" sz="1400" b="1" dirty="0">
                <a:solidFill>
                  <a:schemeClr val="bg1"/>
                </a:solidFill>
              </a:endParaRPr>
            </a:p>
          </p:txBody>
        </p:sp>
      </p:grpSp>
      <p:sp>
        <p:nvSpPr>
          <p:cNvPr id="3" name="Text Placeholder 2"/>
          <p:cNvSpPr>
            <a:spLocks noGrp="1"/>
          </p:cNvSpPr>
          <p:nvPr>
            <p:ph type="body" sz="quarter" idx="10"/>
          </p:nvPr>
        </p:nvSpPr>
        <p:spPr>
          <a:xfrm>
            <a:off x="5384091" y="1066174"/>
            <a:ext cx="3399163" cy="3168210"/>
          </a:xfrm>
        </p:spPr>
        <p:txBody>
          <a:bodyPr/>
          <a:lstStyle/>
          <a:p>
            <a:pPr marL="57136" indent="0">
              <a:buNone/>
            </a:pPr>
            <a:r>
              <a:rPr lang="en-US" altLang="ja-JP" sz="1600" dirty="0"/>
              <a:t>ISE</a:t>
            </a:r>
            <a:r>
              <a:rPr lang="ja-JP" altLang="en-US" sz="1600" dirty="0"/>
              <a:t>アプリケーション上には、３つの役割ノードが稼働している</a:t>
            </a:r>
            <a:endParaRPr lang="en-US" altLang="ja-JP" sz="1600" dirty="0"/>
          </a:p>
          <a:p>
            <a:pPr marL="292040" lvl="1" indent="0">
              <a:spcBef>
                <a:spcPts val="500"/>
              </a:spcBef>
              <a:buNone/>
            </a:pPr>
            <a:r>
              <a:rPr lang="ja-JP" altLang="en-US" sz="1400" b="1" dirty="0" smtClean="0"/>
              <a:t>　</a:t>
            </a:r>
            <a:r>
              <a:rPr lang="en-US" sz="1400" b="1" dirty="0" smtClean="0"/>
              <a:t>Admin </a:t>
            </a:r>
            <a:r>
              <a:rPr lang="en-US" sz="1400" b="1" dirty="0"/>
              <a:t>Node</a:t>
            </a:r>
          </a:p>
          <a:p>
            <a:pPr marL="292040" lvl="1" indent="0">
              <a:spcBef>
                <a:spcPts val="500"/>
              </a:spcBef>
              <a:buNone/>
            </a:pPr>
            <a:r>
              <a:rPr lang="en-US" altLang="ja-JP" sz="1400" dirty="0" smtClean="0"/>
              <a:t> </a:t>
            </a:r>
            <a:r>
              <a:rPr lang="ja-JP" altLang="en-US" sz="1400" dirty="0" smtClean="0"/>
              <a:t>　管理者向け</a:t>
            </a:r>
            <a:r>
              <a:rPr lang="ja-JP" altLang="en-US" sz="1400" dirty="0"/>
              <a:t>設定</a:t>
            </a:r>
            <a:r>
              <a:rPr lang="en-US" altLang="ja-JP" sz="1400" dirty="0"/>
              <a:t>UI</a:t>
            </a:r>
          </a:p>
          <a:p>
            <a:pPr marL="292040" lvl="1" indent="0">
              <a:spcBef>
                <a:spcPts val="1000"/>
              </a:spcBef>
              <a:buNone/>
            </a:pPr>
            <a:r>
              <a:rPr lang="ja-JP" altLang="en-US" sz="1400" b="1" dirty="0" smtClean="0"/>
              <a:t>　</a:t>
            </a:r>
            <a:r>
              <a:rPr lang="en-US" sz="1400" b="1" dirty="0" smtClean="0"/>
              <a:t>Monitor </a:t>
            </a:r>
            <a:r>
              <a:rPr lang="en-US" sz="1400" b="1" dirty="0"/>
              <a:t>Node</a:t>
            </a:r>
          </a:p>
          <a:p>
            <a:pPr marL="292040" lvl="1" indent="0">
              <a:spcBef>
                <a:spcPts val="500"/>
              </a:spcBef>
              <a:buNone/>
            </a:pPr>
            <a:r>
              <a:rPr lang="ja-JP" altLang="ja-JP" sz="1400" dirty="0" smtClean="0"/>
              <a:t>　</a:t>
            </a:r>
            <a:r>
              <a:rPr lang="ja-JP" altLang="en-US" sz="1400" dirty="0" smtClean="0"/>
              <a:t>　ログ</a:t>
            </a:r>
            <a:r>
              <a:rPr lang="ja-JP" altLang="en-US" sz="1400" dirty="0"/>
              <a:t>収集およびレポーティング</a:t>
            </a:r>
            <a:endParaRPr lang="en-US" altLang="ja-JP" sz="1400" dirty="0"/>
          </a:p>
          <a:p>
            <a:pPr marL="292040" lvl="1" indent="0">
              <a:spcBef>
                <a:spcPts val="1000"/>
              </a:spcBef>
              <a:buNone/>
            </a:pPr>
            <a:r>
              <a:rPr lang="ja-JP" altLang="en-US" sz="1400" b="1" dirty="0" smtClean="0"/>
              <a:t>　</a:t>
            </a:r>
            <a:r>
              <a:rPr lang="en-US" sz="1400" b="1" dirty="0" smtClean="0"/>
              <a:t>Policy </a:t>
            </a:r>
            <a:r>
              <a:rPr lang="en-US" sz="1400" b="1" dirty="0"/>
              <a:t>Service Node (PSN)</a:t>
            </a:r>
          </a:p>
          <a:p>
            <a:pPr marL="292040" lvl="1" indent="0">
              <a:spcBef>
                <a:spcPts val="500"/>
              </a:spcBef>
              <a:buNone/>
            </a:pPr>
            <a:r>
              <a:rPr lang="en-US" altLang="ja-JP" sz="1400" dirty="0"/>
              <a:t>  </a:t>
            </a:r>
            <a:r>
              <a:rPr lang="ja-JP" altLang="en-US" sz="1400" dirty="0" smtClean="0"/>
              <a:t>　認証</a:t>
            </a:r>
            <a:r>
              <a:rPr lang="ja-JP" altLang="en-US" sz="1400" dirty="0"/>
              <a:t>処理</a:t>
            </a:r>
            <a:endParaRPr lang="en-US" sz="1400" dirty="0"/>
          </a:p>
          <a:p>
            <a:pPr marL="57136" indent="0">
              <a:buNone/>
            </a:pPr>
            <a:endParaRPr lang="en-US" dirty="0"/>
          </a:p>
        </p:txBody>
      </p:sp>
      <p:sp>
        <p:nvSpPr>
          <p:cNvPr id="2" name="Title 1"/>
          <p:cNvSpPr>
            <a:spLocks noGrp="1"/>
          </p:cNvSpPr>
          <p:nvPr>
            <p:ph type="title"/>
          </p:nvPr>
        </p:nvSpPr>
        <p:spPr/>
        <p:txBody>
          <a:bodyPr/>
          <a:lstStyle/>
          <a:p>
            <a:r>
              <a:rPr lang="ja-JP" altLang="en-US" sz="2800" dirty="0" smtClean="0"/>
              <a:t>ノード</a:t>
            </a:r>
            <a:r>
              <a:rPr lang="en-US" altLang="en-US" sz="2800" dirty="0" smtClean="0"/>
              <a:t>概要</a:t>
            </a:r>
            <a:endParaRPr lang="en-US" sz="2800" dirty="0"/>
          </a:p>
        </p:txBody>
      </p:sp>
      <p:grpSp>
        <p:nvGrpSpPr>
          <p:cNvPr id="376" name="Group 5"/>
          <p:cNvGrpSpPr/>
          <p:nvPr/>
        </p:nvGrpSpPr>
        <p:grpSpPr>
          <a:xfrm>
            <a:off x="491811" y="1867956"/>
            <a:ext cx="975667" cy="541357"/>
            <a:chOff x="-449345" y="2643926"/>
            <a:chExt cx="1230634" cy="834421"/>
          </a:xfrm>
        </p:grpSpPr>
        <p:grpSp>
          <p:nvGrpSpPr>
            <p:cNvPr id="377" name="Group 122"/>
            <p:cNvGrpSpPr/>
            <p:nvPr/>
          </p:nvGrpSpPr>
          <p:grpSpPr>
            <a:xfrm>
              <a:off x="-175589" y="2643926"/>
              <a:ext cx="956878" cy="683396"/>
              <a:chOff x="1445077" y="7320617"/>
              <a:chExt cx="778611" cy="556079"/>
            </a:xfrm>
          </p:grpSpPr>
          <p:pic>
            <p:nvPicPr>
              <p:cNvPr id="391" name="Picture 32" descr="\\MV-FS\Projects\Cisco\References\Brand Assets\Kubrick Icons\Device Icons\Device_optical_amplifier_3102_default_256.png"/>
              <p:cNvPicPr>
                <a:picLocks noChangeAspect="1" noChangeArrowheads="1"/>
              </p:cNvPicPr>
              <p:nvPr/>
            </p:nvPicPr>
            <p:blipFill>
              <a:blip r:embed="rId7" cstate="print"/>
              <a:srcRect/>
              <a:stretch>
                <a:fillRect/>
              </a:stretch>
            </p:blipFill>
            <p:spPr bwMode="auto">
              <a:xfrm rot="16200000" flipV="1">
                <a:off x="1556343" y="7209351"/>
                <a:ext cx="556079" cy="778611"/>
              </a:xfrm>
              <a:prstGeom prst="rect">
                <a:avLst/>
              </a:prstGeom>
              <a:noFill/>
            </p:spPr>
          </p:pic>
          <p:grpSp>
            <p:nvGrpSpPr>
              <p:cNvPr id="392" name="Group 124"/>
              <p:cNvGrpSpPr/>
              <p:nvPr/>
            </p:nvGrpSpPr>
            <p:grpSpPr>
              <a:xfrm>
                <a:off x="1683991" y="7512138"/>
                <a:ext cx="241056" cy="275606"/>
                <a:chOff x="939308" y="6981760"/>
                <a:chExt cx="241056" cy="275606"/>
              </a:xfrm>
            </p:grpSpPr>
            <p:grpSp>
              <p:nvGrpSpPr>
                <p:cNvPr id="393" name="Group 125"/>
                <p:cNvGrpSpPr/>
                <p:nvPr/>
              </p:nvGrpSpPr>
              <p:grpSpPr>
                <a:xfrm>
                  <a:off x="1025197" y="6981760"/>
                  <a:ext cx="69278" cy="186532"/>
                  <a:chOff x="1030724" y="6981760"/>
                  <a:chExt cx="69278" cy="186532"/>
                </a:xfrm>
              </p:grpSpPr>
              <p:sp>
                <p:nvSpPr>
                  <p:cNvPr id="400" name="Oval 399"/>
                  <p:cNvSpPr/>
                  <p:nvPr/>
                </p:nvSpPr>
                <p:spPr>
                  <a:xfrm>
                    <a:off x="1030724" y="6981760"/>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ＭＳ Ｐゴシック" pitchFamily="50" charset="-128"/>
                      <a:ea typeface="ＭＳ Ｐゴシック" pitchFamily="50" charset="-128"/>
                    </a:endParaRPr>
                  </a:p>
                </p:txBody>
              </p:sp>
              <p:sp>
                <p:nvSpPr>
                  <p:cNvPr id="401" name="Oval 400"/>
                  <p:cNvSpPr/>
                  <p:nvPr/>
                </p:nvSpPr>
                <p:spPr>
                  <a:xfrm>
                    <a:off x="1030724" y="7099014"/>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ＭＳ Ｐゴシック" pitchFamily="50" charset="-128"/>
                      <a:ea typeface="ＭＳ Ｐゴシック" pitchFamily="50" charset="-128"/>
                    </a:endParaRPr>
                  </a:p>
                </p:txBody>
              </p:sp>
              <p:cxnSp>
                <p:nvCxnSpPr>
                  <p:cNvPr id="402" name="Straight Connector 401"/>
                  <p:cNvCxnSpPr/>
                  <p:nvPr/>
                </p:nvCxnSpPr>
                <p:spPr>
                  <a:xfrm>
                    <a:off x="1065363" y="6995097"/>
                    <a:ext cx="0" cy="1385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4" name="Group 126"/>
                <p:cNvGrpSpPr/>
                <p:nvPr/>
              </p:nvGrpSpPr>
              <p:grpSpPr>
                <a:xfrm>
                  <a:off x="939308" y="7138415"/>
                  <a:ext cx="241056" cy="118951"/>
                  <a:chOff x="939308" y="7138415"/>
                  <a:chExt cx="241056" cy="118951"/>
                </a:xfrm>
              </p:grpSpPr>
              <p:grpSp>
                <p:nvGrpSpPr>
                  <p:cNvPr id="395" name="Group 127"/>
                  <p:cNvGrpSpPr/>
                  <p:nvPr/>
                </p:nvGrpSpPr>
                <p:grpSpPr>
                  <a:xfrm>
                    <a:off x="939308" y="7188088"/>
                    <a:ext cx="241056" cy="69278"/>
                    <a:chOff x="939308" y="7188088"/>
                    <a:chExt cx="241056" cy="69278"/>
                  </a:xfrm>
                </p:grpSpPr>
                <p:sp>
                  <p:nvSpPr>
                    <p:cNvPr id="398" name="Oval 397"/>
                    <p:cNvSpPr/>
                    <p:nvPr/>
                  </p:nvSpPr>
                  <p:spPr>
                    <a:xfrm>
                      <a:off x="939308" y="7188088"/>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ＭＳ Ｐゴシック" pitchFamily="50" charset="-128"/>
                        <a:ea typeface="ＭＳ Ｐゴシック" pitchFamily="50" charset="-128"/>
                      </a:endParaRPr>
                    </a:p>
                  </p:txBody>
                </p:sp>
                <p:sp>
                  <p:nvSpPr>
                    <p:cNvPr id="399" name="Oval 398"/>
                    <p:cNvSpPr/>
                    <p:nvPr/>
                  </p:nvSpPr>
                  <p:spPr>
                    <a:xfrm>
                      <a:off x="1111086" y="7188088"/>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ＭＳ Ｐゴシック" pitchFamily="50" charset="-128"/>
                        <a:ea typeface="ＭＳ Ｐゴシック" pitchFamily="50" charset="-128"/>
                      </a:endParaRPr>
                    </a:p>
                  </p:txBody>
                </p:sp>
              </p:grpSp>
              <p:cxnSp>
                <p:nvCxnSpPr>
                  <p:cNvPr id="396" name="Straight Connector 395"/>
                  <p:cNvCxnSpPr/>
                  <p:nvPr/>
                </p:nvCxnSpPr>
                <p:spPr>
                  <a:xfrm>
                    <a:off x="1070115" y="7138415"/>
                    <a:ext cx="78138" cy="781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982473" y="7138415"/>
                    <a:ext cx="73819" cy="738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78" name="Group 135"/>
            <p:cNvGrpSpPr/>
            <p:nvPr/>
          </p:nvGrpSpPr>
          <p:grpSpPr>
            <a:xfrm>
              <a:off x="-449345" y="2794951"/>
              <a:ext cx="956878" cy="683396"/>
              <a:chOff x="1445077" y="7320617"/>
              <a:chExt cx="778611" cy="556079"/>
            </a:xfrm>
          </p:grpSpPr>
          <p:pic>
            <p:nvPicPr>
              <p:cNvPr id="379" name="Picture 32" descr="\\MV-FS\Projects\Cisco\References\Brand Assets\Kubrick Icons\Device Icons\Device_optical_amplifier_3102_default_256.png"/>
              <p:cNvPicPr>
                <a:picLocks noChangeAspect="1" noChangeArrowheads="1"/>
              </p:cNvPicPr>
              <p:nvPr/>
            </p:nvPicPr>
            <p:blipFill>
              <a:blip r:embed="rId7" cstate="print"/>
              <a:srcRect/>
              <a:stretch>
                <a:fillRect/>
              </a:stretch>
            </p:blipFill>
            <p:spPr bwMode="auto">
              <a:xfrm rot="16200000" flipV="1">
                <a:off x="1556343" y="7209351"/>
                <a:ext cx="556079" cy="778611"/>
              </a:xfrm>
              <a:prstGeom prst="rect">
                <a:avLst/>
              </a:prstGeom>
              <a:noFill/>
            </p:spPr>
          </p:pic>
          <p:grpSp>
            <p:nvGrpSpPr>
              <p:cNvPr id="380" name="Group 137"/>
              <p:cNvGrpSpPr/>
              <p:nvPr/>
            </p:nvGrpSpPr>
            <p:grpSpPr>
              <a:xfrm>
                <a:off x="1683991" y="7512138"/>
                <a:ext cx="241056" cy="275606"/>
                <a:chOff x="939308" y="6981760"/>
                <a:chExt cx="241056" cy="275606"/>
              </a:xfrm>
            </p:grpSpPr>
            <p:grpSp>
              <p:nvGrpSpPr>
                <p:cNvPr id="381" name="Group 138"/>
                <p:cNvGrpSpPr/>
                <p:nvPr/>
              </p:nvGrpSpPr>
              <p:grpSpPr>
                <a:xfrm>
                  <a:off x="1025197" y="6981760"/>
                  <a:ext cx="69278" cy="186532"/>
                  <a:chOff x="1030724" y="6981760"/>
                  <a:chExt cx="69278" cy="186532"/>
                </a:xfrm>
              </p:grpSpPr>
              <p:sp>
                <p:nvSpPr>
                  <p:cNvPr id="388" name="Oval 387"/>
                  <p:cNvSpPr/>
                  <p:nvPr/>
                </p:nvSpPr>
                <p:spPr>
                  <a:xfrm>
                    <a:off x="1030724" y="6981760"/>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ＭＳ Ｐゴシック" pitchFamily="50" charset="-128"/>
                      <a:ea typeface="ＭＳ Ｐゴシック" pitchFamily="50" charset="-128"/>
                    </a:endParaRPr>
                  </a:p>
                </p:txBody>
              </p:sp>
              <p:sp>
                <p:nvSpPr>
                  <p:cNvPr id="389" name="Oval 388"/>
                  <p:cNvSpPr/>
                  <p:nvPr/>
                </p:nvSpPr>
                <p:spPr>
                  <a:xfrm>
                    <a:off x="1030724" y="7099014"/>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ＭＳ Ｐゴシック" pitchFamily="50" charset="-128"/>
                      <a:ea typeface="ＭＳ Ｐゴシック" pitchFamily="50" charset="-128"/>
                    </a:endParaRPr>
                  </a:p>
                </p:txBody>
              </p:sp>
              <p:cxnSp>
                <p:nvCxnSpPr>
                  <p:cNvPr id="390" name="Straight Connector 389"/>
                  <p:cNvCxnSpPr/>
                  <p:nvPr/>
                </p:nvCxnSpPr>
                <p:spPr>
                  <a:xfrm>
                    <a:off x="1065363" y="6995097"/>
                    <a:ext cx="0" cy="1385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2" name="Group 139"/>
                <p:cNvGrpSpPr/>
                <p:nvPr/>
              </p:nvGrpSpPr>
              <p:grpSpPr>
                <a:xfrm>
                  <a:off x="939308" y="7138415"/>
                  <a:ext cx="241056" cy="118951"/>
                  <a:chOff x="939308" y="7138415"/>
                  <a:chExt cx="241056" cy="118951"/>
                </a:xfrm>
              </p:grpSpPr>
              <p:grpSp>
                <p:nvGrpSpPr>
                  <p:cNvPr id="383" name="Group 140"/>
                  <p:cNvGrpSpPr/>
                  <p:nvPr/>
                </p:nvGrpSpPr>
                <p:grpSpPr>
                  <a:xfrm>
                    <a:off x="939308" y="7188088"/>
                    <a:ext cx="241056" cy="69278"/>
                    <a:chOff x="939308" y="7188088"/>
                    <a:chExt cx="241056" cy="69278"/>
                  </a:xfrm>
                </p:grpSpPr>
                <p:sp>
                  <p:nvSpPr>
                    <p:cNvPr id="386" name="Oval 385"/>
                    <p:cNvSpPr/>
                    <p:nvPr/>
                  </p:nvSpPr>
                  <p:spPr>
                    <a:xfrm>
                      <a:off x="939308" y="7188088"/>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ＭＳ Ｐゴシック" pitchFamily="50" charset="-128"/>
                        <a:ea typeface="ＭＳ Ｐゴシック" pitchFamily="50" charset="-128"/>
                      </a:endParaRPr>
                    </a:p>
                  </p:txBody>
                </p:sp>
                <p:sp>
                  <p:nvSpPr>
                    <p:cNvPr id="387" name="Oval 386"/>
                    <p:cNvSpPr/>
                    <p:nvPr/>
                  </p:nvSpPr>
                  <p:spPr>
                    <a:xfrm>
                      <a:off x="1111086" y="7188088"/>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ＭＳ Ｐゴシック" pitchFamily="50" charset="-128"/>
                        <a:ea typeface="ＭＳ Ｐゴシック" pitchFamily="50" charset="-128"/>
                      </a:endParaRPr>
                    </a:p>
                  </p:txBody>
                </p:sp>
              </p:grpSp>
              <p:cxnSp>
                <p:nvCxnSpPr>
                  <p:cNvPr id="384" name="Straight Connector 383"/>
                  <p:cNvCxnSpPr/>
                  <p:nvPr/>
                </p:nvCxnSpPr>
                <p:spPr>
                  <a:xfrm>
                    <a:off x="1070115" y="7138415"/>
                    <a:ext cx="78138" cy="781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982473" y="7138415"/>
                    <a:ext cx="73819" cy="738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sp>
        <p:nvSpPr>
          <p:cNvPr id="403" name="TextBox 402"/>
          <p:cNvSpPr txBox="1"/>
          <p:nvPr/>
        </p:nvSpPr>
        <p:spPr>
          <a:xfrm>
            <a:off x="251520" y="2406135"/>
            <a:ext cx="1313654" cy="276999"/>
          </a:xfrm>
          <a:prstGeom prst="rect">
            <a:avLst/>
          </a:prstGeom>
          <a:noFill/>
        </p:spPr>
        <p:txBody>
          <a:bodyPr wrap="square" rtlCol="0">
            <a:spAutoFit/>
          </a:bodyPr>
          <a:lstStyle/>
          <a:p>
            <a:pPr algn="ctr"/>
            <a:r>
              <a:rPr lang="ja-JP" altLang="en-US" sz="1200" dirty="0" smtClean="0">
                <a:solidFill>
                  <a:srgbClr val="4C4C4C"/>
                </a:solidFill>
              </a:rPr>
              <a:t>ディレクトリ</a:t>
            </a:r>
            <a:endParaRPr lang="en-US" altLang="ja-JP" sz="1200" dirty="0" smtClean="0">
              <a:solidFill>
                <a:srgbClr val="4C4C4C"/>
              </a:solidFill>
            </a:endParaRPr>
          </a:p>
        </p:txBody>
      </p:sp>
      <p:cxnSp>
        <p:nvCxnSpPr>
          <p:cNvPr id="404" name="Straight Arrow Connector 403"/>
          <p:cNvCxnSpPr/>
          <p:nvPr/>
        </p:nvCxnSpPr>
        <p:spPr>
          <a:xfrm>
            <a:off x="1452569" y="2293338"/>
            <a:ext cx="544237" cy="1191"/>
          </a:xfrm>
          <a:prstGeom prst="straightConnector1">
            <a:avLst/>
          </a:prstGeom>
          <a:ln w="28575">
            <a:solidFill>
              <a:srgbClr val="01BBB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05" name="Picture 4" descr="\\Mv-fs\Projects\Cisco\References\Brand Assets\Kubrick Icons\Device Icons\Device_access_point_3063_default_256.png"/>
          <p:cNvPicPr>
            <a:picLocks noChangeAspect="1" noChangeArrowheads="1"/>
          </p:cNvPicPr>
          <p:nvPr/>
        </p:nvPicPr>
        <p:blipFill>
          <a:blip r:embed="rId8" cstate="email">
            <a:extLst>
              <a:ext uri="{28A0092B-C50C-407E-A947-70E740481C1C}">
                <a14:useLocalDpi xmlns:a14="http://schemas.microsoft.com/office/drawing/2010/main"/>
              </a:ext>
            </a:extLst>
          </a:blip>
          <a:srcRect t="24431" b="30408"/>
          <a:stretch>
            <a:fillRect/>
          </a:stretch>
        </p:blipFill>
        <p:spPr bwMode="auto">
          <a:xfrm>
            <a:off x="3707479" y="3178090"/>
            <a:ext cx="813148" cy="284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6" name="Picture 3" descr="\\MV-FS\Projects\Cisco\References\Brand Assets\Kubrick Icons\Device Icons\Device_switch_3062_default_256.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2656860" y="3004762"/>
            <a:ext cx="849580" cy="657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8" name="Picture 29" descr="\\MV-FS\Projects\Cisco\References\Brand Assets\Kubrick Icons\Device Icons\Device_service_module_3058_default_256.png"/>
          <p:cNvPicPr>
            <a:picLocks noChangeAspect="1" noChangeArrowheads="1"/>
          </p:cNvPicPr>
          <p:nvPr/>
        </p:nvPicPr>
        <p:blipFill>
          <a:blip r:embed="rId10" cstate="print"/>
          <a:srcRect/>
          <a:stretch>
            <a:fillRect/>
          </a:stretch>
        </p:blipFill>
        <p:spPr bwMode="auto">
          <a:xfrm>
            <a:off x="1769970" y="2892799"/>
            <a:ext cx="834030" cy="612279"/>
          </a:xfrm>
          <a:prstGeom prst="rect">
            <a:avLst/>
          </a:prstGeom>
          <a:noFill/>
        </p:spPr>
      </p:pic>
      <p:cxnSp>
        <p:nvCxnSpPr>
          <p:cNvPr id="409" name="Straight Arrow Connector 408"/>
          <p:cNvCxnSpPr/>
          <p:nvPr/>
        </p:nvCxnSpPr>
        <p:spPr>
          <a:xfrm>
            <a:off x="3078932" y="2607177"/>
            <a:ext cx="0" cy="524944"/>
          </a:xfrm>
          <a:prstGeom prst="straightConnector1">
            <a:avLst/>
          </a:prstGeom>
          <a:ln w="28575">
            <a:solidFill>
              <a:srgbClr val="01BBB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0" name="Straight Arrow Connector 409"/>
          <p:cNvCxnSpPr/>
          <p:nvPr/>
        </p:nvCxnSpPr>
        <p:spPr>
          <a:xfrm>
            <a:off x="3463439" y="2613883"/>
            <a:ext cx="479897" cy="518237"/>
          </a:xfrm>
          <a:prstGeom prst="straightConnector1">
            <a:avLst/>
          </a:prstGeom>
          <a:ln w="28575">
            <a:solidFill>
              <a:srgbClr val="01BBB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1" name="Straight Arrow Connector 410"/>
          <p:cNvCxnSpPr/>
          <p:nvPr/>
        </p:nvCxnSpPr>
        <p:spPr>
          <a:xfrm flipH="1">
            <a:off x="2424502" y="2613884"/>
            <a:ext cx="294225" cy="297232"/>
          </a:xfrm>
          <a:prstGeom prst="straightConnector1">
            <a:avLst/>
          </a:prstGeom>
          <a:ln w="28575">
            <a:solidFill>
              <a:srgbClr val="01BBB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2" name="Picture 9" descr="man_mtbz_char"/>
          <p:cNvPicPr>
            <a:picLocks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64808" y="4109471"/>
            <a:ext cx="587827" cy="338138"/>
          </a:xfrm>
          <a:prstGeom prst="rect">
            <a:avLst/>
          </a:prstGeom>
          <a:noFill/>
          <a:ln w="9525">
            <a:noFill/>
            <a:miter lim="800000"/>
            <a:headEnd/>
            <a:tailEnd/>
          </a:ln>
        </p:spPr>
      </p:pic>
      <p:pic>
        <p:nvPicPr>
          <p:cNvPr id="413" name="Picture 28" descr="printer2"/>
          <p:cNvPicPr>
            <a:picLocks noChangeAspect="1" noChangeArrowheads="1"/>
          </p:cNvPicPr>
          <p:nvPr/>
        </p:nvPicPr>
        <p:blipFill>
          <a:blip r:embed="rId12" cstate="email"/>
          <a:srcRect/>
          <a:stretch>
            <a:fillRect/>
          </a:stretch>
        </p:blipFill>
        <p:spPr bwMode="auto">
          <a:xfrm>
            <a:off x="3288665" y="3902816"/>
            <a:ext cx="891478" cy="544793"/>
          </a:xfrm>
          <a:prstGeom prst="rect">
            <a:avLst/>
          </a:prstGeom>
          <a:noFill/>
          <a:ln w="9525">
            <a:noFill/>
            <a:miter lim="800000"/>
            <a:headEnd/>
            <a:tailEnd/>
          </a:ln>
        </p:spPr>
      </p:pic>
      <p:pic>
        <p:nvPicPr>
          <p:cNvPr id="416" name="Picture 74"/>
          <p:cNvPicPr>
            <a:picLocks noChangeAspect="1"/>
          </p:cNvPicPr>
          <p:nvPr/>
        </p:nvPicPr>
        <p:blipFill>
          <a:blip r:embed="rId13" cstate="print"/>
          <a:srcRect/>
          <a:stretch>
            <a:fillRect/>
          </a:stretch>
        </p:blipFill>
        <p:spPr bwMode="auto">
          <a:xfrm>
            <a:off x="1567267" y="3902817"/>
            <a:ext cx="787568" cy="476899"/>
          </a:xfrm>
          <a:prstGeom prst="rect">
            <a:avLst/>
          </a:prstGeom>
          <a:noFill/>
          <a:ln w="9525">
            <a:noFill/>
            <a:miter lim="800000"/>
            <a:headEnd/>
            <a:tailEnd/>
          </a:ln>
        </p:spPr>
      </p:pic>
      <p:pic>
        <p:nvPicPr>
          <p:cNvPr id="417" name="Picture 416"/>
          <p:cNvPicPr>
            <a:picLocks noChangeAspect="1"/>
          </p:cNvPicPr>
          <p:nvPr/>
        </p:nvPicPr>
        <p:blipFill>
          <a:blip r:embed="rId14" cstate="print"/>
          <a:stretch>
            <a:fillRect/>
          </a:stretch>
        </p:blipFill>
        <p:spPr>
          <a:xfrm>
            <a:off x="3979972" y="4008195"/>
            <a:ext cx="861495" cy="371520"/>
          </a:xfrm>
          <a:prstGeom prst="rect">
            <a:avLst/>
          </a:prstGeom>
        </p:spPr>
      </p:pic>
      <p:pic>
        <p:nvPicPr>
          <p:cNvPr id="419" name="Picture 418" descr="IPAD.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461138" y="3976003"/>
            <a:ext cx="392115" cy="368330"/>
          </a:xfrm>
          <a:prstGeom prst="rect">
            <a:avLst/>
          </a:prstGeom>
          <a:effectLst>
            <a:outerShdw blurRad="317500" dist="38100" dir="2700000" algn="tl" rotWithShape="0">
              <a:prstClr val="black">
                <a:alpha val="67000"/>
              </a:prstClr>
            </a:outerShdw>
          </a:effectLst>
        </p:spPr>
      </p:pic>
      <p:sp>
        <p:nvSpPr>
          <p:cNvPr id="83" name="TextBox 82"/>
          <p:cNvSpPr txBox="1"/>
          <p:nvPr/>
        </p:nvSpPr>
        <p:spPr>
          <a:xfrm>
            <a:off x="1907705" y="3489852"/>
            <a:ext cx="2343039" cy="307777"/>
          </a:xfrm>
          <a:prstGeom prst="rect">
            <a:avLst/>
          </a:prstGeom>
          <a:noFill/>
        </p:spPr>
        <p:txBody>
          <a:bodyPr wrap="square" rtlCol="0">
            <a:spAutoFit/>
          </a:bodyPr>
          <a:lstStyle/>
          <a:p>
            <a:pPr algn="ctr"/>
            <a:r>
              <a:rPr lang="ja-JP" altLang="en-US" sz="1400" dirty="0" smtClean="0">
                <a:solidFill>
                  <a:srgbClr val="4C4C4C"/>
                </a:solidFill>
              </a:rPr>
              <a:t>ネットワークデバイス</a:t>
            </a:r>
            <a:endParaRPr lang="en-US" altLang="ja-JP" sz="1400" dirty="0" smtClean="0">
              <a:solidFill>
                <a:srgbClr val="4C4C4C"/>
              </a:solidFill>
            </a:endParaRPr>
          </a:p>
        </p:txBody>
      </p:sp>
      <p:sp>
        <p:nvSpPr>
          <p:cNvPr id="84" name="TextBox 83"/>
          <p:cNvSpPr txBox="1"/>
          <p:nvPr/>
        </p:nvSpPr>
        <p:spPr>
          <a:xfrm>
            <a:off x="2290415" y="4461960"/>
            <a:ext cx="1728192" cy="307777"/>
          </a:xfrm>
          <a:prstGeom prst="rect">
            <a:avLst/>
          </a:prstGeom>
          <a:noFill/>
        </p:spPr>
        <p:txBody>
          <a:bodyPr wrap="square" rtlCol="0">
            <a:spAutoFit/>
          </a:bodyPr>
          <a:lstStyle/>
          <a:p>
            <a:pPr algn="ctr"/>
            <a:r>
              <a:rPr lang="ja-JP" altLang="en-US" sz="1400" dirty="0" smtClean="0">
                <a:solidFill>
                  <a:srgbClr val="4C4C4C"/>
                </a:solidFill>
              </a:rPr>
              <a:t>エンドポイント</a:t>
            </a:r>
            <a:endParaRPr lang="en-US" altLang="ja-JP" sz="1400" dirty="0" smtClean="0">
              <a:solidFill>
                <a:srgbClr val="4C4C4C"/>
              </a:solidFill>
            </a:endParaRPr>
          </a:p>
        </p:txBody>
      </p:sp>
      <p:pic>
        <p:nvPicPr>
          <p:cNvPr id="88" name="Picture 87" descr="mnt_n_16.png"/>
          <p:cNvPicPr>
            <a:picLocks noChangeAspect="1"/>
          </p:cNvPicPr>
          <p:nvPr/>
        </p:nvPicPr>
        <p:blipFill>
          <a:blip r:embed="rId5" cstate="print"/>
          <a:stretch>
            <a:fillRect/>
          </a:stretch>
        </p:blipFill>
        <p:spPr>
          <a:xfrm>
            <a:off x="5441089" y="2207700"/>
            <a:ext cx="360039" cy="270030"/>
          </a:xfrm>
          <a:prstGeom prst="rect">
            <a:avLst/>
          </a:prstGeom>
        </p:spPr>
      </p:pic>
      <p:pic>
        <p:nvPicPr>
          <p:cNvPr id="89" name="Picture 88" descr="pdp_n_16.png"/>
          <p:cNvPicPr>
            <a:picLocks noChangeAspect="1"/>
          </p:cNvPicPr>
          <p:nvPr/>
        </p:nvPicPr>
        <p:blipFill>
          <a:blip r:embed="rId6" cstate="print"/>
          <a:stretch>
            <a:fillRect/>
          </a:stretch>
        </p:blipFill>
        <p:spPr>
          <a:xfrm>
            <a:off x="5406965" y="2762781"/>
            <a:ext cx="383309" cy="287483"/>
          </a:xfrm>
          <a:prstGeom prst="rect">
            <a:avLst/>
          </a:prstGeom>
        </p:spPr>
      </p:pic>
      <p:pic>
        <p:nvPicPr>
          <p:cNvPr id="87" name="Picture 86" descr="user_admin_n_16.png"/>
          <p:cNvPicPr>
            <a:picLocks noChangeAspect="1"/>
          </p:cNvPicPr>
          <p:nvPr/>
        </p:nvPicPr>
        <p:blipFill>
          <a:blip r:embed="rId4" cstate="print"/>
          <a:stretch>
            <a:fillRect/>
          </a:stretch>
        </p:blipFill>
        <p:spPr>
          <a:xfrm>
            <a:off x="5427511" y="1632790"/>
            <a:ext cx="360040" cy="270032"/>
          </a:xfrm>
          <a:prstGeom prst="rect">
            <a:avLst/>
          </a:prstGeom>
        </p:spPr>
      </p:pic>
    </p:spTree>
    <p:extLst>
      <p:ext uri="{BB962C8B-B14F-4D97-AF65-F5344CB8AC3E}">
        <p14:creationId xmlns:p14="http://schemas.microsoft.com/office/powerpoint/2010/main" val="19076099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barn(outVertical)">
                                      <p:cBhvr>
                                        <p:cTn id="7" dur="750"/>
                                        <p:tgtEl>
                                          <p:spTgt spid="404"/>
                                        </p:tgtEl>
                                      </p:cBhvr>
                                    </p:animEffect>
                                  </p:childTnLst>
                                </p:cTn>
                              </p:par>
                              <p:par>
                                <p:cTn id="8" presetID="10" presetClass="entr" presetSubtype="0" fill="hold" nodeType="withEffect">
                                  <p:stCondLst>
                                    <p:cond delay="250"/>
                                  </p:stCondLst>
                                  <p:childTnLst>
                                    <p:set>
                                      <p:cBhvr>
                                        <p:cTn id="9" dur="1" fill="hold">
                                          <p:stCondLst>
                                            <p:cond delay="0"/>
                                          </p:stCondLst>
                                        </p:cTn>
                                        <p:tgtEl>
                                          <p:spTgt spid="376"/>
                                        </p:tgtEl>
                                        <p:attrNameLst>
                                          <p:attrName>style.visibility</p:attrName>
                                        </p:attrNameLst>
                                      </p:cBhvr>
                                      <p:to>
                                        <p:strVal val="visible"/>
                                      </p:to>
                                    </p:set>
                                    <p:animEffect transition="in" filter="fade">
                                      <p:cBhvr>
                                        <p:cTn id="10" dur="500"/>
                                        <p:tgtEl>
                                          <p:spTgt spid="376"/>
                                        </p:tgtEl>
                                      </p:cBhvr>
                                    </p:animEffect>
                                  </p:childTnLst>
                                </p:cTn>
                              </p:par>
                            </p:childTnLst>
                          </p:cTn>
                        </p:par>
                        <p:par>
                          <p:cTn id="11" fill="hold">
                            <p:stCondLst>
                              <p:cond delay="750"/>
                            </p:stCondLst>
                            <p:childTnLst>
                              <p:par>
                                <p:cTn id="12" presetID="16" presetClass="entr" presetSubtype="37" fill="hold" nodeType="afterEffect">
                                  <p:stCondLst>
                                    <p:cond delay="0"/>
                                  </p:stCondLst>
                                  <p:childTnLst>
                                    <p:set>
                                      <p:cBhvr>
                                        <p:cTn id="13" dur="1" fill="hold">
                                          <p:stCondLst>
                                            <p:cond delay="0"/>
                                          </p:stCondLst>
                                        </p:cTn>
                                        <p:tgtEl>
                                          <p:spTgt spid="409"/>
                                        </p:tgtEl>
                                        <p:attrNameLst>
                                          <p:attrName>style.visibility</p:attrName>
                                        </p:attrNameLst>
                                      </p:cBhvr>
                                      <p:to>
                                        <p:strVal val="visible"/>
                                      </p:to>
                                    </p:set>
                                    <p:animEffect transition="in" filter="barn(outVertical)">
                                      <p:cBhvr>
                                        <p:cTn id="14" dur="750"/>
                                        <p:tgtEl>
                                          <p:spTgt spid="409"/>
                                        </p:tgtEl>
                                      </p:cBhvr>
                                    </p:animEffect>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410"/>
                                        </p:tgtEl>
                                        <p:attrNameLst>
                                          <p:attrName>style.visibility</p:attrName>
                                        </p:attrNameLst>
                                      </p:cBhvr>
                                      <p:to>
                                        <p:strVal val="visible"/>
                                      </p:to>
                                    </p:set>
                                    <p:animEffect transition="in" filter="barn(outVertical)">
                                      <p:cBhvr>
                                        <p:cTn id="18" dur="750"/>
                                        <p:tgtEl>
                                          <p:spTgt spid="410"/>
                                        </p:tgtEl>
                                      </p:cBhvr>
                                    </p:animEffect>
                                  </p:childTnLst>
                                </p:cTn>
                              </p:par>
                            </p:childTnLst>
                          </p:cTn>
                        </p:par>
                        <p:par>
                          <p:cTn id="19" fill="hold">
                            <p:stCondLst>
                              <p:cond delay="2250"/>
                            </p:stCondLst>
                            <p:childTnLst>
                              <p:par>
                                <p:cTn id="20" presetID="16" presetClass="entr" presetSubtype="37" fill="hold" nodeType="afterEffect">
                                  <p:stCondLst>
                                    <p:cond delay="0"/>
                                  </p:stCondLst>
                                  <p:childTnLst>
                                    <p:set>
                                      <p:cBhvr>
                                        <p:cTn id="21" dur="1" fill="hold">
                                          <p:stCondLst>
                                            <p:cond delay="0"/>
                                          </p:stCondLst>
                                        </p:cTn>
                                        <p:tgtEl>
                                          <p:spTgt spid="411"/>
                                        </p:tgtEl>
                                        <p:attrNameLst>
                                          <p:attrName>style.visibility</p:attrName>
                                        </p:attrNameLst>
                                      </p:cBhvr>
                                      <p:to>
                                        <p:strVal val="visible"/>
                                      </p:to>
                                    </p:set>
                                    <p:animEffect transition="in" filter="barn(outVertical)">
                                      <p:cBhvr>
                                        <p:cTn id="22" dur="75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796137" y="141480"/>
            <a:ext cx="1296144" cy="810090"/>
          </a:xfrm>
          <a:prstGeom prst="round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p:txBody>
      </p:sp>
      <p:grpSp>
        <p:nvGrpSpPr>
          <p:cNvPr id="362" name="Group 166"/>
          <p:cNvGrpSpPr>
            <a:grpSpLocks/>
          </p:cNvGrpSpPr>
          <p:nvPr/>
        </p:nvGrpSpPr>
        <p:grpSpPr bwMode="auto">
          <a:xfrm>
            <a:off x="1642607" y="1828418"/>
            <a:ext cx="702167" cy="452412"/>
            <a:chOff x="6577533" y="1282101"/>
            <a:chExt cx="1035503" cy="1035503"/>
          </a:xfrm>
        </p:grpSpPr>
        <p:pic>
          <p:nvPicPr>
            <p:cNvPr id="36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64" name="Group 603"/>
            <p:cNvGrpSpPr>
              <a:grpSpLocks/>
            </p:cNvGrpSpPr>
            <p:nvPr/>
          </p:nvGrpSpPr>
          <p:grpSpPr bwMode="auto">
            <a:xfrm>
              <a:off x="6895235" y="1612907"/>
              <a:ext cx="400047" cy="573366"/>
              <a:chOff x="6556" y="492"/>
              <a:chExt cx="2551" cy="3655"/>
            </a:xfrm>
            <a:solidFill>
              <a:schemeClr val="bg1"/>
            </a:solidFill>
            <a:effectLst/>
          </p:grpSpPr>
          <p:sp>
            <p:nvSpPr>
              <p:cNvPr id="36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sp>
        <p:nvSpPr>
          <p:cNvPr id="2" name="Title 1"/>
          <p:cNvSpPr>
            <a:spLocks noGrp="1"/>
          </p:cNvSpPr>
          <p:nvPr>
            <p:ph type="title"/>
          </p:nvPr>
        </p:nvSpPr>
        <p:spPr>
          <a:xfrm>
            <a:off x="229703" y="324161"/>
            <a:ext cx="5566434" cy="628650"/>
          </a:xfrm>
        </p:spPr>
        <p:txBody>
          <a:bodyPr/>
          <a:lstStyle/>
          <a:p>
            <a:r>
              <a:rPr lang="ja-JP" altLang="en-US" sz="2800" dirty="0" smtClean="0"/>
              <a:t>デプロイメントモードの選択</a:t>
            </a:r>
            <a:endParaRPr lang="en-US" sz="2800" dirty="0"/>
          </a:p>
        </p:txBody>
      </p:sp>
      <p:pic>
        <p:nvPicPr>
          <p:cNvPr id="390"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15975" y="2544043"/>
            <a:ext cx="692152" cy="535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481732" y="2536645"/>
            <a:ext cx="713538" cy="5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92" name="Group 166"/>
          <p:cNvGrpSpPr>
            <a:grpSpLocks/>
          </p:cNvGrpSpPr>
          <p:nvPr/>
        </p:nvGrpSpPr>
        <p:grpSpPr bwMode="auto">
          <a:xfrm>
            <a:off x="561770" y="1832189"/>
            <a:ext cx="716331" cy="452412"/>
            <a:chOff x="6577533" y="1282101"/>
            <a:chExt cx="1035503" cy="1035503"/>
          </a:xfrm>
        </p:grpSpPr>
        <p:pic>
          <p:nvPicPr>
            <p:cNvPr id="39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94" name="Group 603"/>
            <p:cNvGrpSpPr>
              <a:grpSpLocks/>
            </p:cNvGrpSpPr>
            <p:nvPr/>
          </p:nvGrpSpPr>
          <p:grpSpPr bwMode="auto">
            <a:xfrm>
              <a:off x="6895235" y="1612907"/>
              <a:ext cx="400047" cy="573366"/>
              <a:chOff x="6556" y="492"/>
              <a:chExt cx="2551" cy="3655"/>
            </a:xfrm>
            <a:solidFill>
              <a:schemeClr val="bg1"/>
            </a:solidFill>
            <a:effectLst/>
          </p:grpSpPr>
          <p:sp>
            <p:nvSpPr>
              <p:cNvPr id="39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9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9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9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9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cxnSp>
        <p:nvCxnSpPr>
          <p:cNvPr id="236" name="Straight Arrow Connector 235"/>
          <p:cNvCxnSpPr>
            <a:stCxn id="393" idx="3"/>
            <a:endCxn id="363" idx="1"/>
          </p:cNvCxnSpPr>
          <p:nvPr/>
        </p:nvCxnSpPr>
        <p:spPr>
          <a:xfrm flipV="1">
            <a:off x="1278100" y="2054624"/>
            <a:ext cx="364506" cy="3771"/>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419" name="Straight Arrow Connector 418"/>
          <p:cNvCxnSpPr/>
          <p:nvPr/>
        </p:nvCxnSpPr>
        <p:spPr>
          <a:xfrm flipH="1" flipV="1">
            <a:off x="913991" y="2284601"/>
            <a:ext cx="110948" cy="40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0" name="Straight Arrow Connector 419"/>
          <p:cNvCxnSpPr/>
          <p:nvPr/>
        </p:nvCxnSpPr>
        <p:spPr>
          <a:xfrm flipH="1" flipV="1">
            <a:off x="1024939" y="2284601"/>
            <a:ext cx="870786" cy="40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1" name="Straight Arrow Connector 420"/>
          <p:cNvCxnSpPr>
            <a:endCxn id="363" idx="2"/>
          </p:cNvCxnSpPr>
          <p:nvPr/>
        </p:nvCxnSpPr>
        <p:spPr>
          <a:xfrm flipV="1">
            <a:off x="1952448" y="2280830"/>
            <a:ext cx="41242" cy="407045"/>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22" name="Straight Arrow Connector 421"/>
          <p:cNvCxnSpPr/>
          <p:nvPr/>
        </p:nvCxnSpPr>
        <p:spPr>
          <a:xfrm flipV="1">
            <a:off x="1049364" y="2284601"/>
            <a:ext cx="927509" cy="403274"/>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60" name="TextBox 259"/>
          <p:cNvSpPr txBox="1"/>
          <p:nvPr/>
        </p:nvSpPr>
        <p:spPr>
          <a:xfrm>
            <a:off x="411666" y="1369402"/>
            <a:ext cx="1712062" cy="369332"/>
          </a:xfrm>
          <a:prstGeom prst="rect">
            <a:avLst/>
          </a:prstGeom>
          <a:noFill/>
        </p:spPr>
        <p:txBody>
          <a:bodyPr wrap="square" rtlCol="0">
            <a:spAutoFit/>
          </a:bodyPr>
          <a:lstStyle/>
          <a:p>
            <a:r>
              <a:rPr lang="ja-JP" altLang="en-US" dirty="0" smtClean="0">
                <a:solidFill>
                  <a:srgbClr val="4C4C4C"/>
                </a:solidFill>
              </a:rPr>
              <a:t>冗長構成</a:t>
            </a:r>
            <a:endParaRPr lang="en-US" dirty="0">
              <a:solidFill>
                <a:srgbClr val="4C4C4C"/>
              </a:solidFill>
            </a:endParaRPr>
          </a:p>
        </p:txBody>
      </p:sp>
      <p:grpSp>
        <p:nvGrpSpPr>
          <p:cNvPr id="423" name="Group 166"/>
          <p:cNvGrpSpPr>
            <a:grpSpLocks/>
          </p:cNvGrpSpPr>
          <p:nvPr/>
        </p:nvGrpSpPr>
        <p:grpSpPr bwMode="auto">
          <a:xfrm>
            <a:off x="4354438" y="1815202"/>
            <a:ext cx="696318" cy="452412"/>
            <a:chOff x="6577533" y="1282101"/>
            <a:chExt cx="1035503" cy="1035503"/>
          </a:xfrm>
        </p:grpSpPr>
        <p:pic>
          <p:nvPicPr>
            <p:cNvPr id="424"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425" name="Group 603"/>
            <p:cNvGrpSpPr>
              <a:grpSpLocks/>
            </p:cNvGrpSpPr>
            <p:nvPr/>
          </p:nvGrpSpPr>
          <p:grpSpPr bwMode="auto">
            <a:xfrm>
              <a:off x="6895235" y="1612907"/>
              <a:ext cx="400047" cy="573366"/>
              <a:chOff x="6556" y="492"/>
              <a:chExt cx="2551" cy="3655"/>
            </a:xfrm>
            <a:solidFill>
              <a:schemeClr val="bg1"/>
            </a:solidFill>
            <a:effectLst/>
          </p:grpSpPr>
          <p:sp>
            <p:nvSpPr>
              <p:cNvPr id="42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2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2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2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pic>
        <p:nvPicPr>
          <p:cNvPr id="450"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3405758" y="3306801"/>
            <a:ext cx="692152" cy="535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1"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4171515" y="3299403"/>
            <a:ext cx="713538" cy="5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52" name="Group 166"/>
          <p:cNvGrpSpPr>
            <a:grpSpLocks/>
          </p:cNvGrpSpPr>
          <p:nvPr/>
        </p:nvGrpSpPr>
        <p:grpSpPr bwMode="auto">
          <a:xfrm>
            <a:off x="3164650" y="1811167"/>
            <a:ext cx="751725" cy="452412"/>
            <a:chOff x="6577533" y="1282101"/>
            <a:chExt cx="1035503" cy="1035503"/>
          </a:xfrm>
        </p:grpSpPr>
        <p:pic>
          <p:nvPicPr>
            <p:cNvPr id="45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454" name="Group 603"/>
            <p:cNvGrpSpPr>
              <a:grpSpLocks/>
            </p:cNvGrpSpPr>
            <p:nvPr/>
          </p:nvGrpSpPr>
          <p:grpSpPr bwMode="auto">
            <a:xfrm>
              <a:off x="6895235" y="1612907"/>
              <a:ext cx="400047" cy="573366"/>
              <a:chOff x="6556" y="492"/>
              <a:chExt cx="2551" cy="3655"/>
            </a:xfrm>
            <a:solidFill>
              <a:schemeClr val="bg1"/>
            </a:solidFill>
            <a:effectLst/>
          </p:grpSpPr>
          <p:sp>
            <p:nvSpPr>
              <p:cNvPr id="45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5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5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5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5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cxnSp>
        <p:nvCxnSpPr>
          <p:cNvPr id="479" name="Straight Arrow Connector 478"/>
          <p:cNvCxnSpPr>
            <a:stCxn id="453" idx="3"/>
            <a:endCxn id="424" idx="1"/>
          </p:cNvCxnSpPr>
          <p:nvPr/>
        </p:nvCxnSpPr>
        <p:spPr>
          <a:xfrm>
            <a:off x="3916374" y="2037373"/>
            <a:ext cx="438064" cy="4035"/>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480" name="Straight Arrow Connector 479"/>
          <p:cNvCxnSpPr/>
          <p:nvPr/>
        </p:nvCxnSpPr>
        <p:spPr>
          <a:xfrm flipH="1" flipV="1">
            <a:off x="3603774" y="3047359"/>
            <a:ext cx="110948" cy="40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1" name="Straight Arrow Connector 480"/>
          <p:cNvCxnSpPr/>
          <p:nvPr/>
        </p:nvCxnSpPr>
        <p:spPr>
          <a:xfrm flipH="1" flipV="1">
            <a:off x="3714722" y="3047359"/>
            <a:ext cx="870786" cy="40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2" name="Straight Arrow Connector 481"/>
          <p:cNvCxnSpPr/>
          <p:nvPr/>
        </p:nvCxnSpPr>
        <p:spPr>
          <a:xfrm flipV="1">
            <a:off x="4642232" y="3043588"/>
            <a:ext cx="102661" cy="407045"/>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83" name="Straight Arrow Connector 482"/>
          <p:cNvCxnSpPr/>
          <p:nvPr/>
        </p:nvCxnSpPr>
        <p:spPr>
          <a:xfrm flipV="1">
            <a:off x="3739147" y="3047359"/>
            <a:ext cx="927509" cy="403274"/>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484" name="TextBox 483"/>
          <p:cNvSpPr txBox="1"/>
          <p:nvPr/>
        </p:nvSpPr>
        <p:spPr>
          <a:xfrm>
            <a:off x="3059833" y="1369402"/>
            <a:ext cx="2578335" cy="369332"/>
          </a:xfrm>
          <a:prstGeom prst="rect">
            <a:avLst/>
          </a:prstGeom>
          <a:noFill/>
        </p:spPr>
        <p:txBody>
          <a:bodyPr wrap="square" rtlCol="0">
            <a:spAutoFit/>
          </a:bodyPr>
          <a:lstStyle/>
          <a:p>
            <a:r>
              <a:rPr lang="ja-JP" altLang="en-US" dirty="0" smtClean="0">
                <a:solidFill>
                  <a:srgbClr val="4C4C4C"/>
                </a:solidFill>
              </a:rPr>
              <a:t>中規模分散構成</a:t>
            </a:r>
            <a:endParaRPr lang="en-US" dirty="0">
              <a:solidFill>
                <a:srgbClr val="4C4C4C"/>
              </a:solidFill>
            </a:endParaRPr>
          </a:p>
        </p:txBody>
      </p:sp>
      <p:grpSp>
        <p:nvGrpSpPr>
          <p:cNvPr id="485" name="Group 166"/>
          <p:cNvGrpSpPr>
            <a:grpSpLocks/>
          </p:cNvGrpSpPr>
          <p:nvPr/>
        </p:nvGrpSpPr>
        <p:grpSpPr bwMode="auto">
          <a:xfrm>
            <a:off x="2987824" y="2479279"/>
            <a:ext cx="726898" cy="452412"/>
            <a:chOff x="6577533" y="1282101"/>
            <a:chExt cx="1035503" cy="1035503"/>
          </a:xfrm>
        </p:grpSpPr>
        <p:pic>
          <p:nvPicPr>
            <p:cNvPr id="486"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487" name="Group 603"/>
            <p:cNvGrpSpPr>
              <a:grpSpLocks/>
            </p:cNvGrpSpPr>
            <p:nvPr/>
          </p:nvGrpSpPr>
          <p:grpSpPr bwMode="auto">
            <a:xfrm>
              <a:off x="6895235" y="1612907"/>
              <a:ext cx="400047" cy="573366"/>
              <a:chOff x="6556" y="492"/>
              <a:chExt cx="2551" cy="3655"/>
            </a:xfrm>
            <a:solidFill>
              <a:schemeClr val="bg1"/>
            </a:solidFill>
            <a:effectLst/>
          </p:grpSpPr>
          <p:sp>
            <p:nvSpPr>
              <p:cNvPr id="488"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89"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0"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1"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2"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3"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4"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3"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4"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6"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7"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8"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9"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0"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1"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512" name="Group 166"/>
          <p:cNvGrpSpPr>
            <a:grpSpLocks/>
          </p:cNvGrpSpPr>
          <p:nvPr/>
        </p:nvGrpSpPr>
        <p:grpSpPr bwMode="auto">
          <a:xfrm>
            <a:off x="3783642" y="2477602"/>
            <a:ext cx="726898" cy="452412"/>
            <a:chOff x="6577533" y="1282101"/>
            <a:chExt cx="1035503" cy="1035503"/>
          </a:xfrm>
        </p:grpSpPr>
        <p:pic>
          <p:nvPicPr>
            <p:cNvPr id="51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514" name="Group 603"/>
            <p:cNvGrpSpPr>
              <a:grpSpLocks/>
            </p:cNvGrpSpPr>
            <p:nvPr/>
          </p:nvGrpSpPr>
          <p:grpSpPr bwMode="auto">
            <a:xfrm>
              <a:off x="6895235" y="1612907"/>
              <a:ext cx="400047" cy="573366"/>
              <a:chOff x="6556" y="492"/>
              <a:chExt cx="2551" cy="3655"/>
            </a:xfrm>
            <a:solidFill>
              <a:schemeClr val="bg1"/>
            </a:solidFill>
            <a:effectLst/>
          </p:grpSpPr>
          <p:sp>
            <p:nvSpPr>
              <p:cNvPr id="51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539" name="Group 166"/>
          <p:cNvGrpSpPr>
            <a:grpSpLocks/>
          </p:cNvGrpSpPr>
          <p:nvPr/>
        </p:nvGrpSpPr>
        <p:grpSpPr bwMode="auto">
          <a:xfrm>
            <a:off x="4570518" y="2474905"/>
            <a:ext cx="726898" cy="452412"/>
            <a:chOff x="6577533" y="1282101"/>
            <a:chExt cx="1035503" cy="1035503"/>
          </a:xfrm>
        </p:grpSpPr>
        <p:pic>
          <p:nvPicPr>
            <p:cNvPr id="540"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541" name="Group 603"/>
            <p:cNvGrpSpPr>
              <a:grpSpLocks/>
            </p:cNvGrpSpPr>
            <p:nvPr/>
          </p:nvGrpSpPr>
          <p:grpSpPr bwMode="auto">
            <a:xfrm>
              <a:off x="6895235" y="1612907"/>
              <a:ext cx="400047" cy="573366"/>
              <a:chOff x="6556" y="492"/>
              <a:chExt cx="2551" cy="3655"/>
            </a:xfrm>
            <a:solidFill>
              <a:schemeClr val="bg1"/>
            </a:solidFill>
            <a:effectLst/>
          </p:grpSpPr>
          <p:sp>
            <p:nvSpPr>
              <p:cNvPr id="54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sp>
        <p:nvSpPr>
          <p:cNvPr id="208" name="TextBox 207"/>
          <p:cNvSpPr txBox="1"/>
          <p:nvPr/>
        </p:nvSpPr>
        <p:spPr>
          <a:xfrm>
            <a:off x="6084168" y="1369402"/>
            <a:ext cx="2736304" cy="369332"/>
          </a:xfrm>
          <a:prstGeom prst="rect">
            <a:avLst/>
          </a:prstGeom>
          <a:noFill/>
        </p:spPr>
        <p:txBody>
          <a:bodyPr wrap="square" rtlCol="0">
            <a:spAutoFit/>
          </a:bodyPr>
          <a:lstStyle/>
          <a:p>
            <a:r>
              <a:rPr lang="ja-JP" altLang="en-US" dirty="0" smtClean="0">
                <a:solidFill>
                  <a:srgbClr val="4C4C4C"/>
                </a:solidFill>
              </a:rPr>
              <a:t>大規模分散構成</a:t>
            </a:r>
            <a:endParaRPr lang="en-US" dirty="0">
              <a:solidFill>
                <a:srgbClr val="4C4C4C"/>
              </a:solidFill>
            </a:endParaRPr>
          </a:p>
        </p:txBody>
      </p:sp>
      <p:grpSp>
        <p:nvGrpSpPr>
          <p:cNvPr id="209" name="Group 166"/>
          <p:cNvGrpSpPr>
            <a:grpSpLocks/>
          </p:cNvGrpSpPr>
          <p:nvPr/>
        </p:nvGrpSpPr>
        <p:grpSpPr bwMode="auto">
          <a:xfrm>
            <a:off x="7452320" y="1828040"/>
            <a:ext cx="696318" cy="452412"/>
            <a:chOff x="6577533" y="1282101"/>
            <a:chExt cx="1035503" cy="1035503"/>
          </a:xfrm>
        </p:grpSpPr>
        <p:pic>
          <p:nvPicPr>
            <p:cNvPr id="210"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211" name="Group 603"/>
            <p:cNvGrpSpPr>
              <a:grpSpLocks/>
            </p:cNvGrpSpPr>
            <p:nvPr/>
          </p:nvGrpSpPr>
          <p:grpSpPr bwMode="auto">
            <a:xfrm>
              <a:off x="6895235" y="1612907"/>
              <a:ext cx="400047" cy="573366"/>
              <a:chOff x="6556" y="492"/>
              <a:chExt cx="2551" cy="3655"/>
            </a:xfrm>
            <a:solidFill>
              <a:schemeClr val="bg1"/>
            </a:solidFill>
            <a:effectLst/>
          </p:grpSpPr>
          <p:sp>
            <p:nvSpPr>
              <p:cNvPr id="21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pic>
        <p:nvPicPr>
          <p:cNvPr id="237"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300192" y="3483034"/>
            <a:ext cx="692152" cy="535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8"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065949" y="3475637"/>
            <a:ext cx="713538" cy="5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9" name="Group 166"/>
          <p:cNvGrpSpPr>
            <a:grpSpLocks/>
          </p:cNvGrpSpPr>
          <p:nvPr/>
        </p:nvGrpSpPr>
        <p:grpSpPr bwMode="auto">
          <a:xfrm>
            <a:off x="5908508" y="1835093"/>
            <a:ext cx="751725" cy="452412"/>
            <a:chOff x="6577533" y="1282101"/>
            <a:chExt cx="1035503" cy="1035503"/>
          </a:xfrm>
        </p:grpSpPr>
        <p:pic>
          <p:nvPicPr>
            <p:cNvPr id="240"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241" name="Group 603"/>
            <p:cNvGrpSpPr>
              <a:grpSpLocks/>
            </p:cNvGrpSpPr>
            <p:nvPr/>
          </p:nvGrpSpPr>
          <p:grpSpPr bwMode="auto">
            <a:xfrm>
              <a:off x="6895235" y="1612907"/>
              <a:ext cx="400047" cy="573366"/>
              <a:chOff x="6556" y="492"/>
              <a:chExt cx="2551" cy="3655"/>
            </a:xfrm>
            <a:solidFill>
              <a:schemeClr val="bg1"/>
            </a:solidFill>
            <a:effectLst/>
          </p:grpSpPr>
          <p:sp>
            <p:nvSpPr>
              <p:cNvPr id="24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cxnSp>
        <p:nvCxnSpPr>
          <p:cNvPr id="268" name="Straight Arrow Connector 267"/>
          <p:cNvCxnSpPr>
            <a:endCxn id="655" idx="1"/>
          </p:cNvCxnSpPr>
          <p:nvPr/>
        </p:nvCxnSpPr>
        <p:spPr>
          <a:xfrm flipH="1" flipV="1">
            <a:off x="6228184" y="3077392"/>
            <a:ext cx="380972" cy="535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0" name="Straight Arrow Connector 269"/>
          <p:cNvCxnSpPr>
            <a:endCxn id="656" idx="1"/>
          </p:cNvCxnSpPr>
          <p:nvPr/>
        </p:nvCxnSpPr>
        <p:spPr>
          <a:xfrm flipH="1" flipV="1">
            <a:off x="7020272" y="3077392"/>
            <a:ext cx="360040" cy="560263"/>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71" name="Straight Arrow Connector 270"/>
          <p:cNvCxnSpPr>
            <a:endCxn id="300" idx="2"/>
          </p:cNvCxnSpPr>
          <p:nvPr/>
        </p:nvCxnSpPr>
        <p:spPr>
          <a:xfrm flipV="1">
            <a:off x="6633581" y="3041911"/>
            <a:ext cx="383283" cy="570740"/>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272" name="Group 166"/>
          <p:cNvGrpSpPr>
            <a:grpSpLocks/>
          </p:cNvGrpSpPr>
          <p:nvPr/>
        </p:nvGrpSpPr>
        <p:grpSpPr bwMode="auto">
          <a:xfrm>
            <a:off x="5868144" y="2591176"/>
            <a:ext cx="726898" cy="452412"/>
            <a:chOff x="6577533" y="1282101"/>
            <a:chExt cx="1035503" cy="1035503"/>
          </a:xfrm>
        </p:grpSpPr>
        <p:pic>
          <p:nvPicPr>
            <p:cNvPr id="27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274" name="Group 603"/>
            <p:cNvGrpSpPr>
              <a:grpSpLocks/>
            </p:cNvGrpSpPr>
            <p:nvPr/>
          </p:nvGrpSpPr>
          <p:grpSpPr bwMode="auto">
            <a:xfrm>
              <a:off x="6895235" y="1612907"/>
              <a:ext cx="400047" cy="573366"/>
              <a:chOff x="6556" y="492"/>
              <a:chExt cx="2551" cy="3655"/>
            </a:xfrm>
            <a:solidFill>
              <a:schemeClr val="bg1"/>
            </a:solidFill>
            <a:effectLst/>
          </p:grpSpPr>
          <p:sp>
            <p:nvSpPr>
              <p:cNvPr id="27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7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7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7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7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299" name="Group 166"/>
          <p:cNvGrpSpPr>
            <a:grpSpLocks/>
          </p:cNvGrpSpPr>
          <p:nvPr/>
        </p:nvGrpSpPr>
        <p:grpSpPr bwMode="auto">
          <a:xfrm>
            <a:off x="6653414" y="2589500"/>
            <a:ext cx="726898" cy="452412"/>
            <a:chOff x="6577533" y="1282101"/>
            <a:chExt cx="1035503" cy="1035503"/>
          </a:xfrm>
        </p:grpSpPr>
        <p:pic>
          <p:nvPicPr>
            <p:cNvPr id="300"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01" name="Group 603"/>
            <p:cNvGrpSpPr>
              <a:grpSpLocks/>
            </p:cNvGrpSpPr>
            <p:nvPr/>
          </p:nvGrpSpPr>
          <p:grpSpPr bwMode="auto">
            <a:xfrm>
              <a:off x="6895235" y="1612907"/>
              <a:ext cx="400047" cy="573366"/>
              <a:chOff x="6556" y="492"/>
              <a:chExt cx="2551" cy="3655"/>
            </a:xfrm>
            <a:solidFill>
              <a:schemeClr val="bg1"/>
            </a:solidFill>
            <a:effectLst/>
          </p:grpSpPr>
          <p:sp>
            <p:nvSpPr>
              <p:cNvPr id="30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326" name="Group 166"/>
          <p:cNvGrpSpPr>
            <a:grpSpLocks/>
          </p:cNvGrpSpPr>
          <p:nvPr/>
        </p:nvGrpSpPr>
        <p:grpSpPr bwMode="auto">
          <a:xfrm>
            <a:off x="7445502" y="2586803"/>
            <a:ext cx="726898" cy="452412"/>
            <a:chOff x="6577533" y="1282101"/>
            <a:chExt cx="1035503" cy="1035503"/>
          </a:xfrm>
        </p:grpSpPr>
        <p:pic>
          <p:nvPicPr>
            <p:cNvPr id="327"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28" name="Group 603"/>
            <p:cNvGrpSpPr>
              <a:grpSpLocks/>
            </p:cNvGrpSpPr>
            <p:nvPr/>
          </p:nvGrpSpPr>
          <p:grpSpPr bwMode="auto">
            <a:xfrm>
              <a:off x="6895235" y="1612907"/>
              <a:ext cx="400047" cy="573366"/>
              <a:chOff x="6556" y="492"/>
              <a:chExt cx="2551" cy="3655"/>
            </a:xfrm>
            <a:solidFill>
              <a:schemeClr val="bg1"/>
            </a:solidFill>
            <a:effectLst/>
          </p:grpSpPr>
          <p:sp>
            <p:nvSpPr>
              <p:cNvPr id="329"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0"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1"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2"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3"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4"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5"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6"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7"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8"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9"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0"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1"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2"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3"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4"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5"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6"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7"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8"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9"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0"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1"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2"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353" name="Group 166"/>
          <p:cNvGrpSpPr>
            <a:grpSpLocks/>
          </p:cNvGrpSpPr>
          <p:nvPr/>
        </p:nvGrpSpPr>
        <p:grpSpPr bwMode="auto">
          <a:xfrm>
            <a:off x="6628588" y="1835093"/>
            <a:ext cx="751725" cy="452412"/>
            <a:chOff x="6577533" y="1282101"/>
            <a:chExt cx="1035503" cy="1035503"/>
          </a:xfrm>
        </p:grpSpPr>
        <p:pic>
          <p:nvPicPr>
            <p:cNvPr id="354"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55" name="Group 603"/>
            <p:cNvGrpSpPr>
              <a:grpSpLocks/>
            </p:cNvGrpSpPr>
            <p:nvPr/>
          </p:nvGrpSpPr>
          <p:grpSpPr bwMode="auto">
            <a:xfrm>
              <a:off x="6895235" y="1612907"/>
              <a:ext cx="400047" cy="573366"/>
              <a:chOff x="6556" y="492"/>
              <a:chExt cx="2551" cy="3655"/>
            </a:xfrm>
            <a:solidFill>
              <a:schemeClr val="bg1"/>
            </a:solidFill>
            <a:effectLst/>
          </p:grpSpPr>
          <p:sp>
            <p:nvSpPr>
              <p:cNvPr id="35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6"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7"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8"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9"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0"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1"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2"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3"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4"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5"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6"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7"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8"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9"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0"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1"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2"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583" name="Group 166"/>
          <p:cNvGrpSpPr>
            <a:grpSpLocks/>
          </p:cNvGrpSpPr>
          <p:nvPr/>
        </p:nvGrpSpPr>
        <p:grpSpPr bwMode="auto">
          <a:xfrm>
            <a:off x="8140756" y="1835093"/>
            <a:ext cx="751725" cy="452412"/>
            <a:chOff x="6577533" y="1282101"/>
            <a:chExt cx="1035503" cy="1035503"/>
          </a:xfrm>
        </p:grpSpPr>
        <p:pic>
          <p:nvPicPr>
            <p:cNvPr id="584"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585" name="Group 603"/>
            <p:cNvGrpSpPr>
              <a:grpSpLocks/>
            </p:cNvGrpSpPr>
            <p:nvPr/>
          </p:nvGrpSpPr>
          <p:grpSpPr bwMode="auto">
            <a:xfrm>
              <a:off x="6895235" y="1612907"/>
              <a:ext cx="400047" cy="573366"/>
              <a:chOff x="6556" y="492"/>
              <a:chExt cx="2551" cy="3655"/>
            </a:xfrm>
            <a:solidFill>
              <a:schemeClr val="bg1"/>
            </a:solidFill>
            <a:effectLst/>
          </p:grpSpPr>
          <p:sp>
            <p:nvSpPr>
              <p:cNvPr id="58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610" name="Group 166"/>
          <p:cNvGrpSpPr>
            <a:grpSpLocks/>
          </p:cNvGrpSpPr>
          <p:nvPr/>
        </p:nvGrpSpPr>
        <p:grpSpPr bwMode="auto">
          <a:xfrm>
            <a:off x="8237590" y="2582224"/>
            <a:ext cx="726898" cy="452412"/>
            <a:chOff x="6577533" y="1282101"/>
            <a:chExt cx="1035503" cy="1035503"/>
          </a:xfrm>
        </p:grpSpPr>
        <p:pic>
          <p:nvPicPr>
            <p:cNvPr id="611"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612" name="Group 603"/>
            <p:cNvGrpSpPr>
              <a:grpSpLocks/>
            </p:cNvGrpSpPr>
            <p:nvPr/>
          </p:nvGrpSpPr>
          <p:grpSpPr bwMode="auto">
            <a:xfrm>
              <a:off x="6895235" y="1612907"/>
              <a:ext cx="400047" cy="573366"/>
              <a:chOff x="6556" y="492"/>
              <a:chExt cx="2551" cy="3655"/>
            </a:xfrm>
            <a:solidFill>
              <a:schemeClr val="bg1"/>
            </a:solidFill>
            <a:effectLst/>
          </p:grpSpPr>
          <p:sp>
            <p:nvSpPr>
              <p:cNvPr id="61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cxnSp>
        <p:nvCxnSpPr>
          <p:cNvPr id="637" name="Straight Arrow Connector 636"/>
          <p:cNvCxnSpPr/>
          <p:nvPr/>
        </p:nvCxnSpPr>
        <p:spPr>
          <a:xfrm>
            <a:off x="6444208" y="2179493"/>
            <a:ext cx="438064" cy="4035"/>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pic>
        <p:nvPicPr>
          <p:cNvPr id="638"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3568" y="1747445"/>
            <a:ext cx="472966" cy="364442"/>
          </a:xfrm>
          <a:prstGeom prst="rect">
            <a:avLst/>
          </a:prstGeom>
        </p:spPr>
      </p:pic>
      <p:pic>
        <p:nvPicPr>
          <p:cNvPr id="639"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544" y="1747445"/>
            <a:ext cx="447050" cy="364442"/>
          </a:xfrm>
          <a:prstGeom prst="rect">
            <a:avLst/>
          </a:prstGeom>
        </p:spPr>
      </p:pic>
      <p:pic>
        <p:nvPicPr>
          <p:cNvPr id="640"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9592" y="1747445"/>
            <a:ext cx="447050" cy="364442"/>
          </a:xfrm>
          <a:prstGeom prst="rect">
            <a:avLst/>
          </a:prstGeom>
        </p:spPr>
      </p:pic>
      <p:pic>
        <p:nvPicPr>
          <p:cNvPr id="641"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3688" y="1747445"/>
            <a:ext cx="472966" cy="364442"/>
          </a:xfrm>
          <a:prstGeom prst="rect">
            <a:avLst/>
          </a:prstGeom>
        </p:spPr>
      </p:pic>
      <p:pic>
        <p:nvPicPr>
          <p:cNvPr id="642"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47664" y="1747445"/>
            <a:ext cx="447050" cy="364442"/>
          </a:xfrm>
          <a:prstGeom prst="rect">
            <a:avLst/>
          </a:prstGeom>
        </p:spPr>
      </p:pic>
      <p:pic>
        <p:nvPicPr>
          <p:cNvPr id="643"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79712" y="1747445"/>
            <a:ext cx="447050" cy="364442"/>
          </a:xfrm>
          <a:prstGeom prst="rect">
            <a:avLst/>
          </a:prstGeom>
        </p:spPr>
      </p:pic>
      <p:pic>
        <p:nvPicPr>
          <p:cNvPr id="644"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9872" y="1693439"/>
            <a:ext cx="472966" cy="364442"/>
          </a:xfrm>
          <a:prstGeom prst="rect">
            <a:avLst/>
          </a:prstGeom>
        </p:spPr>
      </p:pic>
      <p:pic>
        <p:nvPicPr>
          <p:cNvPr id="645"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03848" y="1693439"/>
            <a:ext cx="447050" cy="364442"/>
          </a:xfrm>
          <a:prstGeom prst="rect">
            <a:avLst/>
          </a:prstGeom>
        </p:spPr>
      </p:pic>
      <p:pic>
        <p:nvPicPr>
          <p:cNvPr id="646"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47864" y="2719553"/>
            <a:ext cx="447050" cy="364442"/>
          </a:xfrm>
          <a:prstGeom prst="rect">
            <a:avLst/>
          </a:prstGeom>
        </p:spPr>
      </p:pic>
      <p:pic>
        <p:nvPicPr>
          <p:cNvPr id="647"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39952" y="2719553"/>
            <a:ext cx="447050" cy="364442"/>
          </a:xfrm>
          <a:prstGeom prst="rect">
            <a:avLst/>
          </a:prstGeom>
        </p:spPr>
      </p:pic>
      <p:pic>
        <p:nvPicPr>
          <p:cNvPr id="648"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32040" y="2719553"/>
            <a:ext cx="447050" cy="364442"/>
          </a:xfrm>
          <a:prstGeom prst="rect">
            <a:avLst/>
          </a:prstGeom>
        </p:spPr>
      </p:pic>
      <p:pic>
        <p:nvPicPr>
          <p:cNvPr id="649"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693439"/>
            <a:ext cx="472966" cy="364442"/>
          </a:xfrm>
          <a:prstGeom prst="rect">
            <a:avLst/>
          </a:prstGeom>
        </p:spPr>
      </p:pic>
      <p:pic>
        <p:nvPicPr>
          <p:cNvPr id="650"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5976" y="1693439"/>
            <a:ext cx="447050" cy="364442"/>
          </a:xfrm>
          <a:prstGeom prst="rect">
            <a:avLst/>
          </a:prstGeom>
        </p:spPr>
      </p:pic>
      <p:pic>
        <p:nvPicPr>
          <p:cNvPr id="651"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75498" y="1747445"/>
            <a:ext cx="472966" cy="364442"/>
          </a:xfrm>
          <a:prstGeom prst="rect">
            <a:avLst/>
          </a:prstGeom>
        </p:spPr>
      </p:pic>
      <p:pic>
        <p:nvPicPr>
          <p:cNvPr id="652"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69166" y="1747445"/>
            <a:ext cx="447050" cy="364442"/>
          </a:xfrm>
          <a:prstGeom prst="rect">
            <a:avLst/>
          </a:prstGeom>
        </p:spPr>
      </p:pic>
      <p:pic>
        <p:nvPicPr>
          <p:cNvPr id="653"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55418" y="1747445"/>
            <a:ext cx="472966" cy="364442"/>
          </a:xfrm>
          <a:prstGeom prst="rect">
            <a:avLst/>
          </a:prstGeom>
        </p:spPr>
      </p:pic>
      <p:pic>
        <p:nvPicPr>
          <p:cNvPr id="654"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89246" y="1747445"/>
            <a:ext cx="447050" cy="364442"/>
          </a:xfrm>
          <a:prstGeom prst="rect">
            <a:avLst/>
          </a:prstGeom>
        </p:spPr>
      </p:pic>
      <p:pic>
        <p:nvPicPr>
          <p:cNvPr id="655"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28184" y="2895171"/>
            <a:ext cx="447050" cy="364442"/>
          </a:xfrm>
          <a:prstGeom prst="rect">
            <a:avLst/>
          </a:prstGeom>
        </p:spPr>
      </p:pic>
      <p:pic>
        <p:nvPicPr>
          <p:cNvPr id="656"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20272" y="2895171"/>
            <a:ext cx="447050" cy="364442"/>
          </a:xfrm>
          <a:prstGeom prst="rect">
            <a:avLst/>
          </a:prstGeom>
        </p:spPr>
      </p:pic>
      <p:pic>
        <p:nvPicPr>
          <p:cNvPr id="657"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12360" y="2895171"/>
            <a:ext cx="447050" cy="364442"/>
          </a:xfrm>
          <a:prstGeom prst="rect">
            <a:avLst/>
          </a:prstGeom>
        </p:spPr>
      </p:pic>
      <p:pic>
        <p:nvPicPr>
          <p:cNvPr id="658"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34811" y="2884763"/>
            <a:ext cx="447050" cy="364442"/>
          </a:xfrm>
          <a:prstGeom prst="rect">
            <a:avLst/>
          </a:prstGeom>
        </p:spPr>
      </p:pic>
      <p:pic>
        <p:nvPicPr>
          <p:cNvPr id="659"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6137" y="411510"/>
            <a:ext cx="533277" cy="410915"/>
          </a:xfrm>
          <a:prstGeom prst="rect">
            <a:avLst/>
          </a:prstGeom>
        </p:spPr>
      </p:pic>
      <p:pic>
        <p:nvPicPr>
          <p:cNvPr id="660"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6137" y="162613"/>
            <a:ext cx="504056" cy="410915"/>
          </a:xfrm>
          <a:prstGeom prst="rect">
            <a:avLst/>
          </a:prstGeom>
        </p:spPr>
      </p:pic>
      <p:pic>
        <p:nvPicPr>
          <p:cNvPr id="661"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96137" y="642343"/>
            <a:ext cx="504056" cy="410915"/>
          </a:xfrm>
          <a:prstGeom prst="rect">
            <a:avLst/>
          </a:prstGeom>
        </p:spPr>
      </p:pic>
      <p:sp>
        <p:nvSpPr>
          <p:cNvPr id="3" name="TextBox 2"/>
          <p:cNvSpPr txBox="1"/>
          <p:nvPr/>
        </p:nvSpPr>
        <p:spPr>
          <a:xfrm>
            <a:off x="6156177" y="180678"/>
            <a:ext cx="1080120" cy="307777"/>
          </a:xfrm>
          <a:prstGeom prst="rect">
            <a:avLst/>
          </a:prstGeom>
          <a:noFill/>
        </p:spPr>
        <p:txBody>
          <a:bodyPr wrap="square" rtlCol="0">
            <a:spAutoFit/>
          </a:bodyPr>
          <a:lstStyle/>
          <a:p>
            <a:r>
              <a:rPr lang="en-US" sz="1400" dirty="0" smtClean="0"/>
              <a:t>Admin</a:t>
            </a:r>
            <a:endParaRPr lang="en-US" sz="1400" dirty="0"/>
          </a:p>
        </p:txBody>
      </p:sp>
      <p:sp>
        <p:nvSpPr>
          <p:cNvPr id="662" name="TextBox 661"/>
          <p:cNvSpPr txBox="1"/>
          <p:nvPr/>
        </p:nvSpPr>
        <p:spPr>
          <a:xfrm>
            <a:off x="6156177" y="411510"/>
            <a:ext cx="1080120" cy="307777"/>
          </a:xfrm>
          <a:prstGeom prst="rect">
            <a:avLst/>
          </a:prstGeom>
          <a:noFill/>
        </p:spPr>
        <p:txBody>
          <a:bodyPr wrap="square" rtlCol="0">
            <a:spAutoFit/>
          </a:bodyPr>
          <a:lstStyle/>
          <a:p>
            <a:r>
              <a:rPr lang="en-US" sz="1400" dirty="0" smtClean="0"/>
              <a:t>Monitor</a:t>
            </a:r>
            <a:endParaRPr lang="en-US" sz="1400" dirty="0"/>
          </a:p>
        </p:txBody>
      </p:sp>
      <p:sp>
        <p:nvSpPr>
          <p:cNvPr id="663" name="TextBox 662"/>
          <p:cNvSpPr txBox="1"/>
          <p:nvPr/>
        </p:nvSpPr>
        <p:spPr>
          <a:xfrm>
            <a:off x="6156177" y="627534"/>
            <a:ext cx="1080120" cy="307777"/>
          </a:xfrm>
          <a:prstGeom prst="rect">
            <a:avLst/>
          </a:prstGeom>
          <a:noFill/>
        </p:spPr>
        <p:txBody>
          <a:bodyPr wrap="square" rtlCol="0">
            <a:spAutoFit/>
          </a:bodyPr>
          <a:lstStyle/>
          <a:p>
            <a:r>
              <a:rPr lang="en-US" sz="1400" dirty="0" smtClean="0"/>
              <a:t>Policy</a:t>
            </a:r>
            <a:endParaRPr lang="en-US" sz="1400" dirty="0"/>
          </a:p>
        </p:txBody>
      </p:sp>
      <p:pic>
        <p:nvPicPr>
          <p:cNvPr id="664"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812360" y="3477513"/>
            <a:ext cx="713538" cy="5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65" name="Straight Arrow Connector 664"/>
          <p:cNvCxnSpPr>
            <a:endCxn id="657" idx="1"/>
          </p:cNvCxnSpPr>
          <p:nvPr/>
        </p:nvCxnSpPr>
        <p:spPr>
          <a:xfrm flipH="1" flipV="1">
            <a:off x="7812360" y="3077392"/>
            <a:ext cx="360042" cy="560263"/>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66" name="Straight Arrow Connector 665"/>
          <p:cNvCxnSpPr/>
          <p:nvPr/>
        </p:nvCxnSpPr>
        <p:spPr>
          <a:xfrm flipV="1">
            <a:off x="8172400" y="3097595"/>
            <a:ext cx="360040" cy="540060"/>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67" name="Straight Arrow Connector 666"/>
          <p:cNvCxnSpPr>
            <a:endCxn id="657" idx="1"/>
          </p:cNvCxnSpPr>
          <p:nvPr/>
        </p:nvCxnSpPr>
        <p:spPr>
          <a:xfrm flipV="1">
            <a:off x="7359380" y="3077392"/>
            <a:ext cx="452980" cy="556492"/>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6300192" y="3259613"/>
            <a:ext cx="2304256" cy="216024"/>
          </a:xfrm>
          <a:prstGeom prst="rect">
            <a:avLst/>
          </a:prstGeom>
          <a:solidFill>
            <a:schemeClr val="tx1">
              <a:lumMod val="75000"/>
              <a:alpha val="52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ロードバランス</a:t>
            </a:r>
            <a:endParaRPr lang="en-US" sz="1400" dirty="0" smtClean="0"/>
          </a:p>
        </p:txBody>
      </p:sp>
      <p:cxnSp>
        <p:nvCxnSpPr>
          <p:cNvPr id="668" name="Straight Arrow Connector 667"/>
          <p:cNvCxnSpPr>
            <a:stCxn id="453" idx="2"/>
            <a:endCxn id="486" idx="0"/>
          </p:cNvCxnSpPr>
          <p:nvPr/>
        </p:nvCxnSpPr>
        <p:spPr>
          <a:xfrm flipH="1">
            <a:off x="3351274" y="2263579"/>
            <a:ext cx="189239" cy="2157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69" name="Straight Arrow Connector 668"/>
          <p:cNvCxnSpPr>
            <a:stCxn id="453" idx="2"/>
            <a:endCxn id="513" idx="0"/>
          </p:cNvCxnSpPr>
          <p:nvPr/>
        </p:nvCxnSpPr>
        <p:spPr>
          <a:xfrm>
            <a:off x="3540513" y="2263579"/>
            <a:ext cx="606579" cy="214023"/>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70" name="Straight Arrow Connector 669"/>
          <p:cNvCxnSpPr>
            <a:stCxn id="453" idx="2"/>
            <a:endCxn id="540" idx="0"/>
          </p:cNvCxnSpPr>
          <p:nvPr/>
        </p:nvCxnSpPr>
        <p:spPr>
          <a:xfrm>
            <a:off x="3540513" y="2263579"/>
            <a:ext cx="1393455" cy="211326"/>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71" name="Straight Arrow Connector 670"/>
          <p:cNvCxnSpPr>
            <a:stCxn id="486" idx="0"/>
            <a:endCxn id="424" idx="2"/>
          </p:cNvCxnSpPr>
          <p:nvPr/>
        </p:nvCxnSpPr>
        <p:spPr>
          <a:xfrm flipV="1">
            <a:off x="3351273" y="2267614"/>
            <a:ext cx="1351324" cy="21166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73" name="Straight Arrow Connector 672"/>
          <p:cNvCxnSpPr>
            <a:stCxn id="513" idx="0"/>
            <a:endCxn id="424" idx="2"/>
          </p:cNvCxnSpPr>
          <p:nvPr/>
        </p:nvCxnSpPr>
        <p:spPr>
          <a:xfrm flipV="1">
            <a:off x="4147091" y="2267614"/>
            <a:ext cx="555506" cy="20998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74" name="Straight Arrow Connector 673"/>
          <p:cNvCxnSpPr>
            <a:stCxn id="540" idx="0"/>
            <a:endCxn id="424" idx="2"/>
          </p:cNvCxnSpPr>
          <p:nvPr/>
        </p:nvCxnSpPr>
        <p:spPr>
          <a:xfrm flipH="1" flipV="1">
            <a:off x="4702597" y="2267614"/>
            <a:ext cx="231370" cy="20729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75" name="Straight Arrow Connector 674"/>
          <p:cNvCxnSpPr>
            <a:stCxn id="240" idx="2"/>
            <a:endCxn id="273" idx="0"/>
          </p:cNvCxnSpPr>
          <p:nvPr/>
        </p:nvCxnSpPr>
        <p:spPr>
          <a:xfrm flipH="1">
            <a:off x="6231594" y="2287505"/>
            <a:ext cx="52777" cy="303672"/>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cxnSp>
        <p:nvCxnSpPr>
          <p:cNvPr id="676" name="Straight Arrow Connector 675"/>
          <p:cNvCxnSpPr>
            <a:stCxn id="240" idx="2"/>
            <a:endCxn id="300" idx="0"/>
          </p:cNvCxnSpPr>
          <p:nvPr/>
        </p:nvCxnSpPr>
        <p:spPr>
          <a:xfrm>
            <a:off x="6284371" y="2287505"/>
            <a:ext cx="732493" cy="301995"/>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cxnSp>
        <p:nvCxnSpPr>
          <p:cNvPr id="677" name="Straight Arrow Connector 676"/>
          <p:cNvCxnSpPr>
            <a:endCxn id="327" idx="0"/>
          </p:cNvCxnSpPr>
          <p:nvPr/>
        </p:nvCxnSpPr>
        <p:spPr>
          <a:xfrm>
            <a:off x="6300192" y="2287505"/>
            <a:ext cx="1508759" cy="299298"/>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cxnSp>
        <p:nvCxnSpPr>
          <p:cNvPr id="678" name="Straight Arrow Connector 677"/>
          <p:cNvCxnSpPr>
            <a:stCxn id="240" idx="2"/>
            <a:endCxn id="611" idx="0"/>
          </p:cNvCxnSpPr>
          <p:nvPr/>
        </p:nvCxnSpPr>
        <p:spPr>
          <a:xfrm>
            <a:off x="6284371" y="2287505"/>
            <a:ext cx="2316669" cy="294719"/>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cxnSp>
        <p:nvCxnSpPr>
          <p:cNvPr id="681" name="Straight Arrow Connector 680"/>
          <p:cNvCxnSpPr>
            <a:endCxn id="210" idx="2"/>
          </p:cNvCxnSpPr>
          <p:nvPr/>
        </p:nvCxnSpPr>
        <p:spPr>
          <a:xfrm flipV="1">
            <a:off x="6228185" y="2280453"/>
            <a:ext cx="1572295" cy="326729"/>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83" name="Straight Arrow Connector 682"/>
          <p:cNvCxnSpPr>
            <a:endCxn id="210" idx="2"/>
          </p:cNvCxnSpPr>
          <p:nvPr/>
        </p:nvCxnSpPr>
        <p:spPr>
          <a:xfrm flipV="1">
            <a:off x="6948265" y="2280453"/>
            <a:ext cx="852215" cy="333782"/>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85" name="Straight Arrow Connector 684"/>
          <p:cNvCxnSpPr>
            <a:stCxn id="327" idx="0"/>
            <a:endCxn id="210" idx="2"/>
          </p:cNvCxnSpPr>
          <p:nvPr/>
        </p:nvCxnSpPr>
        <p:spPr>
          <a:xfrm flipH="1" flipV="1">
            <a:off x="7800479" y="2280453"/>
            <a:ext cx="8472" cy="30635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88" name="Straight Arrow Connector 687"/>
          <p:cNvCxnSpPr>
            <a:stCxn id="611" idx="0"/>
            <a:endCxn id="210" idx="2"/>
          </p:cNvCxnSpPr>
          <p:nvPr/>
        </p:nvCxnSpPr>
        <p:spPr>
          <a:xfrm flipH="1" flipV="1">
            <a:off x="7800479" y="2280452"/>
            <a:ext cx="800560" cy="301772"/>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691" name="Rounded Rectangle 690"/>
          <p:cNvSpPr/>
          <p:nvPr/>
        </p:nvSpPr>
        <p:spPr>
          <a:xfrm>
            <a:off x="7164288" y="141480"/>
            <a:ext cx="1728192" cy="810090"/>
          </a:xfrm>
          <a:prstGeom prst="round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p:txBody>
      </p:sp>
      <p:cxnSp>
        <p:nvCxnSpPr>
          <p:cNvPr id="692" name="Straight Arrow Connector 691"/>
          <p:cNvCxnSpPr/>
          <p:nvPr/>
        </p:nvCxnSpPr>
        <p:spPr>
          <a:xfrm>
            <a:off x="7308304" y="789552"/>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5" name="Straight Arrow Connector 694"/>
          <p:cNvCxnSpPr/>
          <p:nvPr/>
        </p:nvCxnSpPr>
        <p:spPr>
          <a:xfrm>
            <a:off x="7308304" y="342695"/>
            <a:ext cx="438064" cy="4035"/>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96" name="Straight Arrow Connector 695"/>
          <p:cNvCxnSpPr/>
          <p:nvPr/>
        </p:nvCxnSpPr>
        <p:spPr>
          <a:xfrm>
            <a:off x="7308304" y="573528"/>
            <a:ext cx="432048"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700" name="TextBox 699"/>
          <p:cNvSpPr txBox="1"/>
          <p:nvPr/>
        </p:nvSpPr>
        <p:spPr>
          <a:xfrm>
            <a:off x="7740352" y="234684"/>
            <a:ext cx="1080120" cy="307777"/>
          </a:xfrm>
          <a:prstGeom prst="rect">
            <a:avLst/>
          </a:prstGeom>
          <a:noFill/>
        </p:spPr>
        <p:txBody>
          <a:bodyPr wrap="square" rtlCol="0">
            <a:spAutoFit/>
          </a:bodyPr>
          <a:lstStyle/>
          <a:p>
            <a:r>
              <a:rPr lang="ja-JP" altLang="en-US" sz="1400" dirty="0" smtClean="0"/>
              <a:t>設定同期</a:t>
            </a:r>
            <a:endParaRPr lang="en-US" sz="1400" dirty="0"/>
          </a:p>
        </p:txBody>
      </p:sp>
      <p:sp>
        <p:nvSpPr>
          <p:cNvPr id="701" name="TextBox 700"/>
          <p:cNvSpPr txBox="1"/>
          <p:nvPr/>
        </p:nvSpPr>
        <p:spPr>
          <a:xfrm>
            <a:off x="7740352" y="450708"/>
            <a:ext cx="1080120" cy="307777"/>
          </a:xfrm>
          <a:prstGeom prst="rect">
            <a:avLst/>
          </a:prstGeom>
          <a:noFill/>
        </p:spPr>
        <p:txBody>
          <a:bodyPr wrap="square" rtlCol="0">
            <a:spAutoFit/>
          </a:bodyPr>
          <a:lstStyle/>
          <a:p>
            <a:r>
              <a:rPr lang="ja-JP" altLang="en-US" sz="1400" dirty="0" smtClean="0"/>
              <a:t>ロギング</a:t>
            </a:r>
            <a:endParaRPr lang="en-US" sz="1400" dirty="0"/>
          </a:p>
        </p:txBody>
      </p:sp>
      <p:sp>
        <p:nvSpPr>
          <p:cNvPr id="702" name="TextBox 701"/>
          <p:cNvSpPr txBox="1"/>
          <p:nvPr/>
        </p:nvSpPr>
        <p:spPr>
          <a:xfrm>
            <a:off x="7740352" y="666732"/>
            <a:ext cx="1080120" cy="307777"/>
          </a:xfrm>
          <a:prstGeom prst="rect">
            <a:avLst/>
          </a:prstGeom>
          <a:noFill/>
        </p:spPr>
        <p:txBody>
          <a:bodyPr wrap="square" rtlCol="0">
            <a:spAutoFit/>
          </a:bodyPr>
          <a:lstStyle/>
          <a:p>
            <a:r>
              <a:rPr lang="en-US" sz="1400" dirty="0" smtClean="0"/>
              <a:t>AAA</a:t>
            </a:r>
            <a:endParaRPr lang="en-US" sz="1400" dirty="0"/>
          </a:p>
        </p:txBody>
      </p:sp>
      <p:sp>
        <p:nvSpPr>
          <p:cNvPr id="5" name="TextBox 4"/>
          <p:cNvSpPr txBox="1"/>
          <p:nvPr/>
        </p:nvSpPr>
        <p:spPr>
          <a:xfrm>
            <a:off x="3515212" y="4168412"/>
            <a:ext cx="1443780" cy="276999"/>
          </a:xfrm>
          <a:prstGeom prst="rect">
            <a:avLst/>
          </a:prstGeom>
          <a:noFill/>
        </p:spPr>
        <p:txBody>
          <a:bodyPr wrap="square" rtlCol="0">
            <a:spAutoFit/>
          </a:bodyPr>
          <a:lstStyle/>
          <a:p>
            <a:r>
              <a:rPr lang="ja-JP" altLang="en-US" sz="1200" dirty="0" smtClean="0"/>
              <a:t>最大</a:t>
            </a:r>
            <a:r>
              <a:rPr lang="en-US" altLang="ja-JP" sz="1200" dirty="0" smtClean="0"/>
              <a:t>5</a:t>
            </a:r>
            <a:r>
              <a:rPr lang="ja-JP" altLang="en-US" sz="1200" dirty="0" smtClean="0"/>
              <a:t>台の</a:t>
            </a:r>
            <a:r>
              <a:rPr lang="en-US" altLang="ja-JP" sz="1200" dirty="0" smtClean="0"/>
              <a:t>PSN</a:t>
            </a:r>
            <a:endParaRPr lang="en-US" sz="1200" dirty="0"/>
          </a:p>
        </p:txBody>
      </p:sp>
      <p:sp>
        <p:nvSpPr>
          <p:cNvPr id="672" name="TextBox 671"/>
          <p:cNvSpPr txBox="1"/>
          <p:nvPr/>
        </p:nvSpPr>
        <p:spPr>
          <a:xfrm>
            <a:off x="6671159" y="4168412"/>
            <a:ext cx="1443780" cy="276999"/>
          </a:xfrm>
          <a:prstGeom prst="rect">
            <a:avLst/>
          </a:prstGeom>
          <a:noFill/>
        </p:spPr>
        <p:txBody>
          <a:bodyPr wrap="square" rtlCol="0">
            <a:spAutoFit/>
          </a:bodyPr>
          <a:lstStyle/>
          <a:p>
            <a:r>
              <a:rPr lang="ja-JP" altLang="en-US" sz="1200" dirty="0" smtClean="0"/>
              <a:t>最大</a:t>
            </a:r>
            <a:r>
              <a:rPr lang="en-US" altLang="ja-JP" sz="1200" dirty="0" smtClean="0"/>
              <a:t>50</a:t>
            </a:r>
            <a:r>
              <a:rPr lang="ja-JP" altLang="en-US" sz="1200" dirty="0" smtClean="0"/>
              <a:t>台の</a:t>
            </a:r>
            <a:r>
              <a:rPr lang="en-US" altLang="ja-JP" sz="1200" dirty="0" smtClean="0"/>
              <a:t>PSN</a:t>
            </a:r>
            <a:endParaRPr lang="en-US" sz="1200" dirty="0"/>
          </a:p>
        </p:txBody>
      </p:sp>
      <p:sp>
        <p:nvSpPr>
          <p:cNvPr id="6" name="TextBox 5"/>
          <p:cNvSpPr txBox="1"/>
          <p:nvPr/>
        </p:nvSpPr>
        <p:spPr>
          <a:xfrm>
            <a:off x="8529987" y="3569072"/>
            <a:ext cx="525152" cy="378042"/>
          </a:xfrm>
          <a:prstGeom prst="rect">
            <a:avLst/>
          </a:prstGeom>
          <a:noFill/>
        </p:spPr>
        <p:txBody>
          <a:bodyPr wrap="square" rtlCol="0">
            <a:spAutoFit/>
          </a:bodyPr>
          <a:lstStyle/>
          <a:p>
            <a:r>
              <a:rPr lang="ja-JP" altLang="en-US" dirty="0" smtClean="0"/>
              <a:t>・・・</a:t>
            </a:r>
            <a:endParaRPr lang="en-US" dirty="0"/>
          </a:p>
        </p:txBody>
      </p:sp>
    </p:spTree>
    <p:extLst>
      <p:ext uri="{BB962C8B-B14F-4D97-AF65-F5344CB8AC3E}">
        <p14:creationId xmlns:p14="http://schemas.microsoft.com/office/powerpoint/2010/main" val="371272422"/>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 name="フリーフォーム 417"/>
          <p:cNvSpPr/>
          <p:nvPr/>
        </p:nvSpPr>
        <p:spPr>
          <a:xfrm rot="16895670">
            <a:off x="6189460" y="1971383"/>
            <a:ext cx="298041" cy="1365676"/>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66" name="直線コネクタ 384"/>
          <p:cNvCxnSpPr/>
          <p:nvPr/>
        </p:nvCxnSpPr>
        <p:spPr>
          <a:xfrm>
            <a:off x="4572000" y="2903130"/>
            <a:ext cx="0" cy="1026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9703" y="171450"/>
            <a:ext cx="8588861" cy="628650"/>
          </a:xfrm>
        </p:spPr>
        <p:txBody>
          <a:bodyPr/>
          <a:lstStyle/>
          <a:p>
            <a:r>
              <a:rPr lang="en-US" sz="2400" dirty="0" err="1" smtClean="0"/>
              <a:t>ISE配置</a:t>
            </a:r>
            <a:r>
              <a:rPr lang="ja-JP" altLang="en-US" sz="2400" dirty="0" smtClean="0"/>
              <a:t>デザイン</a:t>
            </a:r>
            <a:r>
              <a:rPr lang="en-US" altLang="ja-JP" sz="2400" dirty="0" smtClean="0"/>
              <a:t>(1) </a:t>
            </a:r>
            <a:r>
              <a:rPr lang="en-US" altLang="ja-JP" sz="2800" dirty="0" smtClean="0"/>
              <a:t/>
            </a:r>
            <a:br>
              <a:rPr lang="en-US" altLang="ja-JP" sz="2800" dirty="0" smtClean="0"/>
            </a:br>
            <a:r>
              <a:rPr lang="ja-JP" altLang="en-US" sz="2800" dirty="0" smtClean="0"/>
              <a:t>冗長構成</a:t>
            </a:r>
            <a:endParaRPr lang="en-US" sz="2800" dirty="0"/>
          </a:p>
        </p:txBody>
      </p:sp>
      <p:grpSp>
        <p:nvGrpSpPr>
          <p:cNvPr id="4" name="Group 55"/>
          <p:cNvGrpSpPr/>
          <p:nvPr/>
        </p:nvGrpSpPr>
        <p:grpSpPr>
          <a:xfrm>
            <a:off x="2925924" y="4143613"/>
            <a:ext cx="579276" cy="289187"/>
            <a:chOff x="3198813" y="2921001"/>
            <a:chExt cx="849312" cy="660399"/>
          </a:xfrm>
          <a:effectLst/>
        </p:grpSpPr>
        <p:sp>
          <p:nvSpPr>
            <p:cNvPr id="5" name="Rectangle 4"/>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rapezoid 5"/>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 name="Straight Connector 7"/>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sp>
        <p:nvSpPr>
          <p:cNvPr id="11" name="Can 73"/>
          <p:cNvSpPr/>
          <p:nvPr/>
        </p:nvSpPr>
        <p:spPr>
          <a:xfrm>
            <a:off x="327720" y="1575300"/>
            <a:ext cx="3558480" cy="2971800"/>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grpSp>
        <p:nvGrpSpPr>
          <p:cNvPr id="12" name="Group 166"/>
          <p:cNvGrpSpPr/>
          <p:nvPr/>
        </p:nvGrpSpPr>
        <p:grpSpPr>
          <a:xfrm rot="10800000">
            <a:off x="1778434" y="3861300"/>
            <a:ext cx="431366" cy="205882"/>
            <a:chOff x="4353250" y="4662839"/>
            <a:chExt cx="442976" cy="281897"/>
          </a:xfrm>
          <a:solidFill>
            <a:srgbClr val="7F7F7F">
              <a:alpha val="69804"/>
            </a:srgbClr>
          </a:solidFill>
          <a:effectLst>
            <a:outerShdw blurRad="63500" sx="102000" sy="102000" algn="ctr" rotWithShape="0">
              <a:prstClr val="black">
                <a:alpha val="40000"/>
              </a:prstClr>
            </a:outerShdw>
          </a:effectLst>
        </p:grpSpPr>
        <p:sp>
          <p:nvSpPr>
            <p:cNvPr id="13"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6" name="AutoShape 306"/>
          <p:cNvSpPr>
            <a:spLocks/>
          </p:cNvSpPr>
          <p:nvPr/>
        </p:nvSpPr>
        <p:spPr bwMode="auto">
          <a:xfrm>
            <a:off x="1925406" y="4131330"/>
            <a:ext cx="228600" cy="278346"/>
          </a:xfrm>
          <a:custGeom>
            <a:avLst/>
            <a:gdLst>
              <a:gd name="T0" fmla="*/ 260 w 21600"/>
              <a:gd name="T1" fmla="*/ 364 h 21600"/>
              <a:gd name="T2" fmla="*/ 0 60000 65536"/>
              <a:gd name="T3" fmla="*/ 0 w 21600"/>
              <a:gd name="T4" fmla="*/ 0 h 21600"/>
              <a:gd name="T5" fmla="*/ 21600 w 21600"/>
              <a:gd name="T6" fmla="*/ 21600 h 21600"/>
            </a:gdLst>
            <a:ahLst/>
            <a:cxnLst>
              <a:cxn ang="T2">
                <a:pos x="T0" y="T1"/>
              </a:cxn>
            </a:cxnLst>
            <a:rect l="T3" t="T4" r="T5" b="T6"/>
            <a:pathLst>
              <a:path w="21600" h="21600">
                <a:moveTo>
                  <a:pt x="19895" y="0"/>
                </a:moveTo>
                <a:cubicBezTo>
                  <a:pt x="8185" y="0"/>
                  <a:pt x="1933" y="0"/>
                  <a:pt x="1933" y="0"/>
                </a:cubicBezTo>
                <a:cubicBezTo>
                  <a:pt x="909" y="0"/>
                  <a:pt x="0" y="650"/>
                  <a:pt x="0" y="1462"/>
                </a:cubicBezTo>
                <a:cubicBezTo>
                  <a:pt x="0" y="20301"/>
                  <a:pt x="0" y="20301"/>
                  <a:pt x="0" y="20301"/>
                </a:cubicBezTo>
                <a:cubicBezTo>
                  <a:pt x="0" y="21113"/>
                  <a:pt x="909" y="21600"/>
                  <a:pt x="1933" y="21600"/>
                </a:cubicBezTo>
                <a:cubicBezTo>
                  <a:pt x="13642" y="21600"/>
                  <a:pt x="19895" y="21600"/>
                  <a:pt x="19895" y="21600"/>
                </a:cubicBezTo>
                <a:cubicBezTo>
                  <a:pt x="20918" y="21600"/>
                  <a:pt x="21600" y="21113"/>
                  <a:pt x="21600" y="20301"/>
                </a:cubicBezTo>
                <a:cubicBezTo>
                  <a:pt x="21600" y="1462"/>
                  <a:pt x="21600" y="1462"/>
                  <a:pt x="21600" y="1462"/>
                </a:cubicBezTo>
                <a:cubicBezTo>
                  <a:pt x="21600" y="650"/>
                  <a:pt x="20918" y="0"/>
                  <a:pt x="19895" y="0"/>
                </a:cubicBezTo>
                <a:close/>
                <a:moveTo>
                  <a:pt x="20236" y="17621"/>
                </a:moveTo>
                <a:cubicBezTo>
                  <a:pt x="20236" y="18189"/>
                  <a:pt x="19554" y="18596"/>
                  <a:pt x="18872" y="18596"/>
                </a:cubicBezTo>
                <a:cubicBezTo>
                  <a:pt x="9208" y="18596"/>
                  <a:pt x="2956" y="18596"/>
                  <a:pt x="2956" y="18596"/>
                </a:cubicBezTo>
                <a:cubicBezTo>
                  <a:pt x="2046" y="18596"/>
                  <a:pt x="1364" y="18189"/>
                  <a:pt x="1364" y="17621"/>
                </a:cubicBezTo>
                <a:cubicBezTo>
                  <a:pt x="1364" y="4223"/>
                  <a:pt x="1364" y="2192"/>
                  <a:pt x="1364" y="2192"/>
                </a:cubicBezTo>
                <a:cubicBezTo>
                  <a:pt x="1364" y="1543"/>
                  <a:pt x="2046" y="1056"/>
                  <a:pt x="2956" y="1056"/>
                </a:cubicBezTo>
                <a:cubicBezTo>
                  <a:pt x="12619" y="1056"/>
                  <a:pt x="18872" y="1056"/>
                  <a:pt x="18872" y="1056"/>
                </a:cubicBezTo>
                <a:cubicBezTo>
                  <a:pt x="19554" y="1056"/>
                  <a:pt x="20236" y="1543"/>
                  <a:pt x="20236" y="2192"/>
                </a:cubicBezTo>
                <a:cubicBezTo>
                  <a:pt x="20236" y="15591"/>
                  <a:pt x="20236" y="15591"/>
                  <a:pt x="20236" y="15591"/>
                </a:cubicBezTo>
                <a:lnTo>
                  <a:pt x="20236" y="17621"/>
                </a:lnTo>
                <a:close/>
                <a:moveTo>
                  <a:pt x="20236" y="17621"/>
                </a:moveTo>
              </a:path>
            </a:pathLst>
          </a:custGeom>
          <a:noFill/>
          <a:ln w="9525">
            <a:solidFill>
              <a:srgbClr val="464646"/>
            </a:solidFill>
            <a:round/>
            <a:headEnd/>
            <a:tailEnd/>
          </a:ln>
          <a:effectLst>
            <a:outerShdw blurRad="63500" sx="102000" sy="102000" algn="ctr" rotWithShape="0">
              <a:prstClr val="black">
                <a:alpha val="40000"/>
              </a:prstClr>
            </a:outerShdw>
          </a:effectLst>
        </p:spPr>
        <p:txBody>
          <a:bodyPr lIns="0" tIns="0" rIns="0" bIns="0"/>
          <a:lstStyle/>
          <a:p>
            <a:endParaRPr lang="en-US" dirty="0"/>
          </a:p>
        </p:txBody>
      </p:sp>
      <p:sp>
        <p:nvSpPr>
          <p:cNvPr id="17" name="Oval 26"/>
          <p:cNvSpPr/>
          <p:nvPr/>
        </p:nvSpPr>
        <p:spPr bwMode="auto">
          <a:xfrm>
            <a:off x="304801" y="1320217"/>
            <a:ext cx="1584871" cy="255083"/>
          </a:xfrm>
          <a:prstGeom prst="round2SameRect">
            <a:avLst/>
          </a:prstGeom>
          <a:solidFill>
            <a:srgbClr val="004B6B">
              <a:alpha val="50196"/>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smtClean="0">
                <a:solidFill>
                  <a:schemeClr val="bg1"/>
                </a:solidFill>
              </a:rPr>
              <a:t>　中心拠点</a:t>
            </a:r>
            <a:endParaRPr lang="en-US" sz="1400" b="1" dirty="0">
              <a:solidFill>
                <a:schemeClr val="bg1"/>
              </a:solidFill>
            </a:endParaRPr>
          </a:p>
        </p:txBody>
      </p:sp>
      <p:grpSp>
        <p:nvGrpSpPr>
          <p:cNvPr id="18" name="Group 17"/>
          <p:cNvGrpSpPr/>
          <p:nvPr/>
        </p:nvGrpSpPr>
        <p:grpSpPr>
          <a:xfrm>
            <a:off x="398091" y="902880"/>
            <a:ext cx="348581" cy="648783"/>
            <a:chOff x="5707721" y="2387306"/>
            <a:chExt cx="895854" cy="2223164"/>
          </a:xfrm>
          <a:solidFill>
            <a:schemeClr val="bg2"/>
          </a:solidFill>
          <a:effectLst>
            <a:outerShdw blurRad="63500" sx="102000" sy="102000" algn="ctr" rotWithShape="0">
              <a:prstClr val="black">
                <a:alpha val="40000"/>
              </a:prstClr>
            </a:outerShdw>
          </a:effectLst>
        </p:grpSpPr>
        <p:sp>
          <p:nvSpPr>
            <p:cNvPr id="19" name="Freeform 11"/>
            <p:cNvSpPr>
              <a:spLocks noEditPoints="1"/>
            </p:cNvSpPr>
            <p:nvPr/>
          </p:nvSpPr>
          <p:spPr bwMode="auto">
            <a:xfrm>
              <a:off x="5964620" y="2723251"/>
              <a:ext cx="638955" cy="1887219"/>
            </a:xfrm>
            <a:custGeom>
              <a:avLst/>
              <a:gdLst/>
              <a:ahLst/>
              <a:cxnLst>
                <a:cxn ang="0">
                  <a:pos x="136" y="128"/>
                </a:cxn>
                <a:cxn ang="0">
                  <a:pos x="58" y="958"/>
                </a:cxn>
                <a:cxn ang="0">
                  <a:pos x="26" y="886"/>
                </a:cxn>
                <a:cxn ang="0">
                  <a:pos x="58" y="875"/>
                </a:cxn>
                <a:cxn ang="0">
                  <a:pos x="26" y="793"/>
                </a:cxn>
                <a:cxn ang="0">
                  <a:pos x="58" y="720"/>
                </a:cxn>
                <a:cxn ang="0">
                  <a:pos x="58" y="669"/>
                </a:cxn>
                <a:cxn ang="0">
                  <a:pos x="26" y="597"/>
                </a:cxn>
                <a:cxn ang="0">
                  <a:pos x="58" y="587"/>
                </a:cxn>
                <a:cxn ang="0">
                  <a:pos x="26" y="504"/>
                </a:cxn>
                <a:cxn ang="0">
                  <a:pos x="58" y="431"/>
                </a:cxn>
                <a:cxn ang="0">
                  <a:pos x="58" y="380"/>
                </a:cxn>
                <a:cxn ang="0">
                  <a:pos x="26" y="308"/>
                </a:cxn>
                <a:cxn ang="0">
                  <a:pos x="58" y="298"/>
                </a:cxn>
                <a:cxn ang="0">
                  <a:pos x="67" y="958"/>
                </a:cxn>
                <a:cxn ang="0">
                  <a:pos x="99" y="886"/>
                </a:cxn>
                <a:cxn ang="0">
                  <a:pos x="99" y="833"/>
                </a:cxn>
                <a:cxn ang="0">
                  <a:pos x="67" y="761"/>
                </a:cxn>
                <a:cxn ang="0">
                  <a:pos x="99" y="752"/>
                </a:cxn>
                <a:cxn ang="0">
                  <a:pos x="67" y="669"/>
                </a:cxn>
                <a:cxn ang="0">
                  <a:pos x="99" y="597"/>
                </a:cxn>
                <a:cxn ang="0">
                  <a:pos x="99" y="546"/>
                </a:cxn>
                <a:cxn ang="0">
                  <a:pos x="67" y="472"/>
                </a:cxn>
                <a:cxn ang="0">
                  <a:pos x="99" y="463"/>
                </a:cxn>
                <a:cxn ang="0">
                  <a:pos x="67" y="380"/>
                </a:cxn>
                <a:cxn ang="0">
                  <a:pos x="99" y="308"/>
                </a:cxn>
                <a:cxn ang="0">
                  <a:pos x="99" y="257"/>
                </a:cxn>
                <a:cxn ang="0">
                  <a:pos x="108" y="927"/>
                </a:cxn>
                <a:cxn ang="0">
                  <a:pos x="140" y="916"/>
                </a:cxn>
                <a:cxn ang="0">
                  <a:pos x="108" y="833"/>
                </a:cxn>
                <a:cxn ang="0">
                  <a:pos x="140" y="761"/>
                </a:cxn>
                <a:cxn ang="0">
                  <a:pos x="140" y="710"/>
                </a:cxn>
                <a:cxn ang="0">
                  <a:pos x="108" y="638"/>
                </a:cxn>
                <a:cxn ang="0">
                  <a:pos x="140" y="627"/>
                </a:cxn>
                <a:cxn ang="0">
                  <a:pos x="108" y="546"/>
                </a:cxn>
                <a:cxn ang="0">
                  <a:pos x="140" y="472"/>
                </a:cxn>
                <a:cxn ang="0">
                  <a:pos x="140" y="421"/>
                </a:cxn>
                <a:cxn ang="0">
                  <a:pos x="108" y="349"/>
                </a:cxn>
                <a:cxn ang="0">
                  <a:pos x="140" y="340"/>
                </a:cxn>
                <a:cxn ang="0">
                  <a:pos x="108" y="257"/>
                </a:cxn>
                <a:cxn ang="0">
                  <a:pos x="179" y="927"/>
                </a:cxn>
                <a:cxn ang="0">
                  <a:pos x="179" y="875"/>
                </a:cxn>
                <a:cxn ang="0">
                  <a:pos x="149" y="803"/>
                </a:cxn>
                <a:cxn ang="0">
                  <a:pos x="179" y="793"/>
                </a:cxn>
                <a:cxn ang="0">
                  <a:pos x="149" y="710"/>
                </a:cxn>
                <a:cxn ang="0">
                  <a:pos x="179" y="638"/>
                </a:cxn>
                <a:cxn ang="0">
                  <a:pos x="179" y="587"/>
                </a:cxn>
                <a:cxn ang="0">
                  <a:pos x="149" y="514"/>
                </a:cxn>
                <a:cxn ang="0">
                  <a:pos x="179" y="504"/>
                </a:cxn>
                <a:cxn ang="0">
                  <a:pos x="149" y="421"/>
                </a:cxn>
                <a:cxn ang="0">
                  <a:pos x="179" y="349"/>
                </a:cxn>
                <a:cxn ang="0">
                  <a:pos x="219" y="916"/>
                </a:cxn>
                <a:cxn ang="0">
                  <a:pos x="189" y="844"/>
                </a:cxn>
                <a:cxn ang="0">
                  <a:pos x="219" y="833"/>
                </a:cxn>
                <a:cxn ang="0">
                  <a:pos x="189" y="752"/>
                </a:cxn>
                <a:cxn ang="0">
                  <a:pos x="219" y="680"/>
                </a:cxn>
                <a:cxn ang="0">
                  <a:pos x="219" y="627"/>
                </a:cxn>
                <a:cxn ang="0">
                  <a:pos x="189" y="555"/>
                </a:cxn>
                <a:cxn ang="0">
                  <a:pos x="219" y="546"/>
                </a:cxn>
                <a:cxn ang="0">
                  <a:pos x="230" y="916"/>
                </a:cxn>
                <a:cxn ang="0">
                  <a:pos x="260" y="844"/>
                </a:cxn>
                <a:cxn ang="0">
                  <a:pos x="260" y="793"/>
                </a:cxn>
                <a:cxn ang="0">
                  <a:pos x="260" y="720"/>
                </a:cxn>
              </a:cxnLst>
              <a:rect l="0" t="0" r="r" b="b"/>
              <a:pathLst>
                <a:path w="356" h="1055">
                  <a:moveTo>
                    <a:pt x="175" y="183"/>
                  </a:moveTo>
                  <a:cubicBezTo>
                    <a:pt x="150" y="183"/>
                    <a:pt x="150" y="183"/>
                    <a:pt x="150" y="183"/>
                  </a:cubicBezTo>
                  <a:cubicBezTo>
                    <a:pt x="150" y="128"/>
                    <a:pt x="150" y="128"/>
                    <a:pt x="150" y="128"/>
                  </a:cubicBezTo>
                  <a:cubicBezTo>
                    <a:pt x="145" y="128"/>
                    <a:pt x="145" y="128"/>
                    <a:pt x="145" y="128"/>
                  </a:cubicBezTo>
                  <a:cubicBezTo>
                    <a:pt x="141" y="0"/>
                    <a:pt x="141" y="0"/>
                    <a:pt x="141" y="0"/>
                  </a:cubicBezTo>
                  <a:cubicBezTo>
                    <a:pt x="140" y="0"/>
                    <a:pt x="140" y="0"/>
                    <a:pt x="140" y="0"/>
                  </a:cubicBezTo>
                  <a:cubicBezTo>
                    <a:pt x="136" y="128"/>
                    <a:pt x="136" y="128"/>
                    <a:pt x="136" y="128"/>
                  </a:cubicBezTo>
                  <a:cubicBezTo>
                    <a:pt x="131" y="128"/>
                    <a:pt x="131" y="128"/>
                    <a:pt x="131" y="128"/>
                  </a:cubicBezTo>
                  <a:cubicBezTo>
                    <a:pt x="131" y="183"/>
                    <a:pt x="131" y="183"/>
                    <a:pt x="131" y="183"/>
                  </a:cubicBezTo>
                  <a:cubicBezTo>
                    <a:pt x="0" y="183"/>
                    <a:pt x="0" y="183"/>
                    <a:pt x="0" y="183"/>
                  </a:cubicBezTo>
                  <a:cubicBezTo>
                    <a:pt x="0" y="1055"/>
                    <a:pt x="0" y="1055"/>
                    <a:pt x="0" y="1055"/>
                  </a:cubicBezTo>
                  <a:cubicBezTo>
                    <a:pt x="356" y="1055"/>
                    <a:pt x="356" y="1055"/>
                    <a:pt x="356" y="1055"/>
                  </a:cubicBezTo>
                  <a:cubicBezTo>
                    <a:pt x="175" y="183"/>
                    <a:pt x="175" y="183"/>
                    <a:pt x="175" y="183"/>
                  </a:cubicBezTo>
                  <a:close/>
                  <a:moveTo>
                    <a:pt x="58" y="958"/>
                  </a:moveTo>
                  <a:cubicBezTo>
                    <a:pt x="26" y="958"/>
                    <a:pt x="26" y="958"/>
                    <a:pt x="26" y="958"/>
                  </a:cubicBezTo>
                  <a:cubicBezTo>
                    <a:pt x="26" y="948"/>
                    <a:pt x="26" y="937"/>
                    <a:pt x="26" y="927"/>
                  </a:cubicBezTo>
                  <a:cubicBezTo>
                    <a:pt x="58" y="927"/>
                    <a:pt x="58" y="927"/>
                    <a:pt x="58" y="927"/>
                  </a:cubicBezTo>
                  <a:cubicBezTo>
                    <a:pt x="58" y="958"/>
                    <a:pt x="58" y="958"/>
                    <a:pt x="58" y="958"/>
                  </a:cubicBezTo>
                  <a:close/>
                  <a:moveTo>
                    <a:pt x="58" y="916"/>
                  </a:moveTo>
                  <a:cubicBezTo>
                    <a:pt x="26" y="916"/>
                    <a:pt x="26" y="916"/>
                    <a:pt x="26" y="916"/>
                  </a:cubicBezTo>
                  <a:cubicBezTo>
                    <a:pt x="26" y="905"/>
                    <a:pt x="26" y="895"/>
                    <a:pt x="26" y="886"/>
                  </a:cubicBezTo>
                  <a:cubicBezTo>
                    <a:pt x="58" y="886"/>
                    <a:pt x="58" y="886"/>
                    <a:pt x="58" y="886"/>
                  </a:cubicBezTo>
                  <a:cubicBezTo>
                    <a:pt x="58" y="916"/>
                    <a:pt x="58" y="916"/>
                    <a:pt x="58" y="916"/>
                  </a:cubicBezTo>
                  <a:close/>
                  <a:moveTo>
                    <a:pt x="58" y="875"/>
                  </a:moveTo>
                  <a:cubicBezTo>
                    <a:pt x="26" y="875"/>
                    <a:pt x="26" y="875"/>
                    <a:pt x="26" y="875"/>
                  </a:cubicBezTo>
                  <a:cubicBezTo>
                    <a:pt x="26" y="865"/>
                    <a:pt x="26" y="854"/>
                    <a:pt x="26" y="844"/>
                  </a:cubicBezTo>
                  <a:cubicBezTo>
                    <a:pt x="58" y="844"/>
                    <a:pt x="58" y="844"/>
                    <a:pt x="58" y="844"/>
                  </a:cubicBezTo>
                  <a:cubicBezTo>
                    <a:pt x="58" y="875"/>
                    <a:pt x="58" y="875"/>
                    <a:pt x="58" y="875"/>
                  </a:cubicBezTo>
                  <a:close/>
                  <a:moveTo>
                    <a:pt x="58" y="833"/>
                  </a:moveTo>
                  <a:cubicBezTo>
                    <a:pt x="26" y="833"/>
                    <a:pt x="26" y="833"/>
                    <a:pt x="26" y="833"/>
                  </a:cubicBezTo>
                  <a:cubicBezTo>
                    <a:pt x="26" y="824"/>
                    <a:pt x="26" y="814"/>
                    <a:pt x="26" y="803"/>
                  </a:cubicBezTo>
                  <a:cubicBezTo>
                    <a:pt x="58" y="803"/>
                    <a:pt x="58" y="803"/>
                    <a:pt x="58" y="803"/>
                  </a:cubicBezTo>
                  <a:cubicBezTo>
                    <a:pt x="58" y="833"/>
                    <a:pt x="58" y="833"/>
                    <a:pt x="58" y="833"/>
                  </a:cubicBezTo>
                  <a:close/>
                  <a:moveTo>
                    <a:pt x="58" y="793"/>
                  </a:moveTo>
                  <a:cubicBezTo>
                    <a:pt x="26" y="793"/>
                    <a:pt x="26" y="793"/>
                    <a:pt x="26" y="793"/>
                  </a:cubicBezTo>
                  <a:cubicBezTo>
                    <a:pt x="26" y="782"/>
                    <a:pt x="26" y="771"/>
                    <a:pt x="26" y="761"/>
                  </a:cubicBezTo>
                  <a:cubicBezTo>
                    <a:pt x="58" y="761"/>
                    <a:pt x="58" y="761"/>
                    <a:pt x="58" y="761"/>
                  </a:cubicBezTo>
                  <a:cubicBezTo>
                    <a:pt x="58" y="793"/>
                    <a:pt x="58" y="793"/>
                    <a:pt x="58" y="793"/>
                  </a:cubicBezTo>
                  <a:close/>
                  <a:moveTo>
                    <a:pt x="58" y="752"/>
                  </a:moveTo>
                  <a:cubicBezTo>
                    <a:pt x="26" y="752"/>
                    <a:pt x="26" y="752"/>
                    <a:pt x="26" y="752"/>
                  </a:cubicBezTo>
                  <a:cubicBezTo>
                    <a:pt x="26" y="741"/>
                    <a:pt x="26" y="731"/>
                    <a:pt x="26" y="720"/>
                  </a:cubicBezTo>
                  <a:cubicBezTo>
                    <a:pt x="58" y="720"/>
                    <a:pt x="58" y="720"/>
                    <a:pt x="58" y="720"/>
                  </a:cubicBezTo>
                  <a:cubicBezTo>
                    <a:pt x="58" y="752"/>
                    <a:pt x="58" y="752"/>
                    <a:pt x="58" y="752"/>
                  </a:cubicBezTo>
                  <a:close/>
                  <a:moveTo>
                    <a:pt x="58" y="710"/>
                  </a:moveTo>
                  <a:cubicBezTo>
                    <a:pt x="26" y="710"/>
                    <a:pt x="26" y="710"/>
                    <a:pt x="26" y="710"/>
                  </a:cubicBezTo>
                  <a:cubicBezTo>
                    <a:pt x="26" y="699"/>
                    <a:pt x="26" y="689"/>
                    <a:pt x="26" y="680"/>
                  </a:cubicBezTo>
                  <a:cubicBezTo>
                    <a:pt x="58" y="680"/>
                    <a:pt x="58" y="680"/>
                    <a:pt x="58" y="680"/>
                  </a:cubicBezTo>
                  <a:cubicBezTo>
                    <a:pt x="58" y="710"/>
                    <a:pt x="58" y="710"/>
                    <a:pt x="58" y="710"/>
                  </a:cubicBezTo>
                  <a:close/>
                  <a:moveTo>
                    <a:pt x="58" y="669"/>
                  </a:moveTo>
                  <a:cubicBezTo>
                    <a:pt x="26" y="669"/>
                    <a:pt x="26" y="669"/>
                    <a:pt x="26" y="669"/>
                  </a:cubicBezTo>
                  <a:cubicBezTo>
                    <a:pt x="26" y="659"/>
                    <a:pt x="26" y="648"/>
                    <a:pt x="26" y="638"/>
                  </a:cubicBezTo>
                  <a:cubicBezTo>
                    <a:pt x="58" y="638"/>
                    <a:pt x="58" y="638"/>
                    <a:pt x="58" y="638"/>
                  </a:cubicBezTo>
                  <a:cubicBezTo>
                    <a:pt x="58" y="669"/>
                    <a:pt x="58" y="669"/>
                    <a:pt x="58" y="669"/>
                  </a:cubicBezTo>
                  <a:close/>
                  <a:moveTo>
                    <a:pt x="58" y="627"/>
                  </a:moveTo>
                  <a:cubicBezTo>
                    <a:pt x="26" y="627"/>
                    <a:pt x="26" y="627"/>
                    <a:pt x="26" y="627"/>
                  </a:cubicBezTo>
                  <a:cubicBezTo>
                    <a:pt x="26" y="618"/>
                    <a:pt x="26" y="608"/>
                    <a:pt x="26" y="597"/>
                  </a:cubicBezTo>
                  <a:cubicBezTo>
                    <a:pt x="58" y="597"/>
                    <a:pt x="58" y="597"/>
                    <a:pt x="58" y="597"/>
                  </a:cubicBezTo>
                  <a:cubicBezTo>
                    <a:pt x="58" y="627"/>
                    <a:pt x="58" y="627"/>
                    <a:pt x="58" y="627"/>
                  </a:cubicBezTo>
                  <a:close/>
                  <a:moveTo>
                    <a:pt x="58" y="587"/>
                  </a:moveTo>
                  <a:cubicBezTo>
                    <a:pt x="26" y="587"/>
                    <a:pt x="26" y="587"/>
                    <a:pt x="26" y="587"/>
                  </a:cubicBezTo>
                  <a:cubicBezTo>
                    <a:pt x="26" y="576"/>
                    <a:pt x="26" y="565"/>
                    <a:pt x="26" y="555"/>
                  </a:cubicBezTo>
                  <a:cubicBezTo>
                    <a:pt x="58" y="555"/>
                    <a:pt x="58" y="555"/>
                    <a:pt x="58" y="555"/>
                  </a:cubicBezTo>
                  <a:cubicBezTo>
                    <a:pt x="58" y="587"/>
                    <a:pt x="58" y="587"/>
                    <a:pt x="58" y="587"/>
                  </a:cubicBezTo>
                  <a:close/>
                  <a:moveTo>
                    <a:pt x="58" y="546"/>
                  </a:moveTo>
                  <a:cubicBezTo>
                    <a:pt x="26" y="546"/>
                    <a:pt x="26" y="546"/>
                    <a:pt x="26" y="546"/>
                  </a:cubicBezTo>
                  <a:cubicBezTo>
                    <a:pt x="26" y="535"/>
                    <a:pt x="26" y="525"/>
                    <a:pt x="26" y="514"/>
                  </a:cubicBezTo>
                  <a:cubicBezTo>
                    <a:pt x="58" y="514"/>
                    <a:pt x="58" y="514"/>
                    <a:pt x="58" y="514"/>
                  </a:cubicBezTo>
                  <a:cubicBezTo>
                    <a:pt x="58" y="546"/>
                    <a:pt x="58" y="546"/>
                    <a:pt x="58" y="546"/>
                  </a:cubicBezTo>
                  <a:close/>
                  <a:moveTo>
                    <a:pt x="58" y="504"/>
                  </a:moveTo>
                  <a:cubicBezTo>
                    <a:pt x="26" y="504"/>
                    <a:pt x="26" y="504"/>
                    <a:pt x="26" y="504"/>
                  </a:cubicBezTo>
                  <a:cubicBezTo>
                    <a:pt x="26" y="493"/>
                    <a:pt x="26" y="483"/>
                    <a:pt x="26" y="472"/>
                  </a:cubicBezTo>
                  <a:cubicBezTo>
                    <a:pt x="58" y="472"/>
                    <a:pt x="58" y="472"/>
                    <a:pt x="58" y="472"/>
                  </a:cubicBezTo>
                  <a:cubicBezTo>
                    <a:pt x="58" y="504"/>
                    <a:pt x="58" y="504"/>
                    <a:pt x="58" y="504"/>
                  </a:cubicBezTo>
                  <a:close/>
                  <a:moveTo>
                    <a:pt x="58" y="463"/>
                  </a:moveTo>
                  <a:cubicBezTo>
                    <a:pt x="26" y="463"/>
                    <a:pt x="26" y="463"/>
                    <a:pt x="26" y="463"/>
                  </a:cubicBezTo>
                  <a:cubicBezTo>
                    <a:pt x="26" y="453"/>
                    <a:pt x="26" y="442"/>
                    <a:pt x="26" y="431"/>
                  </a:cubicBezTo>
                  <a:cubicBezTo>
                    <a:pt x="58" y="431"/>
                    <a:pt x="58" y="431"/>
                    <a:pt x="58" y="431"/>
                  </a:cubicBezTo>
                  <a:cubicBezTo>
                    <a:pt x="58" y="463"/>
                    <a:pt x="58" y="463"/>
                    <a:pt x="58" y="463"/>
                  </a:cubicBezTo>
                  <a:close/>
                  <a:moveTo>
                    <a:pt x="58" y="421"/>
                  </a:moveTo>
                  <a:cubicBezTo>
                    <a:pt x="26" y="421"/>
                    <a:pt x="26" y="421"/>
                    <a:pt x="26" y="421"/>
                  </a:cubicBezTo>
                  <a:cubicBezTo>
                    <a:pt x="26" y="412"/>
                    <a:pt x="26" y="401"/>
                    <a:pt x="26" y="391"/>
                  </a:cubicBezTo>
                  <a:cubicBezTo>
                    <a:pt x="58" y="391"/>
                    <a:pt x="58" y="391"/>
                    <a:pt x="58" y="391"/>
                  </a:cubicBezTo>
                  <a:cubicBezTo>
                    <a:pt x="58" y="421"/>
                    <a:pt x="58" y="421"/>
                    <a:pt x="58" y="421"/>
                  </a:cubicBezTo>
                  <a:close/>
                  <a:moveTo>
                    <a:pt x="58" y="380"/>
                  </a:moveTo>
                  <a:cubicBezTo>
                    <a:pt x="26" y="380"/>
                    <a:pt x="26" y="380"/>
                    <a:pt x="26" y="380"/>
                  </a:cubicBezTo>
                  <a:cubicBezTo>
                    <a:pt x="26" y="370"/>
                    <a:pt x="26" y="359"/>
                    <a:pt x="26" y="349"/>
                  </a:cubicBezTo>
                  <a:cubicBezTo>
                    <a:pt x="58" y="349"/>
                    <a:pt x="58" y="349"/>
                    <a:pt x="58" y="349"/>
                  </a:cubicBezTo>
                  <a:cubicBezTo>
                    <a:pt x="58" y="380"/>
                    <a:pt x="58" y="380"/>
                    <a:pt x="58" y="380"/>
                  </a:cubicBezTo>
                  <a:close/>
                  <a:moveTo>
                    <a:pt x="58" y="340"/>
                  </a:moveTo>
                  <a:cubicBezTo>
                    <a:pt x="26" y="340"/>
                    <a:pt x="26" y="340"/>
                    <a:pt x="26" y="340"/>
                  </a:cubicBezTo>
                  <a:cubicBezTo>
                    <a:pt x="26" y="329"/>
                    <a:pt x="26" y="319"/>
                    <a:pt x="26" y="308"/>
                  </a:cubicBezTo>
                  <a:cubicBezTo>
                    <a:pt x="58" y="308"/>
                    <a:pt x="58" y="308"/>
                    <a:pt x="58" y="308"/>
                  </a:cubicBezTo>
                  <a:cubicBezTo>
                    <a:pt x="58" y="340"/>
                    <a:pt x="58" y="340"/>
                    <a:pt x="58" y="340"/>
                  </a:cubicBezTo>
                  <a:close/>
                  <a:moveTo>
                    <a:pt x="58" y="298"/>
                  </a:moveTo>
                  <a:cubicBezTo>
                    <a:pt x="26" y="298"/>
                    <a:pt x="26" y="298"/>
                    <a:pt x="26" y="298"/>
                  </a:cubicBezTo>
                  <a:cubicBezTo>
                    <a:pt x="26" y="287"/>
                    <a:pt x="26" y="277"/>
                    <a:pt x="26" y="266"/>
                  </a:cubicBezTo>
                  <a:cubicBezTo>
                    <a:pt x="58" y="266"/>
                    <a:pt x="58" y="266"/>
                    <a:pt x="58" y="266"/>
                  </a:cubicBezTo>
                  <a:cubicBezTo>
                    <a:pt x="58" y="298"/>
                    <a:pt x="58" y="298"/>
                    <a:pt x="58" y="298"/>
                  </a:cubicBezTo>
                  <a:close/>
                  <a:moveTo>
                    <a:pt x="58" y="257"/>
                  </a:moveTo>
                  <a:cubicBezTo>
                    <a:pt x="26" y="257"/>
                    <a:pt x="26" y="257"/>
                    <a:pt x="26" y="257"/>
                  </a:cubicBezTo>
                  <a:cubicBezTo>
                    <a:pt x="26" y="247"/>
                    <a:pt x="26" y="236"/>
                    <a:pt x="26" y="225"/>
                  </a:cubicBezTo>
                  <a:cubicBezTo>
                    <a:pt x="58" y="225"/>
                    <a:pt x="58" y="225"/>
                    <a:pt x="58" y="225"/>
                  </a:cubicBezTo>
                  <a:cubicBezTo>
                    <a:pt x="58" y="257"/>
                    <a:pt x="58" y="257"/>
                    <a:pt x="58" y="257"/>
                  </a:cubicBezTo>
                  <a:close/>
                  <a:moveTo>
                    <a:pt x="99" y="958"/>
                  </a:moveTo>
                  <a:cubicBezTo>
                    <a:pt x="67" y="958"/>
                    <a:pt x="67" y="958"/>
                    <a:pt x="67" y="958"/>
                  </a:cubicBezTo>
                  <a:cubicBezTo>
                    <a:pt x="67" y="927"/>
                    <a:pt x="67" y="927"/>
                    <a:pt x="67" y="927"/>
                  </a:cubicBezTo>
                  <a:cubicBezTo>
                    <a:pt x="99" y="927"/>
                    <a:pt x="99" y="927"/>
                    <a:pt x="99" y="927"/>
                  </a:cubicBezTo>
                  <a:cubicBezTo>
                    <a:pt x="99" y="958"/>
                    <a:pt x="99" y="958"/>
                    <a:pt x="99" y="958"/>
                  </a:cubicBezTo>
                  <a:close/>
                  <a:moveTo>
                    <a:pt x="99" y="916"/>
                  </a:moveTo>
                  <a:cubicBezTo>
                    <a:pt x="67" y="916"/>
                    <a:pt x="67" y="916"/>
                    <a:pt x="67" y="916"/>
                  </a:cubicBezTo>
                  <a:cubicBezTo>
                    <a:pt x="67" y="886"/>
                    <a:pt x="67" y="886"/>
                    <a:pt x="67" y="886"/>
                  </a:cubicBezTo>
                  <a:cubicBezTo>
                    <a:pt x="99" y="886"/>
                    <a:pt x="99" y="886"/>
                    <a:pt x="99" y="886"/>
                  </a:cubicBezTo>
                  <a:cubicBezTo>
                    <a:pt x="99" y="916"/>
                    <a:pt x="99" y="916"/>
                    <a:pt x="99" y="916"/>
                  </a:cubicBezTo>
                  <a:close/>
                  <a:moveTo>
                    <a:pt x="99" y="875"/>
                  </a:moveTo>
                  <a:cubicBezTo>
                    <a:pt x="67" y="875"/>
                    <a:pt x="67" y="875"/>
                    <a:pt x="67" y="875"/>
                  </a:cubicBezTo>
                  <a:cubicBezTo>
                    <a:pt x="67" y="844"/>
                    <a:pt x="67" y="844"/>
                    <a:pt x="67" y="844"/>
                  </a:cubicBezTo>
                  <a:cubicBezTo>
                    <a:pt x="99" y="844"/>
                    <a:pt x="99" y="844"/>
                    <a:pt x="99" y="844"/>
                  </a:cubicBezTo>
                  <a:cubicBezTo>
                    <a:pt x="99" y="875"/>
                    <a:pt x="99" y="875"/>
                    <a:pt x="99" y="875"/>
                  </a:cubicBezTo>
                  <a:close/>
                  <a:moveTo>
                    <a:pt x="99" y="833"/>
                  </a:moveTo>
                  <a:cubicBezTo>
                    <a:pt x="67" y="833"/>
                    <a:pt x="67" y="833"/>
                    <a:pt x="67" y="833"/>
                  </a:cubicBezTo>
                  <a:cubicBezTo>
                    <a:pt x="67" y="803"/>
                    <a:pt x="67" y="803"/>
                    <a:pt x="67" y="803"/>
                  </a:cubicBezTo>
                  <a:cubicBezTo>
                    <a:pt x="99" y="803"/>
                    <a:pt x="99" y="803"/>
                    <a:pt x="99" y="803"/>
                  </a:cubicBezTo>
                  <a:cubicBezTo>
                    <a:pt x="99" y="833"/>
                    <a:pt x="99" y="833"/>
                    <a:pt x="99" y="833"/>
                  </a:cubicBezTo>
                  <a:close/>
                  <a:moveTo>
                    <a:pt x="99" y="793"/>
                  </a:moveTo>
                  <a:cubicBezTo>
                    <a:pt x="67" y="793"/>
                    <a:pt x="67" y="793"/>
                    <a:pt x="67" y="793"/>
                  </a:cubicBezTo>
                  <a:cubicBezTo>
                    <a:pt x="67" y="761"/>
                    <a:pt x="67" y="761"/>
                    <a:pt x="67" y="761"/>
                  </a:cubicBezTo>
                  <a:cubicBezTo>
                    <a:pt x="99" y="761"/>
                    <a:pt x="99" y="761"/>
                    <a:pt x="99" y="761"/>
                  </a:cubicBezTo>
                  <a:cubicBezTo>
                    <a:pt x="99" y="793"/>
                    <a:pt x="99" y="793"/>
                    <a:pt x="99" y="793"/>
                  </a:cubicBezTo>
                  <a:close/>
                  <a:moveTo>
                    <a:pt x="99" y="752"/>
                  </a:moveTo>
                  <a:cubicBezTo>
                    <a:pt x="67" y="752"/>
                    <a:pt x="67" y="752"/>
                    <a:pt x="67" y="752"/>
                  </a:cubicBezTo>
                  <a:cubicBezTo>
                    <a:pt x="67" y="720"/>
                    <a:pt x="67" y="720"/>
                    <a:pt x="67" y="720"/>
                  </a:cubicBezTo>
                  <a:cubicBezTo>
                    <a:pt x="99" y="720"/>
                    <a:pt x="99" y="720"/>
                    <a:pt x="99" y="720"/>
                  </a:cubicBezTo>
                  <a:cubicBezTo>
                    <a:pt x="99" y="752"/>
                    <a:pt x="99" y="752"/>
                    <a:pt x="99" y="752"/>
                  </a:cubicBezTo>
                  <a:close/>
                  <a:moveTo>
                    <a:pt x="99" y="710"/>
                  </a:moveTo>
                  <a:cubicBezTo>
                    <a:pt x="67" y="710"/>
                    <a:pt x="67" y="710"/>
                    <a:pt x="67" y="710"/>
                  </a:cubicBezTo>
                  <a:cubicBezTo>
                    <a:pt x="67" y="680"/>
                    <a:pt x="67" y="680"/>
                    <a:pt x="67" y="680"/>
                  </a:cubicBezTo>
                  <a:cubicBezTo>
                    <a:pt x="99" y="680"/>
                    <a:pt x="99" y="680"/>
                    <a:pt x="99" y="680"/>
                  </a:cubicBezTo>
                  <a:cubicBezTo>
                    <a:pt x="99" y="710"/>
                    <a:pt x="99" y="710"/>
                    <a:pt x="99" y="710"/>
                  </a:cubicBezTo>
                  <a:close/>
                  <a:moveTo>
                    <a:pt x="99" y="669"/>
                  </a:moveTo>
                  <a:cubicBezTo>
                    <a:pt x="67" y="669"/>
                    <a:pt x="67" y="669"/>
                    <a:pt x="67" y="669"/>
                  </a:cubicBezTo>
                  <a:cubicBezTo>
                    <a:pt x="67" y="638"/>
                    <a:pt x="67" y="638"/>
                    <a:pt x="67" y="638"/>
                  </a:cubicBezTo>
                  <a:cubicBezTo>
                    <a:pt x="99" y="638"/>
                    <a:pt x="99" y="638"/>
                    <a:pt x="99" y="638"/>
                  </a:cubicBezTo>
                  <a:cubicBezTo>
                    <a:pt x="99" y="669"/>
                    <a:pt x="99" y="669"/>
                    <a:pt x="99" y="669"/>
                  </a:cubicBezTo>
                  <a:close/>
                  <a:moveTo>
                    <a:pt x="99" y="627"/>
                  </a:moveTo>
                  <a:cubicBezTo>
                    <a:pt x="67" y="627"/>
                    <a:pt x="67" y="627"/>
                    <a:pt x="67" y="627"/>
                  </a:cubicBezTo>
                  <a:cubicBezTo>
                    <a:pt x="67" y="597"/>
                    <a:pt x="67" y="597"/>
                    <a:pt x="67" y="597"/>
                  </a:cubicBezTo>
                  <a:cubicBezTo>
                    <a:pt x="99" y="597"/>
                    <a:pt x="99" y="597"/>
                    <a:pt x="99" y="597"/>
                  </a:cubicBezTo>
                  <a:cubicBezTo>
                    <a:pt x="99" y="627"/>
                    <a:pt x="99" y="627"/>
                    <a:pt x="99" y="627"/>
                  </a:cubicBezTo>
                  <a:close/>
                  <a:moveTo>
                    <a:pt x="99" y="587"/>
                  </a:moveTo>
                  <a:cubicBezTo>
                    <a:pt x="67" y="587"/>
                    <a:pt x="67" y="587"/>
                    <a:pt x="67" y="587"/>
                  </a:cubicBezTo>
                  <a:cubicBezTo>
                    <a:pt x="67" y="555"/>
                    <a:pt x="67" y="555"/>
                    <a:pt x="67" y="555"/>
                  </a:cubicBezTo>
                  <a:cubicBezTo>
                    <a:pt x="99" y="555"/>
                    <a:pt x="99" y="555"/>
                    <a:pt x="99" y="555"/>
                  </a:cubicBezTo>
                  <a:cubicBezTo>
                    <a:pt x="99" y="587"/>
                    <a:pt x="99" y="587"/>
                    <a:pt x="99" y="587"/>
                  </a:cubicBezTo>
                  <a:close/>
                  <a:moveTo>
                    <a:pt x="99" y="546"/>
                  </a:moveTo>
                  <a:cubicBezTo>
                    <a:pt x="67" y="546"/>
                    <a:pt x="67" y="546"/>
                    <a:pt x="67" y="546"/>
                  </a:cubicBezTo>
                  <a:cubicBezTo>
                    <a:pt x="67" y="514"/>
                    <a:pt x="67" y="514"/>
                    <a:pt x="67" y="514"/>
                  </a:cubicBezTo>
                  <a:cubicBezTo>
                    <a:pt x="99" y="514"/>
                    <a:pt x="99" y="514"/>
                    <a:pt x="99" y="514"/>
                  </a:cubicBezTo>
                  <a:cubicBezTo>
                    <a:pt x="99" y="546"/>
                    <a:pt x="99" y="546"/>
                    <a:pt x="99" y="546"/>
                  </a:cubicBezTo>
                  <a:close/>
                  <a:moveTo>
                    <a:pt x="99" y="504"/>
                  </a:moveTo>
                  <a:cubicBezTo>
                    <a:pt x="67" y="504"/>
                    <a:pt x="67" y="504"/>
                    <a:pt x="67" y="504"/>
                  </a:cubicBezTo>
                  <a:cubicBezTo>
                    <a:pt x="67" y="472"/>
                    <a:pt x="67" y="472"/>
                    <a:pt x="67" y="472"/>
                  </a:cubicBezTo>
                  <a:cubicBezTo>
                    <a:pt x="99" y="472"/>
                    <a:pt x="99" y="472"/>
                    <a:pt x="99" y="472"/>
                  </a:cubicBezTo>
                  <a:cubicBezTo>
                    <a:pt x="99" y="504"/>
                    <a:pt x="99" y="504"/>
                    <a:pt x="99" y="504"/>
                  </a:cubicBezTo>
                  <a:close/>
                  <a:moveTo>
                    <a:pt x="99" y="463"/>
                  </a:moveTo>
                  <a:cubicBezTo>
                    <a:pt x="67" y="463"/>
                    <a:pt x="67" y="463"/>
                    <a:pt x="67" y="463"/>
                  </a:cubicBezTo>
                  <a:cubicBezTo>
                    <a:pt x="67" y="431"/>
                    <a:pt x="67" y="431"/>
                    <a:pt x="67" y="431"/>
                  </a:cubicBezTo>
                  <a:cubicBezTo>
                    <a:pt x="99" y="431"/>
                    <a:pt x="99" y="431"/>
                    <a:pt x="99" y="431"/>
                  </a:cubicBezTo>
                  <a:cubicBezTo>
                    <a:pt x="99" y="463"/>
                    <a:pt x="99" y="463"/>
                    <a:pt x="99" y="463"/>
                  </a:cubicBezTo>
                  <a:close/>
                  <a:moveTo>
                    <a:pt x="99" y="421"/>
                  </a:moveTo>
                  <a:cubicBezTo>
                    <a:pt x="67" y="421"/>
                    <a:pt x="67" y="421"/>
                    <a:pt x="67" y="421"/>
                  </a:cubicBezTo>
                  <a:cubicBezTo>
                    <a:pt x="67" y="391"/>
                    <a:pt x="67" y="391"/>
                    <a:pt x="67" y="391"/>
                  </a:cubicBezTo>
                  <a:cubicBezTo>
                    <a:pt x="99" y="391"/>
                    <a:pt x="99" y="391"/>
                    <a:pt x="99" y="391"/>
                  </a:cubicBezTo>
                  <a:cubicBezTo>
                    <a:pt x="99" y="421"/>
                    <a:pt x="99" y="421"/>
                    <a:pt x="99" y="421"/>
                  </a:cubicBezTo>
                  <a:close/>
                  <a:moveTo>
                    <a:pt x="99" y="380"/>
                  </a:moveTo>
                  <a:cubicBezTo>
                    <a:pt x="67" y="380"/>
                    <a:pt x="67" y="380"/>
                    <a:pt x="67" y="380"/>
                  </a:cubicBezTo>
                  <a:cubicBezTo>
                    <a:pt x="67" y="349"/>
                    <a:pt x="67" y="349"/>
                    <a:pt x="67" y="349"/>
                  </a:cubicBezTo>
                  <a:cubicBezTo>
                    <a:pt x="99" y="349"/>
                    <a:pt x="99" y="349"/>
                    <a:pt x="99" y="349"/>
                  </a:cubicBezTo>
                  <a:cubicBezTo>
                    <a:pt x="99" y="380"/>
                    <a:pt x="99" y="380"/>
                    <a:pt x="99" y="380"/>
                  </a:cubicBezTo>
                  <a:close/>
                  <a:moveTo>
                    <a:pt x="99" y="340"/>
                  </a:moveTo>
                  <a:cubicBezTo>
                    <a:pt x="67" y="340"/>
                    <a:pt x="67" y="340"/>
                    <a:pt x="67" y="340"/>
                  </a:cubicBezTo>
                  <a:cubicBezTo>
                    <a:pt x="67" y="308"/>
                    <a:pt x="67" y="308"/>
                    <a:pt x="67" y="308"/>
                  </a:cubicBezTo>
                  <a:cubicBezTo>
                    <a:pt x="99" y="308"/>
                    <a:pt x="99" y="308"/>
                    <a:pt x="99" y="308"/>
                  </a:cubicBezTo>
                  <a:cubicBezTo>
                    <a:pt x="99" y="340"/>
                    <a:pt x="99" y="340"/>
                    <a:pt x="99" y="340"/>
                  </a:cubicBezTo>
                  <a:close/>
                  <a:moveTo>
                    <a:pt x="99" y="298"/>
                  </a:moveTo>
                  <a:cubicBezTo>
                    <a:pt x="67" y="298"/>
                    <a:pt x="67" y="298"/>
                    <a:pt x="67" y="298"/>
                  </a:cubicBezTo>
                  <a:cubicBezTo>
                    <a:pt x="67" y="266"/>
                    <a:pt x="67" y="266"/>
                    <a:pt x="67" y="266"/>
                  </a:cubicBezTo>
                  <a:cubicBezTo>
                    <a:pt x="99" y="266"/>
                    <a:pt x="99" y="266"/>
                    <a:pt x="99" y="266"/>
                  </a:cubicBezTo>
                  <a:cubicBezTo>
                    <a:pt x="99" y="298"/>
                    <a:pt x="99" y="298"/>
                    <a:pt x="99" y="298"/>
                  </a:cubicBezTo>
                  <a:close/>
                  <a:moveTo>
                    <a:pt x="99" y="257"/>
                  </a:moveTo>
                  <a:cubicBezTo>
                    <a:pt x="67" y="257"/>
                    <a:pt x="67" y="257"/>
                    <a:pt x="67" y="257"/>
                  </a:cubicBezTo>
                  <a:cubicBezTo>
                    <a:pt x="67" y="225"/>
                    <a:pt x="67" y="225"/>
                    <a:pt x="67" y="225"/>
                  </a:cubicBezTo>
                  <a:cubicBezTo>
                    <a:pt x="99" y="225"/>
                    <a:pt x="99" y="225"/>
                    <a:pt x="99" y="225"/>
                  </a:cubicBezTo>
                  <a:cubicBezTo>
                    <a:pt x="99" y="257"/>
                    <a:pt x="99" y="257"/>
                    <a:pt x="99" y="257"/>
                  </a:cubicBezTo>
                  <a:close/>
                  <a:moveTo>
                    <a:pt x="140" y="958"/>
                  </a:moveTo>
                  <a:cubicBezTo>
                    <a:pt x="108" y="958"/>
                    <a:pt x="108" y="958"/>
                    <a:pt x="108" y="958"/>
                  </a:cubicBezTo>
                  <a:cubicBezTo>
                    <a:pt x="108" y="927"/>
                    <a:pt x="108" y="927"/>
                    <a:pt x="108" y="927"/>
                  </a:cubicBezTo>
                  <a:cubicBezTo>
                    <a:pt x="140" y="927"/>
                    <a:pt x="140" y="927"/>
                    <a:pt x="140" y="927"/>
                  </a:cubicBezTo>
                  <a:cubicBezTo>
                    <a:pt x="140" y="958"/>
                    <a:pt x="140" y="958"/>
                    <a:pt x="140" y="958"/>
                  </a:cubicBezTo>
                  <a:close/>
                  <a:moveTo>
                    <a:pt x="140" y="916"/>
                  </a:moveTo>
                  <a:cubicBezTo>
                    <a:pt x="108" y="916"/>
                    <a:pt x="108" y="916"/>
                    <a:pt x="108" y="916"/>
                  </a:cubicBezTo>
                  <a:cubicBezTo>
                    <a:pt x="108" y="886"/>
                    <a:pt x="108" y="886"/>
                    <a:pt x="108" y="886"/>
                  </a:cubicBezTo>
                  <a:cubicBezTo>
                    <a:pt x="140" y="886"/>
                    <a:pt x="140" y="886"/>
                    <a:pt x="140" y="886"/>
                  </a:cubicBezTo>
                  <a:cubicBezTo>
                    <a:pt x="140" y="916"/>
                    <a:pt x="140" y="916"/>
                    <a:pt x="140" y="916"/>
                  </a:cubicBezTo>
                  <a:close/>
                  <a:moveTo>
                    <a:pt x="140" y="875"/>
                  </a:moveTo>
                  <a:cubicBezTo>
                    <a:pt x="108" y="875"/>
                    <a:pt x="108" y="875"/>
                    <a:pt x="108" y="875"/>
                  </a:cubicBezTo>
                  <a:cubicBezTo>
                    <a:pt x="108" y="844"/>
                    <a:pt x="108" y="844"/>
                    <a:pt x="108" y="844"/>
                  </a:cubicBezTo>
                  <a:cubicBezTo>
                    <a:pt x="140" y="844"/>
                    <a:pt x="140" y="844"/>
                    <a:pt x="140" y="844"/>
                  </a:cubicBezTo>
                  <a:cubicBezTo>
                    <a:pt x="140" y="875"/>
                    <a:pt x="140" y="875"/>
                    <a:pt x="140" y="875"/>
                  </a:cubicBezTo>
                  <a:close/>
                  <a:moveTo>
                    <a:pt x="140" y="833"/>
                  </a:moveTo>
                  <a:cubicBezTo>
                    <a:pt x="108" y="833"/>
                    <a:pt x="108" y="833"/>
                    <a:pt x="108" y="833"/>
                  </a:cubicBezTo>
                  <a:cubicBezTo>
                    <a:pt x="108" y="803"/>
                    <a:pt x="108" y="803"/>
                    <a:pt x="108" y="803"/>
                  </a:cubicBezTo>
                  <a:cubicBezTo>
                    <a:pt x="140" y="803"/>
                    <a:pt x="140" y="803"/>
                    <a:pt x="140" y="803"/>
                  </a:cubicBezTo>
                  <a:cubicBezTo>
                    <a:pt x="140" y="833"/>
                    <a:pt x="140" y="833"/>
                    <a:pt x="140" y="833"/>
                  </a:cubicBezTo>
                  <a:close/>
                  <a:moveTo>
                    <a:pt x="140" y="793"/>
                  </a:moveTo>
                  <a:cubicBezTo>
                    <a:pt x="108" y="793"/>
                    <a:pt x="108" y="793"/>
                    <a:pt x="108" y="793"/>
                  </a:cubicBezTo>
                  <a:cubicBezTo>
                    <a:pt x="108" y="761"/>
                    <a:pt x="108" y="761"/>
                    <a:pt x="108" y="761"/>
                  </a:cubicBezTo>
                  <a:cubicBezTo>
                    <a:pt x="140" y="761"/>
                    <a:pt x="140" y="761"/>
                    <a:pt x="140" y="761"/>
                  </a:cubicBezTo>
                  <a:cubicBezTo>
                    <a:pt x="140" y="793"/>
                    <a:pt x="140" y="793"/>
                    <a:pt x="140" y="793"/>
                  </a:cubicBezTo>
                  <a:close/>
                  <a:moveTo>
                    <a:pt x="140" y="752"/>
                  </a:moveTo>
                  <a:cubicBezTo>
                    <a:pt x="108" y="752"/>
                    <a:pt x="108" y="752"/>
                    <a:pt x="108" y="752"/>
                  </a:cubicBezTo>
                  <a:cubicBezTo>
                    <a:pt x="108" y="720"/>
                    <a:pt x="108" y="720"/>
                    <a:pt x="108" y="720"/>
                  </a:cubicBezTo>
                  <a:cubicBezTo>
                    <a:pt x="140" y="720"/>
                    <a:pt x="140" y="720"/>
                    <a:pt x="140" y="720"/>
                  </a:cubicBezTo>
                  <a:cubicBezTo>
                    <a:pt x="140" y="752"/>
                    <a:pt x="140" y="752"/>
                    <a:pt x="140" y="752"/>
                  </a:cubicBezTo>
                  <a:close/>
                  <a:moveTo>
                    <a:pt x="140" y="710"/>
                  </a:moveTo>
                  <a:cubicBezTo>
                    <a:pt x="108" y="710"/>
                    <a:pt x="108" y="710"/>
                    <a:pt x="108" y="710"/>
                  </a:cubicBezTo>
                  <a:cubicBezTo>
                    <a:pt x="108" y="680"/>
                    <a:pt x="108" y="680"/>
                    <a:pt x="108" y="680"/>
                  </a:cubicBezTo>
                  <a:cubicBezTo>
                    <a:pt x="140" y="680"/>
                    <a:pt x="140" y="680"/>
                    <a:pt x="140" y="680"/>
                  </a:cubicBezTo>
                  <a:cubicBezTo>
                    <a:pt x="140" y="710"/>
                    <a:pt x="140" y="710"/>
                    <a:pt x="140" y="710"/>
                  </a:cubicBezTo>
                  <a:close/>
                  <a:moveTo>
                    <a:pt x="140" y="669"/>
                  </a:moveTo>
                  <a:cubicBezTo>
                    <a:pt x="108" y="669"/>
                    <a:pt x="108" y="669"/>
                    <a:pt x="108" y="669"/>
                  </a:cubicBezTo>
                  <a:cubicBezTo>
                    <a:pt x="108" y="638"/>
                    <a:pt x="108" y="638"/>
                    <a:pt x="108" y="638"/>
                  </a:cubicBezTo>
                  <a:cubicBezTo>
                    <a:pt x="140" y="638"/>
                    <a:pt x="140" y="638"/>
                    <a:pt x="140" y="638"/>
                  </a:cubicBezTo>
                  <a:cubicBezTo>
                    <a:pt x="140" y="669"/>
                    <a:pt x="140" y="669"/>
                    <a:pt x="140" y="669"/>
                  </a:cubicBezTo>
                  <a:close/>
                  <a:moveTo>
                    <a:pt x="140" y="627"/>
                  </a:moveTo>
                  <a:cubicBezTo>
                    <a:pt x="108" y="627"/>
                    <a:pt x="108" y="627"/>
                    <a:pt x="108" y="627"/>
                  </a:cubicBezTo>
                  <a:cubicBezTo>
                    <a:pt x="108" y="597"/>
                    <a:pt x="108" y="597"/>
                    <a:pt x="108" y="597"/>
                  </a:cubicBezTo>
                  <a:cubicBezTo>
                    <a:pt x="140" y="597"/>
                    <a:pt x="140" y="597"/>
                    <a:pt x="140" y="597"/>
                  </a:cubicBezTo>
                  <a:cubicBezTo>
                    <a:pt x="140" y="627"/>
                    <a:pt x="140" y="627"/>
                    <a:pt x="140" y="627"/>
                  </a:cubicBezTo>
                  <a:close/>
                  <a:moveTo>
                    <a:pt x="140" y="587"/>
                  </a:moveTo>
                  <a:cubicBezTo>
                    <a:pt x="108" y="587"/>
                    <a:pt x="108" y="587"/>
                    <a:pt x="108" y="587"/>
                  </a:cubicBezTo>
                  <a:cubicBezTo>
                    <a:pt x="108" y="555"/>
                    <a:pt x="108" y="555"/>
                    <a:pt x="108" y="555"/>
                  </a:cubicBezTo>
                  <a:cubicBezTo>
                    <a:pt x="140" y="555"/>
                    <a:pt x="140" y="555"/>
                    <a:pt x="140" y="555"/>
                  </a:cubicBezTo>
                  <a:cubicBezTo>
                    <a:pt x="140" y="587"/>
                    <a:pt x="140" y="587"/>
                    <a:pt x="140" y="587"/>
                  </a:cubicBezTo>
                  <a:close/>
                  <a:moveTo>
                    <a:pt x="140" y="546"/>
                  </a:moveTo>
                  <a:cubicBezTo>
                    <a:pt x="108" y="546"/>
                    <a:pt x="108" y="546"/>
                    <a:pt x="108" y="546"/>
                  </a:cubicBezTo>
                  <a:cubicBezTo>
                    <a:pt x="108" y="514"/>
                    <a:pt x="108" y="514"/>
                    <a:pt x="108" y="514"/>
                  </a:cubicBezTo>
                  <a:cubicBezTo>
                    <a:pt x="140" y="514"/>
                    <a:pt x="140" y="514"/>
                    <a:pt x="140" y="514"/>
                  </a:cubicBezTo>
                  <a:cubicBezTo>
                    <a:pt x="140" y="546"/>
                    <a:pt x="140" y="546"/>
                    <a:pt x="140" y="546"/>
                  </a:cubicBezTo>
                  <a:close/>
                  <a:moveTo>
                    <a:pt x="140" y="504"/>
                  </a:moveTo>
                  <a:cubicBezTo>
                    <a:pt x="108" y="504"/>
                    <a:pt x="108" y="504"/>
                    <a:pt x="108" y="504"/>
                  </a:cubicBezTo>
                  <a:cubicBezTo>
                    <a:pt x="108" y="472"/>
                    <a:pt x="108" y="472"/>
                    <a:pt x="108" y="472"/>
                  </a:cubicBezTo>
                  <a:cubicBezTo>
                    <a:pt x="140" y="472"/>
                    <a:pt x="140" y="472"/>
                    <a:pt x="140" y="472"/>
                  </a:cubicBezTo>
                  <a:cubicBezTo>
                    <a:pt x="140" y="504"/>
                    <a:pt x="140" y="504"/>
                    <a:pt x="140" y="504"/>
                  </a:cubicBezTo>
                  <a:close/>
                  <a:moveTo>
                    <a:pt x="140" y="463"/>
                  </a:moveTo>
                  <a:cubicBezTo>
                    <a:pt x="108" y="463"/>
                    <a:pt x="108" y="463"/>
                    <a:pt x="108" y="463"/>
                  </a:cubicBezTo>
                  <a:cubicBezTo>
                    <a:pt x="108" y="431"/>
                    <a:pt x="108" y="431"/>
                    <a:pt x="108" y="431"/>
                  </a:cubicBezTo>
                  <a:cubicBezTo>
                    <a:pt x="140" y="431"/>
                    <a:pt x="140" y="431"/>
                    <a:pt x="140" y="431"/>
                  </a:cubicBezTo>
                  <a:cubicBezTo>
                    <a:pt x="140" y="463"/>
                    <a:pt x="140" y="463"/>
                    <a:pt x="140" y="463"/>
                  </a:cubicBezTo>
                  <a:close/>
                  <a:moveTo>
                    <a:pt x="140" y="421"/>
                  </a:moveTo>
                  <a:cubicBezTo>
                    <a:pt x="108" y="421"/>
                    <a:pt x="108" y="421"/>
                    <a:pt x="108" y="421"/>
                  </a:cubicBezTo>
                  <a:cubicBezTo>
                    <a:pt x="108" y="391"/>
                    <a:pt x="108" y="391"/>
                    <a:pt x="108" y="391"/>
                  </a:cubicBezTo>
                  <a:cubicBezTo>
                    <a:pt x="140" y="391"/>
                    <a:pt x="140" y="391"/>
                    <a:pt x="140" y="391"/>
                  </a:cubicBezTo>
                  <a:cubicBezTo>
                    <a:pt x="140" y="421"/>
                    <a:pt x="140" y="421"/>
                    <a:pt x="140" y="421"/>
                  </a:cubicBezTo>
                  <a:close/>
                  <a:moveTo>
                    <a:pt x="140" y="380"/>
                  </a:moveTo>
                  <a:cubicBezTo>
                    <a:pt x="108" y="380"/>
                    <a:pt x="108" y="380"/>
                    <a:pt x="108" y="380"/>
                  </a:cubicBezTo>
                  <a:cubicBezTo>
                    <a:pt x="108" y="349"/>
                    <a:pt x="108" y="349"/>
                    <a:pt x="108" y="349"/>
                  </a:cubicBezTo>
                  <a:cubicBezTo>
                    <a:pt x="140" y="349"/>
                    <a:pt x="140" y="349"/>
                    <a:pt x="140" y="349"/>
                  </a:cubicBezTo>
                  <a:cubicBezTo>
                    <a:pt x="140" y="380"/>
                    <a:pt x="140" y="380"/>
                    <a:pt x="140" y="380"/>
                  </a:cubicBezTo>
                  <a:close/>
                  <a:moveTo>
                    <a:pt x="140" y="340"/>
                  </a:moveTo>
                  <a:cubicBezTo>
                    <a:pt x="108" y="340"/>
                    <a:pt x="108" y="340"/>
                    <a:pt x="108" y="340"/>
                  </a:cubicBezTo>
                  <a:cubicBezTo>
                    <a:pt x="108" y="308"/>
                    <a:pt x="108" y="308"/>
                    <a:pt x="108" y="308"/>
                  </a:cubicBezTo>
                  <a:cubicBezTo>
                    <a:pt x="140" y="308"/>
                    <a:pt x="140" y="308"/>
                    <a:pt x="140" y="308"/>
                  </a:cubicBezTo>
                  <a:cubicBezTo>
                    <a:pt x="140" y="340"/>
                    <a:pt x="140" y="340"/>
                    <a:pt x="140" y="340"/>
                  </a:cubicBezTo>
                  <a:close/>
                  <a:moveTo>
                    <a:pt x="140" y="298"/>
                  </a:moveTo>
                  <a:cubicBezTo>
                    <a:pt x="108" y="298"/>
                    <a:pt x="108" y="298"/>
                    <a:pt x="108" y="298"/>
                  </a:cubicBezTo>
                  <a:cubicBezTo>
                    <a:pt x="108" y="266"/>
                    <a:pt x="108" y="266"/>
                    <a:pt x="108" y="266"/>
                  </a:cubicBezTo>
                  <a:cubicBezTo>
                    <a:pt x="140" y="266"/>
                    <a:pt x="140" y="266"/>
                    <a:pt x="140" y="266"/>
                  </a:cubicBezTo>
                  <a:cubicBezTo>
                    <a:pt x="140" y="298"/>
                    <a:pt x="140" y="298"/>
                    <a:pt x="140" y="298"/>
                  </a:cubicBezTo>
                  <a:close/>
                  <a:moveTo>
                    <a:pt x="140" y="257"/>
                  </a:moveTo>
                  <a:cubicBezTo>
                    <a:pt x="108" y="257"/>
                    <a:pt x="108" y="257"/>
                    <a:pt x="108" y="257"/>
                  </a:cubicBezTo>
                  <a:cubicBezTo>
                    <a:pt x="108" y="225"/>
                    <a:pt x="108" y="225"/>
                    <a:pt x="108" y="225"/>
                  </a:cubicBezTo>
                  <a:cubicBezTo>
                    <a:pt x="140" y="225"/>
                    <a:pt x="140" y="225"/>
                    <a:pt x="140" y="225"/>
                  </a:cubicBezTo>
                  <a:cubicBezTo>
                    <a:pt x="140" y="257"/>
                    <a:pt x="140" y="257"/>
                    <a:pt x="140" y="257"/>
                  </a:cubicBezTo>
                  <a:close/>
                  <a:moveTo>
                    <a:pt x="179" y="958"/>
                  </a:moveTo>
                  <a:cubicBezTo>
                    <a:pt x="149" y="958"/>
                    <a:pt x="149" y="958"/>
                    <a:pt x="149" y="958"/>
                  </a:cubicBezTo>
                  <a:cubicBezTo>
                    <a:pt x="149" y="927"/>
                    <a:pt x="149" y="927"/>
                    <a:pt x="149" y="927"/>
                  </a:cubicBezTo>
                  <a:cubicBezTo>
                    <a:pt x="179" y="927"/>
                    <a:pt x="179" y="927"/>
                    <a:pt x="179" y="927"/>
                  </a:cubicBezTo>
                  <a:cubicBezTo>
                    <a:pt x="179" y="958"/>
                    <a:pt x="179" y="958"/>
                    <a:pt x="179" y="958"/>
                  </a:cubicBezTo>
                  <a:close/>
                  <a:moveTo>
                    <a:pt x="179" y="916"/>
                  </a:moveTo>
                  <a:cubicBezTo>
                    <a:pt x="149" y="916"/>
                    <a:pt x="149" y="916"/>
                    <a:pt x="149" y="916"/>
                  </a:cubicBezTo>
                  <a:cubicBezTo>
                    <a:pt x="149" y="886"/>
                    <a:pt x="149" y="886"/>
                    <a:pt x="149" y="886"/>
                  </a:cubicBezTo>
                  <a:cubicBezTo>
                    <a:pt x="179" y="886"/>
                    <a:pt x="179" y="886"/>
                    <a:pt x="179" y="886"/>
                  </a:cubicBezTo>
                  <a:cubicBezTo>
                    <a:pt x="179" y="916"/>
                    <a:pt x="179" y="916"/>
                    <a:pt x="179" y="916"/>
                  </a:cubicBezTo>
                  <a:close/>
                  <a:moveTo>
                    <a:pt x="179" y="875"/>
                  </a:moveTo>
                  <a:cubicBezTo>
                    <a:pt x="149" y="875"/>
                    <a:pt x="149" y="875"/>
                    <a:pt x="149" y="875"/>
                  </a:cubicBezTo>
                  <a:cubicBezTo>
                    <a:pt x="149" y="844"/>
                    <a:pt x="149" y="844"/>
                    <a:pt x="149" y="844"/>
                  </a:cubicBezTo>
                  <a:cubicBezTo>
                    <a:pt x="179" y="844"/>
                    <a:pt x="179" y="844"/>
                    <a:pt x="179" y="844"/>
                  </a:cubicBezTo>
                  <a:cubicBezTo>
                    <a:pt x="179" y="875"/>
                    <a:pt x="179" y="875"/>
                    <a:pt x="179" y="875"/>
                  </a:cubicBezTo>
                  <a:close/>
                  <a:moveTo>
                    <a:pt x="179" y="833"/>
                  </a:moveTo>
                  <a:cubicBezTo>
                    <a:pt x="149" y="833"/>
                    <a:pt x="149" y="833"/>
                    <a:pt x="149" y="833"/>
                  </a:cubicBezTo>
                  <a:cubicBezTo>
                    <a:pt x="149" y="803"/>
                    <a:pt x="149" y="803"/>
                    <a:pt x="149" y="803"/>
                  </a:cubicBezTo>
                  <a:cubicBezTo>
                    <a:pt x="179" y="803"/>
                    <a:pt x="179" y="803"/>
                    <a:pt x="179" y="803"/>
                  </a:cubicBezTo>
                  <a:cubicBezTo>
                    <a:pt x="179" y="833"/>
                    <a:pt x="179" y="833"/>
                    <a:pt x="179" y="833"/>
                  </a:cubicBezTo>
                  <a:close/>
                  <a:moveTo>
                    <a:pt x="179" y="793"/>
                  </a:moveTo>
                  <a:cubicBezTo>
                    <a:pt x="149" y="793"/>
                    <a:pt x="149" y="793"/>
                    <a:pt x="149" y="793"/>
                  </a:cubicBezTo>
                  <a:cubicBezTo>
                    <a:pt x="149" y="761"/>
                    <a:pt x="149" y="761"/>
                    <a:pt x="149" y="761"/>
                  </a:cubicBezTo>
                  <a:cubicBezTo>
                    <a:pt x="179" y="761"/>
                    <a:pt x="179" y="761"/>
                    <a:pt x="179" y="761"/>
                  </a:cubicBezTo>
                  <a:cubicBezTo>
                    <a:pt x="179" y="793"/>
                    <a:pt x="179" y="793"/>
                    <a:pt x="179" y="793"/>
                  </a:cubicBezTo>
                  <a:close/>
                  <a:moveTo>
                    <a:pt x="179" y="752"/>
                  </a:moveTo>
                  <a:cubicBezTo>
                    <a:pt x="149" y="752"/>
                    <a:pt x="149" y="752"/>
                    <a:pt x="149" y="752"/>
                  </a:cubicBezTo>
                  <a:cubicBezTo>
                    <a:pt x="149" y="720"/>
                    <a:pt x="149" y="720"/>
                    <a:pt x="149" y="720"/>
                  </a:cubicBezTo>
                  <a:cubicBezTo>
                    <a:pt x="179" y="720"/>
                    <a:pt x="179" y="720"/>
                    <a:pt x="179" y="720"/>
                  </a:cubicBezTo>
                  <a:cubicBezTo>
                    <a:pt x="179" y="752"/>
                    <a:pt x="179" y="752"/>
                    <a:pt x="179" y="752"/>
                  </a:cubicBezTo>
                  <a:close/>
                  <a:moveTo>
                    <a:pt x="179" y="710"/>
                  </a:moveTo>
                  <a:cubicBezTo>
                    <a:pt x="149" y="710"/>
                    <a:pt x="149" y="710"/>
                    <a:pt x="149" y="710"/>
                  </a:cubicBezTo>
                  <a:cubicBezTo>
                    <a:pt x="149" y="680"/>
                    <a:pt x="149" y="680"/>
                    <a:pt x="149" y="680"/>
                  </a:cubicBezTo>
                  <a:cubicBezTo>
                    <a:pt x="179" y="680"/>
                    <a:pt x="179" y="680"/>
                    <a:pt x="179" y="680"/>
                  </a:cubicBezTo>
                  <a:cubicBezTo>
                    <a:pt x="179" y="710"/>
                    <a:pt x="179" y="710"/>
                    <a:pt x="179" y="710"/>
                  </a:cubicBezTo>
                  <a:close/>
                  <a:moveTo>
                    <a:pt x="179" y="669"/>
                  </a:moveTo>
                  <a:cubicBezTo>
                    <a:pt x="149" y="669"/>
                    <a:pt x="149" y="669"/>
                    <a:pt x="149" y="669"/>
                  </a:cubicBezTo>
                  <a:cubicBezTo>
                    <a:pt x="149" y="638"/>
                    <a:pt x="149" y="638"/>
                    <a:pt x="149" y="638"/>
                  </a:cubicBezTo>
                  <a:cubicBezTo>
                    <a:pt x="179" y="638"/>
                    <a:pt x="179" y="638"/>
                    <a:pt x="179" y="638"/>
                  </a:cubicBezTo>
                  <a:cubicBezTo>
                    <a:pt x="179" y="669"/>
                    <a:pt x="179" y="669"/>
                    <a:pt x="179" y="669"/>
                  </a:cubicBezTo>
                  <a:close/>
                  <a:moveTo>
                    <a:pt x="179" y="627"/>
                  </a:moveTo>
                  <a:cubicBezTo>
                    <a:pt x="149" y="627"/>
                    <a:pt x="149" y="627"/>
                    <a:pt x="149" y="627"/>
                  </a:cubicBezTo>
                  <a:cubicBezTo>
                    <a:pt x="149" y="597"/>
                    <a:pt x="149" y="597"/>
                    <a:pt x="149" y="597"/>
                  </a:cubicBezTo>
                  <a:cubicBezTo>
                    <a:pt x="179" y="597"/>
                    <a:pt x="179" y="597"/>
                    <a:pt x="179" y="597"/>
                  </a:cubicBezTo>
                  <a:cubicBezTo>
                    <a:pt x="179" y="627"/>
                    <a:pt x="179" y="627"/>
                    <a:pt x="179" y="627"/>
                  </a:cubicBezTo>
                  <a:close/>
                  <a:moveTo>
                    <a:pt x="179" y="587"/>
                  </a:moveTo>
                  <a:cubicBezTo>
                    <a:pt x="149" y="587"/>
                    <a:pt x="149" y="587"/>
                    <a:pt x="149" y="587"/>
                  </a:cubicBezTo>
                  <a:cubicBezTo>
                    <a:pt x="149" y="555"/>
                    <a:pt x="149" y="555"/>
                    <a:pt x="149" y="555"/>
                  </a:cubicBezTo>
                  <a:cubicBezTo>
                    <a:pt x="179" y="555"/>
                    <a:pt x="179" y="555"/>
                    <a:pt x="179" y="555"/>
                  </a:cubicBezTo>
                  <a:cubicBezTo>
                    <a:pt x="179" y="587"/>
                    <a:pt x="179" y="587"/>
                    <a:pt x="179" y="587"/>
                  </a:cubicBezTo>
                  <a:close/>
                  <a:moveTo>
                    <a:pt x="179" y="546"/>
                  </a:moveTo>
                  <a:cubicBezTo>
                    <a:pt x="149" y="546"/>
                    <a:pt x="149" y="546"/>
                    <a:pt x="149" y="546"/>
                  </a:cubicBezTo>
                  <a:cubicBezTo>
                    <a:pt x="149" y="514"/>
                    <a:pt x="149" y="514"/>
                    <a:pt x="149" y="514"/>
                  </a:cubicBezTo>
                  <a:cubicBezTo>
                    <a:pt x="179" y="514"/>
                    <a:pt x="179" y="514"/>
                    <a:pt x="179" y="514"/>
                  </a:cubicBezTo>
                  <a:cubicBezTo>
                    <a:pt x="179" y="546"/>
                    <a:pt x="179" y="546"/>
                    <a:pt x="179" y="546"/>
                  </a:cubicBezTo>
                  <a:close/>
                  <a:moveTo>
                    <a:pt x="179" y="504"/>
                  </a:moveTo>
                  <a:cubicBezTo>
                    <a:pt x="149" y="504"/>
                    <a:pt x="149" y="504"/>
                    <a:pt x="149" y="504"/>
                  </a:cubicBezTo>
                  <a:cubicBezTo>
                    <a:pt x="149" y="472"/>
                    <a:pt x="149" y="472"/>
                    <a:pt x="149" y="472"/>
                  </a:cubicBezTo>
                  <a:cubicBezTo>
                    <a:pt x="179" y="472"/>
                    <a:pt x="179" y="472"/>
                    <a:pt x="179" y="472"/>
                  </a:cubicBezTo>
                  <a:cubicBezTo>
                    <a:pt x="179" y="504"/>
                    <a:pt x="179" y="504"/>
                    <a:pt x="179" y="504"/>
                  </a:cubicBezTo>
                  <a:close/>
                  <a:moveTo>
                    <a:pt x="179" y="463"/>
                  </a:moveTo>
                  <a:cubicBezTo>
                    <a:pt x="149" y="463"/>
                    <a:pt x="149" y="463"/>
                    <a:pt x="149" y="463"/>
                  </a:cubicBezTo>
                  <a:cubicBezTo>
                    <a:pt x="149" y="431"/>
                    <a:pt x="149" y="431"/>
                    <a:pt x="149" y="431"/>
                  </a:cubicBezTo>
                  <a:cubicBezTo>
                    <a:pt x="179" y="431"/>
                    <a:pt x="179" y="431"/>
                    <a:pt x="179" y="431"/>
                  </a:cubicBezTo>
                  <a:cubicBezTo>
                    <a:pt x="179" y="463"/>
                    <a:pt x="179" y="463"/>
                    <a:pt x="179" y="463"/>
                  </a:cubicBezTo>
                  <a:close/>
                  <a:moveTo>
                    <a:pt x="179" y="421"/>
                  </a:moveTo>
                  <a:cubicBezTo>
                    <a:pt x="149" y="421"/>
                    <a:pt x="149" y="421"/>
                    <a:pt x="149" y="421"/>
                  </a:cubicBezTo>
                  <a:cubicBezTo>
                    <a:pt x="149" y="391"/>
                    <a:pt x="149" y="391"/>
                    <a:pt x="149" y="391"/>
                  </a:cubicBezTo>
                  <a:cubicBezTo>
                    <a:pt x="179" y="391"/>
                    <a:pt x="179" y="391"/>
                    <a:pt x="179" y="391"/>
                  </a:cubicBezTo>
                  <a:cubicBezTo>
                    <a:pt x="179" y="421"/>
                    <a:pt x="179" y="421"/>
                    <a:pt x="179" y="421"/>
                  </a:cubicBezTo>
                  <a:close/>
                  <a:moveTo>
                    <a:pt x="179" y="380"/>
                  </a:moveTo>
                  <a:cubicBezTo>
                    <a:pt x="149" y="380"/>
                    <a:pt x="149" y="380"/>
                    <a:pt x="149" y="380"/>
                  </a:cubicBezTo>
                  <a:cubicBezTo>
                    <a:pt x="149" y="349"/>
                    <a:pt x="149" y="349"/>
                    <a:pt x="149" y="349"/>
                  </a:cubicBezTo>
                  <a:cubicBezTo>
                    <a:pt x="179" y="349"/>
                    <a:pt x="179" y="349"/>
                    <a:pt x="179" y="349"/>
                  </a:cubicBezTo>
                  <a:cubicBezTo>
                    <a:pt x="179" y="380"/>
                    <a:pt x="179" y="380"/>
                    <a:pt x="179" y="380"/>
                  </a:cubicBezTo>
                  <a:close/>
                  <a:moveTo>
                    <a:pt x="219" y="958"/>
                  </a:moveTo>
                  <a:cubicBezTo>
                    <a:pt x="189" y="958"/>
                    <a:pt x="189" y="958"/>
                    <a:pt x="189" y="958"/>
                  </a:cubicBezTo>
                  <a:cubicBezTo>
                    <a:pt x="189" y="927"/>
                    <a:pt x="189" y="927"/>
                    <a:pt x="189" y="927"/>
                  </a:cubicBezTo>
                  <a:cubicBezTo>
                    <a:pt x="219" y="927"/>
                    <a:pt x="219" y="927"/>
                    <a:pt x="219" y="927"/>
                  </a:cubicBezTo>
                  <a:cubicBezTo>
                    <a:pt x="219" y="958"/>
                    <a:pt x="219" y="958"/>
                    <a:pt x="219" y="958"/>
                  </a:cubicBezTo>
                  <a:close/>
                  <a:moveTo>
                    <a:pt x="219" y="916"/>
                  </a:moveTo>
                  <a:cubicBezTo>
                    <a:pt x="189" y="916"/>
                    <a:pt x="189" y="916"/>
                    <a:pt x="189" y="916"/>
                  </a:cubicBezTo>
                  <a:cubicBezTo>
                    <a:pt x="189" y="886"/>
                    <a:pt x="189" y="886"/>
                    <a:pt x="189" y="886"/>
                  </a:cubicBezTo>
                  <a:cubicBezTo>
                    <a:pt x="219" y="886"/>
                    <a:pt x="219" y="886"/>
                    <a:pt x="219" y="886"/>
                  </a:cubicBezTo>
                  <a:cubicBezTo>
                    <a:pt x="219" y="916"/>
                    <a:pt x="219" y="916"/>
                    <a:pt x="219" y="916"/>
                  </a:cubicBezTo>
                  <a:close/>
                  <a:moveTo>
                    <a:pt x="219" y="875"/>
                  </a:moveTo>
                  <a:cubicBezTo>
                    <a:pt x="189" y="875"/>
                    <a:pt x="189" y="875"/>
                    <a:pt x="189" y="875"/>
                  </a:cubicBezTo>
                  <a:cubicBezTo>
                    <a:pt x="189" y="844"/>
                    <a:pt x="189" y="844"/>
                    <a:pt x="189" y="844"/>
                  </a:cubicBezTo>
                  <a:cubicBezTo>
                    <a:pt x="219" y="844"/>
                    <a:pt x="219" y="844"/>
                    <a:pt x="219" y="844"/>
                  </a:cubicBezTo>
                  <a:cubicBezTo>
                    <a:pt x="219" y="875"/>
                    <a:pt x="219" y="875"/>
                    <a:pt x="219" y="875"/>
                  </a:cubicBezTo>
                  <a:close/>
                  <a:moveTo>
                    <a:pt x="219" y="833"/>
                  </a:moveTo>
                  <a:cubicBezTo>
                    <a:pt x="189" y="833"/>
                    <a:pt x="189" y="833"/>
                    <a:pt x="189" y="833"/>
                  </a:cubicBezTo>
                  <a:cubicBezTo>
                    <a:pt x="189" y="803"/>
                    <a:pt x="189" y="803"/>
                    <a:pt x="189" y="803"/>
                  </a:cubicBezTo>
                  <a:cubicBezTo>
                    <a:pt x="219" y="803"/>
                    <a:pt x="219" y="803"/>
                    <a:pt x="219" y="803"/>
                  </a:cubicBezTo>
                  <a:cubicBezTo>
                    <a:pt x="219" y="833"/>
                    <a:pt x="219" y="833"/>
                    <a:pt x="219" y="833"/>
                  </a:cubicBezTo>
                  <a:close/>
                  <a:moveTo>
                    <a:pt x="219" y="793"/>
                  </a:moveTo>
                  <a:cubicBezTo>
                    <a:pt x="189" y="793"/>
                    <a:pt x="189" y="793"/>
                    <a:pt x="189" y="793"/>
                  </a:cubicBezTo>
                  <a:cubicBezTo>
                    <a:pt x="189" y="761"/>
                    <a:pt x="189" y="761"/>
                    <a:pt x="189" y="761"/>
                  </a:cubicBezTo>
                  <a:cubicBezTo>
                    <a:pt x="219" y="761"/>
                    <a:pt x="219" y="761"/>
                    <a:pt x="219" y="761"/>
                  </a:cubicBezTo>
                  <a:cubicBezTo>
                    <a:pt x="219" y="793"/>
                    <a:pt x="219" y="793"/>
                    <a:pt x="219" y="793"/>
                  </a:cubicBezTo>
                  <a:close/>
                  <a:moveTo>
                    <a:pt x="219" y="752"/>
                  </a:moveTo>
                  <a:cubicBezTo>
                    <a:pt x="189" y="752"/>
                    <a:pt x="189" y="752"/>
                    <a:pt x="189" y="752"/>
                  </a:cubicBezTo>
                  <a:cubicBezTo>
                    <a:pt x="189" y="720"/>
                    <a:pt x="189" y="720"/>
                    <a:pt x="189" y="720"/>
                  </a:cubicBezTo>
                  <a:cubicBezTo>
                    <a:pt x="219" y="720"/>
                    <a:pt x="219" y="720"/>
                    <a:pt x="219" y="720"/>
                  </a:cubicBezTo>
                  <a:cubicBezTo>
                    <a:pt x="219" y="752"/>
                    <a:pt x="219" y="752"/>
                    <a:pt x="219" y="752"/>
                  </a:cubicBezTo>
                  <a:close/>
                  <a:moveTo>
                    <a:pt x="219" y="710"/>
                  </a:moveTo>
                  <a:cubicBezTo>
                    <a:pt x="189" y="710"/>
                    <a:pt x="189" y="710"/>
                    <a:pt x="189" y="710"/>
                  </a:cubicBezTo>
                  <a:cubicBezTo>
                    <a:pt x="189" y="680"/>
                    <a:pt x="189" y="680"/>
                    <a:pt x="189" y="680"/>
                  </a:cubicBezTo>
                  <a:cubicBezTo>
                    <a:pt x="219" y="680"/>
                    <a:pt x="219" y="680"/>
                    <a:pt x="219" y="680"/>
                  </a:cubicBezTo>
                  <a:cubicBezTo>
                    <a:pt x="219" y="710"/>
                    <a:pt x="219" y="710"/>
                    <a:pt x="219" y="710"/>
                  </a:cubicBezTo>
                  <a:close/>
                  <a:moveTo>
                    <a:pt x="219" y="669"/>
                  </a:moveTo>
                  <a:cubicBezTo>
                    <a:pt x="189" y="669"/>
                    <a:pt x="189" y="669"/>
                    <a:pt x="189" y="669"/>
                  </a:cubicBezTo>
                  <a:cubicBezTo>
                    <a:pt x="189" y="638"/>
                    <a:pt x="189" y="638"/>
                    <a:pt x="189" y="638"/>
                  </a:cubicBezTo>
                  <a:cubicBezTo>
                    <a:pt x="219" y="638"/>
                    <a:pt x="219" y="638"/>
                    <a:pt x="219" y="638"/>
                  </a:cubicBezTo>
                  <a:cubicBezTo>
                    <a:pt x="219" y="669"/>
                    <a:pt x="219" y="669"/>
                    <a:pt x="219" y="669"/>
                  </a:cubicBezTo>
                  <a:close/>
                  <a:moveTo>
                    <a:pt x="219" y="627"/>
                  </a:moveTo>
                  <a:cubicBezTo>
                    <a:pt x="189" y="627"/>
                    <a:pt x="189" y="627"/>
                    <a:pt x="189" y="627"/>
                  </a:cubicBezTo>
                  <a:cubicBezTo>
                    <a:pt x="189" y="597"/>
                    <a:pt x="189" y="597"/>
                    <a:pt x="189" y="597"/>
                  </a:cubicBezTo>
                  <a:cubicBezTo>
                    <a:pt x="219" y="597"/>
                    <a:pt x="219" y="597"/>
                    <a:pt x="219" y="597"/>
                  </a:cubicBezTo>
                  <a:cubicBezTo>
                    <a:pt x="219" y="627"/>
                    <a:pt x="219" y="627"/>
                    <a:pt x="219" y="627"/>
                  </a:cubicBezTo>
                  <a:close/>
                  <a:moveTo>
                    <a:pt x="219" y="587"/>
                  </a:moveTo>
                  <a:cubicBezTo>
                    <a:pt x="189" y="587"/>
                    <a:pt x="189" y="587"/>
                    <a:pt x="189" y="587"/>
                  </a:cubicBezTo>
                  <a:cubicBezTo>
                    <a:pt x="189" y="555"/>
                    <a:pt x="189" y="555"/>
                    <a:pt x="189" y="555"/>
                  </a:cubicBezTo>
                  <a:cubicBezTo>
                    <a:pt x="219" y="555"/>
                    <a:pt x="219" y="555"/>
                    <a:pt x="219" y="555"/>
                  </a:cubicBezTo>
                  <a:cubicBezTo>
                    <a:pt x="219" y="587"/>
                    <a:pt x="219" y="587"/>
                    <a:pt x="219" y="587"/>
                  </a:cubicBezTo>
                  <a:close/>
                  <a:moveTo>
                    <a:pt x="219" y="546"/>
                  </a:moveTo>
                  <a:cubicBezTo>
                    <a:pt x="189" y="546"/>
                    <a:pt x="189" y="546"/>
                    <a:pt x="189" y="546"/>
                  </a:cubicBezTo>
                  <a:cubicBezTo>
                    <a:pt x="189" y="514"/>
                    <a:pt x="189" y="514"/>
                    <a:pt x="189" y="514"/>
                  </a:cubicBezTo>
                  <a:cubicBezTo>
                    <a:pt x="219" y="514"/>
                    <a:pt x="219" y="514"/>
                    <a:pt x="219" y="514"/>
                  </a:cubicBezTo>
                  <a:cubicBezTo>
                    <a:pt x="219" y="546"/>
                    <a:pt x="219" y="546"/>
                    <a:pt x="219" y="546"/>
                  </a:cubicBezTo>
                  <a:close/>
                  <a:moveTo>
                    <a:pt x="260" y="958"/>
                  </a:moveTo>
                  <a:cubicBezTo>
                    <a:pt x="230" y="958"/>
                    <a:pt x="230" y="958"/>
                    <a:pt x="230" y="958"/>
                  </a:cubicBezTo>
                  <a:cubicBezTo>
                    <a:pt x="230" y="927"/>
                    <a:pt x="230" y="927"/>
                    <a:pt x="230" y="927"/>
                  </a:cubicBezTo>
                  <a:cubicBezTo>
                    <a:pt x="260" y="927"/>
                    <a:pt x="260" y="927"/>
                    <a:pt x="260" y="927"/>
                  </a:cubicBezTo>
                  <a:cubicBezTo>
                    <a:pt x="260" y="958"/>
                    <a:pt x="260" y="958"/>
                    <a:pt x="260" y="958"/>
                  </a:cubicBezTo>
                  <a:close/>
                  <a:moveTo>
                    <a:pt x="260" y="916"/>
                  </a:moveTo>
                  <a:cubicBezTo>
                    <a:pt x="230" y="916"/>
                    <a:pt x="230" y="916"/>
                    <a:pt x="230" y="916"/>
                  </a:cubicBezTo>
                  <a:cubicBezTo>
                    <a:pt x="230" y="886"/>
                    <a:pt x="230" y="886"/>
                    <a:pt x="230" y="886"/>
                  </a:cubicBezTo>
                  <a:cubicBezTo>
                    <a:pt x="260" y="886"/>
                    <a:pt x="260" y="886"/>
                    <a:pt x="260" y="886"/>
                  </a:cubicBezTo>
                  <a:cubicBezTo>
                    <a:pt x="260" y="916"/>
                    <a:pt x="260" y="916"/>
                    <a:pt x="260" y="916"/>
                  </a:cubicBezTo>
                  <a:close/>
                  <a:moveTo>
                    <a:pt x="260" y="875"/>
                  </a:moveTo>
                  <a:cubicBezTo>
                    <a:pt x="230" y="875"/>
                    <a:pt x="230" y="875"/>
                    <a:pt x="230" y="875"/>
                  </a:cubicBezTo>
                  <a:cubicBezTo>
                    <a:pt x="230" y="844"/>
                    <a:pt x="230" y="844"/>
                    <a:pt x="230" y="844"/>
                  </a:cubicBezTo>
                  <a:cubicBezTo>
                    <a:pt x="260" y="844"/>
                    <a:pt x="260" y="844"/>
                    <a:pt x="260" y="844"/>
                  </a:cubicBezTo>
                  <a:cubicBezTo>
                    <a:pt x="260" y="875"/>
                    <a:pt x="260" y="875"/>
                    <a:pt x="260" y="875"/>
                  </a:cubicBezTo>
                  <a:close/>
                  <a:moveTo>
                    <a:pt x="260" y="833"/>
                  </a:moveTo>
                  <a:cubicBezTo>
                    <a:pt x="230" y="833"/>
                    <a:pt x="230" y="833"/>
                    <a:pt x="230" y="833"/>
                  </a:cubicBezTo>
                  <a:cubicBezTo>
                    <a:pt x="230" y="803"/>
                    <a:pt x="230" y="803"/>
                    <a:pt x="230" y="803"/>
                  </a:cubicBezTo>
                  <a:cubicBezTo>
                    <a:pt x="260" y="803"/>
                    <a:pt x="260" y="803"/>
                    <a:pt x="260" y="803"/>
                  </a:cubicBezTo>
                  <a:cubicBezTo>
                    <a:pt x="260" y="833"/>
                    <a:pt x="260" y="833"/>
                    <a:pt x="260" y="833"/>
                  </a:cubicBezTo>
                  <a:close/>
                  <a:moveTo>
                    <a:pt x="260" y="793"/>
                  </a:moveTo>
                  <a:cubicBezTo>
                    <a:pt x="230" y="793"/>
                    <a:pt x="230" y="793"/>
                    <a:pt x="230" y="793"/>
                  </a:cubicBezTo>
                  <a:cubicBezTo>
                    <a:pt x="230" y="761"/>
                    <a:pt x="230" y="761"/>
                    <a:pt x="230" y="761"/>
                  </a:cubicBezTo>
                  <a:cubicBezTo>
                    <a:pt x="260" y="761"/>
                    <a:pt x="260" y="761"/>
                    <a:pt x="260" y="761"/>
                  </a:cubicBezTo>
                  <a:cubicBezTo>
                    <a:pt x="260" y="793"/>
                    <a:pt x="260" y="793"/>
                    <a:pt x="260" y="793"/>
                  </a:cubicBezTo>
                  <a:close/>
                  <a:moveTo>
                    <a:pt x="230" y="752"/>
                  </a:moveTo>
                  <a:cubicBezTo>
                    <a:pt x="230" y="720"/>
                    <a:pt x="230" y="720"/>
                    <a:pt x="230" y="720"/>
                  </a:cubicBezTo>
                  <a:cubicBezTo>
                    <a:pt x="260" y="720"/>
                    <a:pt x="260" y="720"/>
                    <a:pt x="260" y="720"/>
                  </a:cubicBezTo>
                  <a:cubicBezTo>
                    <a:pt x="260" y="752"/>
                    <a:pt x="260" y="752"/>
                    <a:pt x="260" y="752"/>
                  </a:cubicBezTo>
                  <a:cubicBezTo>
                    <a:pt x="230" y="752"/>
                    <a:pt x="230" y="752"/>
                    <a:pt x="230" y="752"/>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0" name="Freeform 12"/>
            <p:cNvSpPr>
              <a:spLocks noEditPoints="1"/>
            </p:cNvSpPr>
            <p:nvPr/>
          </p:nvSpPr>
          <p:spPr bwMode="auto">
            <a:xfrm>
              <a:off x="5707721" y="2387306"/>
              <a:ext cx="401817" cy="2223164"/>
            </a:xfrm>
            <a:custGeom>
              <a:avLst/>
              <a:gdLst/>
              <a:ahLst/>
              <a:cxnLst>
                <a:cxn ang="0">
                  <a:pos x="37" y="36"/>
                </a:cxn>
                <a:cxn ang="0">
                  <a:pos x="26" y="99"/>
                </a:cxn>
                <a:cxn ang="0">
                  <a:pos x="19" y="71"/>
                </a:cxn>
                <a:cxn ang="0">
                  <a:pos x="70" y="675"/>
                </a:cxn>
                <a:cxn ang="0">
                  <a:pos x="34" y="651"/>
                </a:cxn>
                <a:cxn ang="0">
                  <a:pos x="34" y="651"/>
                </a:cxn>
                <a:cxn ang="0">
                  <a:pos x="34" y="626"/>
                </a:cxn>
                <a:cxn ang="0">
                  <a:pos x="34" y="585"/>
                </a:cxn>
                <a:cxn ang="0">
                  <a:pos x="20" y="559"/>
                </a:cxn>
                <a:cxn ang="0">
                  <a:pos x="20" y="547"/>
                </a:cxn>
                <a:cxn ang="0">
                  <a:pos x="34" y="521"/>
                </a:cxn>
                <a:cxn ang="0">
                  <a:pos x="34" y="521"/>
                </a:cxn>
                <a:cxn ang="0">
                  <a:pos x="34" y="495"/>
                </a:cxn>
                <a:cxn ang="0">
                  <a:pos x="34" y="456"/>
                </a:cxn>
                <a:cxn ang="0">
                  <a:pos x="20" y="430"/>
                </a:cxn>
                <a:cxn ang="0">
                  <a:pos x="20" y="418"/>
                </a:cxn>
                <a:cxn ang="0">
                  <a:pos x="34" y="392"/>
                </a:cxn>
                <a:cxn ang="0">
                  <a:pos x="34" y="392"/>
                </a:cxn>
                <a:cxn ang="0">
                  <a:pos x="34" y="366"/>
                </a:cxn>
                <a:cxn ang="0">
                  <a:pos x="34" y="326"/>
                </a:cxn>
                <a:cxn ang="0">
                  <a:pos x="20" y="300"/>
                </a:cxn>
                <a:cxn ang="0">
                  <a:pos x="20" y="289"/>
                </a:cxn>
                <a:cxn ang="0">
                  <a:pos x="34" y="263"/>
                </a:cxn>
                <a:cxn ang="0">
                  <a:pos x="34" y="263"/>
                </a:cxn>
                <a:cxn ang="0">
                  <a:pos x="34" y="237"/>
                </a:cxn>
                <a:cxn ang="0">
                  <a:pos x="34" y="197"/>
                </a:cxn>
                <a:cxn ang="0">
                  <a:pos x="20" y="172"/>
                </a:cxn>
                <a:cxn ang="0">
                  <a:pos x="20" y="160"/>
                </a:cxn>
                <a:cxn ang="0">
                  <a:pos x="60" y="651"/>
                </a:cxn>
                <a:cxn ang="0">
                  <a:pos x="60" y="651"/>
                </a:cxn>
                <a:cxn ang="0">
                  <a:pos x="60" y="626"/>
                </a:cxn>
                <a:cxn ang="0">
                  <a:pos x="60" y="585"/>
                </a:cxn>
                <a:cxn ang="0">
                  <a:pos x="46" y="559"/>
                </a:cxn>
                <a:cxn ang="0">
                  <a:pos x="46" y="547"/>
                </a:cxn>
                <a:cxn ang="0">
                  <a:pos x="60" y="521"/>
                </a:cxn>
                <a:cxn ang="0">
                  <a:pos x="60" y="521"/>
                </a:cxn>
                <a:cxn ang="0">
                  <a:pos x="60" y="495"/>
                </a:cxn>
                <a:cxn ang="0">
                  <a:pos x="60" y="456"/>
                </a:cxn>
                <a:cxn ang="0">
                  <a:pos x="46" y="430"/>
                </a:cxn>
                <a:cxn ang="0">
                  <a:pos x="46" y="418"/>
                </a:cxn>
                <a:cxn ang="0">
                  <a:pos x="60" y="392"/>
                </a:cxn>
                <a:cxn ang="0">
                  <a:pos x="60" y="392"/>
                </a:cxn>
                <a:cxn ang="0">
                  <a:pos x="60" y="366"/>
                </a:cxn>
                <a:cxn ang="0">
                  <a:pos x="60" y="326"/>
                </a:cxn>
                <a:cxn ang="0">
                  <a:pos x="46" y="300"/>
                </a:cxn>
                <a:cxn ang="0">
                  <a:pos x="46" y="289"/>
                </a:cxn>
                <a:cxn ang="0">
                  <a:pos x="60" y="263"/>
                </a:cxn>
                <a:cxn ang="0">
                  <a:pos x="60" y="263"/>
                </a:cxn>
                <a:cxn ang="0">
                  <a:pos x="60" y="237"/>
                </a:cxn>
                <a:cxn ang="0">
                  <a:pos x="60" y="197"/>
                </a:cxn>
                <a:cxn ang="0">
                  <a:pos x="46" y="172"/>
                </a:cxn>
                <a:cxn ang="0">
                  <a:pos x="46" y="160"/>
                </a:cxn>
                <a:cxn ang="0">
                  <a:pos x="86" y="186"/>
                </a:cxn>
                <a:cxn ang="0">
                  <a:pos x="86" y="186"/>
                </a:cxn>
                <a:cxn ang="0">
                  <a:pos x="86" y="160"/>
                </a:cxn>
              </a:cxnLst>
              <a:rect l="0" t="0" r="r" b="b"/>
              <a:pathLst>
                <a:path w="122" h="675">
                  <a:moveTo>
                    <a:pt x="122" y="99"/>
                  </a:moveTo>
                  <a:lnTo>
                    <a:pt x="39" y="99"/>
                  </a:lnTo>
                  <a:lnTo>
                    <a:pt x="39" y="81"/>
                  </a:lnTo>
                  <a:lnTo>
                    <a:pt x="38" y="81"/>
                  </a:lnTo>
                  <a:lnTo>
                    <a:pt x="37" y="36"/>
                  </a:lnTo>
                  <a:lnTo>
                    <a:pt x="35" y="36"/>
                  </a:lnTo>
                  <a:lnTo>
                    <a:pt x="34" y="81"/>
                  </a:lnTo>
                  <a:lnTo>
                    <a:pt x="33" y="81"/>
                  </a:lnTo>
                  <a:lnTo>
                    <a:pt x="33" y="99"/>
                  </a:lnTo>
                  <a:lnTo>
                    <a:pt x="26" y="99"/>
                  </a:lnTo>
                  <a:lnTo>
                    <a:pt x="26" y="71"/>
                  </a:lnTo>
                  <a:lnTo>
                    <a:pt x="23" y="71"/>
                  </a:lnTo>
                  <a:lnTo>
                    <a:pt x="21" y="0"/>
                  </a:lnTo>
                  <a:lnTo>
                    <a:pt x="21" y="0"/>
                  </a:lnTo>
                  <a:lnTo>
                    <a:pt x="19" y="71"/>
                  </a:lnTo>
                  <a:lnTo>
                    <a:pt x="16" y="71"/>
                  </a:lnTo>
                  <a:lnTo>
                    <a:pt x="16" y="99"/>
                  </a:lnTo>
                  <a:lnTo>
                    <a:pt x="0" y="99"/>
                  </a:lnTo>
                  <a:lnTo>
                    <a:pt x="0" y="675"/>
                  </a:lnTo>
                  <a:lnTo>
                    <a:pt x="70" y="675"/>
                  </a:lnTo>
                  <a:lnTo>
                    <a:pt x="70" y="196"/>
                  </a:lnTo>
                  <a:lnTo>
                    <a:pt x="122" y="196"/>
                  </a:lnTo>
                  <a:lnTo>
                    <a:pt x="122" y="99"/>
                  </a:lnTo>
                  <a:lnTo>
                    <a:pt x="122" y="99"/>
                  </a:lnTo>
                  <a:close/>
                  <a:moveTo>
                    <a:pt x="34" y="651"/>
                  </a:moveTo>
                  <a:lnTo>
                    <a:pt x="20" y="651"/>
                  </a:lnTo>
                  <a:lnTo>
                    <a:pt x="20" y="637"/>
                  </a:lnTo>
                  <a:lnTo>
                    <a:pt x="34" y="637"/>
                  </a:lnTo>
                  <a:lnTo>
                    <a:pt x="34" y="651"/>
                  </a:lnTo>
                  <a:lnTo>
                    <a:pt x="34" y="651"/>
                  </a:lnTo>
                  <a:close/>
                  <a:moveTo>
                    <a:pt x="34" y="626"/>
                  </a:moveTo>
                  <a:lnTo>
                    <a:pt x="20" y="626"/>
                  </a:lnTo>
                  <a:lnTo>
                    <a:pt x="20" y="611"/>
                  </a:lnTo>
                  <a:lnTo>
                    <a:pt x="34" y="611"/>
                  </a:lnTo>
                  <a:lnTo>
                    <a:pt x="34" y="626"/>
                  </a:lnTo>
                  <a:lnTo>
                    <a:pt x="34" y="626"/>
                  </a:lnTo>
                  <a:close/>
                  <a:moveTo>
                    <a:pt x="34" y="598"/>
                  </a:moveTo>
                  <a:lnTo>
                    <a:pt x="20" y="598"/>
                  </a:lnTo>
                  <a:lnTo>
                    <a:pt x="20" y="585"/>
                  </a:lnTo>
                  <a:lnTo>
                    <a:pt x="34" y="585"/>
                  </a:lnTo>
                  <a:lnTo>
                    <a:pt x="34" y="598"/>
                  </a:lnTo>
                  <a:lnTo>
                    <a:pt x="34" y="598"/>
                  </a:lnTo>
                  <a:close/>
                  <a:moveTo>
                    <a:pt x="34" y="573"/>
                  </a:moveTo>
                  <a:lnTo>
                    <a:pt x="20" y="573"/>
                  </a:lnTo>
                  <a:lnTo>
                    <a:pt x="20" y="559"/>
                  </a:lnTo>
                  <a:lnTo>
                    <a:pt x="34" y="559"/>
                  </a:lnTo>
                  <a:lnTo>
                    <a:pt x="34" y="573"/>
                  </a:lnTo>
                  <a:lnTo>
                    <a:pt x="34" y="573"/>
                  </a:lnTo>
                  <a:close/>
                  <a:moveTo>
                    <a:pt x="34" y="547"/>
                  </a:moveTo>
                  <a:lnTo>
                    <a:pt x="20" y="547"/>
                  </a:lnTo>
                  <a:lnTo>
                    <a:pt x="20" y="534"/>
                  </a:lnTo>
                  <a:lnTo>
                    <a:pt x="34" y="534"/>
                  </a:lnTo>
                  <a:lnTo>
                    <a:pt x="34" y="547"/>
                  </a:lnTo>
                  <a:lnTo>
                    <a:pt x="34" y="547"/>
                  </a:lnTo>
                  <a:close/>
                  <a:moveTo>
                    <a:pt x="34" y="521"/>
                  </a:moveTo>
                  <a:lnTo>
                    <a:pt x="20" y="521"/>
                  </a:lnTo>
                  <a:lnTo>
                    <a:pt x="20" y="507"/>
                  </a:lnTo>
                  <a:lnTo>
                    <a:pt x="34" y="507"/>
                  </a:lnTo>
                  <a:lnTo>
                    <a:pt x="34" y="521"/>
                  </a:lnTo>
                  <a:lnTo>
                    <a:pt x="34" y="521"/>
                  </a:lnTo>
                  <a:close/>
                  <a:moveTo>
                    <a:pt x="34" y="495"/>
                  </a:moveTo>
                  <a:lnTo>
                    <a:pt x="20" y="495"/>
                  </a:lnTo>
                  <a:lnTo>
                    <a:pt x="20" y="481"/>
                  </a:lnTo>
                  <a:lnTo>
                    <a:pt x="34" y="481"/>
                  </a:lnTo>
                  <a:lnTo>
                    <a:pt x="34" y="495"/>
                  </a:lnTo>
                  <a:lnTo>
                    <a:pt x="34" y="495"/>
                  </a:lnTo>
                  <a:close/>
                  <a:moveTo>
                    <a:pt x="34" y="470"/>
                  </a:moveTo>
                  <a:lnTo>
                    <a:pt x="20" y="470"/>
                  </a:lnTo>
                  <a:lnTo>
                    <a:pt x="20" y="456"/>
                  </a:lnTo>
                  <a:lnTo>
                    <a:pt x="34" y="456"/>
                  </a:lnTo>
                  <a:lnTo>
                    <a:pt x="34" y="470"/>
                  </a:lnTo>
                  <a:lnTo>
                    <a:pt x="34" y="470"/>
                  </a:lnTo>
                  <a:close/>
                  <a:moveTo>
                    <a:pt x="34" y="444"/>
                  </a:moveTo>
                  <a:lnTo>
                    <a:pt x="20" y="444"/>
                  </a:lnTo>
                  <a:lnTo>
                    <a:pt x="20" y="430"/>
                  </a:lnTo>
                  <a:lnTo>
                    <a:pt x="34" y="430"/>
                  </a:lnTo>
                  <a:lnTo>
                    <a:pt x="34" y="444"/>
                  </a:lnTo>
                  <a:lnTo>
                    <a:pt x="34" y="444"/>
                  </a:lnTo>
                  <a:close/>
                  <a:moveTo>
                    <a:pt x="34" y="418"/>
                  </a:moveTo>
                  <a:lnTo>
                    <a:pt x="20" y="418"/>
                  </a:lnTo>
                  <a:lnTo>
                    <a:pt x="20" y="403"/>
                  </a:lnTo>
                  <a:lnTo>
                    <a:pt x="34" y="403"/>
                  </a:lnTo>
                  <a:lnTo>
                    <a:pt x="34" y="418"/>
                  </a:lnTo>
                  <a:lnTo>
                    <a:pt x="34" y="418"/>
                  </a:lnTo>
                  <a:close/>
                  <a:moveTo>
                    <a:pt x="34" y="392"/>
                  </a:moveTo>
                  <a:lnTo>
                    <a:pt x="20" y="392"/>
                  </a:lnTo>
                  <a:lnTo>
                    <a:pt x="20" y="377"/>
                  </a:lnTo>
                  <a:lnTo>
                    <a:pt x="34" y="377"/>
                  </a:lnTo>
                  <a:lnTo>
                    <a:pt x="34" y="392"/>
                  </a:lnTo>
                  <a:lnTo>
                    <a:pt x="34" y="392"/>
                  </a:lnTo>
                  <a:close/>
                  <a:moveTo>
                    <a:pt x="34" y="366"/>
                  </a:moveTo>
                  <a:lnTo>
                    <a:pt x="20" y="366"/>
                  </a:lnTo>
                  <a:lnTo>
                    <a:pt x="20" y="352"/>
                  </a:lnTo>
                  <a:lnTo>
                    <a:pt x="34" y="352"/>
                  </a:lnTo>
                  <a:lnTo>
                    <a:pt x="34" y="366"/>
                  </a:lnTo>
                  <a:lnTo>
                    <a:pt x="34" y="366"/>
                  </a:lnTo>
                  <a:close/>
                  <a:moveTo>
                    <a:pt x="34" y="340"/>
                  </a:moveTo>
                  <a:lnTo>
                    <a:pt x="20" y="340"/>
                  </a:lnTo>
                  <a:lnTo>
                    <a:pt x="20" y="326"/>
                  </a:lnTo>
                  <a:lnTo>
                    <a:pt x="34" y="326"/>
                  </a:lnTo>
                  <a:lnTo>
                    <a:pt x="34" y="340"/>
                  </a:lnTo>
                  <a:lnTo>
                    <a:pt x="34" y="340"/>
                  </a:lnTo>
                  <a:close/>
                  <a:moveTo>
                    <a:pt x="34" y="314"/>
                  </a:moveTo>
                  <a:lnTo>
                    <a:pt x="20" y="314"/>
                  </a:lnTo>
                  <a:lnTo>
                    <a:pt x="20" y="300"/>
                  </a:lnTo>
                  <a:lnTo>
                    <a:pt x="34" y="300"/>
                  </a:lnTo>
                  <a:lnTo>
                    <a:pt x="34" y="314"/>
                  </a:lnTo>
                  <a:lnTo>
                    <a:pt x="34" y="314"/>
                  </a:lnTo>
                  <a:close/>
                  <a:moveTo>
                    <a:pt x="34" y="289"/>
                  </a:moveTo>
                  <a:lnTo>
                    <a:pt x="20" y="289"/>
                  </a:lnTo>
                  <a:lnTo>
                    <a:pt x="20" y="275"/>
                  </a:lnTo>
                  <a:lnTo>
                    <a:pt x="34" y="275"/>
                  </a:lnTo>
                  <a:lnTo>
                    <a:pt x="34" y="289"/>
                  </a:lnTo>
                  <a:lnTo>
                    <a:pt x="34" y="289"/>
                  </a:lnTo>
                  <a:close/>
                  <a:moveTo>
                    <a:pt x="34" y="263"/>
                  </a:moveTo>
                  <a:lnTo>
                    <a:pt x="20" y="263"/>
                  </a:lnTo>
                  <a:lnTo>
                    <a:pt x="20" y="249"/>
                  </a:lnTo>
                  <a:lnTo>
                    <a:pt x="34" y="249"/>
                  </a:lnTo>
                  <a:lnTo>
                    <a:pt x="34" y="263"/>
                  </a:lnTo>
                  <a:lnTo>
                    <a:pt x="34" y="263"/>
                  </a:lnTo>
                  <a:close/>
                  <a:moveTo>
                    <a:pt x="34" y="237"/>
                  </a:moveTo>
                  <a:lnTo>
                    <a:pt x="20" y="237"/>
                  </a:lnTo>
                  <a:lnTo>
                    <a:pt x="20" y="223"/>
                  </a:lnTo>
                  <a:lnTo>
                    <a:pt x="34" y="223"/>
                  </a:lnTo>
                  <a:lnTo>
                    <a:pt x="34" y="237"/>
                  </a:lnTo>
                  <a:lnTo>
                    <a:pt x="34" y="237"/>
                  </a:lnTo>
                  <a:close/>
                  <a:moveTo>
                    <a:pt x="34" y="211"/>
                  </a:moveTo>
                  <a:lnTo>
                    <a:pt x="20" y="211"/>
                  </a:lnTo>
                  <a:lnTo>
                    <a:pt x="20" y="197"/>
                  </a:lnTo>
                  <a:lnTo>
                    <a:pt x="34" y="197"/>
                  </a:lnTo>
                  <a:lnTo>
                    <a:pt x="34" y="211"/>
                  </a:lnTo>
                  <a:lnTo>
                    <a:pt x="34" y="211"/>
                  </a:lnTo>
                  <a:close/>
                  <a:moveTo>
                    <a:pt x="34" y="186"/>
                  </a:moveTo>
                  <a:lnTo>
                    <a:pt x="20" y="186"/>
                  </a:lnTo>
                  <a:lnTo>
                    <a:pt x="20" y="172"/>
                  </a:lnTo>
                  <a:lnTo>
                    <a:pt x="34" y="172"/>
                  </a:lnTo>
                  <a:lnTo>
                    <a:pt x="34" y="186"/>
                  </a:lnTo>
                  <a:lnTo>
                    <a:pt x="34" y="186"/>
                  </a:lnTo>
                  <a:close/>
                  <a:moveTo>
                    <a:pt x="34" y="160"/>
                  </a:moveTo>
                  <a:lnTo>
                    <a:pt x="20" y="160"/>
                  </a:lnTo>
                  <a:lnTo>
                    <a:pt x="20" y="145"/>
                  </a:lnTo>
                  <a:lnTo>
                    <a:pt x="34" y="145"/>
                  </a:lnTo>
                  <a:lnTo>
                    <a:pt x="34" y="160"/>
                  </a:lnTo>
                  <a:lnTo>
                    <a:pt x="34" y="160"/>
                  </a:lnTo>
                  <a:close/>
                  <a:moveTo>
                    <a:pt x="60" y="651"/>
                  </a:moveTo>
                  <a:lnTo>
                    <a:pt x="46" y="651"/>
                  </a:lnTo>
                  <a:lnTo>
                    <a:pt x="46" y="637"/>
                  </a:lnTo>
                  <a:lnTo>
                    <a:pt x="60" y="637"/>
                  </a:lnTo>
                  <a:lnTo>
                    <a:pt x="60" y="651"/>
                  </a:lnTo>
                  <a:lnTo>
                    <a:pt x="60" y="651"/>
                  </a:lnTo>
                  <a:close/>
                  <a:moveTo>
                    <a:pt x="60" y="626"/>
                  </a:moveTo>
                  <a:lnTo>
                    <a:pt x="46" y="626"/>
                  </a:lnTo>
                  <a:lnTo>
                    <a:pt x="46" y="611"/>
                  </a:lnTo>
                  <a:lnTo>
                    <a:pt x="60" y="611"/>
                  </a:lnTo>
                  <a:lnTo>
                    <a:pt x="60" y="626"/>
                  </a:lnTo>
                  <a:lnTo>
                    <a:pt x="60" y="626"/>
                  </a:lnTo>
                  <a:close/>
                  <a:moveTo>
                    <a:pt x="60" y="598"/>
                  </a:moveTo>
                  <a:lnTo>
                    <a:pt x="46" y="598"/>
                  </a:lnTo>
                  <a:lnTo>
                    <a:pt x="46" y="585"/>
                  </a:lnTo>
                  <a:lnTo>
                    <a:pt x="60" y="585"/>
                  </a:lnTo>
                  <a:lnTo>
                    <a:pt x="60" y="598"/>
                  </a:lnTo>
                  <a:lnTo>
                    <a:pt x="60" y="598"/>
                  </a:lnTo>
                  <a:close/>
                  <a:moveTo>
                    <a:pt x="60" y="573"/>
                  </a:moveTo>
                  <a:lnTo>
                    <a:pt x="46" y="573"/>
                  </a:lnTo>
                  <a:lnTo>
                    <a:pt x="46" y="559"/>
                  </a:lnTo>
                  <a:lnTo>
                    <a:pt x="60" y="559"/>
                  </a:lnTo>
                  <a:lnTo>
                    <a:pt x="60" y="573"/>
                  </a:lnTo>
                  <a:lnTo>
                    <a:pt x="60" y="573"/>
                  </a:lnTo>
                  <a:close/>
                  <a:moveTo>
                    <a:pt x="60" y="547"/>
                  </a:moveTo>
                  <a:lnTo>
                    <a:pt x="46" y="547"/>
                  </a:lnTo>
                  <a:lnTo>
                    <a:pt x="46" y="534"/>
                  </a:lnTo>
                  <a:lnTo>
                    <a:pt x="60" y="534"/>
                  </a:lnTo>
                  <a:lnTo>
                    <a:pt x="60" y="547"/>
                  </a:lnTo>
                  <a:lnTo>
                    <a:pt x="60" y="547"/>
                  </a:lnTo>
                  <a:close/>
                  <a:moveTo>
                    <a:pt x="60" y="521"/>
                  </a:moveTo>
                  <a:lnTo>
                    <a:pt x="46" y="521"/>
                  </a:lnTo>
                  <a:lnTo>
                    <a:pt x="46" y="507"/>
                  </a:lnTo>
                  <a:lnTo>
                    <a:pt x="60" y="507"/>
                  </a:lnTo>
                  <a:lnTo>
                    <a:pt x="60" y="521"/>
                  </a:lnTo>
                  <a:lnTo>
                    <a:pt x="60" y="521"/>
                  </a:lnTo>
                  <a:close/>
                  <a:moveTo>
                    <a:pt x="60" y="495"/>
                  </a:moveTo>
                  <a:lnTo>
                    <a:pt x="46" y="495"/>
                  </a:lnTo>
                  <a:lnTo>
                    <a:pt x="46" y="481"/>
                  </a:lnTo>
                  <a:lnTo>
                    <a:pt x="60" y="481"/>
                  </a:lnTo>
                  <a:lnTo>
                    <a:pt x="60" y="495"/>
                  </a:lnTo>
                  <a:lnTo>
                    <a:pt x="60" y="495"/>
                  </a:lnTo>
                  <a:close/>
                  <a:moveTo>
                    <a:pt x="60" y="470"/>
                  </a:moveTo>
                  <a:lnTo>
                    <a:pt x="46" y="470"/>
                  </a:lnTo>
                  <a:lnTo>
                    <a:pt x="46" y="456"/>
                  </a:lnTo>
                  <a:lnTo>
                    <a:pt x="60" y="456"/>
                  </a:lnTo>
                  <a:lnTo>
                    <a:pt x="60" y="470"/>
                  </a:lnTo>
                  <a:lnTo>
                    <a:pt x="60" y="470"/>
                  </a:lnTo>
                  <a:close/>
                  <a:moveTo>
                    <a:pt x="60" y="444"/>
                  </a:moveTo>
                  <a:lnTo>
                    <a:pt x="46" y="444"/>
                  </a:lnTo>
                  <a:lnTo>
                    <a:pt x="46" y="430"/>
                  </a:lnTo>
                  <a:lnTo>
                    <a:pt x="60" y="430"/>
                  </a:lnTo>
                  <a:lnTo>
                    <a:pt x="60" y="444"/>
                  </a:lnTo>
                  <a:lnTo>
                    <a:pt x="60" y="444"/>
                  </a:lnTo>
                  <a:close/>
                  <a:moveTo>
                    <a:pt x="60" y="418"/>
                  </a:moveTo>
                  <a:lnTo>
                    <a:pt x="46" y="418"/>
                  </a:lnTo>
                  <a:lnTo>
                    <a:pt x="46" y="403"/>
                  </a:lnTo>
                  <a:lnTo>
                    <a:pt x="60" y="403"/>
                  </a:lnTo>
                  <a:lnTo>
                    <a:pt x="60" y="418"/>
                  </a:lnTo>
                  <a:lnTo>
                    <a:pt x="60" y="418"/>
                  </a:lnTo>
                  <a:close/>
                  <a:moveTo>
                    <a:pt x="60" y="392"/>
                  </a:moveTo>
                  <a:lnTo>
                    <a:pt x="46" y="392"/>
                  </a:lnTo>
                  <a:lnTo>
                    <a:pt x="46" y="377"/>
                  </a:lnTo>
                  <a:lnTo>
                    <a:pt x="60" y="377"/>
                  </a:lnTo>
                  <a:lnTo>
                    <a:pt x="60" y="392"/>
                  </a:lnTo>
                  <a:lnTo>
                    <a:pt x="60" y="392"/>
                  </a:lnTo>
                  <a:close/>
                  <a:moveTo>
                    <a:pt x="60" y="366"/>
                  </a:moveTo>
                  <a:lnTo>
                    <a:pt x="46" y="366"/>
                  </a:lnTo>
                  <a:lnTo>
                    <a:pt x="46" y="352"/>
                  </a:lnTo>
                  <a:lnTo>
                    <a:pt x="60" y="352"/>
                  </a:lnTo>
                  <a:lnTo>
                    <a:pt x="60" y="366"/>
                  </a:lnTo>
                  <a:lnTo>
                    <a:pt x="60" y="366"/>
                  </a:lnTo>
                  <a:close/>
                  <a:moveTo>
                    <a:pt x="60" y="340"/>
                  </a:moveTo>
                  <a:lnTo>
                    <a:pt x="46" y="340"/>
                  </a:lnTo>
                  <a:lnTo>
                    <a:pt x="46" y="326"/>
                  </a:lnTo>
                  <a:lnTo>
                    <a:pt x="60" y="326"/>
                  </a:lnTo>
                  <a:lnTo>
                    <a:pt x="60" y="340"/>
                  </a:lnTo>
                  <a:lnTo>
                    <a:pt x="60" y="340"/>
                  </a:lnTo>
                  <a:close/>
                  <a:moveTo>
                    <a:pt x="60" y="314"/>
                  </a:moveTo>
                  <a:lnTo>
                    <a:pt x="46" y="314"/>
                  </a:lnTo>
                  <a:lnTo>
                    <a:pt x="46" y="300"/>
                  </a:lnTo>
                  <a:lnTo>
                    <a:pt x="60" y="300"/>
                  </a:lnTo>
                  <a:lnTo>
                    <a:pt x="60" y="314"/>
                  </a:lnTo>
                  <a:lnTo>
                    <a:pt x="60" y="314"/>
                  </a:lnTo>
                  <a:close/>
                  <a:moveTo>
                    <a:pt x="60" y="289"/>
                  </a:moveTo>
                  <a:lnTo>
                    <a:pt x="46" y="289"/>
                  </a:lnTo>
                  <a:lnTo>
                    <a:pt x="46" y="275"/>
                  </a:lnTo>
                  <a:lnTo>
                    <a:pt x="60" y="275"/>
                  </a:lnTo>
                  <a:lnTo>
                    <a:pt x="60" y="289"/>
                  </a:lnTo>
                  <a:lnTo>
                    <a:pt x="60" y="289"/>
                  </a:lnTo>
                  <a:close/>
                  <a:moveTo>
                    <a:pt x="60" y="263"/>
                  </a:moveTo>
                  <a:lnTo>
                    <a:pt x="46" y="263"/>
                  </a:lnTo>
                  <a:lnTo>
                    <a:pt x="46" y="249"/>
                  </a:lnTo>
                  <a:lnTo>
                    <a:pt x="60" y="249"/>
                  </a:lnTo>
                  <a:lnTo>
                    <a:pt x="60" y="263"/>
                  </a:lnTo>
                  <a:lnTo>
                    <a:pt x="60" y="263"/>
                  </a:lnTo>
                  <a:close/>
                  <a:moveTo>
                    <a:pt x="60" y="237"/>
                  </a:moveTo>
                  <a:lnTo>
                    <a:pt x="46" y="237"/>
                  </a:lnTo>
                  <a:lnTo>
                    <a:pt x="46" y="223"/>
                  </a:lnTo>
                  <a:lnTo>
                    <a:pt x="60" y="223"/>
                  </a:lnTo>
                  <a:lnTo>
                    <a:pt x="60" y="237"/>
                  </a:lnTo>
                  <a:lnTo>
                    <a:pt x="60" y="237"/>
                  </a:lnTo>
                  <a:close/>
                  <a:moveTo>
                    <a:pt x="60" y="211"/>
                  </a:moveTo>
                  <a:lnTo>
                    <a:pt x="46" y="211"/>
                  </a:lnTo>
                  <a:lnTo>
                    <a:pt x="46" y="197"/>
                  </a:lnTo>
                  <a:lnTo>
                    <a:pt x="60" y="197"/>
                  </a:lnTo>
                  <a:lnTo>
                    <a:pt x="60" y="211"/>
                  </a:lnTo>
                  <a:lnTo>
                    <a:pt x="60" y="211"/>
                  </a:lnTo>
                  <a:close/>
                  <a:moveTo>
                    <a:pt x="60" y="186"/>
                  </a:moveTo>
                  <a:lnTo>
                    <a:pt x="46" y="186"/>
                  </a:lnTo>
                  <a:lnTo>
                    <a:pt x="46" y="172"/>
                  </a:lnTo>
                  <a:lnTo>
                    <a:pt x="60" y="172"/>
                  </a:lnTo>
                  <a:lnTo>
                    <a:pt x="60" y="186"/>
                  </a:lnTo>
                  <a:lnTo>
                    <a:pt x="60" y="186"/>
                  </a:lnTo>
                  <a:close/>
                  <a:moveTo>
                    <a:pt x="60" y="160"/>
                  </a:moveTo>
                  <a:lnTo>
                    <a:pt x="46" y="160"/>
                  </a:lnTo>
                  <a:lnTo>
                    <a:pt x="46" y="145"/>
                  </a:lnTo>
                  <a:lnTo>
                    <a:pt x="60" y="145"/>
                  </a:lnTo>
                  <a:lnTo>
                    <a:pt x="60" y="160"/>
                  </a:lnTo>
                  <a:lnTo>
                    <a:pt x="60" y="160"/>
                  </a:lnTo>
                  <a:close/>
                  <a:moveTo>
                    <a:pt x="86" y="186"/>
                  </a:moveTo>
                  <a:lnTo>
                    <a:pt x="73" y="186"/>
                  </a:lnTo>
                  <a:lnTo>
                    <a:pt x="73" y="172"/>
                  </a:lnTo>
                  <a:lnTo>
                    <a:pt x="86" y="172"/>
                  </a:lnTo>
                  <a:lnTo>
                    <a:pt x="86" y="186"/>
                  </a:lnTo>
                  <a:lnTo>
                    <a:pt x="86" y="186"/>
                  </a:lnTo>
                  <a:close/>
                  <a:moveTo>
                    <a:pt x="86" y="160"/>
                  </a:moveTo>
                  <a:lnTo>
                    <a:pt x="73" y="160"/>
                  </a:lnTo>
                  <a:lnTo>
                    <a:pt x="73" y="145"/>
                  </a:lnTo>
                  <a:lnTo>
                    <a:pt x="86" y="145"/>
                  </a:lnTo>
                  <a:lnTo>
                    <a:pt x="86" y="160"/>
                  </a:lnTo>
                  <a:lnTo>
                    <a:pt x="86" y="16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cxnSp>
        <p:nvCxnSpPr>
          <p:cNvPr id="21" name="直線コネクタ 408"/>
          <p:cNvCxnSpPr/>
          <p:nvPr/>
        </p:nvCxnSpPr>
        <p:spPr>
          <a:xfrm flipV="1">
            <a:off x="1855592" y="3232650"/>
            <a:ext cx="1192408" cy="507273"/>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コネクタ 409"/>
          <p:cNvCxnSpPr/>
          <p:nvPr/>
        </p:nvCxnSpPr>
        <p:spPr>
          <a:xfrm flipV="1">
            <a:off x="3200400" y="2089650"/>
            <a:ext cx="0" cy="2024306"/>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4" descr="\\Mv-fs\Projects\Cisco\References\Brand Assets\Kubrick Icons\Device Icons\Device_access_point_3063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406" y="3575550"/>
            <a:ext cx="549594" cy="171996"/>
          </a:xfrm>
          <a:prstGeom prst="rect">
            <a:avLst/>
          </a:prstGeom>
          <a:noFill/>
          <a:effectLst>
            <a:outerShdw blurRad="38100" dist="25400" dir="5400000" algn="t" rotWithShape="0">
              <a:prstClr val="black">
                <a:alpha val="65000"/>
              </a:prstClr>
            </a:outerShdw>
          </a:effectLst>
        </p:spPr>
      </p:pic>
      <p:pic>
        <p:nvPicPr>
          <p:cNvPr id="24"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53207" y="3548907"/>
            <a:ext cx="551294" cy="382032"/>
          </a:xfrm>
          <a:prstGeom prst="rect">
            <a:avLst/>
          </a:prstGeom>
          <a:noFill/>
          <a:effectLst>
            <a:outerShdw blurRad="38100" dist="25400" dir="5400000" algn="t" rotWithShape="0">
              <a:prstClr val="black">
                <a:alpha val="65000"/>
              </a:prstClr>
            </a:outerShdw>
          </a:effectLst>
        </p:spPr>
      </p:pic>
      <p:pic>
        <p:nvPicPr>
          <p:cNvPr id="25"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53906" y="3061200"/>
            <a:ext cx="551294" cy="382032"/>
          </a:xfrm>
          <a:prstGeom prst="rect">
            <a:avLst/>
          </a:prstGeom>
          <a:noFill/>
          <a:effectLst>
            <a:outerShdw blurRad="38100" dist="25400" dir="5400000" algn="t" rotWithShape="0">
              <a:prstClr val="black">
                <a:alpha val="65000"/>
              </a:prstClr>
            </a:outerShdw>
          </a:effectLst>
        </p:spPr>
      </p:pic>
      <p:sp>
        <p:nvSpPr>
          <p:cNvPr id="26" name="フリーフォーム 29"/>
          <p:cNvSpPr/>
          <p:nvPr/>
        </p:nvSpPr>
        <p:spPr>
          <a:xfrm rot="3811682">
            <a:off x="4169772" y="1922627"/>
            <a:ext cx="296918" cy="597875"/>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7" name="Picture 2" descr="\\tyo-filer02d\wg-j\japan_bid_parts_catalog\Published\Cisco_Icon\Kubrick_Product_Color\Device_router_3057_default_64.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1" y="2032501"/>
            <a:ext cx="463655" cy="3477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2" name="Group 110"/>
          <p:cNvGrpSpPr/>
          <p:nvPr/>
        </p:nvGrpSpPr>
        <p:grpSpPr>
          <a:xfrm>
            <a:off x="609601" y="2032500"/>
            <a:ext cx="618079" cy="335441"/>
            <a:chOff x="3336487" y="3807345"/>
            <a:chExt cx="877703" cy="664912"/>
          </a:xfrm>
          <a:effectLst>
            <a:outerShdw blurRad="63500" sx="102000" sy="102000" algn="ctr" rotWithShape="0">
              <a:prstClr val="black">
                <a:alpha val="67000"/>
              </a:prstClr>
            </a:outerShdw>
          </a:effectLst>
        </p:grpSpPr>
        <p:pic>
          <p:nvPicPr>
            <p:cNvPr id="33" name="Picture 25" descr="\\MV-FS\Projects\Cisco\References\Brand Assets\Kubrick Icons\Device Icons\Device_generic_3048_default_256.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34"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3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grpSp>
        <p:nvGrpSpPr>
          <p:cNvPr id="59" name="Group 110"/>
          <p:cNvGrpSpPr/>
          <p:nvPr/>
        </p:nvGrpSpPr>
        <p:grpSpPr>
          <a:xfrm>
            <a:off x="609601" y="2382859"/>
            <a:ext cx="618079" cy="335441"/>
            <a:chOff x="3336487" y="3807345"/>
            <a:chExt cx="877703" cy="664912"/>
          </a:xfrm>
          <a:effectLst>
            <a:outerShdw blurRad="63500" sx="102000" sy="102000" algn="ctr" rotWithShape="0">
              <a:prstClr val="black">
                <a:alpha val="67000"/>
              </a:prstClr>
            </a:outerShdw>
          </a:effectLst>
        </p:grpSpPr>
        <p:pic>
          <p:nvPicPr>
            <p:cNvPr id="60" name="Picture 25" descr="\\MV-FS\Projects\Cisco\References\Brand Assets\Kubrick Icons\Device Icons\Device_generic_3048_default_256.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61"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sp>
        <p:nvSpPr>
          <p:cNvPr id="86" name="Freeform 7"/>
          <p:cNvSpPr>
            <a:spLocks noEditPoints="1"/>
          </p:cNvSpPr>
          <p:nvPr/>
        </p:nvSpPr>
        <p:spPr bwMode="auto">
          <a:xfrm>
            <a:off x="717888" y="1735894"/>
            <a:ext cx="272713" cy="29660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404040"/>
          </a:solidFill>
          <a:ln>
            <a:noFill/>
          </a:ln>
          <a:effectLst>
            <a:outerShdw blurRad="114300" sx="101000" sy="101000" algn="ctr" rotWithShape="0">
              <a:prstClr val="black">
                <a:alpha val="53000"/>
              </a:prstClr>
            </a:outerShdw>
          </a:effectLst>
        </p:spPr>
        <p:txBody>
          <a:bodyPr vert="horz" wrap="square" lIns="91440" tIns="45720" rIns="91440" bIns="45720" numCol="1" anchor="t" anchorCtr="0" compatLnSpc="1">
            <a:prstTxWarp prst="textNoShape">
              <a:avLst/>
            </a:prstTxWarp>
          </a:bodyPr>
          <a:lstStyle/>
          <a:p>
            <a:r>
              <a:rPr lang="en-US" sz="1600" dirty="0">
                <a:solidFill>
                  <a:srgbClr val="0096D6"/>
                </a:solidFill>
              </a:rPr>
              <a:t> </a:t>
            </a:r>
          </a:p>
        </p:txBody>
      </p:sp>
      <p:sp>
        <p:nvSpPr>
          <p:cNvPr id="87" name="Rectangle 82"/>
          <p:cNvSpPr/>
          <p:nvPr/>
        </p:nvSpPr>
        <p:spPr bwMode="auto">
          <a:xfrm>
            <a:off x="990600" y="1803900"/>
            <a:ext cx="15240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404040"/>
                </a:solidFill>
                <a:effectLst>
                  <a:outerShdw blurRad="63500" algn="ctr" rotWithShape="0">
                    <a:prstClr val="black">
                      <a:alpha val="50000"/>
                    </a:prstClr>
                  </a:outerShdw>
                </a:effectLst>
              </a:rPr>
              <a:t>Active Directory</a:t>
            </a:r>
            <a:endParaRPr lang="en-US" sz="1400" dirty="0">
              <a:solidFill>
                <a:srgbClr val="404040"/>
              </a:solidFill>
              <a:effectLst>
                <a:outerShdw blurRad="63500" algn="ctr" rotWithShape="0">
                  <a:prstClr val="black">
                    <a:alpha val="50000"/>
                  </a:prstClr>
                </a:outerShdw>
              </a:effectLst>
            </a:endParaRPr>
          </a:p>
        </p:txBody>
      </p:sp>
      <p:sp>
        <p:nvSpPr>
          <p:cNvPr id="88" name="Rectangle 82"/>
          <p:cNvSpPr/>
          <p:nvPr/>
        </p:nvSpPr>
        <p:spPr bwMode="auto">
          <a:xfrm>
            <a:off x="1143000" y="2146800"/>
            <a:ext cx="13716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 (A,M,P)</a:t>
            </a:r>
          </a:p>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Primary</a:t>
            </a:r>
            <a:endParaRPr lang="en-US" sz="1400" dirty="0">
              <a:solidFill>
                <a:srgbClr val="FF0000"/>
              </a:solidFill>
              <a:effectLst>
                <a:outerShdw blurRad="63500" algn="ctr" rotWithShape="0">
                  <a:prstClr val="black">
                    <a:alpha val="50000"/>
                  </a:prstClr>
                </a:outerShdw>
              </a:effectLst>
            </a:endParaRPr>
          </a:p>
        </p:txBody>
      </p:sp>
      <p:sp>
        <p:nvSpPr>
          <p:cNvPr id="89" name="Rectangle 82"/>
          <p:cNvSpPr/>
          <p:nvPr/>
        </p:nvSpPr>
        <p:spPr bwMode="auto">
          <a:xfrm>
            <a:off x="1143000" y="2546850"/>
            <a:ext cx="13716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 (A,M,P)</a:t>
            </a:r>
          </a:p>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Secondary</a:t>
            </a:r>
            <a:endParaRPr lang="en-US" sz="1400" dirty="0">
              <a:solidFill>
                <a:srgbClr val="FF0000"/>
              </a:solidFill>
              <a:effectLst>
                <a:outerShdw blurRad="63500" algn="ctr" rotWithShape="0">
                  <a:prstClr val="black">
                    <a:alpha val="50000"/>
                  </a:prstClr>
                </a:outerShdw>
              </a:effectLst>
            </a:endParaRPr>
          </a:p>
        </p:txBody>
      </p:sp>
      <p:cxnSp>
        <p:nvCxnSpPr>
          <p:cNvPr id="90" name="直線コネクタ 384"/>
          <p:cNvCxnSpPr/>
          <p:nvPr/>
        </p:nvCxnSpPr>
        <p:spPr>
          <a:xfrm>
            <a:off x="2743200" y="1689600"/>
            <a:ext cx="0" cy="1143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直線コネクタ 384"/>
          <p:cNvCxnSpPr/>
          <p:nvPr/>
        </p:nvCxnSpPr>
        <p:spPr>
          <a:xfrm>
            <a:off x="2438400" y="2261100"/>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直線コネクタ 384"/>
          <p:cNvCxnSpPr/>
          <p:nvPr/>
        </p:nvCxnSpPr>
        <p:spPr>
          <a:xfrm>
            <a:off x="2438400" y="1861050"/>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0" name="直線コネクタ 384"/>
          <p:cNvCxnSpPr/>
          <p:nvPr/>
        </p:nvCxnSpPr>
        <p:spPr>
          <a:xfrm>
            <a:off x="2438400" y="2661150"/>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2" name="直線コネクタ 384"/>
          <p:cNvCxnSpPr/>
          <p:nvPr/>
        </p:nvCxnSpPr>
        <p:spPr>
          <a:xfrm>
            <a:off x="2743200" y="2089650"/>
            <a:ext cx="4572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4" name="直線コネクタ 125"/>
          <p:cNvCxnSpPr>
            <a:endCxn id="106" idx="3"/>
          </p:cNvCxnSpPr>
          <p:nvPr/>
        </p:nvCxnSpPr>
        <p:spPr>
          <a:xfrm flipH="1">
            <a:off x="2015070" y="3045528"/>
            <a:ext cx="1180614"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5" name="Rectangle 82"/>
          <p:cNvSpPr/>
          <p:nvPr/>
        </p:nvSpPr>
        <p:spPr bwMode="auto">
          <a:xfrm>
            <a:off x="1409328" y="3152490"/>
            <a:ext cx="648072"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WLC</a:t>
            </a:r>
            <a:endParaRPr lang="en-US" sz="1200" dirty="0">
              <a:solidFill>
                <a:srgbClr val="404040"/>
              </a:solidFill>
            </a:endParaRPr>
          </a:p>
        </p:txBody>
      </p:sp>
      <p:pic>
        <p:nvPicPr>
          <p:cNvPr id="106" name="Picture 194" descr="WLS.png"/>
          <p:cNvPicPr>
            <a:picLocks noChangeAspect="1"/>
          </p:cNvPicPr>
          <p:nvPr/>
        </p:nvPicPr>
        <p:blipFill>
          <a:blip r:embed="rId6" cstate="screen"/>
          <a:srcRect/>
          <a:stretch>
            <a:fillRect/>
          </a:stretch>
        </p:blipFill>
        <p:spPr bwMode="auto">
          <a:xfrm>
            <a:off x="1447800" y="2946901"/>
            <a:ext cx="567270" cy="197255"/>
          </a:xfrm>
          <a:prstGeom prst="rect">
            <a:avLst/>
          </a:prstGeom>
          <a:noFill/>
          <a:ln w="9525">
            <a:noFill/>
            <a:miter lim="800000"/>
            <a:headEnd/>
            <a:tailEnd/>
          </a:ln>
        </p:spPr>
      </p:pic>
      <p:sp>
        <p:nvSpPr>
          <p:cNvPr id="113" name="Rectangle 82"/>
          <p:cNvSpPr/>
          <p:nvPr/>
        </p:nvSpPr>
        <p:spPr bwMode="auto">
          <a:xfrm>
            <a:off x="1256928" y="3575550"/>
            <a:ext cx="648072"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AP</a:t>
            </a:r>
            <a:endParaRPr lang="en-US" sz="1200" dirty="0">
              <a:solidFill>
                <a:srgbClr val="404040"/>
              </a:solidFill>
            </a:endParaRPr>
          </a:p>
        </p:txBody>
      </p:sp>
      <p:sp>
        <p:nvSpPr>
          <p:cNvPr id="114" name="Rectangle 82"/>
          <p:cNvSpPr/>
          <p:nvPr/>
        </p:nvSpPr>
        <p:spPr bwMode="auto">
          <a:xfrm>
            <a:off x="2286000" y="3632700"/>
            <a:ext cx="648072"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Switch</a:t>
            </a:r>
            <a:endParaRPr lang="en-US" sz="1200" dirty="0">
              <a:solidFill>
                <a:srgbClr val="404040"/>
              </a:solidFill>
            </a:endParaRPr>
          </a:p>
        </p:txBody>
      </p:sp>
      <p:grpSp>
        <p:nvGrpSpPr>
          <p:cNvPr id="115" name="グループ化 434"/>
          <p:cNvGrpSpPr/>
          <p:nvPr/>
        </p:nvGrpSpPr>
        <p:grpSpPr>
          <a:xfrm>
            <a:off x="4495800" y="1874430"/>
            <a:ext cx="1752600" cy="733614"/>
            <a:chOff x="3671900" y="2816932"/>
            <a:chExt cx="1974164" cy="903152"/>
          </a:xfrm>
        </p:grpSpPr>
        <p:sp>
          <p:nvSpPr>
            <p:cNvPr id="116" name="Freeform 23"/>
            <p:cNvSpPr>
              <a:spLocks/>
            </p:cNvSpPr>
            <p:nvPr/>
          </p:nvSpPr>
          <p:spPr bwMode="auto">
            <a:xfrm>
              <a:off x="3671900" y="2816932"/>
              <a:ext cx="1974164" cy="903152"/>
            </a:xfrm>
            <a:custGeom>
              <a:avLst/>
              <a:gdLst>
                <a:gd name="T0" fmla="*/ 2147483647 w 859"/>
                <a:gd name="T1" fmla="*/ 2147483647 h 545"/>
                <a:gd name="T2" fmla="*/ 2147483647 w 859"/>
                <a:gd name="T3" fmla="*/ 2147483647 h 545"/>
                <a:gd name="T4" fmla="*/ 2147483647 w 859"/>
                <a:gd name="T5" fmla="*/ 2147483647 h 545"/>
                <a:gd name="T6" fmla="*/ 2147483647 w 859"/>
                <a:gd name="T7" fmla="*/ 2147483647 h 545"/>
                <a:gd name="T8" fmla="*/ 2147483647 w 859"/>
                <a:gd name="T9" fmla="*/ 2147483647 h 545"/>
                <a:gd name="T10" fmla="*/ 2147483647 w 859"/>
                <a:gd name="T11" fmla="*/ 2147483647 h 545"/>
                <a:gd name="T12" fmla="*/ 2147483647 w 859"/>
                <a:gd name="T13" fmla="*/ 2147483647 h 545"/>
                <a:gd name="T14" fmla="*/ 2147483647 w 859"/>
                <a:gd name="T15" fmla="*/ 2147483647 h 545"/>
                <a:gd name="T16" fmla="*/ 2147483647 w 859"/>
                <a:gd name="T17" fmla="*/ 2147483647 h 545"/>
                <a:gd name="T18" fmla="*/ 2147483647 w 859"/>
                <a:gd name="T19" fmla="*/ 2147483647 h 545"/>
                <a:gd name="T20" fmla="*/ 2147483647 w 859"/>
                <a:gd name="T21" fmla="*/ 2147483647 h 545"/>
                <a:gd name="T22" fmla="*/ 2147483647 w 859"/>
                <a:gd name="T23" fmla="*/ 2147483647 h 545"/>
                <a:gd name="T24" fmla="*/ 2147483647 w 859"/>
                <a:gd name="T25" fmla="*/ 2147483647 h 545"/>
                <a:gd name="T26" fmla="*/ 2147483647 w 859"/>
                <a:gd name="T27" fmla="*/ 2147483647 h 545"/>
                <a:gd name="T28" fmla="*/ 2147483647 w 859"/>
                <a:gd name="T29" fmla="*/ 2147483647 h 545"/>
                <a:gd name="T30" fmla="*/ 2147483647 w 859"/>
                <a:gd name="T31" fmla="*/ 2147483647 h 545"/>
                <a:gd name="T32" fmla="*/ 2147483647 w 859"/>
                <a:gd name="T33" fmla="*/ 2147483647 h 545"/>
                <a:gd name="T34" fmla="*/ 2147483647 w 859"/>
                <a:gd name="T35" fmla="*/ 2147483647 h 545"/>
                <a:gd name="T36" fmla="*/ 2147483647 w 859"/>
                <a:gd name="T37" fmla="*/ 2147483647 h 545"/>
                <a:gd name="T38" fmla="*/ 2147483647 w 859"/>
                <a:gd name="T39" fmla="*/ 2147483647 h 545"/>
                <a:gd name="T40" fmla="*/ 2147483647 w 859"/>
                <a:gd name="T41" fmla="*/ 2147483647 h 545"/>
                <a:gd name="T42" fmla="*/ 2147483647 w 859"/>
                <a:gd name="T43" fmla="*/ 2147483647 h 5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9"/>
                <a:gd name="T67" fmla="*/ 0 h 545"/>
                <a:gd name="T68" fmla="*/ 859 w 859"/>
                <a:gd name="T69" fmla="*/ 545 h 5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9" h="545">
                  <a:moveTo>
                    <a:pt x="156" y="169"/>
                  </a:moveTo>
                  <a:cubicBezTo>
                    <a:pt x="120" y="162"/>
                    <a:pt x="82" y="165"/>
                    <a:pt x="54" y="189"/>
                  </a:cubicBezTo>
                  <a:cubicBezTo>
                    <a:pt x="13" y="223"/>
                    <a:pt x="0" y="278"/>
                    <a:pt x="8" y="329"/>
                  </a:cubicBezTo>
                  <a:cubicBezTo>
                    <a:pt x="19" y="393"/>
                    <a:pt x="68" y="431"/>
                    <a:pt x="131" y="437"/>
                  </a:cubicBezTo>
                  <a:cubicBezTo>
                    <a:pt x="147" y="438"/>
                    <a:pt x="163" y="438"/>
                    <a:pt x="178" y="436"/>
                  </a:cubicBezTo>
                  <a:cubicBezTo>
                    <a:pt x="184" y="435"/>
                    <a:pt x="213" y="474"/>
                    <a:pt x="220" y="480"/>
                  </a:cubicBezTo>
                  <a:cubicBezTo>
                    <a:pt x="237" y="495"/>
                    <a:pt x="258" y="508"/>
                    <a:pt x="280" y="514"/>
                  </a:cubicBezTo>
                  <a:cubicBezTo>
                    <a:pt x="331" y="528"/>
                    <a:pt x="389" y="507"/>
                    <a:pt x="427" y="472"/>
                  </a:cubicBezTo>
                  <a:cubicBezTo>
                    <a:pt x="460" y="509"/>
                    <a:pt x="508" y="545"/>
                    <a:pt x="561" y="533"/>
                  </a:cubicBezTo>
                  <a:cubicBezTo>
                    <a:pt x="591" y="526"/>
                    <a:pt x="616" y="506"/>
                    <a:pt x="635" y="483"/>
                  </a:cubicBezTo>
                  <a:cubicBezTo>
                    <a:pt x="642" y="475"/>
                    <a:pt x="647" y="467"/>
                    <a:pt x="652" y="459"/>
                  </a:cubicBezTo>
                  <a:cubicBezTo>
                    <a:pt x="659" y="448"/>
                    <a:pt x="682" y="449"/>
                    <a:pt x="693" y="446"/>
                  </a:cubicBezTo>
                  <a:cubicBezTo>
                    <a:pt x="746" y="434"/>
                    <a:pt x="852" y="408"/>
                    <a:pt x="857" y="338"/>
                  </a:cubicBezTo>
                  <a:cubicBezTo>
                    <a:pt x="859" y="297"/>
                    <a:pt x="823" y="262"/>
                    <a:pt x="794" y="238"/>
                  </a:cubicBezTo>
                  <a:cubicBezTo>
                    <a:pt x="782" y="228"/>
                    <a:pt x="770" y="219"/>
                    <a:pt x="758" y="211"/>
                  </a:cubicBezTo>
                  <a:cubicBezTo>
                    <a:pt x="752" y="208"/>
                    <a:pt x="752" y="209"/>
                    <a:pt x="751" y="202"/>
                  </a:cubicBezTo>
                  <a:cubicBezTo>
                    <a:pt x="749" y="181"/>
                    <a:pt x="744" y="161"/>
                    <a:pt x="733" y="143"/>
                  </a:cubicBezTo>
                  <a:cubicBezTo>
                    <a:pt x="705" y="93"/>
                    <a:pt x="644" y="78"/>
                    <a:pt x="590" y="83"/>
                  </a:cubicBezTo>
                  <a:cubicBezTo>
                    <a:pt x="578" y="84"/>
                    <a:pt x="575" y="78"/>
                    <a:pt x="565" y="70"/>
                  </a:cubicBezTo>
                  <a:cubicBezTo>
                    <a:pt x="543" y="54"/>
                    <a:pt x="521" y="40"/>
                    <a:pt x="497" y="29"/>
                  </a:cubicBezTo>
                  <a:cubicBezTo>
                    <a:pt x="459" y="11"/>
                    <a:pt x="418" y="0"/>
                    <a:pt x="376" y="2"/>
                  </a:cubicBezTo>
                  <a:cubicBezTo>
                    <a:pt x="279" y="8"/>
                    <a:pt x="197" y="85"/>
                    <a:pt x="156" y="169"/>
                  </a:cubicBezTo>
                  <a:close/>
                </a:path>
              </a:pathLst>
            </a:custGeom>
            <a:solidFill>
              <a:schemeClr val="bg2"/>
            </a:solidFill>
            <a:ln w="25400">
              <a:noFill/>
              <a:miter lim="800000"/>
              <a:headEnd/>
              <a:tailEnd/>
            </a:ln>
            <a:effectLst>
              <a:outerShdw blurRad="63500" sx="102000" sy="102000" algn="ctr" rotWithShape="0">
                <a:prstClr val="black">
                  <a:alpha val="40000"/>
                </a:prstClr>
              </a:outerShdw>
            </a:effectLst>
          </p:spPr>
          <p:txBody>
            <a:bodyPr/>
            <a:lstStyle/>
            <a:p>
              <a:endParaRPr lang="ja-JP" altLang="en-US" dirty="0"/>
            </a:p>
          </p:txBody>
        </p:sp>
        <p:sp>
          <p:nvSpPr>
            <p:cNvPr id="117" name="Oval 26"/>
            <p:cNvSpPr/>
            <p:nvPr/>
          </p:nvSpPr>
          <p:spPr bwMode="auto">
            <a:xfrm>
              <a:off x="3873013" y="3200508"/>
              <a:ext cx="1571938" cy="136000"/>
            </a:xfrm>
            <a:prstGeom prst="round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400" dirty="0" smtClean="0">
                  <a:solidFill>
                    <a:srgbClr val="464646"/>
                  </a:solidFill>
                </a:rPr>
                <a:t>WAN</a:t>
              </a:r>
              <a:endParaRPr lang="en-US" sz="1400" dirty="0">
                <a:solidFill>
                  <a:srgbClr val="464646"/>
                </a:solidFill>
              </a:endParaRPr>
            </a:p>
          </p:txBody>
        </p:sp>
      </p:grpSp>
      <p:sp>
        <p:nvSpPr>
          <p:cNvPr id="248" name="フリーフォーム 417"/>
          <p:cNvSpPr/>
          <p:nvPr/>
        </p:nvSpPr>
        <p:spPr>
          <a:xfrm rot="21245357">
            <a:off x="4498441" y="2514913"/>
            <a:ext cx="332503" cy="378956"/>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49" name="直線コネクタ 409"/>
          <p:cNvCxnSpPr/>
          <p:nvPr/>
        </p:nvCxnSpPr>
        <p:spPr>
          <a:xfrm flipH="1" flipV="1">
            <a:off x="4572000" y="3531780"/>
            <a:ext cx="838200" cy="3429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0" name="Can 73"/>
          <p:cNvSpPr/>
          <p:nvPr/>
        </p:nvSpPr>
        <p:spPr>
          <a:xfrm>
            <a:off x="4114800" y="2965851"/>
            <a:ext cx="2112876" cy="1766079"/>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pic>
        <p:nvPicPr>
          <p:cNvPr id="251" name="Picture 2" descr="\\tyo-filer02d\wg-j\japan_bid_parts_catalog\Published\Cisco_Icon\Kubrick_Product_Color\Device_router_3057_default_64.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29939" y="2788831"/>
            <a:ext cx="463655" cy="3477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2" name="Group 55"/>
          <p:cNvGrpSpPr/>
          <p:nvPr/>
        </p:nvGrpSpPr>
        <p:grpSpPr>
          <a:xfrm>
            <a:off x="5154318" y="4355086"/>
            <a:ext cx="484483" cy="205394"/>
            <a:chOff x="3198813" y="2921001"/>
            <a:chExt cx="849312" cy="660399"/>
          </a:xfrm>
          <a:effectLst/>
        </p:grpSpPr>
        <p:sp>
          <p:nvSpPr>
            <p:cNvPr id="253" name="Rectangle 252"/>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4" name="Trapezoid 253"/>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5" name="Rectangle 254"/>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56" name="Straight Connector 255"/>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grpSp>
        <p:nvGrpSpPr>
          <p:cNvPr id="259" name="Group 166"/>
          <p:cNvGrpSpPr/>
          <p:nvPr/>
        </p:nvGrpSpPr>
        <p:grpSpPr>
          <a:xfrm rot="10800000">
            <a:off x="4439198" y="4069254"/>
            <a:ext cx="378488" cy="148326"/>
            <a:chOff x="4353250" y="4662839"/>
            <a:chExt cx="442976" cy="281897"/>
          </a:xfrm>
          <a:solidFill>
            <a:srgbClr val="7F7F7F">
              <a:alpha val="69804"/>
            </a:srgbClr>
          </a:solidFill>
          <a:effectLst>
            <a:outerShdw blurRad="63500" sx="102000" sy="102000" algn="ctr" rotWithShape="0">
              <a:prstClr val="black">
                <a:alpha val="40000"/>
              </a:prstClr>
            </a:outerShdw>
          </a:effectLst>
        </p:grpSpPr>
        <p:sp>
          <p:nvSpPr>
            <p:cNvPr id="260"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1"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2"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63" name="AutoShape 306"/>
          <p:cNvSpPr>
            <a:spLocks/>
          </p:cNvSpPr>
          <p:nvPr/>
        </p:nvSpPr>
        <p:spPr bwMode="auto">
          <a:xfrm>
            <a:off x="4533292" y="4339284"/>
            <a:ext cx="210706" cy="221196"/>
          </a:xfrm>
          <a:custGeom>
            <a:avLst/>
            <a:gdLst>
              <a:gd name="T0" fmla="*/ 260 w 21600"/>
              <a:gd name="T1" fmla="*/ 364 h 21600"/>
              <a:gd name="T2" fmla="*/ 0 60000 65536"/>
              <a:gd name="T3" fmla="*/ 0 w 21600"/>
              <a:gd name="T4" fmla="*/ 0 h 21600"/>
              <a:gd name="T5" fmla="*/ 21600 w 21600"/>
              <a:gd name="T6" fmla="*/ 21600 h 21600"/>
            </a:gdLst>
            <a:ahLst/>
            <a:cxnLst>
              <a:cxn ang="T2">
                <a:pos x="T0" y="T1"/>
              </a:cxn>
            </a:cxnLst>
            <a:rect l="T3" t="T4" r="T5" b="T6"/>
            <a:pathLst>
              <a:path w="21600" h="21600">
                <a:moveTo>
                  <a:pt x="19895" y="0"/>
                </a:moveTo>
                <a:cubicBezTo>
                  <a:pt x="8185" y="0"/>
                  <a:pt x="1933" y="0"/>
                  <a:pt x="1933" y="0"/>
                </a:cubicBezTo>
                <a:cubicBezTo>
                  <a:pt x="909" y="0"/>
                  <a:pt x="0" y="650"/>
                  <a:pt x="0" y="1462"/>
                </a:cubicBezTo>
                <a:cubicBezTo>
                  <a:pt x="0" y="20301"/>
                  <a:pt x="0" y="20301"/>
                  <a:pt x="0" y="20301"/>
                </a:cubicBezTo>
                <a:cubicBezTo>
                  <a:pt x="0" y="21113"/>
                  <a:pt x="909" y="21600"/>
                  <a:pt x="1933" y="21600"/>
                </a:cubicBezTo>
                <a:cubicBezTo>
                  <a:pt x="13642" y="21600"/>
                  <a:pt x="19895" y="21600"/>
                  <a:pt x="19895" y="21600"/>
                </a:cubicBezTo>
                <a:cubicBezTo>
                  <a:pt x="20918" y="21600"/>
                  <a:pt x="21600" y="21113"/>
                  <a:pt x="21600" y="20301"/>
                </a:cubicBezTo>
                <a:cubicBezTo>
                  <a:pt x="21600" y="1462"/>
                  <a:pt x="21600" y="1462"/>
                  <a:pt x="21600" y="1462"/>
                </a:cubicBezTo>
                <a:cubicBezTo>
                  <a:pt x="21600" y="650"/>
                  <a:pt x="20918" y="0"/>
                  <a:pt x="19895" y="0"/>
                </a:cubicBezTo>
                <a:close/>
                <a:moveTo>
                  <a:pt x="20236" y="17621"/>
                </a:moveTo>
                <a:cubicBezTo>
                  <a:pt x="20236" y="18189"/>
                  <a:pt x="19554" y="18596"/>
                  <a:pt x="18872" y="18596"/>
                </a:cubicBezTo>
                <a:cubicBezTo>
                  <a:pt x="9208" y="18596"/>
                  <a:pt x="2956" y="18596"/>
                  <a:pt x="2956" y="18596"/>
                </a:cubicBezTo>
                <a:cubicBezTo>
                  <a:pt x="2046" y="18596"/>
                  <a:pt x="1364" y="18189"/>
                  <a:pt x="1364" y="17621"/>
                </a:cubicBezTo>
                <a:cubicBezTo>
                  <a:pt x="1364" y="4223"/>
                  <a:pt x="1364" y="2192"/>
                  <a:pt x="1364" y="2192"/>
                </a:cubicBezTo>
                <a:cubicBezTo>
                  <a:pt x="1364" y="1543"/>
                  <a:pt x="2046" y="1056"/>
                  <a:pt x="2956" y="1056"/>
                </a:cubicBezTo>
                <a:cubicBezTo>
                  <a:pt x="12619" y="1056"/>
                  <a:pt x="18872" y="1056"/>
                  <a:pt x="18872" y="1056"/>
                </a:cubicBezTo>
                <a:cubicBezTo>
                  <a:pt x="19554" y="1056"/>
                  <a:pt x="20236" y="1543"/>
                  <a:pt x="20236" y="2192"/>
                </a:cubicBezTo>
                <a:cubicBezTo>
                  <a:pt x="20236" y="15591"/>
                  <a:pt x="20236" y="15591"/>
                  <a:pt x="20236" y="15591"/>
                </a:cubicBezTo>
                <a:lnTo>
                  <a:pt x="20236" y="17621"/>
                </a:lnTo>
                <a:close/>
                <a:moveTo>
                  <a:pt x="20236" y="17621"/>
                </a:moveTo>
              </a:path>
            </a:pathLst>
          </a:custGeom>
          <a:noFill/>
          <a:ln w="9525">
            <a:solidFill>
              <a:srgbClr val="464646"/>
            </a:solidFill>
            <a:round/>
            <a:headEnd/>
            <a:tailEnd/>
          </a:ln>
          <a:effectLst>
            <a:outerShdw blurRad="63500" sx="102000" sy="102000" algn="ctr" rotWithShape="0">
              <a:prstClr val="black">
                <a:alpha val="40000"/>
              </a:prstClr>
            </a:outerShdw>
          </a:effectLst>
        </p:spPr>
        <p:txBody>
          <a:bodyPr lIns="0" tIns="0" rIns="0" bIns="0"/>
          <a:lstStyle/>
          <a:p>
            <a:endParaRPr lang="en-US" dirty="0"/>
          </a:p>
        </p:txBody>
      </p:sp>
      <p:pic>
        <p:nvPicPr>
          <p:cNvPr id="264" name="Picture 4" descr="\\Mv-fs\Projects\Cisco\References\Brand Assets\Kubrick Icons\Device Icons\Device_access_point_3063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27206" y="3825227"/>
            <a:ext cx="549594" cy="171996"/>
          </a:xfrm>
          <a:prstGeom prst="rect">
            <a:avLst/>
          </a:prstGeom>
          <a:noFill/>
          <a:effectLst>
            <a:outerShdw blurRad="38100" dist="25400" dir="5400000" algn="t" rotWithShape="0">
              <a:prstClr val="black">
                <a:alpha val="65000"/>
              </a:prstClr>
            </a:outerShdw>
          </a:effectLst>
        </p:spPr>
      </p:pic>
      <p:pic>
        <p:nvPicPr>
          <p:cNvPr id="265"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0" y="3721248"/>
            <a:ext cx="551294" cy="382032"/>
          </a:xfrm>
          <a:prstGeom prst="rect">
            <a:avLst/>
          </a:prstGeom>
          <a:noFill/>
          <a:effectLst>
            <a:outerShdw blurRad="38100" dist="25400" dir="5400000" algn="t" rotWithShape="0">
              <a:prstClr val="black">
                <a:alpha val="65000"/>
              </a:prstClr>
            </a:outerShdw>
          </a:effectLst>
        </p:spPr>
      </p:pic>
      <p:pic>
        <p:nvPicPr>
          <p:cNvPr id="267"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25506" y="3264048"/>
            <a:ext cx="551294" cy="382032"/>
          </a:xfrm>
          <a:prstGeom prst="rect">
            <a:avLst/>
          </a:prstGeom>
          <a:noFill/>
          <a:effectLst>
            <a:outerShdw blurRad="38100" dist="25400" dir="5400000" algn="t" rotWithShape="0">
              <a:prstClr val="black">
                <a:alpha val="65000"/>
              </a:prstClr>
            </a:outerShdw>
          </a:effectLst>
        </p:spPr>
      </p:pic>
      <p:cxnSp>
        <p:nvCxnSpPr>
          <p:cNvPr id="268" name="直線コネクタ 409"/>
          <p:cNvCxnSpPr>
            <a:stCxn id="253" idx="0"/>
          </p:cNvCxnSpPr>
          <p:nvPr/>
        </p:nvCxnSpPr>
        <p:spPr>
          <a:xfrm flipV="1">
            <a:off x="5396559" y="3988980"/>
            <a:ext cx="0" cy="366106"/>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9" name="直線コネクタ 125"/>
          <p:cNvCxnSpPr/>
          <p:nvPr/>
        </p:nvCxnSpPr>
        <p:spPr>
          <a:xfrm flipH="1">
            <a:off x="4572002" y="3287508"/>
            <a:ext cx="1066799"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0" name="Rectangle 82"/>
          <p:cNvSpPr/>
          <p:nvPr/>
        </p:nvSpPr>
        <p:spPr bwMode="auto">
          <a:xfrm>
            <a:off x="5444952" y="3394469"/>
            <a:ext cx="630324"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WLC</a:t>
            </a:r>
            <a:endParaRPr lang="en-US" sz="1100" dirty="0">
              <a:solidFill>
                <a:srgbClr val="404040"/>
              </a:solidFill>
            </a:endParaRPr>
          </a:p>
        </p:txBody>
      </p:sp>
      <p:pic>
        <p:nvPicPr>
          <p:cNvPr id="271" name="Picture 194" descr="WLS.png"/>
          <p:cNvPicPr>
            <a:picLocks noChangeAspect="1"/>
          </p:cNvPicPr>
          <p:nvPr/>
        </p:nvPicPr>
        <p:blipFill>
          <a:blip r:embed="rId6" cstate="screen"/>
          <a:srcRect/>
          <a:stretch>
            <a:fillRect/>
          </a:stretch>
        </p:blipFill>
        <p:spPr bwMode="auto">
          <a:xfrm>
            <a:off x="5486400" y="3188880"/>
            <a:ext cx="567270" cy="197255"/>
          </a:xfrm>
          <a:prstGeom prst="rect">
            <a:avLst/>
          </a:prstGeom>
          <a:noFill/>
          <a:ln w="9525">
            <a:noFill/>
            <a:miter lim="800000"/>
            <a:headEnd/>
            <a:tailEnd/>
          </a:ln>
        </p:spPr>
      </p:pic>
      <p:sp>
        <p:nvSpPr>
          <p:cNvPr id="302" name="Rectangle 82"/>
          <p:cNvSpPr/>
          <p:nvPr/>
        </p:nvSpPr>
        <p:spPr bwMode="auto">
          <a:xfrm>
            <a:off x="6324600" y="200614"/>
            <a:ext cx="2568764" cy="428036"/>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pPr>
            <a:r>
              <a:rPr lang="ja-JP" altLang="en-US" sz="1200" dirty="0">
                <a:solidFill>
                  <a:srgbClr val="004B6B"/>
                </a:solidFill>
              </a:rPr>
              <a:t>同時</a:t>
            </a:r>
            <a:r>
              <a:rPr lang="ja-JP" altLang="en-US" sz="1200" dirty="0" smtClean="0">
                <a:solidFill>
                  <a:srgbClr val="004B6B"/>
                </a:solidFill>
              </a:rPr>
              <a:t>接続数</a:t>
            </a:r>
            <a:endParaRPr lang="en-US" altLang="ja-JP" sz="1200" dirty="0">
              <a:solidFill>
                <a:srgbClr val="004B6B"/>
              </a:solidFill>
            </a:endParaRPr>
          </a:p>
          <a:p>
            <a:pPr algn="ctr" fontAlgn="base">
              <a:spcBef>
                <a:spcPct val="0"/>
              </a:spcBef>
              <a:spcAft>
                <a:spcPct val="0"/>
              </a:spcAft>
            </a:pPr>
            <a:r>
              <a:rPr lang="ja-JP" altLang="en-US" sz="1400" b="1" dirty="0" smtClean="0">
                <a:solidFill>
                  <a:srgbClr val="004B6B"/>
                </a:solidFill>
              </a:rPr>
              <a:t>エンドポイント</a:t>
            </a:r>
            <a:r>
              <a:rPr lang="en-US" altLang="ja-JP" sz="1400" b="1" dirty="0" smtClean="0">
                <a:solidFill>
                  <a:srgbClr val="004B6B"/>
                </a:solidFill>
              </a:rPr>
              <a:t> &lt;20,000</a:t>
            </a:r>
          </a:p>
        </p:txBody>
      </p:sp>
      <p:cxnSp>
        <p:nvCxnSpPr>
          <p:cNvPr id="306" name="直線コネクタ 384"/>
          <p:cNvCxnSpPr/>
          <p:nvPr/>
        </p:nvCxnSpPr>
        <p:spPr>
          <a:xfrm>
            <a:off x="3200400" y="2203950"/>
            <a:ext cx="4572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5" name="直線コネクタ 384"/>
          <p:cNvCxnSpPr/>
          <p:nvPr/>
        </p:nvCxnSpPr>
        <p:spPr>
          <a:xfrm>
            <a:off x="7010400" y="2960280"/>
            <a:ext cx="0" cy="675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0" name="Can 73"/>
          <p:cNvSpPr/>
          <p:nvPr/>
        </p:nvSpPr>
        <p:spPr>
          <a:xfrm>
            <a:off x="6553200" y="2965851"/>
            <a:ext cx="1143000" cy="1023129"/>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pic>
        <p:nvPicPr>
          <p:cNvPr id="341" name="Picture 2" descr="\\tyo-filer02d\wg-j\japan_bid_parts_catalog\Published\Cisco_Icon\Kubrick_Product_Color\Device_router_3057_default_64.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75346" y="2788831"/>
            <a:ext cx="463655" cy="3477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42" name="Group 55"/>
          <p:cNvGrpSpPr/>
          <p:nvPr/>
        </p:nvGrpSpPr>
        <p:grpSpPr>
          <a:xfrm>
            <a:off x="6754518" y="3646081"/>
            <a:ext cx="484483" cy="205394"/>
            <a:chOff x="3198813" y="2921001"/>
            <a:chExt cx="849312" cy="660399"/>
          </a:xfrm>
          <a:effectLst/>
        </p:grpSpPr>
        <p:sp>
          <p:nvSpPr>
            <p:cNvPr id="343" name="Rectangle 342"/>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4" name="Trapezoid 343"/>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5" name="Rectangle 344"/>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346" name="Straight Connector 345"/>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pic>
        <p:nvPicPr>
          <p:cNvPr id="355"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5600" y="3131730"/>
            <a:ext cx="551294" cy="382032"/>
          </a:xfrm>
          <a:prstGeom prst="rect">
            <a:avLst/>
          </a:prstGeom>
          <a:noFill/>
          <a:effectLst>
            <a:outerShdw blurRad="38100" dist="25400" dir="5400000" algn="t" rotWithShape="0">
              <a:prstClr val="black">
                <a:alpha val="65000"/>
              </a:prstClr>
            </a:outerShdw>
          </a:effectLst>
        </p:spPr>
      </p:pic>
      <p:grpSp>
        <p:nvGrpSpPr>
          <p:cNvPr id="364" name="グループ化 10"/>
          <p:cNvGrpSpPr/>
          <p:nvPr/>
        </p:nvGrpSpPr>
        <p:grpSpPr>
          <a:xfrm>
            <a:off x="6362636" y="736608"/>
            <a:ext cx="1562164" cy="406392"/>
            <a:chOff x="4608004" y="3999156"/>
            <a:chExt cx="1469699" cy="509784"/>
          </a:xfrm>
        </p:grpSpPr>
        <p:sp>
          <p:nvSpPr>
            <p:cNvPr id="365" name="Can 73"/>
            <p:cNvSpPr/>
            <p:nvPr/>
          </p:nvSpPr>
          <p:spPr>
            <a:xfrm>
              <a:off x="4608004" y="3999156"/>
              <a:ext cx="1452057" cy="374974"/>
            </a:xfrm>
            <a:prstGeom prst="roundRect">
              <a:avLst>
                <a:gd name="adj" fmla="val 8259"/>
              </a:avLst>
            </a:prstGeom>
            <a:solidFill>
              <a:schemeClr val="bg1"/>
            </a:solidFill>
            <a:ln w="3175">
              <a:solidFill>
                <a:srgbClr val="004B6B"/>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rgbClr val="7F7F7F"/>
                </a:solidFill>
                <a:ea typeface="ＭＳ Ｐゴシック" pitchFamily="50" charset="-128"/>
              </a:endParaRPr>
            </a:p>
          </p:txBody>
        </p:sp>
        <p:grpSp>
          <p:nvGrpSpPr>
            <p:cNvPr id="366" name="Group 81"/>
            <p:cNvGrpSpPr/>
            <p:nvPr/>
          </p:nvGrpSpPr>
          <p:grpSpPr>
            <a:xfrm>
              <a:off x="4660024" y="4062917"/>
              <a:ext cx="181950" cy="260452"/>
              <a:chOff x="8042194" y="5831795"/>
              <a:chExt cx="333451" cy="477306"/>
            </a:xfrm>
            <a:solidFill>
              <a:srgbClr val="404040"/>
            </a:solidFill>
          </p:grpSpPr>
          <p:sp>
            <p:nvSpPr>
              <p:cNvPr id="372" name="Freeform 75"/>
              <p:cNvSpPr>
                <a:spLocks/>
              </p:cNvSpPr>
              <p:nvPr/>
            </p:nvSpPr>
            <p:spPr bwMode="auto">
              <a:xfrm>
                <a:off x="8188222" y="5839056"/>
                <a:ext cx="36325" cy="16708"/>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3" name="Freeform 76"/>
              <p:cNvSpPr>
                <a:spLocks/>
              </p:cNvSpPr>
              <p:nvPr/>
            </p:nvSpPr>
            <p:spPr bwMode="auto">
              <a:xfrm>
                <a:off x="8136643" y="5831795"/>
                <a:ext cx="170723" cy="65382"/>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4" name="Freeform 77"/>
              <p:cNvSpPr>
                <a:spLocks/>
              </p:cNvSpPr>
              <p:nvPr/>
            </p:nvSpPr>
            <p:spPr bwMode="auto">
              <a:xfrm>
                <a:off x="8260870" y="5847053"/>
                <a:ext cx="25426" cy="22519"/>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5" name="Freeform 78"/>
              <p:cNvSpPr>
                <a:spLocks/>
              </p:cNvSpPr>
              <p:nvPr/>
            </p:nvSpPr>
            <p:spPr bwMode="auto">
              <a:xfrm>
                <a:off x="8079978" y="5871027"/>
                <a:ext cx="280421" cy="13439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6" name="Freeform 79"/>
              <p:cNvSpPr>
                <a:spLocks/>
              </p:cNvSpPr>
              <p:nvPr/>
            </p:nvSpPr>
            <p:spPr bwMode="auto">
              <a:xfrm>
                <a:off x="8102497" y="5878295"/>
                <a:ext cx="32691" cy="25426"/>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7" name="Freeform 80"/>
              <p:cNvSpPr>
                <a:spLocks/>
              </p:cNvSpPr>
              <p:nvPr/>
            </p:nvSpPr>
            <p:spPr bwMode="auto">
              <a:xfrm>
                <a:off x="8053096" y="5900823"/>
                <a:ext cx="119870" cy="111148"/>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8" name="Freeform 81"/>
              <p:cNvSpPr>
                <a:spLocks/>
              </p:cNvSpPr>
              <p:nvPr/>
            </p:nvSpPr>
            <p:spPr bwMode="auto">
              <a:xfrm>
                <a:off x="8125010" y="5910999"/>
                <a:ext cx="250635" cy="245545"/>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9" name="Freeform 82"/>
              <p:cNvSpPr>
                <a:spLocks/>
              </p:cNvSpPr>
              <p:nvPr/>
            </p:nvSpPr>
            <p:spPr bwMode="auto">
              <a:xfrm>
                <a:off x="8042194" y="5932792"/>
                <a:ext cx="314567" cy="21285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0" name="Freeform 83"/>
              <p:cNvSpPr>
                <a:spLocks/>
              </p:cNvSpPr>
              <p:nvPr/>
            </p:nvSpPr>
            <p:spPr bwMode="auto">
              <a:xfrm>
                <a:off x="8069801" y="5940051"/>
                <a:ext cx="32691" cy="3051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1" name="Freeform 84"/>
              <p:cNvSpPr>
                <a:spLocks/>
              </p:cNvSpPr>
              <p:nvPr/>
            </p:nvSpPr>
            <p:spPr bwMode="auto">
              <a:xfrm>
                <a:off x="8048005" y="5953851"/>
                <a:ext cx="255721" cy="32618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2" name="Freeform 85"/>
              <p:cNvSpPr>
                <a:spLocks/>
              </p:cNvSpPr>
              <p:nvPr/>
            </p:nvSpPr>
            <p:spPr bwMode="auto">
              <a:xfrm>
                <a:off x="8229626" y="5955299"/>
                <a:ext cx="104613" cy="190333"/>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3" name="Freeform 86"/>
              <p:cNvSpPr>
                <a:spLocks/>
              </p:cNvSpPr>
              <p:nvPr/>
            </p:nvSpPr>
            <p:spPr bwMode="auto">
              <a:xfrm>
                <a:off x="8048016" y="5987982"/>
                <a:ext cx="85724" cy="127130"/>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4" name="Freeform 87"/>
              <p:cNvSpPr>
                <a:spLocks/>
              </p:cNvSpPr>
              <p:nvPr/>
            </p:nvSpPr>
            <p:spPr bwMode="auto">
              <a:xfrm>
                <a:off x="8073442" y="5996702"/>
                <a:ext cx="212859" cy="25571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5" name="Freeform 88"/>
              <p:cNvSpPr>
                <a:spLocks/>
              </p:cNvSpPr>
              <p:nvPr/>
            </p:nvSpPr>
            <p:spPr bwMode="auto">
              <a:xfrm>
                <a:off x="8196944" y="6041018"/>
                <a:ext cx="39957" cy="29058"/>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6" name="Freeform 89"/>
              <p:cNvSpPr>
                <a:spLocks/>
              </p:cNvSpPr>
              <p:nvPr/>
            </p:nvSpPr>
            <p:spPr bwMode="auto">
              <a:xfrm>
                <a:off x="8130107" y="6043195"/>
                <a:ext cx="69016" cy="80637"/>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7" name="Freeform 90"/>
              <p:cNvSpPr>
                <a:spLocks/>
              </p:cNvSpPr>
              <p:nvPr/>
            </p:nvSpPr>
            <p:spPr bwMode="auto">
              <a:xfrm>
                <a:off x="8083613" y="6064994"/>
                <a:ext cx="149654" cy="193965"/>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8" name="Freeform 91"/>
              <p:cNvSpPr>
                <a:spLocks noEditPoints="1"/>
              </p:cNvSpPr>
              <p:nvPr/>
            </p:nvSpPr>
            <p:spPr bwMode="auto">
              <a:xfrm>
                <a:off x="8087245" y="6088957"/>
                <a:ext cx="128588" cy="156189"/>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9" name="Freeform 92"/>
              <p:cNvSpPr>
                <a:spLocks/>
              </p:cNvSpPr>
              <p:nvPr/>
            </p:nvSpPr>
            <p:spPr bwMode="auto">
              <a:xfrm>
                <a:off x="8298653" y="6094774"/>
                <a:ext cx="20341" cy="4576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0" name="Freeform 93"/>
              <p:cNvSpPr>
                <a:spLocks/>
              </p:cNvSpPr>
              <p:nvPr/>
            </p:nvSpPr>
            <p:spPr bwMode="auto">
              <a:xfrm>
                <a:off x="8058185" y="6099863"/>
                <a:ext cx="49401" cy="78458"/>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1" name="Freeform 94"/>
              <p:cNvSpPr>
                <a:spLocks/>
              </p:cNvSpPr>
              <p:nvPr/>
            </p:nvSpPr>
            <p:spPr bwMode="auto">
              <a:xfrm>
                <a:off x="8155534" y="6151460"/>
                <a:ext cx="156919" cy="157641"/>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2" name="Freeform 95"/>
              <p:cNvSpPr>
                <a:spLocks/>
              </p:cNvSpPr>
              <p:nvPr/>
            </p:nvSpPr>
            <p:spPr bwMode="auto">
              <a:xfrm>
                <a:off x="8258701" y="6154370"/>
                <a:ext cx="94444" cy="111876"/>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3" name="Freeform 96"/>
              <p:cNvSpPr>
                <a:spLocks/>
              </p:cNvSpPr>
              <p:nvPr/>
            </p:nvSpPr>
            <p:spPr bwMode="auto">
              <a:xfrm>
                <a:off x="8238357" y="6213217"/>
                <a:ext cx="103160" cy="78458"/>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4" name="Freeform 97"/>
              <p:cNvSpPr>
                <a:spLocks/>
              </p:cNvSpPr>
              <p:nvPr/>
            </p:nvSpPr>
            <p:spPr bwMode="auto">
              <a:xfrm>
                <a:off x="8130091" y="6272722"/>
                <a:ext cx="42862" cy="26153"/>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5" name="Freeform 98"/>
              <p:cNvSpPr>
                <a:spLocks/>
              </p:cNvSpPr>
              <p:nvPr/>
            </p:nvSpPr>
            <p:spPr bwMode="auto">
              <a:xfrm>
                <a:off x="8177960" y="6285195"/>
                <a:ext cx="42862" cy="20340"/>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grpSp>
        <p:sp>
          <p:nvSpPr>
            <p:cNvPr id="367" name="Rectangle 82"/>
            <p:cNvSpPr/>
            <p:nvPr/>
          </p:nvSpPr>
          <p:spPr bwMode="auto">
            <a:xfrm>
              <a:off x="4732035" y="4109056"/>
              <a:ext cx="648072" cy="25014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404040"/>
                  </a:solidFill>
                  <a:effectLst>
                    <a:outerShdw blurRad="63500" algn="ctr" rotWithShape="0">
                      <a:prstClr val="black">
                        <a:alpha val="50000"/>
                      </a:prstClr>
                    </a:outerShdw>
                  </a:effectLst>
                </a:rPr>
                <a:t>ISE</a:t>
              </a:r>
              <a:endParaRPr lang="en-US" sz="1400" dirty="0">
                <a:solidFill>
                  <a:srgbClr val="404040"/>
                </a:solidFill>
                <a:effectLst>
                  <a:outerShdw blurRad="63500" algn="ctr" rotWithShape="0">
                    <a:prstClr val="black">
                      <a:alpha val="50000"/>
                    </a:prstClr>
                  </a:outerShdw>
                </a:effectLst>
              </a:endParaRPr>
            </a:p>
          </p:txBody>
        </p:sp>
        <p:grpSp>
          <p:nvGrpSpPr>
            <p:cNvPr id="368" name="グループ化 119"/>
            <p:cNvGrpSpPr/>
            <p:nvPr/>
          </p:nvGrpSpPr>
          <p:grpSpPr>
            <a:xfrm>
              <a:off x="5158787" y="4051778"/>
              <a:ext cx="918916" cy="457162"/>
              <a:chOff x="4361705" y="3200419"/>
              <a:chExt cx="918916" cy="457162"/>
            </a:xfrm>
          </p:grpSpPr>
          <p:pic>
            <p:nvPicPr>
              <p:cNvPr id="369" name="図 12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61705" y="3200419"/>
                <a:ext cx="420589" cy="457162"/>
              </a:xfrm>
              <a:prstGeom prst="rect">
                <a:avLst/>
              </a:prstGeom>
            </p:spPr>
          </p:pic>
          <p:pic>
            <p:nvPicPr>
              <p:cNvPr id="370" name="図 12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98678" y="3200419"/>
                <a:ext cx="444971" cy="457162"/>
              </a:xfrm>
              <a:prstGeom prst="rect">
                <a:avLst/>
              </a:prstGeom>
            </p:spPr>
          </p:pic>
          <p:pic>
            <p:nvPicPr>
              <p:cNvPr id="371" name="図 12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60032" y="3200419"/>
                <a:ext cx="420589" cy="457162"/>
              </a:xfrm>
              <a:prstGeom prst="rect">
                <a:avLst/>
              </a:prstGeom>
            </p:spPr>
          </p:pic>
        </p:grpSp>
      </p:grpSp>
      <p:sp>
        <p:nvSpPr>
          <p:cNvPr id="396" name="TextBox 395"/>
          <p:cNvSpPr txBox="1"/>
          <p:nvPr/>
        </p:nvSpPr>
        <p:spPr>
          <a:xfrm>
            <a:off x="4800600" y="1474380"/>
            <a:ext cx="3167002" cy="338554"/>
          </a:xfrm>
          <a:prstGeom prst="rect">
            <a:avLst/>
          </a:prstGeom>
          <a:noFill/>
        </p:spPr>
        <p:txBody>
          <a:bodyPr wrap="square" rtlCol="0">
            <a:spAutoFit/>
          </a:bodyPr>
          <a:lstStyle/>
          <a:p>
            <a:pPr marL="285750" indent="-285750">
              <a:buFont typeface="Wingdings" charset="2"/>
              <a:buChar char="ü"/>
            </a:pPr>
            <a:r>
              <a:rPr lang="ja-JP" altLang="en-US" sz="1600" dirty="0" smtClean="0">
                <a:solidFill>
                  <a:schemeClr val="tx1">
                    <a:lumMod val="75000"/>
                  </a:schemeClr>
                </a:solidFill>
              </a:rPr>
              <a:t>中央集中のポリシー制御</a:t>
            </a:r>
            <a:endParaRPr lang="en-US" sz="1600" dirty="0" smtClean="0">
              <a:solidFill>
                <a:schemeClr val="tx1">
                  <a:lumMod val="75000"/>
                </a:schemeClr>
              </a:solidFill>
            </a:endParaRPr>
          </a:p>
        </p:txBody>
      </p:sp>
      <p:sp>
        <p:nvSpPr>
          <p:cNvPr id="3" name="Freeform 2"/>
          <p:cNvSpPr/>
          <p:nvPr/>
        </p:nvSpPr>
        <p:spPr>
          <a:xfrm>
            <a:off x="2286000" y="2324432"/>
            <a:ext cx="3208494" cy="876218"/>
          </a:xfrm>
          <a:custGeom>
            <a:avLst/>
            <a:gdLst>
              <a:gd name="connsiteX0" fmla="*/ 3252640 w 3252640"/>
              <a:gd name="connsiteY0" fmla="*/ 1243964 h 1243964"/>
              <a:gd name="connsiteX1" fmla="*/ 2462158 w 3252640"/>
              <a:gd name="connsiteY1" fmla="*/ 997763 h 1243964"/>
              <a:gd name="connsiteX2" fmla="*/ 2552869 w 3252640"/>
              <a:gd name="connsiteY2" fmla="*/ 181411 h 1243964"/>
              <a:gd name="connsiteX3" fmla="*/ 0 w 3252640"/>
              <a:gd name="connsiteY3" fmla="*/ 0 h 1243964"/>
            </a:gdLst>
            <a:ahLst/>
            <a:cxnLst>
              <a:cxn ang="0">
                <a:pos x="connsiteX0" y="connsiteY0"/>
              </a:cxn>
              <a:cxn ang="0">
                <a:pos x="connsiteX1" y="connsiteY1"/>
              </a:cxn>
              <a:cxn ang="0">
                <a:pos x="connsiteX2" y="connsiteY2"/>
              </a:cxn>
              <a:cxn ang="0">
                <a:pos x="connsiteX3" y="connsiteY3"/>
              </a:cxn>
            </a:cxnLst>
            <a:rect l="l" t="t" r="r" b="b"/>
            <a:pathLst>
              <a:path w="3252640" h="1243964">
                <a:moveTo>
                  <a:pt x="3252640" y="1243964"/>
                </a:moveTo>
                <a:cubicBezTo>
                  <a:pt x="2915713" y="1209409"/>
                  <a:pt x="2578786" y="1174855"/>
                  <a:pt x="2462158" y="997763"/>
                </a:cubicBezTo>
                <a:cubicBezTo>
                  <a:pt x="2345530" y="820671"/>
                  <a:pt x="2963229" y="347705"/>
                  <a:pt x="2552869" y="181411"/>
                </a:cubicBezTo>
                <a:cubicBezTo>
                  <a:pt x="2142509" y="15117"/>
                  <a:pt x="0" y="0"/>
                  <a:pt x="0" y="0"/>
                </a:cubicBezTo>
              </a:path>
            </a:pathLst>
          </a:custGeom>
          <a:ln>
            <a:solidFill>
              <a:srgbClr val="FF6600"/>
            </a:solidFill>
            <a:tailEnd type="arrow" w="lg"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8" name="Freeform 27"/>
          <p:cNvSpPr/>
          <p:nvPr/>
        </p:nvSpPr>
        <p:spPr>
          <a:xfrm>
            <a:off x="2034520" y="2403736"/>
            <a:ext cx="1490410" cy="732050"/>
          </a:xfrm>
          <a:custGeom>
            <a:avLst/>
            <a:gdLst>
              <a:gd name="connsiteX0" fmla="*/ 0 w 1490410"/>
              <a:gd name="connsiteY0" fmla="*/ 945931 h 976066"/>
              <a:gd name="connsiteX1" fmla="*/ 1334748 w 1490410"/>
              <a:gd name="connsiteY1" fmla="*/ 881141 h 976066"/>
              <a:gd name="connsiteX2" fmla="*/ 1347707 w 1490410"/>
              <a:gd name="connsiteY2" fmla="*/ 155495 h 976066"/>
              <a:gd name="connsiteX3" fmla="*/ 298050 w 1490410"/>
              <a:gd name="connsiteY3" fmla="*/ 0 h 976066"/>
            </a:gdLst>
            <a:ahLst/>
            <a:cxnLst>
              <a:cxn ang="0">
                <a:pos x="connsiteX0" y="connsiteY0"/>
              </a:cxn>
              <a:cxn ang="0">
                <a:pos x="connsiteX1" y="connsiteY1"/>
              </a:cxn>
              <a:cxn ang="0">
                <a:pos x="connsiteX2" y="connsiteY2"/>
              </a:cxn>
              <a:cxn ang="0">
                <a:pos x="connsiteX3" y="connsiteY3"/>
              </a:cxn>
            </a:cxnLst>
            <a:rect l="l" t="t" r="r" b="b"/>
            <a:pathLst>
              <a:path w="1490410" h="976066">
                <a:moveTo>
                  <a:pt x="0" y="945931"/>
                </a:moveTo>
                <a:cubicBezTo>
                  <a:pt x="555065" y="979405"/>
                  <a:pt x="1110130" y="1012880"/>
                  <a:pt x="1334748" y="881141"/>
                </a:cubicBezTo>
                <a:cubicBezTo>
                  <a:pt x="1559366" y="749402"/>
                  <a:pt x="1520490" y="302352"/>
                  <a:pt x="1347707" y="155495"/>
                </a:cubicBezTo>
                <a:cubicBezTo>
                  <a:pt x="1174924" y="8638"/>
                  <a:pt x="298050" y="0"/>
                  <a:pt x="298050" y="0"/>
                </a:cubicBezTo>
              </a:path>
            </a:pathLst>
          </a:custGeom>
          <a:ln>
            <a:solidFill>
              <a:srgbClr val="FF6600"/>
            </a:solidFill>
            <a:tailEnd type="arrow" w="lg"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3560201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1" name="フリーフォーム 417"/>
          <p:cNvSpPr/>
          <p:nvPr/>
        </p:nvSpPr>
        <p:spPr>
          <a:xfrm rot="17204878">
            <a:off x="6219149" y="2089296"/>
            <a:ext cx="237800" cy="1149705"/>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66" name="直線コネクタ 384"/>
          <p:cNvCxnSpPr/>
          <p:nvPr/>
        </p:nvCxnSpPr>
        <p:spPr>
          <a:xfrm>
            <a:off x="4592724" y="2903130"/>
            <a:ext cx="0" cy="1296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9703" y="171450"/>
            <a:ext cx="5332898" cy="628650"/>
          </a:xfrm>
        </p:spPr>
        <p:txBody>
          <a:bodyPr/>
          <a:lstStyle/>
          <a:p>
            <a:r>
              <a:rPr lang="en-US" sz="2400" dirty="0" smtClean="0"/>
              <a:t>ISE</a:t>
            </a:r>
            <a:r>
              <a:rPr lang="ja-JP" altLang="en-US" sz="2400" dirty="0" smtClean="0"/>
              <a:t>配置デザイン</a:t>
            </a:r>
            <a:r>
              <a:rPr lang="en-US" altLang="ja-JP" sz="2400" dirty="0" smtClean="0"/>
              <a:t>(2) </a:t>
            </a:r>
            <a:r>
              <a:rPr lang="en-US" altLang="ja-JP" sz="2800" dirty="0" smtClean="0"/>
              <a:t/>
            </a:r>
            <a:br>
              <a:rPr lang="en-US" altLang="ja-JP" sz="2800" dirty="0" smtClean="0"/>
            </a:br>
            <a:r>
              <a:rPr lang="ja-JP" altLang="en-US" sz="2800" dirty="0" smtClean="0"/>
              <a:t>分散構成</a:t>
            </a:r>
            <a:endParaRPr lang="en-US" sz="2800" dirty="0"/>
          </a:p>
        </p:txBody>
      </p:sp>
      <p:grpSp>
        <p:nvGrpSpPr>
          <p:cNvPr id="4" name="Group 55"/>
          <p:cNvGrpSpPr/>
          <p:nvPr/>
        </p:nvGrpSpPr>
        <p:grpSpPr>
          <a:xfrm>
            <a:off x="2925924" y="4143613"/>
            <a:ext cx="579276" cy="289187"/>
            <a:chOff x="3198813" y="2921001"/>
            <a:chExt cx="849312" cy="660399"/>
          </a:xfrm>
          <a:effectLst/>
        </p:grpSpPr>
        <p:sp>
          <p:nvSpPr>
            <p:cNvPr id="5" name="Rectangle 4"/>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rapezoid 5"/>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 name="Straight Connector 7"/>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sp>
        <p:nvSpPr>
          <p:cNvPr id="11" name="Can 73"/>
          <p:cNvSpPr/>
          <p:nvPr/>
        </p:nvSpPr>
        <p:spPr>
          <a:xfrm>
            <a:off x="327720" y="1575300"/>
            <a:ext cx="3558480" cy="2971800"/>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grpSp>
        <p:nvGrpSpPr>
          <p:cNvPr id="12" name="Group 166"/>
          <p:cNvGrpSpPr/>
          <p:nvPr/>
        </p:nvGrpSpPr>
        <p:grpSpPr>
          <a:xfrm rot="10800000">
            <a:off x="1854634" y="3897399"/>
            <a:ext cx="431366" cy="205882"/>
            <a:chOff x="4353250" y="4662839"/>
            <a:chExt cx="442976" cy="281897"/>
          </a:xfrm>
          <a:solidFill>
            <a:srgbClr val="7F7F7F">
              <a:alpha val="69804"/>
            </a:srgbClr>
          </a:solidFill>
          <a:effectLst>
            <a:outerShdw blurRad="63500" sx="102000" sy="102000" algn="ctr" rotWithShape="0">
              <a:prstClr val="black">
                <a:alpha val="40000"/>
              </a:prstClr>
            </a:outerShdw>
          </a:effectLst>
        </p:grpSpPr>
        <p:sp>
          <p:nvSpPr>
            <p:cNvPr id="13"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6" name="AutoShape 306"/>
          <p:cNvSpPr>
            <a:spLocks/>
          </p:cNvSpPr>
          <p:nvPr/>
        </p:nvSpPr>
        <p:spPr bwMode="auto">
          <a:xfrm>
            <a:off x="1925406" y="4131330"/>
            <a:ext cx="228600" cy="278346"/>
          </a:xfrm>
          <a:custGeom>
            <a:avLst/>
            <a:gdLst>
              <a:gd name="T0" fmla="*/ 260 w 21600"/>
              <a:gd name="T1" fmla="*/ 364 h 21600"/>
              <a:gd name="T2" fmla="*/ 0 60000 65536"/>
              <a:gd name="T3" fmla="*/ 0 w 21600"/>
              <a:gd name="T4" fmla="*/ 0 h 21600"/>
              <a:gd name="T5" fmla="*/ 21600 w 21600"/>
              <a:gd name="T6" fmla="*/ 21600 h 21600"/>
            </a:gdLst>
            <a:ahLst/>
            <a:cxnLst>
              <a:cxn ang="T2">
                <a:pos x="T0" y="T1"/>
              </a:cxn>
            </a:cxnLst>
            <a:rect l="T3" t="T4" r="T5" b="T6"/>
            <a:pathLst>
              <a:path w="21600" h="21600">
                <a:moveTo>
                  <a:pt x="19895" y="0"/>
                </a:moveTo>
                <a:cubicBezTo>
                  <a:pt x="8185" y="0"/>
                  <a:pt x="1933" y="0"/>
                  <a:pt x="1933" y="0"/>
                </a:cubicBezTo>
                <a:cubicBezTo>
                  <a:pt x="909" y="0"/>
                  <a:pt x="0" y="650"/>
                  <a:pt x="0" y="1462"/>
                </a:cubicBezTo>
                <a:cubicBezTo>
                  <a:pt x="0" y="20301"/>
                  <a:pt x="0" y="20301"/>
                  <a:pt x="0" y="20301"/>
                </a:cubicBezTo>
                <a:cubicBezTo>
                  <a:pt x="0" y="21113"/>
                  <a:pt x="909" y="21600"/>
                  <a:pt x="1933" y="21600"/>
                </a:cubicBezTo>
                <a:cubicBezTo>
                  <a:pt x="13642" y="21600"/>
                  <a:pt x="19895" y="21600"/>
                  <a:pt x="19895" y="21600"/>
                </a:cubicBezTo>
                <a:cubicBezTo>
                  <a:pt x="20918" y="21600"/>
                  <a:pt x="21600" y="21113"/>
                  <a:pt x="21600" y="20301"/>
                </a:cubicBezTo>
                <a:cubicBezTo>
                  <a:pt x="21600" y="1462"/>
                  <a:pt x="21600" y="1462"/>
                  <a:pt x="21600" y="1462"/>
                </a:cubicBezTo>
                <a:cubicBezTo>
                  <a:pt x="21600" y="650"/>
                  <a:pt x="20918" y="0"/>
                  <a:pt x="19895" y="0"/>
                </a:cubicBezTo>
                <a:close/>
                <a:moveTo>
                  <a:pt x="20236" y="17621"/>
                </a:moveTo>
                <a:cubicBezTo>
                  <a:pt x="20236" y="18189"/>
                  <a:pt x="19554" y="18596"/>
                  <a:pt x="18872" y="18596"/>
                </a:cubicBezTo>
                <a:cubicBezTo>
                  <a:pt x="9208" y="18596"/>
                  <a:pt x="2956" y="18596"/>
                  <a:pt x="2956" y="18596"/>
                </a:cubicBezTo>
                <a:cubicBezTo>
                  <a:pt x="2046" y="18596"/>
                  <a:pt x="1364" y="18189"/>
                  <a:pt x="1364" y="17621"/>
                </a:cubicBezTo>
                <a:cubicBezTo>
                  <a:pt x="1364" y="4223"/>
                  <a:pt x="1364" y="2192"/>
                  <a:pt x="1364" y="2192"/>
                </a:cubicBezTo>
                <a:cubicBezTo>
                  <a:pt x="1364" y="1543"/>
                  <a:pt x="2046" y="1056"/>
                  <a:pt x="2956" y="1056"/>
                </a:cubicBezTo>
                <a:cubicBezTo>
                  <a:pt x="12619" y="1056"/>
                  <a:pt x="18872" y="1056"/>
                  <a:pt x="18872" y="1056"/>
                </a:cubicBezTo>
                <a:cubicBezTo>
                  <a:pt x="19554" y="1056"/>
                  <a:pt x="20236" y="1543"/>
                  <a:pt x="20236" y="2192"/>
                </a:cubicBezTo>
                <a:cubicBezTo>
                  <a:pt x="20236" y="15591"/>
                  <a:pt x="20236" y="15591"/>
                  <a:pt x="20236" y="15591"/>
                </a:cubicBezTo>
                <a:lnTo>
                  <a:pt x="20236" y="17621"/>
                </a:lnTo>
                <a:close/>
                <a:moveTo>
                  <a:pt x="20236" y="17621"/>
                </a:moveTo>
              </a:path>
            </a:pathLst>
          </a:custGeom>
          <a:noFill/>
          <a:ln w="9525">
            <a:solidFill>
              <a:srgbClr val="464646"/>
            </a:solidFill>
            <a:round/>
            <a:headEnd/>
            <a:tailEnd/>
          </a:ln>
          <a:effectLst>
            <a:outerShdw blurRad="63500" sx="102000" sy="102000" algn="ctr" rotWithShape="0">
              <a:prstClr val="black">
                <a:alpha val="40000"/>
              </a:prstClr>
            </a:outerShdw>
          </a:effectLst>
        </p:spPr>
        <p:txBody>
          <a:bodyPr lIns="0" tIns="0" rIns="0" bIns="0"/>
          <a:lstStyle/>
          <a:p>
            <a:endParaRPr lang="en-US" dirty="0"/>
          </a:p>
        </p:txBody>
      </p:sp>
      <p:sp>
        <p:nvSpPr>
          <p:cNvPr id="17" name="Oval 26"/>
          <p:cNvSpPr/>
          <p:nvPr/>
        </p:nvSpPr>
        <p:spPr bwMode="auto">
          <a:xfrm>
            <a:off x="304801" y="1320217"/>
            <a:ext cx="1584871" cy="255083"/>
          </a:xfrm>
          <a:prstGeom prst="round2SameRect">
            <a:avLst/>
          </a:prstGeom>
          <a:solidFill>
            <a:srgbClr val="004B6B">
              <a:alpha val="50196"/>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smtClean="0">
                <a:solidFill>
                  <a:schemeClr val="bg1"/>
                </a:solidFill>
              </a:rPr>
              <a:t>　中心拠点</a:t>
            </a:r>
            <a:r>
              <a:rPr lang="en-US" altLang="ja-JP" sz="1400" b="1" dirty="0" smtClean="0">
                <a:solidFill>
                  <a:schemeClr val="bg1"/>
                </a:solidFill>
              </a:rPr>
              <a:t>A</a:t>
            </a:r>
            <a:endParaRPr lang="en-US" sz="1400" b="1" dirty="0">
              <a:solidFill>
                <a:schemeClr val="bg1"/>
              </a:solidFill>
            </a:endParaRPr>
          </a:p>
        </p:txBody>
      </p:sp>
      <p:grpSp>
        <p:nvGrpSpPr>
          <p:cNvPr id="18" name="Group 17"/>
          <p:cNvGrpSpPr/>
          <p:nvPr/>
        </p:nvGrpSpPr>
        <p:grpSpPr>
          <a:xfrm>
            <a:off x="398091" y="902880"/>
            <a:ext cx="348581" cy="648783"/>
            <a:chOff x="5707721" y="2387306"/>
            <a:chExt cx="895854" cy="2223164"/>
          </a:xfrm>
          <a:solidFill>
            <a:schemeClr val="bg2"/>
          </a:solidFill>
          <a:effectLst>
            <a:outerShdw blurRad="63500" sx="102000" sy="102000" algn="ctr" rotWithShape="0">
              <a:prstClr val="black">
                <a:alpha val="40000"/>
              </a:prstClr>
            </a:outerShdw>
          </a:effectLst>
        </p:grpSpPr>
        <p:sp>
          <p:nvSpPr>
            <p:cNvPr id="19" name="Freeform 11"/>
            <p:cNvSpPr>
              <a:spLocks noEditPoints="1"/>
            </p:cNvSpPr>
            <p:nvPr/>
          </p:nvSpPr>
          <p:spPr bwMode="auto">
            <a:xfrm>
              <a:off x="5964620" y="2723251"/>
              <a:ext cx="638955" cy="1887219"/>
            </a:xfrm>
            <a:custGeom>
              <a:avLst/>
              <a:gdLst/>
              <a:ahLst/>
              <a:cxnLst>
                <a:cxn ang="0">
                  <a:pos x="136" y="128"/>
                </a:cxn>
                <a:cxn ang="0">
                  <a:pos x="58" y="958"/>
                </a:cxn>
                <a:cxn ang="0">
                  <a:pos x="26" y="886"/>
                </a:cxn>
                <a:cxn ang="0">
                  <a:pos x="58" y="875"/>
                </a:cxn>
                <a:cxn ang="0">
                  <a:pos x="26" y="793"/>
                </a:cxn>
                <a:cxn ang="0">
                  <a:pos x="58" y="720"/>
                </a:cxn>
                <a:cxn ang="0">
                  <a:pos x="58" y="669"/>
                </a:cxn>
                <a:cxn ang="0">
                  <a:pos x="26" y="597"/>
                </a:cxn>
                <a:cxn ang="0">
                  <a:pos x="58" y="587"/>
                </a:cxn>
                <a:cxn ang="0">
                  <a:pos x="26" y="504"/>
                </a:cxn>
                <a:cxn ang="0">
                  <a:pos x="58" y="431"/>
                </a:cxn>
                <a:cxn ang="0">
                  <a:pos x="58" y="380"/>
                </a:cxn>
                <a:cxn ang="0">
                  <a:pos x="26" y="308"/>
                </a:cxn>
                <a:cxn ang="0">
                  <a:pos x="58" y="298"/>
                </a:cxn>
                <a:cxn ang="0">
                  <a:pos x="67" y="958"/>
                </a:cxn>
                <a:cxn ang="0">
                  <a:pos x="99" y="886"/>
                </a:cxn>
                <a:cxn ang="0">
                  <a:pos x="99" y="833"/>
                </a:cxn>
                <a:cxn ang="0">
                  <a:pos x="67" y="761"/>
                </a:cxn>
                <a:cxn ang="0">
                  <a:pos x="99" y="752"/>
                </a:cxn>
                <a:cxn ang="0">
                  <a:pos x="67" y="669"/>
                </a:cxn>
                <a:cxn ang="0">
                  <a:pos x="99" y="597"/>
                </a:cxn>
                <a:cxn ang="0">
                  <a:pos x="99" y="546"/>
                </a:cxn>
                <a:cxn ang="0">
                  <a:pos x="67" y="472"/>
                </a:cxn>
                <a:cxn ang="0">
                  <a:pos x="99" y="463"/>
                </a:cxn>
                <a:cxn ang="0">
                  <a:pos x="67" y="380"/>
                </a:cxn>
                <a:cxn ang="0">
                  <a:pos x="99" y="308"/>
                </a:cxn>
                <a:cxn ang="0">
                  <a:pos x="99" y="257"/>
                </a:cxn>
                <a:cxn ang="0">
                  <a:pos x="108" y="927"/>
                </a:cxn>
                <a:cxn ang="0">
                  <a:pos x="140" y="916"/>
                </a:cxn>
                <a:cxn ang="0">
                  <a:pos x="108" y="833"/>
                </a:cxn>
                <a:cxn ang="0">
                  <a:pos x="140" y="761"/>
                </a:cxn>
                <a:cxn ang="0">
                  <a:pos x="140" y="710"/>
                </a:cxn>
                <a:cxn ang="0">
                  <a:pos x="108" y="638"/>
                </a:cxn>
                <a:cxn ang="0">
                  <a:pos x="140" y="627"/>
                </a:cxn>
                <a:cxn ang="0">
                  <a:pos x="108" y="546"/>
                </a:cxn>
                <a:cxn ang="0">
                  <a:pos x="140" y="472"/>
                </a:cxn>
                <a:cxn ang="0">
                  <a:pos x="140" y="421"/>
                </a:cxn>
                <a:cxn ang="0">
                  <a:pos x="108" y="349"/>
                </a:cxn>
                <a:cxn ang="0">
                  <a:pos x="140" y="340"/>
                </a:cxn>
                <a:cxn ang="0">
                  <a:pos x="108" y="257"/>
                </a:cxn>
                <a:cxn ang="0">
                  <a:pos x="179" y="927"/>
                </a:cxn>
                <a:cxn ang="0">
                  <a:pos x="179" y="875"/>
                </a:cxn>
                <a:cxn ang="0">
                  <a:pos x="149" y="803"/>
                </a:cxn>
                <a:cxn ang="0">
                  <a:pos x="179" y="793"/>
                </a:cxn>
                <a:cxn ang="0">
                  <a:pos x="149" y="710"/>
                </a:cxn>
                <a:cxn ang="0">
                  <a:pos x="179" y="638"/>
                </a:cxn>
                <a:cxn ang="0">
                  <a:pos x="179" y="587"/>
                </a:cxn>
                <a:cxn ang="0">
                  <a:pos x="149" y="514"/>
                </a:cxn>
                <a:cxn ang="0">
                  <a:pos x="179" y="504"/>
                </a:cxn>
                <a:cxn ang="0">
                  <a:pos x="149" y="421"/>
                </a:cxn>
                <a:cxn ang="0">
                  <a:pos x="179" y="349"/>
                </a:cxn>
                <a:cxn ang="0">
                  <a:pos x="219" y="916"/>
                </a:cxn>
                <a:cxn ang="0">
                  <a:pos x="189" y="844"/>
                </a:cxn>
                <a:cxn ang="0">
                  <a:pos x="219" y="833"/>
                </a:cxn>
                <a:cxn ang="0">
                  <a:pos x="189" y="752"/>
                </a:cxn>
                <a:cxn ang="0">
                  <a:pos x="219" y="680"/>
                </a:cxn>
                <a:cxn ang="0">
                  <a:pos x="219" y="627"/>
                </a:cxn>
                <a:cxn ang="0">
                  <a:pos x="189" y="555"/>
                </a:cxn>
                <a:cxn ang="0">
                  <a:pos x="219" y="546"/>
                </a:cxn>
                <a:cxn ang="0">
                  <a:pos x="230" y="916"/>
                </a:cxn>
                <a:cxn ang="0">
                  <a:pos x="260" y="844"/>
                </a:cxn>
                <a:cxn ang="0">
                  <a:pos x="260" y="793"/>
                </a:cxn>
                <a:cxn ang="0">
                  <a:pos x="260" y="720"/>
                </a:cxn>
              </a:cxnLst>
              <a:rect l="0" t="0" r="r" b="b"/>
              <a:pathLst>
                <a:path w="356" h="1055">
                  <a:moveTo>
                    <a:pt x="175" y="183"/>
                  </a:moveTo>
                  <a:cubicBezTo>
                    <a:pt x="150" y="183"/>
                    <a:pt x="150" y="183"/>
                    <a:pt x="150" y="183"/>
                  </a:cubicBezTo>
                  <a:cubicBezTo>
                    <a:pt x="150" y="128"/>
                    <a:pt x="150" y="128"/>
                    <a:pt x="150" y="128"/>
                  </a:cubicBezTo>
                  <a:cubicBezTo>
                    <a:pt x="145" y="128"/>
                    <a:pt x="145" y="128"/>
                    <a:pt x="145" y="128"/>
                  </a:cubicBezTo>
                  <a:cubicBezTo>
                    <a:pt x="141" y="0"/>
                    <a:pt x="141" y="0"/>
                    <a:pt x="141" y="0"/>
                  </a:cubicBezTo>
                  <a:cubicBezTo>
                    <a:pt x="140" y="0"/>
                    <a:pt x="140" y="0"/>
                    <a:pt x="140" y="0"/>
                  </a:cubicBezTo>
                  <a:cubicBezTo>
                    <a:pt x="136" y="128"/>
                    <a:pt x="136" y="128"/>
                    <a:pt x="136" y="128"/>
                  </a:cubicBezTo>
                  <a:cubicBezTo>
                    <a:pt x="131" y="128"/>
                    <a:pt x="131" y="128"/>
                    <a:pt x="131" y="128"/>
                  </a:cubicBezTo>
                  <a:cubicBezTo>
                    <a:pt x="131" y="183"/>
                    <a:pt x="131" y="183"/>
                    <a:pt x="131" y="183"/>
                  </a:cubicBezTo>
                  <a:cubicBezTo>
                    <a:pt x="0" y="183"/>
                    <a:pt x="0" y="183"/>
                    <a:pt x="0" y="183"/>
                  </a:cubicBezTo>
                  <a:cubicBezTo>
                    <a:pt x="0" y="1055"/>
                    <a:pt x="0" y="1055"/>
                    <a:pt x="0" y="1055"/>
                  </a:cubicBezTo>
                  <a:cubicBezTo>
                    <a:pt x="356" y="1055"/>
                    <a:pt x="356" y="1055"/>
                    <a:pt x="356" y="1055"/>
                  </a:cubicBezTo>
                  <a:cubicBezTo>
                    <a:pt x="175" y="183"/>
                    <a:pt x="175" y="183"/>
                    <a:pt x="175" y="183"/>
                  </a:cubicBezTo>
                  <a:close/>
                  <a:moveTo>
                    <a:pt x="58" y="958"/>
                  </a:moveTo>
                  <a:cubicBezTo>
                    <a:pt x="26" y="958"/>
                    <a:pt x="26" y="958"/>
                    <a:pt x="26" y="958"/>
                  </a:cubicBezTo>
                  <a:cubicBezTo>
                    <a:pt x="26" y="948"/>
                    <a:pt x="26" y="937"/>
                    <a:pt x="26" y="927"/>
                  </a:cubicBezTo>
                  <a:cubicBezTo>
                    <a:pt x="58" y="927"/>
                    <a:pt x="58" y="927"/>
                    <a:pt x="58" y="927"/>
                  </a:cubicBezTo>
                  <a:cubicBezTo>
                    <a:pt x="58" y="958"/>
                    <a:pt x="58" y="958"/>
                    <a:pt x="58" y="958"/>
                  </a:cubicBezTo>
                  <a:close/>
                  <a:moveTo>
                    <a:pt x="58" y="916"/>
                  </a:moveTo>
                  <a:cubicBezTo>
                    <a:pt x="26" y="916"/>
                    <a:pt x="26" y="916"/>
                    <a:pt x="26" y="916"/>
                  </a:cubicBezTo>
                  <a:cubicBezTo>
                    <a:pt x="26" y="905"/>
                    <a:pt x="26" y="895"/>
                    <a:pt x="26" y="886"/>
                  </a:cubicBezTo>
                  <a:cubicBezTo>
                    <a:pt x="58" y="886"/>
                    <a:pt x="58" y="886"/>
                    <a:pt x="58" y="886"/>
                  </a:cubicBezTo>
                  <a:cubicBezTo>
                    <a:pt x="58" y="916"/>
                    <a:pt x="58" y="916"/>
                    <a:pt x="58" y="916"/>
                  </a:cubicBezTo>
                  <a:close/>
                  <a:moveTo>
                    <a:pt x="58" y="875"/>
                  </a:moveTo>
                  <a:cubicBezTo>
                    <a:pt x="26" y="875"/>
                    <a:pt x="26" y="875"/>
                    <a:pt x="26" y="875"/>
                  </a:cubicBezTo>
                  <a:cubicBezTo>
                    <a:pt x="26" y="865"/>
                    <a:pt x="26" y="854"/>
                    <a:pt x="26" y="844"/>
                  </a:cubicBezTo>
                  <a:cubicBezTo>
                    <a:pt x="58" y="844"/>
                    <a:pt x="58" y="844"/>
                    <a:pt x="58" y="844"/>
                  </a:cubicBezTo>
                  <a:cubicBezTo>
                    <a:pt x="58" y="875"/>
                    <a:pt x="58" y="875"/>
                    <a:pt x="58" y="875"/>
                  </a:cubicBezTo>
                  <a:close/>
                  <a:moveTo>
                    <a:pt x="58" y="833"/>
                  </a:moveTo>
                  <a:cubicBezTo>
                    <a:pt x="26" y="833"/>
                    <a:pt x="26" y="833"/>
                    <a:pt x="26" y="833"/>
                  </a:cubicBezTo>
                  <a:cubicBezTo>
                    <a:pt x="26" y="824"/>
                    <a:pt x="26" y="814"/>
                    <a:pt x="26" y="803"/>
                  </a:cubicBezTo>
                  <a:cubicBezTo>
                    <a:pt x="58" y="803"/>
                    <a:pt x="58" y="803"/>
                    <a:pt x="58" y="803"/>
                  </a:cubicBezTo>
                  <a:cubicBezTo>
                    <a:pt x="58" y="833"/>
                    <a:pt x="58" y="833"/>
                    <a:pt x="58" y="833"/>
                  </a:cubicBezTo>
                  <a:close/>
                  <a:moveTo>
                    <a:pt x="58" y="793"/>
                  </a:moveTo>
                  <a:cubicBezTo>
                    <a:pt x="26" y="793"/>
                    <a:pt x="26" y="793"/>
                    <a:pt x="26" y="793"/>
                  </a:cubicBezTo>
                  <a:cubicBezTo>
                    <a:pt x="26" y="782"/>
                    <a:pt x="26" y="771"/>
                    <a:pt x="26" y="761"/>
                  </a:cubicBezTo>
                  <a:cubicBezTo>
                    <a:pt x="58" y="761"/>
                    <a:pt x="58" y="761"/>
                    <a:pt x="58" y="761"/>
                  </a:cubicBezTo>
                  <a:cubicBezTo>
                    <a:pt x="58" y="793"/>
                    <a:pt x="58" y="793"/>
                    <a:pt x="58" y="793"/>
                  </a:cubicBezTo>
                  <a:close/>
                  <a:moveTo>
                    <a:pt x="58" y="752"/>
                  </a:moveTo>
                  <a:cubicBezTo>
                    <a:pt x="26" y="752"/>
                    <a:pt x="26" y="752"/>
                    <a:pt x="26" y="752"/>
                  </a:cubicBezTo>
                  <a:cubicBezTo>
                    <a:pt x="26" y="741"/>
                    <a:pt x="26" y="731"/>
                    <a:pt x="26" y="720"/>
                  </a:cubicBezTo>
                  <a:cubicBezTo>
                    <a:pt x="58" y="720"/>
                    <a:pt x="58" y="720"/>
                    <a:pt x="58" y="720"/>
                  </a:cubicBezTo>
                  <a:cubicBezTo>
                    <a:pt x="58" y="752"/>
                    <a:pt x="58" y="752"/>
                    <a:pt x="58" y="752"/>
                  </a:cubicBezTo>
                  <a:close/>
                  <a:moveTo>
                    <a:pt x="58" y="710"/>
                  </a:moveTo>
                  <a:cubicBezTo>
                    <a:pt x="26" y="710"/>
                    <a:pt x="26" y="710"/>
                    <a:pt x="26" y="710"/>
                  </a:cubicBezTo>
                  <a:cubicBezTo>
                    <a:pt x="26" y="699"/>
                    <a:pt x="26" y="689"/>
                    <a:pt x="26" y="680"/>
                  </a:cubicBezTo>
                  <a:cubicBezTo>
                    <a:pt x="58" y="680"/>
                    <a:pt x="58" y="680"/>
                    <a:pt x="58" y="680"/>
                  </a:cubicBezTo>
                  <a:cubicBezTo>
                    <a:pt x="58" y="710"/>
                    <a:pt x="58" y="710"/>
                    <a:pt x="58" y="710"/>
                  </a:cubicBezTo>
                  <a:close/>
                  <a:moveTo>
                    <a:pt x="58" y="669"/>
                  </a:moveTo>
                  <a:cubicBezTo>
                    <a:pt x="26" y="669"/>
                    <a:pt x="26" y="669"/>
                    <a:pt x="26" y="669"/>
                  </a:cubicBezTo>
                  <a:cubicBezTo>
                    <a:pt x="26" y="659"/>
                    <a:pt x="26" y="648"/>
                    <a:pt x="26" y="638"/>
                  </a:cubicBezTo>
                  <a:cubicBezTo>
                    <a:pt x="58" y="638"/>
                    <a:pt x="58" y="638"/>
                    <a:pt x="58" y="638"/>
                  </a:cubicBezTo>
                  <a:cubicBezTo>
                    <a:pt x="58" y="669"/>
                    <a:pt x="58" y="669"/>
                    <a:pt x="58" y="669"/>
                  </a:cubicBezTo>
                  <a:close/>
                  <a:moveTo>
                    <a:pt x="58" y="627"/>
                  </a:moveTo>
                  <a:cubicBezTo>
                    <a:pt x="26" y="627"/>
                    <a:pt x="26" y="627"/>
                    <a:pt x="26" y="627"/>
                  </a:cubicBezTo>
                  <a:cubicBezTo>
                    <a:pt x="26" y="618"/>
                    <a:pt x="26" y="608"/>
                    <a:pt x="26" y="597"/>
                  </a:cubicBezTo>
                  <a:cubicBezTo>
                    <a:pt x="58" y="597"/>
                    <a:pt x="58" y="597"/>
                    <a:pt x="58" y="597"/>
                  </a:cubicBezTo>
                  <a:cubicBezTo>
                    <a:pt x="58" y="627"/>
                    <a:pt x="58" y="627"/>
                    <a:pt x="58" y="627"/>
                  </a:cubicBezTo>
                  <a:close/>
                  <a:moveTo>
                    <a:pt x="58" y="587"/>
                  </a:moveTo>
                  <a:cubicBezTo>
                    <a:pt x="26" y="587"/>
                    <a:pt x="26" y="587"/>
                    <a:pt x="26" y="587"/>
                  </a:cubicBezTo>
                  <a:cubicBezTo>
                    <a:pt x="26" y="576"/>
                    <a:pt x="26" y="565"/>
                    <a:pt x="26" y="555"/>
                  </a:cubicBezTo>
                  <a:cubicBezTo>
                    <a:pt x="58" y="555"/>
                    <a:pt x="58" y="555"/>
                    <a:pt x="58" y="555"/>
                  </a:cubicBezTo>
                  <a:cubicBezTo>
                    <a:pt x="58" y="587"/>
                    <a:pt x="58" y="587"/>
                    <a:pt x="58" y="587"/>
                  </a:cubicBezTo>
                  <a:close/>
                  <a:moveTo>
                    <a:pt x="58" y="546"/>
                  </a:moveTo>
                  <a:cubicBezTo>
                    <a:pt x="26" y="546"/>
                    <a:pt x="26" y="546"/>
                    <a:pt x="26" y="546"/>
                  </a:cubicBezTo>
                  <a:cubicBezTo>
                    <a:pt x="26" y="535"/>
                    <a:pt x="26" y="525"/>
                    <a:pt x="26" y="514"/>
                  </a:cubicBezTo>
                  <a:cubicBezTo>
                    <a:pt x="58" y="514"/>
                    <a:pt x="58" y="514"/>
                    <a:pt x="58" y="514"/>
                  </a:cubicBezTo>
                  <a:cubicBezTo>
                    <a:pt x="58" y="546"/>
                    <a:pt x="58" y="546"/>
                    <a:pt x="58" y="546"/>
                  </a:cubicBezTo>
                  <a:close/>
                  <a:moveTo>
                    <a:pt x="58" y="504"/>
                  </a:moveTo>
                  <a:cubicBezTo>
                    <a:pt x="26" y="504"/>
                    <a:pt x="26" y="504"/>
                    <a:pt x="26" y="504"/>
                  </a:cubicBezTo>
                  <a:cubicBezTo>
                    <a:pt x="26" y="493"/>
                    <a:pt x="26" y="483"/>
                    <a:pt x="26" y="472"/>
                  </a:cubicBezTo>
                  <a:cubicBezTo>
                    <a:pt x="58" y="472"/>
                    <a:pt x="58" y="472"/>
                    <a:pt x="58" y="472"/>
                  </a:cubicBezTo>
                  <a:cubicBezTo>
                    <a:pt x="58" y="504"/>
                    <a:pt x="58" y="504"/>
                    <a:pt x="58" y="504"/>
                  </a:cubicBezTo>
                  <a:close/>
                  <a:moveTo>
                    <a:pt x="58" y="463"/>
                  </a:moveTo>
                  <a:cubicBezTo>
                    <a:pt x="26" y="463"/>
                    <a:pt x="26" y="463"/>
                    <a:pt x="26" y="463"/>
                  </a:cubicBezTo>
                  <a:cubicBezTo>
                    <a:pt x="26" y="453"/>
                    <a:pt x="26" y="442"/>
                    <a:pt x="26" y="431"/>
                  </a:cubicBezTo>
                  <a:cubicBezTo>
                    <a:pt x="58" y="431"/>
                    <a:pt x="58" y="431"/>
                    <a:pt x="58" y="431"/>
                  </a:cubicBezTo>
                  <a:cubicBezTo>
                    <a:pt x="58" y="463"/>
                    <a:pt x="58" y="463"/>
                    <a:pt x="58" y="463"/>
                  </a:cubicBezTo>
                  <a:close/>
                  <a:moveTo>
                    <a:pt x="58" y="421"/>
                  </a:moveTo>
                  <a:cubicBezTo>
                    <a:pt x="26" y="421"/>
                    <a:pt x="26" y="421"/>
                    <a:pt x="26" y="421"/>
                  </a:cubicBezTo>
                  <a:cubicBezTo>
                    <a:pt x="26" y="412"/>
                    <a:pt x="26" y="401"/>
                    <a:pt x="26" y="391"/>
                  </a:cubicBezTo>
                  <a:cubicBezTo>
                    <a:pt x="58" y="391"/>
                    <a:pt x="58" y="391"/>
                    <a:pt x="58" y="391"/>
                  </a:cubicBezTo>
                  <a:cubicBezTo>
                    <a:pt x="58" y="421"/>
                    <a:pt x="58" y="421"/>
                    <a:pt x="58" y="421"/>
                  </a:cubicBezTo>
                  <a:close/>
                  <a:moveTo>
                    <a:pt x="58" y="380"/>
                  </a:moveTo>
                  <a:cubicBezTo>
                    <a:pt x="26" y="380"/>
                    <a:pt x="26" y="380"/>
                    <a:pt x="26" y="380"/>
                  </a:cubicBezTo>
                  <a:cubicBezTo>
                    <a:pt x="26" y="370"/>
                    <a:pt x="26" y="359"/>
                    <a:pt x="26" y="349"/>
                  </a:cubicBezTo>
                  <a:cubicBezTo>
                    <a:pt x="58" y="349"/>
                    <a:pt x="58" y="349"/>
                    <a:pt x="58" y="349"/>
                  </a:cubicBezTo>
                  <a:cubicBezTo>
                    <a:pt x="58" y="380"/>
                    <a:pt x="58" y="380"/>
                    <a:pt x="58" y="380"/>
                  </a:cubicBezTo>
                  <a:close/>
                  <a:moveTo>
                    <a:pt x="58" y="340"/>
                  </a:moveTo>
                  <a:cubicBezTo>
                    <a:pt x="26" y="340"/>
                    <a:pt x="26" y="340"/>
                    <a:pt x="26" y="340"/>
                  </a:cubicBezTo>
                  <a:cubicBezTo>
                    <a:pt x="26" y="329"/>
                    <a:pt x="26" y="319"/>
                    <a:pt x="26" y="308"/>
                  </a:cubicBezTo>
                  <a:cubicBezTo>
                    <a:pt x="58" y="308"/>
                    <a:pt x="58" y="308"/>
                    <a:pt x="58" y="308"/>
                  </a:cubicBezTo>
                  <a:cubicBezTo>
                    <a:pt x="58" y="340"/>
                    <a:pt x="58" y="340"/>
                    <a:pt x="58" y="340"/>
                  </a:cubicBezTo>
                  <a:close/>
                  <a:moveTo>
                    <a:pt x="58" y="298"/>
                  </a:moveTo>
                  <a:cubicBezTo>
                    <a:pt x="26" y="298"/>
                    <a:pt x="26" y="298"/>
                    <a:pt x="26" y="298"/>
                  </a:cubicBezTo>
                  <a:cubicBezTo>
                    <a:pt x="26" y="287"/>
                    <a:pt x="26" y="277"/>
                    <a:pt x="26" y="266"/>
                  </a:cubicBezTo>
                  <a:cubicBezTo>
                    <a:pt x="58" y="266"/>
                    <a:pt x="58" y="266"/>
                    <a:pt x="58" y="266"/>
                  </a:cubicBezTo>
                  <a:cubicBezTo>
                    <a:pt x="58" y="298"/>
                    <a:pt x="58" y="298"/>
                    <a:pt x="58" y="298"/>
                  </a:cubicBezTo>
                  <a:close/>
                  <a:moveTo>
                    <a:pt x="58" y="257"/>
                  </a:moveTo>
                  <a:cubicBezTo>
                    <a:pt x="26" y="257"/>
                    <a:pt x="26" y="257"/>
                    <a:pt x="26" y="257"/>
                  </a:cubicBezTo>
                  <a:cubicBezTo>
                    <a:pt x="26" y="247"/>
                    <a:pt x="26" y="236"/>
                    <a:pt x="26" y="225"/>
                  </a:cubicBezTo>
                  <a:cubicBezTo>
                    <a:pt x="58" y="225"/>
                    <a:pt x="58" y="225"/>
                    <a:pt x="58" y="225"/>
                  </a:cubicBezTo>
                  <a:cubicBezTo>
                    <a:pt x="58" y="257"/>
                    <a:pt x="58" y="257"/>
                    <a:pt x="58" y="257"/>
                  </a:cubicBezTo>
                  <a:close/>
                  <a:moveTo>
                    <a:pt x="99" y="958"/>
                  </a:moveTo>
                  <a:cubicBezTo>
                    <a:pt x="67" y="958"/>
                    <a:pt x="67" y="958"/>
                    <a:pt x="67" y="958"/>
                  </a:cubicBezTo>
                  <a:cubicBezTo>
                    <a:pt x="67" y="927"/>
                    <a:pt x="67" y="927"/>
                    <a:pt x="67" y="927"/>
                  </a:cubicBezTo>
                  <a:cubicBezTo>
                    <a:pt x="99" y="927"/>
                    <a:pt x="99" y="927"/>
                    <a:pt x="99" y="927"/>
                  </a:cubicBezTo>
                  <a:cubicBezTo>
                    <a:pt x="99" y="958"/>
                    <a:pt x="99" y="958"/>
                    <a:pt x="99" y="958"/>
                  </a:cubicBezTo>
                  <a:close/>
                  <a:moveTo>
                    <a:pt x="99" y="916"/>
                  </a:moveTo>
                  <a:cubicBezTo>
                    <a:pt x="67" y="916"/>
                    <a:pt x="67" y="916"/>
                    <a:pt x="67" y="916"/>
                  </a:cubicBezTo>
                  <a:cubicBezTo>
                    <a:pt x="67" y="886"/>
                    <a:pt x="67" y="886"/>
                    <a:pt x="67" y="886"/>
                  </a:cubicBezTo>
                  <a:cubicBezTo>
                    <a:pt x="99" y="886"/>
                    <a:pt x="99" y="886"/>
                    <a:pt x="99" y="886"/>
                  </a:cubicBezTo>
                  <a:cubicBezTo>
                    <a:pt x="99" y="916"/>
                    <a:pt x="99" y="916"/>
                    <a:pt x="99" y="916"/>
                  </a:cubicBezTo>
                  <a:close/>
                  <a:moveTo>
                    <a:pt x="99" y="875"/>
                  </a:moveTo>
                  <a:cubicBezTo>
                    <a:pt x="67" y="875"/>
                    <a:pt x="67" y="875"/>
                    <a:pt x="67" y="875"/>
                  </a:cubicBezTo>
                  <a:cubicBezTo>
                    <a:pt x="67" y="844"/>
                    <a:pt x="67" y="844"/>
                    <a:pt x="67" y="844"/>
                  </a:cubicBezTo>
                  <a:cubicBezTo>
                    <a:pt x="99" y="844"/>
                    <a:pt x="99" y="844"/>
                    <a:pt x="99" y="844"/>
                  </a:cubicBezTo>
                  <a:cubicBezTo>
                    <a:pt x="99" y="875"/>
                    <a:pt x="99" y="875"/>
                    <a:pt x="99" y="875"/>
                  </a:cubicBezTo>
                  <a:close/>
                  <a:moveTo>
                    <a:pt x="99" y="833"/>
                  </a:moveTo>
                  <a:cubicBezTo>
                    <a:pt x="67" y="833"/>
                    <a:pt x="67" y="833"/>
                    <a:pt x="67" y="833"/>
                  </a:cubicBezTo>
                  <a:cubicBezTo>
                    <a:pt x="67" y="803"/>
                    <a:pt x="67" y="803"/>
                    <a:pt x="67" y="803"/>
                  </a:cubicBezTo>
                  <a:cubicBezTo>
                    <a:pt x="99" y="803"/>
                    <a:pt x="99" y="803"/>
                    <a:pt x="99" y="803"/>
                  </a:cubicBezTo>
                  <a:cubicBezTo>
                    <a:pt x="99" y="833"/>
                    <a:pt x="99" y="833"/>
                    <a:pt x="99" y="833"/>
                  </a:cubicBezTo>
                  <a:close/>
                  <a:moveTo>
                    <a:pt x="99" y="793"/>
                  </a:moveTo>
                  <a:cubicBezTo>
                    <a:pt x="67" y="793"/>
                    <a:pt x="67" y="793"/>
                    <a:pt x="67" y="793"/>
                  </a:cubicBezTo>
                  <a:cubicBezTo>
                    <a:pt x="67" y="761"/>
                    <a:pt x="67" y="761"/>
                    <a:pt x="67" y="761"/>
                  </a:cubicBezTo>
                  <a:cubicBezTo>
                    <a:pt x="99" y="761"/>
                    <a:pt x="99" y="761"/>
                    <a:pt x="99" y="761"/>
                  </a:cubicBezTo>
                  <a:cubicBezTo>
                    <a:pt x="99" y="793"/>
                    <a:pt x="99" y="793"/>
                    <a:pt x="99" y="793"/>
                  </a:cubicBezTo>
                  <a:close/>
                  <a:moveTo>
                    <a:pt x="99" y="752"/>
                  </a:moveTo>
                  <a:cubicBezTo>
                    <a:pt x="67" y="752"/>
                    <a:pt x="67" y="752"/>
                    <a:pt x="67" y="752"/>
                  </a:cubicBezTo>
                  <a:cubicBezTo>
                    <a:pt x="67" y="720"/>
                    <a:pt x="67" y="720"/>
                    <a:pt x="67" y="720"/>
                  </a:cubicBezTo>
                  <a:cubicBezTo>
                    <a:pt x="99" y="720"/>
                    <a:pt x="99" y="720"/>
                    <a:pt x="99" y="720"/>
                  </a:cubicBezTo>
                  <a:cubicBezTo>
                    <a:pt x="99" y="752"/>
                    <a:pt x="99" y="752"/>
                    <a:pt x="99" y="752"/>
                  </a:cubicBezTo>
                  <a:close/>
                  <a:moveTo>
                    <a:pt x="99" y="710"/>
                  </a:moveTo>
                  <a:cubicBezTo>
                    <a:pt x="67" y="710"/>
                    <a:pt x="67" y="710"/>
                    <a:pt x="67" y="710"/>
                  </a:cubicBezTo>
                  <a:cubicBezTo>
                    <a:pt x="67" y="680"/>
                    <a:pt x="67" y="680"/>
                    <a:pt x="67" y="680"/>
                  </a:cubicBezTo>
                  <a:cubicBezTo>
                    <a:pt x="99" y="680"/>
                    <a:pt x="99" y="680"/>
                    <a:pt x="99" y="680"/>
                  </a:cubicBezTo>
                  <a:cubicBezTo>
                    <a:pt x="99" y="710"/>
                    <a:pt x="99" y="710"/>
                    <a:pt x="99" y="710"/>
                  </a:cubicBezTo>
                  <a:close/>
                  <a:moveTo>
                    <a:pt x="99" y="669"/>
                  </a:moveTo>
                  <a:cubicBezTo>
                    <a:pt x="67" y="669"/>
                    <a:pt x="67" y="669"/>
                    <a:pt x="67" y="669"/>
                  </a:cubicBezTo>
                  <a:cubicBezTo>
                    <a:pt x="67" y="638"/>
                    <a:pt x="67" y="638"/>
                    <a:pt x="67" y="638"/>
                  </a:cubicBezTo>
                  <a:cubicBezTo>
                    <a:pt x="99" y="638"/>
                    <a:pt x="99" y="638"/>
                    <a:pt x="99" y="638"/>
                  </a:cubicBezTo>
                  <a:cubicBezTo>
                    <a:pt x="99" y="669"/>
                    <a:pt x="99" y="669"/>
                    <a:pt x="99" y="669"/>
                  </a:cubicBezTo>
                  <a:close/>
                  <a:moveTo>
                    <a:pt x="99" y="627"/>
                  </a:moveTo>
                  <a:cubicBezTo>
                    <a:pt x="67" y="627"/>
                    <a:pt x="67" y="627"/>
                    <a:pt x="67" y="627"/>
                  </a:cubicBezTo>
                  <a:cubicBezTo>
                    <a:pt x="67" y="597"/>
                    <a:pt x="67" y="597"/>
                    <a:pt x="67" y="597"/>
                  </a:cubicBezTo>
                  <a:cubicBezTo>
                    <a:pt x="99" y="597"/>
                    <a:pt x="99" y="597"/>
                    <a:pt x="99" y="597"/>
                  </a:cubicBezTo>
                  <a:cubicBezTo>
                    <a:pt x="99" y="627"/>
                    <a:pt x="99" y="627"/>
                    <a:pt x="99" y="627"/>
                  </a:cubicBezTo>
                  <a:close/>
                  <a:moveTo>
                    <a:pt x="99" y="587"/>
                  </a:moveTo>
                  <a:cubicBezTo>
                    <a:pt x="67" y="587"/>
                    <a:pt x="67" y="587"/>
                    <a:pt x="67" y="587"/>
                  </a:cubicBezTo>
                  <a:cubicBezTo>
                    <a:pt x="67" y="555"/>
                    <a:pt x="67" y="555"/>
                    <a:pt x="67" y="555"/>
                  </a:cubicBezTo>
                  <a:cubicBezTo>
                    <a:pt x="99" y="555"/>
                    <a:pt x="99" y="555"/>
                    <a:pt x="99" y="555"/>
                  </a:cubicBezTo>
                  <a:cubicBezTo>
                    <a:pt x="99" y="587"/>
                    <a:pt x="99" y="587"/>
                    <a:pt x="99" y="587"/>
                  </a:cubicBezTo>
                  <a:close/>
                  <a:moveTo>
                    <a:pt x="99" y="546"/>
                  </a:moveTo>
                  <a:cubicBezTo>
                    <a:pt x="67" y="546"/>
                    <a:pt x="67" y="546"/>
                    <a:pt x="67" y="546"/>
                  </a:cubicBezTo>
                  <a:cubicBezTo>
                    <a:pt x="67" y="514"/>
                    <a:pt x="67" y="514"/>
                    <a:pt x="67" y="514"/>
                  </a:cubicBezTo>
                  <a:cubicBezTo>
                    <a:pt x="99" y="514"/>
                    <a:pt x="99" y="514"/>
                    <a:pt x="99" y="514"/>
                  </a:cubicBezTo>
                  <a:cubicBezTo>
                    <a:pt x="99" y="546"/>
                    <a:pt x="99" y="546"/>
                    <a:pt x="99" y="546"/>
                  </a:cubicBezTo>
                  <a:close/>
                  <a:moveTo>
                    <a:pt x="99" y="504"/>
                  </a:moveTo>
                  <a:cubicBezTo>
                    <a:pt x="67" y="504"/>
                    <a:pt x="67" y="504"/>
                    <a:pt x="67" y="504"/>
                  </a:cubicBezTo>
                  <a:cubicBezTo>
                    <a:pt x="67" y="472"/>
                    <a:pt x="67" y="472"/>
                    <a:pt x="67" y="472"/>
                  </a:cubicBezTo>
                  <a:cubicBezTo>
                    <a:pt x="99" y="472"/>
                    <a:pt x="99" y="472"/>
                    <a:pt x="99" y="472"/>
                  </a:cubicBezTo>
                  <a:cubicBezTo>
                    <a:pt x="99" y="504"/>
                    <a:pt x="99" y="504"/>
                    <a:pt x="99" y="504"/>
                  </a:cubicBezTo>
                  <a:close/>
                  <a:moveTo>
                    <a:pt x="99" y="463"/>
                  </a:moveTo>
                  <a:cubicBezTo>
                    <a:pt x="67" y="463"/>
                    <a:pt x="67" y="463"/>
                    <a:pt x="67" y="463"/>
                  </a:cubicBezTo>
                  <a:cubicBezTo>
                    <a:pt x="67" y="431"/>
                    <a:pt x="67" y="431"/>
                    <a:pt x="67" y="431"/>
                  </a:cubicBezTo>
                  <a:cubicBezTo>
                    <a:pt x="99" y="431"/>
                    <a:pt x="99" y="431"/>
                    <a:pt x="99" y="431"/>
                  </a:cubicBezTo>
                  <a:cubicBezTo>
                    <a:pt x="99" y="463"/>
                    <a:pt x="99" y="463"/>
                    <a:pt x="99" y="463"/>
                  </a:cubicBezTo>
                  <a:close/>
                  <a:moveTo>
                    <a:pt x="99" y="421"/>
                  </a:moveTo>
                  <a:cubicBezTo>
                    <a:pt x="67" y="421"/>
                    <a:pt x="67" y="421"/>
                    <a:pt x="67" y="421"/>
                  </a:cubicBezTo>
                  <a:cubicBezTo>
                    <a:pt x="67" y="391"/>
                    <a:pt x="67" y="391"/>
                    <a:pt x="67" y="391"/>
                  </a:cubicBezTo>
                  <a:cubicBezTo>
                    <a:pt x="99" y="391"/>
                    <a:pt x="99" y="391"/>
                    <a:pt x="99" y="391"/>
                  </a:cubicBezTo>
                  <a:cubicBezTo>
                    <a:pt x="99" y="421"/>
                    <a:pt x="99" y="421"/>
                    <a:pt x="99" y="421"/>
                  </a:cubicBezTo>
                  <a:close/>
                  <a:moveTo>
                    <a:pt x="99" y="380"/>
                  </a:moveTo>
                  <a:cubicBezTo>
                    <a:pt x="67" y="380"/>
                    <a:pt x="67" y="380"/>
                    <a:pt x="67" y="380"/>
                  </a:cubicBezTo>
                  <a:cubicBezTo>
                    <a:pt x="67" y="349"/>
                    <a:pt x="67" y="349"/>
                    <a:pt x="67" y="349"/>
                  </a:cubicBezTo>
                  <a:cubicBezTo>
                    <a:pt x="99" y="349"/>
                    <a:pt x="99" y="349"/>
                    <a:pt x="99" y="349"/>
                  </a:cubicBezTo>
                  <a:cubicBezTo>
                    <a:pt x="99" y="380"/>
                    <a:pt x="99" y="380"/>
                    <a:pt x="99" y="380"/>
                  </a:cubicBezTo>
                  <a:close/>
                  <a:moveTo>
                    <a:pt x="99" y="340"/>
                  </a:moveTo>
                  <a:cubicBezTo>
                    <a:pt x="67" y="340"/>
                    <a:pt x="67" y="340"/>
                    <a:pt x="67" y="340"/>
                  </a:cubicBezTo>
                  <a:cubicBezTo>
                    <a:pt x="67" y="308"/>
                    <a:pt x="67" y="308"/>
                    <a:pt x="67" y="308"/>
                  </a:cubicBezTo>
                  <a:cubicBezTo>
                    <a:pt x="99" y="308"/>
                    <a:pt x="99" y="308"/>
                    <a:pt x="99" y="308"/>
                  </a:cubicBezTo>
                  <a:cubicBezTo>
                    <a:pt x="99" y="340"/>
                    <a:pt x="99" y="340"/>
                    <a:pt x="99" y="340"/>
                  </a:cubicBezTo>
                  <a:close/>
                  <a:moveTo>
                    <a:pt x="99" y="298"/>
                  </a:moveTo>
                  <a:cubicBezTo>
                    <a:pt x="67" y="298"/>
                    <a:pt x="67" y="298"/>
                    <a:pt x="67" y="298"/>
                  </a:cubicBezTo>
                  <a:cubicBezTo>
                    <a:pt x="67" y="266"/>
                    <a:pt x="67" y="266"/>
                    <a:pt x="67" y="266"/>
                  </a:cubicBezTo>
                  <a:cubicBezTo>
                    <a:pt x="99" y="266"/>
                    <a:pt x="99" y="266"/>
                    <a:pt x="99" y="266"/>
                  </a:cubicBezTo>
                  <a:cubicBezTo>
                    <a:pt x="99" y="298"/>
                    <a:pt x="99" y="298"/>
                    <a:pt x="99" y="298"/>
                  </a:cubicBezTo>
                  <a:close/>
                  <a:moveTo>
                    <a:pt x="99" y="257"/>
                  </a:moveTo>
                  <a:cubicBezTo>
                    <a:pt x="67" y="257"/>
                    <a:pt x="67" y="257"/>
                    <a:pt x="67" y="257"/>
                  </a:cubicBezTo>
                  <a:cubicBezTo>
                    <a:pt x="67" y="225"/>
                    <a:pt x="67" y="225"/>
                    <a:pt x="67" y="225"/>
                  </a:cubicBezTo>
                  <a:cubicBezTo>
                    <a:pt x="99" y="225"/>
                    <a:pt x="99" y="225"/>
                    <a:pt x="99" y="225"/>
                  </a:cubicBezTo>
                  <a:cubicBezTo>
                    <a:pt x="99" y="257"/>
                    <a:pt x="99" y="257"/>
                    <a:pt x="99" y="257"/>
                  </a:cubicBezTo>
                  <a:close/>
                  <a:moveTo>
                    <a:pt x="140" y="958"/>
                  </a:moveTo>
                  <a:cubicBezTo>
                    <a:pt x="108" y="958"/>
                    <a:pt x="108" y="958"/>
                    <a:pt x="108" y="958"/>
                  </a:cubicBezTo>
                  <a:cubicBezTo>
                    <a:pt x="108" y="927"/>
                    <a:pt x="108" y="927"/>
                    <a:pt x="108" y="927"/>
                  </a:cubicBezTo>
                  <a:cubicBezTo>
                    <a:pt x="140" y="927"/>
                    <a:pt x="140" y="927"/>
                    <a:pt x="140" y="927"/>
                  </a:cubicBezTo>
                  <a:cubicBezTo>
                    <a:pt x="140" y="958"/>
                    <a:pt x="140" y="958"/>
                    <a:pt x="140" y="958"/>
                  </a:cubicBezTo>
                  <a:close/>
                  <a:moveTo>
                    <a:pt x="140" y="916"/>
                  </a:moveTo>
                  <a:cubicBezTo>
                    <a:pt x="108" y="916"/>
                    <a:pt x="108" y="916"/>
                    <a:pt x="108" y="916"/>
                  </a:cubicBezTo>
                  <a:cubicBezTo>
                    <a:pt x="108" y="886"/>
                    <a:pt x="108" y="886"/>
                    <a:pt x="108" y="886"/>
                  </a:cubicBezTo>
                  <a:cubicBezTo>
                    <a:pt x="140" y="886"/>
                    <a:pt x="140" y="886"/>
                    <a:pt x="140" y="886"/>
                  </a:cubicBezTo>
                  <a:cubicBezTo>
                    <a:pt x="140" y="916"/>
                    <a:pt x="140" y="916"/>
                    <a:pt x="140" y="916"/>
                  </a:cubicBezTo>
                  <a:close/>
                  <a:moveTo>
                    <a:pt x="140" y="875"/>
                  </a:moveTo>
                  <a:cubicBezTo>
                    <a:pt x="108" y="875"/>
                    <a:pt x="108" y="875"/>
                    <a:pt x="108" y="875"/>
                  </a:cubicBezTo>
                  <a:cubicBezTo>
                    <a:pt x="108" y="844"/>
                    <a:pt x="108" y="844"/>
                    <a:pt x="108" y="844"/>
                  </a:cubicBezTo>
                  <a:cubicBezTo>
                    <a:pt x="140" y="844"/>
                    <a:pt x="140" y="844"/>
                    <a:pt x="140" y="844"/>
                  </a:cubicBezTo>
                  <a:cubicBezTo>
                    <a:pt x="140" y="875"/>
                    <a:pt x="140" y="875"/>
                    <a:pt x="140" y="875"/>
                  </a:cubicBezTo>
                  <a:close/>
                  <a:moveTo>
                    <a:pt x="140" y="833"/>
                  </a:moveTo>
                  <a:cubicBezTo>
                    <a:pt x="108" y="833"/>
                    <a:pt x="108" y="833"/>
                    <a:pt x="108" y="833"/>
                  </a:cubicBezTo>
                  <a:cubicBezTo>
                    <a:pt x="108" y="803"/>
                    <a:pt x="108" y="803"/>
                    <a:pt x="108" y="803"/>
                  </a:cubicBezTo>
                  <a:cubicBezTo>
                    <a:pt x="140" y="803"/>
                    <a:pt x="140" y="803"/>
                    <a:pt x="140" y="803"/>
                  </a:cubicBezTo>
                  <a:cubicBezTo>
                    <a:pt x="140" y="833"/>
                    <a:pt x="140" y="833"/>
                    <a:pt x="140" y="833"/>
                  </a:cubicBezTo>
                  <a:close/>
                  <a:moveTo>
                    <a:pt x="140" y="793"/>
                  </a:moveTo>
                  <a:cubicBezTo>
                    <a:pt x="108" y="793"/>
                    <a:pt x="108" y="793"/>
                    <a:pt x="108" y="793"/>
                  </a:cubicBezTo>
                  <a:cubicBezTo>
                    <a:pt x="108" y="761"/>
                    <a:pt x="108" y="761"/>
                    <a:pt x="108" y="761"/>
                  </a:cubicBezTo>
                  <a:cubicBezTo>
                    <a:pt x="140" y="761"/>
                    <a:pt x="140" y="761"/>
                    <a:pt x="140" y="761"/>
                  </a:cubicBezTo>
                  <a:cubicBezTo>
                    <a:pt x="140" y="793"/>
                    <a:pt x="140" y="793"/>
                    <a:pt x="140" y="793"/>
                  </a:cubicBezTo>
                  <a:close/>
                  <a:moveTo>
                    <a:pt x="140" y="752"/>
                  </a:moveTo>
                  <a:cubicBezTo>
                    <a:pt x="108" y="752"/>
                    <a:pt x="108" y="752"/>
                    <a:pt x="108" y="752"/>
                  </a:cubicBezTo>
                  <a:cubicBezTo>
                    <a:pt x="108" y="720"/>
                    <a:pt x="108" y="720"/>
                    <a:pt x="108" y="720"/>
                  </a:cubicBezTo>
                  <a:cubicBezTo>
                    <a:pt x="140" y="720"/>
                    <a:pt x="140" y="720"/>
                    <a:pt x="140" y="720"/>
                  </a:cubicBezTo>
                  <a:cubicBezTo>
                    <a:pt x="140" y="752"/>
                    <a:pt x="140" y="752"/>
                    <a:pt x="140" y="752"/>
                  </a:cubicBezTo>
                  <a:close/>
                  <a:moveTo>
                    <a:pt x="140" y="710"/>
                  </a:moveTo>
                  <a:cubicBezTo>
                    <a:pt x="108" y="710"/>
                    <a:pt x="108" y="710"/>
                    <a:pt x="108" y="710"/>
                  </a:cubicBezTo>
                  <a:cubicBezTo>
                    <a:pt x="108" y="680"/>
                    <a:pt x="108" y="680"/>
                    <a:pt x="108" y="680"/>
                  </a:cubicBezTo>
                  <a:cubicBezTo>
                    <a:pt x="140" y="680"/>
                    <a:pt x="140" y="680"/>
                    <a:pt x="140" y="680"/>
                  </a:cubicBezTo>
                  <a:cubicBezTo>
                    <a:pt x="140" y="710"/>
                    <a:pt x="140" y="710"/>
                    <a:pt x="140" y="710"/>
                  </a:cubicBezTo>
                  <a:close/>
                  <a:moveTo>
                    <a:pt x="140" y="669"/>
                  </a:moveTo>
                  <a:cubicBezTo>
                    <a:pt x="108" y="669"/>
                    <a:pt x="108" y="669"/>
                    <a:pt x="108" y="669"/>
                  </a:cubicBezTo>
                  <a:cubicBezTo>
                    <a:pt x="108" y="638"/>
                    <a:pt x="108" y="638"/>
                    <a:pt x="108" y="638"/>
                  </a:cubicBezTo>
                  <a:cubicBezTo>
                    <a:pt x="140" y="638"/>
                    <a:pt x="140" y="638"/>
                    <a:pt x="140" y="638"/>
                  </a:cubicBezTo>
                  <a:cubicBezTo>
                    <a:pt x="140" y="669"/>
                    <a:pt x="140" y="669"/>
                    <a:pt x="140" y="669"/>
                  </a:cubicBezTo>
                  <a:close/>
                  <a:moveTo>
                    <a:pt x="140" y="627"/>
                  </a:moveTo>
                  <a:cubicBezTo>
                    <a:pt x="108" y="627"/>
                    <a:pt x="108" y="627"/>
                    <a:pt x="108" y="627"/>
                  </a:cubicBezTo>
                  <a:cubicBezTo>
                    <a:pt x="108" y="597"/>
                    <a:pt x="108" y="597"/>
                    <a:pt x="108" y="597"/>
                  </a:cubicBezTo>
                  <a:cubicBezTo>
                    <a:pt x="140" y="597"/>
                    <a:pt x="140" y="597"/>
                    <a:pt x="140" y="597"/>
                  </a:cubicBezTo>
                  <a:cubicBezTo>
                    <a:pt x="140" y="627"/>
                    <a:pt x="140" y="627"/>
                    <a:pt x="140" y="627"/>
                  </a:cubicBezTo>
                  <a:close/>
                  <a:moveTo>
                    <a:pt x="140" y="587"/>
                  </a:moveTo>
                  <a:cubicBezTo>
                    <a:pt x="108" y="587"/>
                    <a:pt x="108" y="587"/>
                    <a:pt x="108" y="587"/>
                  </a:cubicBezTo>
                  <a:cubicBezTo>
                    <a:pt x="108" y="555"/>
                    <a:pt x="108" y="555"/>
                    <a:pt x="108" y="555"/>
                  </a:cubicBezTo>
                  <a:cubicBezTo>
                    <a:pt x="140" y="555"/>
                    <a:pt x="140" y="555"/>
                    <a:pt x="140" y="555"/>
                  </a:cubicBezTo>
                  <a:cubicBezTo>
                    <a:pt x="140" y="587"/>
                    <a:pt x="140" y="587"/>
                    <a:pt x="140" y="587"/>
                  </a:cubicBezTo>
                  <a:close/>
                  <a:moveTo>
                    <a:pt x="140" y="546"/>
                  </a:moveTo>
                  <a:cubicBezTo>
                    <a:pt x="108" y="546"/>
                    <a:pt x="108" y="546"/>
                    <a:pt x="108" y="546"/>
                  </a:cubicBezTo>
                  <a:cubicBezTo>
                    <a:pt x="108" y="514"/>
                    <a:pt x="108" y="514"/>
                    <a:pt x="108" y="514"/>
                  </a:cubicBezTo>
                  <a:cubicBezTo>
                    <a:pt x="140" y="514"/>
                    <a:pt x="140" y="514"/>
                    <a:pt x="140" y="514"/>
                  </a:cubicBezTo>
                  <a:cubicBezTo>
                    <a:pt x="140" y="546"/>
                    <a:pt x="140" y="546"/>
                    <a:pt x="140" y="546"/>
                  </a:cubicBezTo>
                  <a:close/>
                  <a:moveTo>
                    <a:pt x="140" y="504"/>
                  </a:moveTo>
                  <a:cubicBezTo>
                    <a:pt x="108" y="504"/>
                    <a:pt x="108" y="504"/>
                    <a:pt x="108" y="504"/>
                  </a:cubicBezTo>
                  <a:cubicBezTo>
                    <a:pt x="108" y="472"/>
                    <a:pt x="108" y="472"/>
                    <a:pt x="108" y="472"/>
                  </a:cubicBezTo>
                  <a:cubicBezTo>
                    <a:pt x="140" y="472"/>
                    <a:pt x="140" y="472"/>
                    <a:pt x="140" y="472"/>
                  </a:cubicBezTo>
                  <a:cubicBezTo>
                    <a:pt x="140" y="504"/>
                    <a:pt x="140" y="504"/>
                    <a:pt x="140" y="504"/>
                  </a:cubicBezTo>
                  <a:close/>
                  <a:moveTo>
                    <a:pt x="140" y="463"/>
                  </a:moveTo>
                  <a:cubicBezTo>
                    <a:pt x="108" y="463"/>
                    <a:pt x="108" y="463"/>
                    <a:pt x="108" y="463"/>
                  </a:cubicBezTo>
                  <a:cubicBezTo>
                    <a:pt x="108" y="431"/>
                    <a:pt x="108" y="431"/>
                    <a:pt x="108" y="431"/>
                  </a:cubicBezTo>
                  <a:cubicBezTo>
                    <a:pt x="140" y="431"/>
                    <a:pt x="140" y="431"/>
                    <a:pt x="140" y="431"/>
                  </a:cubicBezTo>
                  <a:cubicBezTo>
                    <a:pt x="140" y="463"/>
                    <a:pt x="140" y="463"/>
                    <a:pt x="140" y="463"/>
                  </a:cubicBezTo>
                  <a:close/>
                  <a:moveTo>
                    <a:pt x="140" y="421"/>
                  </a:moveTo>
                  <a:cubicBezTo>
                    <a:pt x="108" y="421"/>
                    <a:pt x="108" y="421"/>
                    <a:pt x="108" y="421"/>
                  </a:cubicBezTo>
                  <a:cubicBezTo>
                    <a:pt x="108" y="391"/>
                    <a:pt x="108" y="391"/>
                    <a:pt x="108" y="391"/>
                  </a:cubicBezTo>
                  <a:cubicBezTo>
                    <a:pt x="140" y="391"/>
                    <a:pt x="140" y="391"/>
                    <a:pt x="140" y="391"/>
                  </a:cubicBezTo>
                  <a:cubicBezTo>
                    <a:pt x="140" y="421"/>
                    <a:pt x="140" y="421"/>
                    <a:pt x="140" y="421"/>
                  </a:cubicBezTo>
                  <a:close/>
                  <a:moveTo>
                    <a:pt x="140" y="380"/>
                  </a:moveTo>
                  <a:cubicBezTo>
                    <a:pt x="108" y="380"/>
                    <a:pt x="108" y="380"/>
                    <a:pt x="108" y="380"/>
                  </a:cubicBezTo>
                  <a:cubicBezTo>
                    <a:pt x="108" y="349"/>
                    <a:pt x="108" y="349"/>
                    <a:pt x="108" y="349"/>
                  </a:cubicBezTo>
                  <a:cubicBezTo>
                    <a:pt x="140" y="349"/>
                    <a:pt x="140" y="349"/>
                    <a:pt x="140" y="349"/>
                  </a:cubicBezTo>
                  <a:cubicBezTo>
                    <a:pt x="140" y="380"/>
                    <a:pt x="140" y="380"/>
                    <a:pt x="140" y="380"/>
                  </a:cubicBezTo>
                  <a:close/>
                  <a:moveTo>
                    <a:pt x="140" y="340"/>
                  </a:moveTo>
                  <a:cubicBezTo>
                    <a:pt x="108" y="340"/>
                    <a:pt x="108" y="340"/>
                    <a:pt x="108" y="340"/>
                  </a:cubicBezTo>
                  <a:cubicBezTo>
                    <a:pt x="108" y="308"/>
                    <a:pt x="108" y="308"/>
                    <a:pt x="108" y="308"/>
                  </a:cubicBezTo>
                  <a:cubicBezTo>
                    <a:pt x="140" y="308"/>
                    <a:pt x="140" y="308"/>
                    <a:pt x="140" y="308"/>
                  </a:cubicBezTo>
                  <a:cubicBezTo>
                    <a:pt x="140" y="340"/>
                    <a:pt x="140" y="340"/>
                    <a:pt x="140" y="340"/>
                  </a:cubicBezTo>
                  <a:close/>
                  <a:moveTo>
                    <a:pt x="140" y="298"/>
                  </a:moveTo>
                  <a:cubicBezTo>
                    <a:pt x="108" y="298"/>
                    <a:pt x="108" y="298"/>
                    <a:pt x="108" y="298"/>
                  </a:cubicBezTo>
                  <a:cubicBezTo>
                    <a:pt x="108" y="266"/>
                    <a:pt x="108" y="266"/>
                    <a:pt x="108" y="266"/>
                  </a:cubicBezTo>
                  <a:cubicBezTo>
                    <a:pt x="140" y="266"/>
                    <a:pt x="140" y="266"/>
                    <a:pt x="140" y="266"/>
                  </a:cubicBezTo>
                  <a:cubicBezTo>
                    <a:pt x="140" y="298"/>
                    <a:pt x="140" y="298"/>
                    <a:pt x="140" y="298"/>
                  </a:cubicBezTo>
                  <a:close/>
                  <a:moveTo>
                    <a:pt x="140" y="257"/>
                  </a:moveTo>
                  <a:cubicBezTo>
                    <a:pt x="108" y="257"/>
                    <a:pt x="108" y="257"/>
                    <a:pt x="108" y="257"/>
                  </a:cubicBezTo>
                  <a:cubicBezTo>
                    <a:pt x="108" y="225"/>
                    <a:pt x="108" y="225"/>
                    <a:pt x="108" y="225"/>
                  </a:cubicBezTo>
                  <a:cubicBezTo>
                    <a:pt x="140" y="225"/>
                    <a:pt x="140" y="225"/>
                    <a:pt x="140" y="225"/>
                  </a:cubicBezTo>
                  <a:cubicBezTo>
                    <a:pt x="140" y="257"/>
                    <a:pt x="140" y="257"/>
                    <a:pt x="140" y="257"/>
                  </a:cubicBezTo>
                  <a:close/>
                  <a:moveTo>
                    <a:pt x="179" y="958"/>
                  </a:moveTo>
                  <a:cubicBezTo>
                    <a:pt x="149" y="958"/>
                    <a:pt x="149" y="958"/>
                    <a:pt x="149" y="958"/>
                  </a:cubicBezTo>
                  <a:cubicBezTo>
                    <a:pt x="149" y="927"/>
                    <a:pt x="149" y="927"/>
                    <a:pt x="149" y="927"/>
                  </a:cubicBezTo>
                  <a:cubicBezTo>
                    <a:pt x="179" y="927"/>
                    <a:pt x="179" y="927"/>
                    <a:pt x="179" y="927"/>
                  </a:cubicBezTo>
                  <a:cubicBezTo>
                    <a:pt x="179" y="958"/>
                    <a:pt x="179" y="958"/>
                    <a:pt x="179" y="958"/>
                  </a:cubicBezTo>
                  <a:close/>
                  <a:moveTo>
                    <a:pt x="179" y="916"/>
                  </a:moveTo>
                  <a:cubicBezTo>
                    <a:pt x="149" y="916"/>
                    <a:pt x="149" y="916"/>
                    <a:pt x="149" y="916"/>
                  </a:cubicBezTo>
                  <a:cubicBezTo>
                    <a:pt x="149" y="886"/>
                    <a:pt x="149" y="886"/>
                    <a:pt x="149" y="886"/>
                  </a:cubicBezTo>
                  <a:cubicBezTo>
                    <a:pt x="179" y="886"/>
                    <a:pt x="179" y="886"/>
                    <a:pt x="179" y="886"/>
                  </a:cubicBezTo>
                  <a:cubicBezTo>
                    <a:pt x="179" y="916"/>
                    <a:pt x="179" y="916"/>
                    <a:pt x="179" y="916"/>
                  </a:cubicBezTo>
                  <a:close/>
                  <a:moveTo>
                    <a:pt x="179" y="875"/>
                  </a:moveTo>
                  <a:cubicBezTo>
                    <a:pt x="149" y="875"/>
                    <a:pt x="149" y="875"/>
                    <a:pt x="149" y="875"/>
                  </a:cubicBezTo>
                  <a:cubicBezTo>
                    <a:pt x="149" y="844"/>
                    <a:pt x="149" y="844"/>
                    <a:pt x="149" y="844"/>
                  </a:cubicBezTo>
                  <a:cubicBezTo>
                    <a:pt x="179" y="844"/>
                    <a:pt x="179" y="844"/>
                    <a:pt x="179" y="844"/>
                  </a:cubicBezTo>
                  <a:cubicBezTo>
                    <a:pt x="179" y="875"/>
                    <a:pt x="179" y="875"/>
                    <a:pt x="179" y="875"/>
                  </a:cubicBezTo>
                  <a:close/>
                  <a:moveTo>
                    <a:pt x="179" y="833"/>
                  </a:moveTo>
                  <a:cubicBezTo>
                    <a:pt x="149" y="833"/>
                    <a:pt x="149" y="833"/>
                    <a:pt x="149" y="833"/>
                  </a:cubicBezTo>
                  <a:cubicBezTo>
                    <a:pt x="149" y="803"/>
                    <a:pt x="149" y="803"/>
                    <a:pt x="149" y="803"/>
                  </a:cubicBezTo>
                  <a:cubicBezTo>
                    <a:pt x="179" y="803"/>
                    <a:pt x="179" y="803"/>
                    <a:pt x="179" y="803"/>
                  </a:cubicBezTo>
                  <a:cubicBezTo>
                    <a:pt x="179" y="833"/>
                    <a:pt x="179" y="833"/>
                    <a:pt x="179" y="833"/>
                  </a:cubicBezTo>
                  <a:close/>
                  <a:moveTo>
                    <a:pt x="179" y="793"/>
                  </a:moveTo>
                  <a:cubicBezTo>
                    <a:pt x="149" y="793"/>
                    <a:pt x="149" y="793"/>
                    <a:pt x="149" y="793"/>
                  </a:cubicBezTo>
                  <a:cubicBezTo>
                    <a:pt x="149" y="761"/>
                    <a:pt x="149" y="761"/>
                    <a:pt x="149" y="761"/>
                  </a:cubicBezTo>
                  <a:cubicBezTo>
                    <a:pt x="179" y="761"/>
                    <a:pt x="179" y="761"/>
                    <a:pt x="179" y="761"/>
                  </a:cubicBezTo>
                  <a:cubicBezTo>
                    <a:pt x="179" y="793"/>
                    <a:pt x="179" y="793"/>
                    <a:pt x="179" y="793"/>
                  </a:cubicBezTo>
                  <a:close/>
                  <a:moveTo>
                    <a:pt x="179" y="752"/>
                  </a:moveTo>
                  <a:cubicBezTo>
                    <a:pt x="149" y="752"/>
                    <a:pt x="149" y="752"/>
                    <a:pt x="149" y="752"/>
                  </a:cubicBezTo>
                  <a:cubicBezTo>
                    <a:pt x="149" y="720"/>
                    <a:pt x="149" y="720"/>
                    <a:pt x="149" y="720"/>
                  </a:cubicBezTo>
                  <a:cubicBezTo>
                    <a:pt x="179" y="720"/>
                    <a:pt x="179" y="720"/>
                    <a:pt x="179" y="720"/>
                  </a:cubicBezTo>
                  <a:cubicBezTo>
                    <a:pt x="179" y="752"/>
                    <a:pt x="179" y="752"/>
                    <a:pt x="179" y="752"/>
                  </a:cubicBezTo>
                  <a:close/>
                  <a:moveTo>
                    <a:pt x="179" y="710"/>
                  </a:moveTo>
                  <a:cubicBezTo>
                    <a:pt x="149" y="710"/>
                    <a:pt x="149" y="710"/>
                    <a:pt x="149" y="710"/>
                  </a:cubicBezTo>
                  <a:cubicBezTo>
                    <a:pt x="149" y="680"/>
                    <a:pt x="149" y="680"/>
                    <a:pt x="149" y="680"/>
                  </a:cubicBezTo>
                  <a:cubicBezTo>
                    <a:pt x="179" y="680"/>
                    <a:pt x="179" y="680"/>
                    <a:pt x="179" y="680"/>
                  </a:cubicBezTo>
                  <a:cubicBezTo>
                    <a:pt x="179" y="710"/>
                    <a:pt x="179" y="710"/>
                    <a:pt x="179" y="710"/>
                  </a:cubicBezTo>
                  <a:close/>
                  <a:moveTo>
                    <a:pt x="179" y="669"/>
                  </a:moveTo>
                  <a:cubicBezTo>
                    <a:pt x="149" y="669"/>
                    <a:pt x="149" y="669"/>
                    <a:pt x="149" y="669"/>
                  </a:cubicBezTo>
                  <a:cubicBezTo>
                    <a:pt x="149" y="638"/>
                    <a:pt x="149" y="638"/>
                    <a:pt x="149" y="638"/>
                  </a:cubicBezTo>
                  <a:cubicBezTo>
                    <a:pt x="179" y="638"/>
                    <a:pt x="179" y="638"/>
                    <a:pt x="179" y="638"/>
                  </a:cubicBezTo>
                  <a:cubicBezTo>
                    <a:pt x="179" y="669"/>
                    <a:pt x="179" y="669"/>
                    <a:pt x="179" y="669"/>
                  </a:cubicBezTo>
                  <a:close/>
                  <a:moveTo>
                    <a:pt x="179" y="627"/>
                  </a:moveTo>
                  <a:cubicBezTo>
                    <a:pt x="149" y="627"/>
                    <a:pt x="149" y="627"/>
                    <a:pt x="149" y="627"/>
                  </a:cubicBezTo>
                  <a:cubicBezTo>
                    <a:pt x="149" y="597"/>
                    <a:pt x="149" y="597"/>
                    <a:pt x="149" y="597"/>
                  </a:cubicBezTo>
                  <a:cubicBezTo>
                    <a:pt x="179" y="597"/>
                    <a:pt x="179" y="597"/>
                    <a:pt x="179" y="597"/>
                  </a:cubicBezTo>
                  <a:cubicBezTo>
                    <a:pt x="179" y="627"/>
                    <a:pt x="179" y="627"/>
                    <a:pt x="179" y="627"/>
                  </a:cubicBezTo>
                  <a:close/>
                  <a:moveTo>
                    <a:pt x="179" y="587"/>
                  </a:moveTo>
                  <a:cubicBezTo>
                    <a:pt x="149" y="587"/>
                    <a:pt x="149" y="587"/>
                    <a:pt x="149" y="587"/>
                  </a:cubicBezTo>
                  <a:cubicBezTo>
                    <a:pt x="149" y="555"/>
                    <a:pt x="149" y="555"/>
                    <a:pt x="149" y="555"/>
                  </a:cubicBezTo>
                  <a:cubicBezTo>
                    <a:pt x="179" y="555"/>
                    <a:pt x="179" y="555"/>
                    <a:pt x="179" y="555"/>
                  </a:cubicBezTo>
                  <a:cubicBezTo>
                    <a:pt x="179" y="587"/>
                    <a:pt x="179" y="587"/>
                    <a:pt x="179" y="587"/>
                  </a:cubicBezTo>
                  <a:close/>
                  <a:moveTo>
                    <a:pt x="179" y="546"/>
                  </a:moveTo>
                  <a:cubicBezTo>
                    <a:pt x="149" y="546"/>
                    <a:pt x="149" y="546"/>
                    <a:pt x="149" y="546"/>
                  </a:cubicBezTo>
                  <a:cubicBezTo>
                    <a:pt x="149" y="514"/>
                    <a:pt x="149" y="514"/>
                    <a:pt x="149" y="514"/>
                  </a:cubicBezTo>
                  <a:cubicBezTo>
                    <a:pt x="179" y="514"/>
                    <a:pt x="179" y="514"/>
                    <a:pt x="179" y="514"/>
                  </a:cubicBezTo>
                  <a:cubicBezTo>
                    <a:pt x="179" y="546"/>
                    <a:pt x="179" y="546"/>
                    <a:pt x="179" y="546"/>
                  </a:cubicBezTo>
                  <a:close/>
                  <a:moveTo>
                    <a:pt x="179" y="504"/>
                  </a:moveTo>
                  <a:cubicBezTo>
                    <a:pt x="149" y="504"/>
                    <a:pt x="149" y="504"/>
                    <a:pt x="149" y="504"/>
                  </a:cubicBezTo>
                  <a:cubicBezTo>
                    <a:pt x="149" y="472"/>
                    <a:pt x="149" y="472"/>
                    <a:pt x="149" y="472"/>
                  </a:cubicBezTo>
                  <a:cubicBezTo>
                    <a:pt x="179" y="472"/>
                    <a:pt x="179" y="472"/>
                    <a:pt x="179" y="472"/>
                  </a:cubicBezTo>
                  <a:cubicBezTo>
                    <a:pt x="179" y="504"/>
                    <a:pt x="179" y="504"/>
                    <a:pt x="179" y="504"/>
                  </a:cubicBezTo>
                  <a:close/>
                  <a:moveTo>
                    <a:pt x="179" y="463"/>
                  </a:moveTo>
                  <a:cubicBezTo>
                    <a:pt x="149" y="463"/>
                    <a:pt x="149" y="463"/>
                    <a:pt x="149" y="463"/>
                  </a:cubicBezTo>
                  <a:cubicBezTo>
                    <a:pt x="149" y="431"/>
                    <a:pt x="149" y="431"/>
                    <a:pt x="149" y="431"/>
                  </a:cubicBezTo>
                  <a:cubicBezTo>
                    <a:pt x="179" y="431"/>
                    <a:pt x="179" y="431"/>
                    <a:pt x="179" y="431"/>
                  </a:cubicBezTo>
                  <a:cubicBezTo>
                    <a:pt x="179" y="463"/>
                    <a:pt x="179" y="463"/>
                    <a:pt x="179" y="463"/>
                  </a:cubicBezTo>
                  <a:close/>
                  <a:moveTo>
                    <a:pt x="179" y="421"/>
                  </a:moveTo>
                  <a:cubicBezTo>
                    <a:pt x="149" y="421"/>
                    <a:pt x="149" y="421"/>
                    <a:pt x="149" y="421"/>
                  </a:cubicBezTo>
                  <a:cubicBezTo>
                    <a:pt x="149" y="391"/>
                    <a:pt x="149" y="391"/>
                    <a:pt x="149" y="391"/>
                  </a:cubicBezTo>
                  <a:cubicBezTo>
                    <a:pt x="179" y="391"/>
                    <a:pt x="179" y="391"/>
                    <a:pt x="179" y="391"/>
                  </a:cubicBezTo>
                  <a:cubicBezTo>
                    <a:pt x="179" y="421"/>
                    <a:pt x="179" y="421"/>
                    <a:pt x="179" y="421"/>
                  </a:cubicBezTo>
                  <a:close/>
                  <a:moveTo>
                    <a:pt x="179" y="380"/>
                  </a:moveTo>
                  <a:cubicBezTo>
                    <a:pt x="149" y="380"/>
                    <a:pt x="149" y="380"/>
                    <a:pt x="149" y="380"/>
                  </a:cubicBezTo>
                  <a:cubicBezTo>
                    <a:pt x="149" y="349"/>
                    <a:pt x="149" y="349"/>
                    <a:pt x="149" y="349"/>
                  </a:cubicBezTo>
                  <a:cubicBezTo>
                    <a:pt x="179" y="349"/>
                    <a:pt x="179" y="349"/>
                    <a:pt x="179" y="349"/>
                  </a:cubicBezTo>
                  <a:cubicBezTo>
                    <a:pt x="179" y="380"/>
                    <a:pt x="179" y="380"/>
                    <a:pt x="179" y="380"/>
                  </a:cubicBezTo>
                  <a:close/>
                  <a:moveTo>
                    <a:pt x="219" y="958"/>
                  </a:moveTo>
                  <a:cubicBezTo>
                    <a:pt x="189" y="958"/>
                    <a:pt x="189" y="958"/>
                    <a:pt x="189" y="958"/>
                  </a:cubicBezTo>
                  <a:cubicBezTo>
                    <a:pt x="189" y="927"/>
                    <a:pt x="189" y="927"/>
                    <a:pt x="189" y="927"/>
                  </a:cubicBezTo>
                  <a:cubicBezTo>
                    <a:pt x="219" y="927"/>
                    <a:pt x="219" y="927"/>
                    <a:pt x="219" y="927"/>
                  </a:cubicBezTo>
                  <a:cubicBezTo>
                    <a:pt x="219" y="958"/>
                    <a:pt x="219" y="958"/>
                    <a:pt x="219" y="958"/>
                  </a:cubicBezTo>
                  <a:close/>
                  <a:moveTo>
                    <a:pt x="219" y="916"/>
                  </a:moveTo>
                  <a:cubicBezTo>
                    <a:pt x="189" y="916"/>
                    <a:pt x="189" y="916"/>
                    <a:pt x="189" y="916"/>
                  </a:cubicBezTo>
                  <a:cubicBezTo>
                    <a:pt x="189" y="886"/>
                    <a:pt x="189" y="886"/>
                    <a:pt x="189" y="886"/>
                  </a:cubicBezTo>
                  <a:cubicBezTo>
                    <a:pt x="219" y="886"/>
                    <a:pt x="219" y="886"/>
                    <a:pt x="219" y="886"/>
                  </a:cubicBezTo>
                  <a:cubicBezTo>
                    <a:pt x="219" y="916"/>
                    <a:pt x="219" y="916"/>
                    <a:pt x="219" y="916"/>
                  </a:cubicBezTo>
                  <a:close/>
                  <a:moveTo>
                    <a:pt x="219" y="875"/>
                  </a:moveTo>
                  <a:cubicBezTo>
                    <a:pt x="189" y="875"/>
                    <a:pt x="189" y="875"/>
                    <a:pt x="189" y="875"/>
                  </a:cubicBezTo>
                  <a:cubicBezTo>
                    <a:pt x="189" y="844"/>
                    <a:pt x="189" y="844"/>
                    <a:pt x="189" y="844"/>
                  </a:cubicBezTo>
                  <a:cubicBezTo>
                    <a:pt x="219" y="844"/>
                    <a:pt x="219" y="844"/>
                    <a:pt x="219" y="844"/>
                  </a:cubicBezTo>
                  <a:cubicBezTo>
                    <a:pt x="219" y="875"/>
                    <a:pt x="219" y="875"/>
                    <a:pt x="219" y="875"/>
                  </a:cubicBezTo>
                  <a:close/>
                  <a:moveTo>
                    <a:pt x="219" y="833"/>
                  </a:moveTo>
                  <a:cubicBezTo>
                    <a:pt x="189" y="833"/>
                    <a:pt x="189" y="833"/>
                    <a:pt x="189" y="833"/>
                  </a:cubicBezTo>
                  <a:cubicBezTo>
                    <a:pt x="189" y="803"/>
                    <a:pt x="189" y="803"/>
                    <a:pt x="189" y="803"/>
                  </a:cubicBezTo>
                  <a:cubicBezTo>
                    <a:pt x="219" y="803"/>
                    <a:pt x="219" y="803"/>
                    <a:pt x="219" y="803"/>
                  </a:cubicBezTo>
                  <a:cubicBezTo>
                    <a:pt x="219" y="833"/>
                    <a:pt x="219" y="833"/>
                    <a:pt x="219" y="833"/>
                  </a:cubicBezTo>
                  <a:close/>
                  <a:moveTo>
                    <a:pt x="219" y="793"/>
                  </a:moveTo>
                  <a:cubicBezTo>
                    <a:pt x="189" y="793"/>
                    <a:pt x="189" y="793"/>
                    <a:pt x="189" y="793"/>
                  </a:cubicBezTo>
                  <a:cubicBezTo>
                    <a:pt x="189" y="761"/>
                    <a:pt x="189" y="761"/>
                    <a:pt x="189" y="761"/>
                  </a:cubicBezTo>
                  <a:cubicBezTo>
                    <a:pt x="219" y="761"/>
                    <a:pt x="219" y="761"/>
                    <a:pt x="219" y="761"/>
                  </a:cubicBezTo>
                  <a:cubicBezTo>
                    <a:pt x="219" y="793"/>
                    <a:pt x="219" y="793"/>
                    <a:pt x="219" y="793"/>
                  </a:cubicBezTo>
                  <a:close/>
                  <a:moveTo>
                    <a:pt x="219" y="752"/>
                  </a:moveTo>
                  <a:cubicBezTo>
                    <a:pt x="189" y="752"/>
                    <a:pt x="189" y="752"/>
                    <a:pt x="189" y="752"/>
                  </a:cubicBezTo>
                  <a:cubicBezTo>
                    <a:pt x="189" y="720"/>
                    <a:pt x="189" y="720"/>
                    <a:pt x="189" y="720"/>
                  </a:cubicBezTo>
                  <a:cubicBezTo>
                    <a:pt x="219" y="720"/>
                    <a:pt x="219" y="720"/>
                    <a:pt x="219" y="720"/>
                  </a:cubicBezTo>
                  <a:cubicBezTo>
                    <a:pt x="219" y="752"/>
                    <a:pt x="219" y="752"/>
                    <a:pt x="219" y="752"/>
                  </a:cubicBezTo>
                  <a:close/>
                  <a:moveTo>
                    <a:pt x="219" y="710"/>
                  </a:moveTo>
                  <a:cubicBezTo>
                    <a:pt x="189" y="710"/>
                    <a:pt x="189" y="710"/>
                    <a:pt x="189" y="710"/>
                  </a:cubicBezTo>
                  <a:cubicBezTo>
                    <a:pt x="189" y="680"/>
                    <a:pt x="189" y="680"/>
                    <a:pt x="189" y="680"/>
                  </a:cubicBezTo>
                  <a:cubicBezTo>
                    <a:pt x="219" y="680"/>
                    <a:pt x="219" y="680"/>
                    <a:pt x="219" y="680"/>
                  </a:cubicBezTo>
                  <a:cubicBezTo>
                    <a:pt x="219" y="710"/>
                    <a:pt x="219" y="710"/>
                    <a:pt x="219" y="710"/>
                  </a:cubicBezTo>
                  <a:close/>
                  <a:moveTo>
                    <a:pt x="219" y="669"/>
                  </a:moveTo>
                  <a:cubicBezTo>
                    <a:pt x="189" y="669"/>
                    <a:pt x="189" y="669"/>
                    <a:pt x="189" y="669"/>
                  </a:cubicBezTo>
                  <a:cubicBezTo>
                    <a:pt x="189" y="638"/>
                    <a:pt x="189" y="638"/>
                    <a:pt x="189" y="638"/>
                  </a:cubicBezTo>
                  <a:cubicBezTo>
                    <a:pt x="219" y="638"/>
                    <a:pt x="219" y="638"/>
                    <a:pt x="219" y="638"/>
                  </a:cubicBezTo>
                  <a:cubicBezTo>
                    <a:pt x="219" y="669"/>
                    <a:pt x="219" y="669"/>
                    <a:pt x="219" y="669"/>
                  </a:cubicBezTo>
                  <a:close/>
                  <a:moveTo>
                    <a:pt x="219" y="627"/>
                  </a:moveTo>
                  <a:cubicBezTo>
                    <a:pt x="189" y="627"/>
                    <a:pt x="189" y="627"/>
                    <a:pt x="189" y="627"/>
                  </a:cubicBezTo>
                  <a:cubicBezTo>
                    <a:pt x="189" y="597"/>
                    <a:pt x="189" y="597"/>
                    <a:pt x="189" y="597"/>
                  </a:cubicBezTo>
                  <a:cubicBezTo>
                    <a:pt x="219" y="597"/>
                    <a:pt x="219" y="597"/>
                    <a:pt x="219" y="597"/>
                  </a:cubicBezTo>
                  <a:cubicBezTo>
                    <a:pt x="219" y="627"/>
                    <a:pt x="219" y="627"/>
                    <a:pt x="219" y="627"/>
                  </a:cubicBezTo>
                  <a:close/>
                  <a:moveTo>
                    <a:pt x="219" y="587"/>
                  </a:moveTo>
                  <a:cubicBezTo>
                    <a:pt x="189" y="587"/>
                    <a:pt x="189" y="587"/>
                    <a:pt x="189" y="587"/>
                  </a:cubicBezTo>
                  <a:cubicBezTo>
                    <a:pt x="189" y="555"/>
                    <a:pt x="189" y="555"/>
                    <a:pt x="189" y="555"/>
                  </a:cubicBezTo>
                  <a:cubicBezTo>
                    <a:pt x="219" y="555"/>
                    <a:pt x="219" y="555"/>
                    <a:pt x="219" y="555"/>
                  </a:cubicBezTo>
                  <a:cubicBezTo>
                    <a:pt x="219" y="587"/>
                    <a:pt x="219" y="587"/>
                    <a:pt x="219" y="587"/>
                  </a:cubicBezTo>
                  <a:close/>
                  <a:moveTo>
                    <a:pt x="219" y="546"/>
                  </a:moveTo>
                  <a:cubicBezTo>
                    <a:pt x="189" y="546"/>
                    <a:pt x="189" y="546"/>
                    <a:pt x="189" y="546"/>
                  </a:cubicBezTo>
                  <a:cubicBezTo>
                    <a:pt x="189" y="514"/>
                    <a:pt x="189" y="514"/>
                    <a:pt x="189" y="514"/>
                  </a:cubicBezTo>
                  <a:cubicBezTo>
                    <a:pt x="219" y="514"/>
                    <a:pt x="219" y="514"/>
                    <a:pt x="219" y="514"/>
                  </a:cubicBezTo>
                  <a:cubicBezTo>
                    <a:pt x="219" y="546"/>
                    <a:pt x="219" y="546"/>
                    <a:pt x="219" y="546"/>
                  </a:cubicBezTo>
                  <a:close/>
                  <a:moveTo>
                    <a:pt x="260" y="958"/>
                  </a:moveTo>
                  <a:cubicBezTo>
                    <a:pt x="230" y="958"/>
                    <a:pt x="230" y="958"/>
                    <a:pt x="230" y="958"/>
                  </a:cubicBezTo>
                  <a:cubicBezTo>
                    <a:pt x="230" y="927"/>
                    <a:pt x="230" y="927"/>
                    <a:pt x="230" y="927"/>
                  </a:cubicBezTo>
                  <a:cubicBezTo>
                    <a:pt x="260" y="927"/>
                    <a:pt x="260" y="927"/>
                    <a:pt x="260" y="927"/>
                  </a:cubicBezTo>
                  <a:cubicBezTo>
                    <a:pt x="260" y="958"/>
                    <a:pt x="260" y="958"/>
                    <a:pt x="260" y="958"/>
                  </a:cubicBezTo>
                  <a:close/>
                  <a:moveTo>
                    <a:pt x="260" y="916"/>
                  </a:moveTo>
                  <a:cubicBezTo>
                    <a:pt x="230" y="916"/>
                    <a:pt x="230" y="916"/>
                    <a:pt x="230" y="916"/>
                  </a:cubicBezTo>
                  <a:cubicBezTo>
                    <a:pt x="230" y="886"/>
                    <a:pt x="230" y="886"/>
                    <a:pt x="230" y="886"/>
                  </a:cubicBezTo>
                  <a:cubicBezTo>
                    <a:pt x="260" y="886"/>
                    <a:pt x="260" y="886"/>
                    <a:pt x="260" y="886"/>
                  </a:cubicBezTo>
                  <a:cubicBezTo>
                    <a:pt x="260" y="916"/>
                    <a:pt x="260" y="916"/>
                    <a:pt x="260" y="916"/>
                  </a:cubicBezTo>
                  <a:close/>
                  <a:moveTo>
                    <a:pt x="260" y="875"/>
                  </a:moveTo>
                  <a:cubicBezTo>
                    <a:pt x="230" y="875"/>
                    <a:pt x="230" y="875"/>
                    <a:pt x="230" y="875"/>
                  </a:cubicBezTo>
                  <a:cubicBezTo>
                    <a:pt x="230" y="844"/>
                    <a:pt x="230" y="844"/>
                    <a:pt x="230" y="844"/>
                  </a:cubicBezTo>
                  <a:cubicBezTo>
                    <a:pt x="260" y="844"/>
                    <a:pt x="260" y="844"/>
                    <a:pt x="260" y="844"/>
                  </a:cubicBezTo>
                  <a:cubicBezTo>
                    <a:pt x="260" y="875"/>
                    <a:pt x="260" y="875"/>
                    <a:pt x="260" y="875"/>
                  </a:cubicBezTo>
                  <a:close/>
                  <a:moveTo>
                    <a:pt x="260" y="833"/>
                  </a:moveTo>
                  <a:cubicBezTo>
                    <a:pt x="230" y="833"/>
                    <a:pt x="230" y="833"/>
                    <a:pt x="230" y="833"/>
                  </a:cubicBezTo>
                  <a:cubicBezTo>
                    <a:pt x="230" y="803"/>
                    <a:pt x="230" y="803"/>
                    <a:pt x="230" y="803"/>
                  </a:cubicBezTo>
                  <a:cubicBezTo>
                    <a:pt x="260" y="803"/>
                    <a:pt x="260" y="803"/>
                    <a:pt x="260" y="803"/>
                  </a:cubicBezTo>
                  <a:cubicBezTo>
                    <a:pt x="260" y="833"/>
                    <a:pt x="260" y="833"/>
                    <a:pt x="260" y="833"/>
                  </a:cubicBezTo>
                  <a:close/>
                  <a:moveTo>
                    <a:pt x="260" y="793"/>
                  </a:moveTo>
                  <a:cubicBezTo>
                    <a:pt x="230" y="793"/>
                    <a:pt x="230" y="793"/>
                    <a:pt x="230" y="793"/>
                  </a:cubicBezTo>
                  <a:cubicBezTo>
                    <a:pt x="230" y="761"/>
                    <a:pt x="230" y="761"/>
                    <a:pt x="230" y="761"/>
                  </a:cubicBezTo>
                  <a:cubicBezTo>
                    <a:pt x="260" y="761"/>
                    <a:pt x="260" y="761"/>
                    <a:pt x="260" y="761"/>
                  </a:cubicBezTo>
                  <a:cubicBezTo>
                    <a:pt x="260" y="793"/>
                    <a:pt x="260" y="793"/>
                    <a:pt x="260" y="793"/>
                  </a:cubicBezTo>
                  <a:close/>
                  <a:moveTo>
                    <a:pt x="230" y="752"/>
                  </a:moveTo>
                  <a:cubicBezTo>
                    <a:pt x="230" y="720"/>
                    <a:pt x="230" y="720"/>
                    <a:pt x="230" y="720"/>
                  </a:cubicBezTo>
                  <a:cubicBezTo>
                    <a:pt x="260" y="720"/>
                    <a:pt x="260" y="720"/>
                    <a:pt x="260" y="720"/>
                  </a:cubicBezTo>
                  <a:cubicBezTo>
                    <a:pt x="260" y="752"/>
                    <a:pt x="260" y="752"/>
                    <a:pt x="260" y="752"/>
                  </a:cubicBezTo>
                  <a:cubicBezTo>
                    <a:pt x="230" y="752"/>
                    <a:pt x="230" y="752"/>
                    <a:pt x="230" y="752"/>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0" name="Freeform 12"/>
            <p:cNvSpPr>
              <a:spLocks noEditPoints="1"/>
            </p:cNvSpPr>
            <p:nvPr/>
          </p:nvSpPr>
          <p:spPr bwMode="auto">
            <a:xfrm>
              <a:off x="5707721" y="2387306"/>
              <a:ext cx="401817" cy="2223164"/>
            </a:xfrm>
            <a:custGeom>
              <a:avLst/>
              <a:gdLst/>
              <a:ahLst/>
              <a:cxnLst>
                <a:cxn ang="0">
                  <a:pos x="37" y="36"/>
                </a:cxn>
                <a:cxn ang="0">
                  <a:pos x="26" y="99"/>
                </a:cxn>
                <a:cxn ang="0">
                  <a:pos x="19" y="71"/>
                </a:cxn>
                <a:cxn ang="0">
                  <a:pos x="70" y="675"/>
                </a:cxn>
                <a:cxn ang="0">
                  <a:pos x="34" y="651"/>
                </a:cxn>
                <a:cxn ang="0">
                  <a:pos x="34" y="651"/>
                </a:cxn>
                <a:cxn ang="0">
                  <a:pos x="34" y="626"/>
                </a:cxn>
                <a:cxn ang="0">
                  <a:pos x="34" y="585"/>
                </a:cxn>
                <a:cxn ang="0">
                  <a:pos x="20" y="559"/>
                </a:cxn>
                <a:cxn ang="0">
                  <a:pos x="20" y="547"/>
                </a:cxn>
                <a:cxn ang="0">
                  <a:pos x="34" y="521"/>
                </a:cxn>
                <a:cxn ang="0">
                  <a:pos x="34" y="521"/>
                </a:cxn>
                <a:cxn ang="0">
                  <a:pos x="34" y="495"/>
                </a:cxn>
                <a:cxn ang="0">
                  <a:pos x="34" y="456"/>
                </a:cxn>
                <a:cxn ang="0">
                  <a:pos x="20" y="430"/>
                </a:cxn>
                <a:cxn ang="0">
                  <a:pos x="20" y="418"/>
                </a:cxn>
                <a:cxn ang="0">
                  <a:pos x="34" y="392"/>
                </a:cxn>
                <a:cxn ang="0">
                  <a:pos x="34" y="392"/>
                </a:cxn>
                <a:cxn ang="0">
                  <a:pos x="34" y="366"/>
                </a:cxn>
                <a:cxn ang="0">
                  <a:pos x="34" y="326"/>
                </a:cxn>
                <a:cxn ang="0">
                  <a:pos x="20" y="300"/>
                </a:cxn>
                <a:cxn ang="0">
                  <a:pos x="20" y="289"/>
                </a:cxn>
                <a:cxn ang="0">
                  <a:pos x="34" y="263"/>
                </a:cxn>
                <a:cxn ang="0">
                  <a:pos x="34" y="263"/>
                </a:cxn>
                <a:cxn ang="0">
                  <a:pos x="34" y="237"/>
                </a:cxn>
                <a:cxn ang="0">
                  <a:pos x="34" y="197"/>
                </a:cxn>
                <a:cxn ang="0">
                  <a:pos x="20" y="172"/>
                </a:cxn>
                <a:cxn ang="0">
                  <a:pos x="20" y="160"/>
                </a:cxn>
                <a:cxn ang="0">
                  <a:pos x="60" y="651"/>
                </a:cxn>
                <a:cxn ang="0">
                  <a:pos x="60" y="651"/>
                </a:cxn>
                <a:cxn ang="0">
                  <a:pos x="60" y="626"/>
                </a:cxn>
                <a:cxn ang="0">
                  <a:pos x="60" y="585"/>
                </a:cxn>
                <a:cxn ang="0">
                  <a:pos x="46" y="559"/>
                </a:cxn>
                <a:cxn ang="0">
                  <a:pos x="46" y="547"/>
                </a:cxn>
                <a:cxn ang="0">
                  <a:pos x="60" y="521"/>
                </a:cxn>
                <a:cxn ang="0">
                  <a:pos x="60" y="521"/>
                </a:cxn>
                <a:cxn ang="0">
                  <a:pos x="60" y="495"/>
                </a:cxn>
                <a:cxn ang="0">
                  <a:pos x="60" y="456"/>
                </a:cxn>
                <a:cxn ang="0">
                  <a:pos x="46" y="430"/>
                </a:cxn>
                <a:cxn ang="0">
                  <a:pos x="46" y="418"/>
                </a:cxn>
                <a:cxn ang="0">
                  <a:pos x="60" y="392"/>
                </a:cxn>
                <a:cxn ang="0">
                  <a:pos x="60" y="392"/>
                </a:cxn>
                <a:cxn ang="0">
                  <a:pos x="60" y="366"/>
                </a:cxn>
                <a:cxn ang="0">
                  <a:pos x="60" y="326"/>
                </a:cxn>
                <a:cxn ang="0">
                  <a:pos x="46" y="300"/>
                </a:cxn>
                <a:cxn ang="0">
                  <a:pos x="46" y="289"/>
                </a:cxn>
                <a:cxn ang="0">
                  <a:pos x="60" y="263"/>
                </a:cxn>
                <a:cxn ang="0">
                  <a:pos x="60" y="263"/>
                </a:cxn>
                <a:cxn ang="0">
                  <a:pos x="60" y="237"/>
                </a:cxn>
                <a:cxn ang="0">
                  <a:pos x="60" y="197"/>
                </a:cxn>
                <a:cxn ang="0">
                  <a:pos x="46" y="172"/>
                </a:cxn>
                <a:cxn ang="0">
                  <a:pos x="46" y="160"/>
                </a:cxn>
                <a:cxn ang="0">
                  <a:pos x="86" y="186"/>
                </a:cxn>
                <a:cxn ang="0">
                  <a:pos x="86" y="186"/>
                </a:cxn>
                <a:cxn ang="0">
                  <a:pos x="86" y="160"/>
                </a:cxn>
              </a:cxnLst>
              <a:rect l="0" t="0" r="r" b="b"/>
              <a:pathLst>
                <a:path w="122" h="675">
                  <a:moveTo>
                    <a:pt x="122" y="99"/>
                  </a:moveTo>
                  <a:lnTo>
                    <a:pt x="39" y="99"/>
                  </a:lnTo>
                  <a:lnTo>
                    <a:pt x="39" y="81"/>
                  </a:lnTo>
                  <a:lnTo>
                    <a:pt x="38" y="81"/>
                  </a:lnTo>
                  <a:lnTo>
                    <a:pt x="37" y="36"/>
                  </a:lnTo>
                  <a:lnTo>
                    <a:pt x="35" y="36"/>
                  </a:lnTo>
                  <a:lnTo>
                    <a:pt x="34" y="81"/>
                  </a:lnTo>
                  <a:lnTo>
                    <a:pt x="33" y="81"/>
                  </a:lnTo>
                  <a:lnTo>
                    <a:pt x="33" y="99"/>
                  </a:lnTo>
                  <a:lnTo>
                    <a:pt x="26" y="99"/>
                  </a:lnTo>
                  <a:lnTo>
                    <a:pt x="26" y="71"/>
                  </a:lnTo>
                  <a:lnTo>
                    <a:pt x="23" y="71"/>
                  </a:lnTo>
                  <a:lnTo>
                    <a:pt x="21" y="0"/>
                  </a:lnTo>
                  <a:lnTo>
                    <a:pt x="21" y="0"/>
                  </a:lnTo>
                  <a:lnTo>
                    <a:pt x="19" y="71"/>
                  </a:lnTo>
                  <a:lnTo>
                    <a:pt x="16" y="71"/>
                  </a:lnTo>
                  <a:lnTo>
                    <a:pt x="16" y="99"/>
                  </a:lnTo>
                  <a:lnTo>
                    <a:pt x="0" y="99"/>
                  </a:lnTo>
                  <a:lnTo>
                    <a:pt x="0" y="675"/>
                  </a:lnTo>
                  <a:lnTo>
                    <a:pt x="70" y="675"/>
                  </a:lnTo>
                  <a:lnTo>
                    <a:pt x="70" y="196"/>
                  </a:lnTo>
                  <a:lnTo>
                    <a:pt x="122" y="196"/>
                  </a:lnTo>
                  <a:lnTo>
                    <a:pt x="122" y="99"/>
                  </a:lnTo>
                  <a:lnTo>
                    <a:pt x="122" y="99"/>
                  </a:lnTo>
                  <a:close/>
                  <a:moveTo>
                    <a:pt x="34" y="651"/>
                  </a:moveTo>
                  <a:lnTo>
                    <a:pt x="20" y="651"/>
                  </a:lnTo>
                  <a:lnTo>
                    <a:pt x="20" y="637"/>
                  </a:lnTo>
                  <a:lnTo>
                    <a:pt x="34" y="637"/>
                  </a:lnTo>
                  <a:lnTo>
                    <a:pt x="34" y="651"/>
                  </a:lnTo>
                  <a:lnTo>
                    <a:pt x="34" y="651"/>
                  </a:lnTo>
                  <a:close/>
                  <a:moveTo>
                    <a:pt x="34" y="626"/>
                  </a:moveTo>
                  <a:lnTo>
                    <a:pt x="20" y="626"/>
                  </a:lnTo>
                  <a:lnTo>
                    <a:pt x="20" y="611"/>
                  </a:lnTo>
                  <a:lnTo>
                    <a:pt x="34" y="611"/>
                  </a:lnTo>
                  <a:lnTo>
                    <a:pt x="34" y="626"/>
                  </a:lnTo>
                  <a:lnTo>
                    <a:pt x="34" y="626"/>
                  </a:lnTo>
                  <a:close/>
                  <a:moveTo>
                    <a:pt x="34" y="598"/>
                  </a:moveTo>
                  <a:lnTo>
                    <a:pt x="20" y="598"/>
                  </a:lnTo>
                  <a:lnTo>
                    <a:pt x="20" y="585"/>
                  </a:lnTo>
                  <a:lnTo>
                    <a:pt x="34" y="585"/>
                  </a:lnTo>
                  <a:lnTo>
                    <a:pt x="34" y="598"/>
                  </a:lnTo>
                  <a:lnTo>
                    <a:pt x="34" y="598"/>
                  </a:lnTo>
                  <a:close/>
                  <a:moveTo>
                    <a:pt x="34" y="573"/>
                  </a:moveTo>
                  <a:lnTo>
                    <a:pt x="20" y="573"/>
                  </a:lnTo>
                  <a:lnTo>
                    <a:pt x="20" y="559"/>
                  </a:lnTo>
                  <a:lnTo>
                    <a:pt x="34" y="559"/>
                  </a:lnTo>
                  <a:lnTo>
                    <a:pt x="34" y="573"/>
                  </a:lnTo>
                  <a:lnTo>
                    <a:pt x="34" y="573"/>
                  </a:lnTo>
                  <a:close/>
                  <a:moveTo>
                    <a:pt x="34" y="547"/>
                  </a:moveTo>
                  <a:lnTo>
                    <a:pt x="20" y="547"/>
                  </a:lnTo>
                  <a:lnTo>
                    <a:pt x="20" y="534"/>
                  </a:lnTo>
                  <a:lnTo>
                    <a:pt x="34" y="534"/>
                  </a:lnTo>
                  <a:lnTo>
                    <a:pt x="34" y="547"/>
                  </a:lnTo>
                  <a:lnTo>
                    <a:pt x="34" y="547"/>
                  </a:lnTo>
                  <a:close/>
                  <a:moveTo>
                    <a:pt x="34" y="521"/>
                  </a:moveTo>
                  <a:lnTo>
                    <a:pt x="20" y="521"/>
                  </a:lnTo>
                  <a:lnTo>
                    <a:pt x="20" y="507"/>
                  </a:lnTo>
                  <a:lnTo>
                    <a:pt x="34" y="507"/>
                  </a:lnTo>
                  <a:lnTo>
                    <a:pt x="34" y="521"/>
                  </a:lnTo>
                  <a:lnTo>
                    <a:pt x="34" y="521"/>
                  </a:lnTo>
                  <a:close/>
                  <a:moveTo>
                    <a:pt x="34" y="495"/>
                  </a:moveTo>
                  <a:lnTo>
                    <a:pt x="20" y="495"/>
                  </a:lnTo>
                  <a:lnTo>
                    <a:pt x="20" y="481"/>
                  </a:lnTo>
                  <a:lnTo>
                    <a:pt x="34" y="481"/>
                  </a:lnTo>
                  <a:lnTo>
                    <a:pt x="34" y="495"/>
                  </a:lnTo>
                  <a:lnTo>
                    <a:pt x="34" y="495"/>
                  </a:lnTo>
                  <a:close/>
                  <a:moveTo>
                    <a:pt x="34" y="470"/>
                  </a:moveTo>
                  <a:lnTo>
                    <a:pt x="20" y="470"/>
                  </a:lnTo>
                  <a:lnTo>
                    <a:pt x="20" y="456"/>
                  </a:lnTo>
                  <a:lnTo>
                    <a:pt x="34" y="456"/>
                  </a:lnTo>
                  <a:lnTo>
                    <a:pt x="34" y="470"/>
                  </a:lnTo>
                  <a:lnTo>
                    <a:pt x="34" y="470"/>
                  </a:lnTo>
                  <a:close/>
                  <a:moveTo>
                    <a:pt x="34" y="444"/>
                  </a:moveTo>
                  <a:lnTo>
                    <a:pt x="20" y="444"/>
                  </a:lnTo>
                  <a:lnTo>
                    <a:pt x="20" y="430"/>
                  </a:lnTo>
                  <a:lnTo>
                    <a:pt x="34" y="430"/>
                  </a:lnTo>
                  <a:lnTo>
                    <a:pt x="34" y="444"/>
                  </a:lnTo>
                  <a:lnTo>
                    <a:pt x="34" y="444"/>
                  </a:lnTo>
                  <a:close/>
                  <a:moveTo>
                    <a:pt x="34" y="418"/>
                  </a:moveTo>
                  <a:lnTo>
                    <a:pt x="20" y="418"/>
                  </a:lnTo>
                  <a:lnTo>
                    <a:pt x="20" y="403"/>
                  </a:lnTo>
                  <a:lnTo>
                    <a:pt x="34" y="403"/>
                  </a:lnTo>
                  <a:lnTo>
                    <a:pt x="34" y="418"/>
                  </a:lnTo>
                  <a:lnTo>
                    <a:pt x="34" y="418"/>
                  </a:lnTo>
                  <a:close/>
                  <a:moveTo>
                    <a:pt x="34" y="392"/>
                  </a:moveTo>
                  <a:lnTo>
                    <a:pt x="20" y="392"/>
                  </a:lnTo>
                  <a:lnTo>
                    <a:pt x="20" y="377"/>
                  </a:lnTo>
                  <a:lnTo>
                    <a:pt x="34" y="377"/>
                  </a:lnTo>
                  <a:lnTo>
                    <a:pt x="34" y="392"/>
                  </a:lnTo>
                  <a:lnTo>
                    <a:pt x="34" y="392"/>
                  </a:lnTo>
                  <a:close/>
                  <a:moveTo>
                    <a:pt x="34" y="366"/>
                  </a:moveTo>
                  <a:lnTo>
                    <a:pt x="20" y="366"/>
                  </a:lnTo>
                  <a:lnTo>
                    <a:pt x="20" y="352"/>
                  </a:lnTo>
                  <a:lnTo>
                    <a:pt x="34" y="352"/>
                  </a:lnTo>
                  <a:lnTo>
                    <a:pt x="34" y="366"/>
                  </a:lnTo>
                  <a:lnTo>
                    <a:pt x="34" y="366"/>
                  </a:lnTo>
                  <a:close/>
                  <a:moveTo>
                    <a:pt x="34" y="340"/>
                  </a:moveTo>
                  <a:lnTo>
                    <a:pt x="20" y="340"/>
                  </a:lnTo>
                  <a:lnTo>
                    <a:pt x="20" y="326"/>
                  </a:lnTo>
                  <a:lnTo>
                    <a:pt x="34" y="326"/>
                  </a:lnTo>
                  <a:lnTo>
                    <a:pt x="34" y="340"/>
                  </a:lnTo>
                  <a:lnTo>
                    <a:pt x="34" y="340"/>
                  </a:lnTo>
                  <a:close/>
                  <a:moveTo>
                    <a:pt x="34" y="314"/>
                  </a:moveTo>
                  <a:lnTo>
                    <a:pt x="20" y="314"/>
                  </a:lnTo>
                  <a:lnTo>
                    <a:pt x="20" y="300"/>
                  </a:lnTo>
                  <a:lnTo>
                    <a:pt x="34" y="300"/>
                  </a:lnTo>
                  <a:lnTo>
                    <a:pt x="34" y="314"/>
                  </a:lnTo>
                  <a:lnTo>
                    <a:pt x="34" y="314"/>
                  </a:lnTo>
                  <a:close/>
                  <a:moveTo>
                    <a:pt x="34" y="289"/>
                  </a:moveTo>
                  <a:lnTo>
                    <a:pt x="20" y="289"/>
                  </a:lnTo>
                  <a:lnTo>
                    <a:pt x="20" y="275"/>
                  </a:lnTo>
                  <a:lnTo>
                    <a:pt x="34" y="275"/>
                  </a:lnTo>
                  <a:lnTo>
                    <a:pt x="34" y="289"/>
                  </a:lnTo>
                  <a:lnTo>
                    <a:pt x="34" y="289"/>
                  </a:lnTo>
                  <a:close/>
                  <a:moveTo>
                    <a:pt x="34" y="263"/>
                  </a:moveTo>
                  <a:lnTo>
                    <a:pt x="20" y="263"/>
                  </a:lnTo>
                  <a:lnTo>
                    <a:pt x="20" y="249"/>
                  </a:lnTo>
                  <a:lnTo>
                    <a:pt x="34" y="249"/>
                  </a:lnTo>
                  <a:lnTo>
                    <a:pt x="34" y="263"/>
                  </a:lnTo>
                  <a:lnTo>
                    <a:pt x="34" y="263"/>
                  </a:lnTo>
                  <a:close/>
                  <a:moveTo>
                    <a:pt x="34" y="237"/>
                  </a:moveTo>
                  <a:lnTo>
                    <a:pt x="20" y="237"/>
                  </a:lnTo>
                  <a:lnTo>
                    <a:pt x="20" y="223"/>
                  </a:lnTo>
                  <a:lnTo>
                    <a:pt x="34" y="223"/>
                  </a:lnTo>
                  <a:lnTo>
                    <a:pt x="34" y="237"/>
                  </a:lnTo>
                  <a:lnTo>
                    <a:pt x="34" y="237"/>
                  </a:lnTo>
                  <a:close/>
                  <a:moveTo>
                    <a:pt x="34" y="211"/>
                  </a:moveTo>
                  <a:lnTo>
                    <a:pt x="20" y="211"/>
                  </a:lnTo>
                  <a:lnTo>
                    <a:pt x="20" y="197"/>
                  </a:lnTo>
                  <a:lnTo>
                    <a:pt x="34" y="197"/>
                  </a:lnTo>
                  <a:lnTo>
                    <a:pt x="34" y="211"/>
                  </a:lnTo>
                  <a:lnTo>
                    <a:pt x="34" y="211"/>
                  </a:lnTo>
                  <a:close/>
                  <a:moveTo>
                    <a:pt x="34" y="186"/>
                  </a:moveTo>
                  <a:lnTo>
                    <a:pt x="20" y="186"/>
                  </a:lnTo>
                  <a:lnTo>
                    <a:pt x="20" y="172"/>
                  </a:lnTo>
                  <a:lnTo>
                    <a:pt x="34" y="172"/>
                  </a:lnTo>
                  <a:lnTo>
                    <a:pt x="34" y="186"/>
                  </a:lnTo>
                  <a:lnTo>
                    <a:pt x="34" y="186"/>
                  </a:lnTo>
                  <a:close/>
                  <a:moveTo>
                    <a:pt x="34" y="160"/>
                  </a:moveTo>
                  <a:lnTo>
                    <a:pt x="20" y="160"/>
                  </a:lnTo>
                  <a:lnTo>
                    <a:pt x="20" y="145"/>
                  </a:lnTo>
                  <a:lnTo>
                    <a:pt x="34" y="145"/>
                  </a:lnTo>
                  <a:lnTo>
                    <a:pt x="34" y="160"/>
                  </a:lnTo>
                  <a:lnTo>
                    <a:pt x="34" y="160"/>
                  </a:lnTo>
                  <a:close/>
                  <a:moveTo>
                    <a:pt x="60" y="651"/>
                  </a:moveTo>
                  <a:lnTo>
                    <a:pt x="46" y="651"/>
                  </a:lnTo>
                  <a:lnTo>
                    <a:pt x="46" y="637"/>
                  </a:lnTo>
                  <a:lnTo>
                    <a:pt x="60" y="637"/>
                  </a:lnTo>
                  <a:lnTo>
                    <a:pt x="60" y="651"/>
                  </a:lnTo>
                  <a:lnTo>
                    <a:pt x="60" y="651"/>
                  </a:lnTo>
                  <a:close/>
                  <a:moveTo>
                    <a:pt x="60" y="626"/>
                  </a:moveTo>
                  <a:lnTo>
                    <a:pt x="46" y="626"/>
                  </a:lnTo>
                  <a:lnTo>
                    <a:pt x="46" y="611"/>
                  </a:lnTo>
                  <a:lnTo>
                    <a:pt x="60" y="611"/>
                  </a:lnTo>
                  <a:lnTo>
                    <a:pt x="60" y="626"/>
                  </a:lnTo>
                  <a:lnTo>
                    <a:pt x="60" y="626"/>
                  </a:lnTo>
                  <a:close/>
                  <a:moveTo>
                    <a:pt x="60" y="598"/>
                  </a:moveTo>
                  <a:lnTo>
                    <a:pt x="46" y="598"/>
                  </a:lnTo>
                  <a:lnTo>
                    <a:pt x="46" y="585"/>
                  </a:lnTo>
                  <a:lnTo>
                    <a:pt x="60" y="585"/>
                  </a:lnTo>
                  <a:lnTo>
                    <a:pt x="60" y="598"/>
                  </a:lnTo>
                  <a:lnTo>
                    <a:pt x="60" y="598"/>
                  </a:lnTo>
                  <a:close/>
                  <a:moveTo>
                    <a:pt x="60" y="573"/>
                  </a:moveTo>
                  <a:lnTo>
                    <a:pt x="46" y="573"/>
                  </a:lnTo>
                  <a:lnTo>
                    <a:pt x="46" y="559"/>
                  </a:lnTo>
                  <a:lnTo>
                    <a:pt x="60" y="559"/>
                  </a:lnTo>
                  <a:lnTo>
                    <a:pt x="60" y="573"/>
                  </a:lnTo>
                  <a:lnTo>
                    <a:pt x="60" y="573"/>
                  </a:lnTo>
                  <a:close/>
                  <a:moveTo>
                    <a:pt x="60" y="547"/>
                  </a:moveTo>
                  <a:lnTo>
                    <a:pt x="46" y="547"/>
                  </a:lnTo>
                  <a:lnTo>
                    <a:pt x="46" y="534"/>
                  </a:lnTo>
                  <a:lnTo>
                    <a:pt x="60" y="534"/>
                  </a:lnTo>
                  <a:lnTo>
                    <a:pt x="60" y="547"/>
                  </a:lnTo>
                  <a:lnTo>
                    <a:pt x="60" y="547"/>
                  </a:lnTo>
                  <a:close/>
                  <a:moveTo>
                    <a:pt x="60" y="521"/>
                  </a:moveTo>
                  <a:lnTo>
                    <a:pt x="46" y="521"/>
                  </a:lnTo>
                  <a:lnTo>
                    <a:pt x="46" y="507"/>
                  </a:lnTo>
                  <a:lnTo>
                    <a:pt x="60" y="507"/>
                  </a:lnTo>
                  <a:lnTo>
                    <a:pt x="60" y="521"/>
                  </a:lnTo>
                  <a:lnTo>
                    <a:pt x="60" y="521"/>
                  </a:lnTo>
                  <a:close/>
                  <a:moveTo>
                    <a:pt x="60" y="495"/>
                  </a:moveTo>
                  <a:lnTo>
                    <a:pt x="46" y="495"/>
                  </a:lnTo>
                  <a:lnTo>
                    <a:pt x="46" y="481"/>
                  </a:lnTo>
                  <a:lnTo>
                    <a:pt x="60" y="481"/>
                  </a:lnTo>
                  <a:lnTo>
                    <a:pt x="60" y="495"/>
                  </a:lnTo>
                  <a:lnTo>
                    <a:pt x="60" y="495"/>
                  </a:lnTo>
                  <a:close/>
                  <a:moveTo>
                    <a:pt x="60" y="470"/>
                  </a:moveTo>
                  <a:lnTo>
                    <a:pt x="46" y="470"/>
                  </a:lnTo>
                  <a:lnTo>
                    <a:pt x="46" y="456"/>
                  </a:lnTo>
                  <a:lnTo>
                    <a:pt x="60" y="456"/>
                  </a:lnTo>
                  <a:lnTo>
                    <a:pt x="60" y="470"/>
                  </a:lnTo>
                  <a:lnTo>
                    <a:pt x="60" y="470"/>
                  </a:lnTo>
                  <a:close/>
                  <a:moveTo>
                    <a:pt x="60" y="444"/>
                  </a:moveTo>
                  <a:lnTo>
                    <a:pt x="46" y="444"/>
                  </a:lnTo>
                  <a:lnTo>
                    <a:pt x="46" y="430"/>
                  </a:lnTo>
                  <a:lnTo>
                    <a:pt x="60" y="430"/>
                  </a:lnTo>
                  <a:lnTo>
                    <a:pt x="60" y="444"/>
                  </a:lnTo>
                  <a:lnTo>
                    <a:pt x="60" y="444"/>
                  </a:lnTo>
                  <a:close/>
                  <a:moveTo>
                    <a:pt x="60" y="418"/>
                  </a:moveTo>
                  <a:lnTo>
                    <a:pt x="46" y="418"/>
                  </a:lnTo>
                  <a:lnTo>
                    <a:pt x="46" y="403"/>
                  </a:lnTo>
                  <a:lnTo>
                    <a:pt x="60" y="403"/>
                  </a:lnTo>
                  <a:lnTo>
                    <a:pt x="60" y="418"/>
                  </a:lnTo>
                  <a:lnTo>
                    <a:pt x="60" y="418"/>
                  </a:lnTo>
                  <a:close/>
                  <a:moveTo>
                    <a:pt x="60" y="392"/>
                  </a:moveTo>
                  <a:lnTo>
                    <a:pt x="46" y="392"/>
                  </a:lnTo>
                  <a:lnTo>
                    <a:pt x="46" y="377"/>
                  </a:lnTo>
                  <a:lnTo>
                    <a:pt x="60" y="377"/>
                  </a:lnTo>
                  <a:lnTo>
                    <a:pt x="60" y="392"/>
                  </a:lnTo>
                  <a:lnTo>
                    <a:pt x="60" y="392"/>
                  </a:lnTo>
                  <a:close/>
                  <a:moveTo>
                    <a:pt x="60" y="366"/>
                  </a:moveTo>
                  <a:lnTo>
                    <a:pt x="46" y="366"/>
                  </a:lnTo>
                  <a:lnTo>
                    <a:pt x="46" y="352"/>
                  </a:lnTo>
                  <a:lnTo>
                    <a:pt x="60" y="352"/>
                  </a:lnTo>
                  <a:lnTo>
                    <a:pt x="60" y="366"/>
                  </a:lnTo>
                  <a:lnTo>
                    <a:pt x="60" y="366"/>
                  </a:lnTo>
                  <a:close/>
                  <a:moveTo>
                    <a:pt x="60" y="340"/>
                  </a:moveTo>
                  <a:lnTo>
                    <a:pt x="46" y="340"/>
                  </a:lnTo>
                  <a:lnTo>
                    <a:pt x="46" y="326"/>
                  </a:lnTo>
                  <a:lnTo>
                    <a:pt x="60" y="326"/>
                  </a:lnTo>
                  <a:lnTo>
                    <a:pt x="60" y="340"/>
                  </a:lnTo>
                  <a:lnTo>
                    <a:pt x="60" y="340"/>
                  </a:lnTo>
                  <a:close/>
                  <a:moveTo>
                    <a:pt x="60" y="314"/>
                  </a:moveTo>
                  <a:lnTo>
                    <a:pt x="46" y="314"/>
                  </a:lnTo>
                  <a:lnTo>
                    <a:pt x="46" y="300"/>
                  </a:lnTo>
                  <a:lnTo>
                    <a:pt x="60" y="300"/>
                  </a:lnTo>
                  <a:lnTo>
                    <a:pt x="60" y="314"/>
                  </a:lnTo>
                  <a:lnTo>
                    <a:pt x="60" y="314"/>
                  </a:lnTo>
                  <a:close/>
                  <a:moveTo>
                    <a:pt x="60" y="289"/>
                  </a:moveTo>
                  <a:lnTo>
                    <a:pt x="46" y="289"/>
                  </a:lnTo>
                  <a:lnTo>
                    <a:pt x="46" y="275"/>
                  </a:lnTo>
                  <a:lnTo>
                    <a:pt x="60" y="275"/>
                  </a:lnTo>
                  <a:lnTo>
                    <a:pt x="60" y="289"/>
                  </a:lnTo>
                  <a:lnTo>
                    <a:pt x="60" y="289"/>
                  </a:lnTo>
                  <a:close/>
                  <a:moveTo>
                    <a:pt x="60" y="263"/>
                  </a:moveTo>
                  <a:lnTo>
                    <a:pt x="46" y="263"/>
                  </a:lnTo>
                  <a:lnTo>
                    <a:pt x="46" y="249"/>
                  </a:lnTo>
                  <a:lnTo>
                    <a:pt x="60" y="249"/>
                  </a:lnTo>
                  <a:lnTo>
                    <a:pt x="60" y="263"/>
                  </a:lnTo>
                  <a:lnTo>
                    <a:pt x="60" y="263"/>
                  </a:lnTo>
                  <a:close/>
                  <a:moveTo>
                    <a:pt x="60" y="237"/>
                  </a:moveTo>
                  <a:lnTo>
                    <a:pt x="46" y="237"/>
                  </a:lnTo>
                  <a:lnTo>
                    <a:pt x="46" y="223"/>
                  </a:lnTo>
                  <a:lnTo>
                    <a:pt x="60" y="223"/>
                  </a:lnTo>
                  <a:lnTo>
                    <a:pt x="60" y="237"/>
                  </a:lnTo>
                  <a:lnTo>
                    <a:pt x="60" y="237"/>
                  </a:lnTo>
                  <a:close/>
                  <a:moveTo>
                    <a:pt x="60" y="211"/>
                  </a:moveTo>
                  <a:lnTo>
                    <a:pt x="46" y="211"/>
                  </a:lnTo>
                  <a:lnTo>
                    <a:pt x="46" y="197"/>
                  </a:lnTo>
                  <a:lnTo>
                    <a:pt x="60" y="197"/>
                  </a:lnTo>
                  <a:lnTo>
                    <a:pt x="60" y="211"/>
                  </a:lnTo>
                  <a:lnTo>
                    <a:pt x="60" y="211"/>
                  </a:lnTo>
                  <a:close/>
                  <a:moveTo>
                    <a:pt x="60" y="186"/>
                  </a:moveTo>
                  <a:lnTo>
                    <a:pt x="46" y="186"/>
                  </a:lnTo>
                  <a:lnTo>
                    <a:pt x="46" y="172"/>
                  </a:lnTo>
                  <a:lnTo>
                    <a:pt x="60" y="172"/>
                  </a:lnTo>
                  <a:lnTo>
                    <a:pt x="60" y="186"/>
                  </a:lnTo>
                  <a:lnTo>
                    <a:pt x="60" y="186"/>
                  </a:lnTo>
                  <a:close/>
                  <a:moveTo>
                    <a:pt x="60" y="160"/>
                  </a:moveTo>
                  <a:lnTo>
                    <a:pt x="46" y="160"/>
                  </a:lnTo>
                  <a:lnTo>
                    <a:pt x="46" y="145"/>
                  </a:lnTo>
                  <a:lnTo>
                    <a:pt x="60" y="145"/>
                  </a:lnTo>
                  <a:lnTo>
                    <a:pt x="60" y="160"/>
                  </a:lnTo>
                  <a:lnTo>
                    <a:pt x="60" y="160"/>
                  </a:lnTo>
                  <a:close/>
                  <a:moveTo>
                    <a:pt x="86" y="186"/>
                  </a:moveTo>
                  <a:lnTo>
                    <a:pt x="73" y="186"/>
                  </a:lnTo>
                  <a:lnTo>
                    <a:pt x="73" y="172"/>
                  </a:lnTo>
                  <a:lnTo>
                    <a:pt x="86" y="172"/>
                  </a:lnTo>
                  <a:lnTo>
                    <a:pt x="86" y="186"/>
                  </a:lnTo>
                  <a:lnTo>
                    <a:pt x="86" y="186"/>
                  </a:lnTo>
                  <a:close/>
                  <a:moveTo>
                    <a:pt x="86" y="160"/>
                  </a:moveTo>
                  <a:lnTo>
                    <a:pt x="73" y="160"/>
                  </a:lnTo>
                  <a:lnTo>
                    <a:pt x="73" y="145"/>
                  </a:lnTo>
                  <a:lnTo>
                    <a:pt x="86" y="145"/>
                  </a:lnTo>
                  <a:lnTo>
                    <a:pt x="86" y="160"/>
                  </a:lnTo>
                  <a:lnTo>
                    <a:pt x="86" y="16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cxnSp>
        <p:nvCxnSpPr>
          <p:cNvPr id="21" name="直線コネクタ 408"/>
          <p:cNvCxnSpPr/>
          <p:nvPr/>
        </p:nvCxnSpPr>
        <p:spPr>
          <a:xfrm flipV="1">
            <a:off x="1981200" y="3588930"/>
            <a:ext cx="1219200" cy="2286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コネクタ 409"/>
          <p:cNvCxnSpPr/>
          <p:nvPr/>
        </p:nvCxnSpPr>
        <p:spPr>
          <a:xfrm flipV="1">
            <a:off x="3200400" y="2089650"/>
            <a:ext cx="0" cy="2024306"/>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4" descr="\\Mv-fs\Projects\Cisco\References\Brand Assets\Kubrick Icons\Device Icons\Device_access_point_3063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2600" y="3703230"/>
            <a:ext cx="549594" cy="171996"/>
          </a:xfrm>
          <a:prstGeom prst="rect">
            <a:avLst/>
          </a:prstGeom>
          <a:noFill/>
          <a:effectLst>
            <a:outerShdw blurRad="38100" dist="25400" dir="5400000" algn="t" rotWithShape="0">
              <a:prstClr val="black">
                <a:alpha val="65000"/>
              </a:prstClr>
            </a:outerShdw>
          </a:effectLst>
        </p:spPr>
      </p:pic>
      <p:pic>
        <p:nvPicPr>
          <p:cNvPr id="24"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53207" y="3664098"/>
            <a:ext cx="551294" cy="382032"/>
          </a:xfrm>
          <a:prstGeom prst="rect">
            <a:avLst/>
          </a:prstGeom>
          <a:noFill/>
          <a:effectLst>
            <a:outerShdw blurRad="38100" dist="25400" dir="5400000" algn="t" rotWithShape="0">
              <a:prstClr val="black">
                <a:alpha val="65000"/>
              </a:prstClr>
            </a:outerShdw>
          </a:effectLst>
        </p:spPr>
      </p:pic>
      <p:pic>
        <p:nvPicPr>
          <p:cNvPr id="25"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53906" y="3378348"/>
            <a:ext cx="551294" cy="382032"/>
          </a:xfrm>
          <a:prstGeom prst="rect">
            <a:avLst/>
          </a:prstGeom>
          <a:noFill/>
          <a:effectLst>
            <a:outerShdw blurRad="38100" dist="25400" dir="5400000" algn="t" rotWithShape="0">
              <a:prstClr val="black">
                <a:alpha val="65000"/>
              </a:prstClr>
            </a:outerShdw>
          </a:effectLst>
        </p:spPr>
      </p:pic>
      <p:sp>
        <p:nvSpPr>
          <p:cNvPr id="26" name="フリーフォーム 29"/>
          <p:cNvSpPr/>
          <p:nvPr/>
        </p:nvSpPr>
        <p:spPr>
          <a:xfrm rot="3811682">
            <a:off x="4169772" y="1922627"/>
            <a:ext cx="296918" cy="597875"/>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7" name="Picture 2" descr="\\tyo-filer02d\wg-j\japan_bid_parts_catalog\Published\Cisco_Icon\Kubrick_Product_Color\Device_router_3057_default_64.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1" y="2032501"/>
            <a:ext cx="463655" cy="347741"/>
          </a:xfrm>
          <a:prstGeom prst="rect">
            <a:avLst/>
          </a:prstGeom>
          <a:noFill/>
          <a:extLst>
            <a:ext uri="{909E8E84-426E-40dd-AFC4-6F175D3DCCD1}">
              <a14:hiddenFill xmlns="" xmlns:a14="http://schemas.microsoft.com/office/drawing/2010/main">
                <a:solidFill>
                  <a:srgbClr val="FFFFFF"/>
                </a:solidFill>
              </a14:hiddenFill>
            </a:ext>
          </a:extLst>
        </p:spPr>
      </p:pic>
      <p:sp>
        <p:nvSpPr>
          <p:cNvPr id="86" name="Freeform 7"/>
          <p:cNvSpPr>
            <a:spLocks noEditPoints="1"/>
          </p:cNvSpPr>
          <p:nvPr/>
        </p:nvSpPr>
        <p:spPr bwMode="auto">
          <a:xfrm>
            <a:off x="717888" y="1735894"/>
            <a:ext cx="272713" cy="29660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404040"/>
          </a:solidFill>
          <a:ln>
            <a:noFill/>
          </a:ln>
          <a:effectLst>
            <a:outerShdw blurRad="114300" sx="101000" sy="101000" algn="ctr" rotWithShape="0">
              <a:prstClr val="black">
                <a:alpha val="53000"/>
              </a:prstClr>
            </a:outerShdw>
          </a:effectLst>
        </p:spPr>
        <p:txBody>
          <a:bodyPr vert="horz" wrap="square" lIns="91440" tIns="45720" rIns="91440" bIns="45720" numCol="1" anchor="t" anchorCtr="0" compatLnSpc="1">
            <a:prstTxWarp prst="textNoShape">
              <a:avLst/>
            </a:prstTxWarp>
          </a:bodyPr>
          <a:lstStyle/>
          <a:p>
            <a:r>
              <a:rPr lang="en-US" sz="1600" dirty="0">
                <a:solidFill>
                  <a:srgbClr val="0096D6"/>
                </a:solidFill>
              </a:rPr>
              <a:t> </a:t>
            </a:r>
          </a:p>
        </p:txBody>
      </p:sp>
      <p:sp>
        <p:nvSpPr>
          <p:cNvPr id="87" name="Rectangle 82"/>
          <p:cNvSpPr/>
          <p:nvPr/>
        </p:nvSpPr>
        <p:spPr bwMode="auto">
          <a:xfrm>
            <a:off x="990600" y="1803900"/>
            <a:ext cx="15240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404040"/>
                </a:solidFill>
                <a:effectLst>
                  <a:outerShdw blurRad="63500" algn="ctr" rotWithShape="0">
                    <a:prstClr val="black">
                      <a:alpha val="50000"/>
                    </a:prstClr>
                  </a:outerShdw>
                </a:effectLst>
              </a:rPr>
              <a:t>Active Directory</a:t>
            </a:r>
            <a:endParaRPr lang="en-US" sz="1400" dirty="0">
              <a:solidFill>
                <a:srgbClr val="404040"/>
              </a:solidFill>
              <a:effectLst>
                <a:outerShdw blurRad="63500" algn="ctr" rotWithShape="0">
                  <a:prstClr val="black">
                    <a:alpha val="50000"/>
                  </a:prstClr>
                </a:outerShdw>
              </a:effectLst>
            </a:endParaRPr>
          </a:p>
        </p:txBody>
      </p:sp>
      <p:cxnSp>
        <p:nvCxnSpPr>
          <p:cNvPr id="90" name="直線コネクタ 384"/>
          <p:cNvCxnSpPr>
            <a:endCxn id="241" idx="3"/>
          </p:cNvCxnSpPr>
          <p:nvPr/>
        </p:nvCxnSpPr>
        <p:spPr>
          <a:xfrm>
            <a:off x="2743200" y="1689600"/>
            <a:ext cx="0" cy="1299255"/>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直線コネクタ 384"/>
          <p:cNvCxnSpPr/>
          <p:nvPr/>
        </p:nvCxnSpPr>
        <p:spPr>
          <a:xfrm>
            <a:off x="2438400" y="1861050"/>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2" name="直線コネクタ 384"/>
          <p:cNvCxnSpPr/>
          <p:nvPr/>
        </p:nvCxnSpPr>
        <p:spPr>
          <a:xfrm>
            <a:off x="2743200" y="2089650"/>
            <a:ext cx="4572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4" name="直線コネクタ 125"/>
          <p:cNvCxnSpPr/>
          <p:nvPr/>
        </p:nvCxnSpPr>
        <p:spPr>
          <a:xfrm flipH="1">
            <a:off x="2015070" y="3360330"/>
            <a:ext cx="1180614"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5" name="Rectangle 82"/>
          <p:cNvSpPr/>
          <p:nvPr/>
        </p:nvSpPr>
        <p:spPr bwMode="auto">
          <a:xfrm>
            <a:off x="1676400" y="3417480"/>
            <a:ext cx="648072"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WLC</a:t>
            </a:r>
            <a:endParaRPr lang="en-US" sz="1200" dirty="0">
              <a:solidFill>
                <a:srgbClr val="404040"/>
              </a:solidFill>
            </a:endParaRPr>
          </a:p>
        </p:txBody>
      </p:sp>
      <p:pic>
        <p:nvPicPr>
          <p:cNvPr id="106" name="Picture 194" descr="WLS.png"/>
          <p:cNvPicPr>
            <a:picLocks noChangeAspect="1"/>
          </p:cNvPicPr>
          <p:nvPr/>
        </p:nvPicPr>
        <p:blipFill>
          <a:blip r:embed="rId5" cstate="screen"/>
          <a:srcRect/>
          <a:stretch>
            <a:fillRect/>
          </a:stretch>
        </p:blipFill>
        <p:spPr bwMode="auto">
          <a:xfrm>
            <a:off x="1718730" y="3246031"/>
            <a:ext cx="567270" cy="197255"/>
          </a:xfrm>
          <a:prstGeom prst="rect">
            <a:avLst/>
          </a:prstGeom>
          <a:noFill/>
          <a:ln w="9525">
            <a:noFill/>
            <a:miter lim="800000"/>
            <a:headEnd/>
            <a:tailEnd/>
          </a:ln>
        </p:spPr>
      </p:pic>
      <p:sp>
        <p:nvSpPr>
          <p:cNvPr id="113" name="Rectangle 82"/>
          <p:cNvSpPr/>
          <p:nvPr/>
        </p:nvSpPr>
        <p:spPr bwMode="auto">
          <a:xfrm>
            <a:off x="1219200" y="3737370"/>
            <a:ext cx="648072"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AP</a:t>
            </a:r>
            <a:endParaRPr lang="en-US" sz="1200" dirty="0">
              <a:solidFill>
                <a:srgbClr val="404040"/>
              </a:solidFill>
            </a:endParaRPr>
          </a:p>
        </p:txBody>
      </p:sp>
      <p:sp>
        <p:nvSpPr>
          <p:cNvPr id="114" name="Rectangle 82"/>
          <p:cNvSpPr/>
          <p:nvPr/>
        </p:nvSpPr>
        <p:spPr bwMode="auto">
          <a:xfrm>
            <a:off x="2399928" y="3794520"/>
            <a:ext cx="648072"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Switch</a:t>
            </a:r>
            <a:endParaRPr lang="en-US" sz="1200" dirty="0">
              <a:solidFill>
                <a:srgbClr val="404040"/>
              </a:solidFill>
            </a:endParaRPr>
          </a:p>
        </p:txBody>
      </p:sp>
      <p:sp>
        <p:nvSpPr>
          <p:cNvPr id="246" name="Oval 26"/>
          <p:cNvSpPr/>
          <p:nvPr/>
        </p:nvSpPr>
        <p:spPr bwMode="auto">
          <a:xfrm>
            <a:off x="5105400" y="2699608"/>
            <a:ext cx="1130232" cy="255083"/>
          </a:xfrm>
          <a:prstGeom prst="round2SameRect">
            <a:avLst/>
          </a:prstGeom>
          <a:solidFill>
            <a:srgbClr val="004B6B">
              <a:alpha val="50196"/>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b="1" dirty="0" smtClean="0">
                <a:solidFill>
                  <a:schemeClr val="bg1"/>
                </a:solidFill>
              </a:rPr>
              <a:t>中心</a:t>
            </a:r>
            <a:r>
              <a:rPr lang="en-US" sz="1400" b="1" dirty="0" err="1" smtClean="0">
                <a:solidFill>
                  <a:schemeClr val="bg1"/>
                </a:solidFill>
              </a:rPr>
              <a:t>拠点B</a:t>
            </a:r>
            <a:endParaRPr lang="en-US" sz="1400" b="1" dirty="0">
              <a:solidFill>
                <a:schemeClr val="bg1"/>
              </a:solidFill>
            </a:endParaRPr>
          </a:p>
        </p:txBody>
      </p:sp>
      <p:sp>
        <p:nvSpPr>
          <p:cNvPr id="248" name="フリーフォーム 417"/>
          <p:cNvSpPr/>
          <p:nvPr/>
        </p:nvSpPr>
        <p:spPr>
          <a:xfrm rot="453296">
            <a:off x="4664925" y="2517829"/>
            <a:ext cx="332503" cy="378956"/>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49" name="直線コネクタ 409"/>
          <p:cNvCxnSpPr/>
          <p:nvPr/>
        </p:nvCxnSpPr>
        <p:spPr>
          <a:xfrm flipH="1" flipV="1">
            <a:off x="4648200" y="3874680"/>
            <a:ext cx="782724" cy="28575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0" name="Can 73"/>
          <p:cNvSpPr/>
          <p:nvPr/>
        </p:nvSpPr>
        <p:spPr>
          <a:xfrm>
            <a:off x="4135524" y="2965851"/>
            <a:ext cx="2112876" cy="1766079"/>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pic>
        <p:nvPicPr>
          <p:cNvPr id="251" name="Picture 2" descr="\\tyo-filer02d\wg-j\japan_bid_parts_catalog\Published\Cisco_Icon\Kubrick_Product_Color\Device_router_3057_default_64.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50663" y="2788831"/>
            <a:ext cx="463655" cy="3477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2" name="Group 55"/>
          <p:cNvGrpSpPr/>
          <p:nvPr/>
        </p:nvGrpSpPr>
        <p:grpSpPr>
          <a:xfrm>
            <a:off x="5175042" y="4446181"/>
            <a:ext cx="484483" cy="205394"/>
            <a:chOff x="3198813" y="2921001"/>
            <a:chExt cx="849312" cy="660399"/>
          </a:xfrm>
          <a:effectLst/>
        </p:grpSpPr>
        <p:sp>
          <p:nvSpPr>
            <p:cNvPr id="253" name="Rectangle 252"/>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4" name="Trapezoid 253"/>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5" name="Rectangle 254"/>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56" name="Straight Connector 255"/>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grpSp>
        <p:nvGrpSpPr>
          <p:cNvPr id="259" name="Group 166"/>
          <p:cNvGrpSpPr/>
          <p:nvPr/>
        </p:nvGrpSpPr>
        <p:grpSpPr>
          <a:xfrm rot="10800000">
            <a:off x="4419601" y="4274730"/>
            <a:ext cx="378488" cy="148326"/>
            <a:chOff x="4353250" y="4662839"/>
            <a:chExt cx="442976" cy="281897"/>
          </a:xfrm>
          <a:solidFill>
            <a:srgbClr val="7F7F7F">
              <a:alpha val="69804"/>
            </a:srgbClr>
          </a:solidFill>
          <a:effectLst>
            <a:outerShdw blurRad="63500" sx="102000" sy="102000" algn="ctr" rotWithShape="0">
              <a:prstClr val="black">
                <a:alpha val="40000"/>
              </a:prstClr>
            </a:outerShdw>
          </a:effectLst>
        </p:grpSpPr>
        <p:sp>
          <p:nvSpPr>
            <p:cNvPr id="260"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1"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2"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63" name="AutoShape 306"/>
          <p:cNvSpPr>
            <a:spLocks/>
          </p:cNvSpPr>
          <p:nvPr/>
        </p:nvSpPr>
        <p:spPr bwMode="auto">
          <a:xfrm>
            <a:off x="4495800" y="4446180"/>
            <a:ext cx="210706" cy="221196"/>
          </a:xfrm>
          <a:custGeom>
            <a:avLst/>
            <a:gdLst>
              <a:gd name="T0" fmla="*/ 260 w 21600"/>
              <a:gd name="T1" fmla="*/ 364 h 21600"/>
              <a:gd name="T2" fmla="*/ 0 60000 65536"/>
              <a:gd name="T3" fmla="*/ 0 w 21600"/>
              <a:gd name="T4" fmla="*/ 0 h 21600"/>
              <a:gd name="T5" fmla="*/ 21600 w 21600"/>
              <a:gd name="T6" fmla="*/ 21600 h 21600"/>
            </a:gdLst>
            <a:ahLst/>
            <a:cxnLst>
              <a:cxn ang="T2">
                <a:pos x="T0" y="T1"/>
              </a:cxn>
            </a:cxnLst>
            <a:rect l="T3" t="T4" r="T5" b="T6"/>
            <a:pathLst>
              <a:path w="21600" h="21600">
                <a:moveTo>
                  <a:pt x="19895" y="0"/>
                </a:moveTo>
                <a:cubicBezTo>
                  <a:pt x="8185" y="0"/>
                  <a:pt x="1933" y="0"/>
                  <a:pt x="1933" y="0"/>
                </a:cubicBezTo>
                <a:cubicBezTo>
                  <a:pt x="909" y="0"/>
                  <a:pt x="0" y="650"/>
                  <a:pt x="0" y="1462"/>
                </a:cubicBezTo>
                <a:cubicBezTo>
                  <a:pt x="0" y="20301"/>
                  <a:pt x="0" y="20301"/>
                  <a:pt x="0" y="20301"/>
                </a:cubicBezTo>
                <a:cubicBezTo>
                  <a:pt x="0" y="21113"/>
                  <a:pt x="909" y="21600"/>
                  <a:pt x="1933" y="21600"/>
                </a:cubicBezTo>
                <a:cubicBezTo>
                  <a:pt x="13642" y="21600"/>
                  <a:pt x="19895" y="21600"/>
                  <a:pt x="19895" y="21600"/>
                </a:cubicBezTo>
                <a:cubicBezTo>
                  <a:pt x="20918" y="21600"/>
                  <a:pt x="21600" y="21113"/>
                  <a:pt x="21600" y="20301"/>
                </a:cubicBezTo>
                <a:cubicBezTo>
                  <a:pt x="21600" y="1462"/>
                  <a:pt x="21600" y="1462"/>
                  <a:pt x="21600" y="1462"/>
                </a:cubicBezTo>
                <a:cubicBezTo>
                  <a:pt x="21600" y="650"/>
                  <a:pt x="20918" y="0"/>
                  <a:pt x="19895" y="0"/>
                </a:cubicBezTo>
                <a:close/>
                <a:moveTo>
                  <a:pt x="20236" y="17621"/>
                </a:moveTo>
                <a:cubicBezTo>
                  <a:pt x="20236" y="18189"/>
                  <a:pt x="19554" y="18596"/>
                  <a:pt x="18872" y="18596"/>
                </a:cubicBezTo>
                <a:cubicBezTo>
                  <a:pt x="9208" y="18596"/>
                  <a:pt x="2956" y="18596"/>
                  <a:pt x="2956" y="18596"/>
                </a:cubicBezTo>
                <a:cubicBezTo>
                  <a:pt x="2046" y="18596"/>
                  <a:pt x="1364" y="18189"/>
                  <a:pt x="1364" y="17621"/>
                </a:cubicBezTo>
                <a:cubicBezTo>
                  <a:pt x="1364" y="4223"/>
                  <a:pt x="1364" y="2192"/>
                  <a:pt x="1364" y="2192"/>
                </a:cubicBezTo>
                <a:cubicBezTo>
                  <a:pt x="1364" y="1543"/>
                  <a:pt x="2046" y="1056"/>
                  <a:pt x="2956" y="1056"/>
                </a:cubicBezTo>
                <a:cubicBezTo>
                  <a:pt x="12619" y="1056"/>
                  <a:pt x="18872" y="1056"/>
                  <a:pt x="18872" y="1056"/>
                </a:cubicBezTo>
                <a:cubicBezTo>
                  <a:pt x="19554" y="1056"/>
                  <a:pt x="20236" y="1543"/>
                  <a:pt x="20236" y="2192"/>
                </a:cubicBezTo>
                <a:cubicBezTo>
                  <a:pt x="20236" y="15591"/>
                  <a:pt x="20236" y="15591"/>
                  <a:pt x="20236" y="15591"/>
                </a:cubicBezTo>
                <a:lnTo>
                  <a:pt x="20236" y="17621"/>
                </a:lnTo>
                <a:close/>
                <a:moveTo>
                  <a:pt x="20236" y="17621"/>
                </a:moveTo>
              </a:path>
            </a:pathLst>
          </a:custGeom>
          <a:noFill/>
          <a:ln w="9525">
            <a:solidFill>
              <a:srgbClr val="464646"/>
            </a:solidFill>
            <a:round/>
            <a:headEnd/>
            <a:tailEnd/>
          </a:ln>
          <a:effectLst>
            <a:outerShdw blurRad="63500" sx="102000" sy="102000" algn="ctr" rotWithShape="0">
              <a:prstClr val="black">
                <a:alpha val="40000"/>
              </a:prstClr>
            </a:outerShdw>
          </a:effectLst>
        </p:spPr>
        <p:txBody>
          <a:bodyPr lIns="0" tIns="0" rIns="0" bIns="0"/>
          <a:lstStyle/>
          <a:p>
            <a:endParaRPr lang="en-US" dirty="0"/>
          </a:p>
        </p:txBody>
      </p:sp>
      <p:pic>
        <p:nvPicPr>
          <p:cNvPr id="264" name="Picture 4" descr="\\Mv-fs\Projects\Cisco\References\Brand Assets\Kubrick Icons\Device Icons\Device_access_point_3063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47930" y="4110977"/>
            <a:ext cx="549594" cy="171996"/>
          </a:xfrm>
          <a:prstGeom prst="rect">
            <a:avLst/>
          </a:prstGeom>
          <a:noFill/>
          <a:effectLst>
            <a:outerShdw blurRad="38100" dist="25400" dir="5400000" algn="t" rotWithShape="0">
              <a:prstClr val="black">
                <a:alpha val="65000"/>
              </a:prstClr>
            </a:outerShdw>
          </a:effectLst>
        </p:spPr>
      </p:pic>
      <p:pic>
        <p:nvPicPr>
          <p:cNvPr id="267"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3400" y="3664098"/>
            <a:ext cx="551294" cy="382032"/>
          </a:xfrm>
          <a:prstGeom prst="rect">
            <a:avLst/>
          </a:prstGeom>
          <a:noFill/>
          <a:effectLst>
            <a:outerShdw blurRad="38100" dist="25400" dir="5400000" algn="t" rotWithShape="0">
              <a:prstClr val="black">
                <a:alpha val="65000"/>
              </a:prstClr>
            </a:outerShdw>
          </a:effectLst>
        </p:spPr>
      </p:pic>
      <p:cxnSp>
        <p:nvCxnSpPr>
          <p:cNvPr id="268" name="直線コネクタ 409"/>
          <p:cNvCxnSpPr/>
          <p:nvPr/>
        </p:nvCxnSpPr>
        <p:spPr>
          <a:xfrm flipV="1">
            <a:off x="5417283" y="4137225"/>
            <a:ext cx="0" cy="366106"/>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9" name="直線コネクタ 125"/>
          <p:cNvCxnSpPr/>
          <p:nvPr/>
        </p:nvCxnSpPr>
        <p:spPr>
          <a:xfrm flipH="1">
            <a:off x="4592726" y="3687558"/>
            <a:ext cx="1066799"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0" name="Rectangle 82"/>
          <p:cNvSpPr/>
          <p:nvPr/>
        </p:nvSpPr>
        <p:spPr bwMode="auto">
          <a:xfrm>
            <a:off x="5181600" y="3794520"/>
            <a:ext cx="630324"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WLC</a:t>
            </a:r>
            <a:endParaRPr lang="en-US" sz="1100" dirty="0">
              <a:solidFill>
                <a:srgbClr val="404040"/>
              </a:solidFill>
            </a:endParaRPr>
          </a:p>
        </p:txBody>
      </p:sp>
      <p:pic>
        <p:nvPicPr>
          <p:cNvPr id="271" name="Picture 194" descr="WLS.png"/>
          <p:cNvPicPr>
            <a:picLocks noChangeAspect="1"/>
          </p:cNvPicPr>
          <p:nvPr/>
        </p:nvPicPr>
        <p:blipFill>
          <a:blip r:embed="rId5" cstate="screen"/>
          <a:srcRect/>
          <a:stretch>
            <a:fillRect/>
          </a:stretch>
        </p:blipFill>
        <p:spPr bwMode="auto">
          <a:xfrm>
            <a:off x="5181600" y="3588931"/>
            <a:ext cx="567270" cy="197255"/>
          </a:xfrm>
          <a:prstGeom prst="rect">
            <a:avLst/>
          </a:prstGeom>
          <a:noFill/>
          <a:ln w="9525">
            <a:noFill/>
            <a:miter lim="800000"/>
            <a:headEnd/>
            <a:tailEnd/>
          </a:ln>
        </p:spPr>
      </p:pic>
      <p:sp>
        <p:nvSpPr>
          <p:cNvPr id="302" name="Rectangle 82"/>
          <p:cNvSpPr/>
          <p:nvPr/>
        </p:nvSpPr>
        <p:spPr bwMode="auto">
          <a:xfrm>
            <a:off x="6324600" y="200614"/>
            <a:ext cx="2568764" cy="428036"/>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pPr>
            <a:r>
              <a:rPr lang="ja-JP" altLang="en-US" sz="1200" dirty="0">
                <a:solidFill>
                  <a:srgbClr val="004B6B"/>
                </a:solidFill>
              </a:rPr>
              <a:t>同時</a:t>
            </a:r>
            <a:r>
              <a:rPr lang="ja-JP" altLang="en-US" sz="1200" dirty="0" smtClean="0">
                <a:solidFill>
                  <a:srgbClr val="004B6B"/>
                </a:solidFill>
              </a:rPr>
              <a:t>接続数</a:t>
            </a:r>
            <a:endParaRPr lang="en-US" altLang="ja-JP" sz="1200" dirty="0">
              <a:solidFill>
                <a:srgbClr val="004B6B"/>
              </a:solidFill>
            </a:endParaRPr>
          </a:p>
          <a:p>
            <a:pPr algn="ctr" fontAlgn="base">
              <a:spcBef>
                <a:spcPct val="0"/>
              </a:spcBef>
              <a:spcAft>
                <a:spcPct val="0"/>
              </a:spcAft>
            </a:pPr>
            <a:r>
              <a:rPr lang="ja-JP" altLang="en-US" sz="1400" b="1" dirty="0" smtClean="0">
                <a:solidFill>
                  <a:srgbClr val="004B6B"/>
                </a:solidFill>
              </a:rPr>
              <a:t>エンドポイント</a:t>
            </a:r>
            <a:r>
              <a:rPr lang="en-US" altLang="ja-JP" sz="1400" b="1" dirty="0" smtClean="0">
                <a:solidFill>
                  <a:srgbClr val="004B6B"/>
                </a:solidFill>
              </a:rPr>
              <a:t> &lt;20,000</a:t>
            </a:r>
          </a:p>
        </p:txBody>
      </p:sp>
      <p:cxnSp>
        <p:nvCxnSpPr>
          <p:cNvPr id="306" name="直線コネクタ 384"/>
          <p:cNvCxnSpPr/>
          <p:nvPr/>
        </p:nvCxnSpPr>
        <p:spPr>
          <a:xfrm>
            <a:off x="3200400" y="2203950"/>
            <a:ext cx="4572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8" name="Group 110"/>
          <p:cNvGrpSpPr/>
          <p:nvPr/>
        </p:nvGrpSpPr>
        <p:grpSpPr>
          <a:xfrm>
            <a:off x="922880" y="2788830"/>
            <a:ext cx="618079" cy="335441"/>
            <a:chOff x="3336487" y="3807345"/>
            <a:chExt cx="877703" cy="664912"/>
          </a:xfrm>
          <a:effectLst>
            <a:outerShdw blurRad="63500" sx="102000" sy="102000" algn="ctr" rotWithShape="0">
              <a:prstClr val="black">
                <a:alpha val="67000"/>
              </a:prstClr>
            </a:outerShdw>
          </a:effectLst>
        </p:grpSpPr>
        <p:pic>
          <p:nvPicPr>
            <p:cNvPr id="129" name="Picture 25" descr="\\MV-FS\Projects\Cisco\References\Brand Assets\Kubrick Icons\Device Icons\Device_generic_3048_default_256.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130"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3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grpSp>
        <p:nvGrpSpPr>
          <p:cNvPr id="155" name="Group 110"/>
          <p:cNvGrpSpPr/>
          <p:nvPr/>
        </p:nvGrpSpPr>
        <p:grpSpPr>
          <a:xfrm>
            <a:off x="601122" y="2045880"/>
            <a:ext cx="618079" cy="335441"/>
            <a:chOff x="3336487" y="3807345"/>
            <a:chExt cx="877703" cy="664912"/>
          </a:xfrm>
          <a:effectLst>
            <a:outerShdw blurRad="63500" sx="102000" sy="102000" algn="ctr" rotWithShape="0">
              <a:prstClr val="black">
                <a:alpha val="67000"/>
              </a:prstClr>
            </a:outerShdw>
          </a:effectLst>
        </p:grpSpPr>
        <p:pic>
          <p:nvPicPr>
            <p:cNvPr id="156" name="Picture 25" descr="\\MV-FS\Projects\Cisco\References\Brand Assets\Kubrick Icons\Device Icons\Device_generic_3048_default_256.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157"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58"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9"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0"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1"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2"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3"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4"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3"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4"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6"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7"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8"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9"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0"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1"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grpSp>
        <p:nvGrpSpPr>
          <p:cNvPr id="182" name="Group 110"/>
          <p:cNvGrpSpPr/>
          <p:nvPr/>
        </p:nvGrpSpPr>
        <p:grpSpPr>
          <a:xfrm>
            <a:off x="601122" y="2396239"/>
            <a:ext cx="618079" cy="335441"/>
            <a:chOff x="3336487" y="3807345"/>
            <a:chExt cx="877703" cy="664912"/>
          </a:xfrm>
          <a:effectLst>
            <a:outerShdw blurRad="63500" sx="102000" sy="102000" algn="ctr" rotWithShape="0">
              <a:prstClr val="black">
                <a:alpha val="67000"/>
              </a:prstClr>
            </a:outerShdw>
          </a:effectLst>
        </p:grpSpPr>
        <p:pic>
          <p:nvPicPr>
            <p:cNvPr id="183" name="Picture 25" descr="\\MV-FS\Projects\Cisco\References\Brand Assets\Kubrick Icons\Device Icons\Device_generic_3048_default_256.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184"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8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sp>
        <p:nvSpPr>
          <p:cNvPr id="209" name="Rectangle 82"/>
          <p:cNvSpPr/>
          <p:nvPr/>
        </p:nvSpPr>
        <p:spPr bwMode="auto">
          <a:xfrm>
            <a:off x="1143000" y="2160180"/>
            <a:ext cx="13716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 (A,M)</a:t>
            </a:r>
          </a:p>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Primary</a:t>
            </a:r>
            <a:endParaRPr lang="en-US" sz="1400" dirty="0">
              <a:solidFill>
                <a:srgbClr val="FF0000"/>
              </a:solidFill>
              <a:effectLst>
                <a:outerShdw blurRad="63500" algn="ctr" rotWithShape="0">
                  <a:prstClr val="black">
                    <a:alpha val="50000"/>
                  </a:prstClr>
                </a:outerShdw>
              </a:effectLst>
            </a:endParaRPr>
          </a:p>
        </p:txBody>
      </p:sp>
      <p:sp>
        <p:nvSpPr>
          <p:cNvPr id="210" name="Rectangle 82"/>
          <p:cNvSpPr/>
          <p:nvPr/>
        </p:nvSpPr>
        <p:spPr bwMode="auto">
          <a:xfrm>
            <a:off x="1143000" y="2503080"/>
            <a:ext cx="13716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 (A,M)</a:t>
            </a:r>
          </a:p>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Secondary</a:t>
            </a:r>
          </a:p>
        </p:txBody>
      </p:sp>
      <p:cxnSp>
        <p:nvCxnSpPr>
          <p:cNvPr id="211" name="直線コネクタ 384"/>
          <p:cNvCxnSpPr/>
          <p:nvPr/>
        </p:nvCxnSpPr>
        <p:spPr>
          <a:xfrm>
            <a:off x="2438400" y="2217330"/>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2" name="直線コネクタ 384"/>
          <p:cNvCxnSpPr/>
          <p:nvPr/>
        </p:nvCxnSpPr>
        <p:spPr>
          <a:xfrm>
            <a:off x="2438400" y="2617380"/>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13" name="Group 110"/>
          <p:cNvGrpSpPr/>
          <p:nvPr/>
        </p:nvGrpSpPr>
        <p:grpSpPr>
          <a:xfrm>
            <a:off x="762001" y="2853439"/>
            <a:ext cx="618079" cy="335441"/>
            <a:chOff x="3336487" y="3807345"/>
            <a:chExt cx="877703" cy="664912"/>
          </a:xfrm>
          <a:effectLst>
            <a:outerShdw blurRad="63500" sx="102000" sy="102000" algn="ctr" rotWithShape="0">
              <a:prstClr val="black">
                <a:alpha val="67000"/>
              </a:prstClr>
            </a:outerShdw>
          </a:effectLst>
        </p:grpSpPr>
        <p:pic>
          <p:nvPicPr>
            <p:cNvPr id="214" name="Picture 25" descr="\\MV-FS\Projects\Cisco\References\Brand Assets\Kubrick Icons\Device Icons\Device_generic_3048_default_256.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215"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1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1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1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1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cxnSp>
        <p:nvCxnSpPr>
          <p:cNvPr id="240" name="直線コネクタ 384"/>
          <p:cNvCxnSpPr/>
          <p:nvPr/>
        </p:nvCxnSpPr>
        <p:spPr>
          <a:xfrm>
            <a:off x="2438400" y="2960280"/>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1" name="Rectangle 82"/>
          <p:cNvSpPr/>
          <p:nvPr/>
        </p:nvSpPr>
        <p:spPr bwMode="auto">
          <a:xfrm>
            <a:off x="1371600" y="2903130"/>
            <a:ext cx="13716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6600"/>
                </a:solidFill>
                <a:effectLst>
                  <a:outerShdw blurRad="63500" algn="ctr" rotWithShape="0">
                    <a:prstClr val="black">
                      <a:alpha val="50000"/>
                    </a:prstClr>
                  </a:outerShdw>
                </a:effectLst>
              </a:rPr>
              <a:t>ISE</a:t>
            </a:r>
            <a:r>
              <a:rPr lang="en-US" sz="1400" dirty="0">
                <a:solidFill>
                  <a:srgbClr val="FF6600"/>
                </a:solidFill>
                <a:effectLst>
                  <a:outerShdw blurRad="63500" algn="ctr" rotWithShape="0">
                    <a:prstClr val="black">
                      <a:alpha val="50000"/>
                    </a:prstClr>
                  </a:outerShdw>
                </a:effectLst>
              </a:rPr>
              <a:t> </a:t>
            </a:r>
            <a:r>
              <a:rPr lang="en-US" sz="1400" dirty="0" smtClean="0">
                <a:solidFill>
                  <a:srgbClr val="FF6600"/>
                </a:solidFill>
                <a:effectLst>
                  <a:outerShdw blurRad="63500" algn="ctr" rotWithShape="0">
                    <a:prstClr val="black">
                      <a:alpha val="50000"/>
                    </a:prstClr>
                  </a:outerShdw>
                </a:effectLst>
              </a:rPr>
              <a:t>(P)</a:t>
            </a:r>
            <a:endParaRPr lang="en-US" sz="1400" dirty="0">
              <a:solidFill>
                <a:srgbClr val="FF6600"/>
              </a:solidFill>
              <a:effectLst>
                <a:outerShdw blurRad="63500" algn="ctr" rotWithShape="0">
                  <a:prstClr val="black">
                    <a:alpha val="50000"/>
                  </a:prstClr>
                </a:outerShdw>
              </a:effectLst>
            </a:endParaRPr>
          </a:p>
        </p:txBody>
      </p:sp>
      <p:pic>
        <p:nvPicPr>
          <p:cNvPr id="265"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26124" y="3988980"/>
            <a:ext cx="551294" cy="382032"/>
          </a:xfrm>
          <a:prstGeom prst="rect">
            <a:avLst/>
          </a:prstGeom>
          <a:noFill/>
          <a:effectLst>
            <a:outerShdw blurRad="38100" dist="25400" dir="5400000" algn="t" rotWithShape="0">
              <a:prstClr val="black">
                <a:alpha val="65000"/>
              </a:prstClr>
            </a:outerShdw>
          </a:effectLst>
        </p:spPr>
      </p:pic>
      <p:grpSp>
        <p:nvGrpSpPr>
          <p:cNvPr id="278" name="Group 110"/>
          <p:cNvGrpSpPr/>
          <p:nvPr/>
        </p:nvGrpSpPr>
        <p:grpSpPr>
          <a:xfrm>
            <a:off x="4876801" y="3196339"/>
            <a:ext cx="618079" cy="335441"/>
            <a:chOff x="3336487" y="3807345"/>
            <a:chExt cx="877703" cy="664912"/>
          </a:xfrm>
          <a:effectLst>
            <a:outerShdw blurRad="63500" sx="102000" sy="102000" algn="ctr" rotWithShape="0">
              <a:prstClr val="black">
                <a:alpha val="67000"/>
              </a:prstClr>
            </a:outerShdw>
          </a:effectLst>
        </p:grpSpPr>
        <p:pic>
          <p:nvPicPr>
            <p:cNvPr id="279" name="Picture 25" descr="\\MV-FS\Projects\Cisco\References\Brand Assets\Kubrick Icons\Device Icons\Device_generic_3048_default_256.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280"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8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sp>
        <p:nvSpPr>
          <p:cNvPr id="309" name="Rectangle 82"/>
          <p:cNvSpPr/>
          <p:nvPr/>
        </p:nvSpPr>
        <p:spPr bwMode="auto">
          <a:xfrm>
            <a:off x="5410200" y="3310640"/>
            <a:ext cx="8382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6600"/>
                </a:solidFill>
                <a:effectLst>
                  <a:outerShdw blurRad="63500" algn="ctr" rotWithShape="0">
                    <a:prstClr val="black">
                      <a:alpha val="50000"/>
                    </a:prstClr>
                  </a:outerShdw>
                </a:effectLst>
              </a:rPr>
              <a:t>ISE (P)</a:t>
            </a:r>
            <a:endParaRPr lang="en-US" sz="1400" dirty="0">
              <a:solidFill>
                <a:srgbClr val="FF6600"/>
              </a:solidFill>
              <a:effectLst>
                <a:outerShdw blurRad="63500" algn="ctr" rotWithShape="0">
                  <a:prstClr val="black">
                    <a:alpha val="50000"/>
                  </a:prstClr>
                </a:outerShdw>
              </a:effectLst>
            </a:endParaRPr>
          </a:p>
        </p:txBody>
      </p:sp>
      <p:cxnSp>
        <p:nvCxnSpPr>
          <p:cNvPr id="310" name="直線コネクタ 384"/>
          <p:cNvCxnSpPr/>
          <p:nvPr/>
        </p:nvCxnSpPr>
        <p:spPr>
          <a:xfrm>
            <a:off x="4648200" y="3367790"/>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2" name="直線コネクタ 384"/>
          <p:cNvCxnSpPr/>
          <p:nvPr/>
        </p:nvCxnSpPr>
        <p:spPr>
          <a:xfrm>
            <a:off x="7010400" y="2960280"/>
            <a:ext cx="0" cy="675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4" name="Can 73"/>
          <p:cNvSpPr/>
          <p:nvPr/>
        </p:nvSpPr>
        <p:spPr>
          <a:xfrm>
            <a:off x="6553200" y="2965851"/>
            <a:ext cx="1143000" cy="1023129"/>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pic>
        <p:nvPicPr>
          <p:cNvPr id="315" name="Picture 2" descr="\\tyo-filer02d\wg-j\japan_bid_parts_catalog\Published\Cisco_Icon\Kubrick_Product_Color\Device_router_3057_default_64.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75346" y="2788831"/>
            <a:ext cx="463655" cy="3477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16" name="Group 55"/>
          <p:cNvGrpSpPr/>
          <p:nvPr/>
        </p:nvGrpSpPr>
        <p:grpSpPr>
          <a:xfrm>
            <a:off x="6754518" y="3646081"/>
            <a:ext cx="484483" cy="205394"/>
            <a:chOff x="3198813" y="2921001"/>
            <a:chExt cx="849312" cy="660399"/>
          </a:xfrm>
          <a:effectLst/>
        </p:grpSpPr>
        <p:sp>
          <p:nvSpPr>
            <p:cNvPr id="317" name="Rectangle 316"/>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8" name="Trapezoid 317"/>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9" name="Rectangle 318"/>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320" name="Straight Connector 319"/>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322" name="Straight Connector 321"/>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pic>
        <p:nvPicPr>
          <p:cNvPr id="323"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5600" y="3131730"/>
            <a:ext cx="551294" cy="382032"/>
          </a:xfrm>
          <a:prstGeom prst="rect">
            <a:avLst/>
          </a:prstGeom>
          <a:noFill/>
          <a:effectLst>
            <a:outerShdw blurRad="38100" dist="25400" dir="5400000" algn="t" rotWithShape="0">
              <a:prstClr val="black">
                <a:alpha val="65000"/>
              </a:prstClr>
            </a:outerShdw>
          </a:effectLst>
        </p:spPr>
      </p:pic>
      <p:cxnSp>
        <p:nvCxnSpPr>
          <p:cNvPr id="324" name="直線コネクタ 384"/>
          <p:cNvCxnSpPr/>
          <p:nvPr/>
        </p:nvCxnSpPr>
        <p:spPr>
          <a:xfrm>
            <a:off x="8305800" y="2935202"/>
            <a:ext cx="0" cy="675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6" name="Can 73"/>
          <p:cNvSpPr/>
          <p:nvPr/>
        </p:nvSpPr>
        <p:spPr>
          <a:xfrm>
            <a:off x="7848600" y="2940773"/>
            <a:ext cx="1143000" cy="1023129"/>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grpSp>
        <p:nvGrpSpPr>
          <p:cNvPr id="328" name="Group 55"/>
          <p:cNvGrpSpPr/>
          <p:nvPr/>
        </p:nvGrpSpPr>
        <p:grpSpPr>
          <a:xfrm>
            <a:off x="8049918" y="3621003"/>
            <a:ext cx="484483" cy="205394"/>
            <a:chOff x="3198813" y="2921001"/>
            <a:chExt cx="849312" cy="660399"/>
          </a:xfrm>
          <a:effectLst/>
        </p:grpSpPr>
        <p:sp>
          <p:nvSpPr>
            <p:cNvPr id="329" name="Rectangle 328"/>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0" name="Trapezoid 329"/>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1" name="Rectangle 330"/>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332" name="Straight Connector 331"/>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pic>
        <p:nvPicPr>
          <p:cNvPr id="335" name="Picture 3" descr="\\MV-FS\Projects\Cisco\References\Brand Assets\Kubrick Icons\Device Icons\Device_switch_3062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1000" y="3106652"/>
            <a:ext cx="551294" cy="382032"/>
          </a:xfrm>
          <a:prstGeom prst="rect">
            <a:avLst/>
          </a:prstGeom>
          <a:noFill/>
          <a:effectLst>
            <a:outerShdw blurRad="38100" dist="25400" dir="5400000" algn="t" rotWithShape="0">
              <a:prstClr val="black">
                <a:alpha val="65000"/>
              </a:prstClr>
            </a:outerShdw>
          </a:effectLst>
        </p:spPr>
      </p:pic>
      <p:sp>
        <p:nvSpPr>
          <p:cNvPr id="336" name="フリーフォーム 417"/>
          <p:cNvSpPr/>
          <p:nvPr/>
        </p:nvSpPr>
        <p:spPr>
          <a:xfrm rot="16961101">
            <a:off x="7062614" y="1532771"/>
            <a:ext cx="237800" cy="2153976"/>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5" name="グループ化 434"/>
          <p:cNvGrpSpPr/>
          <p:nvPr/>
        </p:nvGrpSpPr>
        <p:grpSpPr>
          <a:xfrm>
            <a:off x="4495800" y="1874430"/>
            <a:ext cx="1752600" cy="733614"/>
            <a:chOff x="3671900" y="2816932"/>
            <a:chExt cx="1974164" cy="903152"/>
          </a:xfrm>
        </p:grpSpPr>
        <p:sp>
          <p:nvSpPr>
            <p:cNvPr id="116" name="Freeform 23"/>
            <p:cNvSpPr>
              <a:spLocks/>
            </p:cNvSpPr>
            <p:nvPr/>
          </p:nvSpPr>
          <p:spPr bwMode="auto">
            <a:xfrm>
              <a:off x="3671900" y="2816932"/>
              <a:ext cx="1974164" cy="903152"/>
            </a:xfrm>
            <a:custGeom>
              <a:avLst/>
              <a:gdLst>
                <a:gd name="T0" fmla="*/ 2147483647 w 859"/>
                <a:gd name="T1" fmla="*/ 2147483647 h 545"/>
                <a:gd name="T2" fmla="*/ 2147483647 w 859"/>
                <a:gd name="T3" fmla="*/ 2147483647 h 545"/>
                <a:gd name="T4" fmla="*/ 2147483647 w 859"/>
                <a:gd name="T5" fmla="*/ 2147483647 h 545"/>
                <a:gd name="T6" fmla="*/ 2147483647 w 859"/>
                <a:gd name="T7" fmla="*/ 2147483647 h 545"/>
                <a:gd name="T8" fmla="*/ 2147483647 w 859"/>
                <a:gd name="T9" fmla="*/ 2147483647 h 545"/>
                <a:gd name="T10" fmla="*/ 2147483647 w 859"/>
                <a:gd name="T11" fmla="*/ 2147483647 h 545"/>
                <a:gd name="T12" fmla="*/ 2147483647 w 859"/>
                <a:gd name="T13" fmla="*/ 2147483647 h 545"/>
                <a:gd name="T14" fmla="*/ 2147483647 w 859"/>
                <a:gd name="T15" fmla="*/ 2147483647 h 545"/>
                <a:gd name="T16" fmla="*/ 2147483647 w 859"/>
                <a:gd name="T17" fmla="*/ 2147483647 h 545"/>
                <a:gd name="T18" fmla="*/ 2147483647 w 859"/>
                <a:gd name="T19" fmla="*/ 2147483647 h 545"/>
                <a:gd name="T20" fmla="*/ 2147483647 w 859"/>
                <a:gd name="T21" fmla="*/ 2147483647 h 545"/>
                <a:gd name="T22" fmla="*/ 2147483647 w 859"/>
                <a:gd name="T23" fmla="*/ 2147483647 h 545"/>
                <a:gd name="T24" fmla="*/ 2147483647 w 859"/>
                <a:gd name="T25" fmla="*/ 2147483647 h 545"/>
                <a:gd name="T26" fmla="*/ 2147483647 w 859"/>
                <a:gd name="T27" fmla="*/ 2147483647 h 545"/>
                <a:gd name="T28" fmla="*/ 2147483647 w 859"/>
                <a:gd name="T29" fmla="*/ 2147483647 h 545"/>
                <a:gd name="T30" fmla="*/ 2147483647 w 859"/>
                <a:gd name="T31" fmla="*/ 2147483647 h 545"/>
                <a:gd name="T32" fmla="*/ 2147483647 w 859"/>
                <a:gd name="T33" fmla="*/ 2147483647 h 545"/>
                <a:gd name="T34" fmla="*/ 2147483647 w 859"/>
                <a:gd name="T35" fmla="*/ 2147483647 h 545"/>
                <a:gd name="T36" fmla="*/ 2147483647 w 859"/>
                <a:gd name="T37" fmla="*/ 2147483647 h 545"/>
                <a:gd name="T38" fmla="*/ 2147483647 w 859"/>
                <a:gd name="T39" fmla="*/ 2147483647 h 545"/>
                <a:gd name="T40" fmla="*/ 2147483647 w 859"/>
                <a:gd name="T41" fmla="*/ 2147483647 h 545"/>
                <a:gd name="T42" fmla="*/ 2147483647 w 859"/>
                <a:gd name="T43" fmla="*/ 2147483647 h 5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9"/>
                <a:gd name="T67" fmla="*/ 0 h 545"/>
                <a:gd name="T68" fmla="*/ 859 w 859"/>
                <a:gd name="T69" fmla="*/ 545 h 5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9" h="545">
                  <a:moveTo>
                    <a:pt x="156" y="169"/>
                  </a:moveTo>
                  <a:cubicBezTo>
                    <a:pt x="120" y="162"/>
                    <a:pt x="82" y="165"/>
                    <a:pt x="54" y="189"/>
                  </a:cubicBezTo>
                  <a:cubicBezTo>
                    <a:pt x="13" y="223"/>
                    <a:pt x="0" y="278"/>
                    <a:pt x="8" y="329"/>
                  </a:cubicBezTo>
                  <a:cubicBezTo>
                    <a:pt x="19" y="393"/>
                    <a:pt x="68" y="431"/>
                    <a:pt x="131" y="437"/>
                  </a:cubicBezTo>
                  <a:cubicBezTo>
                    <a:pt x="147" y="438"/>
                    <a:pt x="163" y="438"/>
                    <a:pt x="178" y="436"/>
                  </a:cubicBezTo>
                  <a:cubicBezTo>
                    <a:pt x="184" y="435"/>
                    <a:pt x="213" y="474"/>
                    <a:pt x="220" y="480"/>
                  </a:cubicBezTo>
                  <a:cubicBezTo>
                    <a:pt x="237" y="495"/>
                    <a:pt x="258" y="508"/>
                    <a:pt x="280" y="514"/>
                  </a:cubicBezTo>
                  <a:cubicBezTo>
                    <a:pt x="331" y="528"/>
                    <a:pt x="389" y="507"/>
                    <a:pt x="427" y="472"/>
                  </a:cubicBezTo>
                  <a:cubicBezTo>
                    <a:pt x="460" y="509"/>
                    <a:pt x="508" y="545"/>
                    <a:pt x="561" y="533"/>
                  </a:cubicBezTo>
                  <a:cubicBezTo>
                    <a:pt x="591" y="526"/>
                    <a:pt x="616" y="506"/>
                    <a:pt x="635" y="483"/>
                  </a:cubicBezTo>
                  <a:cubicBezTo>
                    <a:pt x="642" y="475"/>
                    <a:pt x="647" y="467"/>
                    <a:pt x="652" y="459"/>
                  </a:cubicBezTo>
                  <a:cubicBezTo>
                    <a:pt x="659" y="448"/>
                    <a:pt x="682" y="449"/>
                    <a:pt x="693" y="446"/>
                  </a:cubicBezTo>
                  <a:cubicBezTo>
                    <a:pt x="746" y="434"/>
                    <a:pt x="852" y="408"/>
                    <a:pt x="857" y="338"/>
                  </a:cubicBezTo>
                  <a:cubicBezTo>
                    <a:pt x="859" y="297"/>
                    <a:pt x="823" y="262"/>
                    <a:pt x="794" y="238"/>
                  </a:cubicBezTo>
                  <a:cubicBezTo>
                    <a:pt x="782" y="228"/>
                    <a:pt x="770" y="219"/>
                    <a:pt x="758" y="211"/>
                  </a:cubicBezTo>
                  <a:cubicBezTo>
                    <a:pt x="752" y="208"/>
                    <a:pt x="752" y="209"/>
                    <a:pt x="751" y="202"/>
                  </a:cubicBezTo>
                  <a:cubicBezTo>
                    <a:pt x="749" y="181"/>
                    <a:pt x="744" y="161"/>
                    <a:pt x="733" y="143"/>
                  </a:cubicBezTo>
                  <a:cubicBezTo>
                    <a:pt x="705" y="93"/>
                    <a:pt x="644" y="78"/>
                    <a:pt x="590" y="83"/>
                  </a:cubicBezTo>
                  <a:cubicBezTo>
                    <a:pt x="578" y="84"/>
                    <a:pt x="575" y="78"/>
                    <a:pt x="565" y="70"/>
                  </a:cubicBezTo>
                  <a:cubicBezTo>
                    <a:pt x="543" y="54"/>
                    <a:pt x="521" y="40"/>
                    <a:pt x="497" y="29"/>
                  </a:cubicBezTo>
                  <a:cubicBezTo>
                    <a:pt x="459" y="11"/>
                    <a:pt x="418" y="0"/>
                    <a:pt x="376" y="2"/>
                  </a:cubicBezTo>
                  <a:cubicBezTo>
                    <a:pt x="279" y="8"/>
                    <a:pt x="197" y="85"/>
                    <a:pt x="156" y="169"/>
                  </a:cubicBezTo>
                  <a:close/>
                </a:path>
              </a:pathLst>
            </a:custGeom>
            <a:solidFill>
              <a:schemeClr val="bg2"/>
            </a:solidFill>
            <a:ln w="25400">
              <a:noFill/>
              <a:miter lim="800000"/>
              <a:headEnd/>
              <a:tailEnd/>
            </a:ln>
            <a:effectLst>
              <a:outerShdw blurRad="63500" sx="102000" sy="102000" algn="ctr" rotWithShape="0">
                <a:prstClr val="black">
                  <a:alpha val="40000"/>
                </a:prstClr>
              </a:outerShdw>
            </a:effectLst>
          </p:spPr>
          <p:txBody>
            <a:bodyPr/>
            <a:lstStyle/>
            <a:p>
              <a:endParaRPr lang="ja-JP" altLang="en-US" dirty="0"/>
            </a:p>
          </p:txBody>
        </p:sp>
        <p:sp>
          <p:nvSpPr>
            <p:cNvPr id="117" name="Oval 26"/>
            <p:cNvSpPr/>
            <p:nvPr/>
          </p:nvSpPr>
          <p:spPr bwMode="auto">
            <a:xfrm>
              <a:off x="3873013" y="3200508"/>
              <a:ext cx="1571938" cy="136000"/>
            </a:xfrm>
            <a:prstGeom prst="round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400" dirty="0" smtClean="0">
                  <a:solidFill>
                    <a:srgbClr val="464646"/>
                  </a:solidFill>
                </a:rPr>
                <a:t>WAN</a:t>
              </a:r>
              <a:endParaRPr lang="en-US" sz="1400" dirty="0">
                <a:solidFill>
                  <a:srgbClr val="464646"/>
                </a:solidFill>
              </a:endParaRPr>
            </a:p>
          </p:txBody>
        </p:sp>
      </p:grpSp>
      <p:pic>
        <p:nvPicPr>
          <p:cNvPr id="327" name="Picture 2" descr="\\tyo-filer02d\wg-j\japan_bid_parts_catalog\Published\Cisco_Icon\Kubrick_Product_Color\Device_router_3057_default_64.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70746" y="2763753"/>
            <a:ext cx="463655" cy="347741"/>
          </a:xfrm>
          <a:prstGeom prst="rect">
            <a:avLst/>
          </a:prstGeom>
          <a:noFill/>
          <a:extLst>
            <a:ext uri="{909E8E84-426E-40dd-AFC4-6F175D3DCCD1}">
              <a14:hiddenFill xmlns="" xmlns:a14="http://schemas.microsoft.com/office/drawing/2010/main">
                <a:solidFill>
                  <a:srgbClr val="FFFFFF"/>
                </a:solidFill>
              </a14:hiddenFill>
            </a:ext>
          </a:extLst>
        </p:spPr>
      </p:pic>
      <p:sp>
        <p:nvSpPr>
          <p:cNvPr id="91" name="TextBox 90"/>
          <p:cNvSpPr txBox="1"/>
          <p:nvPr/>
        </p:nvSpPr>
        <p:spPr>
          <a:xfrm>
            <a:off x="4452998" y="1430236"/>
            <a:ext cx="4995802" cy="338554"/>
          </a:xfrm>
          <a:prstGeom prst="rect">
            <a:avLst/>
          </a:prstGeom>
          <a:noFill/>
        </p:spPr>
        <p:txBody>
          <a:bodyPr wrap="square" rtlCol="0">
            <a:spAutoFit/>
          </a:bodyPr>
          <a:lstStyle/>
          <a:p>
            <a:pPr marL="285750" indent="-285750">
              <a:buFont typeface="Wingdings" charset="2"/>
              <a:buChar char="ü"/>
            </a:pPr>
            <a:r>
              <a:rPr lang="en-US" sz="1600" dirty="0" err="1" smtClean="0">
                <a:solidFill>
                  <a:schemeClr val="tx1">
                    <a:lumMod val="75000"/>
                  </a:schemeClr>
                </a:solidFill>
              </a:rPr>
              <a:t>WAN遅延、分断リスクを考慮</a:t>
            </a:r>
            <a:r>
              <a:rPr lang="ja-JP" altLang="en-US" sz="1600" dirty="0" smtClean="0">
                <a:solidFill>
                  <a:schemeClr val="tx1">
                    <a:lumMod val="75000"/>
                  </a:schemeClr>
                </a:solidFill>
              </a:rPr>
              <a:t>し認証処理を分散</a:t>
            </a:r>
            <a:endParaRPr lang="en-US" sz="1600" dirty="0" smtClean="0">
              <a:solidFill>
                <a:schemeClr val="tx1">
                  <a:lumMod val="75000"/>
                </a:schemeClr>
              </a:solidFill>
            </a:endParaRPr>
          </a:p>
        </p:txBody>
      </p:sp>
      <p:sp>
        <p:nvSpPr>
          <p:cNvPr id="337" name="Can 73"/>
          <p:cNvSpPr/>
          <p:nvPr/>
        </p:nvSpPr>
        <p:spPr>
          <a:xfrm>
            <a:off x="6143618" y="738180"/>
            <a:ext cx="1278239" cy="298924"/>
          </a:xfrm>
          <a:prstGeom prst="roundRect">
            <a:avLst>
              <a:gd name="adj" fmla="val 8259"/>
            </a:avLst>
          </a:prstGeom>
          <a:solidFill>
            <a:schemeClr val="bg1"/>
          </a:solidFill>
          <a:ln w="3175">
            <a:solidFill>
              <a:srgbClr val="004B6B"/>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rgbClr val="7F7F7F"/>
              </a:solidFill>
              <a:ea typeface="ＭＳ Ｐゴシック" pitchFamily="50" charset="-128"/>
            </a:endParaRPr>
          </a:p>
        </p:txBody>
      </p:sp>
      <p:grpSp>
        <p:nvGrpSpPr>
          <p:cNvPr id="338" name="Group 81"/>
          <p:cNvGrpSpPr/>
          <p:nvPr/>
        </p:nvGrpSpPr>
        <p:grpSpPr>
          <a:xfrm>
            <a:off x="6198911" y="789008"/>
            <a:ext cx="193397" cy="207629"/>
            <a:chOff x="8042194" y="5831795"/>
            <a:chExt cx="333451" cy="477306"/>
          </a:xfrm>
          <a:solidFill>
            <a:srgbClr val="404040"/>
          </a:solidFill>
        </p:grpSpPr>
        <p:sp>
          <p:nvSpPr>
            <p:cNvPr id="339" name="Freeform 75"/>
            <p:cNvSpPr>
              <a:spLocks/>
            </p:cNvSpPr>
            <p:nvPr/>
          </p:nvSpPr>
          <p:spPr bwMode="auto">
            <a:xfrm>
              <a:off x="8188222" y="5839056"/>
              <a:ext cx="36325" cy="16708"/>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0" name="Freeform 76"/>
            <p:cNvSpPr>
              <a:spLocks/>
            </p:cNvSpPr>
            <p:nvPr/>
          </p:nvSpPr>
          <p:spPr bwMode="auto">
            <a:xfrm>
              <a:off x="8136643" y="5831795"/>
              <a:ext cx="170723" cy="65382"/>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1" name="Freeform 77"/>
            <p:cNvSpPr>
              <a:spLocks/>
            </p:cNvSpPr>
            <p:nvPr/>
          </p:nvSpPr>
          <p:spPr bwMode="auto">
            <a:xfrm>
              <a:off x="8260870" y="5847053"/>
              <a:ext cx="25426" cy="22519"/>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2" name="Freeform 78"/>
            <p:cNvSpPr>
              <a:spLocks/>
            </p:cNvSpPr>
            <p:nvPr/>
          </p:nvSpPr>
          <p:spPr bwMode="auto">
            <a:xfrm>
              <a:off x="8079978" y="5871027"/>
              <a:ext cx="280421" cy="13439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3" name="Freeform 79"/>
            <p:cNvSpPr>
              <a:spLocks/>
            </p:cNvSpPr>
            <p:nvPr/>
          </p:nvSpPr>
          <p:spPr bwMode="auto">
            <a:xfrm>
              <a:off x="8102497" y="5878295"/>
              <a:ext cx="32691" cy="25426"/>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4" name="Freeform 80"/>
            <p:cNvSpPr>
              <a:spLocks/>
            </p:cNvSpPr>
            <p:nvPr/>
          </p:nvSpPr>
          <p:spPr bwMode="auto">
            <a:xfrm>
              <a:off x="8053096" y="5900823"/>
              <a:ext cx="119870" cy="111148"/>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5" name="Freeform 81"/>
            <p:cNvSpPr>
              <a:spLocks/>
            </p:cNvSpPr>
            <p:nvPr/>
          </p:nvSpPr>
          <p:spPr bwMode="auto">
            <a:xfrm>
              <a:off x="8125010" y="5910999"/>
              <a:ext cx="250635" cy="245545"/>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6" name="Freeform 82"/>
            <p:cNvSpPr>
              <a:spLocks/>
            </p:cNvSpPr>
            <p:nvPr/>
          </p:nvSpPr>
          <p:spPr bwMode="auto">
            <a:xfrm>
              <a:off x="8042194" y="5932792"/>
              <a:ext cx="314567" cy="21285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7" name="Freeform 83"/>
            <p:cNvSpPr>
              <a:spLocks/>
            </p:cNvSpPr>
            <p:nvPr/>
          </p:nvSpPr>
          <p:spPr bwMode="auto">
            <a:xfrm>
              <a:off x="8069801" y="5940051"/>
              <a:ext cx="32691" cy="3051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8" name="Freeform 84"/>
            <p:cNvSpPr>
              <a:spLocks/>
            </p:cNvSpPr>
            <p:nvPr/>
          </p:nvSpPr>
          <p:spPr bwMode="auto">
            <a:xfrm>
              <a:off x="8048005" y="5953851"/>
              <a:ext cx="255721" cy="32618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49" name="Freeform 85"/>
            <p:cNvSpPr>
              <a:spLocks/>
            </p:cNvSpPr>
            <p:nvPr/>
          </p:nvSpPr>
          <p:spPr bwMode="auto">
            <a:xfrm>
              <a:off x="8229626" y="5955299"/>
              <a:ext cx="104613" cy="190333"/>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0" name="Freeform 86"/>
            <p:cNvSpPr>
              <a:spLocks/>
            </p:cNvSpPr>
            <p:nvPr/>
          </p:nvSpPr>
          <p:spPr bwMode="auto">
            <a:xfrm>
              <a:off x="8048016" y="5987982"/>
              <a:ext cx="85724" cy="127130"/>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1" name="Freeform 87"/>
            <p:cNvSpPr>
              <a:spLocks/>
            </p:cNvSpPr>
            <p:nvPr/>
          </p:nvSpPr>
          <p:spPr bwMode="auto">
            <a:xfrm>
              <a:off x="8073442" y="5996702"/>
              <a:ext cx="212859" cy="25571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2" name="Freeform 88"/>
            <p:cNvSpPr>
              <a:spLocks/>
            </p:cNvSpPr>
            <p:nvPr/>
          </p:nvSpPr>
          <p:spPr bwMode="auto">
            <a:xfrm>
              <a:off x="8196944" y="6041018"/>
              <a:ext cx="39957" cy="29058"/>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3" name="Freeform 89"/>
            <p:cNvSpPr>
              <a:spLocks/>
            </p:cNvSpPr>
            <p:nvPr/>
          </p:nvSpPr>
          <p:spPr bwMode="auto">
            <a:xfrm>
              <a:off x="8130107" y="6043195"/>
              <a:ext cx="69016" cy="80637"/>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4" name="Freeform 90"/>
            <p:cNvSpPr>
              <a:spLocks/>
            </p:cNvSpPr>
            <p:nvPr/>
          </p:nvSpPr>
          <p:spPr bwMode="auto">
            <a:xfrm>
              <a:off x="8083613" y="6064994"/>
              <a:ext cx="149654" cy="193965"/>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5" name="Freeform 91"/>
            <p:cNvSpPr>
              <a:spLocks noEditPoints="1"/>
            </p:cNvSpPr>
            <p:nvPr/>
          </p:nvSpPr>
          <p:spPr bwMode="auto">
            <a:xfrm>
              <a:off x="8087245" y="6088957"/>
              <a:ext cx="128588" cy="156189"/>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6" name="Freeform 92"/>
            <p:cNvSpPr>
              <a:spLocks/>
            </p:cNvSpPr>
            <p:nvPr/>
          </p:nvSpPr>
          <p:spPr bwMode="auto">
            <a:xfrm>
              <a:off x="8298653" y="6094774"/>
              <a:ext cx="20341" cy="4576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7" name="Freeform 93"/>
            <p:cNvSpPr>
              <a:spLocks/>
            </p:cNvSpPr>
            <p:nvPr/>
          </p:nvSpPr>
          <p:spPr bwMode="auto">
            <a:xfrm>
              <a:off x="8058185" y="6099863"/>
              <a:ext cx="49401" cy="78458"/>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8" name="Freeform 94"/>
            <p:cNvSpPr>
              <a:spLocks/>
            </p:cNvSpPr>
            <p:nvPr/>
          </p:nvSpPr>
          <p:spPr bwMode="auto">
            <a:xfrm>
              <a:off x="8155534" y="6151460"/>
              <a:ext cx="156919" cy="157641"/>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59" name="Freeform 95"/>
            <p:cNvSpPr>
              <a:spLocks/>
            </p:cNvSpPr>
            <p:nvPr/>
          </p:nvSpPr>
          <p:spPr bwMode="auto">
            <a:xfrm>
              <a:off x="8258701" y="6154370"/>
              <a:ext cx="94444" cy="111876"/>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60" name="Freeform 96"/>
            <p:cNvSpPr>
              <a:spLocks/>
            </p:cNvSpPr>
            <p:nvPr/>
          </p:nvSpPr>
          <p:spPr bwMode="auto">
            <a:xfrm>
              <a:off x="8238357" y="6213217"/>
              <a:ext cx="103160" cy="78458"/>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61" name="Freeform 97"/>
            <p:cNvSpPr>
              <a:spLocks/>
            </p:cNvSpPr>
            <p:nvPr/>
          </p:nvSpPr>
          <p:spPr bwMode="auto">
            <a:xfrm>
              <a:off x="8130091" y="6272722"/>
              <a:ext cx="42862" cy="26153"/>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62" name="Freeform 98"/>
            <p:cNvSpPr>
              <a:spLocks/>
            </p:cNvSpPr>
            <p:nvPr/>
          </p:nvSpPr>
          <p:spPr bwMode="auto">
            <a:xfrm>
              <a:off x="8177960" y="6285195"/>
              <a:ext cx="42862" cy="20340"/>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grpSp>
      <p:sp>
        <p:nvSpPr>
          <p:cNvPr id="363" name="Rectangle 82"/>
          <p:cNvSpPr/>
          <p:nvPr/>
        </p:nvSpPr>
        <p:spPr bwMode="auto">
          <a:xfrm>
            <a:off x="6275451" y="825790"/>
            <a:ext cx="688844" cy="199408"/>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404040"/>
                </a:solidFill>
                <a:effectLst>
                  <a:outerShdw blurRad="63500" algn="ctr" rotWithShape="0">
                    <a:prstClr val="black">
                      <a:alpha val="50000"/>
                    </a:prstClr>
                  </a:outerShdw>
                </a:effectLst>
              </a:rPr>
              <a:t>ISE</a:t>
            </a:r>
            <a:endParaRPr lang="en-US" sz="1400" dirty="0">
              <a:solidFill>
                <a:srgbClr val="404040"/>
              </a:solidFill>
              <a:effectLst>
                <a:outerShdw blurRad="63500" algn="ctr" rotWithShape="0">
                  <a:prstClr val="black">
                    <a:alpha val="50000"/>
                  </a:prstClr>
                </a:outerShdw>
              </a:effectLst>
            </a:endParaRPr>
          </a:p>
        </p:txBody>
      </p:sp>
      <p:pic>
        <p:nvPicPr>
          <p:cNvPr id="364" name="図 16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46370" y="780130"/>
            <a:ext cx="447050" cy="364442"/>
          </a:xfrm>
          <a:prstGeom prst="rect">
            <a:avLst/>
          </a:prstGeom>
        </p:spPr>
      </p:pic>
      <p:pic>
        <p:nvPicPr>
          <p:cNvPr id="365" name="図 16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98252" y="780130"/>
            <a:ext cx="472965" cy="364442"/>
          </a:xfrm>
          <a:prstGeom prst="rect">
            <a:avLst/>
          </a:prstGeom>
        </p:spPr>
      </p:pic>
      <p:grpSp>
        <p:nvGrpSpPr>
          <p:cNvPr id="366" name="グループ化 398"/>
          <p:cNvGrpSpPr/>
          <p:nvPr/>
        </p:nvGrpSpPr>
        <p:grpSpPr>
          <a:xfrm>
            <a:off x="7515218" y="742951"/>
            <a:ext cx="1552583" cy="383789"/>
            <a:chOff x="7366747" y="5865285"/>
            <a:chExt cx="1552583" cy="511719"/>
          </a:xfrm>
        </p:grpSpPr>
        <p:grpSp>
          <p:nvGrpSpPr>
            <p:cNvPr id="367" name="グループ化 3"/>
            <p:cNvGrpSpPr/>
            <p:nvPr/>
          </p:nvGrpSpPr>
          <p:grpSpPr>
            <a:xfrm>
              <a:off x="7366747" y="5865285"/>
              <a:ext cx="603872" cy="398564"/>
              <a:chOff x="8067870" y="2117922"/>
              <a:chExt cx="568130" cy="374974"/>
            </a:xfrm>
          </p:grpSpPr>
          <p:sp>
            <p:nvSpPr>
              <p:cNvPr id="399" name="Can 73"/>
              <p:cNvSpPr/>
              <p:nvPr/>
            </p:nvSpPr>
            <p:spPr>
              <a:xfrm>
                <a:off x="8067870" y="2117922"/>
                <a:ext cx="568130" cy="374974"/>
              </a:xfrm>
              <a:prstGeom prst="roundRect">
                <a:avLst>
                  <a:gd name="adj" fmla="val 8259"/>
                </a:avLst>
              </a:prstGeom>
              <a:solidFill>
                <a:schemeClr val="bg1"/>
              </a:solidFill>
              <a:ln w="3175">
                <a:solidFill>
                  <a:srgbClr val="004B6B"/>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rgbClr val="7F7F7F"/>
                  </a:solidFill>
                  <a:ea typeface="ＭＳ Ｐゴシック" pitchFamily="50" charset="-128"/>
                </a:endParaRPr>
              </a:p>
            </p:txBody>
          </p:sp>
          <p:grpSp>
            <p:nvGrpSpPr>
              <p:cNvPr id="400" name="Group 81"/>
              <p:cNvGrpSpPr/>
              <p:nvPr/>
            </p:nvGrpSpPr>
            <p:grpSpPr>
              <a:xfrm>
                <a:off x="8119889" y="2181683"/>
                <a:ext cx="181950" cy="260452"/>
                <a:chOff x="8042194" y="5831795"/>
                <a:chExt cx="333451" cy="477306"/>
              </a:xfrm>
              <a:solidFill>
                <a:srgbClr val="404040"/>
              </a:solidFill>
            </p:grpSpPr>
            <p:sp>
              <p:nvSpPr>
                <p:cNvPr id="401" name="Freeform 75"/>
                <p:cNvSpPr>
                  <a:spLocks/>
                </p:cNvSpPr>
                <p:nvPr/>
              </p:nvSpPr>
              <p:spPr bwMode="auto">
                <a:xfrm>
                  <a:off x="8188222" y="5839056"/>
                  <a:ext cx="36325" cy="16708"/>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02" name="Freeform 76"/>
                <p:cNvSpPr>
                  <a:spLocks/>
                </p:cNvSpPr>
                <p:nvPr/>
              </p:nvSpPr>
              <p:spPr bwMode="auto">
                <a:xfrm>
                  <a:off x="8136643" y="5831795"/>
                  <a:ext cx="170723" cy="65382"/>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03" name="Freeform 77"/>
                <p:cNvSpPr>
                  <a:spLocks/>
                </p:cNvSpPr>
                <p:nvPr/>
              </p:nvSpPr>
              <p:spPr bwMode="auto">
                <a:xfrm>
                  <a:off x="8260870" y="5847053"/>
                  <a:ext cx="25426" cy="22519"/>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04" name="Freeform 78"/>
                <p:cNvSpPr>
                  <a:spLocks/>
                </p:cNvSpPr>
                <p:nvPr/>
              </p:nvSpPr>
              <p:spPr bwMode="auto">
                <a:xfrm>
                  <a:off x="8079978" y="5871027"/>
                  <a:ext cx="280421" cy="13439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05" name="Freeform 79"/>
                <p:cNvSpPr>
                  <a:spLocks/>
                </p:cNvSpPr>
                <p:nvPr/>
              </p:nvSpPr>
              <p:spPr bwMode="auto">
                <a:xfrm>
                  <a:off x="8102497" y="5878295"/>
                  <a:ext cx="32691" cy="25426"/>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06" name="Freeform 80"/>
                <p:cNvSpPr>
                  <a:spLocks/>
                </p:cNvSpPr>
                <p:nvPr/>
              </p:nvSpPr>
              <p:spPr bwMode="auto">
                <a:xfrm>
                  <a:off x="8053096" y="5900823"/>
                  <a:ext cx="119870" cy="111148"/>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07" name="Freeform 81"/>
                <p:cNvSpPr>
                  <a:spLocks/>
                </p:cNvSpPr>
                <p:nvPr/>
              </p:nvSpPr>
              <p:spPr bwMode="auto">
                <a:xfrm>
                  <a:off x="8125010" y="5910999"/>
                  <a:ext cx="250635" cy="245545"/>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08" name="Freeform 82"/>
                <p:cNvSpPr>
                  <a:spLocks/>
                </p:cNvSpPr>
                <p:nvPr/>
              </p:nvSpPr>
              <p:spPr bwMode="auto">
                <a:xfrm>
                  <a:off x="8042194" y="5932792"/>
                  <a:ext cx="314567" cy="21285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09" name="Freeform 83"/>
                <p:cNvSpPr>
                  <a:spLocks/>
                </p:cNvSpPr>
                <p:nvPr/>
              </p:nvSpPr>
              <p:spPr bwMode="auto">
                <a:xfrm>
                  <a:off x="8069801" y="5940051"/>
                  <a:ext cx="32691" cy="3051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0" name="Freeform 84"/>
                <p:cNvSpPr>
                  <a:spLocks/>
                </p:cNvSpPr>
                <p:nvPr/>
              </p:nvSpPr>
              <p:spPr bwMode="auto">
                <a:xfrm>
                  <a:off x="8048005" y="5953851"/>
                  <a:ext cx="255721" cy="32618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1" name="Freeform 85"/>
                <p:cNvSpPr>
                  <a:spLocks/>
                </p:cNvSpPr>
                <p:nvPr/>
              </p:nvSpPr>
              <p:spPr bwMode="auto">
                <a:xfrm>
                  <a:off x="8229626" y="5955299"/>
                  <a:ext cx="104613" cy="190333"/>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2" name="Freeform 86"/>
                <p:cNvSpPr>
                  <a:spLocks/>
                </p:cNvSpPr>
                <p:nvPr/>
              </p:nvSpPr>
              <p:spPr bwMode="auto">
                <a:xfrm>
                  <a:off x="8048016" y="5987982"/>
                  <a:ext cx="85724" cy="127130"/>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3" name="Freeform 87"/>
                <p:cNvSpPr>
                  <a:spLocks/>
                </p:cNvSpPr>
                <p:nvPr/>
              </p:nvSpPr>
              <p:spPr bwMode="auto">
                <a:xfrm>
                  <a:off x="8073442" y="5996702"/>
                  <a:ext cx="212859" cy="25571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4" name="Freeform 88"/>
                <p:cNvSpPr>
                  <a:spLocks/>
                </p:cNvSpPr>
                <p:nvPr/>
              </p:nvSpPr>
              <p:spPr bwMode="auto">
                <a:xfrm>
                  <a:off x="8196944" y="6041018"/>
                  <a:ext cx="39957" cy="29058"/>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5" name="Freeform 89"/>
                <p:cNvSpPr>
                  <a:spLocks/>
                </p:cNvSpPr>
                <p:nvPr/>
              </p:nvSpPr>
              <p:spPr bwMode="auto">
                <a:xfrm>
                  <a:off x="8130107" y="6043195"/>
                  <a:ext cx="69016" cy="80637"/>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6" name="Freeform 90"/>
                <p:cNvSpPr>
                  <a:spLocks/>
                </p:cNvSpPr>
                <p:nvPr/>
              </p:nvSpPr>
              <p:spPr bwMode="auto">
                <a:xfrm>
                  <a:off x="8083613" y="6064994"/>
                  <a:ext cx="149654" cy="193965"/>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7" name="Freeform 91"/>
                <p:cNvSpPr>
                  <a:spLocks noEditPoints="1"/>
                </p:cNvSpPr>
                <p:nvPr/>
              </p:nvSpPr>
              <p:spPr bwMode="auto">
                <a:xfrm>
                  <a:off x="8087245" y="6088957"/>
                  <a:ext cx="128588" cy="156189"/>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8" name="Freeform 92"/>
                <p:cNvSpPr>
                  <a:spLocks/>
                </p:cNvSpPr>
                <p:nvPr/>
              </p:nvSpPr>
              <p:spPr bwMode="auto">
                <a:xfrm>
                  <a:off x="8298653" y="6094774"/>
                  <a:ext cx="20341" cy="4576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19" name="Freeform 93"/>
                <p:cNvSpPr>
                  <a:spLocks/>
                </p:cNvSpPr>
                <p:nvPr/>
              </p:nvSpPr>
              <p:spPr bwMode="auto">
                <a:xfrm>
                  <a:off x="8058185" y="6099863"/>
                  <a:ext cx="49401" cy="78458"/>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20" name="Freeform 94"/>
                <p:cNvSpPr>
                  <a:spLocks/>
                </p:cNvSpPr>
                <p:nvPr/>
              </p:nvSpPr>
              <p:spPr bwMode="auto">
                <a:xfrm>
                  <a:off x="8155534" y="6151460"/>
                  <a:ext cx="156919" cy="157641"/>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21" name="Freeform 95"/>
                <p:cNvSpPr>
                  <a:spLocks/>
                </p:cNvSpPr>
                <p:nvPr/>
              </p:nvSpPr>
              <p:spPr bwMode="auto">
                <a:xfrm>
                  <a:off x="8258701" y="6154370"/>
                  <a:ext cx="94444" cy="111876"/>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22" name="Freeform 96"/>
                <p:cNvSpPr>
                  <a:spLocks/>
                </p:cNvSpPr>
                <p:nvPr/>
              </p:nvSpPr>
              <p:spPr bwMode="auto">
                <a:xfrm>
                  <a:off x="8238357" y="6213217"/>
                  <a:ext cx="103160" cy="78458"/>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23" name="Freeform 97"/>
                <p:cNvSpPr>
                  <a:spLocks/>
                </p:cNvSpPr>
                <p:nvPr/>
              </p:nvSpPr>
              <p:spPr bwMode="auto">
                <a:xfrm>
                  <a:off x="8130091" y="6272722"/>
                  <a:ext cx="42862" cy="26153"/>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424" name="Freeform 98"/>
                <p:cNvSpPr>
                  <a:spLocks/>
                </p:cNvSpPr>
                <p:nvPr/>
              </p:nvSpPr>
              <p:spPr bwMode="auto">
                <a:xfrm>
                  <a:off x="8177960" y="6285195"/>
                  <a:ext cx="42862" cy="20340"/>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grpSp>
        </p:grpSp>
        <p:pic>
          <p:nvPicPr>
            <p:cNvPr id="368" name="図 17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554830" y="5891081"/>
              <a:ext cx="447049" cy="485923"/>
            </a:xfrm>
            <a:prstGeom prst="rect">
              <a:avLst/>
            </a:prstGeom>
          </p:spPr>
        </p:pic>
        <p:cxnSp>
          <p:nvCxnSpPr>
            <p:cNvPr id="369" name="Straight Connector 498"/>
            <p:cNvCxnSpPr>
              <a:stCxn id="399" idx="3"/>
            </p:cNvCxnSpPr>
            <p:nvPr/>
          </p:nvCxnSpPr>
          <p:spPr>
            <a:xfrm>
              <a:off x="7970619" y="6064567"/>
              <a:ext cx="606021" cy="11987"/>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grpSp>
          <p:nvGrpSpPr>
            <p:cNvPr id="370" name="グループ化 405"/>
            <p:cNvGrpSpPr/>
            <p:nvPr/>
          </p:nvGrpSpPr>
          <p:grpSpPr>
            <a:xfrm>
              <a:off x="8280412" y="5877272"/>
              <a:ext cx="638918" cy="496131"/>
              <a:chOff x="8576640" y="5877272"/>
              <a:chExt cx="638918" cy="496131"/>
            </a:xfrm>
          </p:grpSpPr>
          <p:grpSp>
            <p:nvGrpSpPr>
              <p:cNvPr id="371" name="グループ化 3"/>
              <p:cNvGrpSpPr/>
              <p:nvPr/>
            </p:nvGrpSpPr>
            <p:grpSpPr>
              <a:xfrm>
                <a:off x="8576640" y="5877272"/>
                <a:ext cx="603872" cy="398564"/>
                <a:chOff x="8067870" y="2117922"/>
                <a:chExt cx="568130" cy="374974"/>
              </a:xfrm>
            </p:grpSpPr>
            <p:sp>
              <p:nvSpPr>
                <p:cNvPr id="373" name="Can 73"/>
                <p:cNvSpPr/>
                <p:nvPr/>
              </p:nvSpPr>
              <p:spPr>
                <a:xfrm>
                  <a:off x="8067870" y="2117922"/>
                  <a:ext cx="568130" cy="374974"/>
                </a:xfrm>
                <a:prstGeom prst="roundRect">
                  <a:avLst>
                    <a:gd name="adj" fmla="val 8259"/>
                  </a:avLst>
                </a:prstGeom>
                <a:solidFill>
                  <a:schemeClr val="bg1"/>
                </a:solidFill>
                <a:ln w="3175">
                  <a:solidFill>
                    <a:srgbClr val="004B6B"/>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rgbClr val="7F7F7F"/>
                    </a:solidFill>
                    <a:ea typeface="ＭＳ Ｐゴシック" pitchFamily="50" charset="-128"/>
                  </a:endParaRPr>
                </a:p>
              </p:txBody>
            </p:sp>
            <p:grpSp>
              <p:nvGrpSpPr>
                <p:cNvPr id="374" name="Group 81"/>
                <p:cNvGrpSpPr/>
                <p:nvPr/>
              </p:nvGrpSpPr>
              <p:grpSpPr>
                <a:xfrm>
                  <a:off x="8119889" y="2181683"/>
                  <a:ext cx="181950" cy="260452"/>
                  <a:chOff x="8042194" y="5831795"/>
                  <a:chExt cx="333451" cy="477306"/>
                </a:xfrm>
                <a:solidFill>
                  <a:srgbClr val="404040"/>
                </a:solidFill>
              </p:grpSpPr>
              <p:sp>
                <p:nvSpPr>
                  <p:cNvPr id="375" name="Freeform 75"/>
                  <p:cNvSpPr>
                    <a:spLocks/>
                  </p:cNvSpPr>
                  <p:nvPr/>
                </p:nvSpPr>
                <p:spPr bwMode="auto">
                  <a:xfrm>
                    <a:off x="8188222" y="5839056"/>
                    <a:ext cx="36325" cy="16708"/>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6" name="Freeform 76"/>
                  <p:cNvSpPr>
                    <a:spLocks/>
                  </p:cNvSpPr>
                  <p:nvPr/>
                </p:nvSpPr>
                <p:spPr bwMode="auto">
                  <a:xfrm>
                    <a:off x="8136643" y="5831795"/>
                    <a:ext cx="170723" cy="65382"/>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7" name="Freeform 77"/>
                  <p:cNvSpPr>
                    <a:spLocks/>
                  </p:cNvSpPr>
                  <p:nvPr/>
                </p:nvSpPr>
                <p:spPr bwMode="auto">
                  <a:xfrm>
                    <a:off x="8260870" y="5847053"/>
                    <a:ext cx="25426" cy="22519"/>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8" name="Freeform 78"/>
                  <p:cNvSpPr>
                    <a:spLocks/>
                  </p:cNvSpPr>
                  <p:nvPr/>
                </p:nvSpPr>
                <p:spPr bwMode="auto">
                  <a:xfrm>
                    <a:off x="8079978" y="5871027"/>
                    <a:ext cx="280421" cy="13439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79" name="Freeform 79"/>
                  <p:cNvSpPr>
                    <a:spLocks/>
                  </p:cNvSpPr>
                  <p:nvPr/>
                </p:nvSpPr>
                <p:spPr bwMode="auto">
                  <a:xfrm>
                    <a:off x="8102497" y="5878295"/>
                    <a:ext cx="32691" cy="25426"/>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0" name="Freeform 80"/>
                  <p:cNvSpPr>
                    <a:spLocks/>
                  </p:cNvSpPr>
                  <p:nvPr/>
                </p:nvSpPr>
                <p:spPr bwMode="auto">
                  <a:xfrm>
                    <a:off x="8053096" y="5900823"/>
                    <a:ext cx="119870" cy="111148"/>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1" name="Freeform 81"/>
                  <p:cNvSpPr>
                    <a:spLocks/>
                  </p:cNvSpPr>
                  <p:nvPr/>
                </p:nvSpPr>
                <p:spPr bwMode="auto">
                  <a:xfrm>
                    <a:off x="8125010" y="5910999"/>
                    <a:ext cx="250635" cy="245545"/>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2" name="Freeform 82"/>
                  <p:cNvSpPr>
                    <a:spLocks/>
                  </p:cNvSpPr>
                  <p:nvPr/>
                </p:nvSpPr>
                <p:spPr bwMode="auto">
                  <a:xfrm>
                    <a:off x="8042194" y="5932792"/>
                    <a:ext cx="314567" cy="21285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3" name="Freeform 83"/>
                  <p:cNvSpPr>
                    <a:spLocks/>
                  </p:cNvSpPr>
                  <p:nvPr/>
                </p:nvSpPr>
                <p:spPr bwMode="auto">
                  <a:xfrm>
                    <a:off x="8069801" y="5940051"/>
                    <a:ext cx="32691" cy="3051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4" name="Freeform 84"/>
                  <p:cNvSpPr>
                    <a:spLocks/>
                  </p:cNvSpPr>
                  <p:nvPr/>
                </p:nvSpPr>
                <p:spPr bwMode="auto">
                  <a:xfrm>
                    <a:off x="8048005" y="5953851"/>
                    <a:ext cx="255721" cy="32618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5" name="Freeform 85"/>
                  <p:cNvSpPr>
                    <a:spLocks/>
                  </p:cNvSpPr>
                  <p:nvPr/>
                </p:nvSpPr>
                <p:spPr bwMode="auto">
                  <a:xfrm>
                    <a:off x="8229626" y="5955299"/>
                    <a:ext cx="104613" cy="190333"/>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6" name="Freeform 86"/>
                  <p:cNvSpPr>
                    <a:spLocks/>
                  </p:cNvSpPr>
                  <p:nvPr/>
                </p:nvSpPr>
                <p:spPr bwMode="auto">
                  <a:xfrm>
                    <a:off x="8048016" y="5987982"/>
                    <a:ext cx="85724" cy="127130"/>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7" name="Freeform 87"/>
                  <p:cNvSpPr>
                    <a:spLocks/>
                  </p:cNvSpPr>
                  <p:nvPr/>
                </p:nvSpPr>
                <p:spPr bwMode="auto">
                  <a:xfrm>
                    <a:off x="8073442" y="5996702"/>
                    <a:ext cx="212859" cy="25571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8" name="Freeform 88"/>
                  <p:cNvSpPr>
                    <a:spLocks/>
                  </p:cNvSpPr>
                  <p:nvPr/>
                </p:nvSpPr>
                <p:spPr bwMode="auto">
                  <a:xfrm>
                    <a:off x="8196944" y="6041018"/>
                    <a:ext cx="39957" cy="29058"/>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89" name="Freeform 89"/>
                  <p:cNvSpPr>
                    <a:spLocks/>
                  </p:cNvSpPr>
                  <p:nvPr/>
                </p:nvSpPr>
                <p:spPr bwMode="auto">
                  <a:xfrm>
                    <a:off x="8130107" y="6043195"/>
                    <a:ext cx="69016" cy="80637"/>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0" name="Freeform 90"/>
                  <p:cNvSpPr>
                    <a:spLocks/>
                  </p:cNvSpPr>
                  <p:nvPr/>
                </p:nvSpPr>
                <p:spPr bwMode="auto">
                  <a:xfrm>
                    <a:off x="8083613" y="6064994"/>
                    <a:ext cx="149654" cy="193965"/>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1" name="Freeform 91"/>
                  <p:cNvSpPr>
                    <a:spLocks noEditPoints="1"/>
                  </p:cNvSpPr>
                  <p:nvPr/>
                </p:nvSpPr>
                <p:spPr bwMode="auto">
                  <a:xfrm>
                    <a:off x="8087245" y="6088957"/>
                    <a:ext cx="128588" cy="156189"/>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2" name="Freeform 92"/>
                  <p:cNvSpPr>
                    <a:spLocks/>
                  </p:cNvSpPr>
                  <p:nvPr/>
                </p:nvSpPr>
                <p:spPr bwMode="auto">
                  <a:xfrm>
                    <a:off x="8298653" y="6094774"/>
                    <a:ext cx="20341" cy="4576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3" name="Freeform 93"/>
                  <p:cNvSpPr>
                    <a:spLocks/>
                  </p:cNvSpPr>
                  <p:nvPr/>
                </p:nvSpPr>
                <p:spPr bwMode="auto">
                  <a:xfrm>
                    <a:off x="8058185" y="6099863"/>
                    <a:ext cx="49401" cy="78458"/>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4" name="Freeform 94"/>
                  <p:cNvSpPr>
                    <a:spLocks/>
                  </p:cNvSpPr>
                  <p:nvPr/>
                </p:nvSpPr>
                <p:spPr bwMode="auto">
                  <a:xfrm>
                    <a:off x="8155534" y="6151460"/>
                    <a:ext cx="156919" cy="157641"/>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5" name="Freeform 95"/>
                  <p:cNvSpPr>
                    <a:spLocks/>
                  </p:cNvSpPr>
                  <p:nvPr/>
                </p:nvSpPr>
                <p:spPr bwMode="auto">
                  <a:xfrm>
                    <a:off x="8258701" y="6154370"/>
                    <a:ext cx="94444" cy="111876"/>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6" name="Freeform 96"/>
                  <p:cNvSpPr>
                    <a:spLocks/>
                  </p:cNvSpPr>
                  <p:nvPr/>
                </p:nvSpPr>
                <p:spPr bwMode="auto">
                  <a:xfrm>
                    <a:off x="8238357" y="6213217"/>
                    <a:ext cx="103160" cy="78458"/>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7" name="Freeform 97"/>
                  <p:cNvSpPr>
                    <a:spLocks/>
                  </p:cNvSpPr>
                  <p:nvPr/>
                </p:nvSpPr>
                <p:spPr bwMode="auto">
                  <a:xfrm>
                    <a:off x="8130091" y="6272722"/>
                    <a:ext cx="42862" cy="26153"/>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398" name="Freeform 98"/>
                  <p:cNvSpPr>
                    <a:spLocks/>
                  </p:cNvSpPr>
                  <p:nvPr/>
                </p:nvSpPr>
                <p:spPr bwMode="auto">
                  <a:xfrm>
                    <a:off x="8177960" y="6285195"/>
                    <a:ext cx="42862" cy="20340"/>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grpSp>
          </p:grpSp>
          <p:pic>
            <p:nvPicPr>
              <p:cNvPr id="372" name="図 17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68509" y="5887480"/>
                <a:ext cx="447049" cy="485923"/>
              </a:xfrm>
              <a:prstGeom prst="rect">
                <a:avLst/>
              </a:prstGeom>
            </p:spPr>
          </p:pic>
        </p:grpSp>
      </p:grpSp>
      <p:sp>
        <p:nvSpPr>
          <p:cNvPr id="28" name="Freeform 27"/>
          <p:cNvSpPr/>
          <p:nvPr/>
        </p:nvSpPr>
        <p:spPr>
          <a:xfrm>
            <a:off x="2358489" y="3028706"/>
            <a:ext cx="1085437" cy="405188"/>
          </a:xfrm>
          <a:custGeom>
            <a:avLst/>
            <a:gdLst>
              <a:gd name="connsiteX0" fmla="*/ 0 w 1085437"/>
              <a:gd name="connsiteY0" fmla="*/ 540250 h 540250"/>
              <a:gd name="connsiteX1" fmla="*/ 971904 w 1085437"/>
              <a:gd name="connsiteY1" fmla="*/ 358838 h 540250"/>
              <a:gd name="connsiteX2" fmla="*/ 971904 w 1085437"/>
              <a:gd name="connsiteY2" fmla="*/ 34889 h 540250"/>
              <a:gd name="connsiteX3" fmla="*/ 129587 w 1085437"/>
              <a:gd name="connsiteY3" fmla="*/ 8973 h 540250"/>
            </a:gdLst>
            <a:ahLst/>
            <a:cxnLst>
              <a:cxn ang="0">
                <a:pos x="connsiteX0" y="connsiteY0"/>
              </a:cxn>
              <a:cxn ang="0">
                <a:pos x="connsiteX1" y="connsiteY1"/>
              </a:cxn>
              <a:cxn ang="0">
                <a:pos x="connsiteX2" y="connsiteY2"/>
              </a:cxn>
              <a:cxn ang="0">
                <a:pos x="connsiteX3" y="connsiteY3"/>
              </a:cxn>
            </a:cxnLst>
            <a:rect l="l" t="t" r="r" b="b"/>
            <a:pathLst>
              <a:path w="1085437" h="540250">
                <a:moveTo>
                  <a:pt x="0" y="540250"/>
                </a:moveTo>
                <a:cubicBezTo>
                  <a:pt x="404960" y="491657"/>
                  <a:pt x="809920" y="443065"/>
                  <a:pt x="971904" y="358838"/>
                </a:cubicBezTo>
                <a:cubicBezTo>
                  <a:pt x="1133888" y="274611"/>
                  <a:pt x="1112290" y="93200"/>
                  <a:pt x="971904" y="34889"/>
                </a:cubicBezTo>
                <a:cubicBezTo>
                  <a:pt x="831518" y="-23422"/>
                  <a:pt x="129587" y="8973"/>
                  <a:pt x="129587" y="8973"/>
                </a:cubicBezTo>
              </a:path>
            </a:pathLst>
          </a:custGeom>
          <a:ln>
            <a:solidFill>
              <a:srgbClr val="FF6600"/>
            </a:solidFill>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4286159" y="3346751"/>
            <a:ext cx="897330" cy="368978"/>
          </a:xfrm>
          <a:custGeom>
            <a:avLst/>
            <a:gdLst>
              <a:gd name="connsiteX0" fmla="*/ 897330 w 897330"/>
              <a:gd name="connsiteY0" fmla="*/ 596066 h 596066"/>
              <a:gd name="connsiteX1" fmla="*/ 80931 w 897330"/>
              <a:gd name="connsiteY1" fmla="*/ 401697 h 596066"/>
              <a:gd name="connsiteX2" fmla="*/ 80931 w 897330"/>
              <a:gd name="connsiteY2" fmla="*/ 77748 h 596066"/>
              <a:gd name="connsiteX3" fmla="*/ 534486 w 897330"/>
              <a:gd name="connsiteY3" fmla="*/ 0 h 596066"/>
            </a:gdLst>
            <a:ahLst/>
            <a:cxnLst>
              <a:cxn ang="0">
                <a:pos x="connsiteX0" y="connsiteY0"/>
              </a:cxn>
              <a:cxn ang="0">
                <a:pos x="connsiteX1" y="connsiteY1"/>
              </a:cxn>
              <a:cxn ang="0">
                <a:pos x="connsiteX2" y="connsiteY2"/>
              </a:cxn>
              <a:cxn ang="0">
                <a:pos x="connsiteX3" y="connsiteY3"/>
              </a:cxn>
            </a:cxnLst>
            <a:rect l="l" t="t" r="r" b="b"/>
            <a:pathLst>
              <a:path w="897330" h="596066">
                <a:moveTo>
                  <a:pt x="897330" y="596066"/>
                </a:moveTo>
                <a:cubicBezTo>
                  <a:pt x="557163" y="542074"/>
                  <a:pt x="216997" y="488083"/>
                  <a:pt x="80931" y="401697"/>
                </a:cubicBezTo>
                <a:cubicBezTo>
                  <a:pt x="-55136" y="315311"/>
                  <a:pt x="5338" y="144697"/>
                  <a:pt x="80931" y="77748"/>
                </a:cubicBezTo>
                <a:cubicBezTo>
                  <a:pt x="156523" y="10798"/>
                  <a:pt x="534486" y="0"/>
                  <a:pt x="534486" y="0"/>
                </a:cubicBezTo>
              </a:path>
            </a:pathLst>
          </a:custGeom>
          <a:ln>
            <a:solidFill>
              <a:srgbClr val="FF6600"/>
            </a:solidFill>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466368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4" name="フリーフォーム 29"/>
          <p:cNvSpPr/>
          <p:nvPr/>
        </p:nvSpPr>
        <p:spPr>
          <a:xfrm rot="11552264">
            <a:off x="3515207" y="1803005"/>
            <a:ext cx="912509" cy="1723904"/>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3" name="フリーフォーム 29"/>
          <p:cNvSpPr/>
          <p:nvPr/>
        </p:nvSpPr>
        <p:spPr>
          <a:xfrm rot="14770829">
            <a:off x="3597085" y="1570322"/>
            <a:ext cx="349628" cy="710449"/>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19" name="Group 110"/>
          <p:cNvGrpSpPr/>
          <p:nvPr/>
        </p:nvGrpSpPr>
        <p:grpSpPr>
          <a:xfrm>
            <a:off x="1066801" y="2323732"/>
            <a:ext cx="618079" cy="335441"/>
            <a:chOff x="3336487" y="3807345"/>
            <a:chExt cx="877703" cy="664912"/>
          </a:xfrm>
          <a:effectLst>
            <a:outerShdw blurRad="63500" sx="102000" sy="102000" algn="ctr" rotWithShape="0">
              <a:prstClr val="black">
                <a:alpha val="67000"/>
              </a:prstClr>
            </a:outerShdw>
          </a:effectLst>
        </p:grpSpPr>
        <p:pic>
          <p:nvPicPr>
            <p:cNvPr id="420"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421"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42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2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3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sp>
        <p:nvSpPr>
          <p:cNvPr id="2" name="Title 1"/>
          <p:cNvSpPr>
            <a:spLocks noGrp="1"/>
          </p:cNvSpPr>
          <p:nvPr>
            <p:ph type="title"/>
          </p:nvPr>
        </p:nvSpPr>
        <p:spPr>
          <a:xfrm>
            <a:off x="229703" y="171450"/>
            <a:ext cx="8588861" cy="628650"/>
          </a:xfrm>
        </p:spPr>
        <p:txBody>
          <a:bodyPr/>
          <a:lstStyle/>
          <a:p>
            <a:r>
              <a:rPr lang="en-US" sz="2400" dirty="0" smtClean="0"/>
              <a:t>ISE</a:t>
            </a:r>
            <a:r>
              <a:rPr lang="ja-JP" altLang="en-US" sz="2400" dirty="0" smtClean="0"/>
              <a:t>配置デザイン</a:t>
            </a:r>
            <a:r>
              <a:rPr lang="en-US" altLang="ja-JP" sz="2400" dirty="0" smtClean="0"/>
              <a:t>(3)</a:t>
            </a:r>
            <a:r>
              <a:rPr lang="en-US" altLang="ja-JP" sz="2800" dirty="0" smtClean="0"/>
              <a:t/>
            </a:r>
            <a:br>
              <a:rPr lang="en-US" altLang="ja-JP" sz="2800" dirty="0" smtClean="0"/>
            </a:br>
            <a:r>
              <a:rPr lang="ja-JP" altLang="en-US" sz="2800" dirty="0" smtClean="0"/>
              <a:t>大規模分散構成</a:t>
            </a:r>
            <a:endParaRPr lang="en-US" sz="2800" dirty="0"/>
          </a:p>
        </p:txBody>
      </p:sp>
      <p:grpSp>
        <p:nvGrpSpPr>
          <p:cNvPr id="4" name="Group 55"/>
          <p:cNvGrpSpPr/>
          <p:nvPr/>
        </p:nvGrpSpPr>
        <p:grpSpPr>
          <a:xfrm>
            <a:off x="5966520" y="4721077"/>
            <a:ext cx="579276" cy="289187"/>
            <a:chOff x="3198813" y="2921001"/>
            <a:chExt cx="849312" cy="660399"/>
          </a:xfrm>
          <a:effectLst/>
        </p:grpSpPr>
        <p:sp>
          <p:nvSpPr>
            <p:cNvPr id="5" name="Rectangle 4"/>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rapezoid 5"/>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 name="Straight Connector 7"/>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sp>
        <p:nvSpPr>
          <p:cNvPr id="11" name="Can 73"/>
          <p:cNvSpPr/>
          <p:nvPr/>
        </p:nvSpPr>
        <p:spPr>
          <a:xfrm>
            <a:off x="3733800" y="3120876"/>
            <a:ext cx="3048000" cy="1943100"/>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grpSp>
        <p:nvGrpSpPr>
          <p:cNvPr id="12" name="Group 166"/>
          <p:cNvGrpSpPr/>
          <p:nvPr/>
        </p:nvGrpSpPr>
        <p:grpSpPr>
          <a:xfrm rot="10800000">
            <a:off x="4953000" y="4549626"/>
            <a:ext cx="381000" cy="171450"/>
            <a:chOff x="4353250" y="4662839"/>
            <a:chExt cx="442976" cy="281897"/>
          </a:xfrm>
          <a:solidFill>
            <a:srgbClr val="7F7F7F">
              <a:alpha val="69804"/>
            </a:srgbClr>
          </a:solidFill>
          <a:effectLst>
            <a:outerShdw blurRad="63500" sx="102000" sy="102000" algn="ctr" rotWithShape="0">
              <a:prstClr val="black">
                <a:alpha val="40000"/>
              </a:prstClr>
            </a:outerShdw>
          </a:effectLst>
        </p:grpSpPr>
        <p:sp>
          <p:nvSpPr>
            <p:cNvPr id="13"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6" name="AutoShape 306"/>
          <p:cNvSpPr>
            <a:spLocks/>
          </p:cNvSpPr>
          <p:nvPr/>
        </p:nvSpPr>
        <p:spPr bwMode="auto">
          <a:xfrm>
            <a:off x="5029200" y="4721076"/>
            <a:ext cx="228600" cy="278346"/>
          </a:xfrm>
          <a:custGeom>
            <a:avLst/>
            <a:gdLst>
              <a:gd name="T0" fmla="*/ 260 w 21600"/>
              <a:gd name="T1" fmla="*/ 364 h 21600"/>
              <a:gd name="T2" fmla="*/ 0 60000 65536"/>
              <a:gd name="T3" fmla="*/ 0 w 21600"/>
              <a:gd name="T4" fmla="*/ 0 h 21600"/>
              <a:gd name="T5" fmla="*/ 21600 w 21600"/>
              <a:gd name="T6" fmla="*/ 21600 h 21600"/>
            </a:gdLst>
            <a:ahLst/>
            <a:cxnLst>
              <a:cxn ang="T2">
                <a:pos x="T0" y="T1"/>
              </a:cxn>
            </a:cxnLst>
            <a:rect l="T3" t="T4" r="T5" b="T6"/>
            <a:pathLst>
              <a:path w="21600" h="21600">
                <a:moveTo>
                  <a:pt x="19895" y="0"/>
                </a:moveTo>
                <a:cubicBezTo>
                  <a:pt x="8185" y="0"/>
                  <a:pt x="1933" y="0"/>
                  <a:pt x="1933" y="0"/>
                </a:cubicBezTo>
                <a:cubicBezTo>
                  <a:pt x="909" y="0"/>
                  <a:pt x="0" y="650"/>
                  <a:pt x="0" y="1462"/>
                </a:cubicBezTo>
                <a:cubicBezTo>
                  <a:pt x="0" y="20301"/>
                  <a:pt x="0" y="20301"/>
                  <a:pt x="0" y="20301"/>
                </a:cubicBezTo>
                <a:cubicBezTo>
                  <a:pt x="0" y="21113"/>
                  <a:pt x="909" y="21600"/>
                  <a:pt x="1933" y="21600"/>
                </a:cubicBezTo>
                <a:cubicBezTo>
                  <a:pt x="13642" y="21600"/>
                  <a:pt x="19895" y="21600"/>
                  <a:pt x="19895" y="21600"/>
                </a:cubicBezTo>
                <a:cubicBezTo>
                  <a:pt x="20918" y="21600"/>
                  <a:pt x="21600" y="21113"/>
                  <a:pt x="21600" y="20301"/>
                </a:cubicBezTo>
                <a:cubicBezTo>
                  <a:pt x="21600" y="1462"/>
                  <a:pt x="21600" y="1462"/>
                  <a:pt x="21600" y="1462"/>
                </a:cubicBezTo>
                <a:cubicBezTo>
                  <a:pt x="21600" y="650"/>
                  <a:pt x="20918" y="0"/>
                  <a:pt x="19895" y="0"/>
                </a:cubicBezTo>
                <a:close/>
                <a:moveTo>
                  <a:pt x="20236" y="17621"/>
                </a:moveTo>
                <a:cubicBezTo>
                  <a:pt x="20236" y="18189"/>
                  <a:pt x="19554" y="18596"/>
                  <a:pt x="18872" y="18596"/>
                </a:cubicBezTo>
                <a:cubicBezTo>
                  <a:pt x="9208" y="18596"/>
                  <a:pt x="2956" y="18596"/>
                  <a:pt x="2956" y="18596"/>
                </a:cubicBezTo>
                <a:cubicBezTo>
                  <a:pt x="2046" y="18596"/>
                  <a:pt x="1364" y="18189"/>
                  <a:pt x="1364" y="17621"/>
                </a:cubicBezTo>
                <a:cubicBezTo>
                  <a:pt x="1364" y="4223"/>
                  <a:pt x="1364" y="2192"/>
                  <a:pt x="1364" y="2192"/>
                </a:cubicBezTo>
                <a:cubicBezTo>
                  <a:pt x="1364" y="1543"/>
                  <a:pt x="2046" y="1056"/>
                  <a:pt x="2956" y="1056"/>
                </a:cubicBezTo>
                <a:cubicBezTo>
                  <a:pt x="12619" y="1056"/>
                  <a:pt x="18872" y="1056"/>
                  <a:pt x="18872" y="1056"/>
                </a:cubicBezTo>
                <a:cubicBezTo>
                  <a:pt x="19554" y="1056"/>
                  <a:pt x="20236" y="1543"/>
                  <a:pt x="20236" y="2192"/>
                </a:cubicBezTo>
                <a:cubicBezTo>
                  <a:pt x="20236" y="15591"/>
                  <a:pt x="20236" y="15591"/>
                  <a:pt x="20236" y="15591"/>
                </a:cubicBezTo>
                <a:lnTo>
                  <a:pt x="20236" y="17621"/>
                </a:lnTo>
                <a:close/>
                <a:moveTo>
                  <a:pt x="20236" y="17621"/>
                </a:moveTo>
              </a:path>
            </a:pathLst>
          </a:custGeom>
          <a:noFill/>
          <a:ln w="9525">
            <a:solidFill>
              <a:srgbClr val="464646"/>
            </a:solidFill>
            <a:round/>
            <a:headEnd/>
            <a:tailEnd/>
          </a:ln>
          <a:effectLst>
            <a:outerShdw blurRad="63500" sx="102000" sy="102000" algn="ctr" rotWithShape="0">
              <a:prstClr val="black">
                <a:alpha val="40000"/>
              </a:prstClr>
            </a:outerShdw>
          </a:effectLst>
        </p:spPr>
        <p:txBody>
          <a:bodyPr lIns="0" tIns="0" rIns="0" bIns="0"/>
          <a:lstStyle/>
          <a:p>
            <a:endParaRPr lang="en-US" dirty="0"/>
          </a:p>
        </p:txBody>
      </p:sp>
      <p:sp>
        <p:nvSpPr>
          <p:cNvPr id="17" name="Oval 26"/>
          <p:cNvSpPr/>
          <p:nvPr/>
        </p:nvSpPr>
        <p:spPr bwMode="auto">
          <a:xfrm>
            <a:off x="4495800" y="2865793"/>
            <a:ext cx="1371600" cy="255083"/>
          </a:xfrm>
          <a:prstGeom prst="round2SameRect">
            <a:avLst/>
          </a:prstGeom>
          <a:solidFill>
            <a:srgbClr val="004B6B">
              <a:alpha val="50196"/>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smtClean="0">
                <a:solidFill>
                  <a:schemeClr val="bg1"/>
                </a:solidFill>
              </a:rPr>
              <a:t>　中心拠点</a:t>
            </a:r>
            <a:r>
              <a:rPr lang="en-US" altLang="ja-JP" sz="1400" b="1" dirty="0" smtClean="0">
                <a:solidFill>
                  <a:schemeClr val="bg1"/>
                </a:solidFill>
              </a:rPr>
              <a:t>A</a:t>
            </a:r>
            <a:endParaRPr lang="en-US" sz="1400" b="1" dirty="0">
              <a:solidFill>
                <a:schemeClr val="bg1"/>
              </a:solidFill>
            </a:endParaRPr>
          </a:p>
        </p:txBody>
      </p:sp>
      <p:grpSp>
        <p:nvGrpSpPr>
          <p:cNvPr id="18" name="Group 17"/>
          <p:cNvGrpSpPr/>
          <p:nvPr/>
        </p:nvGrpSpPr>
        <p:grpSpPr>
          <a:xfrm>
            <a:off x="4495801" y="2606526"/>
            <a:ext cx="289471" cy="490713"/>
            <a:chOff x="5707721" y="2387306"/>
            <a:chExt cx="895854" cy="2223164"/>
          </a:xfrm>
          <a:solidFill>
            <a:schemeClr val="bg2"/>
          </a:solidFill>
          <a:effectLst>
            <a:outerShdw blurRad="63500" sx="102000" sy="102000" algn="ctr" rotWithShape="0">
              <a:prstClr val="black">
                <a:alpha val="40000"/>
              </a:prstClr>
            </a:outerShdw>
          </a:effectLst>
        </p:grpSpPr>
        <p:sp>
          <p:nvSpPr>
            <p:cNvPr id="19" name="Freeform 11"/>
            <p:cNvSpPr>
              <a:spLocks noEditPoints="1"/>
            </p:cNvSpPr>
            <p:nvPr/>
          </p:nvSpPr>
          <p:spPr bwMode="auto">
            <a:xfrm>
              <a:off x="5964620" y="2723251"/>
              <a:ext cx="638955" cy="1887219"/>
            </a:xfrm>
            <a:custGeom>
              <a:avLst/>
              <a:gdLst/>
              <a:ahLst/>
              <a:cxnLst>
                <a:cxn ang="0">
                  <a:pos x="136" y="128"/>
                </a:cxn>
                <a:cxn ang="0">
                  <a:pos x="58" y="958"/>
                </a:cxn>
                <a:cxn ang="0">
                  <a:pos x="26" y="886"/>
                </a:cxn>
                <a:cxn ang="0">
                  <a:pos x="58" y="875"/>
                </a:cxn>
                <a:cxn ang="0">
                  <a:pos x="26" y="793"/>
                </a:cxn>
                <a:cxn ang="0">
                  <a:pos x="58" y="720"/>
                </a:cxn>
                <a:cxn ang="0">
                  <a:pos x="58" y="669"/>
                </a:cxn>
                <a:cxn ang="0">
                  <a:pos x="26" y="597"/>
                </a:cxn>
                <a:cxn ang="0">
                  <a:pos x="58" y="587"/>
                </a:cxn>
                <a:cxn ang="0">
                  <a:pos x="26" y="504"/>
                </a:cxn>
                <a:cxn ang="0">
                  <a:pos x="58" y="431"/>
                </a:cxn>
                <a:cxn ang="0">
                  <a:pos x="58" y="380"/>
                </a:cxn>
                <a:cxn ang="0">
                  <a:pos x="26" y="308"/>
                </a:cxn>
                <a:cxn ang="0">
                  <a:pos x="58" y="298"/>
                </a:cxn>
                <a:cxn ang="0">
                  <a:pos x="67" y="958"/>
                </a:cxn>
                <a:cxn ang="0">
                  <a:pos x="99" y="886"/>
                </a:cxn>
                <a:cxn ang="0">
                  <a:pos x="99" y="833"/>
                </a:cxn>
                <a:cxn ang="0">
                  <a:pos x="67" y="761"/>
                </a:cxn>
                <a:cxn ang="0">
                  <a:pos x="99" y="752"/>
                </a:cxn>
                <a:cxn ang="0">
                  <a:pos x="67" y="669"/>
                </a:cxn>
                <a:cxn ang="0">
                  <a:pos x="99" y="597"/>
                </a:cxn>
                <a:cxn ang="0">
                  <a:pos x="99" y="546"/>
                </a:cxn>
                <a:cxn ang="0">
                  <a:pos x="67" y="472"/>
                </a:cxn>
                <a:cxn ang="0">
                  <a:pos x="99" y="463"/>
                </a:cxn>
                <a:cxn ang="0">
                  <a:pos x="67" y="380"/>
                </a:cxn>
                <a:cxn ang="0">
                  <a:pos x="99" y="308"/>
                </a:cxn>
                <a:cxn ang="0">
                  <a:pos x="99" y="257"/>
                </a:cxn>
                <a:cxn ang="0">
                  <a:pos x="108" y="927"/>
                </a:cxn>
                <a:cxn ang="0">
                  <a:pos x="140" y="916"/>
                </a:cxn>
                <a:cxn ang="0">
                  <a:pos x="108" y="833"/>
                </a:cxn>
                <a:cxn ang="0">
                  <a:pos x="140" y="761"/>
                </a:cxn>
                <a:cxn ang="0">
                  <a:pos x="140" y="710"/>
                </a:cxn>
                <a:cxn ang="0">
                  <a:pos x="108" y="638"/>
                </a:cxn>
                <a:cxn ang="0">
                  <a:pos x="140" y="627"/>
                </a:cxn>
                <a:cxn ang="0">
                  <a:pos x="108" y="546"/>
                </a:cxn>
                <a:cxn ang="0">
                  <a:pos x="140" y="472"/>
                </a:cxn>
                <a:cxn ang="0">
                  <a:pos x="140" y="421"/>
                </a:cxn>
                <a:cxn ang="0">
                  <a:pos x="108" y="349"/>
                </a:cxn>
                <a:cxn ang="0">
                  <a:pos x="140" y="340"/>
                </a:cxn>
                <a:cxn ang="0">
                  <a:pos x="108" y="257"/>
                </a:cxn>
                <a:cxn ang="0">
                  <a:pos x="179" y="927"/>
                </a:cxn>
                <a:cxn ang="0">
                  <a:pos x="179" y="875"/>
                </a:cxn>
                <a:cxn ang="0">
                  <a:pos x="149" y="803"/>
                </a:cxn>
                <a:cxn ang="0">
                  <a:pos x="179" y="793"/>
                </a:cxn>
                <a:cxn ang="0">
                  <a:pos x="149" y="710"/>
                </a:cxn>
                <a:cxn ang="0">
                  <a:pos x="179" y="638"/>
                </a:cxn>
                <a:cxn ang="0">
                  <a:pos x="179" y="587"/>
                </a:cxn>
                <a:cxn ang="0">
                  <a:pos x="149" y="514"/>
                </a:cxn>
                <a:cxn ang="0">
                  <a:pos x="179" y="504"/>
                </a:cxn>
                <a:cxn ang="0">
                  <a:pos x="149" y="421"/>
                </a:cxn>
                <a:cxn ang="0">
                  <a:pos x="179" y="349"/>
                </a:cxn>
                <a:cxn ang="0">
                  <a:pos x="219" y="916"/>
                </a:cxn>
                <a:cxn ang="0">
                  <a:pos x="189" y="844"/>
                </a:cxn>
                <a:cxn ang="0">
                  <a:pos x="219" y="833"/>
                </a:cxn>
                <a:cxn ang="0">
                  <a:pos x="189" y="752"/>
                </a:cxn>
                <a:cxn ang="0">
                  <a:pos x="219" y="680"/>
                </a:cxn>
                <a:cxn ang="0">
                  <a:pos x="219" y="627"/>
                </a:cxn>
                <a:cxn ang="0">
                  <a:pos x="189" y="555"/>
                </a:cxn>
                <a:cxn ang="0">
                  <a:pos x="219" y="546"/>
                </a:cxn>
                <a:cxn ang="0">
                  <a:pos x="230" y="916"/>
                </a:cxn>
                <a:cxn ang="0">
                  <a:pos x="260" y="844"/>
                </a:cxn>
                <a:cxn ang="0">
                  <a:pos x="260" y="793"/>
                </a:cxn>
                <a:cxn ang="0">
                  <a:pos x="260" y="720"/>
                </a:cxn>
              </a:cxnLst>
              <a:rect l="0" t="0" r="r" b="b"/>
              <a:pathLst>
                <a:path w="356" h="1055">
                  <a:moveTo>
                    <a:pt x="175" y="183"/>
                  </a:moveTo>
                  <a:cubicBezTo>
                    <a:pt x="150" y="183"/>
                    <a:pt x="150" y="183"/>
                    <a:pt x="150" y="183"/>
                  </a:cubicBezTo>
                  <a:cubicBezTo>
                    <a:pt x="150" y="128"/>
                    <a:pt x="150" y="128"/>
                    <a:pt x="150" y="128"/>
                  </a:cubicBezTo>
                  <a:cubicBezTo>
                    <a:pt x="145" y="128"/>
                    <a:pt x="145" y="128"/>
                    <a:pt x="145" y="128"/>
                  </a:cubicBezTo>
                  <a:cubicBezTo>
                    <a:pt x="141" y="0"/>
                    <a:pt x="141" y="0"/>
                    <a:pt x="141" y="0"/>
                  </a:cubicBezTo>
                  <a:cubicBezTo>
                    <a:pt x="140" y="0"/>
                    <a:pt x="140" y="0"/>
                    <a:pt x="140" y="0"/>
                  </a:cubicBezTo>
                  <a:cubicBezTo>
                    <a:pt x="136" y="128"/>
                    <a:pt x="136" y="128"/>
                    <a:pt x="136" y="128"/>
                  </a:cubicBezTo>
                  <a:cubicBezTo>
                    <a:pt x="131" y="128"/>
                    <a:pt x="131" y="128"/>
                    <a:pt x="131" y="128"/>
                  </a:cubicBezTo>
                  <a:cubicBezTo>
                    <a:pt x="131" y="183"/>
                    <a:pt x="131" y="183"/>
                    <a:pt x="131" y="183"/>
                  </a:cubicBezTo>
                  <a:cubicBezTo>
                    <a:pt x="0" y="183"/>
                    <a:pt x="0" y="183"/>
                    <a:pt x="0" y="183"/>
                  </a:cubicBezTo>
                  <a:cubicBezTo>
                    <a:pt x="0" y="1055"/>
                    <a:pt x="0" y="1055"/>
                    <a:pt x="0" y="1055"/>
                  </a:cubicBezTo>
                  <a:cubicBezTo>
                    <a:pt x="356" y="1055"/>
                    <a:pt x="356" y="1055"/>
                    <a:pt x="356" y="1055"/>
                  </a:cubicBezTo>
                  <a:cubicBezTo>
                    <a:pt x="175" y="183"/>
                    <a:pt x="175" y="183"/>
                    <a:pt x="175" y="183"/>
                  </a:cubicBezTo>
                  <a:close/>
                  <a:moveTo>
                    <a:pt x="58" y="958"/>
                  </a:moveTo>
                  <a:cubicBezTo>
                    <a:pt x="26" y="958"/>
                    <a:pt x="26" y="958"/>
                    <a:pt x="26" y="958"/>
                  </a:cubicBezTo>
                  <a:cubicBezTo>
                    <a:pt x="26" y="948"/>
                    <a:pt x="26" y="937"/>
                    <a:pt x="26" y="927"/>
                  </a:cubicBezTo>
                  <a:cubicBezTo>
                    <a:pt x="58" y="927"/>
                    <a:pt x="58" y="927"/>
                    <a:pt x="58" y="927"/>
                  </a:cubicBezTo>
                  <a:cubicBezTo>
                    <a:pt x="58" y="958"/>
                    <a:pt x="58" y="958"/>
                    <a:pt x="58" y="958"/>
                  </a:cubicBezTo>
                  <a:close/>
                  <a:moveTo>
                    <a:pt x="58" y="916"/>
                  </a:moveTo>
                  <a:cubicBezTo>
                    <a:pt x="26" y="916"/>
                    <a:pt x="26" y="916"/>
                    <a:pt x="26" y="916"/>
                  </a:cubicBezTo>
                  <a:cubicBezTo>
                    <a:pt x="26" y="905"/>
                    <a:pt x="26" y="895"/>
                    <a:pt x="26" y="886"/>
                  </a:cubicBezTo>
                  <a:cubicBezTo>
                    <a:pt x="58" y="886"/>
                    <a:pt x="58" y="886"/>
                    <a:pt x="58" y="886"/>
                  </a:cubicBezTo>
                  <a:cubicBezTo>
                    <a:pt x="58" y="916"/>
                    <a:pt x="58" y="916"/>
                    <a:pt x="58" y="916"/>
                  </a:cubicBezTo>
                  <a:close/>
                  <a:moveTo>
                    <a:pt x="58" y="875"/>
                  </a:moveTo>
                  <a:cubicBezTo>
                    <a:pt x="26" y="875"/>
                    <a:pt x="26" y="875"/>
                    <a:pt x="26" y="875"/>
                  </a:cubicBezTo>
                  <a:cubicBezTo>
                    <a:pt x="26" y="865"/>
                    <a:pt x="26" y="854"/>
                    <a:pt x="26" y="844"/>
                  </a:cubicBezTo>
                  <a:cubicBezTo>
                    <a:pt x="58" y="844"/>
                    <a:pt x="58" y="844"/>
                    <a:pt x="58" y="844"/>
                  </a:cubicBezTo>
                  <a:cubicBezTo>
                    <a:pt x="58" y="875"/>
                    <a:pt x="58" y="875"/>
                    <a:pt x="58" y="875"/>
                  </a:cubicBezTo>
                  <a:close/>
                  <a:moveTo>
                    <a:pt x="58" y="833"/>
                  </a:moveTo>
                  <a:cubicBezTo>
                    <a:pt x="26" y="833"/>
                    <a:pt x="26" y="833"/>
                    <a:pt x="26" y="833"/>
                  </a:cubicBezTo>
                  <a:cubicBezTo>
                    <a:pt x="26" y="824"/>
                    <a:pt x="26" y="814"/>
                    <a:pt x="26" y="803"/>
                  </a:cubicBezTo>
                  <a:cubicBezTo>
                    <a:pt x="58" y="803"/>
                    <a:pt x="58" y="803"/>
                    <a:pt x="58" y="803"/>
                  </a:cubicBezTo>
                  <a:cubicBezTo>
                    <a:pt x="58" y="833"/>
                    <a:pt x="58" y="833"/>
                    <a:pt x="58" y="833"/>
                  </a:cubicBezTo>
                  <a:close/>
                  <a:moveTo>
                    <a:pt x="58" y="793"/>
                  </a:moveTo>
                  <a:cubicBezTo>
                    <a:pt x="26" y="793"/>
                    <a:pt x="26" y="793"/>
                    <a:pt x="26" y="793"/>
                  </a:cubicBezTo>
                  <a:cubicBezTo>
                    <a:pt x="26" y="782"/>
                    <a:pt x="26" y="771"/>
                    <a:pt x="26" y="761"/>
                  </a:cubicBezTo>
                  <a:cubicBezTo>
                    <a:pt x="58" y="761"/>
                    <a:pt x="58" y="761"/>
                    <a:pt x="58" y="761"/>
                  </a:cubicBezTo>
                  <a:cubicBezTo>
                    <a:pt x="58" y="793"/>
                    <a:pt x="58" y="793"/>
                    <a:pt x="58" y="793"/>
                  </a:cubicBezTo>
                  <a:close/>
                  <a:moveTo>
                    <a:pt x="58" y="752"/>
                  </a:moveTo>
                  <a:cubicBezTo>
                    <a:pt x="26" y="752"/>
                    <a:pt x="26" y="752"/>
                    <a:pt x="26" y="752"/>
                  </a:cubicBezTo>
                  <a:cubicBezTo>
                    <a:pt x="26" y="741"/>
                    <a:pt x="26" y="731"/>
                    <a:pt x="26" y="720"/>
                  </a:cubicBezTo>
                  <a:cubicBezTo>
                    <a:pt x="58" y="720"/>
                    <a:pt x="58" y="720"/>
                    <a:pt x="58" y="720"/>
                  </a:cubicBezTo>
                  <a:cubicBezTo>
                    <a:pt x="58" y="752"/>
                    <a:pt x="58" y="752"/>
                    <a:pt x="58" y="752"/>
                  </a:cubicBezTo>
                  <a:close/>
                  <a:moveTo>
                    <a:pt x="58" y="710"/>
                  </a:moveTo>
                  <a:cubicBezTo>
                    <a:pt x="26" y="710"/>
                    <a:pt x="26" y="710"/>
                    <a:pt x="26" y="710"/>
                  </a:cubicBezTo>
                  <a:cubicBezTo>
                    <a:pt x="26" y="699"/>
                    <a:pt x="26" y="689"/>
                    <a:pt x="26" y="680"/>
                  </a:cubicBezTo>
                  <a:cubicBezTo>
                    <a:pt x="58" y="680"/>
                    <a:pt x="58" y="680"/>
                    <a:pt x="58" y="680"/>
                  </a:cubicBezTo>
                  <a:cubicBezTo>
                    <a:pt x="58" y="710"/>
                    <a:pt x="58" y="710"/>
                    <a:pt x="58" y="710"/>
                  </a:cubicBezTo>
                  <a:close/>
                  <a:moveTo>
                    <a:pt x="58" y="669"/>
                  </a:moveTo>
                  <a:cubicBezTo>
                    <a:pt x="26" y="669"/>
                    <a:pt x="26" y="669"/>
                    <a:pt x="26" y="669"/>
                  </a:cubicBezTo>
                  <a:cubicBezTo>
                    <a:pt x="26" y="659"/>
                    <a:pt x="26" y="648"/>
                    <a:pt x="26" y="638"/>
                  </a:cubicBezTo>
                  <a:cubicBezTo>
                    <a:pt x="58" y="638"/>
                    <a:pt x="58" y="638"/>
                    <a:pt x="58" y="638"/>
                  </a:cubicBezTo>
                  <a:cubicBezTo>
                    <a:pt x="58" y="669"/>
                    <a:pt x="58" y="669"/>
                    <a:pt x="58" y="669"/>
                  </a:cubicBezTo>
                  <a:close/>
                  <a:moveTo>
                    <a:pt x="58" y="627"/>
                  </a:moveTo>
                  <a:cubicBezTo>
                    <a:pt x="26" y="627"/>
                    <a:pt x="26" y="627"/>
                    <a:pt x="26" y="627"/>
                  </a:cubicBezTo>
                  <a:cubicBezTo>
                    <a:pt x="26" y="618"/>
                    <a:pt x="26" y="608"/>
                    <a:pt x="26" y="597"/>
                  </a:cubicBezTo>
                  <a:cubicBezTo>
                    <a:pt x="58" y="597"/>
                    <a:pt x="58" y="597"/>
                    <a:pt x="58" y="597"/>
                  </a:cubicBezTo>
                  <a:cubicBezTo>
                    <a:pt x="58" y="627"/>
                    <a:pt x="58" y="627"/>
                    <a:pt x="58" y="627"/>
                  </a:cubicBezTo>
                  <a:close/>
                  <a:moveTo>
                    <a:pt x="58" y="587"/>
                  </a:moveTo>
                  <a:cubicBezTo>
                    <a:pt x="26" y="587"/>
                    <a:pt x="26" y="587"/>
                    <a:pt x="26" y="587"/>
                  </a:cubicBezTo>
                  <a:cubicBezTo>
                    <a:pt x="26" y="576"/>
                    <a:pt x="26" y="565"/>
                    <a:pt x="26" y="555"/>
                  </a:cubicBezTo>
                  <a:cubicBezTo>
                    <a:pt x="58" y="555"/>
                    <a:pt x="58" y="555"/>
                    <a:pt x="58" y="555"/>
                  </a:cubicBezTo>
                  <a:cubicBezTo>
                    <a:pt x="58" y="587"/>
                    <a:pt x="58" y="587"/>
                    <a:pt x="58" y="587"/>
                  </a:cubicBezTo>
                  <a:close/>
                  <a:moveTo>
                    <a:pt x="58" y="546"/>
                  </a:moveTo>
                  <a:cubicBezTo>
                    <a:pt x="26" y="546"/>
                    <a:pt x="26" y="546"/>
                    <a:pt x="26" y="546"/>
                  </a:cubicBezTo>
                  <a:cubicBezTo>
                    <a:pt x="26" y="535"/>
                    <a:pt x="26" y="525"/>
                    <a:pt x="26" y="514"/>
                  </a:cubicBezTo>
                  <a:cubicBezTo>
                    <a:pt x="58" y="514"/>
                    <a:pt x="58" y="514"/>
                    <a:pt x="58" y="514"/>
                  </a:cubicBezTo>
                  <a:cubicBezTo>
                    <a:pt x="58" y="546"/>
                    <a:pt x="58" y="546"/>
                    <a:pt x="58" y="546"/>
                  </a:cubicBezTo>
                  <a:close/>
                  <a:moveTo>
                    <a:pt x="58" y="504"/>
                  </a:moveTo>
                  <a:cubicBezTo>
                    <a:pt x="26" y="504"/>
                    <a:pt x="26" y="504"/>
                    <a:pt x="26" y="504"/>
                  </a:cubicBezTo>
                  <a:cubicBezTo>
                    <a:pt x="26" y="493"/>
                    <a:pt x="26" y="483"/>
                    <a:pt x="26" y="472"/>
                  </a:cubicBezTo>
                  <a:cubicBezTo>
                    <a:pt x="58" y="472"/>
                    <a:pt x="58" y="472"/>
                    <a:pt x="58" y="472"/>
                  </a:cubicBezTo>
                  <a:cubicBezTo>
                    <a:pt x="58" y="504"/>
                    <a:pt x="58" y="504"/>
                    <a:pt x="58" y="504"/>
                  </a:cubicBezTo>
                  <a:close/>
                  <a:moveTo>
                    <a:pt x="58" y="463"/>
                  </a:moveTo>
                  <a:cubicBezTo>
                    <a:pt x="26" y="463"/>
                    <a:pt x="26" y="463"/>
                    <a:pt x="26" y="463"/>
                  </a:cubicBezTo>
                  <a:cubicBezTo>
                    <a:pt x="26" y="453"/>
                    <a:pt x="26" y="442"/>
                    <a:pt x="26" y="431"/>
                  </a:cubicBezTo>
                  <a:cubicBezTo>
                    <a:pt x="58" y="431"/>
                    <a:pt x="58" y="431"/>
                    <a:pt x="58" y="431"/>
                  </a:cubicBezTo>
                  <a:cubicBezTo>
                    <a:pt x="58" y="463"/>
                    <a:pt x="58" y="463"/>
                    <a:pt x="58" y="463"/>
                  </a:cubicBezTo>
                  <a:close/>
                  <a:moveTo>
                    <a:pt x="58" y="421"/>
                  </a:moveTo>
                  <a:cubicBezTo>
                    <a:pt x="26" y="421"/>
                    <a:pt x="26" y="421"/>
                    <a:pt x="26" y="421"/>
                  </a:cubicBezTo>
                  <a:cubicBezTo>
                    <a:pt x="26" y="412"/>
                    <a:pt x="26" y="401"/>
                    <a:pt x="26" y="391"/>
                  </a:cubicBezTo>
                  <a:cubicBezTo>
                    <a:pt x="58" y="391"/>
                    <a:pt x="58" y="391"/>
                    <a:pt x="58" y="391"/>
                  </a:cubicBezTo>
                  <a:cubicBezTo>
                    <a:pt x="58" y="421"/>
                    <a:pt x="58" y="421"/>
                    <a:pt x="58" y="421"/>
                  </a:cubicBezTo>
                  <a:close/>
                  <a:moveTo>
                    <a:pt x="58" y="380"/>
                  </a:moveTo>
                  <a:cubicBezTo>
                    <a:pt x="26" y="380"/>
                    <a:pt x="26" y="380"/>
                    <a:pt x="26" y="380"/>
                  </a:cubicBezTo>
                  <a:cubicBezTo>
                    <a:pt x="26" y="370"/>
                    <a:pt x="26" y="359"/>
                    <a:pt x="26" y="349"/>
                  </a:cubicBezTo>
                  <a:cubicBezTo>
                    <a:pt x="58" y="349"/>
                    <a:pt x="58" y="349"/>
                    <a:pt x="58" y="349"/>
                  </a:cubicBezTo>
                  <a:cubicBezTo>
                    <a:pt x="58" y="380"/>
                    <a:pt x="58" y="380"/>
                    <a:pt x="58" y="380"/>
                  </a:cubicBezTo>
                  <a:close/>
                  <a:moveTo>
                    <a:pt x="58" y="340"/>
                  </a:moveTo>
                  <a:cubicBezTo>
                    <a:pt x="26" y="340"/>
                    <a:pt x="26" y="340"/>
                    <a:pt x="26" y="340"/>
                  </a:cubicBezTo>
                  <a:cubicBezTo>
                    <a:pt x="26" y="329"/>
                    <a:pt x="26" y="319"/>
                    <a:pt x="26" y="308"/>
                  </a:cubicBezTo>
                  <a:cubicBezTo>
                    <a:pt x="58" y="308"/>
                    <a:pt x="58" y="308"/>
                    <a:pt x="58" y="308"/>
                  </a:cubicBezTo>
                  <a:cubicBezTo>
                    <a:pt x="58" y="340"/>
                    <a:pt x="58" y="340"/>
                    <a:pt x="58" y="340"/>
                  </a:cubicBezTo>
                  <a:close/>
                  <a:moveTo>
                    <a:pt x="58" y="298"/>
                  </a:moveTo>
                  <a:cubicBezTo>
                    <a:pt x="26" y="298"/>
                    <a:pt x="26" y="298"/>
                    <a:pt x="26" y="298"/>
                  </a:cubicBezTo>
                  <a:cubicBezTo>
                    <a:pt x="26" y="287"/>
                    <a:pt x="26" y="277"/>
                    <a:pt x="26" y="266"/>
                  </a:cubicBezTo>
                  <a:cubicBezTo>
                    <a:pt x="58" y="266"/>
                    <a:pt x="58" y="266"/>
                    <a:pt x="58" y="266"/>
                  </a:cubicBezTo>
                  <a:cubicBezTo>
                    <a:pt x="58" y="298"/>
                    <a:pt x="58" y="298"/>
                    <a:pt x="58" y="298"/>
                  </a:cubicBezTo>
                  <a:close/>
                  <a:moveTo>
                    <a:pt x="58" y="257"/>
                  </a:moveTo>
                  <a:cubicBezTo>
                    <a:pt x="26" y="257"/>
                    <a:pt x="26" y="257"/>
                    <a:pt x="26" y="257"/>
                  </a:cubicBezTo>
                  <a:cubicBezTo>
                    <a:pt x="26" y="247"/>
                    <a:pt x="26" y="236"/>
                    <a:pt x="26" y="225"/>
                  </a:cubicBezTo>
                  <a:cubicBezTo>
                    <a:pt x="58" y="225"/>
                    <a:pt x="58" y="225"/>
                    <a:pt x="58" y="225"/>
                  </a:cubicBezTo>
                  <a:cubicBezTo>
                    <a:pt x="58" y="257"/>
                    <a:pt x="58" y="257"/>
                    <a:pt x="58" y="257"/>
                  </a:cubicBezTo>
                  <a:close/>
                  <a:moveTo>
                    <a:pt x="99" y="958"/>
                  </a:moveTo>
                  <a:cubicBezTo>
                    <a:pt x="67" y="958"/>
                    <a:pt x="67" y="958"/>
                    <a:pt x="67" y="958"/>
                  </a:cubicBezTo>
                  <a:cubicBezTo>
                    <a:pt x="67" y="927"/>
                    <a:pt x="67" y="927"/>
                    <a:pt x="67" y="927"/>
                  </a:cubicBezTo>
                  <a:cubicBezTo>
                    <a:pt x="99" y="927"/>
                    <a:pt x="99" y="927"/>
                    <a:pt x="99" y="927"/>
                  </a:cubicBezTo>
                  <a:cubicBezTo>
                    <a:pt x="99" y="958"/>
                    <a:pt x="99" y="958"/>
                    <a:pt x="99" y="958"/>
                  </a:cubicBezTo>
                  <a:close/>
                  <a:moveTo>
                    <a:pt x="99" y="916"/>
                  </a:moveTo>
                  <a:cubicBezTo>
                    <a:pt x="67" y="916"/>
                    <a:pt x="67" y="916"/>
                    <a:pt x="67" y="916"/>
                  </a:cubicBezTo>
                  <a:cubicBezTo>
                    <a:pt x="67" y="886"/>
                    <a:pt x="67" y="886"/>
                    <a:pt x="67" y="886"/>
                  </a:cubicBezTo>
                  <a:cubicBezTo>
                    <a:pt x="99" y="886"/>
                    <a:pt x="99" y="886"/>
                    <a:pt x="99" y="886"/>
                  </a:cubicBezTo>
                  <a:cubicBezTo>
                    <a:pt x="99" y="916"/>
                    <a:pt x="99" y="916"/>
                    <a:pt x="99" y="916"/>
                  </a:cubicBezTo>
                  <a:close/>
                  <a:moveTo>
                    <a:pt x="99" y="875"/>
                  </a:moveTo>
                  <a:cubicBezTo>
                    <a:pt x="67" y="875"/>
                    <a:pt x="67" y="875"/>
                    <a:pt x="67" y="875"/>
                  </a:cubicBezTo>
                  <a:cubicBezTo>
                    <a:pt x="67" y="844"/>
                    <a:pt x="67" y="844"/>
                    <a:pt x="67" y="844"/>
                  </a:cubicBezTo>
                  <a:cubicBezTo>
                    <a:pt x="99" y="844"/>
                    <a:pt x="99" y="844"/>
                    <a:pt x="99" y="844"/>
                  </a:cubicBezTo>
                  <a:cubicBezTo>
                    <a:pt x="99" y="875"/>
                    <a:pt x="99" y="875"/>
                    <a:pt x="99" y="875"/>
                  </a:cubicBezTo>
                  <a:close/>
                  <a:moveTo>
                    <a:pt x="99" y="833"/>
                  </a:moveTo>
                  <a:cubicBezTo>
                    <a:pt x="67" y="833"/>
                    <a:pt x="67" y="833"/>
                    <a:pt x="67" y="833"/>
                  </a:cubicBezTo>
                  <a:cubicBezTo>
                    <a:pt x="67" y="803"/>
                    <a:pt x="67" y="803"/>
                    <a:pt x="67" y="803"/>
                  </a:cubicBezTo>
                  <a:cubicBezTo>
                    <a:pt x="99" y="803"/>
                    <a:pt x="99" y="803"/>
                    <a:pt x="99" y="803"/>
                  </a:cubicBezTo>
                  <a:cubicBezTo>
                    <a:pt x="99" y="833"/>
                    <a:pt x="99" y="833"/>
                    <a:pt x="99" y="833"/>
                  </a:cubicBezTo>
                  <a:close/>
                  <a:moveTo>
                    <a:pt x="99" y="793"/>
                  </a:moveTo>
                  <a:cubicBezTo>
                    <a:pt x="67" y="793"/>
                    <a:pt x="67" y="793"/>
                    <a:pt x="67" y="793"/>
                  </a:cubicBezTo>
                  <a:cubicBezTo>
                    <a:pt x="67" y="761"/>
                    <a:pt x="67" y="761"/>
                    <a:pt x="67" y="761"/>
                  </a:cubicBezTo>
                  <a:cubicBezTo>
                    <a:pt x="99" y="761"/>
                    <a:pt x="99" y="761"/>
                    <a:pt x="99" y="761"/>
                  </a:cubicBezTo>
                  <a:cubicBezTo>
                    <a:pt x="99" y="793"/>
                    <a:pt x="99" y="793"/>
                    <a:pt x="99" y="793"/>
                  </a:cubicBezTo>
                  <a:close/>
                  <a:moveTo>
                    <a:pt x="99" y="752"/>
                  </a:moveTo>
                  <a:cubicBezTo>
                    <a:pt x="67" y="752"/>
                    <a:pt x="67" y="752"/>
                    <a:pt x="67" y="752"/>
                  </a:cubicBezTo>
                  <a:cubicBezTo>
                    <a:pt x="67" y="720"/>
                    <a:pt x="67" y="720"/>
                    <a:pt x="67" y="720"/>
                  </a:cubicBezTo>
                  <a:cubicBezTo>
                    <a:pt x="99" y="720"/>
                    <a:pt x="99" y="720"/>
                    <a:pt x="99" y="720"/>
                  </a:cubicBezTo>
                  <a:cubicBezTo>
                    <a:pt x="99" y="752"/>
                    <a:pt x="99" y="752"/>
                    <a:pt x="99" y="752"/>
                  </a:cubicBezTo>
                  <a:close/>
                  <a:moveTo>
                    <a:pt x="99" y="710"/>
                  </a:moveTo>
                  <a:cubicBezTo>
                    <a:pt x="67" y="710"/>
                    <a:pt x="67" y="710"/>
                    <a:pt x="67" y="710"/>
                  </a:cubicBezTo>
                  <a:cubicBezTo>
                    <a:pt x="67" y="680"/>
                    <a:pt x="67" y="680"/>
                    <a:pt x="67" y="680"/>
                  </a:cubicBezTo>
                  <a:cubicBezTo>
                    <a:pt x="99" y="680"/>
                    <a:pt x="99" y="680"/>
                    <a:pt x="99" y="680"/>
                  </a:cubicBezTo>
                  <a:cubicBezTo>
                    <a:pt x="99" y="710"/>
                    <a:pt x="99" y="710"/>
                    <a:pt x="99" y="710"/>
                  </a:cubicBezTo>
                  <a:close/>
                  <a:moveTo>
                    <a:pt x="99" y="669"/>
                  </a:moveTo>
                  <a:cubicBezTo>
                    <a:pt x="67" y="669"/>
                    <a:pt x="67" y="669"/>
                    <a:pt x="67" y="669"/>
                  </a:cubicBezTo>
                  <a:cubicBezTo>
                    <a:pt x="67" y="638"/>
                    <a:pt x="67" y="638"/>
                    <a:pt x="67" y="638"/>
                  </a:cubicBezTo>
                  <a:cubicBezTo>
                    <a:pt x="99" y="638"/>
                    <a:pt x="99" y="638"/>
                    <a:pt x="99" y="638"/>
                  </a:cubicBezTo>
                  <a:cubicBezTo>
                    <a:pt x="99" y="669"/>
                    <a:pt x="99" y="669"/>
                    <a:pt x="99" y="669"/>
                  </a:cubicBezTo>
                  <a:close/>
                  <a:moveTo>
                    <a:pt x="99" y="627"/>
                  </a:moveTo>
                  <a:cubicBezTo>
                    <a:pt x="67" y="627"/>
                    <a:pt x="67" y="627"/>
                    <a:pt x="67" y="627"/>
                  </a:cubicBezTo>
                  <a:cubicBezTo>
                    <a:pt x="67" y="597"/>
                    <a:pt x="67" y="597"/>
                    <a:pt x="67" y="597"/>
                  </a:cubicBezTo>
                  <a:cubicBezTo>
                    <a:pt x="99" y="597"/>
                    <a:pt x="99" y="597"/>
                    <a:pt x="99" y="597"/>
                  </a:cubicBezTo>
                  <a:cubicBezTo>
                    <a:pt x="99" y="627"/>
                    <a:pt x="99" y="627"/>
                    <a:pt x="99" y="627"/>
                  </a:cubicBezTo>
                  <a:close/>
                  <a:moveTo>
                    <a:pt x="99" y="587"/>
                  </a:moveTo>
                  <a:cubicBezTo>
                    <a:pt x="67" y="587"/>
                    <a:pt x="67" y="587"/>
                    <a:pt x="67" y="587"/>
                  </a:cubicBezTo>
                  <a:cubicBezTo>
                    <a:pt x="67" y="555"/>
                    <a:pt x="67" y="555"/>
                    <a:pt x="67" y="555"/>
                  </a:cubicBezTo>
                  <a:cubicBezTo>
                    <a:pt x="99" y="555"/>
                    <a:pt x="99" y="555"/>
                    <a:pt x="99" y="555"/>
                  </a:cubicBezTo>
                  <a:cubicBezTo>
                    <a:pt x="99" y="587"/>
                    <a:pt x="99" y="587"/>
                    <a:pt x="99" y="587"/>
                  </a:cubicBezTo>
                  <a:close/>
                  <a:moveTo>
                    <a:pt x="99" y="546"/>
                  </a:moveTo>
                  <a:cubicBezTo>
                    <a:pt x="67" y="546"/>
                    <a:pt x="67" y="546"/>
                    <a:pt x="67" y="546"/>
                  </a:cubicBezTo>
                  <a:cubicBezTo>
                    <a:pt x="67" y="514"/>
                    <a:pt x="67" y="514"/>
                    <a:pt x="67" y="514"/>
                  </a:cubicBezTo>
                  <a:cubicBezTo>
                    <a:pt x="99" y="514"/>
                    <a:pt x="99" y="514"/>
                    <a:pt x="99" y="514"/>
                  </a:cubicBezTo>
                  <a:cubicBezTo>
                    <a:pt x="99" y="546"/>
                    <a:pt x="99" y="546"/>
                    <a:pt x="99" y="546"/>
                  </a:cubicBezTo>
                  <a:close/>
                  <a:moveTo>
                    <a:pt x="99" y="504"/>
                  </a:moveTo>
                  <a:cubicBezTo>
                    <a:pt x="67" y="504"/>
                    <a:pt x="67" y="504"/>
                    <a:pt x="67" y="504"/>
                  </a:cubicBezTo>
                  <a:cubicBezTo>
                    <a:pt x="67" y="472"/>
                    <a:pt x="67" y="472"/>
                    <a:pt x="67" y="472"/>
                  </a:cubicBezTo>
                  <a:cubicBezTo>
                    <a:pt x="99" y="472"/>
                    <a:pt x="99" y="472"/>
                    <a:pt x="99" y="472"/>
                  </a:cubicBezTo>
                  <a:cubicBezTo>
                    <a:pt x="99" y="504"/>
                    <a:pt x="99" y="504"/>
                    <a:pt x="99" y="504"/>
                  </a:cubicBezTo>
                  <a:close/>
                  <a:moveTo>
                    <a:pt x="99" y="463"/>
                  </a:moveTo>
                  <a:cubicBezTo>
                    <a:pt x="67" y="463"/>
                    <a:pt x="67" y="463"/>
                    <a:pt x="67" y="463"/>
                  </a:cubicBezTo>
                  <a:cubicBezTo>
                    <a:pt x="67" y="431"/>
                    <a:pt x="67" y="431"/>
                    <a:pt x="67" y="431"/>
                  </a:cubicBezTo>
                  <a:cubicBezTo>
                    <a:pt x="99" y="431"/>
                    <a:pt x="99" y="431"/>
                    <a:pt x="99" y="431"/>
                  </a:cubicBezTo>
                  <a:cubicBezTo>
                    <a:pt x="99" y="463"/>
                    <a:pt x="99" y="463"/>
                    <a:pt x="99" y="463"/>
                  </a:cubicBezTo>
                  <a:close/>
                  <a:moveTo>
                    <a:pt x="99" y="421"/>
                  </a:moveTo>
                  <a:cubicBezTo>
                    <a:pt x="67" y="421"/>
                    <a:pt x="67" y="421"/>
                    <a:pt x="67" y="421"/>
                  </a:cubicBezTo>
                  <a:cubicBezTo>
                    <a:pt x="67" y="391"/>
                    <a:pt x="67" y="391"/>
                    <a:pt x="67" y="391"/>
                  </a:cubicBezTo>
                  <a:cubicBezTo>
                    <a:pt x="99" y="391"/>
                    <a:pt x="99" y="391"/>
                    <a:pt x="99" y="391"/>
                  </a:cubicBezTo>
                  <a:cubicBezTo>
                    <a:pt x="99" y="421"/>
                    <a:pt x="99" y="421"/>
                    <a:pt x="99" y="421"/>
                  </a:cubicBezTo>
                  <a:close/>
                  <a:moveTo>
                    <a:pt x="99" y="380"/>
                  </a:moveTo>
                  <a:cubicBezTo>
                    <a:pt x="67" y="380"/>
                    <a:pt x="67" y="380"/>
                    <a:pt x="67" y="380"/>
                  </a:cubicBezTo>
                  <a:cubicBezTo>
                    <a:pt x="67" y="349"/>
                    <a:pt x="67" y="349"/>
                    <a:pt x="67" y="349"/>
                  </a:cubicBezTo>
                  <a:cubicBezTo>
                    <a:pt x="99" y="349"/>
                    <a:pt x="99" y="349"/>
                    <a:pt x="99" y="349"/>
                  </a:cubicBezTo>
                  <a:cubicBezTo>
                    <a:pt x="99" y="380"/>
                    <a:pt x="99" y="380"/>
                    <a:pt x="99" y="380"/>
                  </a:cubicBezTo>
                  <a:close/>
                  <a:moveTo>
                    <a:pt x="99" y="340"/>
                  </a:moveTo>
                  <a:cubicBezTo>
                    <a:pt x="67" y="340"/>
                    <a:pt x="67" y="340"/>
                    <a:pt x="67" y="340"/>
                  </a:cubicBezTo>
                  <a:cubicBezTo>
                    <a:pt x="67" y="308"/>
                    <a:pt x="67" y="308"/>
                    <a:pt x="67" y="308"/>
                  </a:cubicBezTo>
                  <a:cubicBezTo>
                    <a:pt x="99" y="308"/>
                    <a:pt x="99" y="308"/>
                    <a:pt x="99" y="308"/>
                  </a:cubicBezTo>
                  <a:cubicBezTo>
                    <a:pt x="99" y="340"/>
                    <a:pt x="99" y="340"/>
                    <a:pt x="99" y="340"/>
                  </a:cubicBezTo>
                  <a:close/>
                  <a:moveTo>
                    <a:pt x="99" y="298"/>
                  </a:moveTo>
                  <a:cubicBezTo>
                    <a:pt x="67" y="298"/>
                    <a:pt x="67" y="298"/>
                    <a:pt x="67" y="298"/>
                  </a:cubicBezTo>
                  <a:cubicBezTo>
                    <a:pt x="67" y="266"/>
                    <a:pt x="67" y="266"/>
                    <a:pt x="67" y="266"/>
                  </a:cubicBezTo>
                  <a:cubicBezTo>
                    <a:pt x="99" y="266"/>
                    <a:pt x="99" y="266"/>
                    <a:pt x="99" y="266"/>
                  </a:cubicBezTo>
                  <a:cubicBezTo>
                    <a:pt x="99" y="298"/>
                    <a:pt x="99" y="298"/>
                    <a:pt x="99" y="298"/>
                  </a:cubicBezTo>
                  <a:close/>
                  <a:moveTo>
                    <a:pt x="99" y="257"/>
                  </a:moveTo>
                  <a:cubicBezTo>
                    <a:pt x="67" y="257"/>
                    <a:pt x="67" y="257"/>
                    <a:pt x="67" y="257"/>
                  </a:cubicBezTo>
                  <a:cubicBezTo>
                    <a:pt x="67" y="225"/>
                    <a:pt x="67" y="225"/>
                    <a:pt x="67" y="225"/>
                  </a:cubicBezTo>
                  <a:cubicBezTo>
                    <a:pt x="99" y="225"/>
                    <a:pt x="99" y="225"/>
                    <a:pt x="99" y="225"/>
                  </a:cubicBezTo>
                  <a:cubicBezTo>
                    <a:pt x="99" y="257"/>
                    <a:pt x="99" y="257"/>
                    <a:pt x="99" y="257"/>
                  </a:cubicBezTo>
                  <a:close/>
                  <a:moveTo>
                    <a:pt x="140" y="958"/>
                  </a:moveTo>
                  <a:cubicBezTo>
                    <a:pt x="108" y="958"/>
                    <a:pt x="108" y="958"/>
                    <a:pt x="108" y="958"/>
                  </a:cubicBezTo>
                  <a:cubicBezTo>
                    <a:pt x="108" y="927"/>
                    <a:pt x="108" y="927"/>
                    <a:pt x="108" y="927"/>
                  </a:cubicBezTo>
                  <a:cubicBezTo>
                    <a:pt x="140" y="927"/>
                    <a:pt x="140" y="927"/>
                    <a:pt x="140" y="927"/>
                  </a:cubicBezTo>
                  <a:cubicBezTo>
                    <a:pt x="140" y="958"/>
                    <a:pt x="140" y="958"/>
                    <a:pt x="140" y="958"/>
                  </a:cubicBezTo>
                  <a:close/>
                  <a:moveTo>
                    <a:pt x="140" y="916"/>
                  </a:moveTo>
                  <a:cubicBezTo>
                    <a:pt x="108" y="916"/>
                    <a:pt x="108" y="916"/>
                    <a:pt x="108" y="916"/>
                  </a:cubicBezTo>
                  <a:cubicBezTo>
                    <a:pt x="108" y="886"/>
                    <a:pt x="108" y="886"/>
                    <a:pt x="108" y="886"/>
                  </a:cubicBezTo>
                  <a:cubicBezTo>
                    <a:pt x="140" y="886"/>
                    <a:pt x="140" y="886"/>
                    <a:pt x="140" y="886"/>
                  </a:cubicBezTo>
                  <a:cubicBezTo>
                    <a:pt x="140" y="916"/>
                    <a:pt x="140" y="916"/>
                    <a:pt x="140" y="916"/>
                  </a:cubicBezTo>
                  <a:close/>
                  <a:moveTo>
                    <a:pt x="140" y="875"/>
                  </a:moveTo>
                  <a:cubicBezTo>
                    <a:pt x="108" y="875"/>
                    <a:pt x="108" y="875"/>
                    <a:pt x="108" y="875"/>
                  </a:cubicBezTo>
                  <a:cubicBezTo>
                    <a:pt x="108" y="844"/>
                    <a:pt x="108" y="844"/>
                    <a:pt x="108" y="844"/>
                  </a:cubicBezTo>
                  <a:cubicBezTo>
                    <a:pt x="140" y="844"/>
                    <a:pt x="140" y="844"/>
                    <a:pt x="140" y="844"/>
                  </a:cubicBezTo>
                  <a:cubicBezTo>
                    <a:pt x="140" y="875"/>
                    <a:pt x="140" y="875"/>
                    <a:pt x="140" y="875"/>
                  </a:cubicBezTo>
                  <a:close/>
                  <a:moveTo>
                    <a:pt x="140" y="833"/>
                  </a:moveTo>
                  <a:cubicBezTo>
                    <a:pt x="108" y="833"/>
                    <a:pt x="108" y="833"/>
                    <a:pt x="108" y="833"/>
                  </a:cubicBezTo>
                  <a:cubicBezTo>
                    <a:pt x="108" y="803"/>
                    <a:pt x="108" y="803"/>
                    <a:pt x="108" y="803"/>
                  </a:cubicBezTo>
                  <a:cubicBezTo>
                    <a:pt x="140" y="803"/>
                    <a:pt x="140" y="803"/>
                    <a:pt x="140" y="803"/>
                  </a:cubicBezTo>
                  <a:cubicBezTo>
                    <a:pt x="140" y="833"/>
                    <a:pt x="140" y="833"/>
                    <a:pt x="140" y="833"/>
                  </a:cubicBezTo>
                  <a:close/>
                  <a:moveTo>
                    <a:pt x="140" y="793"/>
                  </a:moveTo>
                  <a:cubicBezTo>
                    <a:pt x="108" y="793"/>
                    <a:pt x="108" y="793"/>
                    <a:pt x="108" y="793"/>
                  </a:cubicBezTo>
                  <a:cubicBezTo>
                    <a:pt x="108" y="761"/>
                    <a:pt x="108" y="761"/>
                    <a:pt x="108" y="761"/>
                  </a:cubicBezTo>
                  <a:cubicBezTo>
                    <a:pt x="140" y="761"/>
                    <a:pt x="140" y="761"/>
                    <a:pt x="140" y="761"/>
                  </a:cubicBezTo>
                  <a:cubicBezTo>
                    <a:pt x="140" y="793"/>
                    <a:pt x="140" y="793"/>
                    <a:pt x="140" y="793"/>
                  </a:cubicBezTo>
                  <a:close/>
                  <a:moveTo>
                    <a:pt x="140" y="752"/>
                  </a:moveTo>
                  <a:cubicBezTo>
                    <a:pt x="108" y="752"/>
                    <a:pt x="108" y="752"/>
                    <a:pt x="108" y="752"/>
                  </a:cubicBezTo>
                  <a:cubicBezTo>
                    <a:pt x="108" y="720"/>
                    <a:pt x="108" y="720"/>
                    <a:pt x="108" y="720"/>
                  </a:cubicBezTo>
                  <a:cubicBezTo>
                    <a:pt x="140" y="720"/>
                    <a:pt x="140" y="720"/>
                    <a:pt x="140" y="720"/>
                  </a:cubicBezTo>
                  <a:cubicBezTo>
                    <a:pt x="140" y="752"/>
                    <a:pt x="140" y="752"/>
                    <a:pt x="140" y="752"/>
                  </a:cubicBezTo>
                  <a:close/>
                  <a:moveTo>
                    <a:pt x="140" y="710"/>
                  </a:moveTo>
                  <a:cubicBezTo>
                    <a:pt x="108" y="710"/>
                    <a:pt x="108" y="710"/>
                    <a:pt x="108" y="710"/>
                  </a:cubicBezTo>
                  <a:cubicBezTo>
                    <a:pt x="108" y="680"/>
                    <a:pt x="108" y="680"/>
                    <a:pt x="108" y="680"/>
                  </a:cubicBezTo>
                  <a:cubicBezTo>
                    <a:pt x="140" y="680"/>
                    <a:pt x="140" y="680"/>
                    <a:pt x="140" y="680"/>
                  </a:cubicBezTo>
                  <a:cubicBezTo>
                    <a:pt x="140" y="710"/>
                    <a:pt x="140" y="710"/>
                    <a:pt x="140" y="710"/>
                  </a:cubicBezTo>
                  <a:close/>
                  <a:moveTo>
                    <a:pt x="140" y="669"/>
                  </a:moveTo>
                  <a:cubicBezTo>
                    <a:pt x="108" y="669"/>
                    <a:pt x="108" y="669"/>
                    <a:pt x="108" y="669"/>
                  </a:cubicBezTo>
                  <a:cubicBezTo>
                    <a:pt x="108" y="638"/>
                    <a:pt x="108" y="638"/>
                    <a:pt x="108" y="638"/>
                  </a:cubicBezTo>
                  <a:cubicBezTo>
                    <a:pt x="140" y="638"/>
                    <a:pt x="140" y="638"/>
                    <a:pt x="140" y="638"/>
                  </a:cubicBezTo>
                  <a:cubicBezTo>
                    <a:pt x="140" y="669"/>
                    <a:pt x="140" y="669"/>
                    <a:pt x="140" y="669"/>
                  </a:cubicBezTo>
                  <a:close/>
                  <a:moveTo>
                    <a:pt x="140" y="627"/>
                  </a:moveTo>
                  <a:cubicBezTo>
                    <a:pt x="108" y="627"/>
                    <a:pt x="108" y="627"/>
                    <a:pt x="108" y="627"/>
                  </a:cubicBezTo>
                  <a:cubicBezTo>
                    <a:pt x="108" y="597"/>
                    <a:pt x="108" y="597"/>
                    <a:pt x="108" y="597"/>
                  </a:cubicBezTo>
                  <a:cubicBezTo>
                    <a:pt x="140" y="597"/>
                    <a:pt x="140" y="597"/>
                    <a:pt x="140" y="597"/>
                  </a:cubicBezTo>
                  <a:cubicBezTo>
                    <a:pt x="140" y="627"/>
                    <a:pt x="140" y="627"/>
                    <a:pt x="140" y="627"/>
                  </a:cubicBezTo>
                  <a:close/>
                  <a:moveTo>
                    <a:pt x="140" y="587"/>
                  </a:moveTo>
                  <a:cubicBezTo>
                    <a:pt x="108" y="587"/>
                    <a:pt x="108" y="587"/>
                    <a:pt x="108" y="587"/>
                  </a:cubicBezTo>
                  <a:cubicBezTo>
                    <a:pt x="108" y="555"/>
                    <a:pt x="108" y="555"/>
                    <a:pt x="108" y="555"/>
                  </a:cubicBezTo>
                  <a:cubicBezTo>
                    <a:pt x="140" y="555"/>
                    <a:pt x="140" y="555"/>
                    <a:pt x="140" y="555"/>
                  </a:cubicBezTo>
                  <a:cubicBezTo>
                    <a:pt x="140" y="587"/>
                    <a:pt x="140" y="587"/>
                    <a:pt x="140" y="587"/>
                  </a:cubicBezTo>
                  <a:close/>
                  <a:moveTo>
                    <a:pt x="140" y="546"/>
                  </a:moveTo>
                  <a:cubicBezTo>
                    <a:pt x="108" y="546"/>
                    <a:pt x="108" y="546"/>
                    <a:pt x="108" y="546"/>
                  </a:cubicBezTo>
                  <a:cubicBezTo>
                    <a:pt x="108" y="514"/>
                    <a:pt x="108" y="514"/>
                    <a:pt x="108" y="514"/>
                  </a:cubicBezTo>
                  <a:cubicBezTo>
                    <a:pt x="140" y="514"/>
                    <a:pt x="140" y="514"/>
                    <a:pt x="140" y="514"/>
                  </a:cubicBezTo>
                  <a:cubicBezTo>
                    <a:pt x="140" y="546"/>
                    <a:pt x="140" y="546"/>
                    <a:pt x="140" y="546"/>
                  </a:cubicBezTo>
                  <a:close/>
                  <a:moveTo>
                    <a:pt x="140" y="504"/>
                  </a:moveTo>
                  <a:cubicBezTo>
                    <a:pt x="108" y="504"/>
                    <a:pt x="108" y="504"/>
                    <a:pt x="108" y="504"/>
                  </a:cubicBezTo>
                  <a:cubicBezTo>
                    <a:pt x="108" y="472"/>
                    <a:pt x="108" y="472"/>
                    <a:pt x="108" y="472"/>
                  </a:cubicBezTo>
                  <a:cubicBezTo>
                    <a:pt x="140" y="472"/>
                    <a:pt x="140" y="472"/>
                    <a:pt x="140" y="472"/>
                  </a:cubicBezTo>
                  <a:cubicBezTo>
                    <a:pt x="140" y="504"/>
                    <a:pt x="140" y="504"/>
                    <a:pt x="140" y="504"/>
                  </a:cubicBezTo>
                  <a:close/>
                  <a:moveTo>
                    <a:pt x="140" y="463"/>
                  </a:moveTo>
                  <a:cubicBezTo>
                    <a:pt x="108" y="463"/>
                    <a:pt x="108" y="463"/>
                    <a:pt x="108" y="463"/>
                  </a:cubicBezTo>
                  <a:cubicBezTo>
                    <a:pt x="108" y="431"/>
                    <a:pt x="108" y="431"/>
                    <a:pt x="108" y="431"/>
                  </a:cubicBezTo>
                  <a:cubicBezTo>
                    <a:pt x="140" y="431"/>
                    <a:pt x="140" y="431"/>
                    <a:pt x="140" y="431"/>
                  </a:cubicBezTo>
                  <a:cubicBezTo>
                    <a:pt x="140" y="463"/>
                    <a:pt x="140" y="463"/>
                    <a:pt x="140" y="463"/>
                  </a:cubicBezTo>
                  <a:close/>
                  <a:moveTo>
                    <a:pt x="140" y="421"/>
                  </a:moveTo>
                  <a:cubicBezTo>
                    <a:pt x="108" y="421"/>
                    <a:pt x="108" y="421"/>
                    <a:pt x="108" y="421"/>
                  </a:cubicBezTo>
                  <a:cubicBezTo>
                    <a:pt x="108" y="391"/>
                    <a:pt x="108" y="391"/>
                    <a:pt x="108" y="391"/>
                  </a:cubicBezTo>
                  <a:cubicBezTo>
                    <a:pt x="140" y="391"/>
                    <a:pt x="140" y="391"/>
                    <a:pt x="140" y="391"/>
                  </a:cubicBezTo>
                  <a:cubicBezTo>
                    <a:pt x="140" y="421"/>
                    <a:pt x="140" y="421"/>
                    <a:pt x="140" y="421"/>
                  </a:cubicBezTo>
                  <a:close/>
                  <a:moveTo>
                    <a:pt x="140" y="380"/>
                  </a:moveTo>
                  <a:cubicBezTo>
                    <a:pt x="108" y="380"/>
                    <a:pt x="108" y="380"/>
                    <a:pt x="108" y="380"/>
                  </a:cubicBezTo>
                  <a:cubicBezTo>
                    <a:pt x="108" y="349"/>
                    <a:pt x="108" y="349"/>
                    <a:pt x="108" y="349"/>
                  </a:cubicBezTo>
                  <a:cubicBezTo>
                    <a:pt x="140" y="349"/>
                    <a:pt x="140" y="349"/>
                    <a:pt x="140" y="349"/>
                  </a:cubicBezTo>
                  <a:cubicBezTo>
                    <a:pt x="140" y="380"/>
                    <a:pt x="140" y="380"/>
                    <a:pt x="140" y="380"/>
                  </a:cubicBezTo>
                  <a:close/>
                  <a:moveTo>
                    <a:pt x="140" y="340"/>
                  </a:moveTo>
                  <a:cubicBezTo>
                    <a:pt x="108" y="340"/>
                    <a:pt x="108" y="340"/>
                    <a:pt x="108" y="340"/>
                  </a:cubicBezTo>
                  <a:cubicBezTo>
                    <a:pt x="108" y="308"/>
                    <a:pt x="108" y="308"/>
                    <a:pt x="108" y="308"/>
                  </a:cubicBezTo>
                  <a:cubicBezTo>
                    <a:pt x="140" y="308"/>
                    <a:pt x="140" y="308"/>
                    <a:pt x="140" y="308"/>
                  </a:cubicBezTo>
                  <a:cubicBezTo>
                    <a:pt x="140" y="340"/>
                    <a:pt x="140" y="340"/>
                    <a:pt x="140" y="340"/>
                  </a:cubicBezTo>
                  <a:close/>
                  <a:moveTo>
                    <a:pt x="140" y="298"/>
                  </a:moveTo>
                  <a:cubicBezTo>
                    <a:pt x="108" y="298"/>
                    <a:pt x="108" y="298"/>
                    <a:pt x="108" y="298"/>
                  </a:cubicBezTo>
                  <a:cubicBezTo>
                    <a:pt x="108" y="266"/>
                    <a:pt x="108" y="266"/>
                    <a:pt x="108" y="266"/>
                  </a:cubicBezTo>
                  <a:cubicBezTo>
                    <a:pt x="140" y="266"/>
                    <a:pt x="140" y="266"/>
                    <a:pt x="140" y="266"/>
                  </a:cubicBezTo>
                  <a:cubicBezTo>
                    <a:pt x="140" y="298"/>
                    <a:pt x="140" y="298"/>
                    <a:pt x="140" y="298"/>
                  </a:cubicBezTo>
                  <a:close/>
                  <a:moveTo>
                    <a:pt x="140" y="257"/>
                  </a:moveTo>
                  <a:cubicBezTo>
                    <a:pt x="108" y="257"/>
                    <a:pt x="108" y="257"/>
                    <a:pt x="108" y="257"/>
                  </a:cubicBezTo>
                  <a:cubicBezTo>
                    <a:pt x="108" y="225"/>
                    <a:pt x="108" y="225"/>
                    <a:pt x="108" y="225"/>
                  </a:cubicBezTo>
                  <a:cubicBezTo>
                    <a:pt x="140" y="225"/>
                    <a:pt x="140" y="225"/>
                    <a:pt x="140" y="225"/>
                  </a:cubicBezTo>
                  <a:cubicBezTo>
                    <a:pt x="140" y="257"/>
                    <a:pt x="140" y="257"/>
                    <a:pt x="140" y="257"/>
                  </a:cubicBezTo>
                  <a:close/>
                  <a:moveTo>
                    <a:pt x="179" y="958"/>
                  </a:moveTo>
                  <a:cubicBezTo>
                    <a:pt x="149" y="958"/>
                    <a:pt x="149" y="958"/>
                    <a:pt x="149" y="958"/>
                  </a:cubicBezTo>
                  <a:cubicBezTo>
                    <a:pt x="149" y="927"/>
                    <a:pt x="149" y="927"/>
                    <a:pt x="149" y="927"/>
                  </a:cubicBezTo>
                  <a:cubicBezTo>
                    <a:pt x="179" y="927"/>
                    <a:pt x="179" y="927"/>
                    <a:pt x="179" y="927"/>
                  </a:cubicBezTo>
                  <a:cubicBezTo>
                    <a:pt x="179" y="958"/>
                    <a:pt x="179" y="958"/>
                    <a:pt x="179" y="958"/>
                  </a:cubicBezTo>
                  <a:close/>
                  <a:moveTo>
                    <a:pt x="179" y="916"/>
                  </a:moveTo>
                  <a:cubicBezTo>
                    <a:pt x="149" y="916"/>
                    <a:pt x="149" y="916"/>
                    <a:pt x="149" y="916"/>
                  </a:cubicBezTo>
                  <a:cubicBezTo>
                    <a:pt x="149" y="886"/>
                    <a:pt x="149" y="886"/>
                    <a:pt x="149" y="886"/>
                  </a:cubicBezTo>
                  <a:cubicBezTo>
                    <a:pt x="179" y="886"/>
                    <a:pt x="179" y="886"/>
                    <a:pt x="179" y="886"/>
                  </a:cubicBezTo>
                  <a:cubicBezTo>
                    <a:pt x="179" y="916"/>
                    <a:pt x="179" y="916"/>
                    <a:pt x="179" y="916"/>
                  </a:cubicBezTo>
                  <a:close/>
                  <a:moveTo>
                    <a:pt x="179" y="875"/>
                  </a:moveTo>
                  <a:cubicBezTo>
                    <a:pt x="149" y="875"/>
                    <a:pt x="149" y="875"/>
                    <a:pt x="149" y="875"/>
                  </a:cubicBezTo>
                  <a:cubicBezTo>
                    <a:pt x="149" y="844"/>
                    <a:pt x="149" y="844"/>
                    <a:pt x="149" y="844"/>
                  </a:cubicBezTo>
                  <a:cubicBezTo>
                    <a:pt x="179" y="844"/>
                    <a:pt x="179" y="844"/>
                    <a:pt x="179" y="844"/>
                  </a:cubicBezTo>
                  <a:cubicBezTo>
                    <a:pt x="179" y="875"/>
                    <a:pt x="179" y="875"/>
                    <a:pt x="179" y="875"/>
                  </a:cubicBezTo>
                  <a:close/>
                  <a:moveTo>
                    <a:pt x="179" y="833"/>
                  </a:moveTo>
                  <a:cubicBezTo>
                    <a:pt x="149" y="833"/>
                    <a:pt x="149" y="833"/>
                    <a:pt x="149" y="833"/>
                  </a:cubicBezTo>
                  <a:cubicBezTo>
                    <a:pt x="149" y="803"/>
                    <a:pt x="149" y="803"/>
                    <a:pt x="149" y="803"/>
                  </a:cubicBezTo>
                  <a:cubicBezTo>
                    <a:pt x="179" y="803"/>
                    <a:pt x="179" y="803"/>
                    <a:pt x="179" y="803"/>
                  </a:cubicBezTo>
                  <a:cubicBezTo>
                    <a:pt x="179" y="833"/>
                    <a:pt x="179" y="833"/>
                    <a:pt x="179" y="833"/>
                  </a:cubicBezTo>
                  <a:close/>
                  <a:moveTo>
                    <a:pt x="179" y="793"/>
                  </a:moveTo>
                  <a:cubicBezTo>
                    <a:pt x="149" y="793"/>
                    <a:pt x="149" y="793"/>
                    <a:pt x="149" y="793"/>
                  </a:cubicBezTo>
                  <a:cubicBezTo>
                    <a:pt x="149" y="761"/>
                    <a:pt x="149" y="761"/>
                    <a:pt x="149" y="761"/>
                  </a:cubicBezTo>
                  <a:cubicBezTo>
                    <a:pt x="179" y="761"/>
                    <a:pt x="179" y="761"/>
                    <a:pt x="179" y="761"/>
                  </a:cubicBezTo>
                  <a:cubicBezTo>
                    <a:pt x="179" y="793"/>
                    <a:pt x="179" y="793"/>
                    <a:pt x="179" y="793"/>
                  </a:cubicBezTo>
                  <a:close/>
                  <a:moveTo>
                    <a:pt x="179" y="752"/>
                  </a:moveTo>
                  <a:cubicBezTo>
                    <a:pt x="149" y="752"/>
                    <a:pt x="149" y="752"/>
                    <a:pt x="149" y="752"/>
                  </a:cubicBezTo>
                  <a:cubicBezTo>
                    <a:pt x="149" y="720"/>
                    <a:pt x="149" y="720"/>
                    <a:pt x="149" y="720"/>
                  </a:cubicBezTo>
                  <a:cubicBezTo>
                    <a:pt x="179" y="720"/>
                    <a:pt x="179" y="720"/>
                    <a:pt x="179" y="720"/>
                  </a:cubicBezTo>
                  <a:cubicBezTo>
                    <a:pt x="179" y="752"/>
                    <a:pt x="179" y="752"/>
                    <a:pt x="179" y="752"/>
                  </a:cubicBezTo>
                  <a:close/>
                  <a:moveTo>
                    <a:pt x="179" y="710"/>
                  </a:moveTo>
                  <a:cubicBezTo>
                    <a:pt x="149" y="710"/>
                    <a:pt x="149" y="710"/>
                    <a:pt x="149" y="710"/>
                  </a:cubicBezTo>
                  <a:cubicBezTo>
                    <a:pt x="149" y="680"/>
                    <a:pt x="149" y="680"/>
                    <a:pt x="149" y="680"/>
                  </a:cubicBezTo>
                  <a:cubicBezTo>
                    <a:pt x="179" y="680"/>
                    <a:pt x="179" y="680"/>
                    <a:pt x="179" y="680"/>
                  </a:cubicBezTo>
                  <a:cubicBezTo>
                    <a:pt x="179" y="710"/>
                    <a:pt x="179" y="710"/>
                    <a:pt x="179" y="710"/>
                  </a:cubicBezTo>
                  <a:close/>
                  <a:moveTo>
                    <a:pt x="179" y="669"/>
                  </a:moveTo>
                  <a:cubicBezTo>
                    <a:pt x="149" y="669"/>
                    <a:pt x="149" y="669"/>
                    <a:pt x="149" y="669"/>
                  </a:cubicBezTo>
                  <a:cubicBezTo>
                    <a:pt x="149" y="638"/>
                    <a:pt x="149" y="638"/>
                    <a:pt x="149" y="638"/>
                  </a:cubicBezTo>
                  <a:cubicBezTo>
                    <a:pt x="179" y="638"/>
                    <a:pt x="179" y="638"/>
                    <a:pt x="179" y="638"/>
                  </a:cubicBezTo>
                  <a:cubicBezTo>
                    <a:pt x="179" y="669"/>
                    <a:pt x="179" y="669"/>
                    <a:pt x="179" y="669"/>
                  </a:cubicBezTo>
                  <a:close/>
                  <a:moveTo>
                    <a:pt x="179" y="627"/>
                  </a:moveTo>
                  <a:cubicBezTo>
                    <a:pt x="149" y="627"/>
                    <a:pt x="149" y="627"/>
                    <a:pt x="149" y="627"/>
                  </a:cubicBezTo>
                  <a:cubicBezTo>
                    <a:pt x="149" y="597"/>
                    <a:pt x="149" y="597"/>
                    <a:pt x="149" y="597"/>
                  </a:cubicBezTo>
                  <a:cubicBezTo>
                    <a:pt x="179" y="597"/>
                    <a:pt x="179" y="597"/>
                    <a:pt x="179" y="597"/>
                  </a:cubicBezTo>
                  <a:cubicBezTo>
                    <a:pt x="179" y="627"/>
                    <a:pt x="179" y="627"/>
                    <a:pt x="179" y="627"/>
                  </a:cubicBezTo>
                  <a:close/>
                  <a:moveTo>
                    <a:pt x="179" y="587"/>
                  </a:moveTo>
                  <a:cubicBezTo>
                    <a:pt x="149" y="587"/>
                    <a:pt x="149" y="587"/>
                    <a:pt x="149" y="587"/>
                  </a:cubicBezTo>
                  <a:cubicBezTo>
                    <a:pt x="149" y="555"/>
                    <a:pt x="149" y="555"/>
                    <a:pt x="149" y="555"/>
                  </a:cubicBezTo>
                  <a:cubicBezTo>
                    <a:pt x="179" y="555"/>
                    <a:pt x="179" y="555"/>
                    <a:pt x="179" y="555"/>
                  </a:cubicBezTo>
                  <a:cubicBezTo>
                    <a:pt x="179" y="587"/>
                    <a:pt x="179" y="587"/>
                    <a:pt x="179" y="587"/>
                  </a:cubicBezTo>
                  <a:close/>
                  <a:moveTo>
                    <a:pt x="179" y="546"/>
                  </a:moveTo>
                  <a:cubicBezTo>
                    <a:pt x="149" y="546"/>
                    <a:pt x="149" y="546"/>
                    <a:pt x="149" y="546"/>
                  </a:cubicBezTo>
                  <a:cubicBezTo>
                    <a:pt x="149" y="514"/>
                    <a:pt x="149" y="514"/>
                    <a:pt x="149" y="514"/>
                  </a:cubicBezTo>
                  <a:cubicBezTo>
                    <a:pt x="179" y="514"/>
                    <a:pt x="179" y="514"/>
                    <a:pt x="179" y="514"/>
                  </a:cubicBezTo>
                  <a:cubicBezTo>
                    <a:pt x="179" y="546"/>
                    <a:pt x="179" y="546"/>
                    <a:pt x="179" y="546"/>
                  </a:cubicBezTo>
                  <a:close/>
                  <a:moveTo>
                    <a:pt x="179" y="504"/>
                  </a:moveTo>
                  <a:cubicBezTo>
                    <a:pt x="149" y="504"/>
                    <a:pt x="149" y="504"/>
                    <a:pt x="149" y="504"/>
                  </a:cubicBezTo>
                  <a:cubicBezTo>
                    <a:pt x="149" y="472"/>
                    <a:pt x="149" y="472"/>
                    <a:pt x="149" y="472"/>
                  </a:cubicBezTo>
                  <a:cubicBezTo>
                    <a:pt x="179" y="472"/>
                    <a:pt x="179" y="472"/>
                    <a:pt x="179" y="472"/>
                  </a:cubicBezTo>
                  <a:cubicBezTo>
                    <a:pt x="179" y="504"/>
                    <a:pt x="179" y="504"/>
                    <a:pt x="179" y="504"/>
                  </a:cubicBezTo>
                  <a:close/>
                  <a:moveTo>
                    <a:pt x="179" y="463"/>
                  </a:moveTo>
                  <a:cubicBezTo>
                    <a:pt x="149" y="463"/>
                    <a:pt x="149" y="463"/>
                    <a:pt x="149" y="463"/>
                  </a:cubicBezTo>
                  <a:cubicBezTo>
                    <a:pt x="149" y="431"/>
                    <a:pt x="149" y="431"/>
                    <a:pt x="149" y="431"/>
                  </a:cubicBezTo>
                  <a:cubicBezTo>
                    <a:pt x="179" y="431"/>
                    <a:pt x="179" y="431"/>
                    <a:pt x="179" y="431"/>
                  </a:cubicBezTo>
                  <a:cubicBezTo>
                    <a:pt x="179" y="463"/>
                    <a:pt x="179" y="463"/>
                    <a:pt x="179" y="463"/>
                  </a:cubicBezTo>
                  <a:close/>
                  <a:moveTo>
                    <a:pt x="179" y="421"/>
                  </a:moveTo>
                  <a:cubicBezTo>
                    <a:pt x="149" y="421"/>
                    <a:pt x="149" y="421"/>
                    <a:pt x="149" y="421"/>
                  </a:cubicBezTo>
                  <a:cubicBezTo>
                    <a:pt x="149" y="391"/>
                    <a:pt x="149" y="391"/>
                    <a:pt x="149" y="391"/>
                  </a:cubicBezTo>
                  <a:cubicBezTo>
                    <a:pt x="179" y="391"/>
                    <a:pt x="179" y="391"/>
                    <a:pt x="179" y="391"/>
                  </a:cubicBezTo>
                  <a:cubicBezTo>
                    <a:pt x="179" y="421"/>
                    <a:pt x="179" y="421"/>
                    <a:pt x="179" y="421"/>
                  </a:cubicBezTo>
                  <a:close/>
                  <a:moveTo>
                    <a:pt x="179" y="380"/>
                  </a:moveTo>
                  <a:cubicBezTo>
                    <a:pt x="149" y="380"/>
                    <a:pt x="149" y="380"/>
                    <a:pt x="149" y="380"/>
                  </a:cubicBezTo>
                  <a:cubicBezTo>
                    <a:pt x="149" y="349"/>
                    <a:pt x="149" y="349"/>
                    <a:pt x="149" y="349"/>
                  </a:cubicBezTo>
                  <a:cubicBezTo>
                    <a:pt x="179" y="349"/>
                    <a:pt x="179" y="349"/>
                    <a:pt x="179" y="349"/>
                  </a:cubicBezTo>
                  <a:cubicBezTo>
                    <a:pt x="179" y="380"/>
                    <a:pt x="179" y="380"/>
                    <a:pt x="179" y="380"/>
                  </a:cubicBezTo>
                  <a:close/>
                  <a:moveTo>
                    <a:pt x="219" y="958"/>
                  </a:moveTo>
                  <a:cubicBezTo>
                    <a:pt x="189" y="958"/>
                    <a:pt x="189" y="958"/>
                    <a:pt x="189" y="958"/>
                  </a:cubicBezTo>
                  <a:cubicBezTo>
                    <a:pt x="189" y="927"/>
                    <a:pt x="189" y="927"/>
                    <a:pt x="189" y="927"/>
                  </a:cubicBezTo>
                  <a:cubicBezTo>
                    <a:pt x="219" y="927"/>
                    <a:pt x="219" y="927"/>
                    <a:pt x="219" y="927"/>
                  </a:cubicBezTo>
                  <a:cubicBezTo>
                    <a:pt x="219" y="958"/>
                    <a:pt x="219" y="958"/>
                    <a:pt x="219" y="958"/>
                  </a:cubicBezTo>
                  <a:close/>
                  <a:moveTo>
                    <a:pt x="219" y="916"/>
                  </a:moveTo>
                  <a:cubicBezTo>
                    <a:pt x="189" y="916"/>
                    <a:pt x="189" y="916"/>
                    <a:pt x="189" y="916"/>
                  </a:cubicBezTo>
                  <a:cubicBezTo>
                    <a:pt x="189" y="886"/>
                    <a:pt x="189" y="886"/>
                    <a:pt x="189" y="886"/>
                  </a:cubicBezTo>
                  <a:cubicBezTo>
                    <a:pt x="219" y="886"/>
                    <a:pt x="219" y="886"/>
                    <a:pt x="219" y="886"/>
                  </a:cubicBezTo>
                  <a:cubicBezTo>
                    <a:pt x="219" y="916"/>
                    <a:pt x="219" y="916"/>
                    <a:pt x="219" y="916"/>
                  </a:cubicBezTo>
                  <a:close/>
                  <a:moveTo>
                    <a:pt x="219" y="875"/>
                  </a:moveTo>
                  <a:cubicBezTo>
                    <a:pt x="189" y="875"/>
                    <a:pt x="189" y="875"/>
                    <a:pt x="189" y="875"/>
                  </a:cubicBezTo>
                  <a:cubicBezTo>
                    <a:pt x="189" y="844"/>
                    <a:pt x="189" y="844"/>
                    <a:pt x="189" y="844"/>
                  </a:cubicBezTo>
                  <a:cubicBezTo>
                    <a:pt x="219" y="844"/>
                    <a:pt x="219" y="844"/>
                    <a:pt x="219" y="844"/>
                  </a:cubicBezTo>
                  <a:cubicBezTo>
                    <a:pt x="219" y="875"/>
                    <a:pt x="219" y="875"/>
                    <a:pt x="219" y="875"/>
                  </a:cubicBezTo>
                  <a:close/>
                  <a:moveTo>
                    <a:pt x="219" y="833"/>
                  </a:moveTo>
                  <a:cubicBezTo>
                    <a:pt x="189" y="833"/>
                    <a:pt x="189" y="833"/>
                    <a:pt x="189" y="833"/>
                  </a:cubicBezTo>
                  <a:cubicBezTo>
                    <a:pt x="189" y="803"/>
                    <a:pt x="189" y="803"/>
                    <a:pt x="189" y="803"/>
                  </a:cubicBezTo>
                  <a:cubicBezTo>
                    <a:pt x="219" y="803"/>
                    <a:pt x="219" y="803"/>
                    <a:pt x="219" y="803"/>
                  </a:cubicBezTo>
                  <a:cubicBezTo>
                    <a:pt x="219" y="833"/>
                    <a:pt x="219" y="833"/>
                    <a:pt x="219" y="833"/>
                  </a:cubicBezTo>
                  <a:close/>
                  <a:moveTo>
                    <a:pt x="219" y="793"/>
                  </a:moveTo>
                  <a:cubicBezTo>
                    <a:pt x="189" y="793"/>
                    <a:pt x="189" y="793"/>
                    <a:pt x="189" y="793"/>
                  </a:cubicBezTo>
                  <a:cubicBezTo>
                    <a:pt x="189" y="761"/>
                    <a:pt x="189" y="761"/>
                    <a:pt x="189" y="761"/>
                  </a:cubicBezTo>
                  <a:cubicBezTo>
                    <a:pt x="219" y="761"/>
                    <a:pt x="219" y="761"/>
                    <a:pt x="219" y="761"/>
                  </a:cubicBezTo>
                  <a:cubicBezTo>
                    <a:pt x="219" y="793"/>
                    <a:pt x="219" y="793"/>
                    <a:pt x="219" y="793"/>
                  </a:cubicBezTo>
                  <a:close/>
                  <a:moveTo>
                    <a:pt x="219" y="752"/>
                  </a:moveTo>
                  <a:cubicBezTo>
                    <a:pt x="189" y="752"/>
                    <a:pt x="189" y="752"/>
                    <a:pt x="189" y="752"/>
                  </a:cubicBezTo>
                  <a:cubicBezTo>
                    <a:pt x="189" y="720"/>
                    <a:pt x="189" y="720"/>
                    <a:pt x="189" y="720"/>
                  </a:cubicBezTo>
                  <a:cubicBezTo>
                    <a:pt x="219" y="720"/>
                    <a:pt x="219" y="720"/>
                    <a:pt x="219" y="720"/>
                  </a:cubicBezTo>
                  <a:cubicBezTo>
                    <a:pt x="219" y="752"/>
                    <a:pt x="219" y="752"/>
                    <a:pt x="219" y="752"/>
                  </a:cubicBezTo>
                  <a:close/>
                  <a:moveTo>
                    <a:pt x="219" y="710"/>
                  </a:moveTo>
                  <a:cubicBezTo>
                    <a:pt x="189" y="710"/>
                    <a:pt x="189" y="710"/>
                    <a:pt x="189" y="710"/>
                  </a:cubicBezTo>
                  <a:cubicBezTo>
                    <a:pt x="189" y="680"/>
                    <a:pt x="189" y="680"/>
                    <a:pt x="189" y="680"/>
                  </a:cubicBezTo>
                  <a:cubicBezTo>
                    <a:pt x="219" y="680"/>
                    <a:pt x="219" y="680"/>
                    <a:pt x="219" y="680"/>
                  </a:cubicBezTo>
                  <a:cubicBezTo>
                    <a:pt x="219" y="710"/>
                    <a:pt x="219" y="710"/>
                    <a:pt x="219" y="710"/>
                  </a:cubicBezTo>
                  <a:close/>
                  <a:moveTo>
                    <a:pt x="219" y="669"/>
                  </a:moveTo>
                  <a:cubicBezTo>
                    <a:pt x="189" y="669"/>
                    <a:pt x="189" y="669"/>
                    <a:pt x="189" y="669"/>
                  </a:cubicBezTo>
                  <a:cubicBezTo>
                    <a:pt x="189" y="638"/>
                    <a:pt x="189" y="638"/>
                    <a:pt x="189" y="638"/>
                  </a:cubicBezTo>
                  <a:cubicBezTo>
                    <a:pt x="219" y="638"/>
                    <a:pt x="219" y="638"/>
                    <a:pt x="219" y="638"/>
                  </a:cubicBezTo>
                  <a:cubicBezTo>
                    <a:pt x="219" y="669"/>
                    <a:pt x="219" y="669"/>
                    <a:pt x="219" y="669"/>
                  </a:cubicBezTo>
                  <a:close/>
                  <a:moveTo>
                    <a:pt x="219" y="627"/>
                  </a:moveTo>
                  <a:cubicBezTo>
                    <a:pt x="189" y="627"/>
                    <a:pt x="189" y="627"/>
                    <a:pt x="189" y="627"/>
                  </a:cubicBezTo>
                  <a:cubicBezTo>
                    <a:pt x="189" y="597"/>
                    <a:pt x="189" y="597"/>
                    <a:pt x="189" y="597"/>
                  </a:cubicBezTo>
                  <a:cubicBezTo>
                    <a:pt x="219" y="597"/>
                    <a:pt x="219" y="597"/>
                    <a:pt x="219" y="597"/>
                  </a:cubicBezTo>
                  <a:cubicBezTo>
                    <a:pt x="219" y="627"/>
                    <a:pt x="219" y="627"/>
                    <a:pt x="219" y="627"/>
                  </a:cubicBezTo>
                  <a:close/>
                  <a:moveTo>
                    <a:pt x="219" y="587"/>
                  </a:moveTo>
                  <a:cubicBezTo>
                    <a:pt x="189" y="587"/>
                    <a:pt x="189" y="587"/>
                    <a:pt x="189" y="587"/>
                  </a:cubicBezTo>
                  <a:cubicBezTo>
                    <a:pt x="189" y="555"/>
                    <a:pt x="189" y="555"/>
                    <a:pt x="189" y="555"/>
                  </a:cubicBezTo>
                  <a:cubicBezTo>
                    <a:pt x="219" y="555"/>
                    <a:pt x="219" y="555"/>
                    <a:pt x="219" y="555"/>
                  </a:cubicBezTo>
                  <a:cubicBezTo>
                    <a:pt x="219" y="587"/>
                    <a:pt x="219" y="587"/>
                    <a:pt x="219" y="587"/>
                  </a:cubicBezTo>
                  <a:close/>
                  <a:moveTo>
                    <a:pt x="219" y="546"/>
                  </a:moveTo>
                  <a:cubicBezTo>
                    <a:pt x="189" y="546"/>
                    <a:pt x="189" y="546"/>
                    <a:pt x="189" y="546"/>
                  </a:cubicBezTo>
                  <a:cubicBezTo>
                    <a:pt x="189" y="514"/>
                    <a:pt x="189" y="514"/>
                    <a:pt x="189" y="514"/>
                  </a:cubicBezTo>
                  <a:cubicBezTo>
                    <a:pt x="219" y="514"/>
                    <a:pt x="219" y="514"/>
                    <a:pt x="219" y="514"/>
                  </a:cubicBezTo>
                  <a:cubicBezTo>
                    <a:pt x="219" y="546"/>
                    <a:pt x="219" y="546"/>
                    <a:pt x="219" y="546"/>
                  </a:cubicBezTo>
                  <a:close/>
                  <a:moveTo>
                    <a:pt x="260" y="958"/>
                  </a:moveTo>
                  <a:cubicBezTo>
                    <a:pt x="230" y="958"/>
                    <a:pt x="230" y="958"/>
                    <a:pt x="230" y="958"/>
                  </a:cubicBezTo>
                  <a:cubicBezTo>
                    <a:pt x="230" y="927"/>
                    <a:pt x="230" y="927"/>
                    <a:pt x="230" y="927"/>
                  </a:cubicBezTo>
                  <a:cubicBezTo>
                    <a:pt x="260" y="927"/>
                    <a:pt x="260" y="927"/>
                    <a:pt x="260" y="927"/>
                  </a:cubicBezTo>
                  <a:cubicBezTo>
                    <a:pt x="260" y="958"/>
                    <a:pt x="260" y="958"/>
                    <a:pt x="260" y="958"/>
                  </a:cubicBezTo>
                  <a:close/>
                  <a:moveTo>
                    <a:pt x="260" y="916"/>
                  </a:moveTo>
                  <a:cubicBezTo>
                    <a:pt x="230" y="916"/>
                    <a:pt x="230" y="916"/>
                    <a:pt x="230" y="916"/>
                  </a:cubicBezTo>
                  <a:cubicBezTo>
                    <a:pt x="230" y="886"/>
                    <a:pt x="230" y="886"/>
                    <a:pt x="230" y="886"/>
                  </a:cubicBezTo>
                  <a:cubicBezTo>
                    <a:pt x="260" y="886"/>
                    <a:pt x="260" y="886"/>
                    <a:pt x="260" y="886"/>
                  </a:cubicBezTo>
                  <a:cubicBezTo>
                    <a:pt x="260" y="916"/>
                    <a:pt x="260" y="916"/>
                    <a:pt x="260" y="916"/>
                  </a:cubicBezTo>
                  <a:close/>
                  <a:moveTo>
                    <a:pt x="260" y="875"/>
                  </a:moveTo>
                  <a:cubicBezTo>
                    <a:pt x="230" y="875"/>
                    <a:pt x="230" y="875"/>
                    <a:pt x="230" y="875"/>
                  </a:cubicBezTo>
                  <a:cubicBezTo>
                    <a:pt x="230" y="844"/>
                    <a:pt x="230" y="844"/>
                    <a:pt x="230" y="844"/>
                  </a:cubicBezTo>
                  <a:cubicBezTo>
                    <a:pt x="260" y="844"/>
                    <a:pt x="260" y="844"/>
                    <a:pt x="260" y="844"/>
                  </a:cubicBezTo>
                  <a:cubicBezTo>
                    <a:pt x="260" y="875"/>
                    <a:pt x="260" y="875"/>
                    <a:pt x="260" y="875"/>
                  </a:cubicBezTo>
                  <a:close/>
                  <a:moveTo>
                    <a:pt x="260" y="833"/>
                  </a:moveTo>
                  <a:cubicBezTo>
                    <a:pt x="230" y="833"/>
                    <a:pt x="230" y="833"/>
                    <a:pt x="230" y="833"/>
                  </a:cubicBezTo>
                  <a:cubicBezTo>
                    <a:pt x="230" y="803"/>
                    <a:pt x="230" y="803"/>
                    <a:pt x="230" y="803"/>
                  </a:cubicBezTo>
                  <a:cubicBezTo>
                    <a:pt x="260" y="803"/>
                    <a:pt x="260" y="803"/>
                    <a:pt x="260" y="803"/>
                  </a:cubicBezTo>
                  <a:cubicBezTo>
                    <a:pt x="260" y="833"/>
                    <a:pt x="260" y="833"/>
                    <a:pt x="260" y="833"/>
                  </a:cubicBezTo>
                  <a:close/>
                  <a:moveTo>
                    <a:pt x="260" y="793"/>
                  </a:moveTo>
                  <a:cubicBezTo>
                    <a:pt x="230" y="793"/>
                    <a:pt x="230" y="793"/>
                    <a:pt x="230" y="793"/>
                  </a:cubicBezTo>
                  <a:cubicBezTo>
                    <a:pt x="230" y="761"/>
                    <a:pt x="230" y="761"/>
                    <a:pt x="230" y="761"/>
                  </a:cubicBezTo>
                  <a:cubicBezTo>
                    <a:pt x="260" y="761"/>
                    <a:pt x="260" y="761"/>
                    <a:pt x="260" y="761"/>
                  </a:cubicBezTo>
                  <a:cubicBezTo>
                    <a:pt x="260" y="793"/>
                    <a:pt x="260" y="793"/>
                    <a:pt x="260" y="793"/>
                  </a:cubicBezTo>
                  <a:close/>
                  <a:moveTo>
                    <a:pt x="230" y="752"/>
                  </a:moveTo>
                  <a:cubicBezTo>
                    <a:pt x="230" y="720"/>
                    <a:pt x="230" y="720"/>
                    <a:pt x="230" y="720"/>
                  </a:cubicBezTo>
                  <a:cubicBezTo>
                    <a:pt x="260" y="720"/>
                    <a:pt x="260" y="720"/>
                    <a:pt x="260" y="720"/>
                  </a:cubicBezTo>
                  <a:cubicBezTo>
                    <a:pt x="260" y="752"/>
                    <a:pt x="260" y="752"/>
                    <a:pt x="260" y="752"/>
                  </a:cubicBezTo>
                  <a:cubicBezTo>
                    <a:pt x="230" y="752"/>
                    <a:pt x="230" y="752"/>
                    <a:pt x="230" y="752"/>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0" name="Freeform 12"/>
            <p:cNvSpPr>
              <a:spLocks noEditPoints="1"/>
            </p:cNvSpPr>
            <p:nvPr/>
          </p:nvSpPr>
          <p:spPr bwMode="auto">
            <a:xfrm>
              <a:off x="5707721" y="2387306"/>
              <a:ext cx="401817" cy="2223164"/>
            </a:xfrm>
            <a:custGeom>
              <a:avLst/>
              <a:gdLst/>
              <a:ahLst/>
              <a:cxnLst>
                <a:cxn ang="0">
                  <a:pos x="37" y="36"/>
                </a:cxn>
                <a:cxn ang="0">
                  <a:pos x="26" y="99"/>
                </a:cxn>
                <a:cxn ang="0">
                  <a:pos x="19" y="71"/>
                </a:cxn>
                <a:cxn ang="0">
                  <a:pos x="70" y="675"/>
                </a:cxn>
                <a:cxn ang="0">
                  <a:pos x="34" y="651"/>
                </a:cxn>
                <a:cxn ang="0">
                  <a:pos x="34" y="651"/>
                </a:cxn>
                <a:cxn ang="0">
                  <a:pos x="34" y="626"/>
                </a:cxn>
                <a:cxn ang="0">
                  <a:pos x="34" y="585"/>
                </a:cxn>
                <a:cxn ang="0">
                  <a:pos x="20" y="559"/>
                </a:cxn>
                <a:cxn ang="0">
                  <a:pos x="20" y="547"/>
                </a:cxn>
                <a:cxn ang="0">
                  <a:pos x="34" y="521"/>
                </a:cxn>
                <a:cxn ang="0">
                  <a:pos x="34" y="521"/>
                </a:cxn>
                <a:cxn ang="0">
                  <a:pos x="34" y="495"/>
                </a:cxn>
                <a:cxn ang="0">
                  <a:pos x="34" y="456"/>
                </a:cxn>
                <a:cxn ang="0">
                  <a:pos x="20" y="430"/>
                </a:cxn>
                <a:cxn ang="0">
                  <a:pos x="20" y="418"/>
                </a:cxn>
                <a:cxn ang="0">
                  <a:pos x="34" y="392"/>
                </a:cxn>
                <a:cxn ang="0">
                  <a:pos x="34" y="392"/>
                </a:cxn>
                <a:cxn ang="0">
                  <a:pos x="34" y="366"/>
                </a:cxn>
                <a:cxn ang="0">
                  <a:pos x="34" y="326"/>
                </a:cxn>
                <a:cxn ang="0">
                  <a:pos x="20" y="300"/>
                </a:cxn>
                <a:cxn ang="0">
                  <a:pos x="20" y="289"/>
                </a:cxn>
                <a:cxn ang="0">
                  <a:pos x="34" y="263"/>
                </a:cxn>
                <a:cxn ang="0">
                  <a:pos x="34" y="263"/>
                </a:cxn>
                <a:cxn ang="0">
                  <a:pos x="34" y="237"/>
                </a:cxn>
                <a:cxn ang="0">
                  <a:pos x="34" y="197"/>
                </a:cxn>
                <a:cxn ang="0">
                  <a:pos x="20" y="172"/>
                </a:cxn>
                <a:cxn ang="0">
                  <a:pos x="20" y="160"/>
                </a:cxn>
                <a:cxn ang="0">
                  <a:pos x="60" y="651"/>
                </a:cxn>
                <a:cxn ang="0">
                  <a:pos x="60" y="651"/>
                </a:cxn>
                <a:cxn ang="0">
                  <a:pos x="60" y="626"/>
                </a:cxn>
                <a:cxn ang="0">
                  <a:pos x="60" y="585"/>
                </a:cxn>
                <a:cxn ang="0">
                  <a:pos x="46" y="559"/>
                </a:cxn>
                <a:cxn ang="0">
                  <a:pos x="46" y="547"/>
                </a:cxn>
                <a:cxn ang="0">
                  <a:pos x="60" y="521"/>
                </a:cxn>
                <a:cxn ang="0">
                  <a:pos x="60" y="521"/>
                </a:cxn>
                <a:cxn ang="0">
                  <a:pos x="60" y="495"/>
                </a:cxn>
                <a:cxn ang="0">
                  <a:pos x="60" y="456"/>
                </a:cxn>
                <a:cxn ang="0">
                  <a:pos x="46" y="430"/>
                </a:cxn>
                <a:cxn ang="0">
                  <a:pos x="46" y="418"/>
                </a:cxn>
                <a:cxn ang="0">
                  <a:pos x="60" y="392"/>
                </a:cxn>
                <a:cxn ang="0">
                  <a:pos x="60" y="392"/>
                </a:cxn>
                <a:cxn ang="0">
                  <a:pos x="60" y="366"/>
                </a:cxn>
                <a:cxn ang="0">
                  <a:pos x="60" y="326"/>
                </a:cxn>
                <a:cxn ang="0">
                  <a:pos x="46" y="300"/>
                </a:cxn>
                <a:cxn ang="0">
                  <a:pos x="46" y="289"/>
                </a:cxn>
                <a:cxn ang="0">
                  <a:pos x="60" y="263"/>
                </a:cxn>
                <a:cxn ang="0">
                  <a:pos x="60" y="263"/>
                </a:cxn>
                <a:cxn ang="0">
                  <a:pos x="60" y="237"/>
                </a:cxn>
                <a:cxn ang="0">
                  <a:pos x="60" y="197"/>
                </a:cxn>
                <a:cxn ang="0">
                  <a:pos x="46" y="172"/>
                </a:cxn>
                <a:cxn ang="0">
                  <a:pos x="46" y="160"/>
                </a:cxn>
                <a:cxn ang="0">
                  <a:pos x="86" y="186"/>
                </a:cxn>
                <a:cxn ang="0">
                  <a:pos x="86" y="186"/>
                </a:cxn>
                <a:cxn ang="0">
                  <a:pos x="86" y="160"/>
                </a:cxn>
              </a:cxnLst>
              <a:rect l="0" t="0" r="r" b="b"/>
              <a:pathLst>
                <a:path w="122" h="675">
                  <a:moveTo>
                    <a:pt x="122" y="99"/>
                  </a:moveTo>
                  <a:lnTo>
                    <a:pt x="39" y="99"/>
                  </a:lnTo>
                  <a:lnTo>
                    <a:pt x="39" y="81"/>
                  </a:lnTo>
                  <a:lnTo>
                    <a:pt x="38" y="81"/>
                  </a:lnTo>
                  <a:lnTo>
                    <a:pt x="37" y="36"/>
                  </a:lnTo>
                  <a:lnTo>
                    <a:pt x="35" y="36"/>
                  </a:lnTo>
                  <a:lnTo>
                    <a:pt x="34" y="81"/>
                  </a:lnTo>
                  <a:lnTo>
                    <a:pt x="33" y="81"/>
                  </a:lnTo>
                  <a:lnTo>
                    <a:pt x="33" y="99"/>
                  </a:lnTo>
                  <a:lnTo>
                    <a:pt x="26" y="99"/>
                  </a:lnTo>
                  <a:lnTo>
                    <a:pt x="26" y="71"/>
                  </a:lnTo>
                  <a:lnTo>
                    <a:pt x="23" y="71"/>
                  </a:lnTo>
                  <a:lnTo>
                    <a:pt x="21" y="0"/>
                  </a:lnTo>
                  <a:lnTo>
                    <a:pt x="21" y="0"/>
                  </a:lnTo>
                  <a:lnTo>
                    <a:pt x="19" y="71"/>
                  </a:lnTo>
                  <a:lnTo>
                    <a:pt x="16" y="71"/>
                  </a:lnTo>
                  <a:lnTo>
                    <a:pt x="16" y="99"/>
                  </a:lnTo>
                  <a:lnTo>
                    <a:pt x="0" y="99"/>
                  </a:lnTo>
                  <a:lnTo>
                    <a:pt x="0" y="675"/>
                  </a:lnTo>
                  <a:lnTo>
                    <a:pt x="70" y="675"/>
                  </a:lnTo>
                  <a:lnTo>
                    <a:pt x="70" y="196"/>
                  </a:lnTo>
                  <a:lnTo>
                    <a:pt x="122" y="196"/>
                  </a:lnTo>
                  <a:lnTo>
                    <a:pt x="122" y="99"/>
                  </a:lnTo>
                  <a:lnTo>
                    <a:pt x="122" y="99"/>
                  </a:lnTo>
                  <a:close/>
                  <a:moveTo>
                    <a:pt x="34" y="651"/>
                  </a:moveTo>
                  <a:lnTo>
                    <a:pt x="20" y="651"/>
                  </a:lnTo>
                  <a:lnTo>
                    <a:pt x="20" y="637"/>
                  </a:lnTo>
                  <a:lnTo>
                    <a:pt x="34" y="637"/>
                  </a:lnTo>
                  <a:lnTo>
                    <a:pt x="34" y="651"/>
                  </a:lnTo>
                  <a:lnTo>
                    <a:pt x="34" y="651"/>
                  </a:lnTo>
                  <a:close/>
                  <a:moveTo>
                    <a:pt x="34" y="626"/>
                  </a:moveTo>
                  <a:lnTo>
                    <a:pt x="20" y="626"/>
                  </a:lnTo>
                  <a:lnTo>
                    <a:pt x="20" y="611"/>
                  </a:lnTo>
                  <a:lnTo>
                    <a:pt x="34" y="611"/>
                  </a:lnTo>
                  <a:lnTo>
                    <a:pt x="34" y="626"/>
                  </a:lnTo>
                  <a:lnTo>
                    <a:pt x="34" y="626"/>
                  </a:lnTo>
                  <a:close/>
                  <a:moveTo>
                    <a:pt x="34" y="598"/>
                  </a:moveTo>
                  <a:lnTo>
                    <a:pt x="20" y="598"/>
                  </a:lnTo>
                  <a:lnTo>
                    <a:pt x="20" y="585"/>
                  </a:lnTo>
                  <a:lnTo>
                    <a:pt x="34" y="585"/>
                  </a:lnTo>
                  <a:lnTo>
                    <a:pt x="34" y="598"/>
                  </a:lnTo>
                  <a:lnTo>
                    <a:pt x="34" y="598"/>
                  </a:lnTo>
                  <a:close/>
                  <a:moveTo>
                    <a:pt x="34" y="573"/>
                  </a:moveTo>
                  <a:lnTo>
                    <a:pt x="20" y="573"/>
                  </a:lnTo>
                  <a:lnTo>
                    <a:pt x="20" y="559"/>
                  </a:lnTo>
                  <a:lnTo>
                    <a:pt x="34" y="559"/>
                  </a:lnTo>
                  <a:lnTo>
                    <a:pt x="34" y="573"/>
                  </a:lnTo>
                  <a:lnTo>
                    <a:pt x="34" y="573"/>
                  </a:lnTo>
                  <a:close/>
                  <a:moveTo>
                    <a:pt x="34" y="547"/>
                  </a:moveTo>
                  <a:lnTo>
                    <a:pt x="20" y="547"/>
                  </a:lnTo>
                  <a:lnTo>
                    <a:pt x="20" y="534"/>
                  </a:lnTo>
                  <a:lnTo>
                    <a:pt x="34" y="534"/>
                  </a:lnTo>
                  <a:lnTo>
                    <a:pt x="34" y="547"/>
                  </a:lnTo>
                  <a:lnTo>
                    <a:pt x="34" y="547"/>
                  </a:lnTo>
                  <a:close/>
                  <a:moveTo>
                    <a:pt x="34" y="521"/>
                  </a:moveTo>
                  <a:lnTo>
                    <a:pt x="20" y="521"/>
                  </a:lnTo>
                  <a:lnTo>
                    <a:pt x="20" y="507"/>
                  </a:lnTo>
                  <a:lnTo>
                    <a:pt x="34" y="507"/>
                  </a:lnTo>
                  <a:lnTo>
                    <a:pt x="34" y="521"/>
                  </a:lnTo>
                  <a:lnTo>
                    <a:pt x="34" y="521"/>
                  </a:lnTo>
                  <a:close/>
                  <a:moveTo>
                    <a:pt x="34" y="495"/>
                  </a:moveTo>
                  <a:lnTo>
                    <a:pt x="20" y="495"/>
                  </a:lnTo>
                  <a:lnTo>
                    <a:pt x="20" y="481"/>
                  </a:lnTo>
                  <a:lnTo>
                    <a:pt x="34" y="481"/>
                  </a:lnTo>
                  <a:lnTo>
                    <a:pt x="34" y="495"/>
                  </a:lnTo>
                  <a:lnTo>
                    <a:pt x="34" y="495"/>
                  </a:lnTo>
                  <a:close/>
                  <a:moveTo>
                    <a:pt x="34" y="470"/>
                  </a:moveTo>
                  <a:lnTo>
                    <a:pt x="20" y="470"/>
                  </a:lnTo>
                  <a:lnTo>
                    <a:pt x="20" y="456"/>
                  </a:lnTo>
                  <a:lnTo>
                    <a:pt x="34" y="456"/>
                  </a:lnTo>
                  <a:lnTo>
                    <a:pt x="34" y="470"/>
                  </a:lnTo>
                  <a:lnTo>
                    <a:pt x="34" y="470"/>
                  </a:lnTo>
                  <a:close/>
                  <a:moveTo>
                    <a:pt x="34" y="444"/>
                  </a:moveTo>
                  <a:lnTo>
                    <a:pt x="20" y="444"/>
                  </a:lnTo>
                  <a:lnTo>
                    <a:pt x="20" y="430"/>
                  </a:lnTo>
                  <a:lnTo>
                    <a:pt x="34" y="430"/>
                  </a:lnTo>
                  <a:lnTo>
                    <a:pt x="34" y="444"/>
                  </a:lnTo>
                  <a:lnTo>
                    <a:pt x="34" y="444"/>
                  </a:lnTo>
                  <a:close/>
                  <a:moveTo>
                    <a:pt x="34" y="418"/>
                  </a:moveTo>
                  <a:lnTo>
                    <a:pt x="20" y="418"/>
                  </a:lnTo>
                  <a:lnTo>
                    <a:pt x="20" y="403"/>
                  </a:lnTo>
                  <a:lnTo>
                    <a:pt x="34" y="403"/>
                  </a:lnTo>
                  <a:lnTo>
                    <a:pt x="34" y="418"/>
                  </a:lnTo>
                  <a:lnTo>
                    <a:pt x="34" y="418"/>
                  </a:lnTo>
                  <a:close/>
                  <a:moveTo>
                    <a:pt x="34" y="392"/>
                  </a:moveTo>
                  <a:lnTo>
                    <a:pt x="20" y="392"/>
                  </a:lnTo>
                  <a:lnTo>
                    <a:pt x="20" y="377"/>
                  </a:lnTo>
                  <a:lnTo>
                    <a:pt x="34" y="377"/>
                  </a:lnTo>
                  <a:lnTo>
                    <a:pt x="34" y="392"/>
                  </a:lnTo>
                  <a:lnTo>
                    <a:pt x="34" y="392"/>
                  </a:lnTo>
                  <a:close/>
                  <a:moveTo>
                    <a:pt x="34" y="366"/>
                  </a:moveTo>
                  <a:lnTo>
                    <a:pt x="20" y="366"/>
                  </a:lnTo>
                  <a:lnTo>
                    <a:pt x="20" y="352"/>
                  </a:lnTo>
                  <a:lnTo>
                    <a:pt x="34" y="352"/>
                  </a:lnTo>
                  <a:lnTo>
                    <a:pt x="34" y="366"/>
                  </a:lnTo>
                  <a:lnTo>
                    <a:pt x="34" y="366"/>
                  </a:lnTo>
                  <a:close/>
                  <a:moveTo>
                    <a:pt x="34" y="340"/>
                  </a:moveTo>
                  <a:lnTo>
                    <a:pt x="20" y="340"/>
                  </a:lnTo>
                  <a:lnTo>
                    <a:pt x="20" y="326"/>
                  </a:lnTo>
                  <a:lnTo>
                    <a:pt x="34" y="326"/>
                  </a:lnTo>
                  <a:lnTo>
                    <a:pt x="34" y="340"/>
                  </a:lnTo>
                  <a:lnTo>
                    <a:pt x="34" y="340"/>
                  </a:lnTo>
                  <a:close/>
                  <a:moveTo>
                    <a:pt x="34" y="314"/>
                  </a:moveTo>
                  <a:lnTo>
                    <a:pt x="20" y="314"/>
                  </a:lnTo>
                  <a:lnTo>
                    <a:pt x="20" y="300"/>
                  </a:lnTo>
                  <a:lnTo>
                    <a:pt x="34" y="300"/>
                  </a:lnTo>
                  <a:lnTo>
                    <a:pt x="34" y="314"/>
                  </a:lnTo>
                  <a:lnTo>
                    <a:pt x="34" y="314"/>
                  </a:lnTo>
                  <a:close/>
                  <a:moveTo>
                    <a:pt x="34" y="289"/>
                  </a:moveTo>
                  <a:lnTo>
                    <a:pt x="20" y="289"/>
                  </a:lnTo>
                  <a:lnTo>
                    <a:pt x="20" y="275"/>
                  </a:lnTo>
                  <a:lnTo>
                    <a:pt x="34" y="275"/>
                  </a:lnTo>
                  <a:lnTo>
                    <a:pt x="34" y="289"/>
                  </a:lnTo>
                  <a:lnTo>
                    <a:pt x="34" y="289"/>
                  </a:lnTo>
                  <a:close/>
                  <a:moveTo>
                    <a:pt x="34" y="263"/>
                  </a:moveTo>
                  <a:lnTo>
                    <a:pt x="20" y="263"/>
                  </a:lnTo>
                  <a:lnTo>
                    <a:pt x="20" y="249"/>
                  </a:lnTo>
                  <a:lnTo>
                    <a:pt x="34" y="249"/>
                  </a:lnTo>
                  <a:lnTo>
                    <a:pt x="34" y="263"/>
                  </a:lnTo>
                  <a:lnTo>
                    <a:pt x="34" y="263"/>
                  </a:lnTo>
                  <a:close/>
                  <a:moveTo>
                    <a:pt x="34" y="237"/>
                  </a:moveTo>
                  <a:lnTo>
                    <a:pt x="20" y="237"/>
                  </a:lnTo>
                  <a:lnTo>
                    <a:pt x="20" y="223"/>
                  </a:lnTo>
                  <a:lnTo>
                    <a:pt x="34" y="223"/>
                  </a:lnTo>
                  <a:lnTo>
                    <a:pt x="34" y="237"/>
                  </a:lnTo>
                  <a:lnTo>
                    <a:pt x="34" y="237"/>
                  </a:lnTo>
                  <a:close/>
                  <a:moveTo>
                    <a:pt x="34" y="211"/>
                  </a:moveTo>
                  <a:lnTo>
                    <a:pt x="20" y="211"/>
                  </a:lnTo>
                  <a:lnTo>
                    <a:pt x="20" y="197"/>
                  </a:lnTo>
                  <a:lnTo>
                    <a:pt x="34" y="197"/>
                  </a:lnTo>
                  <a:lnTo>
                    <a:pt x="34" y="211"/>
                  </a:lnTo>
                  <a:lnTo>
                    <a:pt x="34" y="211"/>
                  </a:lnTo>
                  <a:close/>
                  <a:moveTo>
                    <a:pt x="34" y="186"/>
                  </a:moveTo>
                  <a:lnTo>
                    <a:pt x="20" y="186"/>
                  </a:lnTo>
                  <a:lnTo>
                    <a:pt x="20" y="172"/>
                  </a:lnTo>
                  <a:lnTo>
                    <a:pt x="34" y="172"/>
                  </a:lnTo>
                  <a:lnTo>
                    <a:pt x="34" y="186"/>
                  </a:lnTo>
                  <a:lnTo>
                    <a:pt x="34" y="186"/>
                  </a:lnTo>
                  <a:close/>
                  <a:moveTo>
                    <a:pt x="34" y="160"/>
                  </a:moveTo>
                  <a:lnTo>
                    <a:pt x="20" y="160"/>
                  </a:lnTo>
                  <a:lnTo>
                    <a:pt x="20" y="145"/>
                  </a:lnTo>
                  <a:lnTo>
                    <a:pt x="34" y="145"/>
                  </a:lnTo>
                  <a:lnTo>
                    <a:pt x="34" y="160"/>
                  </a:lnTo>
                  <a:lnTo>
                    <a:pt x="34" y="160"/>
                  </a:lnTo>
                  <a:close/>
                  <a:moveTo>
                    <a:pt x="60" y="651"/>
                  </a:moveTo>
                  <a:lnTo>
                    <a:pt x="46" y="651"/>
                  </a:lnTo>
                  <a:lnTo>
                    <a:pt x="46" y="637"/>
                  </a:lnTo>
                  <a:lnTo>
                    <a:pt x="60" y="637"/>
                  </a:lnTo>
                  <a:lnTo>
                    <a:pt x="60" y="651"/>
                  </a:lnTo>
                  <a:lnTo>
                    <a:pt x="60" y="651"/>
                  </a:lnTo>
                  <a:close/>
                  <a:moveTo>
                    <a:pt x="60" y="626"/>
                  </a:moveTo>
                  <a:lnTo>
                    <a:pt x="46" y="626"/>
                  </a:lnTo>
                  <a:lnTo>
                    <a:pt x="46" y="611"/>
                  </a:lnTo>
                  <a:lnTo>
                    <a:pt x="60" y="611"/>
                  </a:lnTo>
                  <a:lnTo>
                    <a:pt x="60" y="626"/>
                  </a:lnTo>
                  <a:lnTo>
                    <a:pt x="60" y="626"/>
                  </a:lnTo>
                  <a:close/>
                  <a:moveTo>
                    <a:pt x="60" y="598"/>
                  </a:moveTo>
                  <a:lnTo>
                    <a:pt x="46" y="598"/>
                  </a:lnTo>
                  <a:lnTo>
                    <a:pt x="46" y="585"/>
                  </a:lnTo>
                  <a:lnTo>
                    <a:pt x="60" y="585"/>
                  </a:lnTo>
                  <a:lnTo>
                    <a:pt x="60" y="598"/>
                  </a:lnTo>
                  <a:lnTo>
                    <a:pt x="60" y="598"/>
                  </a:lnTo>
                  <a:close/>
                  <a:moveTo>
                    <a:pt x="60" y="573"/>
                  </a:moveTo>
                  <a:lnTo>
                    <a:pt x="46" y="573"/>
                  </a:lnTo>
                  <a:lnTo>
                    <a:pt x="46" y="559"/>
                  </a:lnTo>
                  <a:lnTo>
                    <a:pt x="60" y="559"/>
                  </a:lnTo>
                  <a:lnTo>
                    <a:pt x="60" y="573"/>
                  </a:lnTo>
                  <a:lnTo>
                    <a:pt x="60" y="573"/>
                  </a:lnTo>
                  <a:close/>
                  <a:moveTo>
                    <a:pt x="60" y="547"/>
                  </a:moveTo>
                  <a:lnTo>
                    <a:pt x="46" y="547"/>
                  </a:lnTo>
                  <a:lnTo>
                    <a:pt x="46" y="534"/>
                  </a:lnTo>
                  <a:lnTo>
                    <a:pt x="60" y="534"/>
                  </a:lnTo>
                  <a:lnTo>
                    <a:pt x="60" y="547"/>
                  </a:lnTo>
                  <a:lnTo>
                    <a:pt x="60" y="547"/>
                  </a:lnTo>
                  <a:close/>
                  <a:moveTo>
                    <a:pt x="60" y="521"/>
                  </a:moveTo>
                  <a:lnTo>
                    <a:pt x="46" y="521"/>
                  </a:lnTo>
                  <a:lnTo>
                    <a:pt x="46" y="507"/>
                  </a:lnTo>
                  <a:lnTo>
                    <a:pt x="60" y="507"/>
                  </a:lnTo>
                  <a:lnTo>
                    <a:pt x="60" y="521"/>
                  </a:lnTo>
                  <a:lnTo>
                    <a:pt x="60" y="521"/>
                  </a:lnTo>
                  <a:close/>
                  <a:moveTo>
                    <a:pt x="60" y="495"/>
                  </a:moveTo>
                  <a:lnTo>
                    <a:pt x="46" y="495"/>
                  </a:lnTo>
                  <a:lnTo>
                    <a:pt x="46" y="481"/>
                  </a:lnTo>
                  <a:lnTo>
                    <a:pt x="60" y="481"/>
                  </a:lnTo>
                  <a:lnTo>
                    <a:pt x="60" y="495"/>
                  </a:lnTo>
                  <a:lnTo>
                    <a:pt x="60" y="495"/>
                  </a:lnTo>
                  <a:close/>
                  <a:moveTo>
                    <a:pt x="60" y="470"/>
                  </a:moveTo>
                  <a:lnTo>
                    <a:pt x="46" y="470"/>
                  </a:lnTo>
                  <a:lnTo>
                    <a:pt x="46" y="456"/>
                  </a:lnTo>
                  <a:lnTo>
                    <a:pt x="60" y="456"/>
                  </a:lnTo>
                  <a:lnTo>
                    <a:pt x="60" y="470"/>
                  </a:lnTo>
                  <a:lnTo>
                    <a:pt x="60" y="470"/>
                  </a:lnTo>
                  <a:close/>
                  <a:moveTo>
                    <a:pt x="60" y="444"/>
                  </a:moveTo>
                  <a:lnTo>
                    <a:pt x="46" y="444"/>
                  </a:lnTo>
                  <a:lnTo>
                    <a:pt x="46" y="430"/>
                  </a:lnTo>
                  <a:lnTo>
                    <a:pt x="60" y="430"/>
                  </a:lnTo>
                  <a:lnTo>
                    <a:pt x="60" y="444"/>
                  </a:lnTo>
                  <a:lnTo>
                    <a:pt x="60" y="444"/>
                  </a:lnTo>
                  <a:close/>
                  <a:moveTo>
                    <a:pt x="60" y="418"/>
                  </a:moveTo>
                  <a:lnTo>
                    <a:pt x="46" y="418"/>
                  </a:lnTo>
                  <a:lnTo>
                    <a:pt x="46" y="403"/>
                  </a:lnTo>
                  <a:lnTo>
                    <a:pt x="60" y="403"/>
                  </a:lnTo>
                  <a:lnTo>
                    <a:pt x="60" y="418"/>
                  </a:lnTo>
                  <a:lnTo>
                    <a:pt x="60" y="418"/>
                  </a:lnTo>
                  <a:close/>
                  <a:moveTo>
                    <a:pt x="60" y="392"/>
                  </a:moveTo>
                  <a:lnTo>
                    <a:pt x="46" y="392"/>
                  </a:lnTo>
                  <a:lnTo>
                    <a:pt x="46" y="377"/>
                  </a:lnTo>
                  <a:lnTo>
                    <a:pt x="60" y="377"/>
                  </a:lnTo>
                  <a:lnTo>
                    <a:pt x="60" y="392"/>
                  </a:lnTo>
                  <a:lnTo>
                    <a:pt x="60" y="392"/>
                  </a:lnTo>
                  <a:close/>
                  <a:moveTo>
                    <a:pt x="60" y="366"/>
                  </a:moveTo>
                  <a:lnTo>
                    <a:pt x="46" y="366"/>
                  </a:lnTo>
                  <a:lnTo>
                    <a:pt x="46" y="352"/>
                  </a:lnTo>
                  <a:lnTo>
                    <a:pt x="60" y="352"/>
                  </a:lnTo>
                  <a:lnTo>
                    <a:pt x="60" y="366"/>
                  </a:lnTo>
                  <a:lnTo>
                    <a:pt x="60" y="366"/>
                  </a:lnTo>
                  <a:close/>
                  <a:moveTo>
                    <a:pt x="60" y="340"/>
                  </a:moveTo>
                  <a:lnTo>
                    <a:pt x="46" y="340"/>
                  </a:lnTo>
                  <a:lnTo>
                    <a:pt x="46" y="326"/>
                  </a:lnTo>
                  <a:lnTo>
                    <a:pt x="60" y="326"/>
                  </a:lnTo>
                  <a:lnTo>
                    <a:pt x="60" y="340"/>
                  </a:lnTo>
                  <a:lnTo>
                    <a:pt x="60" y="340"/>
                  </a:lnTo>
                  <a:close/>
                  <a:moveTo>
                    <a:pt x="60" y="314"/>
                  </a:moveTo>
                  <a:lnTo>
                    <a:pt x="46" y="314"/>
                  </a:lnTo>
                  <a:lnTo>
                    <a:pt x="46" y="300"/>
                  </a:lnTo>
                  <a:lnTo>
                    <a:pt x="60" y="300"/>
                  </a:lnTo>
                  <a:lnTo>
                    <a:pt x="60" y="314"/>
                  </a:lnTo>
                  <a:lnTo>
                    <a:pt x="60" y="314"/>
                  </a:lnTo>
                  <a:close/>
                  <a:moveTo>
                    <a:pt x="60" y="289"/>
                  </a:moveTo>
                  <a:lnTo>
                    <a:pt x="46" y="289"/>
                  </a:lnTo>
                  <a:lnTo>
                    <a:pt x="46" y="275"/>
                  </a:lnTo>
                  <a:lnTo>
                    <a:pt x="60" y="275"/>
                  </a:lnTo>
                  <a:lnTo>
                    <a:pt x="60" y="289"/>
                  </a:lnTo>
                  <a:lnTo>
                    <a:pt x="60" y="289"/>
                  </a:lnTo>
                  <a:close/>
                  <a:moveTo>
                    <a:pt x="60" y="263"/>
                  </a:moveTo>
                  <a:lnTo>
                    <a:pt x="46" y="263"/>
                  </a:lnTo>
                  <a:lnTo>
                    <a:pt x="46" y="249"/>
                  </a:lnTo>
                  <a:lnTo>
                    <a:pt x="60" y="249"/>
                  </a:lnTo>
                  <a:lnTo>
                    <a:pt x="60" y="263"/>
                  </a:lnTo>
                  <a:lnTo>
                    <a:pt x="60" y="263"/>
                  </a:lnTo>
                  <a:close/>
                  <a:moveTo>
                    <a:pt x="60" y="237"/>
                  </a:moveTo>
                  <a:lnTo>
                    <a:pt x="46" y="237"/>
                  </a:lnTo>
                  <a:lnTo>
                    <a:pt x="46" y="223"/>
                  </a:lnTo>
                  <a:lnTo>
                    <a:pt x="60" y="223"/>
                  </a:lnTo>
                  <a:lnTo>
                    <a:pt x="60" y="237"/>
                  </a:lnTo>
                  <a:lnTo>
                    <a:pt x="60" y="237"/>
                  </a:lnTo>
                  <a:close/>
                  <a:moveTo>
                    <a:pt x="60" y="211"/>
                  </a:moveTo>
                  <a:lnTo>
                    <a:pt x="46" y="211"/>
                  </a:lnTo>
                  <a:lnTo>
                    <a:pt x="46" y="197"/>
                  </a:lnTo>
                  <a:lnTo>
                    <a:pt x="60" y="197"/>
                  </a:lnTo>
                  <a:lnTo>
                    <a:pt x="60" y="211"/>
                  </a:lnTo>
                  <a:lnTo>
                    <a:pt x="60" y="211"/>
                  </a:lnTo>
                  <a:close/>
                  <a:moveTo>
                    <a:pt x="60" y="186"/>
                  </a:moveTo>
                  <a:lnTo>
                    <a:pt x="46" y="186"/>
                  </a:lnTo>
                  <a:lnTo>
                    <a:pt x="46" y="172"/>
                  </a:lnTo>
                  <a:lnTo>
                    <a:pt x="60" y="172"/>
                  </a:lnTo>
                  <a:lnTo>
                    <a:pt x="60" y="186"/>
                  </a:lnTo>
                  <a:lnTo>
                    <a:pt x="60" y="186"/>
                  </a:lnTo>
                  <a:close/>
                  <a:moveTo>
                    <a:pt x="60" y="160"/>
                  </a:moveTo>
                  <a:lnTo>
                    <a:pt x="46" y="160"/>
                  </a:lnTo>
                  <a:lnTo>
                    <a:pt x="46" y="145"/>
                  </a:lnTo>
                  <a:lnTo>
                    <a:pt x="60" y="145"/>
                  </a:lnTo>
                  <a:lnTo>
                    <a:pt x="60" y="160"/>
                  </a:lnTo>
                  <a:lnTo>
                    <a:pt x="60" y="160"/>
                  </a:lnTo>
                  <a:close/>
                  <a:moveTo>
                    <a:pt x="86" y="186"/>
                  </a:moveTo>
                  <a:lnTo>
                    <a:pt x="73" y="186"/>
                  </a:lnTo>
                  <a:lnTo>
                    <a:pt x="73" y="172"/>
                  </a:lnTo>
                  <a:lnTo>
                    <a:pt x="86" y="172"/>
                  </a:lnTo>
                  <a:lnTo>
                    <a:pt x="86" y="186"/>
                  </a:lnTo>
                  <a:lnTo>
                    <a:pt x="86" y="186"/>
                  </a:lnTo>
                  <a:close/>
                  <a:moveTo>
                    <a:pt x="86" y="160"/>
                  </a:moveTo>
                  <a:lnTo>
                    <a:pt x="73" y="160"/>
                  </a:lnTo>
                  <a:lnTo>
                    <a:pt x="73" y="145"/>
                  </a:lnTo>
                  <a:lnTo>
                    <a:pt x="86" y="145"/>
                  </a:lnTo>
                  <a:lnTo>
                    <a:pt x="86" y="160"/>
                  </a:lnTo>
                  <a:lnTo>
                    <a:pt x="86" y="16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cxnSp>
        <p:nvCxnSpPr>
          <p:cNvPr id="21" name="直線コネクタ 408"/>
          <p:cNvCxnSpPr/>
          <p:nvPr/>
        </p:nvCxnSpPr>
        <p:spPr>
          <a:xfrm flipV="1">
            <a:off x="5278524" y="4206726"/>
            <a:ext cx="893676" cy="2286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コネクタ 409"/>
          <p:cNvCxnSpPr>
            <a:stCxn id="5" idx="0"/>
          </p:cNvCxnSpPr>
          <p:nvPr/>
        </p:nvCxnSpPr>
        <p:spPr>
          <a:xfrm flipH="1" flipV="1">
            <a:off x="6248400" y="3063726"/>
            <a:ext cx="7758" cy="165735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4" descr="\\Mv-fs\Projects\Cisco\References\Brand Assets\Kubrick Icons\Device Icons\Device_access_point_3063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60606" y="4377630"/>
            <a:ext cx="549594" cy="171996"/>
          </a:xfrm>
          <a:prstGeom prst="rect">
            <a:avLst/>
          </a:prstGeom>
          <a:noFill/>
          <a:effectLst>
            <a:outerShdw blurRad="38100" dist="25400" dir="5400000" algn="t" rotWithShape="0">
              <a:prstClr val="black">
                <a:alpha val="65000"/>
              </a:prstClr>
            </a:outerShdw>
          </a:effectLst>
        </p:spPr>
      </p:pic>
      <p:pic>
        <p:nvPicPr>
          <p:cNvPr id="24" name="Picture 3" descr="\\MV-FS\Projects\Cisco\References\Brand Assets\Kubrick Icons\Device Icons\Device_switch_3062_default_256.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1207" y="4263876"/>
            <a:ext cx="551294" cy="382032"/>
          </a:xfrm>
          <a:prstGeom prst="rect">
            <a:avLst/>
          </a:prstGeom>
          <a:noFill/>
          <a:effectLst>
            <a:outerShdw blurRad="38100" dist="25400" dir="5400000" algn="t" rotWithShape="0">
              <a:prstClr val="black">
                <a:alpha val="65000"/>
              </a:prstClr>
            </a:outerShdw>
          </a:effectLst>
        </p:spPr>
      </p:pic>
      <p:pic>
        <p:nvPicPr>
          <p:cNvPr id="25" name="Picture 3" descr="\\MV-FS\Projects\Cisco\References\Brand Assets\Kubrick Icons\Device Icons\Device_switch_3062_default_256.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1906" y="3978126"/>
            <a:ext cx="551294" cy="382032"/>
          </a:xfrm>
          <a:prstGeom prst="rect">
            <a:avLst/>
          </a:prstGeom>
          <a:noFill/>
          <a:effectLst>
            <a:outerShdw blurRad="38100" dist="25400" dir="5400000" algn="t" rotWithShape="0">
              <a:prstClr val="black">
                <a:alpha val="65000"/>
              </a:prstClr>
            </a:outerShdw>
          </a:effectLst>
        </p:spPr>
      </p:pic>
      <p:cxnSp>
        <p:nvCxnSpPr>
          <p:cNvPr id="102" name="直線コネクタ 384"/>
          <p:cNvCxnSpPr/>
          <p:nvPr/>
        </p:nvCxnSpPr>
        <p:spPr>
          <a:xfrm>
            <a:off x="5791200" y="3520926"/>
            <a:ext cx="4572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5" name="Rectangle 82"/>
          <p:cNvSpPr/>
          <p:nvPr/>
        </p:nvSpPr>
        <p:spPr bwMode="auto">
          <a:xfrm>
            <a:off x="4495800" y="3978126"/>
            <a:ext cx="648072"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WLC</a:t>
            </a:r>
            <a:endParaRPr lang="en-US" sz="1200" dirty="0">
              <a:solidFill>
                <a:srgbClr val="404040"/>
              </a:solidFill>
            </a:endParaRPr>
          </a:p>
        </p:txBody>
      </p:sp>
      <p:sp>
        <p:nvSpPr>
          <p:cNvPr id="113" name="Rectangle 82"/>
          <p:cNvSpPr/>
          <p:nvPr/>
        </p:nvSpPr>
        <p:spPr bwMode="auto">
          <a:xfrm>
            <a:off x="4381128" y="4378176"/>
            <a:ext cx="648072"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AP</a:t>
            </a:r>
            <a:endParaRPr lang="en-US" sz="1200" dirty="0">
              <a:solidFill>
                <a:srgbClr val="404040"/>
              </a:solidFill>
            </a:endParaRPr>
          </a:p>
        </p:txBody>
      </p:sp>
      <p:sp>
        <p:nvSpPr>
          <p:cNvPr id="114" name="Rectangle 82"/>
          <p:cNvSpPr/>
          <p:nvPr/>
        </p:nvSpPr>
        <p:spPr bwMode="auto">
          <a:xfrm>
            <a:off x="5334000" y="4404819"/>
            <a:ext cx="648072"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Switch</a:t>
            </a:r>
            <a:endParaRPr lang="en-US" sz="1200" dirty="0">
              <a:solidFill>
                <a:srgbClr val="404040"/>
              </a:solidFill>
            </a:endParaRPr>
          </a:p>
        </p:txBody>
      </p:sp>
      <p:sp>
        <p:nvSpPr>
          <p:cNvPr id="150" name="Can 73"/>
          <p:cNvSpPr/>
          <p:nvPr/>
        </p:nvSpPr>
        <p:spPr>
          <a:xfrm>
            <a:off x="152400" y="1466482"/>
            <a:ext cx="3048000" cy="1371600"/>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cxnSp>
        <p:nvCxnSpPr>
          <p:cNvPr id="151" name="直線コネクタ 16"/>
          <p:cNvCxnSpPr/>
          <p:nvPr/>
        </p:nvCxnSpPr>
        <p:spPr>
          <a:xfrm>
            <a:off x="2763604" y="1752232"/>
            <a:ext cx="589196"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3" name="直線コネクタ 384"/>
          <p:cNvCxnSpPr/>
          <p:nvPr/>
        </p:nvCxnSpPr>
        <p:spPr>
          <a:xfrm>
            <a:off x="2743200" y="1580782"/>
            <a:ext cx="0" cy="1143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5" name="Oval 26"/>
          <p:cNvSpPr/>
          <p:nvPr/>
        </p:nvSpPr>
        <p:spPr bwMode="auto">
          <a:xfrm>
            <a:off x="1276062" y="1213845"/>
            <a:ext cx="1924338" cy="255083"/>
          </a:xfrm>
          <a:prstGeom prst="round2SameRect">
            <a:avLst/>
          </a:prstGeom>
          <a:solidFill>
            <a:srgbClr val="004B6B">
              <a:alpha val="50196"/>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b="1" dirty="0">
                <a:solidFill>
                  <a:schemeClr val="bg1"/>
                </a:solidFill>
              </a:rPr>
              <a:t>データセンター</a:t>
            </a:r>
            <a:endParaRPr lang="en-US" sz="1400" b="1" dirty="0">
              <a:solidFill>
                <a:schemeClr val="bg1"/>
              </a:solidFill>
            </a:endParaRPr>
          </a:p>
        </p:txBody>
      </p:sp>
      <p:pic>
        <p:nvPicPr>
          <p:cNvPr id="156" name="Picture 68" descr="datacenter.ai"/>
          <p:cNvPicPr>
            <a:picLocks noChangeAspect="1"/>
          </p:cNvPicPr>
          <p:nvPr/>
        </p:nvPicPr>
        <p:blipFill>
          <a:blip r:embed="rId5" cstate="print">
            <a:extLst>
              <a:ext uri="{28A0092B-C50C-407E-A947-70E740481C1C}">
                <a14:useLocalDpi xmlns:a14="http://schemas.microsoft.com/office/drawing/2010/main"/>
              </a:ext>
            </a:extLst>
          </a:blip>
          <a:srcRect l="58672" t="28191" r="25650" b="61733"/>
          <a:stretch>
            <a:fillRect/>
          </a:stretch>
        </p:blipFill>
        <p:spPr>
          <a:xfrm>
            <a:off x="2590800" y="1063476"/>
            <a:ext cx="701730" cy="460156"/>
          </a:xfrm>
          <a:prstGeom prst="rect">
            <a:avLst/>
          </a:prstGeom>
          <a:effectLst>
            <a:outerShdw blurRad="63500" sx="102000" sy="102000" algn="ctr" rotWithShape="0">
              <a:prstClr val="black">
                <a:alpha val="40000"/>
              </a:prstClr>
            </a:outerShdw>
          </a:effectLst>
        </p:spPr>
      </p:pic>
      <p:pic>
        <p:nvPicPr>
          <p:cNvPr id="157" name="Picture 2" descr="\\tyo-filer02d\wg-j\japan_bid_parts_catalog\Published\Cisco_Icon\Kubrick_Product_Color\Device_router_3057_default_64.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1801" y="1610983"/>
            <a:ext cx="463655" cy="3477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1" name="Group 110"/>
          <p:cNvGrpSpPr/>
          <p:nvPr/>
        </p:nvGrpSpPr>
        <p:grpSpPr>
          <a:xfrm>
            <a:off x="374546" y="2005680"/>
            <a:ext cx="618079" cy="335441"/>
            <a:chOff x="3336487" y="3807345"/>
            <a:chExt cx="877703" cy="664912"/>
          </a:xfrm>
          <a:effectLst>
            <a:outerShdw blurRad="63500" sx="102000" sy="102000" algn="ctr" rotWithShape="0">
              <a:prstClr val="black">
                <a:alpha val="67000"/>
              </a:prstClr>
            </a:outerShdw>
          </a:effectLst>
        </p:grpSpPr>
        <p:pic>
          <p:nvPicPr>
            <p:cNvPr id="252"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253"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5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sp>
        <p:nvSpPr>
          <p:cNvPr id="305" name="Freeform 7"/>
          <p:cNvSpPr>
            <a:spLocks noEditPoints="1"/>
          </p:cNvSpPr>
          <p:nvPr/>
        </p:nvSpPr>
        <p:spPr bwMode="auto">
          <a:xfrm>
            <a:off x="450746" y="1523632"/>
            <a:ext cx="272713" cy="29660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404040"/>
          </a:solidFill>
          <a:ln>
            <a:noFill/>
          </a:ln>
          <a:effectLst>
            <a:outerShdw blurRad="114300" sx="101000" sy="101000" algn="ctr" rotWithShape="0">
              <a:prstClr val="black">
                <a:alpha val="53000"/>
              </a:prstClr>
            </a:outerShdw>
          </a:effectLst>
        </p:spPr>
        <p:txBody>
          <a:bodyPr vert="horz" wrap="square" lIns="91440" tIns="45720" rIns="91440" bIns="45720" numCol="1" anchor="t" anchorCtr="0" compatLnSpc="1">
            <a:prstTxWarp prst="textNoShape">
              <a:avLst/>
            </a:prstTxWarp>
          </a:bodyPr>
          <a:lstStyle/>
          <a:p>
            <a:r>
              <a:rPr lang="en-US" sz="1600" dirty="0">
                <a:solidFill>
                  <a:srgbClr val="0096D6"/>
                </a:solidFill>
              </a:rPr>
              <a:t> </a:t>
            </a:r>
          </a:p>
        </p:txBody>
      </p:sp>
      <p:sp>
        <p:nvSpPr>
          <p:cNvPr id="306" name="Rectangle 82"/>
          <p:cNvSpPr/>
          <p:nvPr/>
        </p:nvSpPr>
        <p:spPr bwMode="auto">
          <a:xfrm>
            <a:off x="526945" y="1548480"/>
            <a:ext cx="1905000" cy="22860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404040"/>
                </a:solidFill>
                <a:effectLst>
                  <a:outerShdw blurRad="63500" algn="ctr" rotWithShape="0">
                    <a:prstClr val="black">
                      <a:alpha val="50000"/>
                    </a:prstClr>
                  </a:outerShdw>
                </a:effectLst>
              </a:rPr>
              <a:t>Active Directory</a:t>
            </a:r>
            <a:endParaRPr lang="en-US" sz="1400" dirty="0">
              <a:solidFill>
                <a:srgbClr val="404040"/>
              </a:solidFill>
              <a:effectLst>
                <a:outerShdw blurRad="63500" algn="ctr" rotWithShape="0">
                  <a:prstClr val="black">
                    <a:alpha val="50000"/>
                  </a:prstClr>
                </a:outerShdw>
              </a:effectLst>
            </a:endParaRPr>
          </a:p>
        </p:txBody>
      </p:sp>
      <p:sp>
        <p:nvSpPr>
          <p:cNvPr id="307" name="Rectangle 82"/>
          <p:cNvSpPr/>
          <p:nvPr/>
        </p:nvSpPr>
        <p:spPr bwMode="auto">
          <a:xfrm>
            <a:off x="755545" y="1891380"/>
            <a:ext cx="16002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ISE(A) Primary</a:t>
            </a:r>
          </a:p>
        </p:txBody>
      </p:sp>
      <p:grpSp>
        <p:nvGrpSpPr>
          <p:cNvPr id="309" name="Group 110"/>
          <p:cNvGrpSpPr/>
          <p:nvPr/>
        </p:nvGrpSpPr>
        <p:grpSpPr>
          <a:xfrm>
            <a:off x="298346" y="1841689"/>
            <a:ext cx="618079" cy="335441"/>
            <a:chOff x="3336487" y="3807345"/>
            <a:chExt cx="877703" cy="664912"/>
          </a:xfrm>
          <a:effectLst>
            <a:outerShdw blurRad="63500" sx="102000" sy="102000" algn="ctr" rotWithShape="0">
              <a:prstClr val="black">
                <a:alpha val="67000"/>
              </a:prstClr>
            </a:outerShdw>
          </a:effectLst>
        </p:grpSpPr>
        <p:pic>
          <p:nvPicPr>
            <p:cNvPr id="310"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311"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31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1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1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1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1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1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1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1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3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3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3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3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3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3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grpSp>
        <p:nvGrpSpPr>
          <p:cNvPr id="363" name="Group 110"/>
          <p:cNvGrpSpPr/>
          <p:nvPr/>
        </p:nvGrpSpPr>
        <p:grpSpPr>
          <a:xfrm>
            <a:off x="905922" y="2373422"/>
            <a:ext cx="618079" cy="335441"/>
            <a:chOff x="3336487" y="3807345"/>
            <a:chExt cx="877703" cy="664912"/>
          </a:xfrm>
          <a:effectLst>
            <a:outerShdw blurRad="63500" sx="102000" sy="102000" algn="ctr" rotWithShape="0">
              <a:prstClr val="black">
                <a:alpha val="67000"/>
              </a:prstClr>
            </a:outerShdw>
          </a:effectLst>
        </p:grpSpPr>
        <p:pic>
          <p:nvPicPr>
            <p:cNvPr id="364"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365"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36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6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6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6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grpSp>
        <p:nvGrpSpPr>
          <p:cNvPr id="390" name="Group 110"/>
          <p:cNvGrpSpPr/>
          <p:nvPr/>
        </p:nvGrpSpPr>
        <p:grpSpPr>
          <a:xfrm>
            <a:off x="685801" y="2438032"/>
            <a:ext cx="618079" cy="335441"/>
            <a:chOff x="3336487" y="3807345"/>
            <a:chExt cx="877703" cy="664912"/>
          </a:xfrm>
          <a:effectLst>
            <a:outerShdw blurRad="63500" sx="102000" sy="102000" algn="ctr" rotWithShape="0">
              <a:prstClr val="black">
                <a:alpha val="67000"/>
              </a:prstClr>
            </a:outerShdw>
          </a:effectLst>
        </p:grpSpPr>
        <p:pic>
          <p:nvPicPr>
            <p:cNvPr id="391"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392"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39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0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1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1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1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1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1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1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1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sp>
        <p:nvSpPr>
          <p:cNvPr id="418" name="Rectangle 82"/>
          <p:cNvSpPr/>
          <p:nvPr/>
        </p:nvSpPr>
        <p:spPr bwMode="auto">
          <a:xfrm>
            <a:off x="1371600" y="2487722"/>
            <a:ext cx="13716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6600"/>
                </a:solidFill>
                <a:effectLst>
                  <a:outerShdw blurRad="63500" algn="ctr" rotWithShape="0">
                    <a:prstClr val="black">
                      <a:alpha val="50000"/>
                    </a:prstClr>
                  </a:outerShdw>
                </a:effectLst>
              </a:rPr>
              <a:t>ISE</a:t>
            </a:r>
            <a:r>
              <a:rPr lang="en-US" sz="1400" dirty="0">
                <a:solidFill>
                  <a:srgbClr val="FF6600"/>
                </a:solidFill>
                <a:effectLst>
                  <a:outerShdw blurRad="63500" algn="ctr" rotWithShape="0">
                    <a:prstClr val="black">
                      <a:alpha val="50000"/>
                    </a:prstClr>
                  </a:outerShdw>
                </a:effectLst>
              </a:rPr>
              <a:t> </a:t>
            </a:r>
            <a:r>
              <a:rPr lang="en-US" sz="1400" dirty="0" smtClean="0">
                <a:solidFill>
                  <a:srgbClr val="FF6600"/>
                </a:solidFill>
                <a:effectLst>
                  <a:outerShdw blurRad="63500" algn="ctr" rotWithShape="0">
                    <a:prstClr val="black">
                      <a:alpha val="50000"/>
                    </a:prstClr>
                  </a:outerShdw>
                </a:effectLst>
              </a:rPr>
              <a:t>(P)</a:t>
            </a:r>
            <a:endParaRPr lang="en-US" sz="1400" dirty="0">
              <a:solidFill>
                <a:srgbClr val="FF6600"/>
              </a:solidFill>
              <a:effectLst>
                <a:outerShdw blurRad="63500" algn="ctr" rotWithShape="0">
                  <a:prstClr val="black">
                    <a:alpha val="50000"/>
                  </a:prstClr>
                </a:outerShdw>
              </a:effectLst>
            </a:endParaRPr>
          </a:p>
        </p:txBody>
      </p:sp>
      <p:grpSp>
        <p:nvGrpSpPr>
          <p:cNvPr id="446" name="Group 110"/>
          <p:cNvGrpSpPr/>
          <p:nvPr/>
        </p:nvGrpSpPr>
        <p:grpSpPr>
          <a:xfrm>
            <a:off x="4182522" y="3534306"/>
            <a:ext cx="618079" cy="335441"/>
            <a:chOff x="3336487" y="3807345"/>
            <a:chExt cx="877703" cy="664912"/>
          </a:xfrm>
          <a:effectLst>
            <a:outerShdw blurRad="63500" sx="102000" sy="102000" algn="ctr" rotWithShape="0">
              <a:prstClr val="black">
                <a:alpha val="67000"/>
              </a:prstClr>
            </a:outerShdw>
          </a:effectLst>
        </p:grpSpPr>
        <p:pic>
          <p:nvPicPr>
            <p:cNvPr id="447"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448"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449"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0"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1"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2"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3"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4"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5"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6"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7"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8"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9"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0"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1"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2"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3"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4"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5"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6"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7"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8"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9"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0"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1"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2"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grpSp>
        <p:nvGrpSpPr>
          <p:cNvPr id="473" name="Group 110"/>
          <p:cNvGrpSpPr/>
          <p:nvPr/>
        </p:nvGrpSpPr>
        <p:grpSpPr>
          <a:xfrm>
            <a:off x="4021643" y="3598915"/>
            <a:ext cx="618079" cy="335441"/>
            <a:chOff x="3336487" y="3807345"/>
            <a:chExt cx="877703" cy="664912"/>
          </a:xfrm>
          <a:effectLst>
            <a:outerShdw blurRad="63500" sx="102000" sy="102000" algn="ctr" rotWithShape="0">
              <a:prstClr val="black">
                <a:alpha val="67000"/>
              </a:prstClr>
            </a:outerShdw>
          </a:effectLst>
        </p:grpSpPr>
        <p:pic>
          <p:nvPicPr>
            <p:cNvPr id="474"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475"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47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cxnSp>
        <p:nvCxnSpPr>
          <p:cNvPr id="500" name="直線コネクタ 384"/>
          <p:cNvCxnSpPr/>
          <p:nvPr/>
        </p:nvCxnSpPr>
        <p:spPr>
          <a:xfrm>
            <a:off x="5507124" y="3749526"/>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1" name="Rectangle 82"/>
          <p:cNvSpPr/>
          <p:nvPr/>
        </p:nvSpPr>
        <p:spPr bwMode="auto">
          <a:xfrm>
            <a:off x="4440324" y="3635226"/>
            <a:ext cx="13716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6600"/>
                </a:solidFill>
                <a:effectLst>
                  <a:outerShdw blurRad="63500" algn="ctr" rotWithShape="0">
                    <a:prstClr val="black">
                      <a:alpha val="50000"/>
                    </a:prstClr>
                  </a:outerShdw>
                </a:effectLst>
              </a:rPr>
              <a:t>ISE</a:t>
            </a:r>
            <a:r>
              <a:rPr lang="en-US" sz="1400" dirty="0">
                <a:solidFill>
                  <a:srgbClr val="FF6600"/>
                </a:solidFill>
                <a:effectLst>
                  <a:outerShdw blurRad="63500" algn="ctr" rotWithShape="0">
                    <a:prstClr val="black">
                      <a:alpha val="50000"/>
                    </a:prstClr>
                  </a:outerShdw>
                </a:effectLst>
              </a:rPr>
              <a:t> </a:t>
            </a:r>
            <a:r>
              <a:rPr lang="en-US" sz="1400" dirty="0" smtClean="0">
                <a:solidFill>
                  <a:srgbClr val="FF6600"/>
                </a:solidFill>
                <a:effectLst>
                  <a:outerShdw blurRad="63500" algn="ctr" rotWithShape="0">
                    <a:prstClr val="black">
                      <a:alpha val="50000"/>
                    </a:prstClr>
                  </a:outerShdw>
                </a:effectLst>
              </a:rPr>
              <a:t>(P)</a:t>
            </a:r>
            <a:endParaRPr lang="en-US" sz="1400" dirty="0">
              <a:solidFill>
                <a:srgbClr val="FF6600"/>
              </a:solidFill>
              <a:effectLst>
                <a:outerShdw blurRad="63500" algn="ctr" rotWithShape="0">
                  <a:prstClr val="black">
                    <a:alpha val="50000"/>
                  </a:prstClr>
                </a:outerShdw>
              </a:effectLst>
            </a:endParaRPr>
          </a:p>
        </p:txBody>
      </p:sp>
      <p:sp>
        <p:nvSpPr>
          <p:cNvPr id="502" name="Freeform 7"/>
          <p:cNvSpPr>
            <a:spLocks noEditPoints="1"/>
          </p:cNvSpPr>
          <p:nvPr/>
        </p:nvSpPr>
        <p:spPr bwMode="auto">
          <a:xfrm>
            <a:off x="3886201" y="3224320"/>
            <a:ext cx="272713" cy="29660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404040"/>
          </a:solidFill>
          <a:ln>
            <a:noFill/>
          </a:ln>
          <a:effectLst>
            <a:outerShdw blurRad="114300" sx="101000" sy="101000" algn="ctr" rotWithShape="0">
              <a:prstClr val="black">
                <a:alpha val="53000"/>
              </a:prstClr>
            </a:outerShdw>
          </a:effectLst>
        </p:spPr>
        <p:txBody>
          <a:bodyPr vert="horz" wrap="square" lIns="91440" tIns="45720" rIns="91440" bIns="45720" numCol="1" anchor="t" anchorCtr="0" compatLnSpc="1">
            <a:prstTxWarp prst="textNoShape">
              <a:avLst/>
            </a:prstTxWarp>
          </a:bodyPr>
          <a:lstStyle/>
          <a:p>
            <a:r>
              <a:rPr lang="en-US" sz="1600" dirty="0">
                <a:solidFill>
                  <a:srgbClr val="0096D6"/>
                </a:solidFill>
              </a:rPr>
              <a:t> </a:t>
            </a:r>
          </a:p>
        </p:txBody>
      </p:sp>
      <p:sp>
        <p:nvSpPr>
          <p:cNvPr id="503" name="Rectangle 82"/>
          <p:cNvSpPr/>
          <p:nvPr/>
        </p:nvSpPr>
        <p:spPr bwMode="auto">
          <a:xfrm>
            <a:off x="4114800" y="3249168"/>
            <a:ext cx="15240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404040"/>
                </a:solidFill>
                <a:effectLst>
                  <a:outerShdw blurRad="63500" algn="ctr" rotWithShape="0">
                    <a:prstClr val="black">
                      <a:alpha val="50000"/>
                    </a:prstClr>
                  </a:outerShdw>
                </a:effectLst>
              </a:rPr>
              <a:t>Active Directory</a:t>
            </a:r>
            <a:endParaRPr lang="en-US" sz="1400" dirty="0">
              <a:solidFill>
                <a:srgbClr val="404040"/>
              </a:solidFill>
              <a:effectLst>
                <a:outerShdw blurRad="63500" algn="ctr" rotWithShape="0">
                  <a:prstClr val="black">
                    <a:alpha val="50000"/>
                  </a:prstClr>
                </a:outerShdw>
              </a:effectLst>
            </a:endParaRPr>
          </a:p>
        </p:txBody>
      </p:sp>
      <p:cxnSp>
        <p:nvCxnSpPr>
          <p:cNvPr id="504" name="直線コネクタ 384"/>
          <p:cNvCxnSpPr/>
          <p:nvPr/>
        </p:nvCxnSpPr>
        <p:spPr>
          <a:xfrm>
            <a:off x="5507124" y="3349476"/>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5" name="直線コネクタ 384"/>
          <p:cNvCxnSpPr/>
          <p:nvPr/>
        </p:nvCxnSpPr>
        <p:spPr>
          <a:xfrm>
            <a:off x="5811924" y="3266676"/>
            <a:ext cx="0" cy="540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6" name="Rectangle 82"/>
          <p:cNvSpPr/>
          <p:nvPr/>
        </p:nvSpPr>
        <p:spPr bwMode="auto">
          <a:xfrm>
            <a:off x="831745" y="2119980"/>
            <a:ext cx="16002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ISE(M) Primary</a:t>
            </a:r>
          </a:p>
        </p:txBody>
      </p:sp>
      <p:cxnSp>
        <p:nvCxnSpPr>
          <p:cNvPr id="564" name="直線コネクタ 16"/>
          <p:cNvCxnSpPr/>
          <p:nvPr/>
        </p:nvCxnSpPr>
        <p:spPr>
          <a:xfrm>
            <a:off x="2362200" y="1695082"/>
            <a:ext cx="3810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5" name="直線コネクタ 16"/>
          <p:cNvCxnSpPr/>
          <p:nvPr/>
        </p:nvCxnSpPr>
        <p:spPr>
          <a:xfrm>
            <a:off x="2438400" y="1980832"/>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7" name="直線コネクタ 16"/>
          <p:cNvCxnSpPr/>
          <p:nvPr/>
        </p:nvCxnSpPr>
        <p:spPr>
          <a:xfrm>
            <a:off x="2438400" y="2209432"/>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0" name="直線コネクタ 16"/>
          <p:cNvCxnSpPr/>
          <p:nvPr/>
        </p:nvCxnSpPr>
        <p:spPr>
          <a:xfrm>
            <a:off x="2514600" y="2552332"/>
            <a:ext cx="2286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1" name="Rectangle 82"/>
          <p:cNvSpPr/>
          <p:nvPr/>
        </p:nvSpPr>
        <p:spPr bwMode="auto">
          <a:xfrm>
            <a:off x="6248400" y="200614"/>
            <a:ext cx="2568764" cy="428036"/>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pPr>
            <a:r>
              <a:rPr lang="ja-JP" altLang="en-US" sz="1200" dirty="0">
                <a:solidFill>
                  <a:srgbClr val="004B6B"/>
                </a:solidFill>
              </a:rPr>
              <a:t>同時</a:t>
            </a:r>
            <a:r>
              <a:rPr lang="ja-JP" altLang="en-US" sz="1200" dirty="0" smtClean="0">
                <a:solidFill>
                  <a:srgbClr val="004B6B"/>
                </a:solidFill>
              </a:rPr>
              <a:t>接続数</a:t>
            </a:r>
            <a:endParaRPr lang="en-US" altLang="ja-JP" sz="1200" dirty="0">
              <a:solidFill>
                <a:srgbClr val="004B6B"/>
              </a:solidFill>
            </a:endParaRPr>
          </a:p>
          <a:p>
            <a:pPr algn="ctr" fontAlgn="base">
              <a:spcBef>
                <a:spcPct val="0"/>
              </a:spcBef>
              <a:spcAft>
                <a:spcPct val="0"/>
              </a:spcAft>
            </a:pPr>
            <a:r>
              <a:rPr lang="ja-JP" altLang="en-US" sz="1400" b="1" dirty="0" smtClean="0">
                <a:solidFill>
                  <a:srgbClr val="004B6B"/>
                </a:solidFill>
              </a:rPr>
              <a:t>エンドポイント</a:t>
            </a:r>
            <a:r>
              <a:rPr lang="en-US" altLang="ja-JP" sz="1400" b="1" dirty="0" smtClean="0">
                <a:solidFill>
                  <a:srgbClr val="004B6B"/>
                </a:solidFill>
              </a:rPr>
              <a:t> &lt;500,000</a:t>
            </a:r>
          </a:p>
        </p:txBody>
      </p:sp>
      <p:sp>
        <p:nvSpPr>
          <p:cNvPr id="601" name="Can 73"/>
          <p:cNvSpPr/>
          <p:nvPr/>
        </p:nvSpPr>
        <p:spPr>
          <a:xfrm>
            <a:off x="152400" y="3178026"/>
            <a:ext cx="3048000" cy="1371600"/>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cxnSp>
        <p:nvCxnSpPr>
          <p:cNvPr id="602" name="直線コネクタ 16"/>
          <p:cNvCxnSpPr/>
          <p:nvPr/>
        </p:nvCxnSpPr>
        <p:spPr>
          <a:xfrm>
            <a:off x="2763604" y="3463776"/>
            <a:ext cx="589196"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3" name="直線コネクタ 384"/>
          <p:cNvCxnSpPr/>
          <p:nvPr/>
        </p:nvCxnSpPr>
        <p:spPr>
          <a:xfrm>
            <a:off x="2743200" y="3292326"/>
            <a:ext cx="0" cy="1143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4" name="Oval 26"/>
          <p:cNvSpPr/>
          <p:nvPr/>
        </p:nvSpPr>
        <p:spPr bwMode="auto">
          <a:xfrm>
            <a:off x="1276062" y="2925389"/>
            <a:ext cx="1924338" cy="255083"/>
          </a:xfrm>
          <a:prstGeom prst="round2SameRect">
            <a:avLst/>
          </a:prstGeom>
          <a:solidFill>
            <a:srgbClr val="004B6B">
              <a:alpha val="50196"/>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b="1" dirty="0">
                <a:solidFill>
                  <a:schemeClr val="bg1"/>
                </a:solidFill>
              </a:rPr>
              <a:t>データセンター</a:t>
            </a:r>
            <a:endParaRPr lang="en-US" sz="1400" b="1" dirty="0">
              <a:solidFill>
                <a:schemeClr val="bg1"/>
              </a:solidFill>
            </a:endParaRPr>
          </a:p>
        </p:txBody>
      </p:sp>
      <p:pic>
        <p:nvPicPr>
          <p:cNvPr id="605" name="Picture 68" descr="datacenter.ai"/>
          <p:cNvPicPr>
            <a:picLocks noChangeAspect="1"/>
          </p:cNvPicPr>
          <p:nvPr/>
        </p:nvPicPr>
        <p:blipFill>
          <a:blip r:embed="rId5" cstate="print">
            <a:extLst>
              <a:ext uri="{28A0092B-C50C-407E-A947-70E740481C1C}">
                <a14:useLocalDpi xmlns:a14="http://schemas.microsoft.com/office/drawing/2010/main"/>
              </a:ext>
            </a:extLst>
          </a:blip>
          <a:srcRect l="58672" t="28191" r="25650" b="61733"/>
          <a:stretch>
            <a:fillRect/>
          </a:stretch>
        </p:blipFill>
        <p:spPr>
          <a:xfrm>
            <a:off x="2590800" y="2775021"/>
            <a:ext cx="701730" cy="460156"/>
          </a:xfrm>
          <a:prstGeom prst="rect">
            <a:avLst/>
          </a:prstGeom>
          <a:effectLst>
            <a:outerShdw blurRad="63500" sx="102000" sy="102000" algn="ctr" rotWithShape="0">
              <a:prstClr val="black">
                <a:alpha val="40000"/>
              </a:prstClr>
            </a:outerShdw>
          </a:effectLst>
        </p:spPr>
      </p:pic>
      <p:pic>
        <p:nvPicPr>
          <p:cNvPr id="606" name="Picture 2" descr="\\tyo-filer02d\wg-j\japan_bid_parts_catalog\Published\Cisco_Icon\Kubrick_Product_Color\Device_router_3057_default_64.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1801" y="3322527"/>
            <a:ext cx="463655" cy="3477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07" name="Group 110"/>
          <p:cNvGrpSpPr/>
          <p:nvPr/>
        </p:nvGrpSpPr>
        <p:grpSpPr>
          <a:xfrm>
            <a:off x="374546" y="3717224"/>
            <a:ext cx="618079" cy="335441"/>
            <a:chOff x="3336487" y="3807345"/>
            <a:chExt cx="877703" cy="664912"/>
          </a:xfrm>
          <a:effectLst>
            <a:outerShdw blurRad="63500" sx="102000" sy="102000" algn="ctr" rotWithShape="0">
              <a:prstClr val="black">
                <a:alpha val="67000"/>
              </a:prstClr>
            </a:outerShdw>
          </a:effectLst>
        </p:grpSpPr>
        <p:pic>
          <p:nvPicPr>
            <p:cNvPr id="608"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609"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10"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1"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2"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3"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4"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6"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7"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8"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9"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0"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1"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2"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4"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5"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6"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7"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8"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9"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0"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1"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2"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3"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sp>
        <p:nvSpPr>
          <p:cNvPr id="634" name="Freeform 7"/>
          <p:cNvSpPr>
            <a:spLocks noEditPoints="1"/>
          </p:cNvSpPr>
          <p:nvPr/>
        </p:nvSpPr>
        <p:spPr bwMode="auto">
          <a:xfrm>
            <a:off x="450746" y="3235177"/>
            <a:ext cx="272713" cy="29660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404040"/>
          </a:solidFill>
          <a:ln>
            <a:noFill/>
          </a:ln>
          <a:effectLst>
            <a:outerShdw blurRad="114300" sx="101000" sy="101000" algn="ctr" rotWithShape="0">
              <a:prstClr val="black">
                <a:alpha val="53000"/>
              </a:prstClr>
            </a:outerShdw>
          </a:effectLst>
        </p:spPr>
        <p:txBody>
          <a:bodyPr vert="horz" wrap="square" lIns="91440" tIns="45720" rIns="91440" bIns="45720" numCol="1" anchor="t" anchorCtr="0" compatLnSpc="1">
            <a:prstTxWarp prst="textNoShape">
              <a:avLst/>
            </a:prstTxWarp>
          </a:bodyPr>
          <a:lstStyle/>
          <a:p>
            <a:r>
              <a:rPr lang="en-US" sz="1600" dirty="0">
                <a:solidFill>
                  <a:srgbClr val="0096D6"/>
                </a:solidFill>
              </a:rPr>
              <a:t> </a:t>
            </a:r>
          </a:p>
        </p:txBody>
      </p:sp>
      <p:sp>
        <p:nvSpPr>
          <p:cNvPr id="635" name="Rectangle 82"/>
          <p:cNvSpPr/>
          <p:nvPr/>
        </p:nvSpPr>
        <p:spPr bwMode="auto">
          <a:xfrm>
            <a:off x="526945" y="3260024"/>
            <a:ext cx="1905000" cy="22860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404040"/>
                </a:solidFill>
                <a:effectLst>
                  <a:outerShdw blurRad="63500" algn="ctr" rotWithShape="0">
                    <a:prstClr val="black">
                      <a:alpha val="50000"/>
                    </a:prstClr>
                  </a:outerShdw>
                </a:effectLst>
              </a:rPr>
              <a:t>Active Directory</a:t>
            </a:r>
            <a:endParaRPr lang="en-US" sz="1400" dirty="0">
              <a:solidFill>
                <a:srgbClr val="404040"/>
              </a:solidFill>
              <a:effectLst>
                <a:outerShdw blurRad="63500" algn="ctr" rotWithShape="0">
                  <a:prstClr val="black">
                    <a:alpha val="50000"/>
                  </a:prstClr>
                </a:outerShdw>
              </a:effectLst>
            </a:endParaRPr>
          </a:p>
        </p:txBody>
      </p:sp>
      <p:sp>
        <p:nvSpPr>
          <p:cNvPr id="636" name="Rectangle 82"/>
          <p:cNvSpPr/>
          <p:nvPr/>
        </p:nvSpPr>
        <p:spPr bwMode="auto">
          <a:xfrm>
            <a:off x="838199" y="3602924"/>
            <a:ext cx="1828801" cy="167576"/>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ISE(A) Secondary</a:t>
            </a:r>
          </a:p>
        </p:txBody>
      </p:sp>
      <p:grpSp>
        <p:nvGrpSpPr>
          <p:cNvPr id="637" name="Group 110"/>
          <p:cNvGrpSpPr/>
          <p:nvPr/>
        </p:nvGrpSpPr>
        <p:grpSpPr>
          <a:xfrm>
            <a:off x="298346" y="3553234"/>
            <a:ext cx="618079" cy="335441"/>
            <a:chOff x="3336487" y="3807345"/>
            <a:chExt cx="877703" cy="664912"/>
          </a:xfrm>
          <a:effectLst>
            <a:outerShdw blurRad="63500" sx="102000" sy="102000" algn="ctr" rotWithShape="0">
              <a:prstClr val="black">
                <a:alpha val="67000"/>
              </a:prstClr>
            </a:outerShdw>
          </a:effectLst>
        </p:grpSpPr>
        <p:pic>
          <p:nvPicPr>
            <p:cNvPr id="638"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639"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40"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1"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2"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3"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4"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6"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7"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8"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9"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0"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1"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2"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4"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5"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6"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7"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8"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9"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0"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1"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2"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3"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grpSp>
        <p:nvGrpSpPr>
          <p:cNvPr id="664" name="Group 110"/>
          <p:cNvGrpSpPr/>
          <p:nvPr/>
        </p:nvGrpSpPr>
        <p:grpSpPr>
          <a:xfrm>
            <a:off x="1058322" y="4084966"/>
            <a:ext cx="618079" cy="335441"/>
            <a:chOff x="3336487" y="3807345"/>
            <a:chExt cx="877703" cy="664912"/>
          </a:xfrm>
          <a:effectLst>
            <a:outerShdw blurRad="63500" sx="102000" sy="102000" algn="ctr" rotWithShape="0">
              <a:prstClr val="black">
                <a:alpha val="67000"/>
              </a:prstClr>
            </a:outerShdw>
          </a:effectLst>
        </p:grpSpPr>
        <p:pic>
          <p:nvPicPr>
            <p:cNvPr id="665"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666"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67"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8"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9"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0"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1"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2"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3"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4"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5"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6"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7"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8"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9"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0"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1"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2"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3"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4"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5"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6"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7"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8"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9"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0"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grpSp>
        <p:nvGrpSpPr>
          <p:cNvPr id="691" name="Group 110"/>
          <p:cNvGrpSpPr/>
          <p:nvPr/>
        </p:nvGrpSpPr>
        <p:grpSpPr>
          <a:xfrm>
            <a:off x="838201" y="4149576"/>
            <a:ext cx="618079" cy="335441"/>
            <a:chOff x="3336487" y="3807345"/>
            <a:chExt cx="877703" cy="664912"/>
          </a:xfrm>
          <a:effectLst>
            <a:outerShdw blurRad="63500" sx="102000" sy="102000" algn="ctr" rotWithShape="0">
              <a:prstClr val="black">
                <a:alpha val="67000"/>
              </a:prstClr>
            </a:outerShdw>
          </a:effectLst>
        </p:grpSpPr>
        <p:pic>
          <p:nvPicPr>
            <p:cNvPr id="692"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693"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9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sp>
        <p:nvSpPr>
          <p:cNvPr id="718" name="Rectangle 82"/>
          <p:cNvSpPr/>
          <p:nvPr/>
        </p:nvSpPr>
        <p:spPr bwMode="auto">
          <a:xfrm>
            <a:off x="1371600" y="4199267"/>
            <a:ext cx="13716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6600"/>
                </a:solidFill>
                <a:effectLst>
                  <a:outerShdw blurRad="63500" algn="ctr" rotWithShape="0">
                    <a:prstClr val="black">
                      <a:alpha val="50000"/>
                    </a:prstClr>
                  </a:outerShdw>
                </a:effectLst>
              </a:rPr>
              <a:t>ISE</a:t>
            </a:r>
            <a:r>
              <a:rPr lang="en-US" sz="1400" dirty="0">
                <a:solidFill>
                  <a:srgbClr val="FF6600"/>
                </a:solidFill>
                <a:effectLst>
                  <a:outerShdw blurRad="63500" algn="ctr" rotWithShape="0">
                    <a:prstClr val="black">
                      <a:alpha val="50000"/>
                    </a:prstClr>
                  </a:outerShdw>
                </a:effectLst>
              </a:rPr>
              <a:t> </a:t>
            </a:r>
            <a:r>
              <a:rPr lang="en-US" sz="1400" dirty="0" smtClean="0">
                <a:solidFill>
                  <a:srgbClr val="FF6600"/>
                </a:solidFill>
                <a:effectLst>
                  <a:outerShdw blurRad="63500" algn="ctr" rotWithShape="0">
                    <a:prstClr val="black">
                      <a:alpha val="50000"/>
                    </a:prstClr>
                  </a:outerShdw>
                </a:effectLst>
              </a:rPr>
              <a:t>(P)</a:t>
            </a:r>
            <a:endParaRPr lang="en-US" sz="1400" dirty="0">
              <a:solidFill>
                <a:srgbClr val="FF6600"/>
              </a:solidFill>
              <a:effectLst>
                <a:outerShdw blurRad="63500" algn="ctr" rotWithShape="0">
                  <a:prstClr val="black">
                    <a:alpha val="50000"/>
                  </a:prstClr>
                </a:outerShdw>
              </a:effectLst>
            </a:endParaRPr>
          </a:p>
        </p:txBody>
      </p:sp>
      <p:sp>
        <p:nvSpPr>
          <p:cNvPr id="719" name="Rectangle 82"/>
          <p:cNvSpPr/>
          <p:nvPr/>
        </p:nvSpPr>
        <p:spPr bwMode="auto">
          <a:xfrm>
            <a:off x="907946" y="3831525"/>
            <a:ext cx="1759055" cy="14660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0000"/>
                </a:solidFill>
                <a:effectLst>
                  <a:outerShdw blurRad="63500" algn="ctr" rotWithShape="0">
                    <a:prstClr val="black">
                      <a:alpha val="50000"/>
                    </a:prstClr>
                  </a:outerShdw>
                </a:effectLst>
              </a:rPr>
              <a:t>ISE(M) Secondary</a:t>
            </a:r>
          </a:p>
        </p:txBody>
      </p:sp>
      <p:cxnSp>
        <p:nvCxnSpPr>
          <p:cNvPr id="720" name="直線コネクタ 16"/>
          <p:cNvCxnSpPr/>
          <p:nvPr/>
        </p:nvCxnSpPr>
        <p:spPr>
          <a:xfrm>
            <a:off x="2362200" y="3406626"/>
            <a:ext cx="3810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1" name="直線コネクタ 16"/>
          <p:cNvCxnSpPr/>
          <p:nvPr/>
        </p:nvCxnSpPr>
        <p:spPr>
          <a:xfrm>
            <a:off x="2438400" y="3692376"/>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2" name="直線コネクタ 16"/>
          <p:cNvCxnSpPr/>
          <p:nvPr/>
        </p:nvCxnSpPr>
        <p:spPr>
          <a:xfrm>
            <a:off x="2438400" y="3920976"/>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3" name="直線コネクタ 16"/>
          <p:cNvCxnSpPr/>
          <p:nvPr/>
        </p:nvCxnSpPr>
        <p:spPr>
          <a:xfrm>
            <a:off x="2514600" y="4263876"/>
            <a:ext cx="2286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1" name="直線コネクタ 384"/>
          <p:cNvCxnSpPr>
            <a:endCxn id="796" idx="0"/>
          </p:cNvCxnSpPr>
          <p:nvPr/>
        </p:nvCxnSpPr>
        <p:spPr>
          <a:xfrm flipH="1">
            <a:off x="8063560" y="1838499"/>
            <a:ext cx="13641" cy="596578"/>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3" name="Can 73"/>
          <p:cNvSpPr/>
          <p:nvPr/>
        </p:nvSpPr>
        <p:spPr>
          <a:xfrm>
            <a:off x="7620000" y="1844070"/>
            <a:ext cx="1143000" cy="933907"/>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grpSp>
        <p:nvGrpSpPr>
          <p:cNvPr id="795" name="Group 55"/>
          <p:cNvGrpSpPr/>
          <p:nvPr/>
        </p:nvGrpSpPr>
        <p:grpSpPr>
          <a:xfrm>
            <a:off x="7821318" y="2435077"/>
            <a:ext cx="484483" cy="205394"/>
            <a:chOff x="3198813" y="2921001"/>
            <a:chExt cx="849312" cy="660399"/>
          </a:xfrm>
          <a:effectLst/>
        </p:grpSpPr>
        <p:sp>
          <p:nvSpPr>
            <p:cNvPr id="796" name="Rectangle 795"/>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97" name="Trapezoid 796"/>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98" name="Rectangle 797"/>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799" name="Straight Connector 798"/>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800" name="Straight Connector 799"/>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801" name="Straight Connector 800"/>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pic>
        <p:nvPicPr>
          <p:cNvPr id="802" name="Picture 3" descr="\\MV-FS\Projects\Cisco\References\Brand Assets\Kubrick Icons\Device Icons\Device_switch_3062_default_256.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72400" y="2009948"/>
            <a:ext cx="551294" cy="382032"/>
          </a:xfrm>
          <a:prstGeom prst="rect">
            <a:avLst/>
          </a:prstGeom>
          <a:noFill/>
          <a:effectLst>
            <a:outerShdw blurRad="38100" dist="25400" dir="5400000" algn="t" rotWithShape="0">
              <a:prstClr val="black">
                <a:alpha val="65000"/>
              </a:prstClr>
            </a:outerShdw>
          </a:effectLst>
        </p:spPr>
      </p:pic>
      <p:cxnSp>
        <p:nvCxnSpPr>
          <p:cNvPr id="803" name="直線コネクタ 384"/>
          <p:cNvCxnSpPr/>
          <p:nvPr/>
        </p:nvCxnSpPr>
        <p:spPr>
          <a:xfrm>
            <a:off x="7315200" y="3082176"/>
            <a:ext cx="0" cy="129600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04" name="Oval 26"/>
          <p:cNvSpPr/>
          <p:nvPr/>
        </p:nvSpPr>
        <p:spPr bwMode="auto">
          <a:xfrm>
            <a:off x="7772400" y="2868749"/>
            <a:ext cx="1185708" cy="255083"/>
          </a:xfrm>
          <a:prstGeom prst="round2SameRect">
            <a:avLst/>
          </a:prstGeom>
          <a:solidFill>
            <a:srgbClr val="004B6B">
              <a:alpha val="50196"/>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b="1" dirty="0" smtClean="0">
                <a:solidFill>
                  <a:schemeClr val="bg1"/>
                </a:solidFill>
              </a:rPr>
              <a:t>中心</a:t>
            </a:r>
            <a:r>
              <a:rPr lang="en-US" sz="1400" b="1" dirty="0" err="1" smtClean="0">
                <a:solidFill>
                  <a:schemeClr val="bg1"/>
                </a:solidFill>
              </a:rPr>
              <a:t>拠点B</a:t>
            </a:r>
            <a:endParaRPr lang="en-US" sz="1400" b="1" dirty="0">
              <a:solidFill>
                <a:schemeClr val="bg1"/>
              </a:solidFill>
            </a:endParaRPr>
          </a:p>
        </p:txBody>
      </p:sp>
      <p:cxnSp>
        <p:nvCxnSpPr>
          <p:cNvPr id="806" name="直線コネクタ 409"/>
          <p:cNvCxnSpPr/>
          <p:nvPr/>
        </p:nvCxnSpPr>
        <p:spPr>
          <a:xfrm flipH="1" flipV="1">
            <a:off x="7370676" y="3981082"/>
            <a:ext cx="782724" cy="28575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07" name="Can 73"/>
          <p:cNvSpPr/>
          <p:nvPr/>
        </p:nvSpPr>
        <p:spPr>
          <a:xfrm>
            <a:off x="6858000" y="3123832"/>
            <a:ext cx="2112876" cy="1714500"/>
          </a:xfrm>
          <a:prstGeom prst="roundRect">
            <a:avLst>
              <a:gd name="adj" fmla="val 0"/>
            </a:avLst>
          </a:prstGeom>
          <a:noFill/>
          <a:ln w="3175">
            <a:solidFill>
              <a:srgbClr val="004B6B"/>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chemeClr val="bg1"/>
              </a:solidFill>
              <a:ea typeface="ＭＳ Ｐゴシック" pitchFamily="50" charset="-128"/>
            </a:endParaRPr>
          </a:p>
        </p:txBody>
      </p:sp>
      <p:grpSp>
        <p:nvGrpSpPr>
          <p:cNvPr id="809" name="Group 55"/>
          <p:cNvGrpSpPr/>
          <p:nvPr/>
        </p:nvGrpSpPr>
        <p:grpSpPr>
          <a:xfrm>
            <a:off x="7897518" y="4552582"/>
            <a:ext cx="484483" cy="205394"/>
            <a:chOff x="3198813" y="2921001"/>
            <a:chExt cx="849312" cy="660399"/>
          </a:xfrm>
          <a:effectLst/>
        </p:grpSpPr>
        <p:sp>
          <p:nvSpPr>
            <p:cNvPr id="810" name="Rectangle 809"/>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11" name="Trapezoid 810"/>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12" name="Rectangle 811"/>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13" name="Straight Connector 812"/>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814" name="Straight Connector 813"/>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815" name="Straight Connector 814"/>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grpSp>
        <p:nvGrpSpPr>
          <p:cNvPr id="816" name="Group 166"/>
          <p:cNvGrpSpPr/>
          <p:nvPr/>
        </p:nvGrpSpPr>
        <p:grpSpPr>
          <a:xfrm rot="10800000">
            <a:off x="7142077" y="4381132"/>
            <a:ext cx="378488" cy="148326"/>
            <a:chOff x="4353250" y="4662839"/>
            <a:chExt cx="442976" cy="281897"/>
          </a:xfrm>
          <a:solidFill>
            <a:srgbClr val="7F7F7F">
              <a:alpha val="69804"/>
            </a:srgbClr>
          </a:solidFill>
          <a:effectLst>
            <a:outerShdw blurRad="63500" sx="102000" sy="102000" algn="ctr" rotWithShape="0">
              <a:prstClr val="black">
                <a:alpha val="40000"/>
              </a:prstClr>
            </a:outerShdw>
          </a:effectLst>
        </p:grpSpPr>
        <p:sp>
          <p:nvSpPr>
            <p:cNvPr id="817"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8"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9"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grp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820" name="AutoShape 306"/>
          <p:cNvSpPr>
            <a:spLocks/>
          </p:cNvSpPr>
          <p:nvPr/>
        </p:nvSpPr>
        <p:spPr bwMode="auto">
          <a:xfrm>
            <a:off x="7218276" y="4552582"/>
            <a:ext cx="210706" cy="221196"/>
          </a:xfrm>
          <a:custGeom>
            <a:avLst/>
            <a:gdLst>
              <a:gd name="T0" fmla="*/ 260 w 21600"/>
              <a:gd name="T1" fmla="*/ 364 h 21600"/>
              <a:gd name="T2" fmla="*/ 0 60000 65536"/>
              <a:gd name="T3" fmla="*/ 0 w 21600"/>
              <a:gd name="T4" fmla="*/ 0 h 21600"/>
              <a:gd name="T5" fmla="*/ 21600 w 21600"/>
              <a:gd name="T6" fmla="*/ 21600 h 21600"/>
            </a:gdLst>
            <a:ahLst/>
            <a:cxnLst>
              <a:cxn ang="T2">
                <a:pos x="T0" y="T1"/>
              </a:cxn>
            </a:cxnLst>
            <a:rect l="T3" t="T4" r="T5" b="T6"/>
            <a:pathLst>
              <a:path w="21600" h="21600">
                <a:moveTo>
                  <a:pt x="19895" y="0"/>
                </a:moveTo>
                <a:cubicBezTo>
                  <a:pt x="8185" y="0"/>
                  <a:pt x="1933" y="0"/>
                  <a:pt x="1933" y="0"/>
                </a:cubicBezTo>
                <a:cubicBezTo>
                  <a:pt x="909" y="0"/>
                  <a:pt x="0" y="650"/>
                  <a:pt x="0" y="1462"/>
                </a:cubicBezTo>
                <a:cubicBezTo>
                  <a:pt x="0" y="20301"/>
                  <a:pt x="0" y="20301"/>
                  <a:pt x="0" y="20301"/>
                </a:cubicBezTo>
                <a:cubicBezTo>
                  <a:pt x="0" y="21113"/>
                  <a:pt x="909" y="21600"/>
                  <a:pt x="1933" y="21600"/>
                </a:cubicBezTo>
                <a:cubicBezTo>
                  <a:pt x="13642" y="21600"/>
                  <a:pt x="19895" y="21600"/>
                  <a:pt x="19895" y="21600"/>
                </a:cubicBezTo>
                <a:cubicBezTo>
                  <a:pt x="20918" y="21600"/>
                  <a:pt x="21600" y="21113"/>
                  <a:pt x="21600" y="20301"/>
                </a:cubicBezTo>
                <a:cubicBezTo>
                  <a:pt x="21600" y="1462"/>
                  <a:pt x="21600" y="1462"/>
                  <a:pt x="21600" y="1462"/>
                </a:cubicBezTo>
                <a:cubicBezTo>
                  <a:pt x="21600" y="650"/>
                  <a:pt x="20918" y="0"/>
                  <a:pt x="19895" y="0"/>
                </a:cubicBezTo>
                <a:close/>
                <a:moveTo>
                  <a:pt x="20236" y="17621"/>
                </a:moveTo>
                <a:cubicBezTo>
                  <a:pt x="20236" y="18189"/>
                  <a:pt x="19554" y="18596"/>
                  <a:pt x="18872" y="18596"/>
                </a:cubicBezTo>
                <a:cubicBezTo>
                  <a:pt x="9208" y="18596"/>
                  <a:pt x="2956" y="18596"/>
                  <a:pt x="2956" y="18596"/>
                </a:cubicBezTo>
                <a:cubicBezTo>
                  <a:pt x="2046" y="18596"/>
                  <a:pt x="1364" y="18189"/>
                  <a:pt x="1364" y="17621"/>
                </a:cubicBezTo>
                <a:cubicBezTo>
                  <a:pt x="1364" y="4223"/>
                  <a:pt x="1364" y="2192"/>
                  <a:pt x="1364" y="2192"/>
                </a:cubicBezTo>
                <a:cubicBezTo>
                  <a:pt x="1364" y="1543"/>
                  <a:pt x="2046" y="1056"/>
                  <a:pt x="2956" y="1056"/>
                </a:cubicBezTo>
                <a:cubicBezTo>
                  <a:pt x="12619" y="1056"/>
                  <a:pt x="18872" y="1056"/>
                  <a:pt x="18872" y="1056"/>
                </a:cubicBezTo>
                <a:cubicBezTo>
                  <a:pt x="19554" y="1056"/>
                  <a:pt x="20236" y="1543"/>
                  <a:pt x="20236" y="2192"/>
                </a:cubicBezTo>
                <a:cubicBezTo>
                  <a:pt x="20236" y="15591"/>
                  <a:pt x="20236" y="15591"/>
                  <a:pt x="20236" y="15591"/>
                </a:cubicBezTo>
                <a:lnTo>
                  <a:pt x="20236" y="17621"/>
                </a:lnTo>
                <a:close/>
                <a:moveTo>
                  <a:pt x="20236" y="17621"/>
                </a:moveTo>
              </a:path>
            </a:pathLst>
          </a:custGeom>
          <a:noFill/>
          <a:ln w="9525">
            <a:solidFill>
              <a:srgbClr val="464646"/>
            </a:solidFill>
            <a:round/>
            <a:headEnd/>
            <a:tailEnd/>
          </a:ln>
          <a:effectLst>
            <a:outerShdw blurRad="63500" sx="102000" sy="102000" algn="ctr" rotWithShape="0">
              <a:prstClr val="black">
                <a:alpha val="40000"/>
              </a:prstClr>
            </a:outerShdw>
          </a:effectLst>
        </p:spPr>
        <p:txBody>
          <a:bodyPr lIns="0" tIns="0" rIns="0" bIns="0"/>
          <a:lstStyle/>
          <a:p>
            <a:endParaRPr lang="en-US" dirty="0"/>
          </a:p>
        </p:txBody>
      </p:sp>
      <p:pic>
        <p:nvPicPr>
          <p:cNvPr id="821" name="Picture 4" descr="\\Mv-fs\Projects\Cisco\References\Brand Assets\Kubrick Icons\Device Icons\Device_access_point_3063_default_25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70406" y="4217378"/>
            <a:ext cx="549594" cy="171996"/>
          </a:xfrm>
          <a:prstGeom prst="rect">
            <a:avLst/>
          </a:prstGeom>
          <a:noFill/>
          <a:effectLst>
            <a:outerShdw blurRad="38100" dist="25400" dir="5400000" algn="t" rotWithShape="0">
              <a:prstClr val="black">
                <a:alpha val="65000"/>
              </a:prstClr>
            </a:outerShdw>
          </a:effectLst>
        </p:spPr>
      </p:pic>
      <p:pic>
        <p:nvPicPr>
          <p:cNvPr id="822" name="Picture 3" descr="\\MV-FS\Projects\Cisco\References\Brand Assets\Kubrick Icons\Device Icons\Device_switch_3062_default_256.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65876" y="3770500"/>
            <a:ext cx="551294" cy="382032"/>
          </a:xfrm>
          <a:prstGeom prst="rect">
            <a:avLst/>
          </a:prstGeom>
          <a:noFill/>
          <a:effectLst>
            <a:outerShdw blurRad="38100" dist="25400" dir="5400000" algn="t" rotWithShape="0">
              <a:prstClr val="black">
                <a:alpha val="65000"/>
              </a:prstClr>
            </a:outerShdw>
          </a:effectLst>
        </p:spPr>
      </p:pic>
      <p:cxnSp>
        <p:nvCxnSpPr>
          <p:cNvPr id="823" name="直線コネクタ 409"/>
          <p:cNvCxnSpPr/>
          <p:nvPr/>
        </p:nvCxnSpPr>
        <p:spPr>
          <a:xfrm flipV="1">
            <a:off x="8139759" y="4243626"/>
            <a:ext cx="0" cy="366106"/>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4" name="直線コネクタ 125"/>
          <p:cNvCxnSpPr/>
          <p:nvPr/>
        </p:nvCxnSpPr>
        <p:spPr>
          <a:xfrm flipH="1">
            <a:off x="7315202" y="3793960"/>
            <a:ext cx="1066799"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5" name="Rectangle 82"/>
          <p:cNvSpPr/>
          <p:nvPr/>
        </p:nvSpPr>
        <p:spPr bwMode="auto">
          <a:xfrm>
            <a:off x="7904076" y="3900921"/>
            <a:ext cx="630324" cy="19446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200" dirty="0" smtClean="0">
                <a:solidFill>
                  <a:srgbClr val="404040"/>
                </a:solidFill>
              </a:rPr>
              <a:t>WLC</a:t>
            </a:r>
            <a:endParaRPr lang="en-US" sz="1100" dirty="0">
              <a:solidFill>
                <a:srgbClr val="404040"/>
              </a:solidFill>
            </a:endParaRPr>
          </a:p>
        </p:txBody>
      </p:sp>
      <p:pic>
        <p:nvPicPr>
          <p:cNvPr id="826" name="Picture 194" descr="WLS.png"/>
          <p:cNvPicPr>
            <a:picLocks noChangeAspect="1"/>
          </p:cNvPicPr>
          <p:nvPr/>
        </p:nvPicPr>
        <p:blipFill>
          <a:blip r:embed="rId7" cstate="screen"/>
          <a:srcRect/>
          <a:stretch>
            <a:fillRect/>
          </a:stretch>
        </p:blipFill>
        <p:spPr bwMode="auto">
          <a:xfrm>
            <a:off x="7904076" y="3695332"/>
            <a:ext cx="567270" cy="197255"/>
          </a:xfrm>
          <a:prstGeom prst="rect">
            <a:avLst/>
          </a:prstGeom>
          <a:noFill/>
          <a:ln w="9525">
            <a:noFill/>
            <a:miter lim="800000"/>
            <a:headEnd/>
            <a:tailEnd/>
          </a:ln>
        </p:spPr>
      </p:pic>
      <p:pic>
        <p:nvPicPr>
          <p:cNvPr id="827" name="Picture 3" descr="\\MV-FS\Projects\Cisco\References\Brand Assets\Kubrick Icons\Device Icons\Device_switch_3062_default_256.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48600" y="4095382"/>
            <a:ext cx="551294" cy="382032"/>
          </a:xfrm>
          <a:prstGeom prst="rect">
            <a:avLst/>
          </a:prstGeom>
          <a:noFill/>
          <a:effectLst>
            <a:outerShdw blurRad="38100" dist="25400" dir="5400000" algn="t" rotWithShape="0">
              <a:prstClr val="black">
                <a:alpha val="65000"/>
              </a:prstClr>
            </a:outerShdw>
          </a:effectLst>
        </p:spPr>
      </p:pic>
      <p:grpSp>
        <p:nvGrpSpPr>
          <p:cNvPr id="828" name="Group 110"/>
          <p:cNvGrpSpPr/>
          <p:nvPr/>
        </p:nvGrpSpPr>
        <p:grpSpPr>
          <a:xfrm>
            <a:off x="7599277" y="3302741"/>
            <a:ext cx="618079" cy="335441"/>
            <a:chOff x="3336487" y="3807345"/>
            <a:chExt cx="877703" cy="664912"/>
          </a:xfrm>
          <a:effectLst>
            <a:outerShdw blurRad="63500" sx="102000" sy="102000" algn="ctr" rotWithShape="0">
              <a:prstClr val="black">
                <a:alpha val="67000"/>
              </a:prstClr>
            </a:outerShdw>
          </a:effectLst>
        </p:grpSpPr>
        <p:pic>
          <p:nvPicPr>
            <p:cNvPr id="829" name="Picture 25" descr="\\MV-FS\Projects\Cisco\References\Brand Assets\Kubrick Icons\Device Icons\Device_generic_3048_default_25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6487" y="3807345"/>
              <a:ext cx="877703" cy="664912"/>
            </a:xfrm>
            <a:prstGeom prst="rect">
              <a:avLst/>
            </a:prstGeom>
            <a:noFill/>
          </p:spPr>
        </p:pic>
        <p:grpSp>
          <p:nvGrpSpPr>
            <p:cNvPr id="830"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83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3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3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3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3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3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3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3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3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4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5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5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5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5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5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sp>
        <p:nvSpPr>
          <p:cNvPr id="855" name="Rectangle 82"/>
          <p:cNvSpPr/>
          <p:nvPr/>
        </p:nvSpPr>
        <p:spPr bwMode="auto">
          <a:xfrm>
            <a:off x="8132676" y="3417041"/>
            <a:ext cx="838200" cy="17145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FF6600"/>
                </a:solidFill>
                <a:effectLst>
                  <a:outerShdw blurRad="63500" algn="ctr" rotWithShape="0">
                    <a:prstClr val="black">
                      <a:alpha val="50000"/>
                    </a:prstClr>
                  </a:outerShdw>
                </a:effectLst>
              </a:rPr>
              <a:t>ISE (P)</a:t>
            </a:r>
            <a:endParaRPr lang="en-US" sz="1400" dirty="0">
              <a:solidFill>
                <a:srgbClr val="FF6600"/>
              </a:solidFill>
              <a:effectLst>
                <a:outerShdw blurRad="63500" algn="ctr" rotWithShape="0">
                  <a:prstClr val="black">
                    <a:alpha val="50000"/>
                  </a:prstClr>
                </a:outerShdw>
              </a:effectLst>
            </a:endParaRPr>
          </a:p>
        </p:txBody>
      </p:sp>
      <p:cxnSp>
        <p:nvCxnSpPr>
          <p:cNvPr id="856" name="直線コネクタ 384"/>
          <p:cNvCxnSpPr/>
          <p:nvPr/>
        </p:nvCxnSpPr>
        <p:spPr>
          <a:xfrm>
            <a:off x="7370676" y="3474191"/>
            <a:ext cx="304800"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57" name="直線コネクタ 125"/>
          <p:cNvCxnSpPr/>
          <p:nvPr/>
        </p:nvCxnSpPr>
        <p:spPr>
          <a:xfrm flipH="1">
            <a:off x="5181602" y="4035276"/>
            <a:ext cx="1066799" cy="0"/>
          </a:xfrm>
          <a:prstGeom prst="line">
            <a:avLst/>
          </a:prstGeom>
          <a:ln w="28575">
            <a:solidFill>
              <a:srgbClr val="004B6B">
                <a:alpha val="80000"/>
              </a:srgb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6" name="Picture 194" descr="WLS.png"/>
          <p:cNvPicPr>
            <a:picLocks noChangeAspect="1"/>
          </p:cNvPicPr>
          <p:nvPr/>
        </p:nvPicPr>
        <p:blipFill>
          <a:blip r:embed="rId7" cstate="screen"/>
          <a:srcRect/>
          <a:stretch>
            <a:fillRect/>
          </a:stretch>
        </p:blipFill>
        <p:spPr bwMode="auto">
          <a:xfrm>
            <a:off x="5029200" y="3934357"/>
            <a:ext cx="567270" cy="197255"/>
          </a:xfrm>
          <a:prstGeom prst="rect">
            <a:avLst/>
          </a:prstGeom>
          <a:noFill/>
          <a:ln w="9525">
            <a:noFill/>
            <a:miter lim="800000"/>
            <a:headEnd/>
            <a:tailEnd/>
          </a:ln>
        </p:spPr>
      </p:pic>
      <p:sp>
        <p:nvSpPr>
          <p:cNvPr id="862" name="フリーフォーム 417"/>
          <p:cNvSpPr/>
          <p:nvPr/>
        </p:nvSpPr>
        <p:spPr>
          <a:xfrm rot="18843849">
            <a:off x="5755994" y="1900921"/>
            <a:ext cx="244135" cy="1405173"/>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3" name="フリーフォーム 417"/>
          <p:cNvSpPr/>
          <p:nvPr/>
        </p:nvSpPr>
        <p:spPr>
          <a:xfrm rot="18192688">
            <a:off x="6279201" y="1442791"/>
            <a:ext cx="237800" cy="2153976"/>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4" name="フリーフォーム 417"/>
          <p:cNvSpPr/>
          <p:nvPr/>
        </p:nvSpPr>
        <p:spPr>
          <a:xfrm rot="15451011">
            <a:off x="6715980" y="773269"/>
            <a:ext cx="284040" cy="2115015"/>
          </a:xfrm>
          <a:custGeom>
            <a:avLst/>
            <a:gdLst>
              <a:gd name="connsiteX0" fmla="*/ 0 w 678873"/>
              <a:gd name="connsiteY0" fmla="*/ 1025236 h 1025236"/>
              <a:gd name="connsiteX1" fmla="*/ 318655 w 678873"/>
              <a:gd name="connsiteY1" fmla="*/ 374073 h 1025236"/>
              <a:gd name="connsiteX2" fmla="*/ 360218 w 678873"/>
              <a:gd name="connsiteY2" fmla="*/ 651164 h 1025236"/>
              <a:gd name="connsiteX3" fmla="*/ 678873 w 678873"/>
              <a:gd name="connsiteY3" fmla="*/ 0 h 1025236"/>
            </a:gdLst>
            <a:ahLst/>
            <a:cxnLst>
              <a:cxn ang="0">
                <a:pos x="connsiteX0" y="connsiteY0"/>
              </a:cxn>
              <a:cxn ang="0">
                <a:pos x="connsiteX1" y="connsiteY1"/>
              </a:cxn>
              <a:cxn ang="0">
                <a:pos x="connsiteX2" y="connsiteY2"/>
              </a:cxn>
              <a:cxn ang="0">
                <a:pos x="connsiteX3" y="connsiteY3"/>
              </a:cxn>
            </a:cxnLst>
            <a:rect l="l" t="t" r="r" b="b"/>
            <a:pathLst>
              <a:path w="678873" h="1025236">
                <a:moveTo>
                  <a:pt x="0" y="1025236"/>
                </a:moveTo>
                <a:cubicBezTo>
                  <a:pt x="129309" y="730827"/>
                  <a:pt x="258619" y="436418"/>
                  <a:pt x="318655" y="374073"/>
                </a:cubicBezTo>
                <a:cubicBezTo>
                  <a:pt x="378691" y="311728"/>
                  <a:pt x="300182" y="713509"/>
                  <a:pt x="360218" y="651164"/>
                </a:cubicBezTo>
                <a:cubicBezTo>
                  <a:pt x="420254" y="588819"/>
                  <a:pt x="549563" y="294409"/>
                  <a:pt x="678873" y="0"/>
                </a:cubicBezTo>
              </a:path>
            </a:pathLst>
          </a:custGeom>
          <a:noFill/>
          <a:ln>
            <a:solidFill>
              <a:srgbClr val="004B6B">
                <a:alpha val="80000"/>
              </a:srgb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5" name="グループ化 434"/>
          <p:cNvGrpSpPr/>
          <p:nvPr/>
        </p:nvGrpSpPr>
        <p:grpSpPr>
          <a:xfrm>
            <a:off x="4121836" y="1644312"/>
            <a:ext cx="1974164" cy="733614"/>
            <a:chOff x="3671900" y="2816932"/>
            <a:chExt cx="1974164" cy="903152"/>
          </a:xfrm>
        </p:grpSpPr>
        <p:sp>
          <p:nvSpPr>
            <p:cNvPr id="116" name="Freeform 23"/>
            <p:cNvSpPr>
              <a:spLocks/>
            </p:cNvSpPr>
            <p:nvPr/>
          </p:nvSpPr>
          <p:spPr bwMode="auto">
            <a:xfrm>
              <a:off x="3671900" y="2816932"/>
              <a:ext cx="1974164" cy="903152"/>
            </a:xfrm>
            <a:custGeom>
              <a:avLst/>
              <a:gdLst>
                <a:gd name="T0" fmla="*/ 2147483647 w 859"/>
                <a:gd name="T1" fmla="*/ 2147483647 h 545"/>
                <a:gd name="T2" fmla="*/ 2147483647 w 859"/>
                <a:gd name="T3" fmla="*/ 2147483647 h 545"/>
                <a:gd name="T4" fmla="*/ 2147483647 w 859"/>
                <a:gd name="T5" fmla="*/ 2147483647 h 545"/>
                <a:gd name="T6" fmla="*/ 2147483647 w 859"/>
                <a:gd name="T7" fmla="*/ 2147483647 h 545"/>
                <a:gd name="T8" fmla="*/ 2147483647 w 859"/>
                <a:gd name="T9" fmla="*/ 2147483647 h 545"/>
                <a:gd name="T10" fmla="*/ 2147483647 w 859"/>
                <a:gd name="T11" fmla="*/ 2147483647 h 545"/>
                <a:gd name="T12" fmla="*/ 2147483647 w 859"/>
                <a:gd name="T13" fmla="*/ 2147483647 h 545"/>
                <a:gd name="T14" fmla="*/ 2147483647 w 859"/>
                <a:gd name="T15" fmla="*/ 2147483647 h 545"/>
                <a:gd name="T16" fmla="*/ 2147483647 w 859"/>
                <a:gd name="T17" fmla="*/ 2147483647 h 545"/>
                <a:gd name="T18" fmla="*/ 2147483647 w 859"/>
                <a:gd name="T19" fmla="*/ 2147483647 h 545"/>
                <a:gd name="T20" fmla="*/ 2147483647 w 859"/>
                <a:gd name="T21" fmla="*/ 2147483647 h 545"/>
                <a:gd name="T22" fmla="*/ 2147483647 w 859"/>
                <a:gd name="T23" fmla="*/ 2147483647 h 545"/>
                <a:gd name="T24" fmla="*/ 2147483647 w 859"/>
                <a:gd name="T25" fmla="*/ 2147483647 h 545"/>
                <a:gd name="T26" fmla="*/ 2147483647 w 859"/>
                <a:gd name="T27" fmla="*/ 2147483647 h 545"/>
                <a:gd name="T28" fmla="*/ 2147483647 w 859"/>
                <a:gd name="T29" fmla="*/ 2147483647 h 545"/>
                <a:gd name="T30" fmla="*/ 2147483647 w 859"/>
                <a:gd name="T31" fmla="*/ 2147483647 h 545"/>
                <a:gd name="T32" fmla="*/ 2147483647 w 859"/>
                <a:gd name="T33" fmla="*/ 2147483647 h 545"/>
                <a:gd name="T34" fmla="*/ 2147483647 w 859"/>
                <a:gd name="T35" fmla="*/ 2147483647 h 545"/>
                <a:gd name="T36" fmla="*/ 2147483647 w 859"/>
                <a:gd name="T37" fmla="*/ 2147483647 h 545"/>
                <a:gd name="T38" fmla="*/ 2147483647 w 859"/>
                <a:gd name="T39" fmla="*/ 2147483647 h 545"/>
                <a:gd name="T40" fmla="*/ 2147483647 w 859"/>
                <a:gd name="T41" fmla="*/ 2147483647 h 545"/>
                <a:gd name="T42" fmla="*/ 2147483647 w 859"/>
                <a:gd name="T43" fmla="*/ 2147483647 h 5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9"/>
                <a:gd name="T67" fmla="*/ 0 h 545"/>
                <a:gd name="T68" fmla="*/ 859 w 859"/>
                <a:gd name="T69" fmla="*/ 545 h 5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9" h="545">
                  <a:moveTo>
                    <a:pt x="156" y="169"/>
                  </a:moveTo>
                  <a:cubicBezTo>
                    <a:pt x="120" y="162"/>
                    <a:pt x="82" y="165"/>
                    <a:pt x="54" y="189"/>
                  </a:cubicBezTo>
                  <a:cubicBezTo>
                    <a:pt x="13" y="223"/>
                    <a:pt x="0" y="278"/>
                    <a:pt x="8" y="329"/>
                  </a:cubicBezTo>
                  <a:cubicBezTo>
                    <a:pt x="19" y="393"/>
                    <a:pt x="68" y="431"/>
                    <a:pt x="131" y="437"/>
                  </a:cubicBezTo>
                  <a:cubicBezTo>
                    <a:pt x="147" y="438"/>
                    <a:pt x="163" y="438"/>
                    <a:pt x="178" y="436"/>
                  </a:cubicBezTo>
                  <a:cubicBezTo>
                    <a:pt x="184" y="435"/>
                    <a:pt x="213" y="474"/>
                    <a:pt x="220" y="480"/>
                  </a:cubicBezTo>
                  <a:cubicBezTo>
                    <a:pt x="237" y="495"/>
                    <a:pt x="258" y="508"/>
                    <a:pt x="280" y="514"/>
                  </a:cubicBezTo>
                  <a:cubicBezTo>
                    <a:pt x="331" y="528"/>
                    <a:pt x="389" y="507"/>
                    <a:pt x="427" y="472"/>
                  </a:cubicBezTo>
                  <a:cubicBezTo>
                    <a:pt x="460" y="509"/>
                    <a:pt x="508" y="545"/>
                    <a:pt x="561" y="533"/>
                  </a:cubicBezTo>
                  <a:cubicBezTo>
                    <a:pt x="591" y="526"/>
                    <a:pt x="616" y="506"/>
                    <a:pt x="635" y="483"/>
                  </a:cubicBezTo>
                  <a:cubicBezTo>
                    <a:pt x="642" y="475"/>
                    <a:pt x="647" y="467"/>
                    <a:pt x="652" y="459"/>
                  </a:cubicBezTo>
                  <a:cubicBezTo>
                    <a:pt x="659" y="448"/>
                    <a:pt x="682" y="449"/>
                    <a:pt x="693" y="446"/>
                  </a:cubicBezTo>
                  <a:cubicBezTo>
                    <a:pt x="746" y="434"/>
                    <a:pt x="852" y="408"/>
                    <a:pt x="857" y="338"/>
                  </a:cubicBezTo>
                  <a:cubicBezTo>
                    <a:pt x="859" y="297"/>
                    <a:pt x="823" y="262"/>
                    <a:pt x="794" y="238"/>
                  </a:cubicBezTo>
                  <a:cubicBezTo>
                    <a:pt x="782" y="228"/>
                    <a:pt x="770" y="219"/>
                    <a:pt x="758" y="211"/>
                  </a:cubicBezTo>
                  <a:cubicBezTo>
                    <a:pt x="752" y="208"/>
                    <a:pt x="752" y="209"/>
                    <a:pt x="751" y="202"/>
                  </a:cubicBezTo>
                  <a:cubicBezTo>
                    <a:pt x="749" y="181"/>
                    <a:pt x="744" y="161"/>
                    <a:pt x="733" y="143"/>
                  </a:cubicBezTo>
                  <a:cubicBezTo>
                    <a:pt x="705" y="93"/>
                    <a:pt x="644" y="78"/>
                    <a:pt x="590" y="83"/>
                  </a:cubicBezTo>
                  <a:cubicBezTo>
                    <a:pt x="578" y="84"/>
                    <a:pt x="575" y="78"/>
                    <a:pt x="565" y="70"/>
                  </a:cubicBezTo>
                  <a:cubicBezTo>
                    <a:pt x="543" y="54"/>
                    <a:pt x="521" y="40"/>
                    <a:pt x="497" y="29"/>
                  </a:cubicBezTo>
                  <a:cubicBezTo>
                    <a:pt x="459" y="11"/>
                    <a:pt x="418" y="0"/>
                    <a:pt x="376" y="2"/>
                  </a:cubicBezTo>
                  <a:cubicBezTo>
                    <a:pt x="279" y="8"/>
                    <a:pt x="197" y="85"/>
                    <a:pt x="156" y="169"/>
                  </a:cubicBezTo>
                  <a:close/>
                </a:path>
              </a:pathLst>
            </a:custGeom>
            <a:solidFill>
              <a:schemeClr val="bg2"/>
            </a:solidFill>
            <a:ln w="25400">
              <a:noFill/>
              <a:miter lim="800000"/>
              <a:headEnd/>
              <a:tailEnd/>
            </a:ln>
            <a:effectLst>
              <a:outerShdw blurRad="63500" sx="102000" sy="102000" algn="ctr" rotWithShape="0">
                <a:prstClr val="black">
                  <a:alpha val="40000"/>
                </a:prstClr>
              </a:outerShdw>
            </a:effectLst>
          </p:spPr>
          <p:txBody>
            <a:bodyPr/>
            <a:lstStyle/>
            <a:p>
              <a:endParaRPr lang="ja-JP" altLang="en-US" dirty="0"/>
            </a:p>
          </p:txBody>
        </p:sp>
        <p:sp>
          <p:nvSpPr>
            <p:cNvPr id="117" name="Oval 26"/>
            <p:cNvSpPr/>
            <p:nvPr/>
          </p:nvSpPr>
          <p:spPr bwMode="auto">
            <a:xfrm>
              <a:off x="3873013" y="3200508"/>
              <a:ext cx="1571938" cy="136000"/>
            </a:xfrm>
            <a:prstGeom prst="round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400" dirty="0" smtClean="0">
                  <a:solidFill>
                    <a:srgbClr val="464646"/>
                  </a:solidFill>
                </a:rPr>
                <a:t>WAN</a:t>
              </a:r>
              <a:endParaRPr lang="en-US" sz="1400" dirty="0">
                <a:solidFill>
                  <a:srgbClr val="464646"/>
                </a:solidFill>
              </a:endParaRPr>
            </a:p>
          </p:txBody>
        </p:sp>
      </p:grpSp>
      <p:pic>
        <p:nvPicPr>
          <p:cNvPr id="794" name="Picture 2" descr="\\tyo-filer02d\wg-j\japan_bid_parts_catalog\Published\Cisco_Icon\Kubrick_Product_Color\Device_router_3057_default_64.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72401" y="1634977"/>
            <a:ext cx="463655" cy="347741"/>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 descr="\\tyo-filer02d\wg-j\japan_bid_parts_catalog\Published\Cisco_Icon\Kubrick_Product_Color\Device_router_3057_default_64.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19801" y="2944585"/>
            <a:ext cx="463655" cy="347741"/>
          </a:xfrm>
          <a:prstGeom prst="rect">
            <a:avLst/>
          </a:prstGeom>
          <a:noFill/>
          <a:extLst>
            <a:ext uri="{909E8E84-426E-40dd-AFC4-6F175D3DCCD1}">
              <a14:hiddenFill xmlns="" xmlns:a14="http://schemas.microsoft.com/office/drawing/2010/main">
                <a:solidFill>
                  <a:srgbClr val="FFFFFF"/>
                </a:solidFill>
              </a14:hiddenFill>
            </a:ext>
          </a:extLst>
        </p:spPr>
      </p:pic>
      <p:pic>
        <p:nvPicPr>
          <p:cNvPr id="808" name="Picture 2" descr="\\tyo-filer02d\wg-j\japan_bid_parts_catalog\Published\Cisco_Icon\Kubrick_Product_Color\Device_router_3057_default_64.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73139" y="2947541"/>
            <a:ext cx="463655" cy="347741"/>
          </a:xfrm>
          <a:prstGeom prst="rect">
            <a:avLst/>
          </a:prstGeom>
          <a:noFill/>
          <a:extLst>
            <a:ext uri="{909E8E84-426E-40dd-AFC4-6F175D3DCCD1}">
              <a14:hiddenFill xmlns="" xmlns:a14="http://schemas.microsoft.com/office/drawing/2010/main">
                <a:solidFill>
                  <a:srgbClr val="FFFFFF"/>
                </a:solidFill>
              </a14:hiddenFill>
            </a:ext>
          </a:extLst>
        </p:spPr>
      </p:pic>
      <p:sp>
        <p:nvSpPr>
          <p:cNvPr id="865" name="Can 73"/>
          <p:cNvSpPr/>
          <p:nvPr/>
        </p:nvSpPr>
        <p:spPr>
          <a:xfrm>
            <a:off x="5915018" y="687694"/>
            <a:ext cx="990600" cy="298923"/>
          </a:xfrm>
          <a:prstGeom prst="roundRect">
            <a:avLst>
              <a:gd name="adj" fmla="val 8259"/>
            </a:avLst>
          </a:prstGeom>
          <a:solidFill>
            <a:schemeClr val="bg1"/>
          </a:solidFill>
          <a:ln w="3175">
            <a:solidFill>
              <a:srgbClr val="004B6B"/>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rgbClr val="7F7F7F"/>
              </a:solidFill>
              <a:ea typeface="ＭＳ Ｐゴシック" pitchFamily="50" charset="-128"/>
            </a:endParaRPr>
          </a:p>
        </p:txBody>
      </p:sp>
      <p:grpSp>
        <p:nvGrpSpPr>
          <p:cNvPr id="866" name="Group 81"/>
          <p:cNvGrpSpPr/>
          <p:nvPr/>
        </p:nvGrpSpPr>
        <p:grpSpPr>
          <a:xfrm>
            <a:off x="5970311" y="738523"/>
            <a:ext cx="193397" cy="207628"/>
            <a:chOff x="8042194" y="5831795"/>
            <a:chExt cx="333451" cy="477306"/>
          </a:xfrm>
          <a:solidFill>
            <a:srgbClr val="404040"/>
          </a:solidFill>
        </p:grpSpPr>
        <p:sp>
          <p:nvSpPr>
            <p:cNvPr id="867" name="Freeform 75"/>
            <p:cNvSpPr>
              <a:spLocks/>
            </p:cNvSpPr>
            <p:nvPr/>
          </p:nvSpPr>
          <p:spPr bwMode="auto">
            <a:xfrm>
              <a:off x="8188222" y="5839056"/>
              <a:ext cx="36325" cy="16708"/>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68" name="Freeform 76"/>
            <p:cNvSpPr>
              <a:spLocks/>
            </p:cNvSpPr>
            <p:nvPr/>
          </p:nvSpPr>
          <p:spPr bwMode="auto">
            <a:xfrm>
              <a:off x="8136643" y="5831795"/>
              <a:ext cx="170723" cy="65382"/>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69" name="Freeform 77"/>
            <p:cNvSpPr>
              <a:spLocks/>
            </p:cNvSpPr>
            <p:nvPr/>
          </p:nvSpPr>
          <p:spPr bwMode="auto">
            <a:xfrm>
              <a:off x="8260870" y="5847053"/>
              <a:ext cx="25426" cy="22519"/>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0" name="Freeform 78"/>
            <p:cNvSpPr>
              <a:spLocks/>
            </p:cNvSpPr>
            <p:nvPr/>
          </p:nvSpPr>
          <p:spPr bwMode="auto">
            <a:xfrm>
              <a:off x="8079978" y="5871027"/>
              <a:ext cx="280421" cy="13439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1" name="Freeform 79"/>
            <p:cNvSpPr>
              <a:spLocks/>
            </p:cNvSpPr>
            <p:nvPr/>
          </p:nvSpPr>
          <p:spPr bwMode="auto">
            <a:xfrm>
              <a:off x="8102497" y="5878295"/>
              <a:ext cx="32691" cy="25426"/>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2" name="Freeform 80"/>
            <p:cNvSpPr>
              <a:spLocks/>
            </p:cNvSpPr>
            <p:nvPr/>
          </p:nvSpPr>
          <p:spPr bwMode="auto">
            <a:xfrm>
              <a:off x="8053096" y="5900823"/>
              <a:ext cx="119870" cy="111148"/>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3" name="Freeform 81"/>
            <p:cNvSpPr>
              <a:spLocks/>
            </p:cNvSpPr>
            <p:nvPr/>
          </p:nvSpPr>
          <p:spPr bwMode="auto">
            <a:xfrm>
              <a:off x="8125010" y="5910999"/>
              <a:ext cx="250635" cy="245545"/>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4" name="Freeform 82"/>
            <p:cNvSpPr>
              <a:spLocks/>
            </p:cNvSpPr>
            <p:nvPr/>
          </p:nvSpPr>
          <p:spPr bwMode="auto">
            <a:xfrm>
              <a:off x="8042194" y="5932792"/>
              <a:ext cx="314567" cy="21285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5" name="Freeform 83"/>
            <p:cNvSpPr>
              <a:spLocks/>
            </p:cNvSpPr>
            <p:nvPr/>
          </p:nvSpPr>
          <p:spPr bwMode="auto">
            <a:xfrm>
              <a:off x="8069801" y="5940051"/>
              <a:ext cx="32691" cy="3051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6" name="Freeform 84"/>
            <p:cNvSpPr>
              <a:spLocks/>
            </p:cNvSpPr>
            <p:nvPr/>
          </p:nvSpPr>
          <p:spPr bwMode="auto">
            <a:xfrm>
              <a:off x="8048005" y="5953851"/>
              <a:ext cx="255721" cy="32618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7" name="Freeform 85"/>
            <p:cNvSpPr>
              <a:spLocks/>
            </p:cNvSpPr>
            <p:nvPr/>
          </p:nvSpPr>
          <p:spPr bwMode="auto">
            <a:xfrm>
              <a:off x="8229626" y="5955299"/>
              <a:ext cx="104613" cy="190333"/>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8" name="Freeform 86"/>
            <p:cNvSpPr>
              <a:spLocks/>
            </p:cNvSpPr>
            <p:nvPr/>
          </p:nvSpPr>
          <p:spPr bwMode="auto">
            <a:xfrm>
              <a:off x="8048016" y="5987982"/>
              <a:ext cx="85724" cy="127130"/>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79" name="Freeform 87"/>
            <p:cNvSpPr>
              <a:spLocks/>
            </p:cNvSpPr>
            <p:nvPr/>
          </p:nvSpPr>
          <p:spPr bwMode="auto">
            <a:xfrm>
              <a:off x="8073442" y="5996702"/>
              <a:ext cx="212859" cy="25571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0" name="Freeform 88"/>
            <p:cNvSpPr>
              <a:spLocks/>
            </p:cNvSpPr>
            <p:nvPr/>
          </p:nvSpPr>
          <p:spPr bwMode="auto">
            <a:xfrm>
              <a:off x="8196944" y="6041018"/>
              <a:ext cx="39957" cy="29058"/>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1" name="Freeform 89"/>
            <p:cNvSpPr>
              <a:spLocks/>
            </p:cNvSpPr>
            <p:nvPr/>
          </p:nvSpPr>
          <p:spPr bwMode="auto">
            <a:xfrm>
              <a:off x="8130107" y="6043195"/>
              <a:ext cx="69016" cy="80637"/>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2" name="Freeform 90"/>
            <p:cNvSpPr>
              <a:spLocks/>
            </p:cNvSpPr>
            <p:nvPr/>
          </p:nvSpPr>
          <p:spPr bwMode="auto">
            <a:xfrm>
              <a:off x="8083613" y="6064994"/>
              <a:ext cx="149654" cy="193965"/>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3" name="Freeform 91"/>
            <p:cNvSpPr>
              <a:spLocks noEditPoints="1"/>
            </p:cNvSpPr>
            <p:nvPr/>
          </p:nvSpPr>
          <p:spPr bwMode="auto">
            <a:xfrm>
              <a:off x="8087245" y="6088957"/>
              <a:ext cx="128588" cy="156189"/>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4" name="Freeform 92"/>
            <p:cNvSpPr>
              <a:spLocks/>
            </p:cNvSpPr>
            <p:nvPr/>
          </p:nvSpPr>
          <p:spPr bwMode="auto">
            <a:xfrm>
              <a:off x="8298653" y="6094774"/>
              <a:ext cx="20341" cy="4576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5" name="Freeform 93"/>
            <p:cNvSpPr>
              <a:spLocks/>
            </p:cNvSpPr>
            <p:nvPr/>
          </p:nvSpPr>
          <p:spPr bwMode="auto">
            <a:xfrm>
              <a:off x="8058185" y="6099863"/>
              <a:ext cx="49401" cy="78458"/>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6" name="Freeform 94"/>
            <p:cNvSpPr>
              <a:spLocks/>
            </p:cNvSpPr>
            <p:nvPr/>
          </p:nvSpPr>
          <p:spPr bwMode="auto">
            <a:xfrm>
              <a:off x="8155534" y="6151460"/>
              <a:ext cx="156919" cy="157641"/>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7" name="Freeform 95"/>
            <p:cNvSpPr>
              <a:spLocks/>
            </p:cNvSpPr>
            <p:nvPr/>
          </p:nvSpPr>
          <p:spPr bwMode="auto">
            <a:xfrm>
              <a:off x="8258701" y="6154370"/>
              <a:ext cx="94444" cy="111876"/>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8" name="Freeform 96"/>
            <p:cNvSpPr>
              <a:spLocks/>
            </p:cNvSpPr>
            <p:nvPr/>
          </p:nvSpPr>
          <p:spPr bwMode="auto">
            <a:xfrm>
              <a:off x="8238357" y="6213217"/>
              <a:ext cx="103160" cy="78458"/>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89" name="Freeform 97"/>
            <p:cNvSpPr>
              <a:spLocks/>
            </p:cNvSpPr>
            <p:nvPr/>
          </p:nvSpPr>
          <p:spPr bwMode="auto">
            <a:xfrm>
              <a:off x="8130091" y="6272722"/>
              <a:ext cx="42862" cy="26153"/>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90" name="Freeform 98"/>
            <p:cNvSpPr>
              <a:spLocks/>
            </p:cNvSpPr>
            <p:nvPr/>
          </p:nvSpPr>
          <p:spPr bwMode="auto">
            <a:xfrm>
              <a:off x="8177960" y="6285195"/>
              <a:ext cx="42862" cy="20340"/>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grpSp>
      <p:sp>
        <p:nvSpPr>
          <p:cNvPr id="891" name="Rectangle 82"/>
          <p:cNvSpPr/>
          <p:nvPr/>
        </p:nvSpPr>
        <p:spPr bwMode="auto">
          <a:xfrm>
            <a:off x="6046851" y="775305"/>
            <a:ext cx="688844" cy="199408"/>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85000"/>
              </a:lnSpc>
              <a:spcBef>
                <a:spcPct val="0"/>
              </a:spcBef>
              <a:spcAft>
                <a:spcPct val="0"/>
              </a:spcAft>
            </a:pPr>
            <a:r>
              <a:rPr lang="en-US" sz="1400" dirty="0" smtClean="0">
                <a:solidFill>
                  <a:srgbClr val="404040"/>
                </a:solidFill>
                <a:effectLst>
                  <a:outerShdw blurRad="63500" algn="ctr" rotWithShape="0">
                    <a:prstClr val="black">
                      <a:alpha val="50000"/>
                    </a:prstClr>
                  </a:outerShdw>
                </a:effectLst>
              </a:rPr>
              <a:t>ISE</a:t>
            </a:r>
            <a:endParaRPr lang="en-US" sz="1400" dirty="0">
              <a:solidFill>
                <a:srgbClr val="404040"/>
              </a:solidFill>
              <a:effectLst>
                <a:outerShdw blurRad="63500" algn="ctr" rotWithShape="0">
                  <a:prstClr val="black">
                    <a:alpha val="50000"/>
                  </a:prstClr>
                </a:outerShdw>
              </a:effectLst>
            </a:endParaRPr>
          </a:p>
        </p:txBody>
      </p:sp>
      <p:grpSp>
        <p:nvGrpSpPr>
          <p:cNvPr id="892" name="グループ化 3"/>
          <p:cNvGrpSpPr/>
          <p:nvPr/>
        </p:nvGrpSpPr>
        <p:grpSpPr>
          <a:xfrm>
            <a:off x="6944543" y="685800"/>
            <a:ext cx="603872" cy="298923"/>
            <a:chOff x="8067870" y="2117922"/>
            <a:chExt cx="568130" cy="374974"/>
          </a:xfrm>
        </p:grpSpPr>
        <p:sp>
          <p:nvSpPr>
            <p:cNvPr id="893" name="Can 73"/>
            <p:cNvSpPr/>
            <p:nvPr/>
          </p:nvSpPr>
          <p:spPr>
            <a:xfrm>
              <a:off x="8067870" y="2117922"/>
              <a:ext cx="568130" cy="374974"/>
            </a:xfrm>
            <a:prstGeom prst="roundRect">
              <a:avLst>
                <a:gd name="adj" fmla="val 8259"/>
              </a:avLst>
            </a:prstGeom>
            <a:solidFill>
              <a:schemeClr val="bg1"/>
            </a:solidFill>
            <a:ln w="3175">
              <a:solidFill>
                <a:srgbClr val="004B6B"/>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rgbClr val="7F7F7F"/>
                </a:solidFill>
                <a:ea typeface="ＭＳ Ｐゴシック" pitchFamily="50" charset="-128"/>
              </a:endParaRPr>
            </a:p>
          </p:txBody>
        </p:sp>
        <p:grpSp>
          <p:nvGrpSpPr>
            <p:cNvPr id="894" name="Group 81"/>
            <p:cNvGrpSpPr/>
            <p:nvPr/>
          </p:nvGrpSpPr>
          <p:grpSpPr>
            <a:xfrm>
              <a:off x="8119889" y="2181683"/>
              <a:ext cx="181950" cy="260452"/>
              <a:chOff x="8042194" y="5831795"/>
              <a:chExt cx="333451" cy="477306"/>
            </a:xfrm>
            <a:solidFill>
              <a:srgbClr val="404040"/>
            </a:solidFill>
          </p:grpSpPr>
          <p:sp>
            <p:nvSpPr>
              <p:cNvPr id="895" name="Freeform 75"/>
              <p:cNvSpPr>
                <a:spLocks/>
              </p:cNvSpPr>
              <p:nvPr/>
            </p:nvSpPr>
            <p:spPr bwMode="auto">
              <a:xfrm>
                <a:off x="8188222" y="5839056"/>
                <a:ext cx="36325" cy="16708"/>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96" name="Freeform 76"/>
              <p:cNvSpPr>
                <a:spLocks/>
              </p:cNvSpPr>
              <p:nvPr/>
            </p:nvSpPr>
            <p:spPr bwMode="auto">
              <a:xfrm>
                <a:off x="8136643" y="5831795"/>
                <a:ext cx="170723" cy="65382"/>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97" name="Freeform 77"/>
              <p:cNvSpPr>
                <a:spLocks/>
              </p:cNvSpPr>
              <p:nvPr/>
            </p:nvSpPr>
            <p:spPr bwMode="auto">
              <a:xfrm>
                <a:off x="8260870" y="5847053"/>
                <a:ext cx="25426" cy="22519"/>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98" name="Freeform 78"/>
              <p:cNvSpPr>
                <a:spLocks/>
              </p:cNvSpPr>
              <p:nvPr/>
            </p:nvSpPr>
            <p:spPr bwMode="auto">
              <a:xfrm>
                <a:off x="8079978" y="5871027"/>
                <a:ext cx="280421" cy="13439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899" name="Freeform 79"/>
              <p:cNvSpPr>
                <a:spLocks/>
              </p:cNvSpPr>
              <p:nvPr/>
            </p:nvSpPr>
            <p:spPr bwMode="auto">
              <a:xfrm>
                <a:off x="8102497" y="5878295"/>
                <a:ext cx="32691" cy="25426"/>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0" name="Freeform 80"/>
              <p:cNvSpPr>
                <a:spLocks/>
              </p:cNvSpPr>
              <p:nvPr/>
            </p:nvSpPr>
            <p:spPr bwMode="auto">
              <a:xfrm>
                <a:off x="8053096" y="5900823"/>
                <a:ext cx="119870" cy="111148"/>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1" name="Freeform 81"/>
              <p:cNvSpPr>
                <a:spLocks/>
              </p:cNvSpPr>
              <p:nvPr/>
            </p:nvSpPr>
            <p:spPr bwMode="auto">
              <a:xfrm>
                <a:off x="8125010" y="5910999"/>
                <a:ext cx="250635" cy="245545"/>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2" name="Freeform 82"/>
              <p:cNvSpPr>
                <a:spLocks/>
              </p:cNvSpPr>
              <p:nvPr/>
            </p:nvSpPr>
            <p:spPr bwMode="auto">
              <a:xfrm>
                <a:off x="8042194" y="5932792"/>
                <a:ext cx="314567" cy="21285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3" name="Freeform 83"/>
              <p:cNvSpPr>
                <a:spLocks/>
              </p:cNvSpPr>
              <p:nvPr/>
            </p:nvSpPr>
            <p:spPr bwMode="auto">
              <a:xfrm>
                <a:off x="8069801" y="5940051"/>
                <a:ext cx="32691" cy="3051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4" name="Freeform 84"/>
              <p:cNvSpPr>
                <a:spLocks/>
              </p:cNvSpPr>
              <p:nvPr/>
            </p:nvSpPr>
            <p:spPr bwMode="auto">
              <a:xfrm>
                <a:off x="8048005" y="5953851"/>
                <a:ext cx="255721" cy="32618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5" name="Freeform 85"/>
              <p:cNvSpPr>
                <a:spLocks/>
              </p:cNvSpPr>
              <p:nvPr/>
            </p:nvSpPr>
            <p:spPr bwMode="auto">
              <a:xfrm>
                <a:off x="8229626" y="5955299"/>
                <a:ext cx="104613" cy="190333"/>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6" name="Freeform 86"/>
              <p:cNvSpPr>
                <a:spLocks/>
              </p:cNvSpPr>
              <p:nvPr/>
            </p:nvSpPr>
            <p:spPr bwMode="auto">
              <a:xfrm>
                <a:off x="8048016" y="5987982"/>
                <a:ext cx="85724" cy="127130"/>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7" name="Freeform 87"/>
              <p:cNvSpPr>
                <a:spLocks/>
              </p:cNvSpPr>
              <p:nvPr/>
            </p:nvSpPr>
            <p:spPr bwMode="auto">
              <a:xfrm>
                <a:off x="8073442" y="5996702"/>
                <a:ext cx="212859" cy="25571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8" name="Freeform 88"/>
              <p:cNvSpPr>
                <a:spLocks/>
              </p:cNvSpPr>
              <p:nvPr/>
            </p:nvSpPr>
            <p:spPr bwMode="auto">
              <a:xfrm>
                <a:off x="8196944" y="6041018"/>
                <a:ext cx="39957" cy="29058"/>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09" name="Freeform 89"/>
              <p:cNvSpPr>
                <a:spLocks/>
              </p:cNvSpPr>
              <p:nvPr/>
            </p:nvSpPr>
            <p:spPr bwMode="auto">
              <a:xfrm>
                <a:off x="8130107" y="6043195"/>
                <a:ext cx="69016" cy="80637"/>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10" name="Freeform 90"/>
              <p:cNvSpPr>
                <a:spLocks/>
              </p:cNvSpPr>
              <p:nvPr/>
            </p:nvSpPr>
            <p:spPr bwMode="auto">
              <a:xfrm>
                <a:off x="8083613" y="6064994"/>
                <a:ext cx="149654" cy="193965"/>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11" name="Freeform 91"/>
              <p:cNvSpPr>
                <a:spLocks noEditPoints="1"/>
              </p:cNvSpPr>
              <p:nvPr/>
            </p:nvSpPr>
            <p:spPr bwMode="auto">
              <a:xfrm>
                <a:off x="8087245" y="6088957"/>
                <a:ext cx="128588" cy="156189"/>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12" name="Freeform 92"/>
              <p:cNvSpPr>
                <a:spLocks/>
              </p:cNvSpPr>
              <p:nvPr/>
            </p:nvSpPr>
            <p:spPr bwMode="auto">
              <a:xfrm>
                <a:off x="8298653" y="6094774"/>
                <a:ext cx="20341" cy="4576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13" name="Freeform 93"/>
              <p:cNvSpPr>
                <a:spLocks/>
              </p:cNvSpPr>
              <p:nvPr/>
            </p:nvSpPr>
            <p:spPr bwMode="auto">
              <a:xfrm>
                <a:off x="8058185" y="6099863"/>
                <a:ext cx="49401" cy="78458"/>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14" name="Freeform 94"/>
              <p:cNvSpPr>
                <a:spLocks/>
              </p:cNvSpPr>
              <p:nvPr/>
            </p:nvSpPr>
            <p:spPr bwMode="auto">
              <a:xfrm>
                <a:off x="8155534" y="6151460"/>
                <a:ext cx="156919" cy="157641"/>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15" name="Freeform 95"/>
              <p:cNvSpPr>
                <a:spLocks/>
              </p:cNvSpPr>
              <p:nvPr/>
            </p:nvSpPr>
            <p:spPr bwMode="auto">
              <a:xfrm>
                <a:off x="8258701" y="6154370"/>
                <a:ext cx="94444" cy="111876"/>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16" name="Freeform 96"/>
              <p:cNvSpPr>
                <a:spLocks/>
              </p:cNvSpPr>
              <p:nvPr/>
            </p:nvSpPr>
            <p:spPr bwMode="auto">
              <a:xfrm>
                <a:off x="8238357" y="6213217"/>
                <a:ext cx="103160" cy="78458"/>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17" name="Freeform 97"/>
              <p:cNvSpPr>
                <a:spLocks/>
              </p:cNvSpPr>
              <p:nvPr/>
            </p:nvSpPr>
            <p:spPr bwMode="auto">
              <a:xfrm>
                <a:off x="8130091" y="6272722"/>
                <a:ext cx="42862" cy="26153"/>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18" name="Freeform 98"/>
              <p:cNvSpPr>
                <a:spLocks/>
              </p:cNvSpPr>
              <p:nvPr/>
            </p:nvSpPr>
            <p:spPr bwMode="auto">
              <a:xfrm>
                <a:off x="8177960" y="6285195"/>
                <a:ext cx="42862" cy="20340"/>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grpSp>
      </p:grpSp>
      <p:pic>
        <p:nvPicPr>
          <p:cNvPr id="919" name="図 21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00609" y="699397"/>
            <a:ext cx="447049" cy="364442"/>
          </a:xfrm>
          <a:prstGeom prst="rect">
            <a:avLst/>
          </a:prstGeom>
        </p:spPr>
      </p:pic>
      <p:pic>
        <p:nvPicPr>
          <p:cNvPr id="920" name="図 21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118453" y="705207"/>
            <a:ext cx="472965" cy="364442"/>
          </a:xfrm>
          <a:prstGeom prst="rect">
            <a:avLst/>
          </a:prstGeom>
        </p:spPr>
      </p:pic>
      <p:grpSp>
        <p:nvGrpSpPr>
          <p:cNvPr id="921" name="グループ化 14"/>
          <p:cNvGrpSpPr/>
          <p:nvPr/>
        </p:nvGrpSpPr>
        <p:grpSpPr>
          <a:xfrm>
            <a:off x="7591418" y="685860"/>
            <a:ext cx="1552583" cy="383789"/>
            <a:chOff x="7366747" y="5865285"/>
            <a:chExt cx="1552583" cy="511719"/>
          </a:xfrm>
        </p:grpSpPr>
        <p:grpSp>
          <p:nvGrpSpPr>
            <p:cNvPr id="922" name="グループ化 3"/>
            <p:cNvGrpSpPr/>
            <p:nvPr/>
          </p:nvGrpSpPr>
          <p:grpSpPr>
            <a:xfrm>
              <a:off x="7366747" y="5865285"/>
              <a:ext cx="603872" cy="398564"/>
              <a:chOff x="8067870" y="2117922"/>
              <a:chExt cx="568130" cy="374974"/>
            </a:xfrm>
          </p:grpSpPr>
          <p:sp>
            <p:nvSpPr>
              <p:cNvPr id="954" name="Can 73"/>
              <p:cNvSpPr/>
              <p:nvPr/>
            </p:nvSpPr>
            <p:spPr>
              <a:xfrm>
                <a:off x="8067870" y="2117922"/>
                <a:ext cx="568130" cy="374974"/>
              </a:xfrm>
              <a:prstGeom prst="roundRect">
                <a:avLst>
                  <a:gd name="adj" fmla="val 8259"/>
                </a:avLst>
              </a:prstGeom>
              <a:solidFill>
                <a:schemeClr val="bg1"/>
              </a:solidFill>
              <a:ln w="3175">
                <a:solidFill>
                  <a:srgbClr val="004B6B"/>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rgbClr val="7F7F7F"/>
                  </a:solidFill>
                  <a:ea typeface="ＭＳ Ｐゴシック" pitchFamily="50" charset="-128"/>
                </a:endParaRPr>
              </a:p>
            </p:txBody>
          </p:sp>
          <p:grpSp>
            <p:nvGrpSpPr>
              <p:cNvPr id="955" name="Group 81"/>
              <p:cNvGrpSpPr/>
              <p:nvPr/>
            </p:nvGrpSpPr>
            <p:grpSpPr>
              <a:xfrm>
                <a:off x="8119889" y="2181683"/>
                <a:ext cx="181950" cy="260452"/>
                <a:chOff x="8042194" y="5831795"/>
                <a:chExt cx="333451" cy="477306"/>
              </a:xfrm>
              <a:solidFill>
                <a:srgbClr val="404040"/>
              </a:solidFill>
            </p:grpSpPr>
            <p:sp>
              <p:nvSpPr>
                <p:cNvPr id="956" name="Freeform 75"/>
                <p:cNvSpPr>
                  <a:spLocks/>
                </p:cNvSpPr>
                <p:nvPr/>
              </p:nvSpPr>
              <p:spPr bwMode="auto">
                <a:xfrm>
                  <a:off x="8188222" y="5839056"/>
                  <a:ext cx="36325" cy="16708"/>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57" name="Freeform 76"/>
                <p:cNvSpPr>
                  <a:spLocks/>
                </p:cNvSpPr>
                <p:nvPr/>
              </p:nvSpPr>
              <p:spPr bwMode="auto">
                <a:xfrm>
                  <a:off x="8136643" y="5831795"/>
                  <a:ext cx="170723" cy="65382"/>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58" name="Freeform 77"/>
                <p:cNvSpPr>
                  <a:spLocks/>
                </p:cNvSpPr>
                <p:nvPr/>
              </p:nvSpPr>
              <p:spPr bwMode="auto">
                <a:xfrm>
                  <a:off x="8260870" y="5847053"/>
                  <a:ext cx="25426" cy="22519"/>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59" name="Freeform 78"/>
                <p:cNvSpPr>
                  <a:spLocks/>
                </p:cNvSpPr>
                <p:nvPr/>
              </p:nvSpPr>
              <p:spPr bwMode="auto">
                <a:xfrm>
                  <a:off x="8079978" y="5871027"/>
                  <a:ext cx="280421" cy="13439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0" name="Freeform 79"/>
                <p:cNvSpPr>
                  <a:spLocks/>
                </p:cNvSpPr>
                <p:nvPr/>
              </p:nvSpPr>
              <p:spPr bwMode="auto">
                <a:xfrm>
                  <a:off x="8102497" y="5878295"/>
                  <a:ext cx="32691" cy="25426"/>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1" name="Freeform 80"/>
                <p:cNvSpPr>
                  <a:spLocks/>
                </p:cNvSpPr>
                <p:nvPr/>
              </p:nvSpPr>
              <p:spPr bwMode="auto">
                <a:xfrm>
                  <a:off x="8053096" y="5900823"/>
                  <a:ext cx="119870" cy="111148"/>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2" name="Freeform 81"/>
                <p:cNvSpPr>
                  <a:spLocks/>
                </p:cNvSpPr>
                <p:nvPr/>
              </p:nvSpPr>
              <p:spPr bwMode="auto">
                <a:xfrm>
                  <a:off x="8125010" y="5910999"/>
                  <a:ext cx="250635" cy="245545"/>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3" name="Freeform 82"/>
                <p:cNvSpPr>
                  <a:spLocks/>
                </p:cNvSpPr>
                <p:nvPr/>
              </p:nvSpPr>
              <p:spPr bwMode="auto">
                <a:xfrm>
                  <a:off x="8042194" y="5932792"/>
                  <a:ext cx="314567" cy="21285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4" name="Freeform 83"/>
                <p:cNvSpPr>
                  <a:spLocks/>
                </p:cNvSpPr>
                <p:nvPr/>
              </p:nvSpPr>
              <p:spPr bwMode="auto">
                <a:xfrm>
                  <a:off x="8069801" y="5940051"/>
                  <a:ext cx="32691" cy="3051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5" name="Freeform 84"/>
                <p:cNvSpPr>
                  <a:spLocks/>
                </p:cNvSpPr>
                <p:nvPr/>
              </p:nvSpPr>
              <p:spPr bwMode="auto">
                <a:xfrm>
                  <a:off x="8048005" y="5953851"/>
                  <a:ext cx="255721" cy="32618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6" name="Freeform 85"/>
                <p:cNvSpPr>
                  <a:spLocks/>
                </p:cNvSpPr>
                <p:nvPr/>
              </p:nvSpPr>
              <p:spPr bwMode="auto">
                <a:xfrm>
                  <a:off x="8229626" y="5955299"/>
                  <a:ext cx="104613" cy="190333"/>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7" name="Freeform 86"/>
                <p:cNvSpPr>
                  <a:spLocks/>
                </p:cNvSpPr>
                <p:nvPr/>
              </p:nvSpPr>
              <p:spPr bwMode="auto">
                <a:xfrm>
                  <a:off x="8048016" y="5987982"/>
                  <a:ext cx="85724" cy="127130"/>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8" name="Freeform 87"/>
                <p:cNvSpPr>
                  <a:spLocks/>
                </p:cNvSpPr>
                <p:nvPr/>
              </p:nvSpPr>
              <p:spPr bwMode="auto">
                <a:xfrm>
                  <a:off x="8073442" y="5996702"/>
                  <a:ext cx="212859" cy="25571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69" name="Freeform 88"/>
                <p:cNvSpPr>
                  <a:spLocks/>
                </p:cNvSpPr>
                <p:nvPr/>
              </p:nvSpPr>
              <p:spPr bwMode="auto">
                <a:xfrm>
                  <a:off x="8196944" y="6041018"/>
                  <a:ext cx="39957" cy="29058"/>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0" name="Freeform 89"/>
                <p:cNvSpPr>
                  <a:spLocks/>
                </p:cNvSpPr>
                <p:nvPr/>
              </p:nvSpPr>
              <p:spPr bwMode="auto">
                <a:xfrm>
                  <a:off x="8130107" y="6043195"/>
                  <a:ext cx="69016" cy="80637"/>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1" name="Freeform 90"/>
                <p:cNvSpPr>
                  <a:spLocks/>
                </p:cNvSpPr>
                <p:nvPr/>
              </p:nvSpPr>
              <p:spPr bwMode="auto">
                <a:xfrm>
                  <a:off x="8083613" y="6064994"/>
                  <a:ext cx="149654" cy="193965"/>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2" name="Freeform 91"/>
                <p:cNvSpPr>
                  <a:spLocks noEditPoints="1"/>
                </p:cNvSpPr>
                <p:nvPr/>
              </p:nvSpPr>
              <p:spPr bwMode="auto">
                <a:xfrm>
                  <a:off x="8087245" y="6088957"/>
                  <a:ext cx="128588" cy="156189"/>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3" name="Freeform 92"/>
                <p:cNvSpPr>
                  <a:spLocks/>
                </p:cNvSpPr>
                <p:nvPr/>
              </p:nvSpPr>
              <p:spPr bwMode="auto">
                <a:xfrm>
                  <a:off x="8298653" y="6094774"/>
                  <a:ext cx="20341" cy="4576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4" name="Freeform 93"/>
                <p:cNvSpPr>
                  <a:spLocks/>
                </p:cNvSpPr>
                <p:nvPr/>
              </p:nvSpPr>
              <p:spPr bwMode="auto">
                <a:xfrm>
                  <a:off x="8058185" y="6099863"/>
                  <a:ext cx="49401" cy="78458"/>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5" name="Freeform 94"/>
                <p:cNvSpPr>
                  <a:spLocks/>
                </p:cNvSpPr>
                <p:nvPr/>
              </p:nvSpPr>
              <p:spPr bwMode="auto">
                <a:xfrm>
                  <a:off x="8155534" y="6151460"/>
                  <a:ext cx="156919" cy="157641"/>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6" name="Freeform 95"/>
                <p:cNvSpPr>
                  <a:spLocks/>
                </p:cNvSpPr>
                <p:nvPr/>
              </p:nvSpPr>
              <p:spPr bwMode="auto">
                <a:xfrm>
                  <a:off x="8258701" y="6154370"/>
                  <a:ext cx="94444" cy="111876"/>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7" name="Freeform 96"/>
                <p:cNvSpPr>
                  <a:spLocks/>
                </p:cNvSpPr>
                <p:nvPr/>
              </p:nvSpPr>
              <p:spPr bwMode="auto">
                <a:xfrm>
                  <a:off x="8238357" y="6213217"/>
                  <a:ext cx="103160" cy="78458"/>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8" name="Freeform 97"/>
                <p:cNvSpPr>
                  <a:spLocks/>
                </p:cNvSpPr>
                <p:nvPr/>
              </p:nvSpPr>
              <p:spPr bwMode="auto">
                <a:xfrm>
                  <a:off x="8130091" y="6272722"/>
                  <a:ext cx="42862" cy="26153"/>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79" name="Freeform 98"/>
                <p:cNvSpPr>
                  <a:spLocks/>
                </p:cNvSpPr>
                <p:nvPr/>
              </p:nvSpPr>
              <p:spPr bwMode="auto">
                <a:xfrm>
                  <a:off x="8177960" y="6285195"/>
                  <a:ext cx="42862" cy="20340"/>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grpSp>
        </p:grpSp>
        <p:pic>
          <p:nvPicPr>
            <p:cNvPr id="923" name="図 17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554830" y="5891081"/>
              <a:ext cx="447049" cy="485923"/>
            </a:xfrm>
            <a:prstGeom prst="rect">
              <a:avLst/>
            </a:prstGeom>
          </p:spPr>
        </p:pic>
        <p:cxnSp>
          <p:nvCxnSpPr>
            <p:cNvPr id="924" name="Straight Connector 923"/>
            <p:cNvCxnSpPr>
              <a:stCxn id="954" idx="3"/>
            </p:cNvCxnSpPr>
            <p:nvPr/>
          </p:nvCxnSpPr>
          <p:spPr>
            <a:xfrm>
              <a:off x="7970619" y="6064567"/>
              <a:ext cx="606021" cy="11987"/>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grpSp>
          <p:nvGrpSpPr>
            <p:cNvPr id="925" name="グループ化 289"/>
            <p:cNvGrpSpPr/>
            <p:nvPr/>
          </p:nvGrpSpPr>
          <p:grpSpPr>
            <a:xfrm>
              <a:off x="8280412" y="5877272"/>
              <a:ext cx="638918" cy="496131"/>
              <a:chOff x="8576640" y="5877272"/>
              <a:chExt cx="638918" cy="496131"/>
            </a:xfrm>
          </p:grpSpPr>
          <p:grpSp>
            <p:nvGrpSpPr>
              <p:cNvPr id="926" name="グループ化 3"/>
              <p:cNvGrpSpPr/>
              <p:nvPr/>
            </p:nvGrpSpPr>
            <p:grpSpPr>
              <a:xfrm>
                <a:off x="8576640" y="5877272"/>
                <a:ext cx="603872" cy="398564"/>
                <a:chOff x="8067870" y="2117922"/>
                <a:chExt cx="568130" cy="374974"/>
              </a:xfrm>
            </p:grpSpPr>
            <p:sp>
              <p:nvSpPr>
                <p:cNvPr id="928" name="Can 73"/>
                <p:cNvSpPr/>
                <p:nvPr/>
              </p:nvSpPr>
              <p:spPr>
                <a:xfrm>
                  <a:off x="8067870" y="2117922"/>
                  <a:ext cx="568130" cy="374974"/>
                </a:xfrm>
                <a:prstGeom prst="roundRect">
                  <a:avLst>
                    <a:gd name="adj" fmla="val 8259"/>
                  </a:avLst>
                </a:prstGeom>
                <a:solidFill>
                  <a:schemeClr val="bg1"/>
                </a:solidFill>
                <a:ln w="3175">
                  <a:solidFill>
                    <a:srgbClr val="004B6B"/>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400" b="1" dirty="0" smtClean="0">
                    <a:solidFill>
                      <a:srgbClr val="7F7F7F"/>
                    </a:solidFill>
                    <a:ea typeface="ＭＳ Ｐゴシック" pitchFamily="50" charset="-128"/>
                  </a:endParaRPr>
                </a:p>
              </p:txBody>
            </p:sp>
            <p:grpSp>
              <p:nvGrpSpPr>
                <p:cNvPr id="929" name="Group 81"/>
                <p:cNvGrpSpPr/>
                <p:nvPr/>
              </p:nvGrpSpPr>
              <p:grpSpPr>
                <a:xfrm>
                  <a:off x="8119889" y="2181683"/>
                  <a:ext cx="181950" cy="260452"/>
                  <a:chOff x="8042194" y="5831795"/>
                  <a:chExt cx="333451" cy="477306"/>
                </a:xfrm>
                <a:solidFill>
                  <a:srgbClr val="404040"/>
                </a:solidFill>
              </p:grpSpPr>
              <p:sp>
                <p:nvSpPr>
                  <p:cNvPr id="930" name="Freeform 75"/>
                  <p:cNvSpPr>
                    <a:spLocks/>
                  </p:cNvSpPr>
                  <p:nvPr/>
                </p:nvSpPr>
                <p:spPr bwMode="auto">
                  <a:xfrm>
                    <a:off x="8188222" y="5839056"/>
                    <a:ext cx="36325" cy="16708"/>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31" name="Freeform 76"/>
                  <p:cNvSpPr>
                    <a:spLocks/>
                  </p:cNvSpPr>
                  <p:nvPr/>
                </p:nvSpPr>
                <p:spPr bwMode="auto">
                  <a:xfrm>
                    <a:off x="8136643" y="5831795"/>
                    <a:ext cx="170723" cy="65382"/>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32" name="Freeform 77"/>
                  <p:cNvSpPr>
                    <a:spLocks/>
                  </p:cNvSpPr>
                  <p:nvPr/>
                </p:nvSpPr>
                <p:spPr bwMode="auto">
                  <a:xfrm>
                    <a:off x="8260870" y="5847053"/>
                    <a:ext cx="25426" cy="22519"/>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33" name="Freeform 78"/>
                  <p:cNvSpPr>
                    <a:spLocks/>
                  </p:cNvSpPr>
                  <p:nvPr/>
                </p:nvSpPr>
                <p:spPr bwMode="auto">
                  <a:xfrm>
                    <a:off x="8079978" y="5871027"/>
                    <a:ext cx="280421" cy="13439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34" name="Freeform 79"/>
                  <p:cNvSpPr>
                    <a:spLocks/>
                  </p:cNvSpPr>
                  <p:nvPr/>
                </p:nvSpPr>
                <p:spPr bwMode="auto">
                  <a:xfrm>
                    <a:off x="8102497" y="5878295"/>
                    <a:ext cx="32691" cy="25426"/>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35" name="Freeform 80"/>
                  <p:cNvSpPr>
                    <a:spLocks/>
                  </p:cNvSpPr>
                  <p:nvPr/>
                </p:nvSpPr>
                <p:spPr bwMode="auto">
                  <a:xfrm>
                    <a:off x="8053096" y="5900823"/>
                    <a:ext cx="119870" cy="111148"/>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36" name="Freeform 81"/>
                  <p:cNvSpPr>
                    <a:spLocks/>
                  </p:cNvSpPr>
                  <p:nvPr/>
                </p:nvSpPr>
                <p:spPr bwMode="auto">
                  <a:xfrm>
                    <a:off x="8125010" y="5910999"/>
                    <a:ext cx="250635" cy="245545"/>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37" name="Freeform 82"/>
                  <p:cNvSpPr>
                    <a:spLocks/>
                  </p:cNvSpPr>
                  <p:nvPr/>
                </p:nvSpPr>
                <p:spPr bwMode="auto">
                  <a:xfrm>
                    <a:off x="8042194" y="5932792"/>
                    <a:ext cx="314567" cy="212854"/>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38" name="Freeform 83"/>
                  <p:cNvSpPr>
                    <a:spLocks/>
                  </p:cNvSpPr>
                  <p:nvPr/>
                </p:nvSpPr>
                <p:spPr bwMode="auto">
                  <a:xfrm>
                    <a:off x="8069801" y="5940051"/>
                    <a:ext cx="32691" cy="3051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39" name="Freeform 84"/>
                  <p:cNvSpPr>
                    <a:spLocks/>
                  </p:cNvSpPr>
                  <p:nvPr/>
                </p:nvSpPr>
                <p:spPr bwMode="auto">
                  <a:xfrm>
                    <a:off x="8048005" y="5953851"/>
                    <a:ext cx="255721" cy="326181"/>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0" name="Freeform 85"/>
                  <p:cNvSpPr>
                    <a:spLocks/>
                  </p:cNvSpPr>
                  <p:nvPr/>
                </p:nvSpPr>
                <p:spPr bwMode="auto">
                  <a:xfrm>
                    <a:off x="8229626" y="5955299"/>
                    <a:ext cx="104613" cy="190333"/>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1" name="Freeform 86"/>
                  <p:cNvSpPr>
                    <a:spLocks/>
                  </p:cNvSpPr>
                  <p:nvPr/>
                </p:nvSpPr>
                <p:spPr bwMode="auto">
                  <a:xfrm>
                    <a:off x="8048016" y="5987982"/>
                    <a:ext cx="85724" cy="127130"/>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2" name="Freeform 87"/>
                  <p:cNvSpPr>
                    <a:spLocks/>
                  </p:cNvSpPr>
                  <p:nvPr/>
                </p:nvSpPr>
                <p:spPr bwMode="auto">
                  <a:xfrm>
                    <a:off x="8073442" y="5996702"/>
                    <a:ext cx="212859" cy="255715"/>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3" name="Freeform 88"/>
                  <p:cNvSpPr>
                    <a:spLocks/>
                  </p:cNvSpPr>
                  <p:nvPr/>
                </p:nvSpPr>
                <p:spPr bwMode="auto">
                  <a:xfrm>
                    <a:off x="8196944" y="6041018"/>
                    <a:ext cx="39957" cy="29058"/>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4" name="Freeform 89"/>
                  <p:cNvSpPr>
                    <a:spLocks/>
                  </p:cNvSpPr>
                  <p:nvPr/>
                </p:nvSpPr>
                <p:spPr bwMode="auto">
                  <a:xfrm>
                    <a:off x="8130107" y="6043195"/>
                    <a:ext cx="69016" cy="80637"/>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5" name="Freeform 90"/>
                  <p:cNvSpPr>
                    <a:spLocks/>
                  </p:cNvSpPr>
                  <p:nvPr/>
                </p:nvSpPr>
                <p:spPr bwMode="auto">
                  <a:xfrm>
                    <a:off x="8083613" y="6064994"/>
                    <a:ext cx="149654" cy="193965"/>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6" name="Freeform 91"/>
                  <p:cNvSpPr>
                    <a:spLocks noEditPoints="1"/>
                  </p:cNvSpPr>
                  <p:nvPr/>
                </p:nvSpPr>
                <p:spPr bwMode="auto">
                  <a:xfrm>
                    <a:off x="8087245" y="6088957"/>
                    <a:ext cx="128588" cy="156189"/>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7" name="Freeform 92"/>
                  <p:cNvSpPr>
                    <a:spLocks/>
                  </p:cNvSpPr>
                  <p:nvPr/>
                </p:nvSpPr>
                <p:spPr bwMode="auto">
                  <a:xfrm>
                    <a:off x="8298653" y="6094774"/>
                    <a:ext cx="20341" cy="4576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8" name="Freeform 93"/>
                  <p:cNvSpPr>
                    <a:spLocks/>
                  </p:cNvSpPr>
                  <p:nvPr/>
                </p:nvSpPr>
                <p:spPr bwMode="auto">
                  <a:xfrm>
                    <a:off x="8058185" y="6099863"/>
                    <a:ext cx="49401" cy="78458"/>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49" name="Freeform 94"/>
                  <p:cNvSpPr>
                    <a:spLocks/>
                  </p:cNvSpPr>
                  <p:nvPr/>
                </p:nvSpPr>
                <p:spPr bwMode="auto">
                  <a:xfrm>
                    <a:off x="8155534" y="6151460"/>
                    <a:ext cx="156919" cy="157641"/>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50" name="Freeform 95"/>
                  <p:cNvSpPr>
                    <a:spLocks/>
                  </p:cNvSpPr>
                  <p:nvPr/>
                </p:nvSpPr>
                <p:spPr bwMode="auto">
                  <a:xfrm>
                    <a:off x="8258701" y="6154370"/>
                    <a:ext cx="94444" cy="111876"/>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51" name="Freeform 96"/>
                  <p:cNvSpPr>
                    <a:spLocks/>
                  </p:cNvSpPr>
                  <p:nvPr/>
                </p:nvSpPr>
                <p:spPr bwMode="auto">
                  <a:xfrm>
                    <a:off x="8238357" y="6213217"/>
                    <a:ext cx="103160" cy="78458"/>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52" name="Freeform 97"/>
                  <p:cNvSpPr>
                    <a:spLocks/>
                  </p:cNvSpPr>
                  <p:nvPr/>
                </p:nvSpPr>
                <p:spPr bwMode="auto">
                  <a:xfrm>
                    <a:off x="8130091" y="6272722"/>
                    <a:ext cx="42862" cy="26153"/>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sp>
                <p:nvSpPr>
                  <p:cNvPr id="953" name="Freeform 98"/>
                  <p:cNvSpPr>
                    <a:spLocks/>
                  </p:cNvSpPr>
                  <p:nvPr/>
                </p:nvSpPr>
                <p:spPr bwMode="auto">
                  <a:xfrm>
                    <a:off x="8177960" y="6285195"/>
                    <a:ext cx="42862" cy="20340"/>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114300" sx="101000" sy="101000" algn="ctr" rotWithShape="0">
                      <a:prstClr val="black">
                        <a:alpha val="53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404040"/>
                      </a:solidFill>
                    </a:endParaRPr>
                  </a:p>
                </p:txBody>
              </p:sp>
            </p:grpSp>
          </p:grpSp>
          <p:pic>
            <p:nvPicPr>
              <p:cNvPr id="927" name="図 17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68509" y="5887480"/>
                <a:ext cx="447049" cy="485923"/>
              </a:xfrm>
              <a:prstGeom prst="rect">
                <a:avLst/>
              </a:prstGeom>
            </p:spPr>
          </p:pic>
        </p:grpSp>
      </p:grpSp>
      <p:sp>
        <p:nvSpPr>
          <p:cNvPr id="980" name="TextBox 979"/>
          <p:cNvSpPr txBox="1"/>
          <p:nvPr/>
        </p:nvSpPr>
        <p:spPr>
          <a:xfrm>
            <a:off x="4343400" y="1266760"/>
            <a:ext cx="4786272" cy="338554"/>
          </a:xfrm>
          <a:prstGeom prst="rect">
            <a:avLst/>
          </a:prstGeom>
          <a:noFill/>
        </p:spPr>
        <p:txBody>
          <a:bodyPr wrap="square" rtlCol="0">
            <a:spAutoFit/>
          </a:bodyPr>
          <a:lstStyle/>
          <a:p>
            <a:pPr marL="285750" indent="-285750">
              <a:buFont typeface="Wingdings" charset="2"/>
              <a:buChar char="ü"/>
            </a:pPr>
            <a:r>
              <a:rPr lang="ja-JP" altLang="en-US" sz="1600" dirty="0" smtClean="0">
                <a:solidFill>
                  <a:schemeClr val="tx1">
                    <a:lumMod val="75000"/>
                  </a:schemeClr>
                </a:solidFill>
              </a:rPr>
              <a:t>役割を分割して最大エンドポイント数をサポート</a:t>
            </a:r>
            <a:endParaRPr lang="en-US" sz="1600" dirty="0" smtClean="0">
              <a:solidFill>
                <a:schemeClr val="tx1">
                  <a:lumMod val="75000"/>
                </a:schemeClr>
              </a:solidFill>
            </a:endParaRPr>
          </a:p>
        </p:txBody>
      </p:sp>
      <p:sp>
        <p:nvSpPr>
          <p:cNvPr id="3" name="Freeform 2"/>
          <p:cNvSpPr/>
          <p:nvPr/>
        </p:nvSpPr>
        <p:spPr>
          <a:xfrm>
            <a:off x="2371448" y="1823350"/>
            <a:ext cx="5632505" cy="707519"/>
          </a:xfrm>
          <a:custGeom>
            <a:avLst/>
            <a:gdLst>
              <a:gd name="connsiteX0" fmla="*/ 5572251 w 5632505"/>
              <a:gd name="connsiteY0" fmla="*/ 312917 h 1105925"/>
              <a:gd name="connsiteX1" fmla="*/ 5209407 w 5632505"/>
              <a:gd name="connsiteY1" fmla="*/ 1926 h 1105925"/>
              <a:gd name="connsiteX2" fmla="*/ 2410322 w 5632505"/>
              <a:gd name="connsiteY2" fmla="*/ 183338 h 1105925"/>
              <a:gd name="connsiteX3" fmla="*/ 920069 w 5632505"/>
              <a:gd name="connsiteY3" fmla="*/ 222212 h 1105925"/>
              <a:gd name="connsiteX4" fmla="*/ 414679 w 5632505"/>
              <a:gd name="connsiteY4" fmla="*/ 986731 h 1105925"/>
              <a:gd name="connsiteX5" fmla="*/ 0 w 5632505"/>
              <a:gd name="connsiteY5" fmla="*/ 1103353 h 11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2505" h="1105925">
                <a:moveTo>
                  <a:pt x="5572251" y="312917"/>
                </a:moveTo>
                <a:cubicBezTo>
                  <a:pt x="5654323" y="168219"/>
                  <a:pt x="5736395" y="23522"/>
                  <a:pt x="5209407" y="1926"/>
                </a:cubicBezTo>
                <a:cubicBezTo>
                  <a:pt x="4682419" y="-19670"/>
                  <a:pt x="3125212" y="146624"/>
                  <a:pt x="2410322" y="183338"/>
                </a:cubicBezTo>
                <a:cubicBezTo>
                  <a:pt x="1695432" y="220052"/>
                  <a:pt x="1252676" y="88313"/>
                  <a:pt x="920069" y="222212"/>
                </a:cubicBezTo>
                <a:cubicBezTo>
                  <a:pt x="587462" y="356111"/>
                  <a:pt x="568024" y="839874"/>
                  <a:pt x="414679" y="986731"/>
                </a:cubicBezTo>
                <a:cubicBezTo>
                  <a:pt x="261334" y="1133588"/>
                  <a:pt x="0" y="1103353"/>
                  <a:pt x="0" y="1103353"/>
                </a:cubicBezTo>
              </a:path>
            </a:pathLst>
          </a:custGeom>
          <a:ln>
            <a:solidFill>
              <a:srgbClr val="FF6600"/>
            </a:solidFill>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559294" y="3514977"/>
            <a:ext cx="918081" cy="481452"/>
          </a:xfrm>
          <a:custGeom>
            <a:avLst/>
            <a:gdLst>
              <a:gd name="connsiteX0" fmla="*/ 51835 w 918081"/>
              <a:gd name="connsiteY0" fmla="*/ 641936 h 641936"/>
              <a:gd name="connsiteX1" fmla="*/ 868234 w 918081"/>
              <a:gd name="connsiteY1" fmla="*/ 486441 h 641936"/>
              <a:gd name="connsiteX2" fmla="*/ 738647 w 918081"/>
              <a:gd name="connsiteY2" fmla="*/ 6996 h 641936"/>
              <a:gd name="connsiteX3" fmla="*/ 0 w 918081"/>
              <a:gd name="connsiteY3" fmla="*/ 188408 h 641936"/>
            </a:gdLst>
            <a:ahLst/>
            <a:cxnLst>
              <a:cxn ang="0">
                <a:pos x="connsiteX0" y="connsiteY0"/>
              </a:cxn>
              <a:cxn ang="0">
                <a:pos x="connsiteX1" y="connsiteY1"/>
              </a:cxn>
              <a:cxn ang="0">
                <a:pos x="connsiteX2" y="connsiteY2"/>
              </a:cxn>
              <a:cxn ang="0">
                <a:pos x="connsiteX3" y="connsiteY3"/>
              </a:cxn>
            </a:cxnLst>
            <a:rect l="l" t="t" r="r" b="b"/>
            <a:pathLst>
              <a:path w="918081" h="641936">
                <a:moveTo>
                  <a:pt x="51835" y="641936"/>
                </a:moveTo>
                <a:cubicBezTo>
                  <a:pt x="402800" y="617100"/>
                  <a:pt x="753765" y="592264"/>
                  <a:pt x="868234" y="486441"/>
                </a:cubicBezTo>
                <a:cubicBezTo>
                  <a:pt x="982703" y="380618"/>
                  <a:pt x="883353" y="56668"/>
                  <a:pt x="738647" y="6996"/>
                </a:cubicBezTo>
                <a:cubicBezTo>
                  <a:pt x="593941" y="-42676"/>
                  <a:pt x="0" y="188408"/>
                  <a:pt x="0" y="188408"/>
                </a:cubicBezTo>
              </a:path>
            </a:pathLst>
          </a:custGeom>
          <a:ln>
            <a:solidFill>
              <a:srgbClr val="FF6600"/>
            </a:solidFill>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1877360"/>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347996"/>
            <a:ext cx="8513064" cy="434974"/>
          </a:xfrm>
        </p:spPr>
        <p:txBody>
          <a:bodyPr/>
          <a:lstStyle/>
          <a:p>
            <a:r>
              <a:rPr lang="ja-JP" altLang="en-US" sz="2800" dirty="0" smtClean="0"/>
              <a:t>参考）</a:t>
            </a:r>
            <a:r>
              <a:rPr lang="en-US" sz="2800" dirty="0" smtClean="0"/>
              <a:t>35xx </a:t>
            </a:r>
            <a:r>
              <a:rPr lang="ja-JP" altLang="en-US" sz="2800" dirty="0" smtClean="0"/>
              <a:t>プラットフォームスケーリング比較</a:t>
            </a:r>
            <a:endParaRPr lang="en-US" sz="2800" dirty="0"/>
          </a:p>
        </p:txBody>
      </p:sp>
      <p:sp>
        <p:nvSpPr>
          <p:cNvPr id="11" name="Text Placeholder 10"/>
          <p:cNvSpPr>
            <a:spLocks noGrp="1"/>
          </p:cNvSpPr>
          <p:nvPr>
            <p:ph type="body" sz="quarter" idx="12"/>
          </p:nvPr>
        </p:nvSpPr>
        <p:spPr>
          <a:xfrm>
            <a:off x="333734" y="748641"/>
            <a:ext cx="8513064" cy="381000"/>
          </a:xfrm>
        </p:spPr>
        <p:txBody>
          <a:bodyPr/>
          <a:lstStyle/>
          <a:p>
            <a:r>
              <a:rPr lang="en-US" dirty="0" smtClean="0"/>
              <a:t>ISE 2.1 </a:t>
            </a:r>
            <a:r>
              <a:rPr lang="ja-JP" altLang="en-US" dirty="0" smtClean="0"/>
              <a:t>での最大同時接続エンドポイント数の比較</a:t>
            </a:r>
            <a:endParaRPr lang="en-US" dirty="0"/>
          </a:p>
        </p:txBody>
      </p:sp>
      <p:graphicFrame>
        <p:nvGraphicFramePr>
          <p:cNvPr id="4" name="Table 3"/>
          <p:cNvGraphicFramePr>
            <a:graphicFrameLocks noGrp="1"/>
          </p:cNvGraphicFramePr>
          <p:nvPr>
            <p:extLst/>
          </p:nvPr>
        </p:nvGraphicFramePr>
        <p:xfrm>
          <a:off x="228600" y="1501568"/>
          <a:ext cx="8686802" cy="1561624"/>
        </p:xfrm>
        <a:graphic>
          <a:graphicData uri="http://schemas.openxmlformats.org/drawingml/2006/table">
            <a:tbl>
              <a:tblPr firstRow="1" firstCol="1" bandRow="1">
                <a:tableStyleId>{5C22544A-7EE6-4342-B048-85BDC9FD1C3A}</a:tableStyleId>
              </a:tblPr>
              <a:tblGrid>
                <a:gridCol w="2514602"/>
                <a:gridCol w="2390775"/>
                <a:gridCol w="2333625"/>
                <a:gridCol w="1447800"/>
              </a:tblGrid>
              <a:tr h="205740">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デプロイメントモード</a:t>
                      </a:r>
                      <a:endParaRPr lang="en-US" sz="1200" dirty="0">
                        <a:effectLst/>
                        <a:latin typeface="ＭＳ Ｐゴシック"/>
                        <a:ea typeface="ＭＳ Ｐゴシック"/>
                        <a:cs typeface="ＭＳ Ｐゴシック"/>
                      </a:endParaRPr>
                    </a:p>
                  </a:txBody>
                  <a:tcPr marL="51448" marR="51448" marT="0" marB="0" anchor="ctr">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プラットフォーム</a:t>
                      </a:r>
                      <a:endParaRPr lang="en-US" sz="1200" dirty="0">
                        <a:effectLst/>
                        <a:latin typeface="ＭＳ Ｐゴシック"/>
                        <a:ea typeface="ＭＳ Ｐゴシック"/>
                        <a:cs typeface="ＭＳ Ｐゴシック"/>
                      </a:endParaRPr>
                    </a:p>
                  </a:txBody>
                  <a:tcPr marL="51448" marR="51448" marT="0" marB="0" anchor="ctr">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システム全体での</a:t>
                      </a:r>
                      <a:endParaRPr lang="en-US" altLang="ja-JP" sz="1200" dirty="0" smtClean="0">
                        <a:effectLst/>
                        <a:latin typeface="ＭＳ Ｐゴシック"/>
                        <a:ea typeface="ＭＳ Ｐゴシック"/>
                        <a:cs typeface="ＭＳ Ｐゴシック"/>
                      </a:endParaRPr>
                    </a:p>
                    <a:p>
                      <a:pPr marL="0" marR="0" algn="ctr">
                        <a:spcBef>
                          <a:spcPts val="0"/>
                        </a:spcBef>
                        <a:spcAft>
                          <a:spcPts val="0"/>
                        </a:spcAft>
                      </a:pPr>
                      <a:r>
                        <a:rPr lang="ja-JP" altLang="en-US" sz="1200" dirty="0" smtClean="0">
                          <a:effectLst/>
                          <a:latin typeface="ＭＳ Ｐゴシック"/>
                          <a:ea typeface="ＭＳ Ｐゴシック"/>
                          <a:cs typeface="ＭＳ Ｐゴシック"/>
                        </a:rPr>
                        <a:t>サポートエンドポイント数</a:t>
                      </a:r>
                      <a:endParaRPr lang="en-US" altLang="ja-JP" sz="1200" dirty="0" smtClean="0">
                        <a:effectLst/>
                        <a:latin typeface="ＭＳ Ｐゴシック"/>
                        <a:ea typeface="ＭＳ Ｐゴシック"/>
                        <a:cs typeface="ＭＳ Ｐゴシック"/>
                      </a:endParaRPr>
                    </a:p>
                  </a:txBody>
                  <a:tcPr marL="51448" marR="51448" marT="0" marB="0" anchor="ctr">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最大</a:t>
                      </a:r>
                      <a:r>
                        <a:rPr lang="en-US" altLang="ja-JP" sz="1200" dirty="0" smtClean="0">
                          <a:effectLst/>
                          <a:latin typeface="ＭＳ Ｐゴシック"/>
                          <a:ea typeface="ＭＳ Ｐゴシック"/>
                          <a:cs typeface="ＭＳ Ｐゴシック"/>
                        </a:rPr>
                        <a:t>PSN</a:t>
                      </a:r>
                      <a:r>
                        <a:rPr lang="ja-JP" altLang="en-US" sz="1200" dirty="0" smtClean="0">
                          <a:effectLst/>
                          <a:latin typeface="ＭＳ Ｐゴシック"/>
                          <a:ea typeface="ＭＳ Ｐゴシック"/>
                          <a:cs typeface="ＭＳ Ｐゴシック"/>
                        </a:rPr>
                        <a:t>数</a:t>
                      </a:r>
                      <a:endParaRPr lang="en-US" sz="1200" dirty="0">
                        <a:effectLst/>
                        <a:latin typeface="ＭＳ Ｐゴシック"/>
                        <a:ea typeface="ＭＳ Ｐゴシック"/>
                        <a:cs typeface="ＭＳ Ｐゴシック"/>
                      </a:endParaRPr>
                    </a:p>
                  </a:txBody>
                  <a:tcPr marL="51448" marR="51448" marT="0" marB="0" anchor="ctr">
                    <a:lnB w="12700" cap="flat" cmpd="sng" algn="ctr">
                      <a:solidFill>
                        <a:schemeClr val="tx1"/>
                      </a:solidFill>
                      <a:prstDash val="solid"/>
                      <a:round/>
                      <a:headEnd type="none" w="med" len="med"/>
                      <a:tailEnd type="none" w="med" len="med"/>
                    </a:lnB>
                    <a:solidFill>
                      <a:schemeClr val="tx1"/>
                    </a:solidFill>
                  </a:tcPr>
                </a:tc>
              </a:tr>
              <a:tr h="205740">
                <a:tc rowSpan="2">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スタンドアロン</a:t>
                      </a:r>
                      <a:r>
                        <a:rPr lang="en-US" altLang="ja-JP" sz="1200" dirty="0" smtClean="0">
                          <a:effectLst/>
                          <a:latin typeface="ＭＳ Ｐゴシック"/>
                          <a:ea typeface="ＭＳ Ｐゴシック"/>
                          <a:cs typeface="ＭＳ Ｐゴシック"/>
                        </a:rPr>
                        <a:t> / </a:t>
                      </a:r>
                      <a:r>
                        <a:rPr lang="ja-JP" altLang="en-US" sz="1200" dirty="0" smtClean="0">
                          <a:effectLst/>
                          <a:latin typeface="ＭＳ Ｐゴシック"/>
                          <a:ea typeface="ＭＳ Ｐゴシック"/>
                          <a:cs typeface="ＭＳ Ｐゴシック"/>
                        </a:rPr>
                        <a:t>冗長</a:t>
                      </a:r>
                      <a:r>
                        <a:rPr lang="en-US" sz="1200" dirty="0" smtClean="0">
                          <a:effectLst/>
                          <a:latin typeface="ＭＳ Ｐゴシック"/>
                          <a:ea typeface="ＭＳ Ｐゴシック"/>
                          <a:cs typeface="ＭＳ Ｐゴシック"/>
                        </a:rPr>
                        <a:t/>
                      </a:r>
                      <a:br>
                        <a:rPr lang="en-US" sz="1200" dirty="0" smtClean="0">
                          <a:effectLst/>
                          <a:latin typeface="ＭＳ Ｐゴシック"/>
                          <a:ea typeface="ＭＳ Ｐゴシック"/>
                          <a:cs typeface="ＭＳ Ｐゴシック"/>
                        </a:rPr>
                      </a:br>
                      <a:r>
                        <a:rPr lang="en-US" sz="1200" dirty="0" smtClean="0">
                          <a:solidFill>
                            <a:srgbClr val="FFFF00"/>
                          </a:solidFill>
                          <a:effectLst/>
                          <a:latin typeface="ＭＳ Ｐゴシック"/>
                          <a:ea typeface="ＭＳ Ｐゴシック"/>
                          <a:cs typeface="ＭＳ Ｐゴシック"/>
                        </a:rPr>
                        <a:t>(2</a:t>
                      </a:r>
                      <a:r>
                        <a:rPr lang="en-US" sz="1200" baseline="0" dirty="0" smtClean="0">
                          <a:solidFill>
                            <a:srgbClr val="FFFF00"/>
                          </a:solidFill>
                          <a:effectLst/>
                          <a:latin typeface="ＭＳ Ｐゴシック"/>
                          <a:ea typeface="ＭＳ Ｐゴシック"/>
                          <a:cs typeface="ＭＳ Ｐゴシック"/>
                        </a:rPr>
                        <a:t> nodes redundant)</a:t>
                      </a:r>
                      <a:endParaRPr lang="en-US" sz="1200" dirty="0">
                        <a:solidFill>
                          <a:srgbClr val="FFFF00"/>
                        </a:solidFill>
                        <a:effectLst/>
                        <a:latin typeface="ＭＳ Ｐゴシック"/>
                        <a:ea typeface="ＭＳ Ｐゴシック"/>
                        <a:cs typeface="ＭＳ Ｐゴシック"/>
                      </a:endParaRPr>
                    </a:p>
                  </a:txBody>
                  <a:tcPr marL="51448" marR="51448"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200" dirty="0" smtClean="0">
                          <a:solidFill>
                            <a:srgbClr val="000000"/>
                          </a:solidFill>
                          <a:effectLst/>
                        </a:rPr>
                        <a:t>3515</a:t>
                      </a:r>
                      <a:endParaRPr lang="en-US" sz="1200" dirty="0">
                        <a:solidFill>
                          <a:srgbClr val="000000"/>
                        </a:solidFill>
                        <a:effectLst/>
                        <a:latin typeface="Times New Roman"/>
                        <a:ea typeface="SimSun"/>
                      </a:endParaRPr>
                    </a:p>
                  </a:txBody>
                  <a:tcPr marL="51448" marR="51448" marT="0" marB="0" anchor="b">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smtClean="0">
                          <a:solidFill>
                            <a:srgbClr val="000000"/>
                          </a:solidFill>
                          <a:effectLst/>
                        </a:rPr>
                        <a:t>7,500</a:t>
                      </a:r>
                      <a:endParaRPr lang="en-US" sz="1200" dirty="0">
                        <a:solidFill>
                          <a:srgbClr val="000000"/>
                        </a:solidFill>
                        <a:effectLst/>
                        <a:latin typeface="Times New Roman"/>
                        <a:ea typeface="SimSun"/>
                      </a:endParaRPr>
                    </a:p>
                  </a:txBody>
                  <a:tcPr marL="51448" marR="51448" marT="0" marB="0" anchor="b">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smtClean="0">
                          <a:solidFill>
                            <a:srgbClr val="000000"/>
                          </a:solidFill>
                          <a:effectLst/>
                          <a:latin typeface="+mn-lt"/>
                          <a:ea typeface="+mn-ea"/>
                        </a:rPr>
                        <a:t>0</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05740">
                <a:tc vMerge="1">
                  <a:txBody>
                    <a:bodyPr/>
                    <a:lstStyle/>
                    <a:p>
                      <a:endParaRPr lang="en-US"/>
                    </a:p>
                  </a:txBody>
                  <a:tcPr/>
                </a:tc>
                <a:tc>
                  <a:txBody>
                    <a:bodyPr/>
                    <a:lstStyle/>
                    <a:p>
                      <a:pPr marL="0" marR="0" algn="ctr">
                        <a:spcBef>
                          <a:spcPts val="0"/>
                        </a:spcBef>
                        <a:spcAft>
                          <a:spcPts val="0"/>
                        </a:spcAft>
                      </a:pPr>
                      <a:r>
                        <a:rPr lang="en-US" sz="1200" dirty="0" smtClean="0">
                          <a:solidFill>
                            <a:srgbClr val="000000"/>
                          </a:solidFill>
                          <a:effectLst/>
                        </a:rPr>
                        <a:t>3595</a:t>
                      </a:r>
                      <a:endParaRPr lang="en-US" sz="1200" dirty="0">
                        <a:solidFill>
                          <a:srgbClr val="000000"/>
                        </a:solidFill>
                        <a:effectLst/>
                        <a:latin typeface="Times New Roman"/>
                        <a:ea typeface="SimSun"/>
                      </a:endParaRPr>
                    </a:p>
                  </a:txBody>
                  <a:tcPr marL="51448" marR="51448"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smtClean="0">
                          <a:solidFill>
                            <a:srgbClr val="000000"/>
                          </a:solidFill>
                          <a:effectLst/>
                        </a:rPr>
                        <a:t>20,000</a:t>
                      </a:r>
                      <a:endParaRPr lang="en-US" sz="1200" dirty="0">
                        <a:solidFill>
                          <a:srgbClr val="000000"/>
                        </a:solidFill>
                        <a:effectLst/>
                        <a:latin typeface="Times New Roman"/>
                        <a:ea typeface="SimSun"/>
                      </a:endParaRPr>
                    </a:p>
                  </a:txBody>
                  <a:tcPr marL="51448" marR="51448"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smtClean="0">
                          <a:solidFill>
                            <a:srgbClr val="000000"/>
                          </a:solidFill>
                          <a:effectLst/>
                          <a:latin typeface="+mn-lt"/>
                          <a:ea typeface="+mn-ea"/>
                        </a:rPr>
                        <a:t>0</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205740">
                <a:tc rowSpan="2">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中規模分散構成</a:t>
                      </a:r>
                      <a:endParaRPr lang="en-US" altLang="ja-JP" sz="1200" dirty="0" smtClean="0">
                        <a:effectLst/>
                        <a:latin typeface="ＭＳ Ｐゴシック"/>
                        <a:ea typeface="ＭＳ Ｐゴシック"/>
                        <a:cs typeface="ＭＳ Ｐゴシック"/>
                      </a:endParaRPr>
                    </a:p>
                    <a:p>
                      <a:pPr marL="0" marR="0" indent="0" algn="ctr" defTabSz="257175" rtl="0" eaLnBrk="1" fontAlgn="auto" latinLnBrk="0" hangingPunct="1">
                        <a:lnSpc>
                          <a:spcPct val="100000"/>
                        </a:lnSpc>
                        <a:spcBef>
                          <a:spcPts val="0"/>
                        </a:spcBef>
                        <a:spcAft>
                          <a:spcPts val="0"/>
                        </a:spcAft>
                        <a:buClrTx/>
                        <a:buSzTx/>
                        <a:buFontTx/>
                        <a:buNone/>
                        <a:tabLst/>
                        <a:defRPr/>
                      </a:pPr>
                      <a:r>
                        <a:rPr lang="en-US" sz="1200" dirty="0" smtClean="0">
                          <a:solidFill>
                            <a:srgbClr val="FFFF00"/>
                          </a:solidFill>
                          <a:effectLst/>
                          <a:latin typeface="ＭＳ Ｐゴシック"/>
                          <a:ea typeface="ＭＳ Ｐゴシック"/>
                          <a:cs typeface="ＭＳ Ｐゴシック"/>
                        </a:rPr>
                        <a:t>(</a:t>
                      </a:r>
                      <a:r>
                        <a:rPr lang="ja-JP" altLang="en-US" sz="1200" dirty="0" smtClean="0">
                          <a:solidFill>
                            <a:srgbClr val="FFFF00"/>
                          </a:solidFill>
                          <a:effectLst/>
                          <a:latin typeface="ＭＳ Ｐゴシック"/>
                          <a:ea typeface="ＭＳ Ｐゴシック"/>
                          <a:cs typeface="ＭＳ Ｐゴシック"/>
                        </a:rPr>
                        <a:t>最小</a:t>
                      </a:r>
                      <a:r>
                        <a:rPr lang="en-US" sz="1200" dirty="0" smtClean="0">
                          <a:solidFill>
                            <a:srgbClr val="FFFF00"/>
                          </a:solidFill>
                          <a:effectLst/>
                          <a:latin typeface="ＭＳ Ｐゴシック"/>
                          <a:ea typeface="ＭＳ Ｐゴシック"/>
                          <a:cs typeface="ＭＳ Ｐゴシック"/>
                        </a:rPr>
                        <a:t>4</a:t>
                      </a:r>
                      <a:r>
                        <a:rPr lang="ja-JP" altLang="en-US" sz="1200" dirty="0" smtClean="0">
                          <a:solidFill>
                            <a:srgbClr val="FFFF00"/>
                          </a:solidFill>
                          <a:effectLst/>
                          <a:latin typeface="ＭＳ Ｐゴシック"/>
                          <a:ea typeface="ＭＳ Ｐゴシック"/>
                          <a:cs typeface="ＭＳ Ｐゴシック"/>
                        </a:rPr>
                        <a:t>ノード必要</a:t>
                      </a:r>
                      <a:r>
                        <a:rPr lang="en-US" sz="1200" dirty="0" smtClean="0">
                          <a:solidFill>
                            <a:srgbClr val="FFFF00"/>
                          </a:solidFill>
                          <a:effectLst/>
                          <a:latin typeface="ＭＳ Ｐゴシック"/>
                          <a:ea typeface="ＭＳ Ｐゴシック"/>
                          <a:cs typeface="ＭＳ Ｐゴシック"/>
                        </a:rPr>
                        <a:t>)</a:t>
                      </a:r>
                    </a:p>
                  </a:txBody>
                  <a:tcPr marL="51448" marR="51448"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200" dirty="0" smtClean="0">
                          <a:solidFill>
                            <a:srgbClr val="000000"/>
                          </a:solidFill>
                          <a:effectLst/>
                        </a:rPr>
                        <a:t>3515 </a:t>
                      </a:r>
                      <a:r>
                        <a:rPr lang="en-US" sz="1200" dirty="0">
                          <a:solidFill>
                            <a:srgbClr val="000000"/>
                          </a:solidFill>
                          <a:effectLst/>
                        </a:rPr>
                        <a:t>as </a:t>
                      </a:r>
                      <a:r>
                        <a:rPr lang="en-US" sz="1200" dirty="0" err="1" smtClean="0">
                          <a:solidFill>
                            <a:srgbClr val="000000"/>
                          </a:solidFill>
                          <a:effectLst/>
                        </a:rPr>
                        <a:t>Admin+MNT</a:t>
                      </a:r>
                      <a:endParaRPr lang="en-US" sz="1200" dirty="0">
                        <a:solidFill>
                          <a:srgbClr val="000000"/>
                        </a:solidFill>
                        <a:effectLst/>
                        <a:latin typeface="Times New Roman"/>
                        <a:ea typeface="SimSun"/>
                      </a:endParaRPr>
                    </a:p>
                  </a:txBody>
                  <a:tcPr marL="51448" marR="51448" marT="0" marB="0" anchor="b">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smtClean="0">
                          <a:solidFill>
                            <a:srgbClr val="000000"/>
                          </a:solidFill>
                          <a:effectLst/>
                        </a:rPr>
                        <a:t>7,500</a:t>
                      </a:r>
                      <a:endParaRPr lang="en-US" sz="1200" dirty="0">
                        <a:solidFill>
                          <a:srgbClr val="000000"/>
                        </a:solidFill>
                        <a:effectLst/>
                        <a:latin typeface="Times New Roman"/>
                        <a:ea typeface="SimSun"/>
                      </a:endParaRPr>
                    </a:p>
                  </a:txBody>
                  <a:tcPr marL="51448" marR="51448" marT="0" marB="0" anchor="b">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a:solidFill>
                            <a:srgbClr val="000000"/>
                          </a:solidFill>
                          <a:effectLst/>
                        </a:rPr>
                        <a:t>5</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05740">
                <a:tc vMerge="1">
                  <a:txBody>
                    <a:bodyPr/>
                    <a:lstStyle/>
                    <a:p>
                      <a:endParaRPr lang="en-US"/>
                    </a:p>
                  </a:txBody>
                  <a:tcPr/>
                </a:tc>
                <a:tc>
                  <a:txBody>
                    <a:bodyPr/>
                    <a:lstStyle/>
                    <a:p>
                      <a:pPr marL="0" marR="0" algn="ctr">
                        <a:spcBef>
                          <a:spcPts val="0"/>
                        </a:spcBef>
                        <a:spcAft>
                          <a:spcPts val="0"/>
                        </a:spcAft>
                      </a:pPr>
                      <a:r>
                        <a:rPr lang="en-US" sz="1200" dirty="0" smtClean="0">
                          <a:solidFill>
                            <a:srgbClr val="000000"/>
                          </a:solidFill>
                          <a:effectLst/>
                        </a:rPr>
                        <a:t>3595 </a:t>
                      </a:r>
                      <a:r>
                        <a:rPr lang="en-US" sz="1200" dirty="0">
                          <a:solidFill>
                            <a:srgbClr val="000000"/>
                          </a:solidFill>
                          <a:effectLst/>
                        </a:rPr>
                        <a:t>as </a:t>
                      </a:r>
                      <a:r>
                        <a:rPr lang="en-US" sz="1200" dirty="0" err="1" smtClean="0">
                          <a:solidFill>
                            <a:srgbClr val="000000"/>
                          </a:solidFill>
                          <a:effectLst/>
                        </a:rPr>
                        <a:t>Admin+MNT</a:t>
                      </a:r>
                      <a:endParaRPr lang="en-US" sz="1200" dirty="0">
                        <a:solidFill>
                          <a:srgbClr val="000000"/>
                        </a:solidFill>
                        <a:effectLst/>
                        <a:latin typeface="Times New Roman"/>
                        <a:ea typeface="SimSun"/>
                      </a:endParaRPr>
                    </a:p>
                  </a:txBody>
                  <a:tcPr marL="51448" marR="51448"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smtClean="0">
                          <a:solidFill>
                            <a:srgbClr val="000000"/>
                          </a:solidFill>
                          <a:effectLst/>
                        </a:rPr>
                        <a:t>20,000</a:t>
                      </a:r>
                      <a:endParaRPr lang="en-US" sz="1200" dirty="0">
                        <a:solidFill>
                          <a:srgbClr val="000000"/>
                        </a:solidFill>
                        <a:effectLst/>
                        <a:latin typeface="Times New Roman"/>
                        <a:ea typeface="SimSun"/>
                      </a:endParaRPr>
                    </a:p>
                  </a:txBody>
                  <a:tcPr marL="51448" marR="51448"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smtClean="0">
                          <a:solidFill>
                            <a:srgbClr val="000000"/>
                          </a:solidFill>
                          <a:effectLst/>
                        </a:rPr>
                        <a:t>5</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212884">
                <a:tc>
                  <a:txBody>
                    <a:bodyPr/>
                    <a:lstStyle/>
                    <a:p>
                      <a:pPr algn="ctr" fontAlgn="ctr"/>
                      <a:r>
                        <a:rPr lang="ja-JP" altLang="en-US" sz="1200" b="1" i="0" u="none" strike="noStrike" dirty="0" smtClean="0">
                          <a:solidFill>
                            <a:schemeClr val="bg1"/>
                          </a:solidFill>
                          <a:effectLst/>
                          <a:latin typeface="ＭＳ Ｐゴシック"/>
                          <a:ea typeface="ＭＳ Ｐゴシック"/>
                          <a:cs typeface="ＭＳ Ｐゴシック"/>
                        </a:rPr>
                        <a:t>大規模分散構成</a:t>
                      </a:r>
                      <a:endParaRPr lang="en-US" altLang="ja-JP" sz="1200" b="1" i="0" u="none" strike="noStrike" dirty="0" smtClean="0">
                        <a:solidFill>
                          <a:schemeClr val="bg1"/>
                        </a:solidFill>
                        <a:effectLst/>
                        <a:latin typeface="ＭＳ Ｐゴシック"/>
                        <a:ea typeface="ＭＳ Ｐゴシック"/>
                        <a:cs typeface="ＭＳ Ｐゴシック"/>
                      </a:endParaRPr>
                    </a:p>
                    <a:p>
                      <a:pPr algn="ctr" fontAlgn="ctr"/>
                      <a:r>
                        <a:rPr lang="en-US" sz="1200" dirty="0" smtClean="0">
                          <a:solidFill>
                            <a:srgbClr val="FFFF00"/>
                          </a:solidFill>
                          <a:effectLst/>
                          <a:latin typeface="ＭＳ Ｐゴシック"/>
                          <a:ea typeface="ＭＳ Ｐゴシック"/>
                          <a:cs typeface="ＭＳ Ｐゴシック"/>
                        </a:rPr>
                        <a:t>(</a:t>
                      </a:r>
                      <a:r>
                        <a:rPr lang="ja-JP" altLang="en-US" sz="1200" dirty="0" smtClean="0">
                          <a:solidFill>
                            <a:srgbClr val="FFFF00"/>
                          </a:solidFill>
                          <a:effectLst/>
                          <a:latin typeface="ＭＳ Ｐゴシック"/>
                          <a:ea typeface="ＭＳ Ｐゴシック"/>
                          <a:cs typeface="ＭＳ Ｐゴシック"/>
                        </a:rPr>
                        <a:t>最小</a:t>
                      </a:r>
                      <a:r>
                        <a:rPr lang="en-US" sz="1200" dirty="0" smtClean="0">
                          <a:solidFill>
                            <a:srgbClr val="FFFF00"/>
                          </a:solidFill>
                          <a:effectLst/>
                          <a:latin typeface="ＭＳ Ｐゴシック"/>
                          <a:ea typeface="ＭＳ Ｐゴシック"/>
                          <a:cs typeface="ＭＳ Ｐゴシック"/>
                        </a:rPr>
                        <a:t>6</a:t>
                      </a:r>
                      <a:r>
                        <a:rPr lang="ja-JP" altLang="en-US" sz="1200" dirty="0" smtClean="0">
                          <a:solidFill>
                            <a:srgbClr val="FFFF00"/>
                          </a:solidFill>
                          <a:effectLst/>
                          <a:latin typeface="ＭＳ Ｐゴシック"/>
                          <a:ea typeface="ＭＳ Ｐゴシック"/>
                          <a:cs typeface="ＭＳ Ｐゴシック"/>
                        </a:rPr>
                        <a:t>ノード必要</a:t>
                      </a:r>
                      <a:r>
                        <a:rPr lang="en-US" sz="1200" dirty="0" smtClean="0">
                          <a:solidFill>
                            <a:srgbClr val="FFFF00"/>
                          </a:solidFill>
                          <a:effectLst/>
                          <a:latin typeface="ＭＳ Ｐゴシック"/>
                          <a:ea typeface="ＭＳ Ｐゴシック"/>
                          <a:cs typeface="ＭＳ Ｐゴシック"/>
                        </a:rPr>
                        <a:t>)</a:t>
                      </a:r>
                    </a:p>
                  </a:txBody>
                  <a:tcPr marL="7146" marR="7146" marT="714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200" b="0" i="0" u="none" strike="noStrike" dirty="0" smtClean="0">
                          <a:solidFill>
                            <a:srgbClr val="000000"/>
                          </a:solidFill>
                          <a:effectLst/>
                          <a:latin typeface="Arial" pitchFamily="34" charset="0"/>
                          <a:cs typeface="Arial" pitchFamily="34" charset="0"/>
                        </a:rPr>
                        <a:t>3595 </a:t>
                      </a:r>
                      <a:r>
                        <a:rPr lang="en-US" sz="1200" b="0" i="0" u="none" strike="noStrike" dirty="0">
                          <a:solidFill>
                            <a:srgbClr val="000000"/>
                          </a:solidFill>
                          <a:effectLst/>
                          <a:latin typeface="Arial" pitchFamily="34" charset="0"/>
                          <a:cs typeface="Arial" pitchFamily="34" charset="0"/>
                        </a:rPr>
                        <a:t>as Admin and </a:t>
                      </a:r>
                      <a:r>
                        <a:rPr lang="en-US" sz="1200" b="0" i="0" u="none" strike="noStrike" dirty="0" smtClean="0">
                          <a:solidFill>
                            <a:srgbClr val="000000"/>
                          </a:solidFill>
                          <a:effectLst/>
                          <a:latin typeface="Arial" pitchFamily="34" charset="0"/>
                          <a:cs typeface="Arial" pitchFamily="34" charset="0"/>
                        </a:rPr>
                        <a:t>MNT</a:t>
                      </a:r>
                      <a:endParaRPr lang="en-US" sz="1200" b="0" i="0" u="none" strike="noStrike" dirty="0">
                        <a:solidFill>
                          <a:srgbClr val="000000"/>
                        </a:solidFill>
                        <a:effectLst/>
                        <a:latin typeface="Arial" pitchFamily="34" charset="0"/>
                        <a:cs typeface="Arial" pitchFamily="34" charset="0"/>
                      </a:endParaRPr>
                    </a:p>
                  </a:txBody>
                  <a:tcPr marL="7146" marR="7146" marT="714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pitchFamily="34" charset="0"/>
                          <a:cs typeface="Arial" pitchFamily="34" charset="0"/>
                        </a:rPr>
                        <a:t>500,000</a:t>
                      </a:r>
                      <a:endParaRPr lang="en-US" sz="1200" b="0" i="0" u="none" strike="noStrike" dirty="0">
                        <a:solidFill>
                          <a:srgbClr val="000000"/>
                        </a:solidFill>
                        <a:effectLst/>
                        <a:latin typeface="Arial" pitchFamily="34" charset="0"/>
                        <a:cs typeface="Arial" pitchFamily="34" charset="0"/>
                      </a:endParaRPr>
                    </a:p>
                  </a:txBody>
                  <a:tcPr marL="7146" marR="7146" marT="714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pitchFamily="34" charset="0"/>
                          <a:cs typeface="Arial" pitchFamily="34" charset="0"/>
                        </a:rPr>
                        <a:t>50</a:t>
                      </a:r>
                      <a:endParaRPr lang="en-US" sz="1200" b="0" i="0" u="none" strike="noStrike" dirty="0">
                        <a:solidFill>
                          <a:srgbClr val="000000"/>
                        </a:solidFill>
                        <a:effectLst/>
                        <a:latin typeface="Arial" pitchFamily="34" charset="0"/>
                        <a:cs typeface="Arial" pitchFamily="34" charset="0"/>
                      </a:endParaRPr>
                    </a:p>
                  </a:txBody>
                  <a:tcPr marL="7146" marR="7146"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nvPr>
        </p:nvGraphicFramePr>
        <p:xfrm>
          <a:off x="228600" y="3368913"/>
          <a:ext cx="7238999" cy="617220"/>
        </p:xfrm>
        <a:graphic>
          <a:graphicData uri="http://schemas.openxmlformats.org/drawingml/2006/table">
            <a:tbl>
              <a:tblPr firstRow="1" firstCol="1" bandRow="1">
                <a:tableStyleId>{5C22544A-7EE6-4342-B048-85BDC9FD1C3A}</a:tableStyleId>
              </a:tblPr>
              <a:tblGrid>
                <a:gridCol w="2514599"/>
                <a:gridCol w="1981821"/>
                <a:gridCol w="2742579"/>
              </a:tblGrid>
              <a:tr h="205740">
                <a:tc>
                  <a:txBody>
                    <a:bodyPr/>
                    <a:lstStyle/>
                    <a:p>
                      <a:pPr marL="0" marR="0" algn="ctr">
                        <a:spcBef>
                          <a:spcPts val="0"/>
                        </a:spcBef>
                        <a:spcAft>
                          <a:spcPts val="0"/>
                        </a:spcAft>
                      </a:pPr>
                      <a:r>
                        <a:rPr lang="en-US" sz="1200" baseline="0" dirty="0" smtClean="0">
                          <a:effectLst/>
                          <a:latin typeface="ＭＳ Ｐゴシック"/>
                          <a:ea typeface="ＭＳ Ｐゴシック"/>
                          <a:cs typeface="ＭＳ Ｐゴシック"/>
                        </a:rPr>
                        <a:t>PSN 1</a:t>
                      </a:r>
                      <a:r>
                        <a:rPr lang="ja-JP" altLang="en-US" sz="1200" baseline="0" dirty="0" smtClean="0">
                          <a:effectLst/>
                          <a:latin typeface="ＭＳ Ｐゴシック"/>
                          <a:ea typeface="ＭＳ Ｐゴシック"/>
                          <a:cs typeface="ＭＳ Ｐゴシック"/>
                        </a:rPr>
                        <a:t>台辺りのサポート数</a:t>
                      </a:r>
                      <a:endParaRPr lang="en-US" sz="1200" dirty="0">
                        <a:effectLst/>
                        <a:latin typeface="ＭＳ Ｐゴシック"/>
                        <a:ea typeface="ＭＳ Ｐゴシック"/>
                        <a:cs typeface="ＭＳ Ｐゴシック"/>
                      </a:endParaRPr>
                    </a:p>
                  </a:txBody>
                  <a:tcPr marL="51448" marR="51448" marT="0" marB="0" anchor="b">
                    <a:solidFill>
                      <a:schemeClr val="tx1"/>
                    </a:solidFill>
                  </a:tcPr>
                </a:tc>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プラットフォーム</a:t>
                      </a:r>
                      <a:endParaRPr lang="en-US" sz="1200" dirty="0">
                        <a:effectLst/>
                        <a:latin typeface="ＭＳ Ｐゴシック"/>
                        <a:ea typeface="ＭＳ Ｐゴシック"/>
                        <a:cs typeface="ＭＳ Ｐゴシック"/>
                      </a:endParaRPr>
                    </a:p>
                  </a:txBody>
                  <a:tcPr marL="51448" marR="51448" marT="0" marB="0" anchor="b">
                    <a:solidFill>
                      <a:schemeClr val="tx1"/>
                    </a:solidFill>
                  </a:tcPr>
                </a:tc>
                <a:tc>
                  <a:txBody>
                    <a:bodyPr/>
                    <a:lstStyle/>
                    <a:p>
                      <a:pPr marL="0" marR="0" algn="ctr">
                        <a:spcBef>
                          <a:spcPts val="0"/>
                        </a:spcBef>
                        <a:spcAft>
                          <a:spcPts val="0"/>
                        </a:spcAft>
                      </a:pPr>
                      <a:r>
                        <a:rPr lang="en-US" sz="1200" dirty="0" smtClean="0">
                          <a:solidFill>
                            <a:srgbClr val="FFFF00"/>
                          </a:solidFill>
                          <a:effectLst/>
                          <a:latin typeface="ＭＳ Ｐゴシック"/>
                          <a:ea typeface="ＭＳ Ｐゴシック"/>
                          <a:cs typeface="ＭＳ Ｐゴシック"/>
                        </a:rPr>
                        <a:t>PSN</a:t>
                      </a:r>
                      <a:r>
                        <a:rPr lang="ja-JP" altLang="en-US" sz="1200" dirty="0" smtClean="0">
                          <a:solidFill>
                            <a:srgbClr val="FFFF00"/>
                          </a:solidFill>
                          <a:effectLst/>
                          <a:latin typeface="ＭＳ Ｐゴシック"/>
                          <a:ea typeface="ＭＳ Ｐゴシック"/>
                          <a:cs typeface="ＭＳ Ｐゴシック"/>
                        </a:rPr>
                        <a:t>毎</a:t>
                      </a:r>
                      <a:r>
                        <a:rPr lang="ja-JP" altLang="en-US" sz="1200" dirty="0" smtClean="0">
                          <a:effectLst/>
                          <a:latin typeface="ＭＳ Ｐゴシック"/>
                          <a:ea typeface="ＭＳ Ｐゴシック"/>
                          <a:cs typeface="ＭＳ Ｐゴシック"/>
                        </a:rPr>
                        <a:t>のサポートエンドポイント数</a:t>
                      </a:r>
                      <a:endParaRPr lang="en-US" sz="1200" dirty="0">
                        <a:solidFill>
                          <a:srgbClr val="FFFF00"/>
                        </a:solidFill>
                        <a:effectLst/>
                        <a:latin typeface="ＭＳ Ｐゴシック"/>
                        <a:ea typeface="ＭＳ Ｐゴシック"/>
                        <a:cs typeface="ＭＳ Ｐゴシック"/>
                      </a:endParaRPr>
                    </a:p>
                  </a:txBody>
                  <a:tcPr marL="51448" marR="51448" marT="0" marB="0" anchor="b">
                    <a:solidFill>
                      <a:schemeClr val="tx1"/>
                    </a:solidFill>
                  </a:tcPr>
                </a:tc>
              </a:tr>
              <a:tr h="205740">
                <a:tc rowSpan="2">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専用</a:t>
                      </a:r>
                      <a:r>
                        <a:rPr lang="en-US" sz="1200" dirty="0" smtClean="0">
                          <a:effectLst/>
                          <a:latin typeface="ＭＳ Ｐゴシック"/>
                          <a:ea typeface="ＭＳ Ｐゴシック"/>
                          <a:cs typeface="ＭＳ Ｐゴシック"/>
                        </a:rPr>
                        <a:t>Policy</a:t>
                      </a:r>
                      <a:r>
                        <a:rPr lang="ja-JP" altLang="en-US" sz="1200" dirty="0" smtClean="0">
                          <a:effectLst/>
                          <a:latin typeface="ＭＳ Ｐゴシック"/>
                          <a:ea typeface="ＭＳ Ｐゴシック"/>
                          <a:cs typeface="ＭＳ Ｐゴシック"/>
                        </a:rPr>
                        <a:t>ノード</a:t>
                      </a:r>
                      <a:r>
                        <a:rPr lang="en-US" sz="1200" dirty="0" smtClean="0">
                          <a:effectLst/>
                          <a:latin typeface="ＭＳ Ｐゴシック"/>
                          <a:ea typeface="ＭＳ Ｐゴシック"/>
                          <a:cs typeface="ＭＳ Ｐゴシック"/>
                        </a:rPr>
                        <a:t> </a:t>
                      </a:r>
                      <a:endParaRPr lang="en-US" sz="1200" dirty="0" smtClean="0">
                        <a:solidFill>
                          <a:srgbClr val="FFFF00"/>
                        </a:solidFill>
                        <a:effectLst/>
                        <a:latin typeface="ＭＳ Ｐゴシック"/>
                        <a:ea typeface="ＭＳ Ｐゴシック"/>
                        <a:cs typeface="ＭＳ Ｐゴシック"/>
                      </a:endParaRPr>
                    </a:p>
                  </a:txBody>
                  <a:tcPr marL="51448" marR="51448" marT="0" marB="0" anchor="ctr"/>
                </a:tc>
                <a:tc>
                  <a:txBody>
                    <a:bodyPr/>
                    <a:lstStyle/>
                    <a:p>
                      <a:pPr marL="0" marR="0" algn="ctr">
                        <a:spcBef>
                          <a:spcPts val="0"/>
                        </a:spcBef>
                        <a:spcAft>
                          <a:spcPts val="0"/>
                        </a:spcAft>
                      </a:pPr>
                      <a:r>
                        <a:rPr lang="en-US" sz="1200" dirty="0" err="1" smtClean="0">
                          <a:solidFill>
                            <a:srgbClr val="000000"/>
                          </a:solidFill>
                          <a:effectLst/>
                          <a:latin typeface="Arial" pitchFamily="34" charset="0"/>
                          <a:cs typeface="Arial" pitchFamily="34" charset="0"/>
                        </a:rPr>
                        <a:t>SNS</a:t>
                      </a:r>
                      <a:r>
                        <a:rPr lang="en-US" sz="1200" dirty="0" smtClean="0">
                          <a:solidFill>
                            <a:srgbClr val="000000"/>
                          </a:solidFill>
                          <a:effectLst/>
                          <a:latin typeface="Arial" pitchFamily="34" charset="0"/>
                          <a:cs typeface="Arial" pitchFamily="34" charset="0"/>
                        </a:rPr>
                        <a:t>-3515</a:t>
                      </a:r>
                      <a:endParaRPr lang="en-US" sz="1200" dirty="0">
                        <a:solidFill>
                          <a:srgbClr val="000000"/>
                        </a:solidFill>
                        <a:effectLst/>
                        <a:latin typeface="Arial" pitchFamily="34" charset="0"/>
                        <a:ea typeface="SimSun"/>
                        <a:cs typeface="Arial" pitchFamily="34" charset="0"/>
                      </a:endParaRPr>
                    </a:p>
                  </a:txBody>
                  <a:tcPr marL="51448" marR="51448" marT="0" marB="0" anchor="b"/>
                </a:tc>
                <a:tc>
                  <a:txBody>
                    <a:bodyPr/>
                    <a:lstStyle/>
                    <a:p>
                      <a:pPr marL="0" marR="0" algn="ctr">
                        <a:spcBef>
                          <a:spcPts val="0"/>
                        </a:spcBef>
                        <a:spcAft>
                          <a:spcPts val="0"/>
                        </a:spcAft>
                      </a:pPr>
                      <a:r>
                        <a:rPr lang="en-US" sz="1200" dirty="0" smtClean="0">
                          <a:solidFill>
                            <a:srgbClr val="000000"/>
                          </a:solidFill>
                          <a:effectLst/>
                          <a:latin typeface="Arial" pitchFamily="34" charset="0"/>
                          <a:cs typeface="Arial" pitchFamily="34" charset="0"/>
                        </a:rPr>
                        <a:t>7,500</a:t>
                      </a:r>
                      <a:endParaRPr lang="en-US" sz="1200" dirty="0">
                        <a:solidFill>
                          <a:srgbClr val="000000"/>
                        </a:solidFill>
                        <a:effectLst/>
                        <a:latin typeface="Arial" pitchFamily="34" charset="0"/>
                        <a:ea typeface="SimSun"/>
                        <a:cs typeface="Arial" pitchFamily="34" charset="0"/>
                      </a:endParaRPr>
                    </a:p>
                  </a:txBody>
                  <a:tcPr marL="51448" marR="51448" marT="0" marB="0" anchor="b"/>
                </a:tc>
              </a:tr>
              <a:tr h="205740">
                <a:tc vMerge="1">
                  <a:txBody>
                    <a:bodyPr/>
                    <a:lstStyle/>
                    <a:p>
                      <a:pPr marL="0" marR="0">
                        <a:spcBef>
                          <a:spcPts val="0"/>
                        </a:spcBef>
                        <a:spcAft>
                          <a:spcPts val="0"/>
                        </a:spcAft>
                      </a:pPr>
                      <a:endParaRPr lang="en-US" sz="1200" dirty="0">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err="1" smtClean="0">
                          <a:solidFill>
                            <a:srgbClr val="000000"/>
                          </a:solidFill>
                          <a:effectLst/>
                          <a:latin typeface="Arial" pitchFamily="34" charset="0"/>
                          <a:ea typeface="+mn-ea"/>
                          <a:cs typeface="Arial" pitchFamily="34" charset="0"/>
                        </a:rPr>
                        <a:t>SNS</a:t>
                      </a:r>
                      <a:r>
                        <a:rPr lang="en-US" sz="1200" dirty="0" smtClean="0">
                          <a:solidFill>
                            <a:srgbClr val="000000"/>
                          </a:solidFill>
                          <a:effectLst/>
                          <a:latin typeface="Arial" pitchFamily="34" charset="0"/>
                          <a:ea typeface="+mn-ea"/>
                          <a:cs typeface="Arial" pitchFamily="34" charset="0"/>
                        </a:rPr>
                        <a:t>-3595</a:t>
                      </a:r>
                      <a:endParaRPr lang="en-US" sz="1200" dirty="0">
                        <a:solidFill>
                          <a:srgbClr val="000000"/>
                        </a:solidFill>
                        <a:effectLst/>
                        <a:latin typeface="Arial" pitchFamily="34" charset="0"/>
                        <a:ea typeface="SimSun"/>
                        <a:cs typeface="Arial" pitchFamily="34" charset="0"/>
                      </a:endParaRPr>
                    </a:p>
                  </a:txBody>
                  <a:tcPr marL="51448" marR="51448" marT="0" marB="0" anchor="b"/>
                </a:tc>
                <a:tc>
                  <a:txBody>
                    <a:bodyPr/>
                    <a:lstStyle/>
                    <a:p>
                      <a:pPr marL="0" marR="0" algn="ctr">
                        <a:spcBef>
                          <a:spcPts val="0"/>
                        </a:spcBef>
                        <a:spcAft>
                          <a:spcPts val="0"/>
                        </a:spcAft>
                      </a:pPr>
                      <a:r>
                        <a:rPr lang="en-US" sz="1200" dirty="0" smtClean="0">
                          <a:solidFill>
                            <a:srgbClr val="000000"/>
                          </a:solidFill>
                          <a:effectLst/>
                          <a:latin typeface="Arial" pitchFamily="34" charset="0"/>
                          <a:cs typeface="Arial" pitchFamily="34" charset="0"/>
                        </a:rPr>
                        <a:t>40,000</a:t>
                      </a:r>
                      <a:endParaRPr lang="en-US" sz="1200" dirty="0">
                        <a:solidFill>
                          <a:srgbClr val="000000"/>
                        </a:solidFill>
                        <a:effectLst/>
                        <a:latin typeface="Arial" pitchFamily="34" charset="0"/>
                        <a:ea typeface="SimSun"/>
                        <a:cs typeface="Arial" pitchFamily="34" charset="0"/>
                      </a:endParaRPr>
                    </a:p>
                  </a:txBody>
                  <a:tcPr marL="51448" marR="51448" marT="0" marB="0" anchor="b"/>
                </a:tc>
              </a:tr>
            </a:tbl>
          </a:graphicData>
        </a:graphic>
      </p:graphicFrame>
      <p:sp>
        <p:nvSpPr>
          <p:cNvPr id="3" name="TextBox 2"/>
          <p:cNvSpPr txBox="1"/>
          <p:nvPr/>
        </p:nvSpPr>
        <p:spPr>
          <a:xfrm>
            <a:off x="2357260" y="4290816"/>
            <a:ext cx="4704896" cy="307777"/>
          </a:xfrm>
          <a:prstGeom prst="rect">
            <a:avLst/>
          </a:prstGeom>
          <a:noFill/>
        </p:spPr>
        <p:txBody>
          <a:bodyPr wrap="square" rtlCol="0">
            <a:spAutoFit/>
          </a:bodyPr>
          <a:lstStyle/>
          <a:p>
            <a:pPr marL="285750" indent="-285750">
              <a:buFont typeface="Wingdings" charset="2"/>
              <a:buChar char="ü"/>
            </a:pPr>
            <a:r>
              <a:rPr lang="en-US" sz="1400" dirty="0" smtClean="0"/>
              <a:t>ISE 2.1</a:t>
            </a:r>
            <a:r>
              <a:rPr lang="ja-JP" altLang="en-US" sz="1400" dirty="0" smtClean="0"/>
              <a:t>でサポートエンドポイント数が拡張されました</a:t>
            </a:r>
            <a:endParaRPr lang="en-US" sz="1400" dirty="0"/>
          </a:p>
        </p:txBody>
      </p:sp>
    </p:spTree>
    <p:extLst>
      <p:ext uri="{BB962C8B-B14F-4D97-AF65-F5344CB8AC3E}">
        <p14:creationId xmlns:p14="http://schemas.microsoft.com/office/powerpoint/2010/main" val="128046950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a:stCxn id="11" idx="2"/>
            <a:endCxn id="15" idx="3"/>
          </p:cNvCxnSpPr>
          <p:nvPr/>
        </p:nvCxnSpPr>
        <p:spPr>
          <a:xfrm flipH="1" flipV="1">
            <a:off x="965656" y="4042871"/>
            <a:ext cx="3753113" cy="1151"/>
          </a:xfrm>
          <a:prstGeom prst="line">
            <a:avLst/>
          </a:prstGeom>
          <a:ln w="12700">
            <a:solidFill>
              <a:schemeClr val="accent4"/>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715369" y="1407563"/>
            <a:ext cx="1691120" cy="2982782"/>
          </a:xfrm>
          <a:prstGeom prst="line">
            <a:avLst/>
          </a:prstGeom>
          <a:ln w="31750">
            <a:solidFill>
              <a:schemeClr val="bg1">
                <a:lumMod val="75000"/>
              </a:schemeClr>
            </a:solidFill>
            <a:headEnd type="triangle" w="med" len="sm"/>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4718769" y="3863047"/>
            <a:ext cx="361950" cy="361950"/>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Arial"/>
            </a:endParaRPr>
          </a:p>
        </p:txBody>
      </p:sp>
      <p:sp>
        <p:nvSpPr>
          <p:cNvPr id="20" name="Oval 19"/>
          <p:cNvSpPr/>
          <p:nvPr/>
        </p:nvSpPr>
        <p:spPr>
          <a:xfrm>
            <a:off x="5162544" y="3112149"/>
            <a:ext cx="361950" cy="361950"/>
          </a:xfrm>
          <a:prstGeom prst="ellipse">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Arial"/>
            </a:endParaRPr>
          </a:p>
        </p:txBody>
      </p:sp>
      <p:sp>
        <p:nvSpPr>
          <p:cNvPr id="21" name="Oval 20"/>
          <p:cNvSpPr/>
          <p:nvPr/>
        </p:nvSpPr>
        <p:spPr>
          <a:xfrm>
            <a:off x="5607446" y="2361252"/>
            <a:ext cx="361950" cy="361950"/>
          </a:xfrm>
          <a:prstGeom prst="ellipse">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Arial"/>
            </a:endParaRPr>
          </a:p>
        </p:txBody>
      </p:sp>
      <p:sp>
        <p:nvSpPr>
          <p:cNvPr id="22" name="Oval 21"/>
          <p:cNvSpPr/>
          <p:nvPr/>
        </p:nvSpPr>
        <p:spPr>
          <a:xfrm>
            <a:off x="6024018" y="1609307"/>
            <a:ext cx="361950" cy="361950"/>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Arial"/>
            </a:endParaRPr>
          </a:p>
        </p:txBody>
      </p:sp>
      <p:sp>
        <p:nvSpPr>
          <p:cNvPr id="15" name="Rectangle 14"/>
          <p:cNvSpPr/>
          <p:nvPr/>
        </p:nvSpPr>
        <p:spPr>
          <a:xfrm>
            <a:off x="365092" y="3839274"/>
            <a:ext cx="600564" cy="4071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pPr>
            <a:r>
              <a:rPr lang="en-US" sz="1350" b="1" dirty="0">
                <a:solidFill>
                  <a:srgbClr val="676767"/>
                </a:solidFill>
                <a:latin typeface="Arial"/>
              </a:rPr>
              <a:t>Base</a:t>
            </a:r>
          </a:p>
        </p:txBody>
      </p:sp>
      <p:cxnSp>
        <p:nvCxnSpPr>
          <p:cNvPr id="29" name="Straight Connector 28"/>
          <p:cNvCxnSpPr>
            <a:stCxn id="20" idx="2"/>
            <a:endCxn id="30" idx="3"/>
          </p:cNvCxnSpPr>
          <p:nvPr/>
        </p:nvCxnSpPr>
        <p:spPr>
          <a:xfrm flipH="1">
            <a:off x="1709810" y="3293124"/>
            <a:ext cx="3452734" cy="0"/>
          </a:xfrm>
          <a:prstGeom prst="line">
            <a:avLst/>
          </a:prstGeom>
          <a:ln w="12700">
            <a:solidFill>
              <a:schemeClr val="tx1"/>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59921" y="3089527"/>
            <a:ext cx="1349889" cy="4071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350" b="1" kern="0" dirty="0">
                <a:solidFill>
                  <a:srgbClr val="676767"/>
                </a:solidFill>
                <a:latin typeface="Arial"/>
              </a:rPr>
              <a:t>Device</a:t>
            </a:r>
            <a:r>
              <a:rPr lang="en-US" sz="1350" kern="0" dirty="0">
                <a:solidFill>
                  <a:srgbClr val="676767"/>
                </a:solidFill>
                <a:latin typeface="Arial"/>
              </a:rPr>
              <a:t> </a:t>
            </a:r>
            <a:r>
              <a:rPr lang="en-US" sz="1350" b="1" kern="0" dirty="0">
                <a:solidFill>
                  <a:srgbClr val="676767"/>
                </a:solidFill>
                <a:latin typeface="Arial"/>
              </a:rPr>
              <a:t>Admin</a:t>
            </a:r>
          </a:p>
        </p:txBody>
      </p:sp>
      <p:cxnSp>
        <p:nvCxnSpPr>
          <p:cNvPr id="31" name="Straight Connector 30"/>
          <p:cNvCxnSpPr>
            <a:stCxn id="21" idx="2"/>
          </p:cNvCxnSpPr>
          <p:nvPr/>
        </p:nvCxnSpPr>
        <p:spPr>
          <a:xfrm flipH="1">
            <a:off x="1033669" y="2542227"/>
            <a:ext cx="4573777" cy="0"/>
          </a:xfrm>
          <a:prstGeom prst="line">
            <a:avLst/>
          </a:prstGeom>
          <a:ln w="12700">
            <a:solidFill>
              <a:schemeClr val="accent5"/>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59921" y="2329335"/>
            <a:ext cx="1275873" cy="4071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350" b="1" kern="0" dirty="0">
                <a:solidFill>
                  <a:srgbClr val="676767"/>
                </a:solidFill>
                <a:latin typeface="Arial"/>
              </a:rPr>
              <a:t>Plus</a:t>
            </a:r>
            <a:r>
              <a:rPr lang="en-US" sz="1350" kern="0" dirty="0">
                <a:solidFill>
                  <a:srgbClr val="676767"/>
                </a:solidFill>
                <a:latin typeface="Arial"/>
              </a:rPr>
              <a:t> </a:t>
            </a:r>
          </a:p>
        </p:txBody>
      </p:sp>
      <p:cxnSp>
        <p:nvCxnSpPr>
          <p:cNvPr id="33" name="Straight Connector 32"/>
          <p:cNvCxnSpPr>
            <a:endCxn id="34" idx="3"/>
          </p:cNvCxnSpPr>
          <p:nvPr/>
        </p:nvCxnSpPr>
        <p:spPr>
          <a:xfrm flipH="1" flipV="1">
            <a:off x="3007147" y="1772741"/>
            <a:ext cx="3016871" cy="3386"/>
          </a:xfrm>
          <a:prstGeom prst="line">
            <a:avLst/>
          </a:prstGeom>
          <a:ln w="12700">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63007" y="1569144"/>
            <a:ext cx="2644140" cy="4071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350" b="1" kern="0" dirty="0">
                <a:solidFill>
                  <a:srgbClr val="676767"/>
                </a:solidFill>
                <a:latin typeface="Arial"/>
              </a:rPr>
              <a:t>ISE Apex + AnyConnect Apex</a:t>
            </a:r>
          </a:p>
        </p:txBody>
      </p:sp>
      <p:sp>
        <p:nvSpPr>
          <p:cNvPr id="18" name="Plus Text"/>
          <p:cNvSpPr txBox="1"/>
          <p:nvPr/>
        </p:nvSpPr>
        <p:spPr>
          <a:xfrm>
            <a:off x="742303" y="2622110"/>
            <a:ext cx="5738009" cy="517038"/>
          </a:xfrm>
          <a:prstGeom prst="rect">
            <a:avLst/>
          </a:prstGeom>
          <a:noFill/>
          <a:ln>
            <a:noFill/>
          </a:ln>
          <a:effectLst/>
        </p:spPr>
        <p:txBody>
          <a:bodyPr wrap="square" lIns="0" tIns="0" rIns="0" bIns="0" numCol="2" rtlCol="0" anchor="t">
            <a:noAutofit/>
          </a:bodyPr>
          <a:lstStyle/>
          <a:p>
            <a:pPr marL="160749" indent="-160749" defTabSz="342900">
              <a:buFont typeface="Arial" pitchFamily="34" charset="0"/>
              <a:buChar char="•"/>
              <a:defRPr/>
            </a:pPr>
            <a:r>
              <a:rPr lang="en-US" sz="825" dirty="0">
                <a:solidFill>
                  <a:srgbClr val="676767"/>
                </a:solidFill>
                <a:latin typeface="Arial"/>
                <a:cs typeface="+mn-cs"/>
              </a:rPr>
              <a:t>Device profiling and feed </a:t>
            </a:r>
            <a:r>
              <a:rPr lang="en-US" sz="825" dirty="0" smtClean="0">
                <a:solidFill>
                  <a:srgbClr val="676767"/>
                </a:solidFill>
                <a:latin typeface="Arial"/>
                <a:cs typeface="+mn-cs"/>
              </a:rPr>
              <a:t>service</a:t>
            </a:r>
            <a:r>
              <a:rPr lang="en-US" sz="825" dirty="0">
                <a:solidFill>
                  <a:srgbClr val="676767"/>
                </a:solidFill>
                <a:latin typeface="Arial"/>
                <a:cs typeface="+mn-cs"/>
              </a:rPr>
              <a:t> </a:t>
            </a:r>
            <a:r>
              <a:rPr lang="en-US" sz="825" dirty="0" smtClean="0">
                <a:solidFill>
                  <a:srgbClr val="676767"/>
                </a:solidFill>
                <a:latin typeface="Arial"/>
                <a:cs typeface="+mn-cs"/>
              </a:rPr>
              <a:t>(</a:t>
            </a:r>
            <a:r>
              <a:rPr lang="ja-JP" altLang="en-US" sz="825" dirty="0" smtClean="0">
                <a:solidFill>
                  <a:srgbClr val="676767"/>
                </a:solidFill>
                <a:latin typeface="Arial"/>
                <a:cs typeface="+mn-cs"/>
              </a:rPr>
              <a:t>プロファイリング</a:t>
            </a:r>
            <a:r>
              <a:rPr lang="en-US" sz="825" dirty="0" smtClean="0">
                <a:solidFill>
                  <a:srgbClr val="676767"/>
                </a:solidFill>
                <a:latin typeface="Arial"/>
                <a:cs typeface="+mn-cs"/>
              </a:rPr>
              <a:t>)</a:t>
            </a:r>
            <a:endParaRPr lang="en-US" sz="825" dirty="0">
              <a:solidFill>
                <a:srgbClr val="676767"/>
              </a:solidFill>
              <a:latin typeface="Arial"/>
              <a:cs typeface="+mn-cs"/>
            </a:endParaRPr>
          </a:p>
          <a:p>
            <a:pPr marL="160749" indent="-160749" defTabSz="342900">
              <a:buFont typeface="Arial" pitchFamily="34" charset="0"/>
              <a:buChar char="•"/>
              <a:defRPr/>
            </a:pPr>
            <a:r>
              <a:rPr lang="en-US" sz="825" dirty="0">
                <a:solidFill>
                  <a:srgbClr val="676767"/>
                </a:solidFill>
                <a:latin typeface="Arial"/>
                <a:cs typeface="+mn-cs"/>
              </a:rPr>
              <a:t>BYOD with certificate </a:t>
            </a:r>
            <a:r>
              <a:rPr lang="en-US" sz="825" dirty="0" smtClean="0">
                <a:solidFill>
                  <a:srgbClr val="676767"/>
                </a:solidFill>
                <a:latin typeface="Arial"/>
                <a:cs typeface="+mn-cs"/>
              </a:rPr>
              <a:t>authority (</a:t>
            </a:r>
            <a:r>
              <a:rPr lang="ja-JP" altLang="en-US" sz="825" dirty="0" smtClean="0">
                <a:solidFill>
                  <a:srgbClr val="676767"/>
                </a:solidFill>
                <a:latin typeface="Arial"/>
                <a:cs typeface="+mn-cs"/>
              </a:rPr>
              <a:t>プロビジョニング</a:t>
            </a:r>
            <a:r>
              <a:rPr lang="en-US" altLang="ja-JP" sz="825" dirty="0" smtClean="0">
                <a:solidFill>
                  <a:srgbClr val="676767"/>
                </a:solidFill>
                <a:latin typeface="Arial"/>
                <a:cs typeface="+mn-cs"/>
              </a:rPr>
              <a:t>w/</a:t>
            </a:r>
            <a:r>
              <a:rPr lang="ja-JP" altLang="en-US" sz="825" dirty="0" smtClean="0">
                <a:solidFill>
                  <a:srgbClr val="676767"/>
                </a:solidFill>
                <a:latin typeface="Arial"/>
                <a:cs typeface="+mn-cs"/>
              </a:rPr>
              <a:t>証明書</a:t>
            </a:r>
            <a:r>
              <a:rPr lang="en-US" sz="825" dirty="0" smtClean="0">
                <a:solidFill>
                  <a:srgbClr val="676767"/>
                </a:solidFill>
                <a:latin typeface="Arial"/>
                <a:cs typeface="+mn-cs"/>
              </a:rPr>
              <a:t>)</a:t>
            </a:r>
            <a:endParaRPr lang="en-US" sz="825" dirty="0">
              <a:solidFill>
                <a:srgbClr val="676767"/>
              </a:solidFill>
              <a:latin typeface="Arial"/>
              <a:cs typeface="+mn-cs"/>
            </a:endParaRPr>
          </a:p>
          <a:p>
            <a:pPr marL="160749" indent="-160749" defTabSz="342900">
              <a:buFont typeface="Arial" pitchFamily="34" charset="0"/>
              <a:buChar char="•"/>
              <a:defRPr/>
            </a:pPr>
            <a:endParaRPr lang="en-US" sz="825" dirty="0">
              <a:solidFill>
                <a:srgbClr val="676767"/>
              </a:solidFill>
              <a:latin typeface="Arial"/>
              <a:cs typeface="+mn-cs"/>
            </a:endParaRPr>
          </a:p>
          <a:p>
            <a:pPr marL="160749" indent="-160749" defTabSz="342900">
              <a:buFont typeface="Arial" pitchFamily="34" charset="0"/>
              <a:buChar char="•"/>
              <a:defRPr/>
            </a:pPr>
            <a:endParaRPr lang="en-US" sz="825" dirty="0">
              <a:solidFill>
                <a:srgbClr val="676767"/>
              </a:solidFill>
              <a:latin typeface="Arial"/>
              <a:cs typeface="+mn-cs"/>
            </a:endParaRPr>
          </a:p>
          <a:p>
            <a:pPr marL="160749" indent="-160749" defTabSz="342900">
              <a:buFont typeface="Arial" pitchFamily="34" charset="0"/>
              <a:buChar char="•"/>
              <a:defRPr/>
            </a:pPr>
            <a:r>
              <a:rPr lang="en-US" sz="825" dirty="0">
                <a:solidFill>
                  <a:srgbClr val="676767"/>
                </a:solidFill>
                <a:latin typeface="Arial"/>
                <a:cs typeface="+mn-cs"/>
              </a:rPr>
              <a:t>Cisco pxGrid context sharing</a:t>
            </a:r>
          </a:p>
          <a:p>
            <a:pPr marL="160749" indent="-160749" defTabSz="342900">
              <a:buFont typeface="Arial" pitchFamily="34" charset="0"/>
              <a:buChar char="•"/>
              <a:defRPr/>
            </a:pPr>
            <a:r>
              <a:rPr lang="en-US" sz="825" dirty="0">
                <a:solidFill>
                  <a:srgbClr val="676767"/>
                </a:solidFill>
                <a:latin typeface="Arial"/>
                <a:cs typeface="+mn-cs"/>
              </a:rPr>
              <a:t>Adaptive Network Control</a:t>
            </a:r>
          </a:p>
        </p:txBody>
      </p:sp>
      <p:sp>
        <p:nvSpPr>
          <p:cNvPr id="19" name="Base Text"/>
          <p:cNvSpPr txBox="1"/>
          <p:nvPr/>
        </p:nvSpPr>
        <p:spPr>
          <a:xfrm>
            <a:off x="763209" y="3443385"/>
            <a:ext cx="2391347" cy="354329"/>
          </a:xfrm>
          <a:prstGeom prst="rect">
            <a:avLst/>
          </a:prstGeom>
          <a:noFill/>
          <a:ln>
            <a:noFill/>
          </a:ln>
          <a:effectLst/>
        </p:spPr>
        <p:txBody>
          <a:bodyPr wrap="square" lIns="0" tIns="0" rIns="0" bIns="0" rtlCol="0" anchor="t">
            <a:noAutofit/>
          </a:bodyPr>
          <a:lstStyle/>
          <a:p>
            <a:pPr marL="160749" indent="-160749" defTabSz="342900">
              <a:buFont typeface="Arial" pitchFamily="34" charset="0"/>
              <a:buChar char="•"/>
              <a:defRPr/>
            </a:pPr>
            <a:r>
              <a:rPr lang="en-US" sz="825" dirty="0">
                <a:solidFill>
                  <a:srgbClr val="676767"/>
                </a:solidFill>
                <a:latin typeface="Arial"/>
                <a:cs typeface="+mn-cs"/>
              </a:rPr>
              <a:t>TACACS+</a:t>
            </a:r>
          </a:p>
        </p:txBody>
      </p:sp>
      <p:sp>
        <p:nvSpPr>
          <p:cNvPr id="23" name="Base Text"/>
          <p:cNvSpPr txBox="1"/>
          <p:nvPr/>
        </p:nvSpPr>
        <p:spPr>
          <a:xfrm>
            <a:off x="742303" y="4146423"/>
            <a:ext cx="4020130" cy="486031"/>
          </a:xfrm>
          <a:prstGeom prst="rect">
            <a:avLst/>
          </a:prstGeom>
          <a:noFill/>
          <a:ln>
            <a:noFill/>
          </a:ln>
          <a:effectLst/>
        </p:spPr>
        <p:txBody>
          <a:bodyPr wrap="square" lIns="0" tIns="0" rIns="0" bIns="0" numCol="2" rtlCol="0" anchor="t">
            <a:noAutofit/>
          </a:bodyPr>
          <a:lstStyle/>
          <a:p>
            <a:pPr marL="160749" indent="-160749" defTabSz="342900">
              <a:buFont typeface="Arial" pitchFamily="34" charset="0"/>
              <a:buChar char="•"/>
              <a:defRPr/>
            </a:pPr>
            <a:r>
              <a:rPr lang="en-US" sz="825" dirty="0" smtClean="0">
                <a:solidFill>
                  <a:srgbClr val="676767"/>
                </a:solidFill>
                <a:latin typeface="Arial"/>
                <a:cs typeface="+mn-cs"/>
              </a:rPr>
              <a:t>Guest Services </a:t>
            </a:r>
            <a:r>
              <a:rPr lang="ja-JP" altLang="en-US" sz="825" dirty="0" smtClean="0">
                <a:solidFill>
                  <a:srgbClr val="676767"/>
                </a:solidFill>
                <a:latin typeface="Arial"/>
                <a:cs typeface="+mn-cs"/>
              </a:rPr>
              <a:t>（ゲストサービス）</a:t>
            </a:r>
            <a:endParaRPr lang="en-US" sz="825" dirty="0">
              <a:solidFill>
                <a:srgbClr val="676767"/>
              </a:solidFill>
              <a:latin typeface="Arial"/>
              <a:cs typeface="+mn-cs"/>
            </a:endParaRPr>
          </a:p>
          <a:p>
            <a:pPr marL="160749" indent="-160749" defTabSz="342900">
              <a:buFont typeface="Arial" pitchFamily="34" charset="0"/>
              <a:buChar char="•"/>
              <a:defRPr/>
            </a:pPr>
            <a:r>
              <a:rPr lang="en-US" sz="825" dirty="0">
                <a:solidFill>
                  <a:srgbClr val="676767"/>
                </a:solidFill>
                <a:latin typeface="Arial"/>
                <a:cs typeface="+mn-cs"/>
              </a:rPr>
              <a:t>Cisco </a:t>
            </a:r>
            <a:r>
              <a:rPr lang="en-US" sz="825" dirty="0" err="1" smtClean="0">
                <a:solidFill>
                  <a:srgbClr val="676767"/>
                </a:solidFill>
                <a:latin typeface="Arial"/>
                <a:cs typeface="+mn-cs"/>
              </a:rPr>
              <a:t>TrustSec</a:t>
            </a:r>
            <a:endParaRPr lang="en-US" sz="825" dirty="0">
              <a:solidFill>
                <a:srgbClr val="676767"/>
              </a:solidFill>
              <a:latin typeface="Arial"/>
              <a:cs typeface="+mn-cs"/>
            </a:endParaRPr>
          </a:p>
          <a:p>
            <a:pPr marL="160749" indent="-160749" defTabSz="342900">
              <a:buFont typeface="Arial" pitchFamily="34" charset="0"/>
              <a:buChar char="•"/>
              <a:defRPr/>
            </a:pPr>
            <a:endParaRPr lang="en-US" sz="825" dirty="0">
              <a:solidFill>
                <a:srgbClr val="676767"/>
              </a:solidFill>
              <a:latin typeface="Arial"/>
              <a:cs typeface="+mn-cs"/>
            </a:endParaRPr>
          </a:p>
          <a:p>
            <a:pPr marL="160749" indent="-160749" defTabSz="342900">
              <a:buFont typeface="Arial" pitchFamily="34" charset="0"/>
              <a:buChar char="•"/>
              <a:defRPr/>
            </a:pPr>
            <a:r>
              <a:rPr lang="en-US" sz="825" dirty="0">
                <a:solidFill>
                  <a:srgbClr val="676767"/>
                </a:solidFill>
                <a:latin typeface="Arial"/>
                <a:cs typeface="+mn-cs"/>
              </a:rPr>
              <a:t>AAA</a:t>
            </a:r>
          </a:p>
          <a:p>
            <a:pPr marL="160749" indent="-160749" defTabSz="342900">
              <a:buFont typeface="Arial" pitchFamily="34" charset="0"/>
              <a:buChar char="•"/>
              <a:defRPr/>
            </a:pPr>
            <a:r>
              <a:rPr lang="en-US" sz="825" dirty="0">
                <a:solidFill>
                  <a:srgbClr val="676767"/>
                </a:solidFill>
                <a:latin typeface="Arial"/>
                <a:cs typeface="+mn-cs"/>
              </a:rPr>
              <a:t>RADIUS/802.1x</a:t>
            </a:r>
          </a:p>
        </p:txBody>
      </p:sp>
      <p:sp>
        <p:nvSpPr>
          <p:cNvPr id="24" name="Apex Text"/>
          <p:cNvSpPr txBox="1"/>
          <p:nvPr/>
        </p:nvSpPr>
        <p:spPr>
          <a:xfrm>
            <a:off x="742304" y="1886002"/>
            <a:ext cx="6264750" cy="480275"/>
          </a:xfrm>
          <a:prstGeom prst="rect">
            <a:avLst/>
          </a:prstGeom>
          <a:noFill/>
          <a:ln>
            <a:noFill/>
          </a:ln>
          <a:effectLst/>
        </p:spPr>
        <p:txBody>
          <a:bodyPr wrap="square" lIns="0" tIns="0" rIns="0" bIns="0" numCol="2" rtlCol="0" anchor="t">
            <a:noAutofit/>
          </a:bodyPr>
          <a:lstStyle/>
          <a:p>
            <a:pPr defTabSz="342900">
              <a:defRPr/>
            </a:pPr>
            <a:r>
              <a:rPr lang="en-US" sz="825" i="1" dirty="0">
                <a:solidFill>
                  <a:srgbClr val="676767"/>
                </a:solidFill>
                <a:latin typeface="Arial"/>
                <a:cs typeface="+mn-cs"/>
              </a:rPr>
              <a:t>ISE Apex</a:t>
            </a:r>
          </a:p>
          <a:p>
            <a:pPr marL="160749" indent="-160749" defTabSz="342900">
              <a:buFont typeface="Arial" pitchFamily="34" charset="0"/>
              <a:buChar char="•"/>
              <a:defRPr/>
            </a:pPr>
            <a:r>
              <a:rPr lang="en-US" sz="825" dirty="0">
                <a:solidFill>
                  <a:srgbClr val="676767"/>
                </a:solidFill>
                <a:latin typeface="Arial"/>
                <a:cs typeface="+mn-cs"/>
              </a:rPr>
              <a:t>Endpoint compliance and </a:t>
            </a:r>
            <a:r>
              <a:rPr lang="en-US" sz="825" dirty="0" smtClean="0">
                <a:solidFill>
                  <a:srgbClr val="676767"/>
                </a:solidFill>
                <a:latin typeface="Arial"/>
                <a:cs typeface="+mn-cs"/>
              </a:rPr>
              <a:t>remediation</a:t>
            </a:r>
            <a:r>
              <a:rPr lang="en-US" sz="825" dirty="0">
                <a:solidFill>
                  <a:srgbClr val="676767"/>
                </a:solidFill>
                <a:latin typeface="Arial"/>
                <a:cs typeface="+mn-cs"/>
              </a:rPr>
              <a:t> </a:t>
            </a:r>
            <a:r>
              <a:rPr lang="ja-JP" altLang="en-US" sz="825" dirty="0" smtClean="0">
                <a:solidFill>
                  <a:srgbClr val="676767"/>
                </a:solidFill>
                <a:latin typeface="Arial"/>
                <a:cs typeface="+mn-cs"/>
              </a:rPr>
              <a:t>（コンプライアンス）</a:t>
            </a:r>
            <a:endParaRPr lang="en-US" sz="825" dirty="0">
              <a:solidFill>
                <a:srgbClr val="676767"/>
              </a:solidFill>
              <a:latin typeface="Arial"/>
              <a:cs typeface="+mn-cs"/>
            </a:endParaRPr>
          </a:p>
          <a:p>
            <a:pPr marL="160749" indent="-160749" defTabSz="342900">
              <a:buFont typeface="Arial" pitchFamily="34" charset="0"/>
              <a:buChar char="•"/>
              <a:defRPr/>
            </a:pPr>
            <a:r>
              <a:rPr lang="en-US" sz="825" dirty="0">
                <a:solidFill>
                  <a:srgbClr val="676767"/>
                </a:solidFill>
                <a:latin typeface="Arial"/>
                <a:cs typeface="+mn-cs"/>
              </a:rPr>
              <a:t>MDM/EMM </a:t>
            </a:r>
            <a:r>
              <a:rPr lang="en-US" sz="825" dirty="0" smtClean="0">
                <a:solidFill>
                  <a:srgbClr val="676767"/>
                </a:solidFill>
                <a:latin typeface="Arial"/>
                <a:cs typeface="+mn-cs"/>
              </a:rPr>
              <a:t>capabilities </a:t>
            </a:r>
            <a:r>
              <a:rPr lang="ja-JP" altLang="en-US" sz="825" dirty="0" smtClean="0">
                <a:solidFill>
                  <a:srgbClr val="676767"/>
                </a:solidFill>
                <a:latin typeface="Arial"/>
                <a:cs typeface="+mn-cs"/>
              </a:rPr>
              <a:t>（モバイル管理）</a:t>
            </a:r>
            <a:endParaRPr lang="en-US" sz="825" dirty="0">
              <a:solidFill>
                <a:srgbClr val="676767"/>
              </a:solidFill>
              <a:latin typeface="Arial"/>
              <a:cs typeface="+mn-cs"/>
            </a:endParaRPr>
          </a:p>
          <a:p>
            <a:pPr defTabSz="342900">
              <a:defRPr/>
            </a:pPr>
            <a:r>
              <a:rPr lang="en-US" sz="825" i="1" dirty="0">
                <a:solidFill>
                  <a:srgbClr val="676767"/>
                </a:solidFill>
                <a:latin typeface="Arial"/>
                <a:cs typeface="+mn-cs"/>
              </a:rPr>
              <a:t>AnyConnect Apex</a:t>
            </a:r>
            <a:endParaRPr lang="en-US" sz="825" dirty="0">
              <a:solidFill>
                <a:srgbClr val="676767"/>
              </a:solidFill>
              <a:latin typeface="Arial"/>
              <a:cs typeface="+mn-cs"/>
            </a:endParaRPr>
          </a:p>
          <a:p>
            <a:pPr marL="160749" indent="-160749" defTabSz="342900">
              <a:buFont typeface="Arial" pitchFamily="34" charset="0"/>
              <a:buChar char="•"/>
              <a:defRPr/>
            </a:pPr>
            <a:r>
              <a:rPr lang="en-US" sz="825" dirty="0">
                <a:solidFill>
                  <a:srgbClr val="676767"/>
                </a:solidFill>
                <a:latin typeface="Arial"/>
                <a:cs typeface="+mn-cs"/>
              </a:rPr>
              <a:t>Unified Posture </a:t>
            </a:r>
            <a:r>
              <a:rPr lang="en-US" sz="825" dirty="0" smtClean="0">
                <a:solidFill>
                  <a:srgbClr val="676767"/>
                </a:solidFill>
                <a:latin typeface="Arial"/>
                <a:cs typeface="+mn-cs"/>
              </a:rPr>
              <a:t>Agent </a:t>
            </a:r>
            <a:r>
              <a:rPr lang="ja-JP" altLang="en-US" sz="825" dirty="0" smtClean="0">
                <a:solidFill>
                  <a:srgbClr val="676767"/>
                </a:solidFill>
                <a:latin typeface="Arial"/>
                <a:cs typeface="+mn-cs"/>
              </a:rPr>
              <a:t>（ポスチャ）</a:t>
            </a:r>
            <a:endParaRPr lang="en-US" sz="825" dirty="0">
              <a:solidFill>
                <a:srgbClr val="676767"/>
              </a:solidFill>
              <a:latin typeface="Arial"/>
              <a:cs typeface="+mn-cs"/>
            </a:endParaRPr>
          </a:p>
        </p:txBody>
      </p:sp>
      <p:sp>
        <p:nvSpPr>
          <p:cNvPr id="2" name="Rectangle 1"/>
          <p:cNvSpPr/>
          <p:nvPr/>
        </p:nvSpPr>
        <p:spPr>
          <a:xfrm>
            <a:off x="248839" y="1057276"/>
            <a:ext cx="8466536" cy="5733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fontAlgn="auto">
              <a:spcBef>
                <a:spcPts val="0"/>
              </a:spcBef>
              <a:spcAft>
                <a:spcPts val="0"/>
              </a:spcAft>
            </a:pPr>
            <a:r>
              <a:rPr lang="ja-JP" altLang="en-US" sz="1350" i="1" dirty="0" smtClean="0">
                <a:solidFill>
                  <a:srgbClr val="676767"/>
                </a:solidFill>
                <a:latin typeface="Arial"/>
              </a:rPr>
              <a:t>必須となるベースライセンスに、必要な機能に応じてライセンスを追加します</a:t>
            </a:r>
            <a:endParaRPr lang="en-US" sz="1350" i="1" dirty="0">
              <a:solidFill>
                <a:srgbClr val="676767"/>
              </a:solidFill>
              <a:latin typeface="Arial"/>
            </a:endParaRPr>
          </a:p>
        </p:txBody>
      </p:sp>
      <p:sp>
        <p:nvSpPr>
          <p:cNvPr id="10" name="Title 9"/>
          <p:cNvSpPr>
            <a:spLocks noGrp="1"/>
          </p:cNvSpPr>
          <p:nvPr>
            <p:ph type="title"/>
          </p:nvPr>
        </p:nvSpPr>
        <p:spPr/>
        <p:txBody>
          <a:bodyPr/>
          <a:lstStyle/>
          <a:p>
            <a:r>
              <a:rPr lang="en-US" dirty="0"/>
              <a:t>ISE </a:t>
            </a:r>
            <a:r>
              <a:rPr lang="ja-JP" altLang="en-US" dirty="0" smtClean="0"/>
              <a:t>ライセンス概要</a:t>
            </a:r>
            <a:endParaRPr lang="en-US" dirty="0"/>
          </a:p>
        </p:txBody>
      </p:sp>
      <p:pic>
        <p:nvPicPr>
          <p:cNvPr id="25" name="Picture 24"/>
          <p:cNvPicPr>
            <a:picLocks noChangeAspect="1"/>
          </p:cNvPicPr>
          <p:nvPr/>
        </p:nvPicPr>
        <p:blipFill>
          <a:blip r:embed="rId3"/>
          <a:stretch>
            <a:fillRect/>
          </a:stretch>
        </p:blipFill>
        <p:spPr>
          <a:xfrm>
            <a:off x="4762433" y="3906710"/>
            <a:ext cx="274623" cy="274623"/>
          </a:xfrm>
          <a:prstGeom prst="rect">
            <a:avLst/>
          </a:prstGeom>
        </p:spPr>
      </p:pic>
      <p:grpSp>
        <p:nvGrpSpPr>
          <p:cNvPr id="7" name="Group 6"/>
          <p:cNvGrpSpPr/>
          <p:nvPr/>
        </p:nvGrpSpPr>
        <p:grpSpPr>
          <a:xfrm>
            <a:off x="5181369" y="3166600"/>
            <a:ext cx="324299" cy="249333"/>
            <a:chOff x="1976538" y="3376281"/>
            <a:chExt cx="723446" cy="515760"/>
          </a:xfrm>
        </p:grpSpPr>
        <p:pic>
          <p:nvPicPr>
            <p:cNvPr id="26" name="Picture 25"/>
            <p:cNvPicPr>
              <a:picLocks noChangeAspect="1"/>
            </p:cNvPicPr>
            <p:nvPr/>
          </p:nvPicPr>
          <p:blipFill>
            <a:blip r:embed="rId4"/>
            <a:stretch>
              <a:fillRect/>
            </a:stretch>
          </p:blipFill>
          <p:spPr>
            <a:xfrm>
              <a:off x="1976538" y="3618199"/>
              <a:ext cx="428316" cy="273842"/>
            </a:xfrm>
            <a:prstGeom prst="rect">
              <a:avLst/>
            </a:prstGeom>
          </p:spPr>
        </p:pic>
        <p:grpSp>
          <p:nvGrpSpPr>
            <p:cNvPr id="27" name="Group 26"/>
            <p:cNvGrpSpPr/>
            <p:nvPr/>
          </p:nvGrpSpPr>
          <p:grpSpPr>
            <a:xfrm>
              <a:off x="2219575" y="3376281"/>
              <a:ext cx="327288" cy="232271"/>
              <a:chOff x="4949825" y="4089400"/>
              <a:chExt cx="3389313" cy="1590675"/>
            </a:xfrm>
            <a:solidFill>
              <a:srgbClr val="FFFFFF"/>
            </a:solidFill>
            <a:effectLst>
              <a:outerShdw blurRad="25400" dist="12700" dir="5400000" algn="t" rotWithShape="0">
                <a:prstClr val="black">
                  <a:alpha val="20000"/>
                </a:prstClr>
              </a:outerShdw>
            </a:effectLst>
          </p:grpSpPr>
          <p:sp>
            <p:nvSpPr>
              <p:cNvPr id="28" name="Freeform 32"/>
              <p:cNvSpPr>
                <a:spLocks/>
              </p:cNvSpPr>
              <p:nvPr/>
            </p:nvSpPr>
            <p:spPr bwMode="auto">
              <a:xfrm>
                <a:off x="4949825" y="4829175"/>
                <a:ext cx="3389313" cy="850900"/>
              </a:xfrm>
              <a:custGeom>
                <a:avLst/>
                <a:gdLst>
                  <a:gd name="T0" fmla="*/ 1 w 904"/>
                  <a:gd name="T1" fmla="*/ 2 h 227"/>
                  <a:gd name="T2" fmla="*/ 1 w 904"/>
                  <a:gd name="T3" fmla="*/ 2 h 227"/>
                  <a:gd name="T4" fmla="*/ 0 w 904"/>
                  <a:gd name="T5" fmla="*/ 3 h 227"/>
                  <a:gd name="T6" fmla="*/ 0 w 904"/>
                  <a:gd name="T7" fmla="*/ 3 h 227"/>
                  <a:gd name="T8" fmla="*/ 0 w 904"/>
                  <a:gd name="T9" fmla="*/ 4 h 227"/>
                  <a:gd name="T10" fmla="*/ 0 w 904"/>
                  <a:gd name="T11" fmla="*/ 211 h 227"/>
                  <a:gd name="T12" fmla="*/ 23 w 904"/>
                  <a:gd name="T13" fmla="*/ 227 h 227"/>
                  <a:gd name="T14" fmla="*/ 881 w 904"/>
                  <a:gd name="T15" fmla="*/ 227 h 227"/>
                  <a:gd name="T16" fmla="*/ 904 w 904"/>
                  <a:gd name="T17" fmla="*/ 211 h 227"/>
                  <a:gd name="T18" fmla="*/ 904 w 904"/>
                  <a:gd name="T19" fmla="*/ 4 h 227"/>
                  <a:gd name="T20" fmla="*/ 903 w 904"/>
                  <a:gd name="T21" fmla="*/ 3 h 227"/>
                  <a:gd name="T22" fmla="*/ 903 w 904"/>
                  <a:gd name="T23" fmla="*/ 3 h 227"/>
                  <a:gd name="T24" fmla="*/ 902 w 904"/>
                  <a:gd name="T25" fmla="*/ 0 h 227"/>
                  <a:gd name="T26" fmla="*/ 2 w 904"/>
                  <a:gd name="T27" fmla="*/ 0 h 227"/>
                  <a:gd name="T28" fmla="*/ 1 w 904"/>
                  <a:gd name="T29" fmla="*/ 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4" h="227">
                    <a:moveTo>
                      <a:pt x="1" y="2"/>
                    </a:moveTo>
                    <a:cubicBezTo>
                      <a:pt x="1" y="2"/>
                      <a:pt x="1" y="2"/>
                      <a:pt x="1" y="2"/>
                    </a:cubicBezTo>
                    <a:cubicBezTo>
                      <a:pt x="1" y="3"/>
                      <a:pt x="0" y="3"/>
                      <a:pt x="0" y="3"/>
                    </a:cubicBezTo>
                    <a:cubicBezTo>
                      <a:pt x="0" y="3"/>
                      <a:pt x="0" y="3"/>
                      <a:pt x="0" y="3"/>
                    </a:cubicBezTo>
                    <a:cubicBezTo>
                      <a:pt x="0" y="3"/>
                      <a:pt x="0" y="4"/>
                      <a:pt x="0" y="4"/>
                    </a:cubicBezTo>
                    <a:cubicBezTo>
                      <a:pt x="0" y="189"/>
                      <a:pt x="0" y="211"/>
                      <a:pt x="0" y="211"/>
                    </a:cubicBezTo>
                    <a:cubicBezTo>
                      <a:pt x="0" y="217"/>
                      <a:pt x="3" y="227"/>
                      <a:pt x="23" y="227"/>
                    </a:cubicBezTo>
                    <a:cubicBezTo>
                      <a:pt x="881" y="227"/>
                      <a:pt x="881" y="227"/>
                      <a:pt x="881" y="227"/>
                    </a:cubicBezTo>
                    <a:cubicBezTo>
                      <a:pt x="899" y="227"/>
                      <a:pt x="904" y="219"/>
                      <a:pt x="904" y="211"/>
                    </a:cubicBezTo>
                    <a:cubicBezTo>
                      <a:pt x="904" y="4"/>
                      <a:pt x="904" y="4"/>
                      <a:pt x="904" y="4"/>
                    </a:cubicBezTo>
                    <a:cubicBezTo>
                      <a:pt x="904" y="4"/>
                      <a:pt x="903" y="4"/>
                      <a:pt x="903" y="3"/>
                    </a:cubicBezTo>
                    <a:cubicBezTo>
                      <a:pt x="903" y="3"/>
                      <a:pt x="903" y="3"/>
                      <a:pt x="903" y="3"/>
                    </a:cubicBezTo>
                    <a:cubicBezTo>
                      <a:pt x="903" y="3"/>
                      <a:pt x="903" y="2"/>
                      <a:pt x="902" y="0"/>
                    </a:cubicBezTo>
                    <a:cubicBezTo>
                      <a:pt x="2" y="0"/>
                      <a:pt x="2" y="0"/>
                      <a:pt x="2" y="0"/>
                    </a:cubicBezTo>
                    <a:cubicBezTo>
                      <a:pt x="1" y="1"/>
                      <a:pt x="1" y="2"/>
                      <a:pt x="1" y="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US" sz="1350" dirty="0">
                  <a:solidFill>
                    <a:srgbClr val="676767"/>
                  </a:solidFill>
                  <a:cs typeface="+mn-cs"/>
                </a:endParaRPr>
              </a:p>
            </p:txBody>
          </p:sp>
          <p:sp>
            <p:nvSpPr>
              <p:cNvPr id="35" name="Freeform 33"/>
              <p:cNvSpPr>
                <a:spLocks noEditPoints="1"/>
              </p:cNvSpPr>
              <p:nvPr/>
            </p:nvSpPr>
            <p:spPr bwMode="auto">
              <a:xfrm>
                <a:off x="4956175" y="4089400"/>
                <a:ext cx="3375025" cy="682625"/>
              </a:xfrm>
              <a:custGeom>
                <a:avLst/>
                <a:gdLst>
                  <a:gd name="T0" fmla="*/ 792 w 900"/>
                  <a:gd name="T1" fmla="*/ 0 h 182"/>
                  <a:gd name="T2" fmla="*/ 84 w 900"/>
                  <a:gd name="T3" fmla="*/ 9 h 182"/>
                  <a:gd name="T4" fmla="*/ 900 w 900"/>
                  <a:gd name="T5" fmla="*/ 182 h 182"/>
                  <a:gd name="T6" fmla="*/ 425 w 900"/>
                  <a:gd name="T7" fmla="*/ 38 h 182"/>
                  <a:gd name="T8" fmla="*/ 737 w 900"/>
                  <a:gd name="T9" fmla="*/ 34 h 182"/>
                  <a:gd name="T10" fmla="*/ 710 w 900"/>
                  <a:gd name="T11" fmla="*/ 20 h 182"/>
                  <a:gd name="T12" fmla="*/ 723 w 900"/>
                  <a:gd name="T13" fmla="*/ 19 h 182"/>
                  <a:gd name="T14" fmla="*/ 767 w 900"/>
                  <a:gd name="T15" fmla="*/ 36 h 182"/>
                  <a:gd name="T16" fmla="*/ 771 w 900"/>
                  <a:gd name="T17" fmla="*/ 39 h 182"/>
                  <a:gd name="T18" fmla="*/ 769 w 900"/>
                  <a:gd name="T19" fmla="*/ 43 h 182"/>
                  <a:gd name="T20" fmla="*/ 729 w 900"/>
                  <a:gd name="T21" fmla="*/ 60 h 182"/>
                  <a:gd name="T22" fmla="*/ 724 w 900"/>
                  <a:gd name="T23" fmla="*/ 53 h 182"/>
                  <a:gd name="T24" fmla="*/ 434 w 900"/>
                  <a:gd name="T25" fmla="*/ 43 h 182"/>
                  <a:gd name="T26" fmla="*/ 425 w 900"/>
                  <a:gd name="T27" fmla="*/ 38 h 182"/>
                  <a:gd name="T28" fmla="*/ 112 w 900"/>
                  <a:gd name="T29" fmla="*/ 67 h 182"/>
                  <a:gd name="T30" fmla="*/ 118 w 900"/>
                  <a:gd name="T31" fmla="*/ 63 h 182"/>
                  <a:gd name="T32" fmla="*/ 176 w 900"/>
                  <a:gd name="T33" fmla="*/ 46 h 182"/>
                  <a:gd name="T34" fmla="*/ 174 w 900"/>
                  <a:gd name="T35" fmla="*/ 53 h 182"/>
                  <a:gd name="T36" fmla="*/ 465 w 900"/>
                  <a:gd name="T37" fmla="*/ 63 h 182"/>
                  <a:gd name="T38" fmla="*/ 475 w 900"/>
                  <a:gd name="T39" fmla="*/ 68 h 182"/>
                  <a:gd name="T40" fmla="*/ 144 w 900"/>
                  <a:gd name="T41" fmla="*/ 73 h 182"/>
                  <a:gd name="T42" fmla="*/ 158 w 900"/>
                  <a:gd name="T43" fmla="*/ 90 h 182"/>
                  <a:gd name="T44" fmla="*/ 143 w 900"/>
                  <a:gd name="T45" fmla="*/ 91 h 182"/>
                  <a:gd name="T46" fmla="*/ 113 w 900"/>
                  <a:gd name="T47" fmla="*/ 72 h 182"/>
                  <a:gd name="T48" fmla="*/ 467 w 900"/>
                  <a:gd name="T49" fmla="*/ 140 h 182"/>
                  <a:gd name="T50" fmla="*/ 130 w 900"/>
                  <a:gd name="T51" fmla="*/ 153 h 182"/>
                  <a:gd name="T52" fmla="*/ 125 w 900"/>
                  <a:gd name="T53" fmla="*/ 162 h 182"/>
                  <a:gd name="T54" fmla="*/ 79 w 900"/>
                  <a:gd name="T55" fmla="*/ 139 h 182"/>
                  <a:gd name="T56" fmla="*/ 77 w 900"/>
                  <a:gd name="T57" fmla="*/ 134 h 182"/>
                  <a:gd name="T58" fmla="*/ 82 w 900"/>
                  <a:gd name="T59" fmla="*/ 129 h 182"/>
                  <a:gd name="T60" fmla="*/ 135 w 900"/>
                  <a:gd name="T61" fmla="*/ 107 h 182"/>
                  <a:gd name="T62" fmla="*/ 150 w 900"/>
                  <a:gd name="T63" fmla="*/ 108 h 182"/>
                  <a:gd name="T64" fmla="*/ 117 w 900"/>
                  <a:gd name="T65" fmla="*/ 128 h 182"/>
                  <a:gd name="T66" fmla="*/ 477 w 900"/>
                  <a:gd name="T67" fmla="*/ 133 h 182"/>
                  <a:gd name="T68" fmla="*/ 467 w 900"/>
                  <a:gd name="T69" fmla="*/ 140 h 182"/>
                  <a:gd name="T70" fmla="*/ 801 w 900"/>
                  <a:gd name="T71" fmla="*/ 103 h 182"/>
                  <a:gd name="T72" fmla="*/ 757 w 900"/>
                  <a:gd name="T73" fmla="*/ 124 h 182"/>
                  <a:gd name="T74" fmla="*/ 752 w 900"/>
                  <a:gd name="T75" fmla="*/ 116 h 182"/>
                  <a:gd name="T76" fmla="*/ 432 w 900"/>
                  <a:gd name="T77" fmla="*/ 104 h 182"/>
                  <a:gd name="T78" fmla="*/ 423 w 900"/>
                  <a:gd name="T79" fmla="*/ 98 h 182"/>
                  <a:gd name="T80" fmla="*/ 765 w 900"/>
                  <a:gd name="T81" fmla="*/ 93 h 182"/>
                  <a:gd name="T82" fmla="*/ 734 w 900"/>
                  <a:gd name="T83" fmla="*/ 76 h 182"/>
                  <a:gd name="T84" fmla="*/ 749 w 900"/>
                  <a:gd name="T85" fmla="*/ 75 h 182"/>
                  <a:gd name="T86" fmla="*/ 798 w 900"/>
                  <a:gd name="T87" fmla="*/ 95 h 182"/>
                  <a:gd name="T88" fmla="*/ 803 w 900"/>
                  <a:gd name="T89" fmla="*/ 9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0" h="182">
                    <a:moveTo>
                      <a:pt x="816" y="9"/>
                    </a:moveTo>
                    <a:cubicBezTo>
                      <a:pt x="812" y="0"/>
                      <a:pt x="810" y="0"/>
                      <a:pt x="792" y="0"/>
                    </a:cubicBezTo>
                    <a:cubicBezTo>
                      <a:pt x="109" y="0"/>
                      <a:pt x="109" y="0"/>
                      <a:pt x="109" y="0"/>
                    </a:cubicBezTo>
                    <a:cubicBezTo>
                      <a:pt x="91" y="0"/>
                      <a:pt x="88" y="0"/>
                      <a:pt x="84" y="9"/>
                    </a:cubicBezTo>
                    <a:cubicBezTo>
                      <a:pt x="66" y="46"/>
                      <a:pt x="8" y="166"/>
                      <a:pt x="0" y="182"/>
                    </a:cubicBezTo>
                    <a:cubicBezTo>
                      <a:pt x="900" y="182"/>
                      <a:pt x="900" y="182"/>
                      <a:pt x="900" y="182"/>
                    </a:cubicBezTo>
                    <a:cubicBezTo>
                      <a:pt x="891" y="164"/>
                      <a:pt x="839" y="55"/>
                      <a:pt x="816" y="9"/>
                    </a:cubicBezTo>
                    <a:close/>
                    <a:moveTo>
                      <a:pt x="425" y="38"/>
                    </a:moveTo>
                    <a:cubicBezTo>
                      <a:pt x="425" y="36"/>
                      <a:pt x="429" y="34"/>
                      <a:pt x="434" y="34"/>
                    </a:cubicBezTo>
                    <a:cubicBezTo>
                      <a:pt x="737" y="34"/>
                      <a:pt x="737" y="34"/>
                      <a:pt x="737" y="34"/>
                    </a:cubicBezTo>
                    <a:cubicBezTo>
                      <a:pt x="712" y="25"/>
                      <a:pt x="712" y="25"/>
                      <a:pt x="712" y="25"/>
                    </a:cubicBezTo>
                    <a:cubicBezTo>
                      <a:pt x="708" y="24"/>
                      <a:pt x="707" y="21"/>
                      <a:pt x="710" y="20"/>
                    </a:cubicBezTo>
                    <a:cubicBezTo>
                      <a:pt x="711" y="19"/>
                      <a:pt x="711" y="19"/>
                      <a:pt x="711" y="19"/>
                    </a:cubicBezTo>
                    <a:cubicBezTo>
                      <a:pt x="713" y="18"/>
                      <a:pt x="719" y="18"/>
                      <a:pt x="723" y="19"/>
                    </a:cubicBezTo>
                    <a:cubicBezTo>
                      <a:pt x="765" y="35"/>
                      <a:pt x="765" y="35"/>
                      <a:pt x="765" y="35"/>
                    </a:cubicBezTo>
                    <a:cubicBezTo>
                      <a:pt x="766" y="35"/>
                      <a:pt x="766" y="35"/>
                      <a:pt x="767" y="36"/>
                    </a:cubicBezTo>
                    <a:cubicBezTo>
                      <a:pt x="769" y="36"/>
                      <a:pt x="770" y="37"/>
                      <a:pt x="771" y="38"/>
                    </a:cubicBezTo>
                    <a:cubicBezTo>
                      <a:pt x="771" y="39"/>
                      <a:pt x="771" y="39"/>
                      <a:pt x="771" y="39"/>
                    </a:cubicBezTo>
                    <a:cubicBezTo>
                      <a:pt x="772" y="41"/>
                      <a:pt x="771" y="42"/>
                      <a:pt x="770" y="42"/>
                    </a:cubicBezTo>
                    <a:cubicBezTo>
                      <a:pt x="769" y="42"/>
                      <a:pt x="769" y="43"/>
                      <a:pt x="769" y="43"/>
                    </a:cubicBezTo>
                    <a:cubicBezTo>
                      <a:pt x="741" y="60"/>
                      <a:pt x="741" y="60"/>
                      <a:pt x="741" y="60"/>
                    </a:cubicBezTo>
                    <a:cubicBezTo>
                      <a:pt x="739" y="61"/>
                      <a:pt x="733" y="61"/>
                      <a:pt x="729" y="60"/>
                    </a:cubicBezTo>
                    <a:cubicBezTo>
                      <a:pt x="727" y="59"/>
                      <a:pt x="727" y="59"/>
                      <a:pt x="727" y="59"/>
                    </a:cubicBezTo>
                    <a:cubicBezTo>
                      <a:pt x="723" y="57"/>
                      <a:pt x="722" y="55"/>
                      <a:pt x="724" y="53"/>
                    </a:cubicBezTo>
                    <a:cubicBezTo>
                      <a:pt x="741" y="43"/>
                      <a:pt x="741" y="43"/>
                      <a:pt x="741" y="43"/>
                    </a:cubicBezTo>
                    <a:cubicBezTo>
                      <a:pt x="434" y="43"/>
                      <a:pt x="434" y="43"/>
                      <a:pt x="434" y="43"/>
                    </a:cubicBezTo>
                    <a:cubicBezTo>
                      <a:pt x="429" y="43"/>
                      <a:pt x="425" y="41"/>
                      <a:pt x="425" y="39"/>
                    </a:cubicBezTo>
                    <a:lnTo>
                      <a:pt x="425" y="38"/>
                    </a:lnTo>
                    <a:close/>
                    <a:moveTo>
                      <a:pt x="112" y="68"/>
                    </a:moveTo>
                    <a:cubicBezTo>
                      <a:pt x="112" y="67"/>
                      <a:pt x="112" y="67"/>
                      <a:pt x="112" y="67"/>
                    </a:cubicBezTo>
                    <a:cubicBezTo>
                      <a:pt x="113" y="66"/>
                      <a:pt x="115" y="65"/>
                      <a:pt x="116" y="64"/>
                    </a:cubicBezTo>
                    <a:cubicBezTo>
                      <a:pt x="117" y="64"/>
                      <a:pt x="118" y="64"/>
                      <a:pt x="118" y="63"/>
                    </a:cubicBezTo>
                    <a:cubicBezTo>
                      <a:pt x="163" y="46"/>
                      <a:pt x="163" y="46"/>
                      <a:pt x="163" y="46"/>
                    </a:cubicBezTo>
                    <a:cubicBezTo>
                      <a:pt x="167" y="44"/>
                      <a:pt x="173" y="44"/>
                      <a:pt x="176" y="46"/>
                    </a:cubicBezTo>
                    <a:cubicBezTo>
                      <a:pt x="177" y="47"/>
                      <a:pt x="177" y="47"/>
                      <a:pt x="177" y="47"/>
                    </a:cubicBezTo>
                    <a:cubicBezTo>
                      <a:pt x="180" y="48"/>
                      <a:pt x="178" y="51"/>
                      <a:pt x="174" y="53"/>
                    </a:cubicBezTo>
                    <a:cubicBezTo>
                      <a:pt x="148" y="63"/>
                      <a:pt x="148" y="63"/>
                      <a:pt x="148" y="63"/>
                    </a:cubicBezTo>
                    <a:cubicBezTo>
                      <a:pt x="465" y="63"/>
                      <a:pt x="465" y="63"/>
                      <a:pt x="465" y="63"/>
                    </a:cubicBezTo>
                    <a:cubicBezTo>
                      <a:pt x="470" y="63"/>
                      <a:pt x="474" y="65"/>
                      <a:pt x="475" y="67"/>
                    </a:cubicBezTo>
                    <a:cubicBezTo>
                      <a:pt x="475" y="68"/>
                      <a:pt x="475" y="68"/>
                      <a:pt x="475" y="68"/>
                    </a:cubicBezTo>
                    <a:cubicBezTo>
                      <a:pt x="475" y="71"/>
                      <a:pt x="471" y="73"/>
                      <a:pt x="465" y="73"/>
                    </a:cubicBezTo>
                    <a:cubicBezTo>
                      <a:pt x="144" y="73"/>
                      <a:pt x="144" y="73"/>
                      <a:pt x="144" y="73"/>
                    </a:cubicBezTo>
                    <a:cubicBezTo>
                      <a:pt x="161" y="83"/>
                      <a:pt x="161" y="83"/>
                      <a:pt x="161" y="83"/>
                    </a:cubicBezTo>
                    <a:cubicBezTo>
                      <a:pt x="164" y="85"/>
                      <a:pt x="162" y="88"/>
                      <a:pt x="158" y="90"/>
                    </a:cubicBezTo>
                    <a:cubicBezTo>
                      <a:pt x="156" y="91"/>
                      <a:pt x="156" y="91"/>
                      <a:pt x="156" y="91"/>
                    </a:cubicBezTo>
                    <a:cubicBezTo>
                      <a:pt x="151" y="92"/>
                      <a:pt x="145" y="92"/>
                      <a:pt x="143" y="91"/>
                    </a:cubicBezTo>
                    <a:cubicBezTo>
                      <a:pt x="114" y="72"/>
                      <a:pt x="114" y="72"/>
                      <a:pt x="114" y="72"/>
                    </a:cubicBezTo>
                    <a:cubicBezTo>
                      <a:pt x="114" y="72"/>
                      <a:pt x="114" y="72"/>
                      <a:pt x="113" y="72"/>
                    </a:cubicBezTo>
                    <a:cubicBezTo>
                      <a:pt x="112" y="71"/>
                      <a:pt x="111" y="69"/>
                      <a:pt x="112" y="68"/>
                    </a:cubicBezTo>
                    <a:close/>
                    <a:moveTo>
                      <a:pt x="467" y="140"/>
                    </a:moveTo>
                    <a:cubicBezTo>
                      <a:pt x="112" y="140"/>
                      <a:pt x="112" y="140"/>
                      <a:pt x="112" y="140"/>
                    </a:cubicBezTo>
                    <a:cubicBezTo>
                      <a:pt x="130" y="153"/>
                      <a:pt x="130" y="153"/>
                      <a:pt x="130" y="153"/>
                    </a:cubicBezTo>
                    <a:cubicBezTo>
                      <a:pt x="133" y="155"/>
                      <a:pt x="132" y="159"/>
                      <a:pt x="126" y="161"/>
                    </a:cubicBezTo>
                    <a:cubicBezTo>
                      <a:pt x="125" y="162"/>
                      <a:pt x="125" y="162"/>
                      <a:pt x="125" y="162"/>
                    </a:cubicBezTo>
                    <a:cubicBezTo>
                      <a:pt x="119" y="164"/>
                      <a:pt x="113" y="164"/>
                      <a:pt x="110" y="162"/>
                    </a:cubicBezTo>
                    <a:cubicBezTo>
                      <a:pt x="79" y="139"/>
                      <a:pt x="79" y="139"/>
                      <a:pt x="79" y="139"/>
                    </a:cubicBezTo>
                    <a:cubicBezTo>
                      <a:pt x="79" y="139"/>
                      <a:pt x="79" y="139"/>
                      <a:pt x="79" y="138"/>
                    </a:cubicBezTo>
                    <a:cubicBezTo>
                      <a:pt x="77" y="137"/>
                      <a:pt x="76" y="136"/>
                      <a:pt x="77" y="134"/>
                    </a:cubicBezTo>
                    <a:cubicBezTo>
                      <a:pt x="78" y="133"/>
                      <a:pt x="78" y="133"/>
                      <a:pt x="78" y="133"/>
                    </a:cubicBezTo>
                    <a:cubicBezTo>
                      <a:pt x="78" y="132"/>
                      <a:pt x="80" y="130"/>
                      <a:pt x="82" y="129"/>
                    </a:cubicBezTo>
                    <a:cubicBezTo>
                      <a:pt x="83" y="129"/>
                      <a:pt x="84" y="129"/>
                      <a:pt x="84" y="128"/>
                    </a:cubicBezTo>
                    <a:cubicBezTo>
                      <a:pt x="135" y="107"/>
                      <a:pt x="135" y="107"/>
                      <a:pt x="135" y="107"/>
                    </a:cubicBezTo>
                    <a:cubicBezTo>
                      <a:pt x="139" y="105"/>
                      <a:pt x="146" y="105"/>
                      <a:pt x="149" y="107"/>
                    </a:cubicBezTo>
                    <a:cubicBezTo>
                      <a:pt x="150" y="108"/>
                      <a:pt x="150" y="108"/>
                      <a:pt x="150" y="108"/>
                    </a:cubicBezTo>
                    <a:cubicBezTo>
                      <a:pt x="153" y="110"/>
                      <a:pt x="151" y="113"/>
                      <a:pt x="146" y="115"/>
                    </a:cubicBezTo>
                    <a:cubicBezTo>
                      <a:pt x="117" y="128"/>
                      <a:pt x="117" y="128"/>
                      <a:pt x="117" y="128"/>
                    </a:cubicBezTo>
                    <a:cubicBezTo>
                      <a:pt x="467" y="128"/>
                      <a:pt x="467" y="128"/>
                      <a:pt x="467" y="128"/>
                    </a:cubicBezTo>
                    <a:cubicBezTo>
                      <a:pt x="472" y="128"/>
                      <a:pt x="477" y="130"/>
                      <a:pt x="477" y="133"/>
                    </a:cubicBezTo>
                    <a:cubicBezTo>
                      <a:pt x="477" y="134"/>
                      <a:pt x="477" y="134"/>
                      <a:pt x="477" y="134"/>
                    </a:cubicBezTo>
                    <a:cubicBezTo>
                      <a:pt x="477" y="137"/>
                      <a:pt x="473" y="140"/>
                      <a:pt x="467" y="140"/>
                    </a:cubicBezTo>
                    <a:close/>
                    <a:moveTo>
                      <a:pt x="801" y="103"/>
                    </a:moveTo>
                    <a:cubicBezTo>
                      <a:pt x="801" y="103"/>
                      <a:pt x="801" y="103"/>
                      <a:pt x="801" y="103"/>
                    </a:cubicBezTo>
                    <a:cubicBezTo>
                      <a:pt x="771" y="124"/>
                      <a:pt x="771" y="124"/>
                      <a:pt x="771" y="124"/>
                    </a:cubicBezTo>
                    <a:cubicBezTo>
                      <a:pt x="768" y="126"/>
                      <a:pt x="762" y="126"/>
                      <a:pt x="757" y="124"/>
                    </a:cubicBezTo>
                    <a:cubicBezTo>
                      <a:pt x="755" y="123"/>
                      <a:pt x="755" y="123"/>
                      <a:pt x="755" y="123"/>
                    </a:cubicBezTo>
                    <a:cubicBezTo>
                      <a:pt x="751" y="121"/>
                      <a:pt x="749" y="118"/>
                      <a:pt x="752" y="116"/>
                    </a:cubicBezTo>
                    <a:cubicBezTo>
                      <a:pt x="770" y="104"/>
                      <a:pt x="770" y="104"/>
                      <a:pt x="770" y="104"/>
                    </a:cubicBezTo>
                    <a:cubicBezTo>
                      <a:pt x="432" y="104"/>
                      <a:pt x="432" y="104"/>
                      <a:pt x="432" y="104"/>
                    </a:cubicBezTo>
                    <a:cubicBezTo>
                      <a:pt x="427" y="104"/>
                      <a:pt x="422" y="102"/>
                      <a:pt x="423" y="99"/>
                    </a:cubicBezTo>
                    <a:cubicBezTo>
                      <a:pt x="423" y="98"/>
                      <a:pt x="423" y="98"/>
                      <a:pt x="423" y="98"/>
                    </a:cubicBezTo>
                    <a:cubicBezTo>
                      <a:pt x="423" y="96"/>
                      <a:pt x="427" y="93"/>
                      <a:pt x="432" y="93"/>
                    </a:cubicBezTo>
                    <a:cubicBezTo>
                      <a:pt x="765" y="93"/>
                      <a:pt x="765" y="93"/>
                      <a:pt x="765" y="93"/>
                    </a:cubicBezTo>
                    <a:cubicBezTo>
                      <a:pt x="737" y="82"/>
                      <a:pt x="737" y="82"/>
                      <a:pt x="737" y="82"/>
                    </a:cubicBezTo>
                    <a:cubicBezTo>
                      <a:pt x="733" y="80"/>
                      <a:pt x="731" y="77"/>
                      <a:pt x="734" y="76"/>
                    </a:cubicBezTo>
                    <a:cubicBezTo>
                      <a:pt x="735" y="75"/>
                      <a:pt x="735" y="75"/>
                      <a:pt x="735" y="75"/>
                    </a:cubicBezTo>
                    <a:cubicBezTo>
                      <a:pt x="738" y="73"/>
                      <a:pt x="744" y="73"/>
                      <a:pt x="749" y="75"/>
                    </a:cubicBezTo>
                    <a:cubicBezTo>
                      <a:pt x="796" y="94"/>
                      <a:pt x="796" y="94"/>
                      <a:pt x="796" y="94"/>
                    </a:cubicBezTo>
                    <a:cubicBezTo>
                      <a:pt x="797" y="94"/>
                      <a:pt x="797" y="95"/>
                      <a:pt x="798" y="95"/>
                    </a:cubicBezTo>
                    <a:cubicBezTo>
                      <a:pt x="800" y="96"/>
                      <a:pt x="802" y="97"/>
                      <a:pt x="802" y="98"/>
                    </a:cubicBezTo>
                    <a:cubicBezTo>
                      <a:pt x="803" y="99"/>
                      <a:pt x="803" y="99"/>
                      <a:pt x="803" y="99"/>
                    </a:cubicBezTo>
                    <a:cubicBezTo>
                      <a:pt x="804" y="101"/>
                      <a:pt x="803" y="102"/>
                      <a:pt x="801" y="10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defRPr/>
                </a:pPr>
                <a:endParaRPr lang="en-US" sz="1350" dirty="0">
                  <a:solidFill>
                    <a:srgbClr val="676767"/>
                  </a:solidFill>
                  <a:cs typeface="+mn-cs"/>
                </a:endParaRPr>
              </a:p>
            </p:txBody>
          </p:sp>
        </p:grpSp>
        <p:pic>
          <p:nvPicPr>
            <p:cNvPr id="36" name="Picture 35"/>
            <p:cNvPicPr>
              <a:picLocks noChangeAspect="1"/>
            </p:cNvPicPr>
            <p:nvPr/>
          </p:nvPicPr>
          <p:blipFill>
            <a:blip r:embed="rId5"/>
            <a:stretch>
              <a:fillRect/>
            </a:stretch>
          </p:blipFill>
          <p:spPr>
            <a:xfrm>
              <a:off x="2382965" y="3629112"/>
              <a:ext cx="317019" cy="213378"/>
            </a:xfrm>
            <a:prstGeom prst="rect">
              <a:avLst/>
            </a:prstGeom>
          </p:spPr>
        </p:pic>
      </p:gr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8387" y="2374643"/>
            <a:ext cx="320068" cy="333785"/>
          </a:xfrm>
          <a:prstGeom prst="rect">
            <a:avLst/>
          </a:prstGeom>
        </p:spPr>
      </p:pic>
      <p:grpSp>
        <p:nvGrpSpPr>
          <p:cNvPr id="38" name="Group 129"/>
          <p:cNvGrpSpPr/>
          <p:nvPr/>
        </p:nvGrpSpPr>
        <p:grpSpPr>
          <a:xfrm>
            <a:off x="6068067" y="1677261"/>
            <a:ext cx="257420" cy="218079"/>
            <a:chOff x="2224713" y="1381574"/>
            <a:chExt cx="371690" cy="314885"/>
          </a:xfrm>
        </p:grpSpPr>
        <p:sp>
          <p:nvSpPr>
            <p:cNvPr id="39" name="Freeform 27"/>
            <p:cNvSpPr>
              <a:spLocks noEditPoints="1"/>
            </p:cNvSpPr>
            <p:nvPr/>
          </p:nvSpPr>
          <p:spPr bwMode="auto">
            <a:xfrm>
              <a:off x="2300089" y="1381574"/>
              <a:ext cx="296314" cy="314065"/>
            </a:xfrm>
            <a:custGeom>
              <a:avLst/>
              <a:gdLst/>
              <a:ahLst/>
              <a:cxnLst>
                <a:cxn ang="0">
                  <a:pos x="270" y="0"/>
                </a:cxn>
                <a:cxn ang="0">
                  <a:pos x="190" y="11"/>
                </a:cxn>
                <a:cxn ang="0">
                  <a:pos x="119" y="46"/>
                </a:cxn>
                <a:cxn ang="0">
                  <a:pos x="62" y="98"/>
                </a:cxn>
                <a:cxn ang="0">
                  <a:pos x="22" y="164"/>
                </a:cxn>
                <a:cxn ang="0">
                  <a:pos x="2" y="242"/>
                </a:cxn>
                <a:cxn ang="0">
                  <a:pos x="235" y="522"/>
                </a:cxn>
                <a:cxn ang="0">
                  <a:pos x="237" y="297"/>
                </a:cxn>
                <a:cxn ang="0">
                  <a:pos x="264" y="246"/>
                </a:cxn>
                <a:cxn ang="0">
                  <a:pos x="315" y="217"/>
                </a:cxn>
                <a:cxn ang="0">
                  <a:pos x="1834" y="215"/>
                </a:cxn>
                <a:cxn ang="0">
                  <a:pos x="1893" y="233"/>
                </a:cxn>
                <a:cxn ang="0">
                  <a:pos x="1929" y="278"/>
                </a:cxn>
                <a:cxn ang="0">
                  <a:pos x="1936" y="1281"/>
                </a:cxn>
                <a:cxn ang="0">
                  <a:pos x="1929" y="1321"/>
                </a:cxn>
                <a:cxn ang="0">
                  <a:pos x="1893" y="1367"/>
                </a:cxn>
                <a:cxn ang="0">
                  <a:pos x="1834" y="1383"/>
                </a:cxn>
                <a:cxn ang="0">
                  <a:pos x="1136" y="1720"/>
                </a:cxn>
                <a:cxn ang="0">
                  <a:pos x="1134" y="2188"/>
                </a:cxn>
                <a:cxn ang="0">
                  <a:pos x="1112" y="2270"/>
                </a:cxn>
                <a:cxn ang="0">
                  <a:pos x="1583" y="2301"/>
                </a:cxn>
                <a:cxn ang="0">
                  <a:pos x="1640" y="2283"/>
                </a:cxn>
                <a:cxn ang="0">
                  <a:pos x="1676" y="2239"/>
                </a:cxn>
                <a:cxn ang="0">
                  <a:pos x="1685" y="2068"/>
                </a:cxn>
                <a:cxn ang="0">
                  <a:pos x="1676" y="2028"/>
                </a:cxn>
                <a:cxn ang="0">
                  <a:pos x="1640" y="1982"/>
                </a:cxn>
                <a:cxn ang="0">
                  <a:pos x="1583" y="1964"/>
                </a:cxn>
                <a:cxn ang="0">
                  <a:pos x="1902" y="1782"/>
                </a:cxn>
                <a:cxn ang="0">
                  <a:pos x="1956" y="1777"/>
                </a:cxn>
                <a:cxn ang="0">
                  <a:pos x="2029" y="1751"/>
                </a:cxn>
                <a:cxn ang="0">
                  <a:pos x="2091" y="1704"/>
                </a:cxn>
                <a:cxn ang="0">
                  <a:pos x="2138" y="1642"/>
                </a:cxn>
                <a:cxn ang="0">
                  <a:pos x="2166" y="1567"/>
                </a:cxn>
                <a:cxn ang="0">
                  <a:pos x="2171" y="269"/>
                </a:cxn>
                <a:cxn ang="0">
                  <a:pos x="2166" y="215"/>
                </a:cxn>
                <a:cxn ang="0">
                  <a:pos x="2138" y="140"/>
                </a:cxn>
                <a:cxn ang="0">
                  <a:pos x="2091" y="78"/>
                </a:cxn>
                <a:cxn ang="0">
                  <a:pos x="2029" y="33"/>
                </a:cxn>
                <a:cxn ang="0">
                  <a:pos x="1956" y="5"/>
                </a:cxn>
                <a:cxn ang="0">
                  <a:pos x="1902" y="0"/>
                </a:cxn>
                <a:cxn ang="0">
                  <a:pos x="1753" y="1649"/>
                </a:cxn>
                <a:cxn ang="0">
                  <a:pos x="1709" y="1627"/>
                </a:cxn>
                <a:cxn ang="0">
                  <a:pos x="1687" y="1584"/>
                </a:cxn>
                <a:cxn ang="0">
                  <a:pos x="1687" y="1551"/>
                </a:cxn>
                <a:cxn ang="0">
                  <a:pos x="1709" y="1507"/>
                </a:cxn>
                <a:cxn ang="0">
                  <a:pos x="1753" y="1485"/>
                </a:cxn>
                <a:cxn ang="0">
                  <a:pos x="1785" y="1485"/>
                </a:cxn>
                <a:cxn ang="0">
                  <a:pos x="1829" y="1507"/>
                </a:cxn>
                <a:cxn ang="0">
                  <a:pos x="1851" y="1551"/>
                </a:cxn>
                <a:cxn ang="0">
                  <a:pos x="1851" y="1584"/>
                </a:cxn>
                <a:cxn ang="0">
                  <a:pos x="1829" y="1627"/>
                </a:cxn>
                <a:cxn ang="0">
                  <a:pos x="1785" y="1649"/>
                </a:cxn>
                <a:cxn ang="0">
                  <a:pos x="1769" y="1651"/>
                </a:cxn>
              </a:cxnLst>
              <a:rect l="0" t="0" r="r" b="b"/>
              <a:pathLst>
                <a:path w="2171" h="2301">
                  <a:moveTo>
                    <a:pt x="1902" y="0"/>
                  </a:moveTo>
                  <a:lnTo>
                    <a:pt x="270" y="0"/>
                  </a:lnTo>
                  <a:lnTo>
                    <a:pt x="270" y="0"/>
                  </a:lnTo>
                  <a:lnTo>
                    <a:pt x="242" y="2"/>
                  </a:lnTo>
                  <a:lnTo>
                    <a:pt x="215" y="5"/>
                  </a:lnTo>
                  <a:lnTo>
                    <a:pt x="190" y="11"/>
                  </a:lnTo>
                  <a:lnTo>
                    <a:pt x="164" y="20"/>
                  </a:lnTo>
                  <a:lnTo>
                    <a:pt x="142" y="33"/>
                  </a:lnTo>
                  <a:lnTo>
                    <a:pt x="119" y="46"/>
                  </a:lnTo>
                  <a:lnTo>
                    <a:pt x="99" y="62"/>
                  </a:lnTo>
                  <a:lnTo>
                    <a:pt x="79" y="78"/>
                  </a:lnTo>
                  <a:lnTo>
                    <a:pt x="62" y="98"/>
                  </a:lnTo>
                  <a:lnTo>
                    <a:pt x="46" y="118"/>
                  </a:lnTo>
                  <a:lnTo>
                    <a:pt x="33" y="140"/>
                  </a:lnTo>
                  <a:lnTo>
                    <a:pt x="22" y="164"/>
                  </a:lnTo>
                  <a:lnTo>
                    <a:pt x="13" y="189"/>
                  </a:lnTo>
                  <a:lnTo>
                    <a:pt x="6" y="215"/>
                  </a:lnTo>
                  <a:lnTo>
                    <a:pt x="2" y="242"/>
                  </a:lnTo>
                  <a:lnTo>
                    <a:pt x="0" y="269"/>
                  </a:lnTo>
                  <a:lnTo>
                    <a:pt x="0" y="522"/>
                  </a:lnTo>
                  <a:lnTo>
                    <a:pt x="235" y="522"/>
                  </a:lnTo>
                  <a:lnTo>
                    <a:pt x="235" y="319"/>
                  </a:lnTo>
                  <a:lnTo>
                    <a:pt x="235" y="319"/>
                  </a:lnTo>
                  <a:lnTo>
                    <a:pt x="237" y="297"/>
                  </a:lnTo>
                  <a:lnTo>
                    <a:pt x="242" y="278"/>
                  </a:lnTo>
                  <a:lnTo>
                    <a:pt x="251" y="260"/>
                  </a:lnTo>
                  <a:lnTo>
                    <a:pt x="264" y="246"/>
                  </a:lnTo>
                  <a:lnTo>
                    <a:pt x="279" y="233"/>
                  </a:lnTo>
                  <a:lnTo>
                    <a:pt x="297" y="224"/>
                  </a:lnTo>
                  <a:lnTo>
                    <a:pt x="315" y="217"/>
                  </a:lnTo>
                  <a:lnTo>
                    <a:pt x="337" y="215"/>
                  </a:lnTo>
                  <a:lnTo>
                    <a:pt x="1834" y="215"/>
                  </a:lnTo>
                  <a:lnTo>
                    <a:pt x="1834" y="215"/>
                  </a:lnTo>
                  <a:lnTo>
                    <a:pt x="1854" y="217"/>
                  </a:lnTo>
                  <a:lnTo>
                    <a:pt x="1874" y="224"/>
                  </a:lnTo>
                  <a:lnTo>
                    <a:pt x="1893" y="233"/>
                  </a:lnTo>
                  <a:lnTo>
                    <a:pt x="1907" y="246"/>
                  </a:lnTo>
                  <a:lnTo>
                    <a:pt x="1920" y="260"/>
                  </a:lnTo>
                  <a:lnTo>
                    <a:pt x="1929" y="278"/>
                  </a:lnTo>
                  <a:lnTo>
                    <a:pt x="1934" y="297"/>
                  </a:lnTo>
                  <a:lnTo>
                    <a:pt x="1936" y="319"/>
                  </a:lnTo>
                  <a:lnTo>
                    <a:pt x="1936" y="1281"/>
                  </a:lnTo>
                  <a:lnTo>
                    <a:pt x="1936" y="1281"/>
                  </a:lnTo>
                  <a:lnTo>
                    <a:pt x="1934" y="1301"/>
                  </a:lnTo>
                  <a:lnTo>
                    <a:pt x="1929" y="1321"/>
                  </a:lnTo>
                  <a:lnTo>
                    <a:pt x="1920" y="1340"/>
                  </a:lnTo>
                  <a:lnTo>
                    <a:pt x="1907" y="1354"/>
                  </a:lnTo>
                  <a:lnTo>
                    <a:pt x="1893" y="1367"/>
                  </a:lnTo>
                  <a:lnTo>
                    <a:pt x="1874" y="1376"/>
                  </a:lnTo>
                  <a:lnTo>
                    <a:pt x="1854" y="1382"/>
                  </a:lnTo>
                  <a:lnTo>
                    <a:pt x="1834" y="1383"/>
                  </a:lnTo>
                  <a:lnTo>
                    <a:pt x="1136" y="1383"/>
                  </a:lnTo>
                  <a:lnTo>
                    <a:pt x="1136" y="1720"/>
                  </a:lnTo>
                  <a:lnTo>
                    <a:pt x="1136" y="1720"/>
                  </a:lnTo>
                  <a:lnTo>
                    <a:pt x="1136" y="2171"/>
                  </a:lnTo>
                  <a:lnTo>
                    <a:pt x="1136" y="2171"/>
                  </a:lnTo>
                  <a:lnTo>
                    <a:pt x="1134" y="2188"/>
                  </a:lnTo>
                  <a:lnTo>
                    <a:pt x="1132" y="2206"/>
                  </a:lnTo>
                  <a:lnTo>
                    <a:pt x="1125" y="2239"/>
                  </a:lnTo>
                  <a:lnTo>
                    <a:pt x="1112" y="2270"/>
                  </a:lnTo>
                  <a:lnTo>
                    <a:pt x="1097" y="2301"/>
                  </a:lnTo>
                  <a:lnTo>
                    <a:pt x="1583" y="2301"/>
                  </a:lnTo>
                  <a:lnTo>
                    <a:pt x="1583" y="2301"/>
                  </a:lnTo>
                  <a:lnTo>
                    <a:pt x="1603" y="2299"/>
                  </a:lnTo>
                  <a:lnTo>
                    <a:pt x="1622" y="2292"/>
                  </a:lnTo>
                  <a:lnTo>
                    <a:pt x="1640" y="2283"/>
                  </a:lnTo>
                  <a:lnTo>
                    <a:pt x="1654" y="2270"/>
                  </a:lnTo>
                  <a:lnTo>
                    <a:pt x="1667" y="2255"/>
                  </a:lnTo>
                  <a:lnTo>
                    <a:pt x="1676" y="2239"/>
                  </a:lnTo>
                  <a:lnTo>
                    <a:pt x="1683" y="2219"/>
                  </a:lnTo>
                  <a:lnTo>
                    <a:pt x="1685" y="2199"/>
                  </a:lnTo>
                  <a:lnTo>
                    <a:pt x="1685" y="2068"/>
                  </a:lnTo>
                  <a:lnTo>
                    <a:pt x="1685" y="2068"/>
                  </a:lnTo>
                  <a:lnTo>
                    <a:pt x="1683" y="2046"/>
                  </a:lnTo>
                  <a:lnTo>
                    <a:pt x="1676" y="2028"/>
                  </a:lnTo>
                  <a:lnTo>
                    <a:pt x="1667" y="2009"/>
                  </a:lnTo>
                  <a:lnTo>
                    <a:pt x="1654" y="1995"/>
                  </a:lnTo>
                  <a:lnTo>
                    <a:pt x="1640" y="1982"/>
                  </a:lnTo>
                  <a:lnTo>
                    <a:pt x="1622" y="1973"/>
                  </a:lnTo>
                  <a:lnTo>
                    <a:pt x="1603" y="1966"/>
                  </a:lnTo>
                  <a:lnTo>
                    <a:pt x="1583" y="1964"/>
                  </a:lnTo>
                  <a:lnTo>
                    <a:pt x="1332" y="1964"/>
                  </a:lnTo>
                  <a:lnTo>
                    <a:pt x="1332" y="1782"/>
                  </a:lnTo>
                  <a:lnTo>
                    <a:pt x="1902" y="1782"/>
                  </a:lnTo>
                  <a:lnTo>
                    <a:pt x="1902" y="1782"/>
                  </a:lnTo>
                  <a:lnTo>
                    <a:pt x="1929" y="1782"/>
                  </a:lnTo>
                  <a:lnTo>
                    <a:pt x="1956" y="1777"/>
                  </a:lnTo>
                  <a:lnTo>
                    <a:pt x="1982" y="1771"/>
                  </a:lnTo>
                  <a:lnTo>
                    <a:pt x="2005" y="1762"/>
                  </a:lnTo>
                  <a:lnTo>
                    <a:pt x="2029" y="1751"/>
                  </a:lnTo>
                  <a:lnTo>
                    <a:pt x="2053" y="1736"/>
                  </a:lnTo>
                  <a:lnTo>
                    <a:pt x="2073" y="1722"/>
                  </a:lnTo>
                  <a:lnTo>
                    <a:pt x="2091" y="1704"/>
                  </a:lnTo>
                  <a:lnTo>
                    <a:pt x="2109" y="1685"/>
                  </a:lnTo>
                  <a:lnTo>
                    <a:pt x="2124" y="1664"/>
                  </a:lnTo>
                  <a:lnTo>
                    <a:pt x="2138" y="1642"/>
                  </a:lnTo>
                  <a:lnTo>
                    <a:pt x="2149" y="1618"/>
                  </a:lnTo>
                  <a:lnTo>
                    <a:pt x="2158" y="1593"/>
                  </a:lnTo>
                  <a:lnTo>
                    <a:pt x="2166" y="1567"/>
                  </a:lnTo>
                  <a:lnTo>
                    <a:pt x="2169" y="1542"/>
                  </a:lnTo>
                  <a:lnTo>
                    <a:pt x="2171" y="1513"/>
                  </a:lnTo>
                  <a:lnTo>
                    <a:pt x="2171" y="269"/>
                  </a:lnTo>
                  <a:lnTo>
                    <a:pt x="2171" y="269"/>
                  </a:lnTo>
                  <a:lnTo>
                    <a:pt x="2169" y="242"/>
                  </a:lnTo>
                  <a:lnTo>
                    <a:pt x="2166" y="215"/>
                  </a:lnTo>
                  <a:lnTo>
                    <a:pt x="2158" y="189"/>
                  </a:lnTo>
                  <a:lnTo>
                    <a:pt x="2149" y="164"/>
                  </a:lnTo>
                  <a:lnTo>
                    <a:pt x="2138" y="140"/>
                  </a:lnTo>
                  <a:lnTo>
                    <a:pt x="2126" y="118"/>
                  </a:lnTo>
                  <a:lnTo>
                    <a:pt x="2109" y="98"/>
                  </a:lnTo>
                  <a:lnTo>
                    <a:pt x="2091" y="78"/>
                  </a:lnTo>
                  <a:lnTo>
                    <a:pt x="2073" y="62"/>
                  </a:lnTo>
                  <a:lnTo>
                    <a:pt x="2053" y="46"/>
                  </a:lnTo>
                  <a:lnTo>
                    <a:pt x="2029" y="33"/>
                  </a:lnTo>
                  <a:lnTo>
                    <a:pt x="2005" y="20"/>
                  </a:lnTo>
                  <a:lnTo>
                    <a:pt x="1982" y="11"/>
                  </a:lnTo>
                  <a:lnTo>
                    <a:pt x="1956" y="5"/>
                  </a:lnTo>
                  <a:lnTo>
                    <a:pt x="1929" y="2"/>
                  </a:lnTo>
                  <a:lnTo>
                    <a:pt x="1902" y="0"/>
                  </a:lnTo>
                  <a:lnTo>
                    <a:pt x="1902" y="0"/>
                  </a:lnTo>
                  <a:close/>
                  <a:moveTo>
                    <a:pt x="1769" y="1651"/>
                  </a:moveTo>
                  <a:lnTo>
                    <a:pt x="1769" y="1651"/>
                  </a:lnTo>
                  <a:lnTo>
                    <a:pt x="1753" y="1649"/>
                  </a:lnTo>
                  <a:lnTo>
                    <a:pt x="1736" y="1645"/>
                  </a:lnTo>
                  <a:lnTo>
                    <a:pt x="1722" y="1636"/>
                  </a:lnTo>
                  <a:lnTo>
                    <a:pt x="1709" y="1627"/>
                  </a:lnTo>
                  <a:lnTo>
                    <a:pt x="1700" y="1615"/>
                  </a:lnTo>
                  <a:lnTo>
                    <a:pt x="1691" y="1600"/>
                  </a:lnTo>
                  <a:lnTo>
                    <a:pt x="1687" y="1584"/>
                  </a:lnTo>
                  <a:lnTo>
                    <a:pt x="1685" y="1567"/>
                  </a:lnTo>
                  <a:lnTo>
                    <a:pt x="1685" y="1567"/>
                  </a:lnTo>
                  <a:lnTo>
                    <a:pt x="1687" y="1551"/>
                  </a:lnTo>
                  <a:lnTo>
                    <a:pt x="1691" y="1534"/>
                  </a:lnTo>
                  <a:lnTo>
                    <a:pt x="1700" y="1520"/>
                  </a:lnTo>
                  <a:lnTo>
                    <a:pt x="1709" y="1507"/>
                  </a:lnTo>
                  <a:lnTo>
                    <a:pt x="1722" y="1498"/>
                  </a:lnTo>
                  <a:lnTo>
                    <a:pt x="1736" y="1491"/>
                  </a:lnTo>
                  <a:lnTo>
                    <a:pt x="1753" y="1485"/>
                  </a:lnTo>
                  <a:lnTo>
                    <a:pt x="1769" y="1483"/>
                  </a:lnTo>
                  <a:lnTo>
                    <a:pt x="1769" y="1483"/>
                  </a:lnTo>
                  <a:lnTo>
                    <a:pt x="1785" y="1485"/>
                  </a:lnTo>
                  <a:lnTo>
                    <a:pt x="1802" y="1491"/>
                  </a:lnTo>
                  <a:lnTo>
                    <a:pt x="1816" y="1498"/>
                  </a:lnTo>
                  <a:lnTo>
                    <a:pt x="1829" y="1507"/>
                  </a:lnTo>
                  <a:lnTo>
                    <a:pt x="1838" y="1520"/>
                  </a:lnTo>
                  <a:lnTo>
                    <a:pt x="1847" y="1534"/>
                  </a:lnTo>
                  <a:lnTo>
                    <a:pt x="1851" y="1551"/>
                  </a:lnTo>
                  <a:lnTo>
                    <a:pt x="1853" y="1567"/>
                  </a:lnTo>
                  <a:lnTo>
                    <a:pt x="1853" y="1567"/>
                  </a:lnTo>
                  <a:lnTo>
                    <a:pt x="1851" y="1584"/>
                  </a:lnTo>
                  <a:lnTo>
                    <a:pt x="1847" y="1600"/>
                  </a:lnTo>
                  <a:lnTo>
                    <a:pt x="1838" y="1615"/>
                  </a:lnTo>
                  <a:lnTo>
                    <a:pt x="1829" y="1627"/>
                  </a:lnTo>
                  <a:lnTo>
                    <a:pt x="1816" y="1636"/>
                  </a:lnTo>
                  <a:lnTo>
                    <a:pt x="1802" y="1645"/>
                  </a:lnTo>
                  <a:lnTo>
                    <a:pt x="1785" y="1649"/>
                  </a:lnTo>
                  <a:lnTo>
                    <a:pt x="1769" y="1651"/>
                  </a:lnTo>
                  <a:lnTo>
                    <a:pt x="1769" y="1651"/>
                  </a:lnTo>
                  <a:close/>
                  <a:moveTo>
                    <a:pt x="1769" y="1651"/>
                  </a:moveTo>
                  <a:lnTo>
                    <a:pt x="1769" y="1651"/>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0" name="Freeform 28"/>
            <p:cNvSpPr>
              <a:spLocks/>
            </p:cNvSpPr>
            <p:nvPr/>
          </p:nvSpPr>
          <p:spPr bwMode="auto">
            <a:xfrm>
              <a:off x="2300089" y="1381574"/>
              <a:ext cx="296314" cy="314065"/>
            </a:xfrm>
            <a:custGeom>
              <a:avLst/>
              <a:gdLst/>
              <a:ahLst/>
              <a:cxnLst>
                <a:cxn ang="0">
                  <a:pos x="270" y="0"/>
                </a:cxn>
                <a:cxn ang="0">
                  <a:pos x="242" y="2"/>
                </a:cxn>
                <a:cxn ang="0">
                  <a:pos x="190" y="11"/>
                </a:cxn>
                <a:cxn ang="0">
                  <a:pos x="142" y="33"/>
                </a:cxn>
                <a:cxn ang="0">
                  <a:pos x="99" y="62"/>
                </a:cxn>
                <a:cxn ang="0">
                  <a:pos x="62" y="98"/>
                </a:cxn>
                <a:cxn ang="0">
                  <a:pos x="33" y="140"/>
                </a:cxn>
                <a:cxn ang="0">
                  <a:pos x="13" y="189"/>
                </a:cxn>
                <a:cxn ang="0">
                  <a:pos x="2" y="242"/>
                </a:cxn>
                <a:cxn ang="0">
                  <a:pos x="0" y="522"/>
                </a:cxn>
                <a:cxn ang="0">
                  <a:pos x="235" y="319"/>
                </a:cxn>
                <a:cxn ang="0">
                  <a:pos x="237" y="297"/>
                </a:cxn>
                <a:cxn ang="0">
                  <a:pos x="251" y="260"/>
                </a:cxn>
                <a:cxn ang="0">
                  <a:pos x="279" y="233"/>
                </a:cxn>
                <a:cxn ang="0">
                  <a:pos x="315" y="217"/>
                </a:cxn>
                <a:cxn ang="0">
                  <a:pos x="1834" y="215"/>
                </a:cxn>
                <a:cxn ang="0">
                  <a:pos x="1854" y="217"/>
                </a:cxn>
                <a:cxn ang="0">
                  <a:pos x="1893" y="233"/>
                </a:cxn>
                <a:cxn ang="0">
                  <a:pos x="1920" y="260"/>
                </a:cxn>
                <a:cxn ang="0">
                  <a:pos x="1934" y="297"/>
                </a:cxn>
                <a:cxn ang="0">
                  <a:pos x="1936" y="1281"/>
                </a:cxn>
                <a:cxn ang="0">
                  <a:pos x="1934" y="1301"/>
                </a:cxn>
                <a:cxn ang="0">
                  <a:pos x="1920" y="1340"/>
                </a:cxn>
                <a:cxn ang="0">
                  <a:pos x="1893" y="1367"/>
                </a:cxn>
                <a:cxn ang="0">
                  <a:pos x="1854" y="1382"/>
                </a:cxn>
                <a:cxn ang="0">
                  <a:pos x="1136" y="1383"/>
                </a:cxn>
                <a:cxn ang="0">
                  <a:pos x="1136" y="1720"/>
                </a:cxn>
                <a:cxn ang="0">
                  <a:pos x="1136" y="2171"/>
                </a:cxn>
                <a:cxn ang="0">
                  <a:pos x="1132" y="2206"/>
                </a:cxn>
                <a:cxn ang="0">
                  <a:pos x="1112" y="2270"/>
                </a:cxn>
                <a:cxn ang="0">
                  <a:pos x="1583" y="2301"/>
                </a:cxn>
                <a:cxn ang="0">
                  <a:pos x="1603" y="2299"/>
                </a:cxn>
                <a:cxn ang="0">
                  <a:pos x="1640" y="2283"/>
                </a:cxn>
                <a:cxn ang="0">
                  <a:pos x="1667" y="2255"/>
                </a:cxn>
                <a:cxn ang="0">
                  <a:pos x="1683" y="2219"/>
                </a:cxn>
                <a:cxn ang="0">
                  <a:pos x="1685" y="2068"/>
                </a:cxn>
                <a:cxn ang="0">
                  <a:pos x="1683" y="2046"/>
                </a:cxn>
                <a:cxn ang="0">
                  <a:pos x="1667" y="2009"/>
                </a:cxn>
                <a:cxn ang="0">
                  <a:pos x="1640" y="1982"/>
                </a:cxn>
                <a:cxn ang="0">
                  <a:pos x="1603" y="1966"/>
                </a:cxn>
                <a:cxn ang="0">
                  <a:pos x="1332" y="1964"/>
                </a:cxn>
                <a:cxn ang="0">
                  <a:pos x="1902" y="1782"/>
                </a:cxn>
                <a:cxn ang="0">
                  <a:pos x="1929" y="1782"/>
                </a:cxn>
                <a:cxn ang="0">
                  <a:pos x="1982" y="1771"/>
                </a:cxn>
                <a:cxn ang="0">
                  <a:pos x="2029" y="1751"/>
                </a:cxn>
                <a:cxn ang="0">
                  <a:pos x="2073" y="1722"/>
                </a:cxn>
                <a:cxn ang="0">
                  <a:pos x="2109" y="1685"/>
                </a:cxn>
                <a:cxn ang="0">
                  <a:pos x="2138" y="1642"/>
                </a:cxn>
                <a:cxn ang="0">
                  <a:pos x="2158" y="1593"/>
                </a:cxn>
                <a:cxn ang="0">
                  <a:pos x="2169" y="1542"/>
                </a:cxn>
                <a:cxn ang="0">
                  <a:pos x="2171" y="269"/>
                </a:cxn>
                <a:cxn ang="0">
                  <a:pos x="2169" y="242"/>
                </a:cxn>
                <a:cxn ang="0">
                  <a:pos x="2158" y="189"/>
                </a:cxn>
                <a:cxn ang="0">
                  <a:pos x="2138" y="140"/>
                </a:cxn>
                <a:cxn ang="0">
                  <a:pos x="2109" y="98"/>
                </a:cxn>
                <a:cxn ang="0">
                  <a:pos x="2073" y="62"/>
                </a:cxn>
                <a:cxn ang="0">
                  <a:pos x="2029" y="33"/>
                </a:cxn>
                <a:cxn ang="0">
                  <a:pos x="1982" y="11"/>
                </a:cxn>
                <a:cxn ang="0">
                  <a:pos x="1929" y="2"/>
                </a:cxn>
                <a:cxn ang="0">
                  <a:pos x="1902" y="0"/>
                </a:cxn>
              </a:cxnLst>
              <a:rect l="0" t="0" r="r" b="b"/>
              <a:pathLst>
                <a:path w="2171" h="2301">
                  <a:moveTo>
                    <a:pt x="1902" y="0"/>
                  </a:moveTo>
                  <a:lnTo>
                    <a:pt x="270" y="0"/>
                  </a:lnTo>
                  <a:lnTo>
                    <a:pt x="270" y="0"/>
                  </a:lnTo>
                  <a:lnTo>
                    <a:pt x="242" y="2"/>
                  </a:lnTo>
                  <a:lnTo>
                    <a:pt x="215" y="5"/>
                  </a:lnTo>
                  <a:lnTo>
                    <a:pt x="190" y="11"/>
                  </a:lnTo>
                  <a:lnTo>
                    <a:pt x="164" y="20"/>
                  </a:lnTo>
                  <a:lnTo>
                    <a:pt x="142" y="33"/>
                  </a:lnTo>
                  <a:lnTo>
                    <a:pt x="119" y="46"/>
                  </a:lnTo>
                  <a:lnTo>
                    <a:pt x="99" y="62"/>
                  </a:lnTo>
                  <a:lnTo>
                    <a:pt x="79" y="78"/>
                  </a:lnTo>
                  <a:lnTo>
                    <a:pt x="62" y="98"/>
                  </a:lnTo>
                  <a:lnTo>
                    <a:pt x="46" y="118"/>
                  </a:lnTo>
                  <a:lnTo>
                    <a:pt x="33" y="140"/>
                  </a:lnTo>
                  <a:lnTo>
                    <a:pt x="22" y="164"/>
                  </a:lnTo>
                  <a:lnTo>
                    <a:pt x="13" y="189"/>
                  </a:lnTo>
                  <a:lnTo>
                    <a:pt x="6" y="215"/>
                  </a:lnTo>
                  <a:lnTo>
                    <a:pt x="2" y="242"/>
                  </a:lnTo>
                  <a:lnTo>
                    <a:pt x="0" y="269"/>
                  </a:lnTo>
                  <a:lnTo>
                    <a:pt x="0" y="522"/>
                  </a:lnTo>
                  <a:lnTo>
                    <a:pt x="235" y="522"/>
                  </a:lnTo>
                  <a:lnTo>
                    <a:pt x="235" y="319"/>
                  </a:lnTo>
                  <a:lnTo>
                    <a:pt x="235" y="319"/>
                  </a:lnTo>
                  <a:lnTo>
                    <a:pt x="237" y="297"/>
                  </a:lnTo>
                  <a:lnTo>
                    <a:pt x="242" y="278"/>
                  </a:lnTo>
                  <a:lnTo>
                    <a:pt x="251" y="260"/>
                  </a:lnTo>
                  <a:lnTo>
                    <a:pt x="264" y="246"/>
                  </a:lnTo>
                  <a:lnTo>
                    <a:pt x="279" y="233"/>
                  </a:lnTo>
                  <a:lnTo>
                    <a:pt x="297" y="224"/>
                  </a:lnTo>
                  <a:lnTo>
                    <a:pt x="315" y="217"/>
                  </a:lnTo>
                  <a:lnTo>
                    <a:pt x="337" y="215"/>
                  </a:lnTo>
                  <a:lnTo>
                    <a:pt x="1834" y="215"/>
                  </a:lnTo>
                  <a:lnTo>
                    <a:pt x="1834" y="215"/>
                  </a:lnTo>
                  <a:lnTo>
                    <a:pt x="1854" y="217"/>
                  </a:lnTo>
                  <a:lnTo>
                    <a:pt x="1874" y="224"/>
                  </a:lnTo>
                  <a:lnTo>
                    <a:pt x="1893" y="233"/>
                  </a:lnTo>
                  <a:lnTo>
                    <a:pt x="1907" y="246"/>
                  </a:lnTo>
                  <a:lnTo>
                    <a:pt x="1920" y="260"/>
                  </a:lnTo>
                  <a:lnTo>
                    <a:pt x="1929" y="278"/>
                  </a:lnTo>
                  <a:lnTo>
                    <a:pt x="1934" y="297"/>
                  </a:lnTo>
                  <a:lnTo>
                    <a:pt x="1936" y="319"/>
                  </a:lnTo>
                  <a:lnTo>
                    <a:pt x="1936" y="1281"/>
                  </a:lnTo>
                  <a:lnTo>
                    <a:pt x="1936" y="1281"/>
                  </a:lnTo>
                  <a:lnTo>
                    <a:pt x="1934" y="1301"/>
                  </a:lnTo>
                  <a:lnTo>
                    <a:pt x="1929" y="1321"/>
                  </a:lnTo>
                  <a:lnTo>
                    <a:pt x="1920" y="1340"/>
                  </a:lnTo>
                  <a:lnTo>
                    <a:pt x="1907" y="1354"/>
                  </a:lnTo>
                  <a:lnTo>
                    <a:pt x="1893" y="1367"/>
                  </a:lnTo>
                  <a:lnTo>
                    <a:pt x="1874" y="1376"/>
                  </a:lnTo>
                  <a:lnTo>
                    <a:pt x="1854" y="1382"/>
                  </a:lnTo>
                  <a:lnTo>
                    <a:pt x="1834" y="1383"/>
                  </a:lnTo>
                  <a:lnTo>
                    <a:pt x="1136" y="1383"/>
                  </a:lnTo>
                  <a:lnTo>
                    <a:pt x="1136" y="1720"/>
                  </a:lnTo>
                  <a:lnTo>
                    <a:pt x="1136" y="1720"/>
                  </a:lnTo>
                  <a:lnTo>
                    <a:pt x="1136" y="2171"/>
                  </a:lnTo>
                  <a:lnTo>
                    <a:pt x="1136" y="2171"/>
                  </a:lnTo>
                  <a:lnTo>
                    <a:pt x="1134" y="2188"/>
                  </a:lnTo>
                  <a:lnTo>
                    <a:pt x="1132" y="2206"/>
                  </a:lnTo>
                  <a:lnTo>
                    <a:pt x="1125" y="2239"/>
                  </a:lnTo>
                  <a:lnTo>
                    <a:pt x="1112" y="2270"/>
                  </a:lnTo>
                  <a:lnTo>
                    <a:pt x="1097" y="2301"/>
                  </a:lnTo>
                  <a:lnTo>
                    <a:pt x="1583" y="2301"/>
                  </a:lnTo>
                  <a:lnTo>
                    <a:pt x="1583" y="2301"/>
                  </a:lnTo>
                  <a:lnTo>
                    <a:pt x="1603" y="2299"/>
                  </a:lnTo>
                  <a:lnTo>
                    <a:pt x="1622" y="2292"/>
                  </a:lnTo>
                  <a:lnTo>
                    <a:pt x="1640" y="2283"/>
                  </a:lnTo>
                  <a:lnTo>
                    <a:pt x="1654" y="2270"/>
                  </a:lnTo>
                  <a:lnTo>
                    <a:pt x="1667" y="2255"/>
                  </a:lnTo>
                  <a:lnTo>
                    <a:pt x="1676" y="2239"/>
                  </a:lnTo>
                  <a:lnTo>
                    <a:pt x="1683" y="2219"/>
                  </a:lnTo>
                  <a:lnTo>
                    <a:pt x="1685" y="2199"/>
                  </a:lnTo>
                  <a:lnTo>
                    <a:pt x="1685" y="2068"/>
                  </a:lnTo>
                  <a:lnTo>
                    <a:pt x="1685" y="2068"/>
                  </a:lnTo>
                  <a:lnTo>
                    <a:pt x="1683" y="2046"/>
                  </a:lnTo>
                  <a:lnTo>
                    <a:pt x="1676" y="2028"/>
                  </a:lnTo>
                  <a:lnTo>
                    <a:pt x="1667" y="2009"/>
                  </a:lnTo>
                  <a:lnTo>
                    <a:pt x="1654" y="1995"/>
                  </a:lnTo>
                  <a:lnTo>
                    <a:pt x="1640" y="1982"/>
                  </a:lnTo>
                  <a:lnTo>
                    <a:pt x="1622" y="1973"/>
                  </a:lnTo>
                  <a:lnTo>
                    <a:pt x="1603" y="1966"/>
                  </a:lnTo>
                  <a:lnTo>
                    <a:pt x="1583" y="1964"/>
                  </a:lnTo>
                  <a:lnTo>
                    <a:pt x="1332" y="1964"/>
                  </a:lnTo>
                  <a:lnTo>
                    <a:pt x="1332" y="1782"/>
                  </a:lnTo>
                  <a:lnTo>
                    <a:pt x="1902" y="1782"/>
                  </a:lnTo>
                  <a:lnTo>
                    <a:pt x="1902" y="1782"/>
                  </a:lnTo>
                  <a:lnTo>
                    <a:pt x="1929" y="1782"/>
                  </a:lnTo>
                  <a:lnTo>
                    <a:pt x="1956" y="1777"/>
                  </a:lnTo>
                  <a:lnTo>
                    <a:pt x="1982" y="1771"/>
                  </a:lnTo>
                  <a:lnTo>
                    <a:pt x="2005" y="1762"/>
                  </a:lnTo>
                  <a:lnTo>
                    <a:pt x="2029" y="1751"/>
                  </a:lnTo>
                  <a:lnTo>
                    <a:pt x="2053" y="1736"/>
                  </a:lnTo>
                  <a:lnTo>
                    <a:pt x="2073" y="1722"/>
                  </a:lnTo>
                  <a:lnTo>
                    <a:pt x="2091" y="1704"/>
                  </a:lnTo>
                  <a:lnTo>
                    <a:pt x="2109" y="1685"/>
                  </a:lnTo>
                  <a:lnTo>
                    <a:pt x="2124" y="1664"/>
                  </a:lnTo>
                  <a:lnTo>
                    <a:pt x="2138" y="1642"/>
                  </a:lnTo>
                  <a:lnTo>
                    <a:pt x="2149" y="1618"/>
                  </a:lnTo>
                  <a:lnTo>
                    <a:pt x="2158" y="1593"/>
                  </a:lnTo>
                  <a:lnTo>
                    <a:pt x="2166" y="1567"/>
                  </a:lnTo>
                  <a:lnTo>
                    <a:pt x="2169" y="1542"/>
                  </a:lnTo>
                  <a:lnTo>
                    <a:pt x="2171" y="1513"/>
                  </a:lnTo>
                  <a:lnTo>
                    <a:pt x="2171" y="269"/>
                  </a:lnTo>
                  <a:lnTo>
                    <a:pt x="2171" y="269"/>
                  </a:lnTo>
                  <a:lnTo>
                    <a:pt x="2169" y="242"/>
                  </a:lnTo>
                  <a:lnTo>
                    <a:pt x="2166" y="215"/>
                  </a:lnTo>
                  <a:lnTo>
                    <a:pt x="2158" y="189"/>
                  </a:lnTo>
                  <a:lnTo>
                    <a:pt x="2149" y="164"/>
                  </a:lnTo>
                  <a:lnTo>
                    <a:pt x="2138" y="140"/>
                  </a:lnTo>
                  <a:lnTo>
                    <a:pt x="2126" y="118"/>
                  </a:lnTo>
                  <a:lnTo>
                    <a:pt x="2109" y="98"/>
                  </a:lnTo>
                  <a:lnTo>
                    <a:pt x="2091" y="78"/>
                  </a:lnTo>
                  <a:lnTo>
                    <a:pt x="2073" y="62"/>
                  </a:lnTo>
                  <a:lnTo>
                    <a:pt x="2053" y="46"/>
                  </a:lnTo>
                  <a:lnTo>
                    <a:pt x="2029" y="33"/>
                  </a:lnTo>
                  <a:lnTo>
                    <a:pt x="2005" y="20"/>
                  </a:lnTo>
                  <a:lnTo>
                    <a:pt x="1982" y="11"/>
                  </a:lnTo>
                  <a:lnTo>
                    <a:pt x="1956" y="5"/>
                  </a:lnTo>
                  <a:lnTo>
                    <a:pt x="1929" y="2"/>
                  </a:lnTo>
                  <a:lnTo>
                    <a:pt x="1902" y="0"/>
                  </a:lnTo>
                  <a:lnTo>
                    <a:pt x="1902" y="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1" name="Freeform 29"/>
            <p:cNvSpPr>
              <a:spLocks/>
            </p:cNvSpPr>
            <p:nvPr/>
          </p:nvSpPr>
          <p:spPr bwMode="auto">
            <a:xfrm>
              <a:off x="2530039" y="1584215"/>
              <a:ext cx="22940" cy="22668"/>
            </a:xfrm>
            <a:custGeom>
              <a:avLst/>
              <a:gdLst/>
              <a:ahLst/>
              <a:cxnLst>
                <a:cxn ang="0">
                  <a:pos x="84" y="168"/>
                </a:cxn>
                <a:cxn ang="0">
                  <a:pos x="84" y="168"/>
                </a:cxn>
                <a:cxn ang="0">
                  <a:pos x="68" y="166"/>
                </a:cxn>
                <a:cxn ang="0">
                  <a:pos x="51" y="162"/>
                </a:cxn>
                <a:cxn ang="0">
                  <a:pos x="37" y="153"/>
                </a:cxn>
                <a:cxn ang="0">
                  <a:pos x="24" y="144"/>
                </a:cxn>
                <a:cxn ang="0">
                  <a:pos x="15" y="132"/>
                </a:cxn>
                <a:cxn ang="0">
                  <a:pos x="6" y="117"/>
                </a:cxn>
                <a:cxn ang="0">
                  <a:pos x="2" y="101"/>
                </a:cxn>
                <a:cxn ang="0">
                  <a:pos x="0" y="84"/>
                </a:cxn>
                <a:cxn ang="0">
                  <a:pos x="0" y="84"/>
                </a:cxn>
                <a:cxn ang="0">
                  <a:pos x="2" y="68"/>
                </a:cxn>
                <a:cxn ang="0">
                  <a:pos x="6" y="51"/>
                </a:cxn>
                <a:cxn ang="0">
                  <a:pos x="15" y="37"/>
                </a:cxn>
                <a:cxn ang="0">
                  <a:pos x="24" y="24"/>
                </a:cxn>
                <a:cxn ang="0">
                  <a:pos x="37" y="15"/>
                </a:cxn>
                <a:cxn ang="0">
                  <a:pos x="51" y="8"/>
                </a:cxn>
                <a:cxn ang="0">
                  <a:pos x="68" y="2"/>
                </a:cxn>
                <a:cxn ang="0">
                  <a:pos x="84" y="0"/>
                </a:cxn>
                <a:cxn ang="0">
                  <a:pos x="84" y="0"/>
                </a:cxn>
                <a:cxn ang="0">
                  <a:pos x="100" y="2"/>
                </a:cxn>
                <a:cxn ang="0">
                  <a:pos x="117" y="8"/>
                </a:cxn>
                <a:cxn ang="0">
                  <a:pos x="131" y="15"/>
                </a:cxn>
                <a:cxn ang="0">
                  <a:pos x="144" y="24"/>
                </a:cxn>
                <a:cxn ang="0">
                  <a:pos x="153" y="37"/>
                </a:cxn>
                <a:cxn ang="0">
                  <a:pos x="162" y="51"/>
                </a:cxn>
                <a:cxn ang="0">
                  <a:pos x="166" y="68"/>
                </a:cxn>
                <a:cxn ang="0">
                  <a:pos x="168" y="84"/>
                </a:cxn>
                <a:cxn ang="0">
                  <a:pos x="168" y="84"/>
                </a:cxn>
                <a:cxn ang="0">
                  <a:pos x="166" y="101"/>
                </a:cxn>
                <a:cxn ang="0">
                  <a:pos x="162" y="117"/>
                </a:cxn>
                <a:cxn ang="0">
                  <a:pos x="153" y="132"/>
                </a:cxn>
                <a:cxn ang="0">
                  <a:pos x="144" y="144"/>
                </a:cxn>
                <a:cxn ang="0">
                  <a:pos x="131" y="153"/>
                </a:cxn>
                <a:cxn ang="0">
                  <a:pos x="117" y="162"/>
                </a:cxn>
                <a:cxn ang="0">
                  <a:pos x="100" y="166"/>
                </a:cxn>
                <a:cxn ang="0">
                  <a:pos x="84" y="168"/>
                </a:cxn>
                <a:cxn ang="0">
                  <a:pos x="84" y="168"/>
                </a:cxn>
              </a:cxnLst>
              <a:rect l="0" t="0" r="r" b="b"/>
              <a:pathLst>
                <a:path w="168" h="168">
                  <a:moveTo>
                    <a:pt x="84" y="168"/>
                  </a:moveTo>
                  <a:lnTo>
                    <a:pt x="84" y="168"/>
                  </a:lnTo>
                  <a:lnTo>
                    <a:pt x="68" y="166"/>
                  </a:lnTo>
                  <a:lnTo>
                    <a:pt x="51" y="162"/>
                  </a:lnTo>
                  <a:lnTo>
                    <a:pt x="37" y="153"/>
                  </a:lnTo>
                  <a:lnTo>
                    <a:pt x="24" y="144"/>
                  </a:lnTo>
                  <a:lnTo>
                    <a:pt x="15" y="132"/>
                  </a:lnTo>
                  <a:lnTo>
                    <a:pt x="6" y="117"/>
                  </a:lnTo>
                  <a:lnTo>
                    <a:pt x="2" y="101"/>
                  </a:lnTo>
                  <a:lnTo>
                    <a:pt x="0" y="84"/>
                  </a:lnTo>
                  <a:lnTo>
                    <a:pt x="0" y="84"/>
                  </a:lnTo>
                  <a:lnTo>
                    <a:pt x="2" y="68"/>
                  </a:lnTo>
                  <a:lnTo>
                    <a:pt x="6" y="51"/>
                  </a:lnTo>
                  <a:lnTo>
                    <a:pt x="15" y="37"/>
                  </a:lnTo>
                  <a:lnTo>
                    <a:pt x="24" y="24"/>
                  </a:lnTo>
                  <a:lnTo>
                    <a:pt x="37" y="15"/>
                  </a:lnTo>
                  <a:lnTo>
                    <a:pt x="51" y="8"/>
                  </a:lnTo>
                  <a:lnTo>
                    <a:pt x="68" y="2"/>
                  </a:lnTo>
                  <a:lnTo>
                    <a:pt x="84" y="0"/>
                  </a:lnTo>
                  <a:lnTo>
                    <a:pt x="84" y="0"/>
                  </a:lnTo>
                  <a:lnTo>
                    <a:pt x="100" y="2"/>
                  </a:lnTo>
                  <a:lnTo>
                    <a:pt x="117" y="8"/>
                  </a:lnTo>
                  <a:lnTo>
                    <a:pt x="131" y="15"/>
                  </a:lnTo>
                  <a:lnTo>
                    <a:pt x="144" y="24"/>
                  </a:lnTo>
                  <a:lnTo>
                    <a:pt x="153" y="37"/>
                  </a:lnTo>
                  <a:lnTo>
                    <a:pt x="162" y="51"/>
                  </a:lnTo>
                  <a:lnTo>
                    <a:pt x="166" y="68"/>
                  </a:lnTo>
                  <a:lnTo>
                    <a:pt x="168" y="84"/>
                  </a:lnTo>
                  <a:lnTo>
                    <a:pt x="168" y="84"/>
                  </a:lnTo>
                  <a:lnTo>
                    <a:pt x="166" y="101"/>
                  </a:lnTo>
                  <a:lnTo>
                    <a:pt x="162" y="117"/>
                  </a:lnTo>
                  <a:lnTo>
                    <a:pt x="153" y="132"/>
                  </a:lnTo>
                  <a:lnTo>
                    <a:pt x="144" y="144"/>
                  </a:lnTo>
                  <a:lnTo>
                    <a:pt x="131" y="153"/>
                  </a:lnTo>
                  <a:lnTo>
                    <a:pt x="117" y="162"/>
                  </a:lnTo>
                  <a:lnTo>
                    <a:pt x="100" y="166"/>
                  </a:lnTo>
                  <a:lnTo>
                    <a:pt x="84" y="168"/>
                  </a:lnTo>
                  <a:lnTo>
                    <a:pt x="84" y="168"/>
                  </a:lnTo>
                </a:path>
              </a:pathLst>
            </a:custGeom>
            <a:solidFill>
              <a:schemeClr val="tx1">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2" name="Line 30"/>
            <p:cNvSpPr>
              <a:spLocks noChangeShapeType="1"/>
            </p:cNvSpPr>
            <p:nvPr/>
          </p:nvSpPr>
          <p:spPr bwMode="auto">
            <a:xfrm>
              <a:off x="2541510" y="1606882"/>
              <a:ext cx="273" cy="273"/>
            </a:xfrm>
            <a:prstGeom prst="lin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3" name="Freeform 31"/>
            <p:cNvSpPr>
              <a:spLocks noEditPoints="1"/>
            </p:cNvSpPr>
            <p:nvPr/>
          </p:nvSpPr>
          <p:spPr bwMode="auto">
            <a:xfrm>
              <a:off x="2264586" y="1471697"/>
              <a:ext cx="171780" cy="224762"/>
            </a:xfrm>
            <a:custGeom>
              <a:avLst/>
              <a:gdLst/>
              <a:ahLst/>
              <a:cxnLst>
                <a:cxn ang="0">
                  <a:pos x="146" y="0"/>
                </a:cxn>
                <a:cxn ang="0">
                  <a:pos x="131" y="0"/>
                </a:cxn>
                <a:cxn ang="0">
                  <a:pos x="102" y="5"/>
                </a:cxn>
                <a:cxn ang="0">
                  <a:pos x="77" y="16"/>
                </a:cxn>
                <a:cxn ang="0">
                  <a:pos x="53" y="32"/>
                </a:cxn>
                <a:cxn ang="0">
                  <a:pos x="33" y="53"/>
                </a:cxn>
                <a:cxn ang="0">
                  <a:pos x="16" y="76"/>
                </a:cxn>
                <a:cxn ang="0">
                  <a:pos x="6" y="103"/>
                </a:cxn>
                <a:cxn ang="0">
                  <a:pos x="0" y="131"/>
                </a:cxn>
                <a:cxn ang="0">
                  <a:pos x="0" y="353"/>
                </a:cxn>
                <a:cxn ang="0">
                  <a:pos x="202" y="231"/>
                </a:cxn>
                <a:cxn ang="0">
                  <a:pos x="1057" y="1241"/>
                </a:cxn>
                <a:cxn ang="0">
                  <a:pos x="582" y="1405"/>
                </a:cxn>
                <a:cxn ang="0">
                  <a:pos x="593" y="1399"/>
                </a:cxn>
                <a:cxn ang="0">
                  <a:pos x="617" y="1390"/>
                </a:cxn>
                <a:cxn ang="0">
                  <a:pos x="630" y="1389"/>
                </a:cxn>
                <a:cxn ang="0">
                  <a:pos x="662" y="1396"/>
                </a:cxn>
                <a:cxn ang="0">
                  <a:pos x="688" y="1414"/>
                </a:cxn>
                <a:cxn ang="0">
                  <a:pos x="706" y="1441"/>
                </a:cxn>
                <a:cxn ang="0">
                  <a:pos x="713" y="1472"/>
                </a:cxn>
                <a:cxn ang="0">
                  <a:pos x="712" y="1490"/>
                </a:cxn>
                <a:cxn ang="0">
                  <a:pos x="699" y="1520"/>
                </a:cxn>
                <a:cxn ang="0">
                  <a:pos x="677" y="1543"/>
                </a:cxn>
                <a:cxn ang="0">
                  <a:pos x="646" y="1556"/>
                </a:cxn>
                <a:cxn ang="0">
                  <a:pos x="630" y="1558"/>
                </a:cxn>
                <a:cxn ang="0">
                  <a:pos x="604" y="1552"/>
                </a:cxn>
                <a:cxn ang="0">
                  <a:pos x="582" y="1541"/>
                </a:cxn>
                <a:cxn ang="0">
                  <a:pos x="582" y="1565"/>
                </a:cxn>
                <a:cxn ang="0">
                  <a:pos x="577" y="1607"/>
                </a:cxn>
                <a:cxn ang="0">
                  <a:pos x="566" y="1645"/>
                </a:cxn>
                <a:cxn ang="0">
                  <a:pos x="1112" y="1645"/>
                </a:cxn>
                <a:cxn ang="0">
                  <a:pos x="1141" y="1643"/>
                </a:cxn>
                <a:cxn ang="0">
                  <a:pos x="1170" y="1634"/>
                </a:cxn>
                <a:cxn ang="0">
                  <a:pos x="1194" y="1620"/>
                </a:cxn>
                <a:cxn ang="0">
                  <a:pos x="1216" y="1601"/>
                </a:cxn>
                <a:cxn ang="0">
                  <a:pos x="1234" y="1581"/>
                </a:cxn>
                <a:cxn ang="0">
                  <a:pos x="1248" y="1556"/>
                </a:cxn>
                <a:cxn ang="0">
                  <a:pos x="1256" y="1529"/>
                </a:cxn>
                <a:cxn ang="0">
                  <a:pos x="1259" y="1498"/>
                </a:cxn>
                <a:cxn ang="0">
                  <a:pos x="1259" y="147"/>
                </a:cxn>
                <a:cxn ang="0">
                  <a:pos x="1256" y="116"/>
                </a:cxn>
                <a:cxn ang="0">
                  <a:pos x="1248" y="89"/>
                </a:cxn>
                <a:cxn ang="0">
                  <a:pos x="1234" y="63"/>
                </a:cxn>
                <a:cxn ang="0">
                  <a:pos x="1216" y="42"/>
                </a:cxn>
                <a:cxn ang="0">
                  <a:pos x="1194" y="23"/>
                </a:cxn>
                <a:cxn ang="0">
                  <a:pos x="1170" y="11"/>
                </a:cxn>
                <a:cxn ang="0">
                  <a:pos x="1141" y="2"/>
                </a:cxn>
                <a:cxn ang="0">
                  <a:pos x="1112" y="0"/>
                </a:cxn>
                <a:cxn ang="0">
                  <a:pos x="1112" y="0"/>
                </a:cxn>
              </a:cxnLst>
              <a:rect l="0" t="0" r="r" b="b"/>
              <a:pathLst>
                <a:path w="1259" h="1645">
                  <a:moveTo>
                    <a:pt x="1112" y="0"/>
                  </a:moveTo>
                  <a:lnTo>
                    <a:pt x="146" y="0"/>
                  </a:lnTo>
                  <a:lnTo>
                    <a:pt x="146" y="0"/>
                  </a:lnTo>
                  <a:lnTo>
                    <a:pt x="131" y="0"/>
                  </a:lnTo>
                  <a:lnTo>
                    <a:pt x="117" y="2"/>
                  </a:lnTo>
                  <a:lnTo>
                    <a:pt x="102" y="5"/>
                  </a:lnTo>
                  <a:lnTo>
                    <a:pt x="89" y="11"/>
                  </a:lnTo>
                  <a:lnTo>
                    <a:pt x="77" y="16"/>
                  </a:lnTo>
                  <a:lnTo>
                    <a:pt x="64" y="23"/>
                  </a:lnTo>
                  <a:lnTo>
                    <a:pt x="53" y="32"/>
                  </a:lnTo>
                  <a:lnTo>
                    <a:pt x="42" y="42"/>
                  </a:lnTo>
                  <a:lnTo>
                    <a:pt x="33" y="53"/>
                  </a:lnTo>
                  <a:lnTo>
                    <a:pt x="24" y="63"/>
                  </a:lnTo>
                  <a:lnTo>
                    <a:pt x="16" y="76"/>
                  </a:lnTo>
                  <a:lnTo>
                    <a:pt x="11" y="89"/>
                  </a:lnTo>
                  <a:lnTo>
                    <a:pt x="6" y="103"/>
                  </a:lnTo>
                  <a:lnTo>
                    <a:pt x="2" y="116"/>
                  </a:lnTo>
                  <a:lnTo>
                    <a:pt x="0" y="131"/>
                  </a:lnTo>
                  <a:lnTo>
                    <a:pt x="0" y="147"/>
                  </a:lnTo>
                  <a:lnTo>
                    <a:pt x="0" y="353"/>
                  </a:lnTo>
                  <a:lnTo>
                    <a:pt x="202" y="353"/>
                  </a:lnTo>
                  <a:lnTo>
                    <a:pt x="202" y="231"/>
                  </a:lnTo>
                  <a:lnTo>
                    <a:pt x="1057" y="231"/>
                  </a:lnTo>
                  <a:lnTo>
                    <a:pt x="1057" y="1241"/>
                  </a:lnTo>
                  <a:lnTo>
                    <a:pt x="582" y="1241"/>
                  </a:lnTo>
                  <a:lnTo>
                    <a:pt x="582" y="1405"/>
                  </a:lnTo>
                  <a:lnTo>
                    <a:pt x="582" y="1405"/>
                  </a:lnTo>
                  <a:lnTo>
                    <a:pt x="593" y="1399"/>
                  </a:lnTo>
                  <a:lnTo>
                    <a:pt x="604" y="1394"/>
                  </a:lnTo>
                  <a:lnTo>
                    <a:pt x="617" y="1390"/>
                  </a:lnTo>
                  <a:lnTo>
                    <a:pt x="630" y="1389"/>
                  </a:lnTo>
                  <a:lnTo>
                    <a:pt x="630" y="1389"/>
                  </a:lnTo>
                  <a:lnTo>
                    <a:pt x="646" y="1390"/>
                  </a:lnTo>
                  <a:lnTo>
                    <a:pt x="662" y="1396"/>
                  </a:lnTo>
                  <a:lnTo>
                    <a:pt x="677" y="1403"/>
                  </a:lnTo>
                  <a:lnTo>
                    <a:pt x="688" y="1414"/>
                  </a:lnTo>
                  <a:lnTo>
                    <a:pt x="699" y="1427"/>
                  </a:lnTo>
                  <a:lnTo>
                    <a:pt x="706" y="1441"/>
                  </a:lnTo>
                  <a:lnTo>
                    <a:pt x="712" y="1456"/>
                  </a:lnTo>
                  <a:lnTo>
                    <a:pt x="713" y="1472"/>
                  </a:lnTo>
                  <a:lnTo>
                    <a:pt x="713" y="1472"/>
                  </a:lnTo>
                  <a:lnTo>
                    <a:pt x="712" y="1490"/>
                  </a:lnTo>
                  <a:lnTo>
                    <a:pt x="706" y="1505"/>
                  </a:lnTo>
                  <a:lnTo>
                    <a:pt x="699" y="1520"/>
                  </a:lnTo>
                  <a:lnTo>
                    <a:pt x="688" y="1532"/>
                  </a:lnTo>
                  <a:lnTo>
                    <a:pt x="677" y="1543"/>
                  </a:lnTo>
                  <a:lnTo>
                    <a:pt x="662" y="1551"/>
                  </a:lnTo>
                  <a:lnTo>
                    <a:pt x="646" y="1556"/>
                  </a:lnTo>
                  <a:lnTo>
                    <a:pt x="630" y="1558"/>
                  </a:lnTo>
                  <a:lnTo>
                    <a:pt x="630" y="1558"/>
                  </a:lnTo>
                  <a:lnTo>
                    <a:pt x="617" y="1556"/>
                  </a:lnTo>
                  <a:lnTo>
                    <a:pt x="604" y="1552"/>
                  </a:lnTo>
                  <a:lnTo>
                    <a:pt x="593" y="1547"/>
                  </a:lnTo>
                  <a:lnTo>
                    <a:pt x="582" y="1541"/>
                  </a:lnTo>
                  <a:lnTo>
                    <a:pt x="582" y="1565"/>
                  </a:lnTo>
                  <a:lnTo>
                    <a:pt x="582" y="1565"/>
                  </a:lnTo>
                  <a:lnTo>
                    <a:pt x="581" y="1585"/>
                  </a:lnTo>
                  <a:lnTo>
                    <a:pt x="577" y="1607"/>
                  </a:lnTo>
                  <a:lnTo>
                    <a:pt x="573" y="1627"/>
                  </a:lnTo>
                  <a:lnTo>
                    <a:pt x="566" y="1645"/>
                  </a:lnTo>
                  <a:lnTo>
                    <a:pt x="1112" y="1645"/>
                  </a:lnTo>
                  <a:lnTo>
                    <a:pt x="1112" y="1645"/>
                  </a:lnTo>
                  <a:lnTo>
                    <a:pt x="1126" y="1645"/>
                  </a:lnTo>
                  <a:lnTo>
                    <a:pt x="1141" y="1643"/>
                  </a:lnTo>
                  <a:lnTo>
                    <a:pt x="1156" y="1640"/>
                  </a:lnTo>
                  <a:lnTo>
                    <a:pt x="1170" y="1634"/>
                  </a:lnTo>
                  <a:lnTo>
                    <a:pt x="1183" y="1627"/>
                  </a:lnTo>
                  <a:lnTo>
                    <a:pt x="1194" y="1620"/>
                  </a:lnTo>
                  <a:lnTo>
                    <a:pt x="1205" y="1612"/>
                  </a:lnTo>
                  <a:lnTo>
                    <a:pt x="1216" y="1601"/>
                  </a:lnTo>
                  <a:lnTo>
                    <a:pt x="1225" y="1592"/>
                  </a:lnTo>
                  <a:lnTo>
                    <a:pt x="1234" y="1581"/>
                  </a:lnTo>
                  <a:lnTo>
                    <a:pt x="1241" y="1569"/>
                  </a:lnTo>
                  <a:lnTo>
                    <a:pt x="1248" y="1556"/>
                  </a:lnTo>
                  <a:lnTo>
                    <a:pt x="1252" y="1541"/>
                  </a:lnTo>
                  <a:lnTo>
                    <a:pt x="1256" y="1529"/>
                  </a:lnTo>
                  <a:lnTo>
                    <a:pt x="1259" y="1514"/>
                  </a:lnTo>
                  <a:lnTo>
                    <a:pt x="1259" y="1498"/>
                  </a:lnTo>
                  <a:lnTo>
                    <a:pt x="1259" y="147"/>
                  </a:lnTo>
                  <a:lnTo>
                    <a:pt x="1259" y="147"/>
                  </a:lnTo>
                  <a:lnTo>
                    <a:pt x="1259" y="131"/>
                  </a:lnTo>
                  <a:lnTo>
                    <a:pt x="1256" y="116"/>
                  </a:lnTo>
                  <a:lnTo>
                    <a:pt x="1252" y="103"/>
                  </a:lnTo>
                  <a:lnTo>
                    <a:pt x="1248" y="89"/>
                  </a:lnTo>
                  <a:lnTo>
                    <a:pt x="1241" y="76"/>
                  </a:lnTo>
                  <a:lnTo>
                    <a:pt x="1234" y="63"/>
                  </a:lnTo>
                  <a:lnTo>
                    <a:pt x="1225" y="53"/>
                  </a:lnTo>
                  <a:lnTo>
                    <a:pt x="1216" y="42"/>
                  </a:lnTo>
                  <a:lnTo>
                    <a:pt x="1205" y="32"/>
                  </a:lnTo>
                  <a:lnTo>
                    <a:pt x="1194" y="23"/>
                  </a:lnTo>
                  <a:lnTo>
                    <a:pt x="1183" y="16"/>
                  </a:lnTo>
                  <a:lnTo>
                    <a:pt x="1170" y="11"/>
                  </a:lnTo>
                  <a:lnTo>
                    <a:pt x="1156" y="5"/>
                  </a:lnTo>
                  <a:lnTo>
                    <a:pt x="1141" y="2"/>
                  </a:lnTo>
                  <a:lnTo>
                    <a:pt x="1126" y="0"/>
                  </a:lnTo>
                  <a:lnTo>
                    <a:pt x="1112" y="0"/>
                  </a:lnTo>
                  <a:lnTo>
                    <a:pt x="1112" y="0"/>
                  </a:lnTo>
                  <a:close/>
                  <a:moveTo>
                    <a:pt x="1112" y="0"/>
                  </a:moveTo>
                  <a:lnTo>
                    <a:pt x="1112" y="0"/>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4" name="Freeform 32"/>
            <p:cNvSpPr>
              <a:spLocks/>
            </p:cNvSpPr>
            <p:nvPr/>
          </p:nvSpPr>
          <p:spPr bwMode="auto">
            <a:xfrm>
              <a:off x="2264586" y="1471697"/>
              <a:ext cx="171780" cy="224762"/>
            </a:xfrm>
            <a:custGeom>
              <a:avLst/>
              <a:gdLst/>
              <a:ahLst/>
              <a:cxnLst>
                <a:cxn ang="0">
                  <a:pos x="146" y="0"/>
                </a:cxn>
                <a:cxn ang="0">
                  <a:pos x="131" y="0"/>
                </a:cxn>
                <a:cxn ang="0">
                  <a:pos x="102" y="5"/>
                </a:cxn>
                <a:cxn ang="0">
                  <a:pos x="77" y="16"/>
                </a:cxn>
                <a:cxn ang="0">
                  <a:pos x="53" y="32"/>
                </a:cxn>
                <a:cxn ang="0">
                  <a:pos x="33" y="53"/>
                </a:cxn>
                <a:cxn ang="0">
                  <a:pos x="16" y="76"/>
                </a:cxn>
                <a:cxn ang="0">
                  <a:pos x="6" y="103"/>
                </a:cxn>
                <a:cxn ang="0">
                  <a:pos x="0" y="131"/>
                </a:cxn>
                <a:cxn ang="0">
                  <a:pos x="0" y="353"/>
                </a:cxn>
                <a:cxn ang="0">
                  <a:pos x="202" y="231"/>
                </a:cxn>
                <a:cxn ang="0">
                  <a:pos x="1057" y="1241"/>
                </a:cxn>
                <a:cxn ang="0">
                  <a:pos x="582" y="1405"/>
                </a:cxn>
                <a:cxn ang="0">
                  <a:pos x="593" y="1399"/>
                </a:cxn>
                <a:cxn ang="0">
                  <a:pos x="617" y="1390"/>
                </a:cxn>
                <a:cxn ang="0">
                  <a:pos x="630" y="1389"/>
                </a:cxn>
                <a:cxn ang="0">
                  <a:pos x="662" y="1396"/>
                </a:cxn>
                <a:cxn ang="0">
                  <a:pos x="688" y="1414"/>
                </a:cxn>
                <a:cxn ang="0">
                  <a:pos x="706" y="1441"/>
                </a:cxn>
                <a:cxn ang="0">
                  <a:pos x="713" y="1472"/>
                </a:cxn>
                <a:cxn ang="0">
                  <a:pos x="712" y="1490"/>
                </a:cxn>
                <a:cxn ang="0">
                  <a:pos x="699" y="1520"/>
                </a:cxn>
                <a:cxn ang="0">
                  <a:pos x="677" y="1543"/>
                </a:cxn>
                <a:cxn ang="0">
                  <a:pos x="646" y="1556"/>
                </a:cxn>
                <a:cxn ang="0">
                  <a:pos x="630" y="1558"/>
                </a:cxn>
                <a:cxn ang="0">
                  <a:pos x="604" y="1552"/>
                </a:cxn>
                <a:cxn ang="0">
                  <a:pos x="582" y="1541"/>
                </a:cxn>
                <a:cxn ang="0">
                  <a:pos x="582" y="1565"/>
                </a:cxn>
                <a:cxn ang="0">
                  <a:pos x="577" y="1607"/>
                </a:cxn>
                <a:cxn ang="0">
                  <a:pos x="566" y="1645"/>
                </a:cxn>
                <a:cxn ang="0">
                  <a:pos x="1112" y="1645"/>
                </a:cxn>
                <a:cxn ang="0">
                  <a:pos x="1141" y="1643"/>
                </a:cxn>
                <a:cxn ang="0">
                  <a:pos x="1170" y="1634"/>
                </a:cxn>
                <a:cxn ang="0">
                  <a:pos x="1194" y="1620"/>
                </a:cxn>
                <a:cxn ang="0">
                  <a:pos x="1216" y="1601"/>
                </a:cxn>
                <a:cxn ang="0">
                  <a:pos x="1234" y="1581"/>
                </a:cxn>
                <a:cxn ang="0">
                  <a:pos x="1248" y="1556"/>
                </a:cxn>
                <a:cxn ang="0">
                  <a:pos x="1256" y="1529"/>
                </a:cxn>
                <a:cxn ang="0">
                  <a:pos x="1259" y="1498"/>
                </a:cxn>
                <a:cxn ang="0">
                  <a:pos x="1259" y="147"/>
                </a:cxn>
                <a:cxn ang="0">
                  <a:pos x="1256" y="116"/>
                </a:cxn>
                <a:cxn ang="0">
                  <a:pos x="1248" y="89"/>
                </a:cxn>
                <a:cxn ang="0">
                  <a:pos x="1234" y="63"/>
                </a:cxn>
                <a:cxn ang="0">
                  <a:pos x="1216" y="42"/>
                </a:cxn>
                <a:cxn ang="0">
                  <a:pos x="1194" y="23"/>
                </a:cxn>
                <a:cxn ang="0">
                  <a:pos x="1170" y="11"/>
                </a:cxn>
                <a:cxn ang="0">
                  <a:pos x="1141" y="2"/>
                </a:cxn>
                <a:cxn ang="0">
                  <a:pos x="1112" y="0"/>
                </a:cxn>
              </a:cxnLst>
              <a:rect l="0" t="0" r="r" b="b"/>
              <a:pathLst>
                <a:path w="1259" h="1645">
                  <a:moveTo>
                    <a:pt x="1112" y="0"/>
                  </a:moveTo>
                  <a:lnTo>
                    <a:pt x="146" y="0"/>
                  </a:lnTo>
                  <a:lnTo>
                    <a:pt x="146" y="0"/>
                  </a:lnTo>
                  <a:lnTo>
                    <a:pt x="131" y="0"/>
                  </a:lnTo>
                  <a:lnTo>
                    <a:pt x="117" y="2"/>
                  </a:lnTo>
                  <a:lnTo>
                    <a:pt x="102" y="5"/>
                  </a:lnTo>
                  <a:lnTo>
                    <a:pt x="89" y="11"/>
                  </a:lnTo>
                  <a:lnTo>
                    <a:pt x="77" y="16"/>
                  </a:lnTo>
                  <a:lnTo>
                    <a:pt x="64" y="23"/>
                  </a:lnTo>
                  <a:lnTo>
                    <a:pt x="53" y="32"/>
                  </a:lnTo>
                  <a:lnTo>
                    <a:pt x="42" y="42"/>
                  </a:lnTo>
                  <a:lnTo>
                    <a:pt x="33" y="53"/>
                  </a:lnTo>
                  <a:lnTo>
                    <a:pt x="24" y="63"/>
                  </a:lnTo>
                  <a:lnTo>
                    <a:pt x="16" y="76"/>
                  </a:lnTo>
                  <a:lnTo>
                    <a:pt x="11" y="89"/>
                  </a:lnTo>
                  <a:lnTo>
                    <a:pt x="6" y="103"/>
                  </a:lnTo>
                  <a:lnTo>
                    <a:pt x="2" y="116"/>
                  </a:lnTo>
                  <a:lnTo>
                    <a:pt x="0" y="131"/>
                  </a:lnTo>
                  <a:lnTo>
                    <a:pt x="0" y="147"/>
                  </a:lnTo>
                  <a:lnTo>
                    <a:pt x="0" y="353"/>
                  </a:lnTo>
                  <a:lnTo>
                    <a:pt x="202" y="353"/>
                  </a:lnTo>
                  <a:lnTo>
                    <a:pt x="202" y="231"/>
                  </a:lnTo>
                  <a:lnTo>
                    <a:pt x="1057" y="231"/>
                  </a:lnTo>
                  <a:lnTo>
                    <a:pt x="1057" y="1241"/>
                  </a:lnTo>
                  <a:lnTo>
                    <a:pt x="582" y="1241"/>
                  </a:lnTo>
                  <a:lnTo>
                    <a:pt x="582" y="1405"/>
                  </a:lnTo>
                  <a:lnTo>
                    <a:pt x="582" y="1405"/>
                  </a:lnTo>
                  <a:lnTo>
                    <a:pt x="593" y="1399"/>
                  </a:lnTo>
                  <a:lnTo>
                    <a:pt x="604" y="1394"/>
                  </a:lnTo>
                  <a:lnTo>
                    <a:pt x="617" y="1390"/>
                  </a:lnTo>
                  <a:lnTo>
                    <a:pt x="630" y="1389"/>
                  </a:lnTo>
                  <a:lnTo>
                    <a:pt x="630" y="1389"/>
                  </a:lnTo>
                  <a:lnTo>
                    <a:pt x="646" y="1390"/>
                  </a:lnTo>
                  <a:lnTo>
                    <a:pt x="662" y="1396"/>
                  </a:lnTo>
                  <a:lnTo>
                    <a:pt x="677" y="1403"/>
                  </a:lnTo>
                  <a:lnTo>
                    <a:pt x="688" y="1414"/>
                  </a:lnTo>
                  <a:lnTo>
                    <a:pt x="699" y="1427"/>
                  </a:lnTo>
                  <a:lnTo>
                    <a:pt x="706" y="1441"/>
                  </a:lnTo>
                  <a:lnTo>
                    <a:pt x="712" y="1456"/>
                  </a:lnTo>
                  <a:lnTo>
                    <a:pt x="713" y="1472"/>
                  </a:lnTo>
                  <a:lnTo>
                    <a:pt x="713" y="1472"/>
                  </a:lnTo>
                  <a:lnTo>
                    <a:pt x="712" y="1490"/>
                  </a:lnTo>
                  <a:lnTo>
                    <a:pt x="706" y="1505"/>
                  </a:lnTo>
                  <a:lnTo>
                    <a:pt x="699" y="1520"/>
                  </a:lnTo>
                  <a:lnTo>
                    <a:pt x="688" y="1532"/>
                  </a:lnTo>
                  <a:lnTo>
                    <a:pt x="677" y="1543"/>
                  </a:lnTo>
                  <a:lnTo>
                    <a:pt x="662" y="1551"/>
                  </a:lnTo>
                  <a:lnTo>
                    <a:pt x="646" y="1556"/>
                  </a:lnTo>
                  <a:lnTo>
                    <a:pt x="630" y="1558"/>
                  </a:lnTo>
                  <a:lnTo>
                    <a:pt x="630" y="1558"/>
                  </a:lnTo>
                  <a:lnTo>
                    <a:pt x="617" y="1556"/>
                  </a:lnTo>
                  <a:lnTo>
                    <a:pt x="604" y="1552"/>
                  </a:lnTo>
                  <a:lnTo>
                    <a:pt x="593" y="1547"/>
                  </a:lnTo>
                  <a:lnTo>
                    <a:pt x="582" y="1541"/>
                  </a:lnTo>
                  <a:lnTo>
                    <a:pt x="582" y="1565"/>
                  </a:lnTo>
                  <a:lnTo>
                    <a:pt x="582" y="1565"/>
                  </a:lnTo>
                  <a:lnTo>
                    <a:pt x="581" y="1585"/>
                  </a:lnTo>
                  <a:lnTo>
                    <a:pt x="577" y="1607"/>
                  </a:lnTo>
                  <a:lnTo>
                    <a:pt x="573" y="1627"/>
                  </a:lnTo>
                  <a:lnTo>
                    <a:pt x="566" y="1645"/>
                  </a:lnTo>
                  <a:lnTo>
                    <a:pt x="1112" y="1645"/>
                  </a:lnTo>
                  <a:lnTo>
                    <a:pt x="1112" y="1645"/>
                  </a:lnTo>
                  <a:lnTo>
                    <a:pt x="1126" y="1645"/>
                  </a:lnTo>
                  <a:lnTo>
                    <a:pt x="1141" y="1643"/>
                  </a:lnTo>
                  <a:lnTo>
                    <a:pt x="1156" y="1640"/>
                  </a:lnTo>
                  <a:lnTo>
                    <a:pt x="1170" y="1634"/>
                  </a:lnTo>
                  <a:lnTo>
                    <a:pt x="1183" y="1627"/>
                  </a:lnTo>
                  <a:lnTo>
                    <a:pt x="1194" y="1620"/>
                  </a:lnTo>
                  <a:lnTo>
                    <a:pt x="1205" y="1612"/>
                  </a:lnTo>
                  <a:lnTo>
                    <a:pt x="1216" y="1601"/>
                  </a:lnTo>
                  <a:lnTo>
                    <a:pt x="1225" y="1592"/>
                  </a:lnTo>
                  <a:lnTo>
                    <a:pt x="1234" y="1581"/>
                  </a:lnTo>
                  <a:lnTo>
                    <a:pt x="1241" y="1569"/>
                  </a:lnTo>
                  <a:lnTo>
                    <a:pt x="1248" y="1556"/>
                  </a:lnTo>
                  <a:lnTo>
                    <a:pt x="1252" y="1541"/>
                  </a:lnTo>
                  <a:lnTo>
                    <a:pt x="1256" y="1529"/>
                  </a:lnTo>
                  <a:lnTo>
                    <a:pt x="1259" y="1514"/>
                  </a:lnTo>
                  <a:lnTo>
                    <a:pt x="1259" y="1498"/>
                  </a:lnTo>
                  <a:lnTo>
                    <a:pt x="1259" y="147"/>
                  </a:lnTo>
                  <a:lnTo>
                    <a:pt x="1259" y="147"/>
                  </a:lnTo>
                  <a:lnTo>
                    <a:pt x="1259" y="131"/>
                  </a:lnTo>
                  <a:lnTo>
                    <a:pt x="1256" y="116"/>
                  </a:lnTo>
                  <a:lnTo>
                    <a:pt x="1252" y="103"/>
                  </a:lnTo>
                  <a:lnTo>
                    <a:pt x="1248" y="89"/>
                  </a:lnTo>
                  <a:lnTo>
                    <a:pt x="1241" y="76"/>
                  </a:lnTo>
                  <a:lnTo>
                    <a:pt x="1234" y="63"/>
                  </a:lnTo>
                  <a:lnTo>
                    <a:pt x="1225" y="53"/>
                  </a:lnTo>
                  <a:lnTo>
                    <a:pt x="1216" y="42"/>
                  </a:lnTo>
                  <a:lnTo>
                    <a:pt x="1205" y="32"/>
                  </a:lnTo>
                  <a:lnTo>
                    <a:pt x="1194" y="23"/>
                  </a:lnTo>
                  <a:lnTo>
                    <a:pt x="1183" y="16"/>
                  </a:lnTo>
                  <a:lnTo>
                    <a:pt x="1170" y="11"/>
                  </a:lnTo>
                  <a:lnTo>
                    <a:pt x="1156" y="5"/>
                  </a:lnTo>
                  <a:lnTo>
                    <a:pt x="1141" y="2"/>
                  </a:lnTo>
                  <a:lnTo>
                    <a:pt x="1126" y="0"/>
                  </a:lnTo>
                  <a:lnTo>
                    <a:pt x="1112" y="0"/>
                  </a:lnTo>
                  <a:lnTo>
                    <a:pt x="1112" y="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5" name="Line 33"/>
            <p:cNvSpPr>
              <a:spLocks noChangeShapeType="1"/>
            </p:cNvSpPr>
            <p:nvPr/>
          </p:nvSpPr>
          <p:spPr bwMode="auto">
            <a:xfrm>
              <a:off x="2416156" y="1471697"/>
              <a:ext cx="273" cy="273"/>
            </a:xfrm>
            <a:prstGeom prst="lin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6" name="Freeform 34"/>
            <p:cNvSpPr>
              <a:spLocks noEditPoints="1"/>
            </p:cNvSpPr>
            <p:nvPr/>
          </p:nvSpPr>
          <p:spPr bwMode="auto">
            <a:xfrm>
              <a:off x="2224713" y="1536968"/>
              <a:ext cx="100501" cy="159218"/>
            </a:xfrm>
            <a:custGeom>
              <a:avLst/>
              <a:gdLst/>
              <a:ahLst/>
              <a:cxnLst>
                <a:cxn ang="0">
                  <a:pos x="91" y="0"/>
                </a:cxn>
                <a:cxn ang="0">
                  <a:pos x="73" y="1"/>
                </a:cxn>
                <a:cxn ang="0">
                  <a:pos x="40" y="14"/>
                </a:cxn>
                <a:cxn ang="0">
                  <a:pos x="16" y="40"/>
                </a:cxn>
                <a:cxn ang="0">
                  <a:pos x="2" y="72"/>
                </a:cxn>
                <a:cxn ang="0">
                  <a:pos x="0" y="1074"/>
                </a:cxn>
                <a:cxn ang="0">
                  <a:pos x="2" y="1092"/>
                </a:cxn>
                <a:cxn ang="0">
                  <a:pos x="16" y="1124"/>
                </a:cxn>
                <a:cxn ang="0">
                  <a:pos x="40" y="1150"/>
                </a:cxn>
                <a:cxn ang="0">
                  <a:pos x="73" y="1165"/>
                </a:cxn>
                <a:cxn ang="0">
                  <a:pos x="644" y="1166"/>
                </a:cxn>
                <a:cxn ang="0">
                  <a:pos x="662" y="1165"/>
                </a:cxn>
                <a:cxn ang="0">
                  <a:pos x="695" y="1150"/>
                </a:cxn>
                <a:cxn ang="0">
                  <a:pos x="721" y="1124"/>
                </a:cxn>
                <a:cxn ang="0">
                  <a:pos x="733" y="1092"/>
                </a:cxn>
                <a:cxn ang="0">
                  <a:pos x="735" y="91"/>
                </a:cxn>
                <a:cxn ang="0">
                  <a:pos x="733" y="72"/>
                </a:cxn>
                <a:cxn ang="0">
                  <a:pos x="721" y="40"/>
                </a:cxn>
                <a:cxn ang="0">
                  <a:pos x="695" y="14"/>
                </a:cxn>
                <a:cxn ang="0">
                  <a:pos x="662" y="1"/>
                </a:cxn>
                <a:cxn ang="0">
                  <a:pos x="644" y="0"/>
                </a:cxn>
                <a:cxn ang="0">
                  <a:pos x="368" y="1114"/>
                </a:cxn>
                <a:cxn ang="0">
                  <a:pos x="340" y="1108"/>
                </a:cxn>
                <a:cxn ang="0">
                  <a:pos x="318" y="1092"/>
                </a:cxn>
                <a:cxn ang="0">
                  <a:pos x="302" y="1070"/>
                </a:cxn>
                <a:cxn ang="0">
                  <a:pos x="297" y="1043"/>
                </a:cxn>
                <a:cxn ang="0">
                  <a:pos x="298" y="1028"/>
                </a:cxn>
                <a:cxn ang="0">
                  <a:pos x="309" y="1003"/>
                </a:cxn>
                <a:cxn ang="0">
                  <a:pos x="328" y="984"/>
                </a:cxn>
                <a:cxn ang="0">
                  <a:pos x="353" y="973"/>
                </a:cxn>
                <a:cxn ang="0">
                  <a:pos x="368" y="972"/>
                </a:cxn>
                <a:cxn ang="0">
                  <a:pos x="395" y="977"/>
                </a:cxn>
                <a:cxn ang="0">
                  <a:pos x="418" y="992"/>
                </a:cxn>
                <a:cxn ang="0">
                  <a:pos x="433" y="1015"/>
                </a:cxn>
                <a:cxn ang="0">
                  <a:pos x="439" y="1043"/>
                </a:cxn>
                <a:cxn ang="0">
                  <a:pos x="437" y="1057"/>
                </a:cxn>
                <a:cxn ang="0">
                  <a:pos x="426" y="1083"/>
                </a:cxn>
                <a:cxn ang="0">
                  <a:pos x="408" y="1101"/>
                </a:cxn>
                <a:cxn ang="0">
                  <a:pos x="382" y="1112"/>
                </a:cxn>
                <a:cxn ang="0">
                  <a:pos x="368" y="1114"/>
                </a:cxn>
                <a:cxn ang="0">
                  <a:pos x="149" y="826"/>
                </a:cxn>
                <a:cxn ang="0">
                  <a:pos x="586" y="182"/>
                </a:cxn>
                <a:cxn ang="0">
                  <a:pos x="586" y="826"/>
                </a:cxn>
              </a:cxnLst>
              <a:rect l="0" t="0" r="r" b="b"/>
              <a:pathLst>
                <a:path w="735" h="1166">
                  <a:moveTo>
                    <a:pt x="644" y="0"/>
                  </a:moveTo>
                  <a:lnTo>
                    <a:pt x="91" y="0"/>
                  </a:lnTo>
                  <a:lnTo>
                    <a:pt x="91" y="0"/>
                  </a:lnTo>
                  <a:lnTo>
                    <a:pt x="73" y="1"/>
                  </a:lnTo>
                  <a:lnTo>
                    <a:pt x="56" y="7"/>
                  </a:lnTo>
                  <a:lnTo>
                    <a:pt x="40" y="14"/>
                  </a:lnTo>
                  <a:lnTo>
                    <a:pt x="27" y="25"/>
                  </a:lnTo>
                  <a:lnTo>
                    <a:pt x="16" y="40"/>
                  </a:lnTo>
                  <a:lnTo>
                    <a:pt x="7" y="54"/>
                  </a:lnTo>
                  <a:lnTo>
                    <a:pt x="2" y="72"/>
                  </a:lnTo>
                  <a:lnTo>
                    <a:pt x="0" y="91"/>
                  </a:lnTo>
                  <a:lnTo>
                    <a:pt x="0" y="1074"/>
                  </a:lnTo>
                  <a:lnTo>
                    <a:pt x="0" y="1074"/>
                  </a:lnTo>
                  <a:lnTo>
                    <a:pt x="2" y="1092"/>
                  </a:lnTo>
                  <a:lnTo>
                    <a:pt x="7" y="1110"/>
                  </a:lnTo>
                  <a:lnTo>
                    <a:pt x="16" y="1124"/>
                  </a:lnTo>
                  <a:lnTo>
                    <a:pt x="27" y="1139"/>
                  </a:lnTo>
                  <a:lnTo>
                    <a:pt x="40" y="1150"/>
                  </a:lnTo>
                  <a:lnTo>
                    <a:pt x="56" y="1159"/>
                  </a:lnTo>
                  <a:lnTo>
                    <a:pt x="73" y="1165"/>
                  </a:lnTo>
                  <a:lnTo>
                    <a:pt x="91" y="1166"/>
                  </a:lnTo>
                  <a:lnTo>
                    <a:pt x="644" y="1166"/>
                  </a:lnTo>
                  <a:lnTo>
                    <a:pt x="644" y="1166"/>
                  </a:lnTo>
                  <a:lnTo>
                    <a:pt x="662" y="1165"/>
                  </a:lnTo>
                  <a:lnTo>
                    <a:pt x="679" y="1159"/>
                  </a:lnTo>
                  <a:lnTo>
                    <a:pt x="695" y="1150"/>
                  </a:lnTo>
                  <a:lnTo>
                    <a:pt x="708" y="1139"/>
                  </a:lnTo>
                  <a:lnTo>
                    <a:pt x="721" y="1124"/>
                  </a:lnTo>
                  <a:lnTo>
                    <a:pt x="728" y="1110"/>
                  </a:lnTo>
                  <a:lnTo>
                    <a:pt x="733" y="1092"/>
                  </a:lnTo>
                  <a:lnTo>
                    <a:pt x="735" y="1074"/>
                  </a:lnTo>
                  <a:lnTo>
                    <a:pt x="735" y="91"/>
                  </a:lnTo>
                  <a:lnTo>
                    <a:pt x="735" y="91"/>
                  </a:lnTo>
                  <a:lnTo>
                    <a:pt x="733" y="72"/>
                  </a:lnTo>
                  <a:lnTo>
                    <a:pt x="728" y="54"/>
                  </a:lnTo>
                  <a:lnTo>
                    <a:pt x="721" y="40"/>
                  </a:lnTo>
                  <a:lnTo>
                    <a:pt x="708" y="25"/>
                  </a:lnTo>
                  <a:lnTo>
                    <a:pt x="695" y="14"/>
                  </a:lnTo>
                  <a:lnTo>
                    <a:pt x="679" y="7"/>
                  </a:lnTo>
                  <a:lnTo>
                    <a:pt x="662" y="1"/>
                  </a:lnTo>
                  <a:lnTo>
                    <a:pt x="644" y="0"/>
                  </a:lnTo>
                  <a:lnTo>
                    <a:pt x="644" y="0"/>
                  </a:lnTo>
                  <a:close/>
                  <a:moveTo>
                    <a:pt x="368" y="1114"/>
                  </a:moveTo>
                  <a:lnTo>
                    <a:pt x="368" y="1114"/>
                  </a:lnTo>
                  <a:lnTo>
                    <a:pt x="353" y="1112"/>
                  </a:lnTo>
                  <a:lnTo>
                    <a:pt x="340" y="1108"/>
                  </a:lnTo>
                  <a:lnTo>
                    <a:pt x="328" y="1101"/>
                  </a:lnTo>
                  <a:lnTo>
                    <a:pt x="318" y="1092"/>
                  </a:lnTo>
                  <a:lnTo>
                    <a:pt x="309" y="1083"/>
                  </a:lnTo>
                  <a:lnTo>
                    <a:pt x="302" y="1070"/>
                  </a:lnTo>
                  <a:lnTo>
                    <a:pt x="298" y="1057"/>
                  </a:lnTo>
                  <a:lnTo>
                    <a:pt x="297" y="1043"/>
                  </a:lnTo>
                  <a:lnTo>
                    <a:pt x="297" y="1043"/>
                  </a:lnTo>
                  <a:lnTo>
                    <a:pt x="298" y="1028"/>
                  </a:lnTo>
                  <a:lnTo>
                    <a:pt x="302" y="1015"/>
                  </a:lnTo>
                  <a:lnTo>
                    <a:pt x="309" y="1003"/>
                  </a:lnTo>
                  <a:lnTo>
                    <a:pt x="318" y="992"/>
                  </a:lnTo>
                  <a:lnTo>
                    <a:pt x="328" y="984"/>
                  </a:lnTo>
                  <a:lnTo>
                    <a:pt x="340" y="977"/>
                  </a:lnTo>
                  <a:lnTo>
                    <a:pt x="353" y="973"/>
                  </a:lnTo>
                  <a:lnTo>
                    <a:pt x="368" y="972"/>
                  </a:lnTo>
                  <a:lnTo>
                    <a:pt x="368" y="972"/>
                  </a:lnTo>
                  <a:lnTo>
                    <a:pt x="382" y="973"/>
                  </a:lnTo>
                  <a:lnTo>
                    <a:pt x="395" y="977"/>
                  </a:lnTo>
                  <a:lnTo>
                    <a:pt x="408" y="984"/>
                  </a:lnTo>
                  <a:lnTo>
                    <a:pt x="418" y="992"/>
                  </a:lnTo>
                  <a:lnTo>
                    <a:pt x="426" y="1003"/>
                  </a:lnTo>
                  <a:lnTo>
                    <a:pt x="433" y="1015"/>
                  </a:lnTo>
                  <a:lnTo>
                    <a:pt x="437" y="1028"/>
                  </a:lnTo>
                  <a:lnTo>
                    <a:pt x="439" y="1043"/>
                  </a:lnTo>
                  <a:lnTo>
                    <a:pt x="439" y="1043"/>
                  </a:lnTo>
                  <a:lnTo>
                    <a:pt x="437" y="1057"/>
                  </a:lnTo>
                  <a:lnTo>
                    <a:pt x="433" y="1070"/>
                  </a:lnTo>
                  <a:lnTo>
                    <a:pt x="426" y="1083"/>
                  </a:lnTo>
                  <a:lnTo>
                    <a:pt x="418" y="1092"/>
                  </a:lnTo>
                  <a:lnTo>
                    <a:pt x="408" y="1101"/>
                  </a:lnTo>
                  <a:lnTo>
                    <a:pt x="395" y="1108"/>
                  </a:lnTo>
                  <a:lnTo>
                    <a:pt x="382" y="1112"/>
                  </a:lnTo>
                  <a:lnTo>
                    <a:pt x="368" y="1114"/>
                  </a:lnTo>
                  <a:lnTo>
                    <a:pt x="368" y="1114"/>
                  </a:lnTo>
                  <a:close/>
                  <a:moveTo>
                    <a:pt x="586" y="826"/>
                  </a:moveTo>
                  <a:lnTo>
                    <a:pt x="149" y="826"/>
                  </a:lnTo>
                  <a:lnTo>
                    <a:pt x="149" y="182"/>
                  </a:lnTo>
                  <a:lnTo>
                    <a:pt x="586" y="182"/>
                  </a:lnTo>
                  <a:lnTo>
                    <a:pt x="586" y="826"/>
                  </a:lnTo>
                  <a:close/>
                  <a:moveTo>
                    <a:pt x="586" y="826"/>
                  </a:moveTo>
                  <a:lnTo>
                    <a:pt x="586" y="826"/>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7" name="Freeform 35"/>
            <p:cNvSpPr>
              <a:spLocks/>
            </p:cNvSpPr>
            <p:nvPr/>
          </p:nvSpPr>
          <p:spPr bwMode="auto">
            <a:xfrm>
              <a:off x="2224713" y="1536968"/>
              <a:ext cx="100501" cy="159218"/>
            </a:xfrm>
            <a:custGeom>
              <a:avLst/>
              <a:gdLst/>
              <a:ahLst/>
              <a:cxnLst>
                <a:cxn ang="0">
                  <a:pos x="644" y="0"/>
                </a:cxn>
                <a:cxn ang="0">
                  <a:pos x="91" y="0"/>
                </a:cxn>
                <a:cxn ang="0">
                  <a:pos x="91" y="0"/>
                </a:cxn>
                <a:cxn ang="0">
                  <a:pos x="73" y="1"/>
                </a:cxn>
                <a:cxn ang="0">
                  <a:pos x="56" y="7"/>
                </a:cxn>
                <a:cxn ang="0">
                  <a:pos x="40" y="14"/>
                </a:cxn>
                <a:cxn ang="0">
                  <a:pos x="27" y="25"/>
                </a:cxn>
                <a:cxn ang="0">
                  <a:pos x="16" y="40"/>
                </a:cxn>
                <a:cxn ang="0">
                  <a:pos x="7" y="54"/>
                </a:cxn>
                <a:cxn ang="0">
                  <a:pos x="2" y="72"/>
                </a:cxn>
                <a:cxn ang="0">
                  <a:pos x="0" y="91"/>
                </a:cxn>
                <a:cxn ang="0">
                  <a:pos x="0" y="1074"/>
                </a:cxn>
                <a:cxn ang="0">
                  <a:pos x="0" y="1074"/>
                </a:cxn>
                <a:cxn ang="0">
                  <a:pos x="2" y="1092"/>
                </a:cxn>
                <a:cxn ang="0">
                  <a:pos x="7" y="1110"/>
                </a:cxn>
                <a:cxn ang="0">
                  <a:pos x="16" y="1124"/>
                </a:cxn>
                <a:cxn ang="0">
                  <a:pos x="27" y="1139"/>
                </a:cxn>
                <a:cxn ang="0">
                  <a:pos x="40" y="1150"/>
                </a:cxn>
                <a:cxn ang="0">
                  <a:pos x="56" y="1159"/>
                </a:cxn>
                <a:cxn ang="0">
                  <a:pos x="73" y="1165"/>
                </a:cxn>
                <a:cxn ang="0">
                  <a:pos x="91" y="1166"/>
                </a:cxn>
                <a:cxn ang="0">
                  <a:pos x="644" y="1166"/>
                </a:cxn>
                <a:cxn ang="0">
                  <a:pos x="644" y="1166"/>
                </a:cxn>
                <a:cxn ang="0">
                  <a:pos x="662" y="1165"/>
                </a:cxn>
                <a:cxn ang="0">
                  <a:pos x="679" y="1159"/>
                </a:cxn>
                <a:cxn ang="0">
                  <a:pos x="695" y="1150"/>
                </a:cxn>
                <a:cxn ang="0">
                  <a:pos x="708" y="1139"/>
                </a:cxn>
                <a:cxn ang="0">
                  <a:pos x="721" y="1124"/>
                </a:cxn>
                <a:cxn ang="0">
                  <a:pos x="728" y="1110"/>
                </a:cxn>
                <a:cxn ang="0">
                  <a:pos x="733" y="1092"/>
                </a:cxn>
                <a:cxn ang="0">
                  <a:pos x="735" y="1074"/>
                </a:cxn>
                <a:cxn ang="0">
                  <a:pos x="735" y="91"/>
                </a:cxn>
                <a:cxn ang="0">
                  <a:pos x="735" y="91"/>
                </a:cxn>
                <a:cxn ang="0">
                  <a:pos x="733" y="72"/>
                </a:cxn>
                <a:cxn ang="0">
                  <a:pos x="728" y="54"/>
                </a:cxn>
                <a:cxn ang="0">
                  <a:pos x="721" y="40"/>
                </a:cxn>
                <a:cxn ang="0">
                  <a:pos x="708" y="25"/>
                </a:cxn>
                <a:cxn ang="0">
                  <a:pos x="695" y="14"/>
                </a:cxn>
                <a:cxn ang="0">
                  <a:pos x="679" y="7"/>
                </a:cxn>
                <a:cxn ang="0">
                  <a:pos x="662" y="1"/>
                </a:cxn>
                <a:cxn ang="0">
                  <a:pos x="644" y="0"/>
                </a:cxn>
                <a:cxn ang="0">
                  <a:pos x="644" y="0"/>
                </a:cxn>
              </a:cxnLst>
              <a:rect l="0" t="0" r="r" b="b"/>
              <a:pathLst>
                <a:path w="735" h="1166">
                  <a:moveTo>
                    <a:pt x="644" y="0"/>
                  </a:moveTo>
                  <a:lnTo>
                    <a:pt x="91" y="0"/>
                  </a:lnTo>
                  <a:lnTo>
                    <a:pt x="91" y="0"/>
                  </a:lnTo>
                  <a:lnTo>
                    <a:pt x="73" y="1"/>
                  </a:lnTo>
                  <a:lnTo>
                    <a:pt x="56" y="7"/>
                  </a:lnTo>
                  <a:lnTo>
                    <a:pt x="40" y="14"/>
                  </a:lnTo>
                  <a:lnTo>
                    <a:pt x="27" y="25"/>
                  </a:lnTo>
                  <a:lnTo>
                    <a:pt x="16" y="40"/>
                  </a:lnTo>
                  <a:lnTo>
                    <a:pt x="7" y="54"/>
                  </a:lnTo>
                  <a:lnTo>
                    <a:pt x="2" y="72"/>
                  </a:lnTo>
                  <a:lnTo>
                    <a:pt x="0" y="91"/>
                  </a:lnTo>
                  <a:lnTo>
                    <a:pt x="0" y="1074"/>
                  </a:lnTo>
                  <a:lnTo>
                    <a:pt x="0" y="1074"/>
                  </a:lnTo>
                  <a:lnTo>
                    <a:pt x="2" y="1092"/>
                  </a:lnTo>
                  <a:lnTo>
                    <a:pt x="7" y="1110"/>
                  </a:lnTo>
                  <a:lnTo>
                    <a:pt x="16" y="1124"/>
                  </a:lnTo>
                  <a:lnTo>
                    <a:pt x="27" y="1139"/>
                  </a:lnTo>
                  <a:lnTo>
                    <a:pt x="40" y="1150"/>
                  </a:lnTo>
                  <a:lnTo>
                    <a:pt x="56" y="1159"/>
                  </a:lnTo>
                  <a:lnTo>
                    <a:pt x="73" y="1165"/>
                  </a:lnTo>
                  <a:lnTo>
                    <a:pt x="91" y="1166"/>
                  </a:lnTo>
                  <a:lnTo>
                    <a:pt x="644" y="1166"/>
                  </a:lnTo>
                  <a:lnTo>
                    <a:pt x="644" y="1166"/>
                  </a:lnTo>
                  <a:lnTo>
                    <a:pt x="662" y="1165"/>
                  </a:lnTo>
                  <a:lnTo>
                    <a:pt x="679" y="1159"/>
                  </a:lnTo>
                  <a:lnTo>
                    <a:pt x="695" y="1150"/>
                  </a:lnTo>
                  <a:lnTo>
                    <a:pt x="708" y="1139"/>
                  </a:lnTo>
                  <a:lnTo>
                    <a:pt x="721" y="1124"/>
                  </a:lnTo>
                  <a:lnTo>
                    <a:pt x="728" y="1110"/>
                  </a:lnTo>
                  <a:lnTo>
                    <a:pt x="733" y="1092"/>
                  </a:lnTo>
                  <a:lnTo>
                    <a:pt x="735" y="1074"/>
                  </a:lnTo>
                  <a:lnTo>
                    <a:pt x="735" y="91"/>
                  </a:lnTo>
                  <a:lnTo>
                    <a:pt x="735" y="91"/>
                  </a:lnTo>
                  <a:lnTo>
                    <a:pt x="733" y="72"/>
                  </a:lnTo>
                  <a:lnTo>
                    <a:pt x="728" y="54"/>
                  </a:lnTo>
                  <a:lnTo>
                    <a:pt x="721" y="40"/>
                  </a:lnTo>
                  <a:lnTo>
                    <a:pt x="708" y="25"/>
                  </a:lnTo>
                  <a:lnTo>
                    <a:pt x="695" y="14"/>
                  </a:lnTo>
                  <a:lnTo>
                    <a:pt x="679" y="7"/>
                  </a:lnTo>
                  <a:lnTo>
                    <a:pt x="662" y="1"/>
                  </a:lnTo>
                  <a:lnTo>
                    <a:pt x="644" y="0"/>
                  </a:lnTo>
                  <a:lnTo>
                    <a:pt x="644" y="0"/>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8" name="Freeform 36"/>
            <p:cNvSpPr>
              <a:spLocks/>
            </p:cNvSpPr>
            <p:nvPr/>
          </p:nvSpPr>
          <p:spPr bwMode="auto">
            <a:xfrm>
              <a:off x="2265132" y="1669695"/>
              <a:ext cx="19390" cy="19390"/>
            </a:xfrm>
            <a:custGeom>
              <a:avLst/>
              <a:gdLst/>
              <a:ahLst/>
              <a:cxnLst>
                <a:cxn ang="0">
                  <a:pos x="71" y="142"/>
                </a:cxn>
                <a:cxn ang="0">
                  <a:pos x="71" y="142"/>
                </a:cxn>
                <a:cxn ang="0">
                  <a:pos x="56" y="140"/>
                </a:cxn>
                <a:cxn ang="0">
                  <a:pos x="43" y="136"/>
                </a:cxn>
                <a:cxn ang="0">
                  <a:pos x="31" y="129"/>
                </a:cxn>
                <a:cxn ang="0">
                  <a:pos x="21" y="120"/>
                </a:cxn>
                <a:cxn ang="0">
                  <a:pos x="12" y="111"/>
                </a:cxn>
                <a:cxn ang="0">
                  <a:pos x="5" y="98"/>
                </a:cxn>
                <a:cxn ang="0">
                  <a:pos x="1" y="85"/>
                </a:cxn>
                <a:cxn ang="0">
                  <a:pos x="0" y="71"/>
                </a:cxn>
                <a:cxn ang="0">
                  <a:pos x="0" y="71"/>
                </a:cxn>
                <a:cxn ang="0">
                  <a:pos x="1" y="56"/>
                </a:cxn>
                <a:cxn ang="0">
                  <a:pos x="5" y="43"/>
                </a:cxn>
                <a:cxn ang="0">
                  <a:pos x="12" y="31"/>
                </a:cxn>
                <a:cxn ang="0">
                  <a:pos x="21" y="20"/>
                </a:cxn>
                <a:cxn ang="0">
                  <a:pos x="31" y="12"/>
                </a:cxn>
                <a:cxn ang="0">
                  <a:pos x="43" y="5"/>
                </a:cxn>
                <a:cxn ang="0">
                  <a:pos x="56" y="1"/>
                </a:cxn>
                <a:cxn ang="0">
                  <a:pos x="71" y="0"/>
                </a:cxn>
                <a:cxn ang="0">
                  <a:pos x="71" y="0"/>
                </a:cxn>
                <a:cxn ang="0">
                  <a:pos x="85" y="1"/>
                </a:cxn>
                <a:cxn ang="0">
                  <a:pos x="98" y="5"/>
                </a:cxn>
                <a:cxn ang="0">
                  <a:pos x="111" y="12"/>
                </a:cxn>
                <a:cxn ang="0">
                  <a:pos x="121" y="20"/>
                </a:cxn>
                <a:cxn ang="0">
                  <a:pos x="129" y="31"/>
                </a:cxn>
                <a:cxn ang="0">
                  <a:pos x="136" y="43"/>
                </a:cxn>
                <a:cxn ang="0">
                  <a:pos x="140" y="56"/>
                </a:cxn>
                <a:cxn ang="0">
                  <a:pos x="142" y="71"/>
                </a:cxn>
                <a:cxn ang="0">
                  <a:pos x="142" y="71"/>
                </a:cxn>
                <a:cxn ang="0">
                  <a:pos x="140" y="85"/>
                </a:cxn>
                <a:cxn ang="0">
                  <a:pos x="136" y="98"/>
                </a:cxn>
                <a:cxn ang="0">
                  <a:pos x="129" y="111"/>
                </a:cxn>
                <a:cxn ang="0">
                  <a:pos x="121" y="120"/>
                </a:cxn>
                <a:cxn ang="0">
                  <a:pos x="111" y="129"/>
                </a:cxn>
                <a:cxn ang="0">
                  <a:pos x="98" y="136"/>
                </a:cxn>
                <a:cxn ang="0">
                  <a:pos x="85" y="140"/>
                </a:cxn>
                <a:cxn ang="0">
                  <a:pos x="71" y="142"/>
                </a:cxn>
                <a:cxn ang="0">
                  <a:pos x="71" y="142"/>
                </a:cxn>
              </a:cxnLst>
              <a:rect l="0" t="0" r="r" b="b"/>
              <a:pathLst>
                <a:path w="142" h="142">
                  <a:moveTo>
                    <a:pt x="71" y="142"/>
                  </a:moveTo>
                  <a:lnTo>
                    <a:pt x="71" y="142"/>
                  </a:lnTo>
                  <a:lnTo>
                    <a:pt x="56" y="140"/>
                  </a:lnTo>
                  <a:lnTo>
                    <a:pt x="43" y="136"/>
                  </a:lnTo>
                  <a:lnTo>
                    <a:pt x="31" y="129"/>
                  </a:lnTo>
                  <a:lnTo>
                    <a:pt x="21" y="120"/>
                  </a:lnTo>
                  <a:lnTo>
                    <a:pt x="12" y="111"/>
                  </a:lnTo>
                  <a:lnTo>
                    <a:pt x="5" y="98"/>
                  </a:lnTo>
                  <a:lnTo>
                    <a:pt x="1" y="85"/>
                  </a:lnTo>
                  <a:lnTo>
                    <a:pt x="0" y="71"/>
                  </a:lnTo>
                  <a:lnTo>
                    <a:pt x="0" y="71"/>
                  </a:lnTo>
                  <a:lnTo>
                    <a:pt x="1" y="56"/>
                  </a:lnTo>
                  <a:lnTo>
                    <a:pt x="5" y="43"/>
                  </a:lnTo>
                  <a:lnTo>
                    <a:pt x="12" y="31"/>
                  </a:lnTo>
                  <a:lnTo>
                    <a:pt x="21" y="20"/>
                  </a:lnTo>
                  <a:lnTo>
                    <a:pt x="31" y="12"/>
                  </a:lnTo>
                  <a:lnTo>
                    <a:pt x="43" y="5"/>
                  </a:lnTo>
                  <a:lnTo>
                    <a:pt x="56" y="1"/>
                  </a:lnTo>
                  <a:lnTo>
                    <a:pt x="71" y="0"/>
                  </a:lnTo>
                  <a:lnTo>
                    <a:pt x="71" y="0"/>
                  </a:lnTo>
                  <a:lnTo>
                    <a:pt x="85" y="1"/>
                  </a:lnTo>
                  <a:lnTo>
                    <a:pt x="98" y="5"/>
                  </a:lnTo>
                  <a:lnTo>
                    <a:pt x="111" y="12"/>
                  </a:lnTo>
                  <a:lnTo>
                    <a:pt x="121" y="20"/>
                  </a:lnTo>
                  <a:lnTo>
                    <a:pt x="129" y="31"/>
                  </a:lnTo>
                  <a:lnTo>
                    <a:pt x="136" y="43"/>
                  </a:lnTo>
                  <a:lnTo>
                    <a:pt x="140" y="56"/>
                  </a:lnTo>
                  <a:lnTo>
                    <a:pt x="142" y="71"/>
                  </a:lnTo>
                  <a:lnTo>
                    <a:pt x="142" y="71"/>
                  </a:lnTo>
                  <a:lnTo>
                    <a:pt x="140" y="85"/>
                  </a:lnTo>
                  <a:lnTo>
                    <a:pt x="136" y="98"/>
                  </a:lnTo>
                  <a:lnTo>
                    <a:pt x="129" y="111"/>
                  </a:lnTo>
                  <a:lnTo>
                    <a:pt x="121" y="120"/>
                  </a:lnTo>
                  <a:lnTo>
                    <a:pt x="111" y="129"/>
                  </a:lnTo>
                  <a:lnTo>
                    <a:pt x="98" y="136"/>
                  </a:lnTo>
                  <a:lnTo>
                    <a:pt x="85" y="140"/>
                  </a:lnTo>
                  <a:lnTo>
                    <a:pt x="71" y="142"/>
                  </a:lnTo>
                  <a:lnTo>
                    <a:pt x="71" y="142"/>
                  </a:ln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49" name="Rectangle 37"/>
            <p:cNvSpPr>
              <a:spLocks noChangeArrowheads="1"/>
            </p:cNvSpPr>
            <p:nvPr/>
          </p:nvSpPr>
          <p:spPr bwMode="auto">
            <a:xfrm>
              <a:off x="2245196" y="1561820"/>
              <a:ext cx="59536" cy="87938"/>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sp>
          <p:nvSpPr>
            <p:cNvPr id="50" name="Line 38"/>
            <p:cNvSpPr>
              <a:spLocks noChangeShapeType="1"/>
            </p:cNvSpPr>
            <p:nvPr/>
          </p:nvSpPr>
          <p:spPr bwMode="auto">
            <a:xfrm>
              <a:off x="2304731" y="1649759"/>
              <a:ext cx="273" cy="273"/>
            </a:xfrm>
            <a:prstGeom prst="lin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defTabSz="342900">
                <a:defRPr/>
              </a:pPr>
              <a:endParaRPr lang="en-US" sz="1350">
                <a:solidFill>
                  <a:srgbClr val="676767"/>
                </a:solidFill>
                <a:latin typeface="Arial"/>
                <a:cs typeface="+mn-cs"/>
              </a:endParaRPr>
            </a:p>
          </p:txBody>
        </p:sp>
      </p:grpSp>
      <p:sp>
        <p:nvSpPr>
          <p:cNvPr id="13" name="角丸四角形 12"/>
          <p:cNvSpPr/>
          <p:nvPr/>
        </p:nvSpPr>
        <p:spPr>
          <a:xfrm>
            <a:off x="5716988" y="3797714"/>
            <a:ext cx="3326428" cy="592631"/>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Base </a:t>
            </a:r>
            <a:r>
              <a:rPr kumimoji="1" lang="ja-JP" altLang="en-US" sz="1200" dirty="0" smtClean="0"/>
              <a:t>ライセンス</a:t>
            </a:r>
          </a:p>
        </p:txBody>
      </p:sp>
      <p:sp>
        <p:nvSpPr>
          <p:cNvPr id="51" name="角丸四角形 50"/>
          <p:cNvSpPr/>
          <p:nvPr/>
        </p:nvSpPr>
        <p:spPr>
          <a:xfrm>
            <a:off x="5948456" y="3288826"/>
            <a:ext cx="955814" cy="508888"/>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t>Device Admin</a:t>
            </a:r>
            <a:endParaRPr kumimoji="1" lang="ja-JP" altLang="en-US" sz="1200" dirty="0" smtClean="0"/>
          </a:p>
        </p:txBody>
      </p:sp>
      <p:sp>
        <p:nvSpPr>
          <p:cNvPr id="52" name="角丸四角形 51"/>
          <p:cNvSpPr/>
          <p:nvPr/>
        </p:nvSpPr>
        <p:spPr>
          <a:xfrm>
            <a:off x="6922440" y="2542227"/>
            <a:ext cx="955814" cy="1255487"/>
          </a:xfrm>
          <a:prstGeom prst="roundRect">
            <a:avLst>
              <a:gd name="adj" fmla="val 901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smtClean="0"/>
              <a:t>Plus</a:t>
            </a:r>
            <a:endParaRPr kumimoji="1" lang="ja-JP" altLang="en-US" sz="1200" dirty="0" smtClean="0"/>
          </a:p>
        </p:txBody>
      </p:sp>
      <p:sp>
        <p:nvSpPr>
          <p:cNvPr id="53" name="角丸四角形 52"/>
          <p:cNvSpPr/>
          <p:nvPr/>
        </p:nvSpPr>
        <p:spPr>
          <a:xfrm>
            <a:off x="7905889" y="1788253"/>
            <a:ext cx="955814" cy="2009461"/>
          </a:xfrm>
          <a:prstGeom prst="roundRect">
            <a:avLst>
              <a:gd name="adj" fmla="val 8057"/>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smtClean="0"/>
              <a:t>Apex</a:t>
            </a:r>
            <a:endParaRPr kumimoji="1" lang="ja-JP" altLang="en-US" sz="1200" dirty="0" smtClean="0"/>
          </a:p>
        </p:txBody>
      </p:sp>
    </p:spTree>
    <p:extLst>
      <p:ext uri="{BB962C8B-B14F-4D97-AF65-F5344CB8AC3E}">
        <p14:creationId xmlns:p14="http://schemas.microsoft.com/office/powerpoint/2010/main" val="1297107472"/>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4654" y="164995"/>
            <a:ext cx="8345488" cy="731837"/>
          </a:xfrm>
        </p:spPr>
        <p:txBody>
          <a:bodyPr/>
          <a:lstStyle/>
          <a:p>
            <a:r>
              <a:rPr lang="en-US" altLang="ja-JP" dirty="0" smtClean="0"/>
              <a:t>ISE </a:t>
            </a:r>
            <a:r>
              <a:rPr lang="ja-JP" altLang="en-US" dirty="0" smtClean="0"/>
              <a:t>利用用途とライセンス</a:t>
            </a:r>
            <a:endParaRPr lang="en-US" dirty="0"/>
          </a:p>
        </p:txBody>
      </p:sp>
      <p:graphicFrame>
        <p:nvGraphicFramePr>
          <p:cNvPr id="2" name="Table 1"/>
          <p:cNvGraphicFramePr>
            <a:graphicFrameLocks noGrp="1"/>
          </p:cNvGraphicFramePr>
          <p:nvPr>
            <p:extLst/>
          </p:nvPr>
        </p:nvGraphicFramePr>
        <p:xfrm>
          <a:off x="248841" y="842811"/>
          <a:ext cx="8646325" cy="3803904"/>
        </p:xfrm>
        <a:graphic>
          <a:graphicData uri="http://schemas.openxmlformats.org/drawingml/2006/table">
            <a:tbl>
              <a:tblPr firstRow="1" bandRow="1">
                <a:tableStyleId>{5C22544A-7EE6-4342-B048-85BDC9FD1C3A}</a:tableStyleId>
              </a:tblPr>
              <a:tblGrid>
                <a:gridCol w="770341">
                  <a:extLst>
                    <a:ext uri="{9D8B030D-6E8A-4147-A177-3AD203B41FA5}">
                      <a16:colId xmlns="" xmlns:a16="http://schemas.microsoft.com/office/drawing/2014/main" val="592733606"/>
                    </a:ext>
                  </a:extLst>
                </a:gridCol>
                <a:gridCol w="1294175">
                  <a:extLst>
                    <a:ext uri="{9D8B030D-6E8A-4147-A177-3AD203B41FA5}">
                      <a16:colId xmlns="" xmlns:a16="http://schemas.microsoft.com/office/drawing/2014/main" val="3194535351"/>
                    </a:ext>
                  </a:extLst>
                </a:gridCol>
                <a:gridCol w="506293">
                  <a:extLst>
                    <a:ext uri="{9D8B030D-6E8A-4147-A177-3AD203B41FA5}">
                      <a16:colId xmlns="" xmlns:a16="http://schemas.microsoft.com/office/drawing/2014/main" val="3798015050"/>
                    </a:ext>
                  </a:extLst>
                </a:gridCol>
                <a:gridCol w="506293">
                  <a:extLst>
                    <a:ext uri="{9D8B030D-6E8A-4147-A177-3AD203B41FA5}">
                      <a16:colId xmlns="" xmlns:a16="http://schemas.microsoft.com/office/drawing/2014/main" val="2652697141"/>
                    </a:ext>
                  </a:extLst>
                </a:gridCol>
                <a:gridCol w="506293">
                  <a:extLst>
                    <a:ext uri="{9D8B030D-6E8A-4147-A177-3AD203B41FA5}">
                      <a16:colId xmlns="" xmlns:a16="http://schemas.microsoft.com/office/drawing/2014/main" val="484852254"/>
                    </a:ext>
                  </a:extLst>
                </a:gridCol>
                <a:gridCol w="506293">
                  <a:extLst>
                    <a:ext uri="{9D8B030D-6E8A-4147-A177-3AD203B41FA5}">
                      <a16:colId xmlns="" xmlns:a16="http://schemas.microsoft.com/office/drawing/2014/main" val="576913345"/>
                    </a:ext>
                  </a:extLst>
                </a:gridCol>
                <a:gridCol w="506293">
                  <a:extLst>
                    <a:ext uri="{9D8B030D-6E8A-4147-A177-3AD203B41FA5}">
                      <a16:colId xmlns="" xmlns:a16="http://schemas.microsoft.com/office/drawing/2014/main" val="4271642899"/>
                    </a:ext>
                  </a:extLst>
                </a:gridCol>
                <a:gridCol w="506293">
                  <a:extLst>
                    <a:ext uri="{9D8B030D-6E8A-4147-A177-3AD203B41FA5}">
                      <a16:colId xmlns="" xmlns:a16="http://schemas.microsoft.com/office/drawing/2014/main" val="3032233127"/>
                    </a:ext>
                  </a:extLst>
                </a:gridCol>
                <a:gridCol w="506293">
                  <a:extLst>
                    <a:ext uri="{9D8B030D-6E8A-4147-A177-3AD203B41FA5}">
                      <a16:colId xmlns="" xmlns:a16="http://schemas.microsoft.com/office/drawing/2014/main" val="3296656231"/>
                    </a:ext>
                  </a:extLst>
                </a:gridCol>
                <a:gridCol w="506293">
                  <a:extLst>
                    <a:ext uri="{9D8B030D-6E8A-4147-A177-3AD203B41FA5}">
                      <a16:colId xmlns="" xmlns:a16="http://schemas.microsoft.com/office/drawing/2014/main" val="3088391539"/>
                    </a:ext>
                  </a:extLst>
                </a:gridCol>
                <a:gridCol w="506293">
                  <a:extLst>
                    <a:ext uri="{9D8B030D-6E8A-4147-A177-3AD203B41FA5}">
                      <a16:colId xmlns="" xmlns:a16="http://schemas.microsoft.com/office/drawing/2014/main" val="2500863491"/>
                    </a:ext>
                  </a:extLst>
                </a:gridCol>
                <a:gridCol w="506293">
                  <a:extLst>
                    <a:ext uri="{9D8B030D-6E8A-4147-A177-3AD203B41FA5}">
                      <a16:colId xmlns="" xmlns:a16="http://schemas.microsoft.com/office/drawing/2014/main" val="2726749311"/>
                    </a:ext>
                  </a:extLst>
                </a:gridCol>
                <a:gridCol w="506293">
                  <a:extLst>
                    <a:ext uri="{9D8B030D-6E8A-4147-A177-3AD203B41FA5}">
                      <a16:colId xmlns="" xmlns:a16="http://schemas.microsoft.com/office/drawing/2014/main" val="200543431"/>
                    </a:ext>
                  </a:extLst>
                </a:gridCol>
                <a:gridCol w="506293">
                  <a:extLst>
                    <a:ext uri="{9D8B030D-6E8A-4147-A177-3AD203B41FA5}">
                      <a16:colId xmlns="" xmlns:a16="http://schemas.microsoft.com/office/drawing/2014/main" val="256877516"/>
                    </a:ext>
                  </a:extLst>
                </a:gridCol>
                <a:gridCol w="506293">
                  <a:extLst>
                    <a:ext uri="{9D8B030D-6E8A-4147-A177-3AD203B41FA5}">
                      <a16:colId xmlns="" xmlns:a16="http://schemas.microsoft.com/office/drawing/2014/main" val="726148077"/>
                    </a:ext>
                  </a:extLst>
                </a:gridCol>
              </a:tblGrid>
              <a:tr h="301752">
                <a:tc>
                  <a:txBody>
                    <a:bodyPr/>
                    <a:lstStyle/>
                    <a:p>
                      <a:pPr>
                        <a:lnSpc>
                          <a:spcPct val="100000"/>
                        </a:lnSpc>
                      </a:pPr>
                      <a:endParaRPr lang="en-US" sz="1100" dirty="0"/>
                    </a:p>
                  </a:txBody>
                  <a:tcPr marL="20574" marR="20574" marT="13716" marB="137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346" rtl="0" eaLnBrk="1" fontAlgn="auto" latinLnBrk="0" hangingPunct="1">
                        <a:lnSpc>
                          <a:spcPct val="100000"/>
                        </a:lnSpc>
                        <a:spcBef>
                          <a:spcPts val="0"/>
                        </a:spcBef>
                        <a:spcAft>
                          <a:spcPts val="600"/>
                        </a:spcAft>
                        <a:buClrTx/>
                        <a:buSzTx/>
                        <a:buFontTx/>
                        <a:buNone/>
                        <a:tabLst/>
                        <a:defRPr/>
                      </a:pPr>
                      <a:endParaRPr lang="en-US" sz="900" b="0" kern="1200" dirty="0">
                        <a:solidFill>
                          <a:schemeClr val="tx1"/>
                        </a:solidFill>
                        <a:effectLst/>
                        <a:latin typeface="+mn-lt"/>
                        <a:ea typeface="+mn-ea"/>
                        <a:cs typeface="+mn-cs"/>
                      </a:endParaRPr>
                    </a:p>
                  </a:txBody>
                  <a:tcPr marL="20574" marR="20574" marT="13716" marB="13716"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dirty="0">
                          <a:solidFill>
                            <a:schemeClr val="bg1"/>
                          </a:solidFill>
                          <a:latin typeface="+mn-lt"/>
                          <a:ea typeface="+mn-ea"/>
                          <a:cs typeface="+mn-cs"/>
                        </a:rPr>
                        <a:t>Base</a:t>
                      </a:r>
                      <a:br>
                        <a:rPr lang="en-US" sz="600" b="1" kern="1200" dirty="0">
                          <a:solidFill>
                            <a:schemeClr val="bg1"/>
                          </a:solidFill>
                          <a:latin typeface="+mn-lt"/>
                          <a:ea typeface="+mn-ea"/>
                          <a:cs typeface="+mn-cs"/>
                        </a:rPr>
                      </a:br>
                      <a:r>
                        <a:rPr lang="en-US" sz="600" b="0" i="1" kern="1200" dirty="0">
                          <a:solidFill>
                            <a:schemeClr val="bg1"/>
                          </a:solidFill>
                          <a:effectLst/>
                          <a:latin typeface="+mn-lt"/>
                          <a:ea typeface="+mn-ea"/>
                          <a:cs typeface="+mn-cs"/>
                        </a:rPr>
                        <a:t>Perpetual</a:t>
                      </a:r>
                    </a:p>
                  </a:txBody>
                  <a:tcPr marL="20574" marR="20574" marT="13716" marB="13716"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1" kern="1200" dirty="0">
                        <a:solidFill>
                          <a:schemeClr val="bg1"/>
                        </a:solidFill>
                        <a:latin typeface="+mn-lt"/>
                        <a:ea typeface="+mn-ea"/>
                        <a:cs typeface="+mn-cs"/>
                      </a:endParaRPr>
                    </a:p>
                  </a:txBody>
                  <a:tcPr marL="27432" marR="27432"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1" kern="1200" dirty="0">
                        <a:solidFill>
                          <a:schemeClr val="bg1"/>
                        </a:solidFill>
                        <a:latin typeface="+mn-lt"/>
                        <a:ea typeface="+mn-ea"/>
                        <a:cs typeface="+mn-cs"/>
                      </a:endParaRPr>
                    </a:p>
                  </a:txBody>
                  <a:tcPr marL="27432" marR="27432"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1" kern="1200" dirty="0">
                        <a:solidFill>
                          <a:schemeClr val="bg1"/>
                        </a:solidFill>
                        <a:latin typeface="+mn-lt"/>
                        <a:ea typeface="+mn-ea"/>
                        <a:cs typeface="+mn-cs"/>
                      </a:endParaRPr>
                    </a:p>
                  </a:txBody>
                  <a:tcPr marL="27432" marR="27432"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dirty="0">
                          <a:solidFill>
                            <a:schemeClr val="bg1"/>
                          </a:solidFill>
                          <a:latin typeface="+mn-lt"/>
                          <a:ea typeface="+mn-ea"/>
                          <a:cs typeface="+mn-cs"/>
                        </a:rPr>
                        <a:t>Device Admin*</a:t>
                      </a:r>
                    </a:p>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0" i="1" kern="1200" dirty="0">
                          <a:solidFill>
                            <a:schemeClr val="bg1"/>
                          </a:solidFill>
                          <a:effectLst/>
                          <a:latin typeface="+mn-lt"/>
                          <a:ea typeface="+mn-ea"/>
                          <a:cs typeface="+mn-cs"/>
                        </a:rPr>
                        <a:t>Perpetual</a:t>
                      </a:r>
                    </a:p>
                  </a:txBody>
                  <a:tcPr marL="20574" marR="20574" marT="13716" marB="13716"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5">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dirty="0">
                          <a:solidFill>
                            <a:schemeClr val="bg1"/>
                          </a:solidFill>
                          <a:latin typeface="+mn-lt"/>
                          <a:ea typeface="+mn-ea"/>
                          <a:cs typeface="+mn-cs"/>
                        </a:rPr>
                        <a:t>Plus</a:t>
                      </a:r>
                      <a:br>
                        <a:rPr lang="en-US" sz="600" b="1" kern="1200" dirty="0">
                          <a:solidFill>
                            <a:schemeClr val="bg1"/>
                          </a:solidFill>
                          <a:latin typeface="+mn-lt"/>
                          <a:ea typeface="+mn-ea"/>
                          <a:cs typeface="+mn-cs"/>
                        </a:rPr>
                      </a:br>
                      <a:r>
                        <a:rPr lang="en-US" sz="600" b="0" i="1" kern="1200" dirty="0">
                          <a:solidFill>
                            <a:schemeClr val="bg1"/>
                          </a:solidFill>
                          <a:latin typeface="+mn-lt"/>
                          <a:ea typeface="+mn-ea"/>
                          <a:cs typeface="+mn-cs"/>
                        </a:rPr>
                        <a:t>Term (1,3,5 year)</a:t>
                      </a:r>
                    </a:p>
                  </a:txBody>
                  <a:tcPr marL="20574" marR="20574" marT="13716" marB="13716"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1" kern="1200" dirty="0">
                        <a:solidFill>
                          <a:schemeClr val="bg1"/>
                        </a:solidFill>
                        <a:latin typeface="+mn-lt"/>
                        <a:ea typeface="+mn-ea"/>
                        <a:cs typeface="+mn-cs"/>
                      </a:endParaRPr>
                    </a:p>
                  </a:txBody>
                  <a:tcPr marL="27432" marR="27432"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1" kern="1200" dirty="0">
                        <a:solidFill>
                          <a:schemeClr val="bg1"/>
                        </a:solidFill>
                        <a:latin typeface="+mn-lt"/>
                        <a:ea typeface="+mn-ea"/>
                        <a:cs typeface="+mn-cs"/>
                      </a:endParaRPr>
                    </a:p>
                  </a:txBody>
                  <a:tcPr marL="27432" marR="27432"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1" kern="1200" dirty="0">
                        <a:solidFill>
                          <a:schemeClr val="bg1"/>
                        </a:solidFill>
                        <a:latin typeface="+mn-lt"/>
                        <a:ea typeface="+mn-ea"/>
                        <a:cs typeface="+mn-cs"/>
                      </a:endParaRPr>
                    </a:p>
                  </a:txBody>
                  <a:tcPr marL="27432" marR="27432"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1" kern="1200" dirty="0">
                        <a:solidFill>
                          <a:schemeClr val="bg1"/>
                        </a:solidFill>
                        <a:latin typeface="+mn-lt"/>
                        <a:ea typeface="+mn-ea"/>
                        <a:cs typeface="+mn-cs"/>
                      </a:endParaRPr>
                    </a:p>
                  </a:txBody>
                  <a:tcPr marL="27432" marR="27432"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marL="0" indent="0" algn="ctr">
                        <a:lnSpc>
                          <a:spcPct val="100000"/>
                        </a:lnSpc>
                        <a:buFont typeface="Arial" panose="020B0604020202020204" pitchFamily="34" charset="0"/>
                        <a:buNone/>
                      </a:pPr>
                      <a:r>
                        <a:rPr lang="en-US" sz="600" b="1" kern="1200" dirty="0">
                          <a:solidFill>
                            <a:schemeClr val="bg1"/>
                          </a:solidFill>
                          <a:latin typeface="+mn-lt"/>
                          <a:ea typeface="+mn-ea"/>
                          <a:cs typeface="+mn-cs"/>
                        </a:rPr>
                        <a:t>ISE Apex</a:t>
                      </a:r>
                      <a:r>
                        <a:rPr lang="en-US" sz="600" b="1" kern="1200" baseline="0" dirty="0">
                          <a:solidFill>
                            <a:schemeClr val="bg1"/>
                          </a:solidFill>
                          <a:latin typeface="+mn-lt"/>
                          <a:ea typeface="+mn-ea"/>
                          <a:cs typeface="+mn-cs"/>
                        </a:rPr>
                        <a:t> +</a:t>
                      </a:r>
                      <a:endParaRPr lang="en-US" sz="600" b="1" kern="1200" dirty="0">
                        <a:solidFill>
                          <a:schemeClr val="bg1"/>
                        </a:solidFill>
                        <a:effectLst/>
                        <a:latin typeface="+mn-lt"/>
                        <a:ea typeface="+mn-ea"/>
                        <a:cs typeface="+mn-cs"/>
                      </a:endParaRPr>
                    </a:p>
                    <a:p>
                      <a:pPr marL="0" marR="0" lvl="0" indent="0" algn="ctr" defTabSz="9143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dirty="0">
                          <a:solidFill>
                            <a:schemeClr val="bg1"/>
                          </a:solidFill>
                          <a:effectLst/>
                          <a:latin typeface="+mn-lt"/>
                          <a:ea typeface="+mn-ea"/>
                          <a:cs typeface="+mn-cs"/>
                        </a:rPr>
                        <a:t>AnyConnect</a:t>
                      </a:r>
                      <a:r>
                        <a:rPr lang="en-US" sz="600" b="1" kern="1200" baseline="0" dirty="0">
                          <a:solidFill>
                            <a:schemeClr val="bg1"/>
                          </a:solidFill>
                          <a:effectLst/>
                          <a:latin typeface="+mn-lt"/>
                          <a:ea typeface="+mn-ea"/>
                          <a:cs typeface="+mn-cs"/>
                        </a:rPr>
                        <a:t> Apex</a:t>
                      </a:r>
                      <a:r>
                        <a:rPr lang="en-US" sz="600" b="1" kern="1200" dirty="0">
                          <a:solidFill>
                            <a:schemeClr val="bg1"/>
                          </a:solidFill>
                          <a:effectLst/>
                          <a:latin typeface="+mn-lt"/>
                          <a:ea typeface="+mn-ea"/>
                          <a:cs typeface="+mn-cs"/>
                        </a:rPr>
                        <a:t/>
                      </a:r>
                      <a:br>
                        <a:rPr lang="en-US" sz="600" b="1" kern="1200" dirty="0">
                          <a:solidFill>
                            <a:schemeClr val="bg1"/>
                          </a:solidFill>
                          <a:effectLst/>
                          <a:latin typeface="+mn-lt"/>
                          <a:ea typeface="+mn-ea"/>
                          <a:cs typeface="+mn-cs"/>
                        </a:rPr>
                      </a:br>
                      <a:r>
                        <a:rPr lang="en-US" sz="600" b="0" i="1" kern="1200" dirty="0">
                          <a:solidFill>
                            <a:schemeClr val="bg1"/>
                          </a:solidFill>
                          <a:latin typeface="+mn-lt"/>
                          <a:ea typeface="+mn-ea"/>
                          <a:cs typeface="+mn-cs"/>
                        </a:rPr>
                        <a:t>Term (1,3,5 year)</a:t>
                      </a:r>
                    </a:p>
                  </a:txBody>
                  <a:tcPr marL="20574" marR="20574" marT="13716" marB="13716"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800" dirty="0"/>
                    </a:p>
                  </a:txBody>
                  <a:tcPr/>
                </a:tc>
                <a:tc hMerge="1">
                  <a:txBody>
                    <a:bodyPr/>
                    <a:lstStyle/>
                    <a:p>
                      <a:endParaRPr lang="en-US" sz="800" dirty="0"/>
                    </a:p>
                  </a:txBody>
                  <a:tcPr/>
                </a:tc>
                <a:extLst>
                  <a:ext uri="{0D108BD9-81ED-4DB2-BD59-A6C34878D82A}">
                    <a16:rowId xmlns="" xmlns:a16="http://schemas.microsoft.com/office/drawing/2014/main" val="541897854"/>
                  </a:ext>
                </a:extLst>
              </a:tr>
              <a:tr h="484632">
                <a:tc>
                  <a:txBody>
                    <a:bodyPr/>
                    <a:lstStyle/>
                    <a:p>
                      <a:pPr>
                        <a:lnSpc>
                          <a:spcPct val="100000"/>
                        </a:lnSpc>
                      </a:pPr>
                      <a:endParaRPr lang="en-US" sz="1100" dirty="0"/>
                    </a:p>
                  </a:txBody>
                  <a:tcPr marL="20574" marR="20574" marT="13716" marB="1371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endParaRPr lang="en-US" sz="800" b="1" kern="1200" dirty="0">
                        <a:solidFill>
                          <a:schemeClr val="tx1"/>
                        </a:solidFill>
                        <a:effectLst/>
                        <a:latin typeface="+mn-lt"/>
                        <a:ea typeface="+mn-ea"/>
                        <a:cs typeface="+mn-cs"/>
                      </a:endParaRPr>
                    </a:p>
                  </a:txBody>
                  <a:tcPr marL="27432" marR="27432" marT="18288" marB="18288"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latin typeface="+mn-lt"/>
                          <a:ea typeface="+mn-ea"/>
                          <a:cs typeface="+mn-cs"/>
                        </a:rPr>
                        <a:t>RADIUS / 802.1x</a:t>
                      </a:r>
                    </a:p>
                  </a:txBody>
                  <a:tcPr marL="20574" marR="20574" marT="13716" marB="13716" anchor="ctr">
                    <a:lnL w="9525" cap="flat" cmpd="sng" algn="ctr">
                      <a:solidFill>
                        <a:schemeClr val="tx1">
                          <a:lumMod val="20000"/>
                          <a:lumOff val="80000"/>
                        </a:schemeClr>
                      </a:solidFill>
                      <a:prstDash val="solid"/>
                      <a:round/>
                      <a:headEnd type="none" w="med" len="med"/>
                      <a:tailEnd type="none" w="med" len="med"/>
                    </a:lnL>
                    <a:lnR w="9525" cap="flat" cmpd="sng" algn="ctr">
                      <a:solidFill>
                        <a:schemeClr val="tx1">
                          <a:lumMod val="20000"/>
                          <a:lumOff val="80000"/>
                        </a:schemeClr>
                      </a:solidFill>
                      <a:prstDash val="solid"/>
                      <a:round/>
                      <a:headEnd type="none" w="med" len="med"/>
                      <a:tailEnd type="none" w="med" len="med"/>
                    </a:lnR>
                    <a:lnT w="9525" cap="flat" cmpd="sng" algn="ctr">
                      <a:solidFill>
                        <a:schemeClr val="tx1">
                          <a:lumMod val="20000"/>
                          <a:lumOff val="80000"/>
                        </a:schemeClr>
                      </a:solidFill>
                      <a:prstDash val="solid"/>
                      <a:round/>
                      <a:headEnd type="none" w="med" len="med"/>
                      <a:tailEnd type="none" w="med" len="med"/>
                    </a:lnT>
                    <a:lnB w="952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latin typeface="+mn-lt"/>
                          <a:ea typeface="+mn-ea"/>
                          <a:cs typeface="+mn-cs"/>
                        </a:rPr>
                        <a:t>AAA</a:t>
                      </a:r>
                    </a:p>
                  </a:txBody>
                  <a:tcPr marL="20574" marR="20574" marT="13716" marB="13716" anchor="ctr">
                    <a:lnL w="9525" cap="flat" cmpd="sng" algn="ctr">
                      <a:solidFill>
                        <a:schemeClr val="tx1">
                          <a:lumMod val="20000"/>
                          <a:lumOff val="80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b="0" kern="1200" dirty="0" err="1">
                          <a:solidFill>
                            <a:schemeClr val="tx1"/>
                          </a:solidFill>
                          <a:effectLst/>
                          <a:latin typeface="+mn-lt"/>
                          <a:ea typeface="+mn-ea"/>
                          <a:cs typeface="+mn-cs"/>
                        </a:rPr>
                        <a:t>TrustSec</a:t>
                      </a:r>
                      <a:r>
                        <a:rPr lang="en-US" sz="600" b="0" kern="1200" dirty="0">
                          <a:solidFill>
                            <a:schemeClr val="tx1"/>
                          </a:solidFill>
                          <a:effectLst/>
                          <a:latin typeface="+mn-lt"/>
                          <a:ea typeface="+mn-ea"/>
                          <a:cs typeface="+mn-cs"/>
                        </a:rPr>
                        <a:t> security group tagging</a:t>
                      </a:r>
                      <a:endParaRPr lang="en-US" sz="600" b="0" kern="1200" dirty="0">
                        <a:solidFill>
                          <a:schemeClr val="tx1"/>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latin typeface="+mn-lt"/>
                          <a:ea typeface="+mn-ea"/>
                          <a:cs typeface="+mn-cs"/>
                        </a:rPr>
                        <a:t>Guest services</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effectLst/>
                          <a:latin typeface="+mn-lt"/>
                          <a:ea typeface="+mn-ea"/>
                          <a:cs typeface="+mn-cs"/>
                        </a:rPr>
                        <a:t>TACACS+</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effectLst/>
                          <a:latin typeface="+mn-lt"/>
                          <a:ea typeface="+mn-ea"/>
                          <a:cs typeface="+mn-cs"/>
                        </a:rPr>
                        <a:t>Rapid threat containment</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effectLst/>
                          <a:latin typeface="+mn-lt"/>
                          <a:ea typeface="+mn-ea"/>
                          <a:cs typeface="+mn-cs"/>
                        </a:rPr>
                        <a:t>ANC/EPS</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effectLst/>
                          <a:latin typeface="+mn-lt"/>
                          <a:ea typeface="+mn-ea"/>
                          <a:cs typeface="+mn-cs"/>
                        </a:rPr>
                        <a:t>Device profiling and feed service</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effectLst/>
                          <a:latin typeface="+mn-lt"/>
                          <a:ea typeface="+mn-ea"/>
                          <a:cs typeface="+mn-cs"/>
                        </a:rPr>
                        <a:t>BYOD with CA</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err="1">
                          <a:solidFill>
                            <a:schemeClr val="tx1"/>
                          </a:solidFill>
                          <a:effectLst/>
                          <a:latin typeface="+mn-lt"/>
                          <a:ea typeface="+mn-ea"/>
                          <a:cs typeface="+mn-cs"/>
                        </a:rPr>
                        <a:t>pxGrid</a:t>
                      </a:r>
                      <a:r>
                        <a:rPr lang="en-US" sz="600" kern="1200" dirty="0">
                          <a:solidFill>
                            <a:schemeClr val="tx1"/>
                          </a:solidFill>
                          <a:effectLst/>
                          <a:latin typeface="+mn-lt"/>
                          <a:ea typeface="+mn-ea"/>
                          <a:cs typeface="+mn-cs"/>
                        </a:rPr>
                        <a:t> context sharing</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effectLst/>
                          <a:latin typeface="+mn-lt"/>
                          <a:ea typeface="+mn-ea"/>
                          <a:cs typeface="+mn-cs"/>
                        </a:rPr>
                        <a:t>MDM / </a:t>
                      </a:r>
                      <a:br>
                        <a:rPr lang="en-US" sz="600" kern="1200" dirty="0">
                          <a:solidFill>
                            <a:schemeClr val="tx1"/>
                          </a:solidFill>
                          <a:effectLst/>
                          <a:latin typeface="+mn-lt"/>
                          <a:ea typeface="+mn-ea"/>
                          <a:cs typeface="+mn-cs"/>
                        </a:rPr>
                      </a:br>
                      <a:r>
                        <a:rPr lang="en-US" sz="600" kern="1200" dirty="0">
                          <a:solidFill>
                            <a:schemeClr val="tx1"/>
                          </a:solidFill>
                          <a:effectLst/>
                          <a:latin typeface="+mn-lt"/>
                          <a:ea typeface="+mn-ea"/>
                          <a:cs typeface="+mn-cs"/>
                        </a:rPr>
                        <a:t>EMM</a:t>
                      </a:r>
                      <a:endParaRPr lang="en-US" sz="600" kern="1200" dirty="0">
                        <a:solidFill>
                          <a:schemeClr val="tx1"/>
                        </a:solidFill>
                        <a:latin typeface="+mn-lt"/>
                        <a:ea typeface="+mn-ea"/>
                        <a:cs typeface="+mn-cs"/>
                      </a:endParaRPr>
                    </a:p>
                    <a:p>
                      <a:pPr algn="ctr">
                        <a:lnSpc>
                          <a:spcPct val="100000"/>
                        </a:lnSpc>
                      </a:pPr>
                      <a:endParaRPr lang="en-US" sz="600" dirty="0">
                        <a:solidFill>
                          <a:schemeClr val="tx1"/>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effectLst/>
                          <a:latin typeface="+mn-lt"/>
                          <a:ea typeface="+mn-ea"/>
                          <a:cs typeface="+mn-cs"/>
                        </a:rPr>
                        <a:t>Threat-Centric NAC</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effectLst/>
                          <a:latin typeface="+mn-lt"/>
                          <a:ea typeface="+mn-ea"/>
                          <a:cs typeface="+mn-cs"/>
                        </a:rPr>
                        <a:t>Posture (endpoint compliance and remediation)</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34573798"/>
                  </a:ext>
                </a:extLst>
              </a:tr>
              <a:tr h="301752">
                <a:tc rowSpan="4">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ja-JP" altLang="en-US" sz="600" b="1" kern="1200" dirty="0" smtClean="0">
                          <a:solidFill>
                            <a:schemeClr val="tx1"/>
                          </a:solidFill>
                          <a:latin typeface="+mn-lt"/>
                          <a:ea typeface="+mn-ea"/>
                          <a:cs typeface="+mn-cs"/>
                        </a:rPr>
                        <a:t>すべてのアクセス制御を一元管理</a:t>
                      </a:r>
                      <a:endParaRPr lang="en-US" sz="600" b="1" kern="1200" dirty="0">
                        <a:solidFill>
                          <a:schemeClr val="tx1"/>
                        </a:solidFill>
                        <a:latin typeface="+mn-lt"/>
                        <a:ea typeface="+mn-ea"/>
                        <a:cs typeface="+mn-cs"/>
                      </a:endParaRPr>
                    </a:p>
                  </a:txBody>
                  <a:tcPr marL="20574" marR="20574" marT="13716" marB="13716">
                    <a:lnL w="9525" cap="flat" cmpd="sng" algn="ctr">
                      <a:solidFill>
                        <a:schemeClr val="tx1">
                          <a:lumMod val="20000"/>
                          <a:lumOff val="80000"/>
                        </a:schemeClr>
                      </a:solidFill>
                      <a:prstDash val="solid"/>
                      <a:round/>
                      <a:headEnd type="none" w="med" len="med"/>
                      <a:tailEnd type="none" w="med" len="med"/>
                    </a:lnL>
                    <a:lnR w="9525" cap="flat" cmpd="sng" algn="ctr">
                      <a:solidFill>
                        <a:schemeClr val="tx1">
                          <a:lumMod val="20000"/>
                          <a:lumOff val="80000"/>
                        </a:schemeClr>
                      </a:solidFill>
                      <a:prstDash val="solid"/>
                      <a:round/>
                      <a:headEnd type="none" w="med" len="med"/>
                      <a:tailEnd type="none" w="med" len="med"/>
                    </a:lnR>
                    <a:lnT w="9525" cap="flat" cmpd="sng" algn="ctr">
                      <a:solidFill>
                        <a:schemeClr val="tx1">
                          <a:lumMod val="20000"/>
                          <a:lumOff val="80000"/>
                        </a:schemeClr>
                      </a:solidFill>
                      <a:prstDash val="solid"/>
                      <a:round/>
                      <a:headEnd type="none" w="med" len="med"/>
                      <a:tailEnd type="none" w="med" len="med"/>
                    </a:lnT>
                    <a:lnB w="952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ja-JP" altLang="en-US" sz="600" b="1" dirty="0" smtClean="0">
                          <a:solidFill>
                            <a:schemeClr val="tx1"/>
                          </a:solidFill>
                        </a:rPr>
                        <a:t>ゲスト</a:t>
                      </a:r>
                      <a:endParaRPr lang="en-US" sz="600" b="1" dirty="0">
                        <a:solidFill>
                          <a:schemeClr val="tx1"/>
                        </a:solidFill>
                      </a:endParaRPr>
                    </a:p>
                    <a:p>
                      <a:pPr algn="l">
                        <a:lnSpc>
                          <a:spcPct val="100000"/>
                        </a:lnSpc>
                      </a:pPr>
                      <a:r>
                        <a:rPr lang="ja-JP" altLang="en-US" sz="600" dirty="0" smtClean="0">
                          <a:solidFill>
                            <a:schemeClr val="tx1"/>
                          </a:solidFill>
                        </a:rPr>
                        <a:t>ビジターへのユニークなアクセス許可を提供</a:t>
                      </a:r>
                      <a:endParaRPr lang="en-US" sz="600" dirty="0">
                        <a:solidFill>
                          <a:schemeClr val="tx1"/>
                        </a:solidFill>
                      </a:endParaRPr>
                    </a:p>
                  </a:txBody>
                  <a:tcPr marL="20574" marR="20574" marT="13716" marB="13716">
                    <a:lnL w="9525" cap="flat" cmpd="sng" algn="ctr">
                      <a:solidFill>
                        <a:schemeClr val="tx1">
                          <a:lumMod val="20000"/>
                          <a:lumOff val="80000"/>
                        </a:schemeClr>
                      </a:solidFill>
                      <a:prstDash val="solid"/>
                      <a:round/>
                      <a:headEnd type="none" w="med" len="med"/>
                      <a:tailEnd type="none" w="med" len="med"/>
                    </a:lnL>
                    <a:lnR w="9525" cap="flat" cmpd="sng" algn="ctr">
                      <a:solidFill>
                        <a:schemeClr val="tx1">
                          <a:lumMod val="20000"/>
                          <a:lumOff val="80000"/>
                        </a:schemeClr>
                      </a:solidFill>
                      <a:prstDash val="solid"/>
                      <a:round/>
                      <a:headEnd type="none" w="med" len="med"/>
                      <a:tailEnd type="none" w="med" len="med"/>
                    </a:lnR>
                    <a:lnT w="9525" cap="flat" cmpd="sng" algn="ctr">
                      <a:solidFill>
                        <a:schemeClr val="tx1">
                          <a:lumMod val="20000"/>
                          <a:lumOff val="80000"/>
                        </a:schemeClr>
                      </a:solidFill>
                      <a:prstDash val="solid"/>
                      <a:round/>
                      <a:headEnd type="none" w="med" len="med"/>
                      <a:tailEnd type="none" w="med" len="med"/>
                    </a:lnT>
                    <a:lnB w="952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9525" cap="flat" cmpd="sng" algn="ctr">
                      <a:solidFill>
                        <a:schemeClr val="tx1">
                          <a:lumMod val="20000"/>
                          <a:lumOff val="80000"/>
                        </a:schemeClr>
                      </a:solidFill>
                      <a:prstDash val="solid"/>
                      <a:round/>
                      <a:headEnd type="none" w="med" len="med"/>
                      <a:tailEnd type="none" w="med" len="med"/>
                    </a:lnL>
                    <a:lnR w="9525" cap="flat" cmpd="sng" algn="ctr">
                      <a:solidFill>
                        <a:schemeClr val="tx1">
                          <a:lumMod val="20000"/>
                          <a:lumOff val="80000"/>
                        </a:schemeClr>
                      </a:solidFill>
                      <a:prstDash val="solid"/>
                      <a:round/>
                      <a:headEnd type="none" w="med" len="med"/>
                      <a:tailEnd type="none" w="med" len="med"/>
                    </a:lnR>
                    <a:lnT w="9525" cap="flat" cmpd="sng" algn="ctr">
                      <a:solidFill>
                        <a:schemeClr val="tx1">
                          <a:lumMod val="20000"/>
                          <a:lumOff val="80000"/>
                        </a:schemeClr>
                      </a:solidFill>
                      <a:prstDash val="solid"/>
                      <a:round/>
                      <a:headEnd type="none" w="med" len="med"/>
                      <a:tailEnd type="none" w="med" len="med"/>
                    </a:lnT>
                    <a:lnB w="952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9525" cap="flat" cmpd="sng" algn="ctr">
                      <a:solidFill>
                        <a:schemeClr val="tx1">
                          <a:lumMod val="20000"/>
                          <a:lumOff val="80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156086744"/>
                  </a:ext>
                </a:extLst>
              </a:tr>
              <a:tr h="301752">
                <a:tc vMerge="1">
                  <a:txBody>
                    <a:bodyPr/>
                    <a:lstStyle/>
                    <a:p>
                      <a:endParaRPr lang="en-US" sz="800" dirty="0"/>
                    </a:p>
                  </a:txBody>
                  <a:tcPr/>
                </a:tc>
                <a:tc>
                  <a:txBody>
                    <a:bodyPr/>
                    <a:lstStyle/>
                    <a:p>
                      <a:pPr algn="l">
                        <a:lnSpc>
                          <a:spcPct val="100000"/>
                        </a:lnSpc>
                      </a:pPr>
                      <a:r>
                        <a:rPr lang="ja-JP" altLang="en-US" sz="600" b="1" kern="1200" dirty="0" smtClean="0">
                          <a:solidFill>
                            <a:schemeClr val="tx1"/>
                          </a:solidFill>
                          <a:latin typeface="+mn-lt"/>
                          <a:ea typeface="+mn-ea"/>
                          <a:cs typeface="+mn-cs"/>
                        </a:rPr>
                        <a:t>セキュアアクセス</a:t>
                      </a:r>
                      <a:endParaRPr lang="en-US" sz="600" b="1" kern="1200" dirty="0">
                        <a:solidFill>
                          <a:schemeClr val="tx1"/>
                        </a:solidFill>
                        <a:latin typeface="+mn-lt"/>
                        <a:ea typeface="+mn-ea"/>
                        <a:cs typeface="+mn-cs"/>
                      </a:endParaRPr>
                    </a:p>
                    <a:p>
                      <a:pPr algn="l">
                        <a:lnSpc>
                          <a:spcPct val="100000"/>
                        </a:lnSpc>
                      </a:pPr>
                      <a:r>
                        <a:rPr lang="ja-JP" altLang="en-US" sz="600" b="0" kern="1200" dirty="0" smtClean="0">
                          <a:solidFill>
                            <a:schemeClr val="tx1"/>
                          </a:solidFill>
                          <a:latin typeface="+mn-lt"/>
                          <a:ea typeface="+mn-ea"/>
                          <a:cs typeface="+mn-cs"/>
                        </a:rPr>
                        <a:t>利用者のアクセス制御とデバイス認証の保証</a:t>
                      </a:r>
                      <a:endParaRPr lang="en-US" sz="600" b="0" kern="1200" dirty="0">
                        <a:solidFill>
                          <a:schemeClr val="tx1"/>
                        </a:solidFill>
                        <a:latin typeface="+mn-lt"/>
                        <a:ea typeface="+mn-ea"/>
                        <a:cs typeface="+mn-cs"/>
                      </a:endParaRPr>
                    </a:p>
                  </a:txBody>
                  <a:tcPr marL="20574" marR="20574" marT="13716" marB="13716">
                    <a:lnL w="9525" cap="flat" cmpd="sng" algn="ctr">
                      <a:solidFill>
                        <a:schemeClr val="tx1">
                          <a:lumMod val="20000"/>
                          <a:lumOff val="80000"/>
                        </a:schemeClr>
                      </a:solidFill>
                      <a:prstDash val="solid"/>
                      <a:round/>
                      <a:headEnd type="none" w="med" len="med"/>
                      <a:tailEnd type="none" w="med" len="med"/>
                    </a:lnL>
                    <a:lnR w="9525" cap="flat" cmpd="sng" algn="ctr">
                      <a:solidFill>
                        <a:schemeClr val="tx1">
                          <a:lumMod val="20000"/>
                          <a:lumOff val="80000"/>
                        </a:schemeClr>
                      </a:solidFill>
                      <a:prstDash val="solid"/>
                      <a:round/>
                      <a:headEnd type="none" w="med" len="med"/>
                      <a:tailEnd type="none" w="med" len="med"/>
                    </a:lnR>
                    <a:lnT w="9525" cap="flat" cmpd="sng" algn="ctr">
                      <a:solidFill>
                        <a:schemeClr val="tx1">
                          <a:lumMod val="20000"/>
                          <a:lumOff val="80000"/>
                        </a:schemeClr>
                      </a:solidFill>
                      <a:prstDash val="solid"/>
                      <a:round/>
                      <a:headEnd type="none" w="med" len="med"/>
                      <a:tailEnd type="none" w="med" len="med"/>
                    </a:lnT>
                    <a:lnB w="952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9525" cap="flat" cmpd="sng" algn="ctr">
                      <a:solidFill>
                        <a:schemeClr val="tx1">
                          <a:lumMod val="20000"/>
                          <a:lumOff val="80000"/>
                        </a:schemeClr>
                      </a:solidFill>
                      <a:prstDash val="solid"/>
                      <a:round/>
                      <a:headEnd type="none" w="med" len="med"/>
                      <a:tailEnd type="none" w="med" len="med"/>
                    </a:lnL>
                    <a:lnR w="9525" cap="flat" cmpd="sng" algn="ctr">
                      <a:solidFill>
                        <a:schemeClr val="tx1">
                          <a:lumMod val="20000"/>
                          <a:lumOff val="80000"/>
                        </a:schemeClr>
                      </a:solidFill>
                      <a:prstDash val="solid"/>
                      <a:round/>
                      <a:headEnd type="none" w="med" len="med"/>
                      <a:tailEnd type="none" w="med" len="med"/>
                    </a:lnR>
                    <a:lnT w="9525" cap="flat" cmpd="sng" algn="ctr">
                      <a:solidFill>
                        <a:schemeClr val="tx1">
                          <a:lumMod val="20000"/>
                          <a:lumOff val="80000"/>
                        </a:schemeClr>
                      </a:solidFill>
                      <a:prstDash val="solid"/>
                      <a:round/>
                      <a:headEnd type="none" w="med" len="med"/>
                      <a:tailEnd type="none" w="med" len="med"/>
                    </a:lnT>
                    <a:lnB w="952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9525" cap="flat" cmpd="sng" algn="ctr">
                      <a:solidFill>
                        <a:schemeClr val="tx1">
                          <a:lumMod val="20000"/>
                          <a:lumOff val="80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90759362"/>
                  </a:ext>
                </a:extLst>
              </a:tr>
              <a:tr h="301752">
                <a:tc vMerge="1">
                  <a:txBody>
                    <a:bodyPr/>
                    <a:lstStyle/>
                    <a:p>
                      <a:endParaRPr lang="en-US" sz="800" dirty="0"/>
                    </a:p>
                  </a:txBody>
                  <a:tcPr/>
                </a:tc>
                <a:tc>
                  <a:txBody>
                    <a:bodyPr/>
                    <a:lstStyle/>
                    <a:p>
                      <a:pPr algn="l">
                        <a:lnSpc>
                          <a:spcPct val="100000"/>
                        </a:lnSpc>
                      </a:pPr>
                      <a:r>
                        <a:rPr lang="ja-JP" altLang="en-US" sz="600" b="1" kern="1200" dirty="0" smtClean="0">
                          <a:solidFill>
                            <a:schemeClr val="tx1"/>
                          </a:solidFill>
                          <a:latin typeface="+mn-lt"/>
                          <a:ea typeface="+mn-ea"/>
                          <a:cs typeface="+mn-cs"/>
                        </a:rPr>
                        <a:t>デバイスアドミン</a:t>
                      </a:r>
                      <a:endParaRPr lang="en-US" sz="600" b="1" kern="1200" dirty="0">
                        <a:solidFill>
                          <a:schemeClr val="tx1"/>
                        </a:solidFill>
                        <a:latin typeface="+mn-lt"/>
                        <a:ea typeface="+mn-ea"/>
                        <a:cs typeface="+mn-cs"/>
                      </a:endParaRPr>
                    </a:p>
                    <a:p>
                      <a:pPr algn="l">
                        <a:lnSpc>
                          <a:spcPct val="100000"/>
                        </a:lnSpc>
                      </a:pPr>
                      <a:r>
                        <a:rPr lang="ja-JP" altLang="en-US" sz="600" b="0" kern="1200" baseline="0" dirty="0" smtClean="0">
                          <a:solidFill>
                            <a:schemeClr val="tx1"/>
                          </a:solidFill>
                          <a:latin typeface="+mn-lt"/>
                          <a:ea typeface="+mn-ea"/>
                          <a:cs typeface="+mn-cs"/>
                        </a:rPr>
                        <a:t>機器管理者への異なるアクセス制御</a:t>
                      </a:r>
                      <a:endParaRPr lang="en-US" sz="600" b="0" kern="1200" dirty="0">
                        <a:solidFill>
                          <a:schemeClr val="tx1"/>
                        </a:solidFill>
                        <a:latin typeface="+mn-lt"/>
                        <a:ea typeface="+mn-ea"/>
                        <a:cs typeface="+mn-cs"/>
                      </a:endParaRPr>
                    </a:p>
                  </a:txBody>
                  <a:tcPr marL="20574" marR="20574" marT="13716" marB="13716">
                    <a:lnL w="9525" cap="flat" cmpd="sng" algn="ctr">
                      <a:solidFill>
                        <a:schemeClr val="tx1">
                          <a:lumMod val="20000"/>
                          <a:lumOff val="80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tx1">
                          <a:lumMod val="20000"/>
                          <a:lumOff val="8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tx1">
                          <a:lumMod val="20000"/>
                          <a:lumOff val="8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178915654"/>
                  </a:ext>
                </a:extLst>
              </a:tr>
              <a:tr h="301752">
                <a:tc vMerge="1">
                  <a:txBody>
                    <a:bodyPr/>
                    <a:lstStyle/>
                    <a:p>
                      <a:endParaRPr lang="en-US" sz="800" dirty="0"/>
                    </a:p>
                  </a:txBody>
                  <a:tcPr/>
                </a:tc>
                <a:tc>
                  <a:txBody>
                    <a:bodyPr/>
                    <a:lstStyle/>
                    <a:p>
                      <a:pPr algn="l">
                        <a:lnSpc>
                          <a:spcPct val="100000"/>
                        </a:lnSpc>
                      </a:pPr>
                      <a:r>
                        <a:rPr lang="en-US" sz="600" b="1" kern="1200" dirty="0">
                          <a:solidFill>
                            <a:schemeClr val="tx1"/>
                          </a:solidFill>
                          <a:latin typeface="+mn-lt"/>
                          <a:ea typeface="+mn-ea"/>
                          <a:cs typeface="+mn-cs"/>
                        </a:rPr>
                        <a:t>BYOD</a:t>
                      </a:r>
                    </a:p>
                    <a:p>
                      <a:pPr algn="l">
                        <a:lnSpc>
                          <a:spcPct val="100000"/>
                        </a:lnSpc>
                      </a:pPr>
                      <a:r>
                        <a:rPr lang="ja-JP" altLang="en-US" sz="600" b="0" kern="1200" dirty="0" smtClean="0">
                          <a:solidFill>
                            <a:schemeClr val="tx1"/>
                          </a:solidFill>
                          <a:latin typeface="+mn-lt"/>
                          <a:ea typeface="+mn-ea"/>
                          <a:cs typeface="+mn-cs"/>
                        </a:rPr>
                        <a:t>適切なアクセス権限でシームレスなデバイス接続（オンボーディング）</a:t>
                      </a:r>
                      <a:endParaRPr lang="en-US" sz="600" b="0" kern="1200" dirty="0">
                        <a:solidFill>
                          <a:schemeClr val="tx1"/>
                        </a:solidFill>
                        <a:latin typeface="+mn-lt"/>
                        <a:ea typeface="+mn-ea"/>
                        <a:cs typeface="+mn-cs"/>
                      </a:endParaRPr>
                    </a:p>
                  </a:txBody>
                  <a:tcPr marL="20574" marR="20574" marT="13716" marB="13716">
                    <a:lnL w="9525" cap="flat" cmpd="sng" algn="ctr">
                      <a:solidFill>
                        <a:schemeClr val="tx1">
                          <a:lumMod val="20000"/>
                          <a:lumOff val="80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509942038"/>
                  </a:ext>
                </a:extLst>
              </a:tr>
              <a:tr h="301752">
                <a:tc rowSpan="3">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ja-JP" altLang="en-US" sz="600" b="1" kern="1200" dirty="0" smtClean="0">
                          <a:solidFill>
                            <a:schemeClr val="tx1"/>
                          </a:solidFill>
                          <a:latin typeface="+mn-lt"/>
                          <a:ea typeface="+mn-ea"/>
                          <a:cs typeface="+mn-cs"/>
                        </a:rPr>
                        <a:t>利用者とデバイスの詳細見える化とその共有</a:t>
                      </a:r>
                      <a:endParaRPr lang="en-US" sz="600" b="1" kern="1200" dirty="0">
                        <a:solidFill>
                          <a:schemeClr val="tx1"/>
                        </a:solidFill>
                        <a:latin typeface="+mn-lt"/>
                        <a:ea typeface="+mn-ea"/>
                        <a:cs typeface="+mn-cs"/>
                      </a:endParaRPr>
                    </a:p>
                  </a:txBody>
                  <a:tcPr marL="20574" marR="20574" marT="13716" marB="13716">
                    <a:lnL w="635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tx1">
                          <a:lumMod val="20000"/>
                          <a:lumOff val="80000"/>
                        </a:schemeClr>
                      </a:solidFill>
                      <a:prstDash val="solid"/>
                      <a:round/>
                      <a:headEnd type="none" w="med" len="med"/>
                      <a:tailEnd type="none" w="med" len="med"/>
                    </a:lnT>
                    <a:lnB w="3175"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ja-JP" altLang="en-US" sz="600" b="1" i="0" u="none" strike="noStrike" kern="1200" cap="none" spc="0" normalizeH="0" baseline="0" dirty="0" smtClean="0">
                          <a:ln>
                            <a:noFill/>
                          </a:ln>
                          <a:solidFill>
                            <a:schemeClr val="tx1"/>
                          </a:solidFill>
                          <a:effectLst/>
                          <a:uLnTx/>
                          <a:uFillTx/>
                          <a:latin typeface="+mn-lt"/>
                          <a:ea typeface="+mn-ea"/>
                          <a:cs typeface="+mn-cs"/>
                        </a:rPr>
                        <a:t>見える化</a:t>
                      </a:r>
                      <a:endParaRPr kumimoji="0" lang="en-US" sz="600" b="1" i="0" u="none" strike="noStrike" kern="1200" cap="none" spc="0" normalizeH="0" baseline="0" dirty="0">
                        <a:ln>
                          <a:noFill/>
                        </a:ln>
                        <a:solidFill>
                          <a:schemeClr val="tx1"/>
                        </a:solidFill>
                        <a:effectLst/>
                        <a:uLnTx/>
                        <a:uFillTx/>
                        <a:latin typeface="+mn-lt"/>
                        <a:ea typeface="+mn-ea"/>
                        <a:cs typeface="+mn-cs"/>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smtClean="0">
                          <a:ln>
                            <a:noFill/>
                          </a:ln>
                          <a:solidFill>
                            <a:schemeClr val="tx1"/>
                          </a:solidFill>
                          <a:effectLst/>
                          <a:uLnTx/>
                          <a:uFillTx/>
                          <a:latin typeface="+mn-lt"/>
                          <a:ea typeface="+mn-ea"/>
                          <a:cs typeface="+mn-cs"/>
                        </a:rPr>
                        <a:t>いつ、どこから、だれが、ネットワークに接続したかを見える化</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a:txBody>
                  <a:tcPr marL="20574" marR="20574" marT="13716" marB="13716">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31579228"/>
                  </a:ext>
                </a:extLst>
              </a:tr>
              <a:tr h="301752">
                <a:tc vMerge="1">
                  <a:txBody>
                    <a:bodyPr/>
                    <a:lstStyle/>
                    <a:p>
                      <a:endParaRPr lang="en-US" sz="800" dirty="0"/>
                    </a:p>
                  </a:txBody>
                  <a:tcPr/>
                </a:tc>
                <a:tc>
                  <a:txBody>
                    <a:bodyPr/>
                    <a:lstStyle/>
                    <a:p>
                      <a:pPr algn="l">
                        <a:lnSpc>
                          <a:spcPct val="100000"/>
                        </a:lnSpc>
                      </a:pPr>
                      <a:r>
                        <a:rPr kumimoji="0" lang="ja-JP" altLang="en-US" sz="600" b="1" i="0" u="none" strike="noStrike" kern="1200" cap="none" spc="0" normalizeH="0" baseline="0" dirty="0" smtClean="0">
                          <a:ln>
                            <a:noFill/>
                          </a:ln>
                          <a:solidFill>
                            <a:schemeClr val="tx1"/>
                          </a:solidFill>
                          <a:effectLst/>
                          <a:uLnTx/>
                          <a:uFillTx/>
                          <a:latin typeface="+mn-lt"/>
                          <a:ea typeface="+mn-ea"/>
                          <a:cs typeface="+mn-cs"/>
                        </a:rPr>
                        <a:t>連携</a:t>
                      </a:r>
                      <a:endParaRPr kumimoji="0" lang="en-US" sz="600" b="1" i="0" u="none" strike="noStrike" kern="1200" cap="none" spc="0" normalizeH="0" baseline="0" dirty="0">
                        <a:ln>
                          <a:noFill/>
                        </a:ln>
                        <a:solidFill>
                          <a:schemeClr val="tx1"/>
                        </a:solidFill>
                        <a:effectLst/>
                        <a:uLnTx/>
                        <a:uFillTx/>
                        <a:latin typeface="+mn-lt"/>
                        <a:ea typeface="+mn-ea"/>
                        <a:cs typeface="+mn-cs"/>
                      </a:endParaRPr>
                    </a:p>
                    <a:p>
                      <a:pPr algn="l">
                        <a:lnSpc>
                          <a:spcPct val="100000"/>
                        </a:lnSpc>
                      </a:pPr>
                      <a:r>
                        <a:rPr kumimoji="0" lang="ja-JP" altLang="en-US" sz="600" b="0" i="0" u="none" strike="noStrike" kern="1200" cap="none" spc="0" normalizeH="0" baseline="0" noProof="0" dirty="0" smtClean="0">
                          <a:ln>
                            <a:noFill/>
                          </a:ln>
                          <a:solidFill>
                            <a:schemeClr val="tx1"/>
                          </a:solidFill>
                          <a:effectLst/>
                          <a:uLnTx/>
                          <a:uFillTx/>
                          <a:latin typeface="+mn-lt"/>
                          <a:ea typeface="+mn-ea"/>
                          <a:cs typeface="+mn-cs"/>
                        </a:rPr>
                        <a:t>他の製品と連携して情報を共有</a:t>
                      </a:r>
                      <a:endParaRPr kumimoji="0" lang="en-US" sz="600" b="0" i="0" u="none" strike="noStrike" kern="1200" cap="none" spc="0" normalizeH="0" baseline="0" dirty="0">
                        <a:ln>
                          <a:noFill/>
                        </a:ln>
                        <a:solidFill>
                          <a:schemeClr val="tx1"/>
                        </a:solidFill>
                        <a:effectLst/>
                        <a:uLnTx/>
                        <a:uFillTx/>
                        <a:latin typeface="+mn-lt"/>
                        <a:ea typeface="+mn-ea"/>
                        <a:cs typeface="+mn-cs"/>
                      </a:endParaRPr>
                    </a:p>
                  </a:txBody>
                  <a:tcPr marL="20574" marR="20574" marT="13716" marB="13716">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653264709"/>
                  </a:ext>
                </a:extLst>
              </a:tr>
              <a:tr h="301752">
                <a:tc vMerge="1">
                  <a:txBody>
                    <a:bodyPr/>
                    <a:lstStyle/>
                    <a:p>
                      <a:endParaRPr lang="en-US" sz="800" dirty="0"/>
                    </a:p>
                  </a:txBody>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kumimoji="0" lang="ja-JP" altLang="en-US" sz="600" b="1" i="0" u="none" strike="noStrike" kern="1200" cap="none" spc="0" normalizeH="0" baseline="0" noProof="0" dirty="0" smtClean="0">
                          <a:ln>
                            <a:noFill/>
                          </a:ln>
                          <a:solidFill>
                            <a:schemeClr val="tx1"/>
                          </a:solidFill>
                          <a:effectLst/>
                          <a:uLnTx/>
                          <a:uFillTx/>
                          <a:latin typeface="+mn-lt"/>
                          <a:ea typeface="+mn-ea"/>
                          <a:cs typeface="+mn-cs"/>
                        </a:rPr>
                        <a:t>コンプライアンス</a:t>
                      </a:r>
                      <a:endParaRPr kumimoji="0" lang="en-US" sz="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smtClean="0">
                          <a:ln>
                            <a:noFill/>
                          </a:ln>
                          <a:solidFill>
                            <a:schemeClr val="tx1"/>
                          </a:solidFill>
                          <a:effectLst/>
                          <a:uLnTx/>
                          <a:uFillTx/>
                          <a:latin typeface="+mn-lt"/>
                          <a:ea typeface="+mn-ea"/>
                          <a:cs typeface="+mn-cs"/>
                        </a:rPr>
                        <a:t>エンドポイントがネットワーク接続基準をみたしていることを確認</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a:txBody>
                  <a:tcPr marL="20574" marR="20574" marT="13716" marB="13716">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62610160"/>
                  </a:ext>
                </a:extLst>
              </a:tr>
              <a:tr h="301752">
                <a:tc rowSpan="3">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ja-JP" altLang="en-US" sz="600" b="1" kern="1200" dirty="0" smtClean="0">
                          <a:solidFill>
                            <a:schemeClr val="tx1"/>
                          </a:solidFill>
                          <a:latin typeface="+mn-lt"/>
                          <a:ea typeface="+mn-ea"/>
                          <a:cs typeface="+mn-cs"/>
                        </a:rPr>
                        <a:t>脅威およびその内部拡散の防止</a:t>
                      </a:r>
                      <a:endParaRPr lang="en-US" sz="600" b="1" kern="1200" dirty="0">
                        <a:solidFill>
                          <a:schemeClr val="tx1"/>
                        </a:solidFill>
                        <a:latin typeface="+mn-lt"/>
                        <a:ea typeface="+mn-ea"/>
                        <a:cs typeface="+mn-cs"/>
                      </a:endParaRPr>
                    </a:p>
                  </a:txBody>
                  <a:tcPr marL="20574" marR="20574" marT="13716" marB="13716">
                    <a:lnL w="635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60000"/>
                          <a:lumOff val="40000"/>
                        </a:schemeClr>
                      </a:solidFill>
                      <a:prstDash val="solid"/>
                      <a:round/>
                      <a:headEnd type="none" w="med" len="med"/>
                      <a:tailEnd type="none" w="med" len="med"/>
                    </a:lnT>
                    <a:lnB w="3175"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kumimoji="0" lang="ja-JP" altLang="en-US" sz="600" b="1" i="0" u="none" strike="noStrike" kern="1200" cap="none" spc="0" normalizeH="0" baseline="0" dirty="0" smtClean="0">
                          <a:ln>
                            <a:noFill/>
                          </a:ln>
                          <a:solidFill>
                            <a:schemeClr val="tx1"/>
                          </a:solidFill>
                          <a:effectLst/>
                          <a:uLnTx/>
                          <a:uFillTx/>
                          <a:latin typeface="+mn-lt"/>
                          <a:ea typeface="+mn-ea"/>
                          <a:cs typeface="+mn-cs"/>
                        </a:rPr>
                        <a:t>セグメンテーション</a:t>
                      </a:r>
                      <a:endParaRPr kumimoji="0" lang="en-US" sz="600" b="1" i="0" u="none" strike="noStrike" kern="1200" cap="none" spc="0" normalizeH="0" baseline="0" dirty="0">
                        <a:ln>
                          <a:noFill/>
                        </a:ln>
                        <a:solidFill>
                          <a:schemeClr val="tx1"/>
                        </a:solidFill>
                        <a:effectLst/>
                        <a:uLnTx/>
                        <a:uFillTx/>
                        <a:latin typeface="+mn-lt"/>
                        <a:ea typeface="+mn-ea"/>
                        <a:cs typeface="+mn-cs"/>
                      </a:endParaRPr>
                    </a:p>
                    <a:p>
                      <a:pPr marL="0" marR="0" lvl="0" indent="0" algn="l" defTabSz="914346"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smtClean="0">
                          <a:ln>
                            <a:noFill/>
                          </a:ln>
                          <a:solidFill>
                            <a:schemeClr val="tx1"/>
                          </a:solidFill>
                          <a:effectLst/>
                          <a:uLnTx/>
                          <a:uFillTx/>
                          <a:latin typeface="+mn-lt"/>
                          <a:ea typeface="+mn-ea"/>
                          <a:cs typeface="+mn-cs"/>
                        </a:rPr>
                        <a:t>事前定義されたアクセスセグメンテーションで範囲を制限</a:t>
                      </a:r>
                      <a:endParaRPr kumimoji="0" lang="en-US" sz="600" b="0" i="0" u="none" strike="noStrike" kern="1200" cap="none" spc="0" normalizeH="0" baseline="0" dirty="0">
                        <a:ln>
                          <a:noFill/>
                        </a:ln>
                        <a:solidFill>
                          <a:schemeClr val="tx1"/>
                        </a:solidFill>
                        <a:effectLst/>
                        <a:uLnTx/>
                        <a:uFillTx/>
                        <a:latin typeface="+mn-lt"/>
                        <a:ea typeface="+mn-ea"/>
                        <a:cs typeface="+mn-cs"/>
                      </a:endParaRPr>
                    </a:p>
                  </a:txBody>
                  <a:tcPr marL="20574" marR="20574" marT="13716" marB="13716">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318916345"/>
                  </a:ext>
                </a:extLst>
              </a:tr>
              <a:tr h="301752">
                <a:tc vMerge="1">
                  <a:txBody>
                    <a:bodyPr/>
                    <a:lstStyle/>
                    <a:p>
                      <a:endParaRPr lang="en-US" sz="800" dirty="0"/>
                    </a:p>
                  </a:txBody>
                  <a:tcPr/>
                </a:tc>
                <a:tc>
                  <a:txBody>
                    <a:bodyPr/>
                    <a:lstStyle/>
                    <a:p>
                      <a:pPr algn="l">
                        <a:lnSpc>
                          <a:spcPct val="100000"/>
                        </a:lnSpc>
                      </a:pPr>
                      <a:r>
                        <a:rPr lang="ja-JP" altLang="en-US" sz="600" b="1" kern="1200" dirty="0" smtClean="0">
                          <a:solidFill>
                            <a:schemeClr val="tx1"/>
                          </a:solidFill>
                          <a:latin typeface="+mn-lt"/>
                          <a:ea typeface="+mn-ea"/>
                          <a:cs typeface="+mn-cs"/>
                        </a:rPr>
                        <a:t>封じ込み</a:t>
                      </a:r>
                      <a:endParaRPr lang="en-US" sz="600" b="1" kern="1200" dirty="0">
                        <a:solidFill>
                          <a:schemeClr val="tx1"/>
                        </a:solidFill>
                        <a:latin typeface="+mn-lt"/>
                        <a:ea typeface="+mn-ea"/>
                        <a:cs typeface="+mn-cs"/>
                      </a:endParaRPr>
                    </a:p>
                    <a:p>
                      <a:pPr algn="l">
                        <a:lnSpc>
                          <a:spcPct val="100000"/>
                        </a:lnSpc>
                      </a:pPr>
                      <a:r>
                        <a:rPr lang="ja-JP" altLang="en-US" sz="600" b="0" kern="1200" dirty="0" smtClean="0">
                          <a:solidFill>
                            <a:schemeClr val="tx1"/>
                          </a:solidFill>
                          <a:latin typeface="+mn-lt"/>
                          <a:ea typeface="+mn-ea"/>
                          <a:cs typeface="+mn-cs"/>
                        </a:rPr>
                        <a:t>脅威の即時封じ込みによりリスクを低減</a:t>
                      </a:r>
                      <a:endParaRPr lang="en-US" sz="600" b="0" kern="1200" dirty="0">
                        <a:solidFill>
                          <a:schemeClr val="tx1"/>
                        </a:solidFill>
                        <a:latin typeface="+mn-lt"/>
                        <a:ea typeface="+mn-ea"/>
                        <a:cs typeface="+mn-cs"/>
                      </a:endParaRPr>
                    </a:p>
                  </a:txBody>
                  <a:tcPr marL="20574" marR="20574" marT="13716" marB="13716">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93813124"/>
                  </a:ext>
                </a:extLst>
              </a:tr>
              <a:tr h="301752">
                <a:tc vMerge="1">
                  <a:txBody>
                    <a:bodyPr/>
                    <a:lstStyle/>
                    <a:p>
                      <a:endParaRPr lang="en-US" sz="800" dirty="0"/>
                    </a:p>
                  </a:txBody>
                  <a:tcPr/>
                </a:tc>
                <a:tc>
                  <a:txBody>
                    <a:bodyPr/>
                    <a:lstStyle/>
                    <a:p>
                      <a:pPr algn="l">
                        <a:lnSpc>
                          <a:spcPct val="100000"/>
                        </a:lnSpc>
                      </a:pPr>
                      <a:r>
                        <a:rPr lang="ja-JP" altLang="en-US" sz="600" b="1" kern="1200" dirty="0" smtClean="0">
                          <a:solidFill>
                            <a:schemeClr val="tx1"/>
                          </a:solidFill>
                          <a:latin typeface="+mn-lt"/>
                          <a:ea typeface="+mn-ea"/>
                          <a:cs typeface="+mn-cs"/>
                        </a:rPr>
                        <a:t>予防</a:t>
                      </a:r>
                      <a:endParaRPr lang="en-US" sz="600" b="1" kern="1200" dirty="0">
                        <a:solidFill>
                          <a:schemeClr val="tx1"/>
                        </a:solidFill>
                        <a:latin typeface="+mn-lt"/>
                        <a:ea typeface="+mn-ea"/>
                        <a:cs typeface="+mn-cs"/>
                      </a:endParaRPr>
                    </a:p>
                    <a:p>
                      <a:pPr algn="l">
                        <a:lnSpc>
                          <a:spcPct val="100000"/>
                        </a:lnSpc>
                      </a:pPr>
                      <a:r>
                        <a:rPr lang="ja-JP" altLang="en-US" sz="600" b="0" kern="1200" dirty="0" smtClean="0">
                          <a:solidFill>
                            <a:schemeClr val="tx1"/>
                          </a:solidFill>
                          <a:latin typeface="+mn-lt"/>
                          <a:ea typeface="+mn-ea"/>
                          <a:cs typeface="+mn-cs"/>
                        </a:rPr>
                        <a:t>エンドポイントレベルでの侵害行為を防止</a:t>
                      </a:r>
                      <a:endParaRPr lang="en-US" sz="600" b="0" kern="1200" dirty="0">
                        <a:solidFill>
                          <a:schemeClr val="tx1"/>
                        </a:solidFill>
                        <a:latin typeface="+mn-lt"/>
                        <a:ea typeface="+mn-ea"/>
                        <a:cs typeface="+mn-cs"/>
                      </a:endParaRPr>
                    </a:p>
                  </a:txBody>
                  <a:tcPr marL="20574" marR="20574" marT="13716" marB="13716">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2"/>
                          </a:solidFill>
                          <a:effectLst/>
                          <a:uLnTx/>
                          <a:uFillTx/>
                          <a:latin typeface="+mn-lt"/>
                          <a:ea typeface="+mn-ea"/>
                          <a:cs typeface="+mn-cs"/>
                        </a:rPr>
                        <a:t>●</a:t>
                      </a:r>
                      <a:endParaRPr lang="en-US" sz="1500" b="1" kern="1200" dirty="0">
                        <a:solidFill>
                          <a:schemeClr val="accent2"/>
                        </a:solidFill>
                        <a:latin typeface="+mn-lt"/>
                        <a:ea typeface="+mn-ea"/>
                        <a:cs typeface="+mn-cs"/>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b="1" dirty="0">
                        <a:solidFill>
                          <a:schemeClr val="accent2"/>
                        </a:solidFill>
                      </a:endParaRPr>
                    </a:p>
                  </a:txBody>
                  <a:tcPr marL="20574" marR="20574" marT="13716" marB="1371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011440335"/>
                  </a:ext>
                </a:extLst>
              </a:tr>
            </a:tbl>
          </a:graphicData>
        </a:graphic>
      </p:graphicFrame>
      <p:sp>
        <p:nvSpPr>
          <p:cNvPr id="4" name="Freeform 45"/>
          <p:cNvSpPr>
            <a:spLocks noChangeAspect="1" noEditPoints="1"/>
          </p:cNvSpPr>
          <p:nvPr/>
        </p:nvSpPr>
        <p:spPr bwMode="auto">
          <a:xfrm>
            <a:off x="708486" y="2505985"/>
            <a:ext cx="248777" cy="248237"/>
          </a:xfrm>
          <a:custGeom>
            <a:avLst/>
            <a:gdLst>
              <a:gd name="T0" fmla="*/ 3905 w 4320"/>
              <a:gd name="T1" fmla="*/ 2377 h 4320"/>
              <a:gd name="T2" fmla="*/ 3524 w 4320"/>
              <a:gd name="T3" fmla="*/ 2003 h 4320"/>
              <a:gd name="T4" fmla="*/ 2602 w 4320"/>
              <a:gd name="T5" fmla="*/ 1930 h 4320"/>
              <a:gd name="T6" fmla="*/ 2396 w 4320"/>
              <a:gd name="T7" fmla="*/ 1792 h 4320"/>
              <a:gd name="T8" fmla="*/ 2595 w 4320"/>
              <a:gd name="T9" fmla="*/ 890 h 4320"/>
              <a:gd name="T10" fmla="*/ 2700 w 4320"/>
              <a:gd name="T11" fmla="*/ 441 h 4320"/>
              <a:gd name="T12" fmla="*/ 2510 w 4320"/>
              <a:gd name="T13" fmla="*/ 126 h 4320"/>
              <a:gd name="T14" fmla="*/ 2160 w 4320"/>
              <a:gd name="T15" fmla="*/ 0 h 4320"/>
              <a:gd name="T16" fmla="*/ 1830 w 4320"/>
              <a:gd name="T17" fmla="*/ 109 h 4320"/>
              <a:gd name="T18" fmla="*/ 1626 w 4320"/>
              <a:gd name="T19" fmla="*/ 414 h 4320"/>
              <a:gd name="T20" fmla="*/ 1702 w 4320"/>
              <a:gd name="T21" fmla="*/ 857 h 4320"/>
              <a:gd name="T22" fmla="*/ 1933 w 4320"/>
              <a:gd name="T23" fmla="*/ 1764 h 4320"/>
              <a:gd name="T24" fmla="*/ 1745 w 4320"/>
              <a:gd name="T25" fmla="*/ 1924 h 4320"/>
              <a:gd name="T26" fmla="*/ 837 w 4320"/>
              <a:gd name="T27" fmla="*/ 1988 h 4320"/>
              <a:gd name="T28" fmla="*/ 431 w 4320"/>
              <a:gd name="T29" fmla="*/ 2344 h 4320"/>
              <a:gd name="T30" fmla="*/ 333 w 4320"/>
              <a:gd name="T31" fmla="*/ 3262 h 4320"/>
              <a:gd name="T32" fmla="*/ 6 w 4320"/>
              <a:gd name="T33" fmla="*/ 3685 h 4320"/>
              <a:gd name="T34" fmla="*/ 79 w 4320"/>
              <a:gd name="T35" fmla="*/ 4054 h 4320"/>
              <a:gd name="T36" fmla="*/ 362 w 4320"/>
              <a:gd name="T37" fmla="*/ 4287 h 4320"/>
              <a:gd name="T38" fmla="*/ 715 w 4320"/>
              <a:gd name="T39" fmla="*/ 4296 h 4320"/>
              <a:gd name="T40" fmla="*/ 1008 w 4320"/>
              <a:gd name="T41" fmla="*/ 4077 h 4320"/>
              <a:gd name="T42" fmla="*/ 1102 w 4320"/>
              <a:gd name="T43" fmla="*/ 3727 h 4320"/>
              <a:gd name="T44" fmla="*/ 806 w 4320"/>
              <a:gd name="T45" fmla="*/ 3279 h 4320"/>
              <a:gd name="T46" fmla="*/ 852 w 4320"/>
              <a:gd name="T47" fmla="*/ 2489 h 4320"/>
              <a:gd name="T48" fmla="*/ 1586 w 4320"/>
              <a:gd name="T49" fmla="*/ 2378 h 4320"/>
              <a:gd name="T50" fmla="*/ 1838 w 4320"/>
              <a:gd name="T51" fmla="*/ 3320 h 4320"/>
              <a:gd name="T52" fmla="*/ 1609 w 4320"/>
              <a:gd name="T53" fmla="*/ 3769 h 4320"/>
              <a:gd name="T54" fmla="*/ 1735 w 4320"/>
              <a:gd name="T55" fmla="*/ 4119 h 4320"/>
              <a:gd name="T56" fmla="*/ 2049 w 4320"/>
              <a:gd name="T57" fmla="*/ 4309 h 4320"/>
              <a:gd name="T58" fmla="*/ 2398 w 4320"/>
              <a:gd name="T59" fmla="*/ 4265 h 4320"/>
              <a:gd name="T60" fmla="*/ 2657 w 4320"/>
              <a:gd name="T61" fmla="*/ 4008 h 4320"/>
              <a:gd name="T62" fmla="*/ 2687 w 4320"/>
              <a:gd name="T63" fmla="*/ 3606 h 4320"/>
              <a:gd name="T64" fmla="*/ 2378 w 4320"/>
              <a:gd name="T65" fmla="*/ 2321 h 4320"/>
              <a:gd name="T66" fmla="*/ 3303 w 4320"/>
              <a:gd name="T67" fmla="*/ 2390 h 4320"/>
              <a:gd name="T68" fmla="*/ 3510 w 4320"/>
              <a:gd name="T69" fmla="*/ 2555 h 4320"/>
              <a:gd name="T70" fmla="*/ 3386 w 4320"/>
              <a:gd name="T71" fmla="*/ 3372 h 4320"/>
              <a:gd name="T72" fmla="*/ 3220 w 4320"/>
              <a:gd name="T73" fmla="*/ 3825 h 4320"/>
              <a:gd name="T74" fmla="*/ 3379 w 4320"/>
              <a:gd name="T75" fmla="*/ 4159 h 4320"/>
              <a:gd name="T76" fmla="*/ 3713 w 4320"/>
              <a:gd name="T77" fmla="*/ 4317 h 4320"/>
              <a:gd name="T78" fmla="*/ 4054 w 4320"/>
              <a:gd name="T79" fmla="*/ 4241 h 4320"/>
              <a:gd name="T80" fmla="*/ 4287 w 4320"/>
              <a:gd name="T81" fmla="*/ 3958 h 4320"/>
              <a:gd name="T82" fmla="*/ 4267 w 4320"/>
              <a:gd name="T83" fmla="*/ 3532 h 4320"/>
              <a:gd name="T84" fmla="*/ 867 w 4320"/>
              <a:gd name="T85" fmla="*/ 3802 h 4320"/>
              <a:gd name="T86" fmla="*/ 585 w 4320"/>
              <a:gd name="T87" fmla="*/ 4086 h 4320"/>
              <a:gd name="T88" fmla="*/ 259 w 4320"/>
              <a:gd name="T89" fmla="*/ 3892 h 4320"/>
              <a:gd name="T90" fmla="*/ 349 w 4320"/>
              <a:gd name="T91" fmla="*/ 3523 h 4320"/>
              <a:gd name="T92" fmla="*/ 730 w 4320"/>
              <a:gd name="T93" fmla="*/ 3504 h 4320"/>
              <a:gd name="T94" fmla="*/ 1844 w 4320"/>
              <a:gd name="T95" fmla="*/ 518 h 4320"/>
              <a:gd name="T96" fmla="*/ 2127 w 4320"/>
              <a:gd name="T97" fmla="*/ 234 h 4320"/>
              <a:gd name="T98" fmla="*/ 2453 w 4320"/>
              <a:gd name="T99" fmla="*/ 428 h 4320"/>
              <a:gd name="T100" fmla="*/ 2363 w 4320"/>
              <a:gd name="T101" fmla="*/ 797 h 4320"/>
              <a:gd name="T102" fmla="*/ 1982 w 4320"/>
              <a:gd name="T103" fmla="*/ 816 h 4320"/>
              <a:gd name="T104" fmla="*/ 2476 w 4320"/>
              <a:gd name="T105" fmla="*/ 3802 h 4320"/>
              <a:gd name="T106" fmla="*/ 2193 w 4320"/>
              <a:gd name="T107" fmla="*/ 4086 h 4320"/>
              <a:gd name="T108" fmla="*/ 1867 w 4320"/>
              <a:gd name="T109" fmla="*/ 3892 h 4320"/>
              <a:gd name="T110" fmla="*/ 1958 w 4320"/>
              <a:gd name="T111" fmla="*/ 3523 h 4320"/>
              <a:gd name="T112" fmla="*/ 2338 w 4320"/>
              <a:gd name="T113" fmla="*/ 3504 h 4320"/>
              <a:gd name="T114" fmla="*/ 3735 w 4320"/>
              <a:gd name="T115" fmla="*/ 4086 h 4320"/>
              <a:gd name="T116" fmla="*/ 3453 w 4320"/>
              <a:gd name="T117" fmla="*/ 3802 h 4320"/>
              <a:gd name="T118" fmla="*/ 3645 w 4320"/>
              <a:gd name="T119" fmla="*/ 3476 h 4320"/>
              <a:gd name="T120" fmla="*/ 4014 w 4320"/>
              <a:gd name="T121" fmla="*/ 3566 h 4320"/>
              <a:gd name="T122" fmla="*/ 4033 w 4320"/>
              <a:gd name="T123" fmla="*/ 3947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0" h="4320">
                <a:moveTo>
                  <a:pt x="3987" y="3262"/>
                </a:moveTo>
                <a:lnTo>
                  <a:pt x="3987" y="2734"/>
                </a:lnTo>
                <a:lnTo>
                  <a:pt x="3987" y="2734"/>
                </a:lnTo>
                <a:lnTo>
                  <a:pt x="3987" y="2704"/>
                </a:lnTo>
                <a:lnTo>
                  <a:pt x="3984" y="2673"/>
                </a:lnTo>
                <a:lnTo>
                  <a:pt x="3981" y="2641"/>
                </a:lnTo>
                <a:lnTo>
                  <a:pt x="3977" y="2610"/>
                </a:lnTo>
                <a:lnTo>
                  <a:pt x="3971" y="2576"/>
                </a:lnTo>
                <a:lnTo>
                  <a:pt x="3964" y="2543"/>
                </a:lnTo>
                <a:lnTo>
                  <a:pt x="3955" y="2509"/>
                </a:lnTo>
                <a:lnTo>
                  <a:pt x="3945" y="2476"/>
                </a:lnTo>
                <a:lnTo>
                  <a:pt x="3934" y="2443"/>
                </a:lnTo>
                <a:lnTo>
                  <a:pt x="3921" y="2410"/>
                </a:lnTo>
                <a:lnTo>
                  <a:pt x="3905" y="2377"/>
                </a:lnTo>
                <a:lnTo>
                  <a:pt x="3889" y="2344"/>
                </a:lnTo>
                <a:lnTo>
                  <a:pt x="3872" y="2311"/>
                </a:lnTo>
                <a:lnTo>
                  <a:pt x="3852" y="2279"/>
                </a:lnTo>
                <a:lnTo>
                  <a:pt x="3832" y="2249"/>
                </a:lnTo>
                <a:lnTo>
                  <a:pt x="3809" y="2219"/>
                </a:lnTo>
                <a:lnTo>
                  <a:pt x="3784" y="2189"/>
                </a:lnTo>
                <a:lnTo>
                  <a:pt x="3758" y="2161"/>
                </a:lnTo>
                <a:lnTo>
                  <a:pt x="3730" y="2134"/>
                </a:lnTo>
                <a:lnTo>
                  <a:pt x="3701" y="2108"/>
                </a:lnTo>
                <a:lnTo>
                  <a:pt x="3669" y="2084"/>
                </a:lnTo>
                <a:lnTo>
                  <a:pt x="3636" y="2061"/>
                </a:lnTo>
                <a:lnTo>
                  <a:pt x="3600" y="2041"/>
                </a:lnTo>
                <a:lnTo>
                  <a:pt x="3563" y="2021"/>
                </a:lnTo>
                <a:lnTo>
                  <a:pt x="3524" y="2003"/>
                </a:lnTo>
                <a:lnTo>
                  <a:pt x="3483" y="1988"/>
                </a:lnTo>
                <a:lnTo>
                  <a:pt x="3440" y="1973"/>
                </a:lnTo>
                <a:lnTo>
                  <a:pt x="3395" y="1963"/>
                </a:lnTo>
                <a:lnTo>
                  <a:pt x="3348" y="1953"/>
                </a:lnTo>
                <a:lnTo>
                  <a:pt x="3299" y="1947"/>
                </a:lnTo>
                <a:lnTo>
                  <a:pt x="3247" y="1943"/>
                </a:lnTo>
                <a:lnTo>
                  <a:pt x="3194" y="1942"/>
                </a:lnTo>
                <a:lnTo>
                  <a:pt x="2734" y="1942"/>
                </a:lnTo>
                <a:lnTo>
                  <a:pt x="2734" y="1942"/>
                </a:lnTo>
                <a:lnTo>
                  <a:pt x="2704" y="1942"/>
                </a:lnTo>
                <a:lnTo>
                  <a:pt x="2677" y="1940"/>
                </a:lnTo>
                <a:lnTo>
                  <a:pt x="2651" y="1937"/>
                </a:lnTo>
                <a:lnTo>
                  <a:pt x="2627" y="1935"/>
                </a:lnTo>
                <a:lnTo>
                  <a:pt x="2602" y="1930"/>
                </a:lnTo>
                <a:lnTo>
                  <a:pt x="2581" y="1926"/>
                </a:lnTo>
                <a:lnTo>
                  <a:pt x="2561" y="1922"/>
                </a:lnTo>
                <a:lnTo>
                  <a:pt x="2542" y="1916"/>
                </a:lnTo>
                <a:lnTo>
                  <a:pt x="2525" y="1909"/>
                </a:lnTo>
                <a:lnTo>
                  <a:pt x="2509" y="1903"/>
                </a:lnTo>
                <a:lnTo>
                  <a:pt x="2493" y="1894"/>
                </a:lnTo>
                <a:lnTo>
                  <a:pt x="2480" y="1887"/>
                </a:lnTo>
                <a:lnTo>
                  <a:pt x="2467" y="1879"/>
                </a:lnTo>
                <a:lnTo>
                  <a:pt x="2456" y="1870"/>
                </a:lnTo>
                <a:lnTo>
                  <a:pt x="2444" y="1861"/>
                </a:lnTo>
                <a:lnTo>
                  <a:pt x="2436" y="1851"/>
                </a:lnTo>
                <a:lnTo>
                  <a:pt x="2419" y="1833"/>
                </a:lnTo>
                <a:lnTo>
                  <a:pt x="2406" y="1812"/>
                </a:lnTo>
                <a:lnTo>
                  <a:pt x="2396" y="1792"/>
                </a:lnTo>
                <a:lnTo>
                  <a:pt x="2388" y="1772"/>
                </a:lnTo>
                <a:lnTo>
                  <a:pt x="2384" y="1754"/>
                </a:lnTo>
                <a:lnTo>
                  <a:pt x="2381" y="1735"/>
                </a:lnTo>
                <a:lnTo>
                  <a:pt x="2378" y="1716"/>
                </a:lnTo>
                <a:lnTo>
                  <a:pt x="2378" y="1700"/>
                </a:lnTo>
                <a:lnTo>
                  <a:pt x="2378" y="1058"/>
                </a:lnTo>
                <a:lnTo>
                  <a:pt x="2378" y="1058"/>
                </a:lnTo>
                <a:lnTo>
                  <a:pt x="2414" y="1041"/>
                </a:lnTo>
                <a:lnTo>
                  <a:pt x="2449" y="1021"/>
                </a:lnTo>
                <a:lnTo>
                  <a:pt x="2482" y="1000"/>
                </a:lnTo>
                <a:lnTo>
                  <a:pt x="2513" y="975"/>
                </a:lnTo>
                <a:lnTo>
                  <a:pt x="2542" y="948"/>
                </a:lnTo>
                <a:lnTo>
                  <a:pt x="2569" y="921"/>
                </a:lnTo>
                <a:lnTo>
                  <a:pt x="2595" y="890"/>
                </a:lnTo>
                <a:lnTo>
                  <a:pt x="2618" y="857"/>
                </a:lnTo>
                <a:lnTo>
                  <a:pt x="2640" y="824"/>
                </a:lnTo>
                <a:lnTo>
                  <a:pt x="2658" y="788"/>
                </a:lnTo>
                <a:lnTo>
                  <a:pt x="2674" y="753"/>
                </a:lnTo>
                <a:lnTo>
                  <a:pt x="2687" y="714"/>
                </a:lnTo>
                <a:lnTo>
                  <a:pt x="2697" y="675"/>
                </a:lnTo>
                <a:lnTo>
                  <a:pt x="2706" y="635"/>
                </a:lnTo>
                <a:lnTo>
                  <a:pt x="2710" y="593"/>
                </a:lnTo>
                <a:lnTo>
                  <a:pt x="2711" y="551"/>
                </a:lnTo>
                <a:lnTo>
                  <a:pt x="2711" y="551"/>
                </a:lnTo>
                <a:lnTo>
                  <a:pt x="2711" y="523"/>
                </a:lnTo>
                <a:lnTo>
                  <a:pt x="2709" y="495"/>
                </a:lnTo>
                <a:lnTo>
                  <a:pt x="2706" y="467"/>
                </a:lnTo>
                <a:lnTo>
                  <a:pt x="2700" y="441"/>
                </a:lnTo>
                <a:lnTo>
                  <a:pt x="2694" y="414"/>
                </a:lnTo>
                <a:lnTo>
                  <a:pt x="2687" y="388"/>
                </a:lnTo>
                <a:lnTo>
                  <a:pt x="2678" y="362"/>
                </a:lnTo>
                <a:lnTo>
                  <a:pt x="2668" y="336"/>
                </a:lnTo>
                <a:lnTo>
                  <a:pt x="2657" y="312"/>
                </a:lnTo>
                <a:lnTo>
                  <a:pt x="2645" y="289"/>
                </a:lnTo>
                <a:lnTo>
                  <a:pt x="2631" y="266"/>
                </a:lnTo>
                <a:lnTo>
                  <a:pt x="2617" y="243"/>
                </a:lnTo>
                <a:lnTo>
                  <a:pt x="2602" y="221"/>
                </a:lnTo>
                <a:lnTo>
                  <a:pt x="2585" y="201"/>
                </a:lnTo>
                <a:lnTo>
                  <a:pt x="2568" y="181"/>
                </a:lnTo>
                <a:lnTo>
                  <a:pt x="2551" y="161"/>
                </a:lnTo>
                <a:lnTo>
                  <a:pt x="2531" y="144"/>
                </a:lnTo>
                <a:lnTo>
                  <a:pt x="2510" y="126"/>
                </a:lnTo>
                <a:lnTo>
                  <a:pt x="2490" y="109"/>
                </a:lnTo>
                <a:lnTo>
                  <a:pt x="2469" y="93"/>
                </a:lnTo>
                <a:lnTo>
                  <a:pt x="2446" y="79"/>
                </a:lnTo>
                <a:lnTo>
                  <a:pt x="2423" y="66"/>
                </a:lnTo>
                <a:lnTo>
                  <a:pt x="2398" y="55"/>
                </a:lnTo>
                <a:lnTo>
                  <a:pt x="2374" y="43"/>
                </a:lnTo>
                <a:lnTo>
                  <a:pt x="2350" y="33"/>
                </a:lnTo>
                <a:lnTo>
                  <a:pt x="2324" y="24"/>
                </a:lnTo>
                <a:lnTo>
                  <a:pt x="2298" y="17"/>
                </a:lnTo>
                <a:lnTo>
                  <a:pt x="2271" y="11"/>
                </a:lnTo>
                <a:lnTo>
                  <a:pt x="2243" y="6"/>
                </a:lnTo>
                <a:lnTo>
                  <a:pt x="2216" y="3"/>
                </a:lnTo>
                <a:lnTo>
                  <a:pt x="2189" y="0"/>
                </a:lnTo>
                <a:lnTo>
                  <a:pt x="2160" y="0"/>
                </a:lnTo>
                <a:lnTo>
                  <a:pt x="2160" y="0"/>
                </a:lnTo>
                <a:lnTo>
                  <a:pt x="2131" y="0"/>
                </a:lnTo>
                <a:lnTo>
                  <a:pt x="2104" y="3"/>
                </a:lnTo>
                <a:lnTo>
                  <a:pt x="2077" y="6"/>
                </a:lnTo>
                <a:lnTo>
                  <a:pt x="2049" y="11"/>
                </a:lnTo>
                <a:lnTo>
                  <a:pt x="2022" y="17"/>
                </a:lnTo>
                <a:lnTo>
                  <a:pt x="1996" y="24"/>
                </a:lnTo>
                <a:lnTo>
                  <a:pt x="1970" y="33"/>
                </a:lnTo>
                <a:lnTo>
                  <a:pt x="1946" y="43"/>
                </a:lnTo>
                <a:lnTo>
                  <a:pt x="1922" y="55"/>
                </a:lnTo>
                <a:lnTo>
                  <a:pt x="1897" y="66"/>
                </a:lnTo>
                <a:lnTo>
                  <a:pt x="1874" y="79"/>
                </a:lnTo>
                <a:lnTo>
                  <a:pt x="1851" y="93"/>
                </a:lnTo>
                <a:lnTo>
                  <a:pt x="1830" y="109"/>
                </a:lnTo>
                <a:lnTo>
                  <a:pt x="1810" y="126"/>
                </a:lnTo>
                <a:lnTo>
                  <a:pt x="1789" y="144"/>
                </a:lnTo>
                <a:lnTo>
                  <a:pt x="1769" y="161"/>
                </a:lnTo>
                <a:lnTo>
                  <a:pt x="1752" y="181"/>
                </a:lnTo>
                <a:lnTo>
                  <a:pt x="1735" y="201"/>
                </a:lnTo>
                <a:lnTo>
                  <a:pt x="1718" y="221"/>
                </a:lnTo>
                <a:lnTo>
                  <a:pt x="1703" y="243"/>
                </a:lnTo>
                <a:lnTo>
                  <a:pt x="1689" y="266"/>
                </a:lnTo>
                <a:lnTo>
                  <a:pt x="1675" y="289"/>
                </a:lnTo>
                <a:lnTo>
                  <a:pt x="1663" y="312"/>
                </a:lnTo>
                <a:lnTo>
                  <a:pt x="1652" y="336"/>
                </a:lnTo>
                <a:lnTo>
                  <a:pt x="1642" y="362"/>
                </a:lnTo>
                <a:lnTo>
                  <a:pt x="1633" y="388"/>
                </a:lnTo>
                <a:lnTo>
                  <a:pt x="1626" y="414"/>
                </a:lnTo>
                <a:lnTo>
                  <a:pt x="1620" y="441"/>
                </a:lnTo>
                <a:lnTo>
                  <a:pt x="1614" y="467"/>
                </a:lnTo>
                <a:lnTo>
                  <a:pt x="1611" y="495"/>
                </a:lnTo>
                <a:lnTo>
                  <a:pt x="1609" y="523"/>
                </a:lnTo>
                <a:lnTo>
                  <a:pt x="1609" y="551"/>
                </a:lnTo>
                <a:lnTo>
                  <a:pt x="1609" y="551"/>
                </a:lnTo>
                <a:lnTo>
                  <a:pt x="1610" y="593"/>
                </a:lnTo>
                <a:lnTo>
                  <a:pt x="1614" y="635"/>
                </a:lnTo>
                <a:lnTo>
                  <a:pt x="1623" y="675"/>
                </a:lnTo>
                <a:lnTo>
                  <a:pt x="1633" y="714"/>
                </a:lnTo>
                <a:lnTo>
                  <a:pt x="1646" y="753"/>
                </a:lnTo>
                <a:lnTo>
                  <a:pt x="1662" y="788"/>
                </a:lnTo>
                <a:lnTo>
                  <a:pt x="1680" y="824"/>
                </a:lnTo>
                <a:lnTo>
                  <a:pt x="1702" y="857"/>
                </a:lnTo>
                <a:lnTo>
                  <a:pt x="1725" y="890"/>
                </a:lnTo>
                <a:lnTo>
                  <a:pt x="1751" y="921"/>
                </a:lnTo>
                <a:lnTo>
                  <a:pt x="1778" y="948"/>
                </a:lnTo>
                <a:lnTo>
                  <a:pt x="1807" y="975"/>
                </a:lnTo>
                <a:lnTo>
                  <a:pt x="1838" y="1000"/>
                </a:lnTo>
                <a:lnTo>
                  <a:pt x="1871" y="1021"/>
                </a:lnTo>
                <a:lnTo>
                  <a:pt x="1906" y="1041"/>
                </a:lnTo>
                <a:lnTo>
                  <a:pt x="1942" y="1058"/>
                </a:lnTo>
                <a:lnTo>
                  <a:pt x="1942" y="1700"/>
                </a:lnTo>
                <a:lnTo>
                  <a:pt x="1942" y="1700"/>
                </a:lnTo>
                <a:lnTo>
                  <a:pt x="1942" y="1713"/>
                </a:lnTo>
                <a:lnTo>
                  <a:pt x="1940" y="1728"/>
                </a:lnTo>
                <a:lnTo>
                  <a:pt x="1937" y="1745"/>
                </a:lnTo>
                <a:lnTo>
                  <a:pt x="1933" y="1764"/>
                </a:lnTo>
                <a:lnTo>
                  <a:pt x="1927" y="1782"/>
                </a:lnTo>
                <a:lnTo>
                  <a:pt x="1919" y="1802"/>
                </a:lnTo>
                <a:lnTo>
                  <a:pt x="1906" y="1824"/>
                </a:lnTo>
                <a:lnTo>
                  <a:pt x="1890" y="1844"/>
                </a:lnTo>
                <a:lnTo>
                  <a:pt x="1881" y="1853"/>
                </a:lnTo>
                <a:lnTo>
                  <a:pt x="1871" y="1863"/>
                </a:lnTo>
                <a:lnTo>
                  <a:pt x="1860" y="1873"/>
                </a:lnTo>
                <a:lnTo>
                  <a:pt x="1847" y="1881"/>
                </a:lnTo>
                <a:lnTo>
                  <a:pt x="1834" y="1890"/>
                </a:lnTo>
                <a:lnTo>
                  <a:pt x="1818" y="1897"/>
                </a:lnTo>
                <a:lnTo>
                  <a:pt x="1802" y="1906"/>
                </a:lnTo>
                <a:lnTo>
                  <a:pt x="1784" y="1913"/>
                </a:lnTo>
                <a:lnTo>
                  <a:pt x="1765" y="1919"/>
                </a:lnTo>
                <a:lnTo>
                  <a:pt x="1745" y="1924"/>
                </a:lnTo>
                <a:lnTo>
                  <a:pt x="1722" y="1930"/>
                </a:lnTo>
                <a:lnTo>
                  <a:pt x="1698" y="1933"/>
                </a:lnTo>
                <a:lnTo>
                  <a:pt x="1673" y="1937"/>
                </a:lnTo>
                <a:lnTo>
                  <a:pt x="1646" y="1940"/>
                </a:lnTo>
                <a:lnTo>
                  <a:pt x="1616" y="1942"/>
                </a:lnTo>
                <a:lnTo>
                  <a:pt x="1586" y="1942"/>
                </a:lnTo>
                <a:lnTo>
                  <a:pt x="1126" y="1942"/>
                </a:lnTo>
                <a:lnTo>
                  <a:pt x="1126" y="1942"/>
                </a:lnTo>
                <a:lnTo>
                  <a:pt x="1073" y="1943"/>
                </a:lnTo>
                <a:lnTo>
                  <a:pt x="1021" y="1947"/>
                </a:lnTo>
                <a:lnTo>
                  <a:pt x="972" y="1953"/>
                </a:lnTo>
                <a:lnTo>
                  <a:pt x="925" y="1963"/>
                </a:lnTo>
                <a:lnTo>
                  <a:pt x="880" y="1973"/>
                </a:lnTo>
                <a:lnTo>
                  <a:pt x="837" y="1988"/>
                </a:lnTo>
                <a:lnTo>
                  <a:pt x="796" y="2003"/>
                </a:lnTo>
                <a:lnTo>
                  <a:pt x="757" y="2021"/>
                </a:lnTo>
                <a:lnTo>
                  <a:pt x="720" y="2041"/>
                </a:lnTo>
                <a:lnTo>
                  <a:pt x="684" y="2061"/>
                </a:lnTo>
                <a:lnTo>
                  <a:pt x="651" y="2084"/>
                </a:lnTo>
                <a:lnTo>
                  <a:pt x="619" y="2108"/>
                </a:lnTo>
                <a:lnTo>
                  <a:pt x="590" y="2134"/>
                </a:lnTo>
                <a:lnTo>
                  <a:pt x="562" y="2161"/>
                </a:lnTo>
                <a:lnTo>
                  <a:pt x="536" y="2189"/>
                </a:lnTo>
                <a:lnTo>
                  <a:pt x="511" y="2219"/>
                </a:lnTo>
                <a:lnTo>
                  <a:pt x="488" y="2249"/>
                </a:lnTo>
                <a:lnTo>
                  <a:pt x="468" y="2279"/>
                </a:lnTo>
                <a:lnTo>
                  <a:pt x="448" y="2311"/>
                </a:lnTo>
                <a:lnTo>
                  <a:pt x="431" y="2344"/>
                </a:lnTo>
                <a:lnTo>
                  <a:pt x="415" y="2377"/>
                </a:lnTo>
                <a:lnTo>
                  <a:pt x="399" y="2410"/>
                </a:lnTo>
                <a:lnTo>
                  <a:pt x="386" y="2443"/>
                </a:lnTo>
                <a:lnTo>
                  <a:pt x="375" y="2476"/>
                </a:lnTo>
                <a:lnTo>
                  <a:pt x="365" y="2509"/>
                </a:lnTo>
                <a:lnTo>
                  <a:pt x="356" y="2543"/>
                </a:lnTo>
                <a:lnTo>
                  <a:pt x="349" y="2576"/>
                </a:lnTo>
                <a:lnTo>
                  <a:pt x="343" y="2610"/>
                </a:lnTo>
                <a:lnTo>
                  <a:pt x="339" y="2641"/>
                </a:lnTo>
                <a:lnTo>
                  <a:pt x="336" y="2673"/>
                </a:lnTo>
                <a:lnTo>
                  <a:pt x="333" y="2704"/>
                </a:lnTo>
                <a:lnTo>
                  <a:pt x="333" y="2734"/>
                </a:lnTo>
                <a:lnTo>
                  <a:pt x="333" y="3262"/>
                </a:lnTo>
                <a:lnTo>
                  <a:pt x="333" y="3262"/>
                </a:lnTo>
                <a:lnTo>
                  <a:pt x="297" y="3279"/>
                </a:lnTo>
                <a:lnTo>
                  <a:pt x="263" y="3299"/>
                </a:lnTo>
                <a:lnTo>
                  <a:pt x="230" y="3320"/>
                </a:lnTo>
                <a:lnTo>
                  <a:pt x="198" y="3345"/>
                </a:lnTo>
                <a:lnTo>
                  <a:pt x="169" y="3372"/>
                </a:lnTo>
                <a:lnTo>
                  <a:pt x="142" y="3399"/>
                </a:lnTo>
                <a:lnTo>
                  <a:pt x="116" y="3430"/>
                </a:lnTo>
                <a:lnTo>
                  <a:pt x="93" y="3463"/>
                </a:lnTo>
                <a:lnTo>
                  <a:pt x="72" y="3496"/>
                </a:lnTo>
                <a:lnTo>
                  <a:pt x="53" y="3532"/>
                </a:lnTo>
                <a:lnTo>
                  <a:pt x="37" y="3567"/>
                </a:lnTo>
                <a:lnTo>
                  <a:pt x="24" y="3606"/>
                </a:lnTo>
                <a:lnTo>
                  <a:pt x="14" y="3645"/>
                </a:lnTo>
                <a:lnTo>
                  <a:pt x="6" y="3685"/>
                </a:lnTo>
                <a:lnTo>
                  <a:pt x="1" y="3727"/>
                </a:lnTo>
                <a:lnTo>
                  <a:pt x="0" y="3769"/>
                </a:lnTo>
                <a:lnTo>
                  <a:pt x="0" y="3769"/>
                </a:lnTo>
                <a:lnTo>
                  <a:pt x="0" y="3797"/>
                </a:lnTo>
                <a:lnTo>
                  <a:pt x="3" y="3825"/>
                </a:lnTo>
                <a:lnTo>
                  <a:pt x="6" y="3853"/>
                </a:lnTo>
                <a:lnTo>
                  <a:pt x="11" y="3879"/>
                </a:lnTo>
                <a:lnTo>
                  <a:pt x="17" y="3906"/>
                </a:lnTo>
                <a:lnTo>
                  <a:pt x="24" y="3932"/>
                </a:lnTo>
                <a:lnTo>
                  <a:pt x="33" y="3958"/>
                </a:lnTo>
                <a:lnTo>
                  <a:pt x="43" y="3984"/>
                </a:lnTo>
                <a:lnTo>
                  <a:pt x="55" y="4008"/>
                </a:lnTo>
                <a:lnTo>
                  <a:pt x="66" y="4031"/>
                </a:lnTo>
                <a:lnTo>
                  <a:pt x="79" y="4054"/>
                </a:lnTo>
                <a:lnTo>
                  <a:pt x="93" y="4077"/>
                </a:lnTo>
                <a:lnTo>
                  <a:pt x="109" y="4099"/>
                </a:lnTo>
                <a:lnTo>
                  <a:pt x="126" y="4119"/>
                </a:lnTo>
                <a:lnTo>
                  <a:pt x="144" y="4139"/>
                </a:lnTo>
                <a:lnTo>
                  <a:pt x="161" y="4159"/>
                </a:lnTo>
                <a:lnTo>
                  <a:pt x="181" y="4176"/>
                </a:lnTo>
                <a:lnTo>
                  <a:pt x="201" y="4194"/>
                </a:lnTo>
                <a:lnTo>
                  <a:pt x="221" y="4211"/>
                </a:lnTo>
                <a:lnTo>
                  <a:pt x="243" y="4227"/>
                </a:lnTo>
                <a:lnTo>
                  <a:pt x="266" y="4241"/>
                </a:lnTo>
                <a:lnTo>
                  <a:pt x="289" y="4254"/>
                </a:lnTo>
                <a:lnTo>
                  <a:pt x="312" y="4265"/>
                </a:lnTo>
                <a:lnTo>
                  <a:pt x="336" y="4277"/>
                </a:lnTo>
                <a:lnTo>
                  <a:pt x="362" y="4287"/>
                </a:lnTo>
                <a:lnTo>
                  <a:pt x="388" y="4296"/>
                </a:lnTo>
                <a:lnTo>
                  <a:pt x="414" y="4303"/>
                </a:lnTo>
                <a:lnTo>
                  <a:pt x="441" y="4309"/>
                </a:lnTo>
                <a:lnTo>
                  <a:pt x="467" y="4314"/>
                </a:lnTo>
                <a:lnTo>
                  <a:pt x="495" y="4317"/>
                </a:lnTo>
                <a:lnTo>
                  <a:pt x="523" y="4320"/>
                </a:lnTo>
                <a:lnTo>
                  <a:pt x="551" y="4320"/>
                </a:lnTo>
                <a:lnTo>
                  <a:pt x="551" y="4320"/>
                </a:lnTo>
                <a:lnTo>
                  <a:pt x="580" y="4320"/>
                </a:lnTo>
                <a:lnTo>
                  <a:pt x="608" y="4317"/>
                </a:lnTo>
                <a:lnTo>
                  <a:pt x="635" y="4314"/>
                </a:lnTo>
                <a:lnTo>
                  <a:pt x="662" y="4309"/>
                </a:lnTo>
                <a:lnTo>
                  <a:pt x="689" y="4303"/>
                </a:lnTo>
                <a:lnTo>
                  <a:pt x="715" y="4296"/>
                </a:lnTo>
                <a:lnTo>
                  <a:pt x="741" y="4287"/>
                </a:lnTo>
                <a:lnTo>
                  <a:pt x="765" y="4277"/>
                </a:lnTo>
                <a:lnTo>
                  <a:pt x="790" y="4265"/>
                </a:lnTo>
                <a:lnTo>
                  <a:pt x="814" y="4254"/>
                </a:lnTo>
                <a:lnTo>
                  <a:pt x="837" y="4241"/>
                </a:lnTo>
                <a:lnTo>
                  <a:pt x="860" y="4227"/>
                </a:lnTo>
                <a:lnTo>
                  <a:pt x="882" y="4211"/>
                </a:lnTo>
                <a:lnTo>
                  <a:pt x="902" y="4194"/>
                </a:lnTo>
                <a:lnTo>
                  <a:pt x="922" y="4176"/>
                </a:lnTo>
                <a:lnTo>
                  <a:pt x="941" y="4159"/>
                </a:lnTo>
                <a:lnTo>
                  <a:pt x="959" y="4139"/>
                </a:lnTo>
                <a:lnTo>
                  <a:pt x="977" y="4119"/>
                </a:lnTo>
                <a:lnTo>
                  <a:pt x="994" y="4099"/>
                </a:lnTo>
                <a:lnTo>
                  <a:pt x="1008" y="4077"/>
                </a:lnTo>
                <a:lnTo>
                  <a:pt x="1023" y="4054"/>
                </a:lnTo>
                <a:lnTo>
                  <a:pt x="1037" y="4031"/>
                </a:lnTo>
                <a:lnTo>
                  <a:pt x="1048" y="4008"/>
                </a:lnTo>
                <a:lnTo>
                  <a:pt x="1060" y="3984"/>
                </a:lnTo>
                <a:lnTo>
                  <a:pt x="1070" y="3958"/>
                </a:lnTo>
                <a:lnTo>
                  <a:pt x="1079" y="3932"/>
                </a:lnTo>
                <a:lnTo>
                  <a:pt x="1086" y="3906"/>
                </a:lnTo>
                <a:lnTo>
                  <a:pt x="1091" y="3879"/>
                </a:lnTo>
                <a:lnTo>
                  <a:pt x="1097" y="3853"/>
                </a:lnTo>
                <a:lnTo>
                  <a:pt x="1100" y="3825"/>
                </a:lnTo>
                <a:lnTo>
                  <a:pt x="1102" y="3797"/>
                </a:lnTo>
                <a:lnTo>
                  <a:pt x="1103" y="3769"/>
                </a:lnTo>
                <a:lnTo>
                  <a:pt x="1103" y="3769"/>
                </a:lnTo>
                <a:lnTo>
                  <a:pt x="1102" y="3727"/>
                </a:lnTo>
                <a:lnTo>
                  <a:pt x="1097" y="3685"/>
                </a:lnTo>
                <a:lnTo>
                  <a:pt x="1089" y="3645"/>
                </a:lnTo>
                <a:lnTo>
                  <a:pt x="1079" y="3606"/>
                </a:lnTo>
                <a:lnTo>
                  <a:pt x="1066" y="3567"/>
                </a:lnTo>
                <a:lnTo>
                  <a:pt x="1050" y="3532"/>
                </a:lnTo>
                <a:lnTo>
                  <a:pt x="1031" y="3496"/>
                </a:lnTo>
                <a:lnTo>
                  <a:pt x="1010" y="3463"/>
                </a:lnTo>
                <a:lnTo>
                  <a:pt x="987" y="3430"/>
                </a:lnTo>
                <a:lnTo>
                  <a:pt x="961" y="3399"/>
                </a:lnTo>
                <a:lnTo>
                  <a:pt x="934" y="3372"/>
                </a:lnTo>
                <a:lnTo>
                  <a:pt x="905" y="3345"/>
                </a:lnTo>
                <a:lnTo>
                  <a:pt x="873" y="3320"/>
                </a:lnTo>
                <a:lnTo>
                  <a:pt x="840" y="3299"/>
                </a:lnTo>
                <a:lnTo>
                  <a:pt x="806" y="3279"/>
                </a:lnTo>
                <a:lnTo>
                  <a:pt x="770" y="3262"/>
                </a:lnTo>
                <a:lnTo>
                  <a:pt x="770" y="2734"/>
                </a:lnTo>
                <a:lnTo>
                  <a:pt x="770" y="2734"/>
                </a:lnTo>
                <a:lnTo>
                  <a:pt x="771" y="2701"/>
                </a:lnTo>
                <a:lnTo>
                  <a:pt x="774" y="2680"/>
                </a:lnTo>
                <a:lnTo>
                  <a:pt x="777" y="2654"/>
                </a:lnTo>
                <a:lnTo>
                  <a:pt x="784" y="2625"/>
                </a:lnTo>
                <a:lnTo>
                  <a:pt x="793" y="2595"/>
                </a:lnTo>
                <a:lnTo>
                  <a:pt x="806" y="2565"/>
                </a:lnTo>
                <a:lnTo>
                  <a:pt x="813" y="2549"/>
                </a:lnTo>
                <a:lnTo>
                  <a:pt x="820" y="2533"/>
                </a:lnTo>
                <a:lnTo>
                  <a:pt x="830" y="2519"/>
                </a:lnTo>
                <a:lnTo>
                  <a:pt x="840" y="2505"/>
                </a:lnTo>
                <a:lnTo>
                  <a:pt x="852" y="2489"/>
                </a:lnTo>
                <a:lnTo>
                  <a:pt x="865" y="2476"/>
                </a:lnTo>
                <a:lnTo>
                  <a:pt x="878" y="2462"/>
                </a:lnTo>
                <a:lnTo>
                  <a:pt x="893" y="2449"/>
                </a:lnTo>
                <a:lnTo>
                  <a:pt x="909" y="2437"/>
                </a:lnTo>
                <a:lnTo>
                  <a:pt x="928" y="2426"/>
                </a:lnTo>
                <a:lnTo>
                  <a:pt x="946" y="2416"/>
                </a:lnTo>
                <a:lnTo>
                  <a:pt x="967" y="2406"/>
                </a:lnTo>
                <a:lnTo>
                  <a:pt x="990" y="2398"/>
                </a:lnTo>
                <a:lnTo>
                  <a:pt x="1014" y="2391"/>
                </a:lnTo>
                <a:lnTo>
                  <a:pt x="1038" y="2385"/>
                </a:lnTo>
                <a:lnTo>
                  <a:pt x="1066" y="2381"/>
                </a:lnTo>
                <a:lnTo>
                  <a:pt x="1094" y="2380"/>
                </a:lnTo>
                <a:lnTo>
                  <a:pt x="1126" y="2378"/>
                </a:lnTo>
                <a:lnTo>
                  <a:pt x="1586" y="2378"/>
                </a:lnTo>
                <a:lnTo>
                  <a:pt x="1586" y="2378"/>
                </a:lnTo>
                <a:lnTo>
                  <a:pt x="1637" y="2377"/>
                </a:lnTo>
                <a:lnTo>
                  <a:pt x="1686" y="2374"/>
                </a:lnTo>
                <a:lnTo>
                  <a:pt x="1733" y="2370"/>
                </a:lnTo>
                <a:lnTo>
                  <a:pt x="1779" y="2364"/>
                </a:lnTo>
                <a:lnTo>
                  <a:pt x="1823" y="2355"/>
                </a:lnTo>
                <a:lnTo>
                  <a:pt x="1864" y="2345"/>
                </a:lnTo>
                <a:lnTo>
                  <a:pt x="1904" y="2334"/>
                </a:lnTo>
                <a:lnTo>
                  <a:pt x="1942" y="2321"/>
                </a:lnTo>
                <a:lnTo>
                  <a:pt x="1942" y="3263"/>
                </a:lnTo>
                <a:lnTo>
                  <a:pt x="1942" y="3263"/>
                </a:lnTo>
                <a:lnTo>
                  <a:pt x="1906" y="3279"/>
                </a:lnTo>
                <a:lnTo>
                  <a:pt x="1871" y="3299"/>
                </a:lnTo>
                <a:lnTo>
                  <a:pt x="1838" y="3320"/>
                </a:lnTo>
                <a:lnTo>
                  <a:pt x="1807" y="3345"/>
                </a:lnTo>
                <a:lnTo>
                  <a:pt x="1778" y="3372"/>
                </a:lnTo>
                <a:lnTo>
                  <a:pt x="1751" y="3399"/>
                </a:lnTo>
                <a:lnTo>
                  <a:pt x="1725" y="3430"/>
                </a:lnTo>
                <a:lnTo>
                  <a:pt x="1702" y="3463"/>
                </a:lnTo>
                <a:lnTo>
                  <a:pt x="1680" y="3496"/>
                </a:lnTo>
                <a:lnTo>
                  <a:pt x="1662" y="3532"/>
                </a:lnTo>
                <a:lnTo>
                  <a:pt x="1646" y="3567"/>
                </a:lnTo>
                <a:lnTo>
                  <a:pt x="1633" y="3606"/>
                </a:lnTo>
                <a:lnTo>
                  <a:pt x="1623" y="3645"/>
                </a:lnTo>
                <a:lnTo>
                  <a:pt x="1614" y="3685"/>
                </a:lnTo>
                <a:lnTo>
                  <a:pt x="1610" y="3727"/>
                </a:lnTo>
                <a:lnTo>
                  <a:pt x="1609" y="3769"/>
                </a:lnTo>
                <a:lnTo>
                  <a:pt x="1609" y="3769"/>
                </a:lnTo>
                <a:lnTo>
                  <a:pt x="1609" y="3797"/>
                </a:lnTo>
                <a:lnTo>
                  <a:pt x="1611" y="3825"/>
                </a:lnTo>
                <a:lnTo>
                  <a:pt x="1614" y="3853"/>
                </a:lnTo>
                <a:lnTo>
                  <a:pt x="1620" y="3879"/>
                </a:lnTo>
                <a:lnTo>
                  <a:pt x="1626" y="3906"/>
                </a:lnTo>
                <a:lnTo>
                  <a:pt x="1633" y="3932"/>
                </a:lnTo>
                <a:lnTo>
                  <a:pt x="1642" y="3958"/>
                </a:lnTo>
                <a:lnTo>
                  <a:pt x="1652" y="3984"/>
                </a:lnTo>
                <a:lnTo>
                  <a:pt x="1663" y="4008"/>
                </a:lnTo>
                <a:lnTo>
                  <a:pt x="1675" y="4031"/>
                </a:lnTo>
                <a:lnTo>
                  <a:pt x="1689" y="4054"/>
                </a:lnTo>
                <a:lnTo>
                  <a:pt x="1703" y="4077"/>
                </a:lnTo>
                <a:lnTo>
                  <a:pt x="1718" y="4099"/>
                </a:lnTo>
                <a:lnTo>
                  <a:pt x="1735" y="4119"/>
                </a:lnTo>
                <a:lnTo>
                  <a:pt x="1752" y="4139"/>
                </a:lnTo>
                <a:lnTo>
                  <a:pt x="1769" y="4159"/>
                </a:lnTo>
                <a:lnTo>
                  <a:pt x="1789" y="4176"/>
                </a:lnTo>
                <a:lnTo>
                  <a:pt x="1810" y="4194"/>
                </a:lnTo>
                <a:lnTo>
                  <a:pt x="1830" y="4211"/>
                </a:lnTo>
                <a:lnTo>
                  <a:pt x="1851" y="4227"/>
                </a:lnTo>
                <a:lnTo>
                  <a:pt x="1874" y="4241"/>
                </a:lnTo>
                <a:lnTo>
                  <a:pt x="1897" y="4254"/>
                </a:lnTo>
                <a:lnTo>
                  <a:pt x="1922" y="4265"/>
                </a:lnTo>
                <a:lnTo>
                  <a:pt x="1946" y="4277"/>
                </a:lnTo>
                <a:lnTo>
                  <a:pt x="1970" y="4287"/>
                </a:lnTo>
                <a:lnTo>
                  <a:pt x="1996" y="4296"/>
                </a:lnTo>
                <a:lnTo>
                  <a:pt x="2022" y="4303"/>
                </a:lnTo>
                <a:lnTo>
                  <a:pt x="2049" y="4309"/>
                </a:lnTo>
                <a:lnTo>
                  <a:pt x="2077" y="4314"/>
                </a:lnTo>
                <a:lnTo>
                  <a:pt x="2104" y="4317"/>
                </a:lnTo>
                <a:lnTo>
                  <a:pt x="2131" y="4320"/>
                </a:lnTo>
                <a:lnTo>
                  <a:pt x="2160" y="4320"/>
                </a:lnTo>
                <a:lnTo>
                  <a:pt x="2160" y="4320"/>
                </a:lnTo>
                <a:lnTo>
                  <a:pt x="2189" y="4320"/>
                </a:lnTo>
                <a:lnTo>
                  <a:pt x="2216" y="4317"/>
                </a:lnTo>
                <a:lnTo>
                  <a:pt x="2243" y="4314"/>
                </a:lnTo>
                <a:lnTo>
                  <a:pt x="2271" y="4309"/>
                </a:lnTo>
                <a:lnTo>
                  <a:pt x="2298" y="4303"/>
                </a:lnTo>
                <a:lnTo>
                  <a:pt x="2324" y="4296"/>
                </a:lnTo>
                <a:lnTo>
                  <a:pt x="2350" y="4287"/>
                </a:lnTo>
                <a:lnTo>
                  <a:pt x="2374" y="4277"/>
                </a:lnTo>
                <a:lnTo>
                  <a:pt x="2398" y="4265"/>
                </a:lnTo>
                <a:lnTo>
                  <a:pt x="2423" y="4254"/>
                </a:lnTo>
                <a:lnTo>
                  <a:pt x="2446" y="4241"/>
                </a:lnTo>
                <a:lnTo>
                  <a:pt x="2469" y="4227"/>
                </a:lnTo>
                <a:lnTo>
                  <a:pt x="2490" y="4211"/>
                </a:lnTo>
                <a:lnTo>
                  <a:pt x="2510" y="4194"/>
                </a:lnTo>
                <a:lnTo>
                  <a:pt x="2531" y="4176"/>
                </a:lnTo>
                <a:lnTo>
                  <a:pt x="2551" y="4159"/>
                </a:lnTo>
                <a:lnTo>
                  <a:pt x="2568" y="4139"/>
                </a:lnTo>
                <a:lnTo>
                  <a:pt x="2585" y="4119"/>
                </a:lnTo>
                <a:lnTo>
                  <a:pt x="2602" y="4099"/>
                </a:lnTo>
                <a:lnTo>
                  <a:pt x="2617" y="4077"/>
                </a:lnTo>
                <a:lnTo>
                  <a:pt x="2631" y="4054"/>
                </a:lnTo>
                <a:lnTo>
                  <a:pt x="2645" y="4031"/>
                </a:lnTo>
                <a:lnTo>
                  <a:pt x="2657" y="4008"/>
                </a:lnTo>
                <a:lnTo>
                  <a:pt x="2668" y="3984"/>
                </a:lnTo>
                <a:lnTo>
                  <a:pt x="2678" y="3958"/>
                </a:lnTo>
                <a:lnTo>
                  <a:pt x="2687" y="3932"/>
                </a:lnTo>
                <a:lnTo>
                  <a:pt x="2694" y="3906"/>
                </a:lnTo>
                <a:lnTo>
                  <a:pt x="2700" y="3879"/>
                </a:lnTo>
                <a:lnTo>
                  <a:pt x="2706" y="3853"/>
                </a:lnTo>
                <a:lnTo>
                  <a:pt x="2709" y="3825"/>
                </a:lnTo>
                <a:lnTo>
                  <a:pt x="2711" y="3797"/>
                </a:lnTo>
                <a:lnTo>
                  <a:pt x="2711" y="3769"/>
                </a:lnTo>
                <a:lnTo>
                  <a:pt x="2711" y="3769"/>
                </a:lnTo>
                <a:lnTo>
                  <a:pt x="2710" y="3727"/>
                </a:lnTo>
                <a:lnTo>
                  <a:pt x="2706" y="3685"/>
                </a:lnTo>
                <a:lnTo>
                  <a:pt x="2697" y="3645"/>
                </a:lnTo>
                <a:lnTo>
                  <a:pt x="2687" y="3606"/>
                </a:lnTo>
                <a:lnTo>
                  <a:pt x="2674" y="3567"/>
                </a:lnTo>
                <a:lnTo>
                  <a:pt x="2658" y="3532"/>
                </a:lnTo>
                <a:lnTo>
                  <a:pt x="2640" y="3496"/>
                </a:lnTo>
                <a:lnTo>
                  <a:pt x="2618" y="3463"/>
                </a:lnTo>
                <a:lnTo>
                  <a:pt x="2595" y="3430"/>
                </a:lnTo>
                <a:lnTo>
                  <a:pt x="2569" y="3399"/>
                </a:lnTo>
                <a:lnTo>
                  <a:pt x="2542" y="3372"/>
                </a:lnTo>
                <a:lnTo>
                  <a:pt x="2513" y="3345"/>
                </a:lnTo>
                <a:lnTo>
                  <a:pt x="2482" y="3320"/>
                </a:lnTo>
                <a:lnTo>
                  <a:pt x="2449" y="3299"/>
                </a:lnTo>
                <a:lnTo>
                  <a:pt x="2414" y="3279"/>
                </a:lnTo>
                <a:lnTo>
                  <a:pt x="2378" y="3262"/>
                </a:lnTo>
                <a:lnTo>
                  <a:pt x="2378" y="2321"/>
                </a:lnTo>
                <a:lnTo>
                  <a:pt x="2378" y="2321"/>
                </a:lnTo>
                <a:lnTo>
                  <a:pt x="2416" y="2334"/>
                </a:lnTo>
                <a:lnTo>
                  <a:pt x="2456" y="2345"/>
                </a:lnTo>
                <a:lnTo>
                  <a:pt x="2498" y="2355"/>
                </a:lnTo>
                <a:lnTo>
                  <a:pt x="2541" y="2364"/>
                </a:lnTo>
                <a:lnTo>
                  <a:pt x="2587" y="2370"/>
                </a:lnTo>
                <a:lnTo>
                  <a:pt x="2634" y="2374"/>
                </a:lnTo>
                <a:lnTo>
                  <a:pt x="2683" y="2377"/>
                </a:lnTo>
                <a:lnTo>
                  <a:pt x="2734" y="2378"/>
                </a:lnTo>
                <a:lnTo>
                  <a:pt x="3194" y="2378"/>
                </a:lnTo>
                <a:lnTo>
                  <a:pt x="3194" y="2378"/>
                </a:lnTo>
                <a:lnTo>
                  <a:pt x="3224" y="2380"/>
                </a:lnTo>
                <a:lnTo>
                  <a:pt x="3251" y="2381"/>
                </a:lnTo>
                <a:lnTo>
                  <a:pt x="3277" y="2385"/>
                </a:lnTo>
                <a:lnTo>
                  <a:pt x="3303" y="2390"/>
                </a:lnTo>
                <a:lnTo>
                  <a:pt x="3326" y="2397"/>
                </a:lnTo>
                <a:lnTo>
                  <a:pt x="3348" y="2404"/>
                </a:lnTo>
                <a:lnTo>
                  <a:pt x="3368" y="2413"/>
                </a:lnTo>
                <a:lnTo>
                  <a:pt x="3386" y="2423"/>
                </a:lnTo>
                <a:lnTo>
                  <a:pt x="3404" y="2433"/>
                </a:lnTo>
                <a:lnTo>
                  <a:pt x="3420" y="2444"/>
                </a:lnTo>
                <a:lnTo>
                  <a:pt x="3435" y="2456"/>
                </a:lnTo>
                <a:lnTo>
                  <a:pt x="3450" y="2469"/>
                </a:lnTo>
                <a:lnTo>
                  <a:pt x="3461" y="2483"/>
                </a:lnTo>
                <a:lnTo>
                  <a:pt x="3473" y="2496"/>
                </a:lnTo>
                <a:lnTo>
                  <a:pt x="3484" y="2510"/>
                </a:lnTo>
                <a:lnTo>
                  <a:pt x="3493" y="2526"/>
                </a:lnTo>
                <a:lnTo>
                  <a:pt x="3501" y="2541"/>
                </a:lnTo>
                <a:lnTo>
                  <a:pt x="3510" y="2555"/>
                </a:lnTo>
                <a:lnTo>
                  <a:pt x="3523" y="2585"/>
                </a:lnTo>
                <a:lnTo>
                  <a:pt x="3533" y="2615"/>
                </a:lnTo>
                <a:lnTo>
                  <a:pt x="3540" y="2644"/>
                </a:lnTo>
                <a:lnTo>
                  <a:pt x="3544" y="2671"/>
                </a:lnTo>
                <a:lnTo>
                  <a:pt x="3547" y="2696"/>
                </a:lnTo>
                <a:lnTo>
                  <a:pt x="3550" y="2717"/>
                </a:lnTo>
                <a:lnTo>
                  <a:pt x="3550" y="2734"/>
                </a:lnTo>
                <a:lnTo>
                  <a:pt x="3550" y="3262"/>
                </a:lnTo>
                <a:lnTo>
                  <a:pt x="3550" y="3262"/>
                </a:lnTo>
                <a:lnTo>
                  <a:pt x="3514" y="3279"/>
                </a:lnTo>
                <a:lnTo>
                  <a:pt x="3480" y="3299"/>
                </a:lnTo>
                <a:lnTo>
                  <a:pt x="3447" y="3320"/>
                </a:lnTo>
                <a:lnTo>
                  <a:pt x="3415" y="3345"/>
                </a:lnTo>
                <a:lnTo>
                  <a:pt x="3386" y="3372"/>
                </a:lnTo>
                <a:lnTo>
                  <a:pt x="3359" y="3399"/>
                </a:lnTo>
                <a:lnTo>
                  <a:pt x="3333" y="3430"/>
                </a:lnTo>
                <a:lnTo>
                  <a:pt x="3310" y="3463"/>
                </a:lnTo>
                <a:lnTo>
                  <a:pt x="3289" y="3496"/>
                </a:lnTo>
                <a:lnTo>
                  <a:pt x="3270" y="3532"/>
                </a:lnTo>
                <a:lnTo>
                  <a:pt x="3254" y="3567"/>
                </a:lnTo>
                <a:lnTo>
                  <a:pt x="3241" y="3606"/>
                </a:lnTo>
                <a:lnTo>
                  <a:pt x="3231" y="3645"/>
                </a:lnTo>
                <a:lnTo>
                  <a:pt x="3223" y="3685"/>
                </a:lnTo>
                <a:lnTo>
                  <a:pt x="3218" y="3727"/>
                </a:lnTo>
                <a:lnTo>
                  <a:pt x="3217" y="3769"/>
                </a:lnTo>
                <a:lnTo>
                  <a:pt x="3217" y="3769"/>
                </a:lnTo>
                <a:lnTo>
                  <a:pt x="3218" y="3797"/>
                </a:lnTo>
                <a:lnTo>
                  <a:pt x="3220" y="3825"/>
                </a:lnTo>
                <a:lnTo>
                  <a:pt x="3223" y="3853"/>
                </a:lnTo>
                <a:lnTo>
                  <a:pt x="3229" y="3879"/>
                </a:lnTo>
                <a:lnTo>
                  <a:pt x="3234" y="3906"/>
                </a:lnTo>
                <a:lnTo>
                  <a:pt x="3241" y="3932"/>
                </a:lnTo>
                <a:lnTo>
                  <a:pt x="3250" y="3958"/>
                </a:lnTo>
                <a:lnTo>
                  <a:pt x="3260" y="3984"/>
                </a:lnTo>
                <a:lnTo>
                  <a:pt x="3272" y="4008"/>
                </a:lnTo>
                <a:lnTo>
                  <a:pt x="3283" y="4031"/>
                </a:lnTo>
                <a:lnTo>
                  <a:pt x="3297" y="4054"/>
                </a:lnTo>
                <a:lnTo>
                  <a:pt x="3312" y="4077"/>
                </a:lnTo>
                <a:lnTo>
                  <a:pt x="3326" y="4099"/>
                </a:lnTo>
                <a:lnTo>
                  <a:pt x="3343" y="4119"/>
                </a:lnTo>
                <a:lnTo>
                  <a:pt x="3361" y="4139"/>
                </a:lnTo>
                <a:lnTo>
                  <a:pt x="3379" y="4159"/>
                </a:lnTo>
                <a:lnTo>
                  <a:pt x="3398" y="4176"/>
                </a:lnTo>
                <a:lnTo>
                  <a:pt x="3418" y="4194"/>
                </a:lnTo>
                <a:lnTo>
                  <a:pt x="3438" y="4211"/>
                </a:lnTo>
                <a:lnTo>
                  <a:pt x="3460" y="4227"/>
                </a:lnTo>
                <a:lnTo>
                  <a:pt x="3483" y="4241"/>
                </a:lnTo>
                <a:lnTo>
                  <a:pt x="3506" y="4254"/>
                </a:lnTo>
                <a:lnTo>
                  <a:pt x="3530" y="4265"/>
                </a:lnTo>
                <a:lnTo>
                  <a:pt x="3555" y="4277"/>
                </a:lnTo>
                <a:lnTo>
                  <a:pt x="3579" y="4287"/>
                </a:lnTo>
                <a:lnTo>
                  <a:pt x="3605" y="4296"/>
                </a:lnTo>
                <a:lnTo>
                  <a:pt x="3631" y="4303"/>
                </a:lnTo>
                <a:lnTo>
                  <a:pt x="3658" y="4309"/>
                </a:lnTo>
                <a:lnTo>
                  <a:pt x="3685" y="4314"/>
                </a:lnTo>
                <a:lnTo>
                  <a:pt x="3713" y="4317"/>
                </a:lnTo>
                <a:lnTo>
                  <a:pt x="3740" y="4320"/>
                </a:lnTo>
                <a:lnTo>
                  <a:pt x="3769" y="4320"/>
                </a:lnTo>
                <a:lnTo>
                  <a:pt x="3769" y="4320"/>
                </a:lnTo>
                <a:lnTo>
                  <a:pt x="3797" y="4320"/>
                </a:lnTo>
                <a:lnTo>
                  <a:pt x="3825" y="4317"/>
                </a:lnTo>
                <a:lnTo>
                  <a:pt x="3853" y="4314"/>
                </a:lnTo>
                <a:lnTo>
                  <a:pt x="3879" y="4309"/>
                </a:lnTo>
                <a:lnTo>
                  <a:pt x="3906" y="4303"/>
                </a:lnTo>
                <a:lnTo>
                  <a:pt x="3932" y="4296"/>
                </a:lnTo>
                <a:lnTo>
                  <a:pt x="3958" y="4287"/>
                </a:lnTo>
                <a:lnTo>
                  <a:pt x="3984" y="4277"/>
                </a:lnTo>
                <a:lnTo>
                  <a:pt x="4008" y="4265"/>
                </a:lnTo>
                <a:lnTo>
                  <a:pt x="4031" y="4254"/>
                </a:lnTo>
                <a:lnTo>
                  <a:pt x="4054" y="4241"/>
                </a:lnTo>
                <a:lnTo>
                  <a:pt x="4077" y="4227"/>
                </a:lnTo>
                <a:lnTo>
                  <a:pt x="4099" y="4211"/>
                </a:lnTo>
                <a:lnTo>
                  <a:pt x="4119" y="4194"/>
                </a:lnTo>
                <a:lnTo>
                  <a:pt x="4139" y="4176"/>
                </a:lnTo>
                <a:lnTo>
                  <a:pt x="4159" y="4159"/>
                </a:lnTo>
                <a:lnTo>
                  <a:pt x="4176" y="4139"/>
                </a:lnTo>
                <a:lnTo>
                  <a:pt x="4194" y="4119"/>
                </a:lnTo>
                <a:lnTo>
                  <a:pt x="4211" y="4099"/>
                </a:lnTo>
                <a:lnTo>
                  <a:pt x="4227" y="4077"/>
                </a:lnTo>
                <a:lnTo>
                  <a:pt x="4241" y="4054"/>
                </a:lnTo>
                <a:lnTo>
                  <a:pt x="4254" y="4031"/>
                </a:lnTo>
                <a:lnTo>
                  <a:pt x="4265" y="4008"/>
                </a:lnTo>
                <a:lnTo>
                  <a:pt x="4277" y="3984"/>
                </a:lnTo>
                <a:lnTo>
                  <a:pt x="4287" y="3958"/>
                </a:lnTo>
                <a:lnTo>
                  <a:pt x="4296" y="3932"/>
                </a:lnTo>
                <a:lnTo>
                  <a:pt x="4303" y="3906"/>
                </a:lnTo>
                <a:lnTo>
                  <a:pt x="4309" y="3879"/>
                </a:lnTo>
                <a:lnTo>
                  <a:pt x="4314" y="3853"/>
                </a:lnTo>
                <a:lnTo>
                  <a:pt x="4317" y="3825"/>
                </a:lnTo>
                <a:lnTo>
                  <a:pt x="4320" y="3797"/>
                </a:lnTo>
                <a:lnTo>
                  <a:pt x="4320" y="3769"/>
                </a:lnTo>
                <a:lnTo>
                  <a:pt x="4320" y="3769"/>
                </a:lnTo>
                <a:lnTo>
                  <a:pt x="4319" y="3727"/>
                </a:lnTo>
                <a:lnTo>
                  <a:pt x="4314" y="3685"/>
                </a:lnTo>
                <a:lnTo>
                  <a:pt x="4306" y="3645"/>
                </a:lnTo>
                <a:lnTo>
                  <a:pt x="4296" y="3606"/>
                </a:lnTo>
                <a:lnTo>
                  <a:pt x="4283" y="3567"/>
                </a:lnTo>
                <a:lnTo>
                  <a:pt x="4267" y="3532"/>
                </a:lnTo>
                <a:lnTo>
                  <a:pt x="4248" y="3496"/>
                </a:lnTo>
                <a:lnTo>
                  <a:pt x="4227" y="3463"/>
                </a:lnTo>
                <a:lnTo>
                  <a:pt x="4204" y="3430"/>
                </a:lnTo>
                <a:lnTo>
                  <a:pt x="4178" y="3399"/>
                </a:lnTo>
                <a:lnTo>
                  <a:pt x="4151" y="3372"/>
                </a:lnTo>
                <a:lnTo>
                  <a:pt x="4122" y="3345"/>
                </a:lnTo>
                <a:lnTo>
                  <a:pt x="4090" y="3320"/>
                </a:lnTo>
                <a:lnTo>
                  <a:pt x="4057" y="3299"/>
                </a:lnTo>
                <a:lnTo>
                  <a:pt x="4023" y="3279"/>
                </a:lnTo>
                <a:lnTo>
                  <a:pt x="3987" y="3262"/>
                </a:lnTo>
                <a:lnTo>
                  <a:pt x="3987" y="3262"/>
                </a:lnTo>
                <a:close/>
                <a:moveTo>
                  <a:pt x="869" y="3769"/>
                </a:moveTo>
                <a:lnTo>
                  <a:pt x="869" y="3769"/>
                </a:lnTo>
                <a:lnTo>
                  <a:pt x="867" y="3802"/>
                </a:lnTo>
                <a:lnTo>
                  <a:pt x="863" y="3833"/>
                </a:lnTo>
                <a:lnTo>
                  <a:pt x="855" y="3863"/>
                </a:lnTo>
                <a:lnTo>
                  <a:pt x="844" y="3892"/>
                </a:lnTo>
                <a:lnTo>
                  <a:pt x="832" y="3921"/>
                </a:lnTo>
                <a:lnTo>
                  <a:pt x="816" y="3947"/>
                </a:lnTo>
                <a:lnTo>
                  <a:pt x="797" y="3971"/>
                </a:lnTo>
                <a:lnTo>
                  <a:pt x="777" y="3994"/>
                </a:lnTo>
                <a:lnTo>
                  <a:pt x="754" y="4014"/>
                </a:lnTo>
                <a:lnTo>
                  <a:pt x="730" y="4033"/>
                </a:lnTo>
                <a:lnTo>
                  <a:pt x="702" y="4049"/>
                </a:lnTo>
                <a:lnTo>
                  <a:pt x="675" y="4061"/>
                </a:lnTo>
                <a:lnTo>
                  <a:pt x="646" y="4073"/>
                </a:lnTo>
                <a:lnTo>
                  <a:pt x="616" y="4080"/>
                </a:lnTo>
                <a:lnTo>
                  <a:pt x="585" y="4086"/>
                </a:lnTo>
                <a:lnTo>
                  <a:pt x="551" y="4087"/>
                </a:lnTo>
                <a:lnTo>
                  <a:pt x="551" y="4087"/>
                </a:lnTo>
                <a:lnTo>
                  <a:pt x="518" y="4086"/>
                </a:lnTo>
                <a:lnTo>
                  <a:pt x="487" y="4080"/>
                </a:lnTo>
                <a:lnTo>
                  <a:pt x="457" y="4073"/>
                </a:lnTo>
                <a:lnTo>
                  <a:pt x="428" y="4061"/>
                </a:lnTo>
                <a:lnTo>
                  <a:pt x="399" y="4049"/>
                </a:lnTo>
                <a:lnTo>
                  <a:pt x="373" y="4033"/>
                </a:lnTo>
                <a:lnTo>
                  <a:pt x="349" y="4014"/>
                </a:lnTo>
                <a:lnTo>
                  <a:pt x="326" y="3994"/>
                </a:lnTo>
                <a:lnTo>
                  <a:pt x="306" y="3971"/>
                </a:lnTo>
                <a:lnTo>
                  <a:pt x="287" y="3947"/>
                </a:lnTo>
                <a:lnTo>
                  <a:pt x="271" y="3921"/>
                </a:lnTo>
                <a:lnTo>
                  <a:pt x="259" y="3892"/>
                </a:lnTo>
                <a:lnTo>
                  <a:pt x="247" y="3863"/>
                </a:lnTo>
                <a:lnTo>
                  <a:pt x="240" y="3833"/>
                </a:lnTo>
                <a:lnTo>
                  <a:pt x="234" y="3802"/>
                </a:lnTo>
                <a:lnTo>
                  <a:pt x="233" y="3769"/>
                </a:lnTo>
                <a:lnTo>
                  <a:pt x="233" y="3769"/>
                </a:lnTo>
                <a:lnTo>
                  <a:pt x="234" y="3735"/>
                </a:lnTo>
                <a:lnTo>
                  <a:pt x="240" y="3704"/>
                </a:lnTo>
                <a:lnTo>
                  <a:pt x="247" y="3674"/>
                </a:lnTo>
                <a:lnTo>
                  <a:pt x="259" y="3645"/>
                </a:lnTo>
                <a:lnTo>
                  <a:pt x="271" y="3616"/>
                </a:lnTo>
                <a:lnTo>
                  <a:pt x="287" y="3590"/>
                </a:lnTo>
                <a:lnTo>
                  <a:pt x="306" y="3566"/>
                </a:lnTo>
                <a:lnTo>
                  <a:pt x="326" y="3543"/>
                </a:lnTo>
                <a:lnTo>
                  <a:pt x="349" y="3523"/>
                </a:lnTo>
                <a:lnTo>
                  <a:pt x="373" y="3504"/>
                </a:lnTo>
                <a:lnTo>
                  <a:pt x="399" y="3488"/>
                </a:lnTo>
                <a:lnTo>
                  <a:pt x="428" y="3476"/>
                </a:lnTo>
                <a:lnTo>
                  <a:pt x="457" y="3465"/>
                </a:lnTo>
                <a:lnTo>
                  <a:pt x="487" y="3457"/>
                </a:lnTo>
                <a:lnTo>
                  <a:pt x="518" y="3453"/>
                </a:lnTo>
                <a:lnTo>
                  <a:pt x="551" y="3451"/>
                </a:lnTo>
                <a:lnTo>
                  <a:pt x="551" y="3451"/>
                </a:lnTo>
                <a:lnTo>
                  <a:pt x="585" y="3453"/>
                </a:lnTo>
                <a:lnTo>
                  <a:pt x="616" y="3457"/>
                </a:lnTo>
                <a:lnTo>
                  <a:pt x="646" y="3465"/>
                </a:lnTo>
                <a:lnTo>
                  <a:pt x="675" y="3476"/>
                </a:lnTo>
                <a:lnTo>
                  <a:pt x="702" y="3488"/>
                </a:lnTo>
                <a:lnTo>
                  <a:pt x="730" y="3504"/>
                </a:lnTo>
                <a:lnTo>
                  <a:pt x="754" y="3523"/>
                </a:lnTo>
                <a:lnTo>
                  <a:pt x="777" y="3543"/>
                </a:lnTo>
                <a:lnTo>
                  <a:pt x="797" y="3566"/>
                </a:lnTo>
                <a:lnTo>
                  <a:pt x="816" y="3590"/>
                </a:lnTo>
                <a:lnTo>
                  <a:pt x="832" y="3616"/>
                </a:lnTo>
                <a:lnTo>
                  <a:pt x="844" y="3645"/>
                </a:lnTo>
                <a:lnTo>
                  <a:pt x="855" y="3674"/>
                </a:lnTo>
                <a:lnTo>
                  <a:pt x="863" y="3704"/>
                </a:lnTo>
                <a:lnTo>
                  <a:pt x="867" y="3735"/>
                </a:lnTo>
                <a:lnTo>
                  <a:pt x="869" y="3769"/>
                </a:lnTo>
                <a:lnTo>
                  <a:pt x="869" y="3769"/>
                </a:lnTo>
                <a:close/>
                <a:moveTo>
                  <a:pt x="1841" y="551"/>
                </a:moveTo>
                <a:lnTo>
                  <a:pt x="1841" y="551"/>
                </a:lnTo>
                <a:lnTo>
                  <a:pt x="1844" y="518"/>
                </a:lnTo>
                <a:lnTo>
                  <a:pt x="1848" y="487"/>
                </a:lnTo>
                <a:lnTo>
                  <a:pt x="1856" y="457"/>
                </a:lnTo>
                <a:lnTo>
                  <a:pt x="1867" y="428"/>
                </a:lnTo>
                <a:lnTo>
                  <a:pt x="1880" y="399"/>
                </a:lnTo>
                <a:lnTo>
                  <a:pt x="1896" y="373"/>
                </a:lnTo>
                <a:lnTo>
                  <a:pt x="1914" y="349"/>
                </a:lnTo>
                <a:lnTo>
                  <a:pt x="1935" y="326"/>
                </a:lnTo>
                <a:lnTo>
                  <a:pt x="1958" y="306"/>
                </a:lnTo>
                <a:lnTo>
                  <a:pt x="1982" y="287"/>
                </a:lnTo>
                <a:lnTo>
                  <a:pt x="2008" y="271"/>
                </a:lnTo>
                <a:lnTo>
                  <a:pt x="2036" y="259"/>
                </a:lnTo>
                <a:lnTo>
                  <a:pt x="2065" y="247"/>
                </a:lnTo>
                <a:lnTo>
                  <a:pt x="2095" y="240"/>
                </a:lnTo>
                <a:lnTo>
                  <a:pt x="2127" y="234"/>
                </a:lnTo>
                <a:lnTo>
                  <a:pt x="2160" y="233"/>
                </a:lnTo>
                <a:lnTo>
                  <a:pt x="2160" y="233"/>
                </a:lnTo>
                <a:lnTo>
                  <a:pt x="2193" y="234"/>
                </a:lnTo>
                <a:lnTo>
                  <a:pt x="2225" y="240"/>
                </a:lnTo>
                <a:lnTo>
                  <a:pt x="2255" y="247"/>
                </a:lnTo>
                <a:lnTo>
                  <a:pt x="2284" y="259"/>
                </a:lnTo>
                <a:lnTo>
                  <a:pt x="2312" y="271"/>
                </a:lnTo>
                <a:lnTo>
                  <a:pt x="2338" y="287"/>
                </a:lnTo>
                <a:lnTo>
                  <a:pt x="2363" y="306"/>
                </a:lnTo>
                <a:lnTo>
                  <a:pt x="2385" y="326"/>
                </a:lnTo>
                <a:lnTo>
                  <a:pt x="2406" y="349"/>
                </a:lnTo>
                <a:lnTo>
                  <a:pt x="2424" y="373"/>
                </a:lnTo>
                <a:lnTo>
                  <a:pt x="2440" y="399"/>
                </a:lnTo>
                <a:lnTo>
                  <a:pt x="2453" y="428"/>
                </a:lnTo>
                <a:lnTo>
                  <a:pt x="2464" y="457"/>
                </a:lnTo>
                <a:lnTo>
                  <a:pt x="2472" y="487"/>
                </a:lnTo>
                <a:lnTo>
                  <a:pt x="2476" y="518"/>
                </a:lnTo>
                <a:lnTo>
                  <a:pt x="2479" y="551"/>
                </a:lnTo>
                <a:lnTo>
                  <a:pt x="2479" y="551"/>
                </a:lnTo>
                <a:lnTo>
                  <a:pt x="2476" y="585"/>
                </a:lnTo>
                <a:lnTo>
                  <a:pt x="2472" y="616"/>
                </a:lnTo>
                <a:lnTo>
                  <a:pt x="2464" y="646"/>
                </a:lnTo>
                <a:lnTo>
                  <a:pt x="2453" y="675"/>
                </a:lnTo>
                <a:lnTo>
                  <a:pt x="2440" y="704"/>
                </a:lnTo>
                <a:lnTo>
                  <a:pt x="2424" y="730"/>
                </a:lnTo>
                <a:lnTo>
                  <a:pt x="2406" y="754"/>
                </a:lnTo>
                <a:lnTo>
                  <a:pt x="2385" y="777"/>
                </a:lnTo>
                <a:lnTo>
                  <a:pt x="2363" y="797"/>
                </a:lnTo>
                <a:lnTo>
                  <a:pt x="2338" y="816"/>
                </a:lnTo>
                <a:lnTo>
                  <a:pt x="2312" y="832"/>
                </a:lnTo>
                <a:lnTo>
                  <a:pt x="2284" y="844"/>
                </a:lnTo>
                <a:lnTo>
                  <a:pt x="2255" y="855"/>
                </a:lnTo>
                <a:lnTo>
                  <a:pt x="2225" y="863"/>
                </a:lnTo>
                <a:lnTo>
                  <a:pt x="2193" y="867"/>
                </a:lnTo>
                <a:lnTo>
                  <a:pt x="2160" y="869"/>
                </a:lnTo>
                <a:lnTo>
                  <a:pt x="2160" y="869"/>
                </a:lnTo>
                <a:lnTo>
                  <a:pt x="2127" y="867"/>
                </a:lnTo>
                <a:lnTo>
                  <a:pt x="2095" y="863"/>
                </a:lnTo>
                <a:lnTo>
                  <a:pt x="2065" y="855"/>
                </a:lnTo>
                <a:lnTo>
                  <a:pt x="2036" y="844"/>
                </a:lnTo>
                <a:lnTo>
                  <a:pt x="2008" y="832"/>
                </a:lnTo>
                <a:lnTo>
                  <a:pt x="1982" y="816"/>
                </a:lnTo>
                <a:lnTo>
                  <a:pt x="1958" y="797"/>
                </a:lnTo>
                <a:lnTo>
                  <a:pt x="1935" y="777"/>
                </a:lnTo>
                <a:lnTo>
                  <a:pt x="1914" y="754"/>
                </a:lnTo>
                <a:lnTo>
                  <a:pt x="1896" y="730"/>
                </a:lnTo>
                <a:lnTo>
                  <a:pt x="1880" y="704"/>
                </a:lnTo>
                <a:lnTo>
                  <a:pt x="1867" y="675"/>
                </a:lnTo>
                <a:lnTo>
                  <a:pt x="1856" y="646"/>
                </a:lnTo>
                <a:lnTo>
                  <a:pt x="1848" y="616"/>
                </a:lnTo>
                <a:lnTo>
                  <a:pt x="1844" y="585"/>
                </a:lnTo>
                <a:lnTo>
                  <a:pt x="1841" y="551"/>
                </a:lnTo>
                <a:lnTo>
                  <a:pt x="1841" y="551"/>
                </a:lnTo>
                <a:close/>
                <a:moveTo>
                  <a:pt x="2479" y="3769"/>
                </a:moveTo>
                <a:lnTo>
                  <a:pt x="2479" y="3769"/>
                </a:lnTo>
                <a:lnTo>
                  <a:pt x="2476" y="3802"/>
                </a:lnTo>
                <a:lnTo>
                  <a:pt x="2472" y="3833"/>
                </a:lnTo>
                <a:lnTo>
                  <a:pt x="2464" y="3863"/>
                </a:lnTo>
                <a:lnTo>
                  <a:pt x="2453" y="3892"/>
                </a:lnTo>
                <a:lnTo>
                  <a:pt x="2440" y="3921"/>
                </a:lnTo>
                <a:lnTo>
                  <a:pt x="2424" y="3947"/>
                </a:lnTo>
                <a:lnTo>
                  <a:pt x="2406" y="3971"/>
                </a:lnTo>
                <a:lnTo>
                  <a:pt x="2385" y="3994"/>
                </a:lnTo>
                <a:lnTo>
                  <a:pt x="2363" y="4014"/>
                </a:lnTo>
                <a:lnTo>
                  <a:pt x="2338" y="4033"/>
                </a:lnTo>
                <a:lnTo>
                  <a:pt x="2312" y="4049"/>
                </a:lnTo>
                <a:lnTo>
                  <a:pt x="2284" y="4061"/>
                </a:lnTo>
                <a:lnTo>
                  <a:pt x="2255" y="4073"/>
                </a:lnTo>
                <a:lnTo>
                  <a:pt x="2225" y="4080"/>
                </a:lnTo>
                <a:lnTo>
                  <a:pt x="2193" y="4086"/>
                </a:lnTo>
                <a:lnTo>
                  <a:pt x="2160" y="4087"/>
                </a:lnTo>
                <a:lnTo>
                  <a:pt x="2160" y="4087"/>
                </a:lnTo>
                <a:lnTo>
                  <a:pt x="2127" y="4086"/>
                </a:lnTo>
                <a:lnTo>
                  <a:pt x="2095" y="4080"/>
                </a:lnTo>
                <a:lnTo>
                  <a:pt x="2065" y="4073"/>
                </a:lnTo>
                <a:lnTo>
                  <a:pt x="2036" y="4061"/>
                </a:lnTo>
                <a:lnTo>
                  <a:pt x="2008" y="4049"/>
                </a:lnTo>
                <a:lnTo>
                  <a:pt x="1982" y="4033"/>
                </a:lnTo>
                <a:lnTo>
                  <a:pt x="1958" y="4014"/>
                </a:lnTo>
                <a:lnTo>
                  <a:pt x="1935" y="3994"/>
                </a:lnTo>
                <a:lnTo>
                  <a:pt x="1914" y="3971"/>
                </a:lnTo>
                <a:lnTo>
                  <a:pt x="1896" y="3947"/>
                </a:lnTo>
                <a:lnTo>
                  <a:pt x="1880" y="3921"/>
                </a:lnTo>
                <a:lnTo>
                  <a:pt x="1867" y="3892"/>
                </a:lnTo>
                <a:lnTo>
                  <a:pt x="1856" y="3863"/>
                </a:lnTo>
                <a:lnTo>
                  <a:pt x="1848" y="3833"/>
                </a:lnTo>
                <a:lnTo>
                  <a:pt x="1844" y="3802"/>
                </a:lnTo>
                <a:lnTo>
                  <a:pt x="1841" y="3769"/>
                </a:lnTo>
                <a:lnTo>
                  <a:pt x="1841" y="3769"/>
                </a:lnTo>
                <a:lnTo>
                  <a:pt x="1844" y="3735"/>
                </a:lnTo>
                <a:lnTo>
                  <a:pt x="1848" y="3704"/>
                </a:lnTo>
                <a:lnTo>
                  <a:pt x="1856" y="3674"/>
                </a:lnTo>
                <a:lnTo>
                  <a:pt x="1867" y="3645"/>
                </a:lnTo>
                <a:lnTo>
                  <a:pt x="1880" y="3616"/>
                </a:lnTo>
                <a:lnTo>
                  <a:pt x="1896" y="3590"/>
                </a:lnTo>
                <a:lnTo>
                  <a:pt x="1914" y="3566"/>
                </a:lnTo>
                <a:lnTo>
                  <a:pt x="1935" y="3543"/>
                </a:lnTo>
                <a:lnTo>
                  <a:pt x="1958" y="3523"/>
                </a:lnTo>
                <a:lnTo>
                  <a:pt x="1982" y="3504"/>
                </a:lnTo>
                <a:lnTo>
                  <a:pt x="2008" y="3488"/>
                </a:lnTo>
                <a:lnTo>
                  <a:pt x="2036" y="3476"/>
                </a:lnTo>
                <a:lnTo>
                  <a:pt x="2065" y="3465"/>
                </a:lnTo>
                <a:lnTo>
                  <a:pt x="2095" y="3457"/>
                </a:lnTo>
                <a:lnTo>
                  <a:pt x="2127" y="3453"/>
                </a:lnTo>
                <a:lnTo>
                  <a:pt x="2160" y="3451"/>
                </a:lnTo>
                <a:lnTo>
                  <a:pt x="2160" y="3451"/>
                </a:lnTo>
                <a:lnTo>
                  <a:pt x="2193" y="3453"/>
                </a:lnTo>
                <a:lnTo>
                  <a:pt x="2225" y="3457"/>
                </a:lnTo>
                <a:lnTo>
                  <a:pt x="2255" y="3465"/>
                </a:lnTo>
                <a:lnTo>
                  <a:pt x="2284" y="3476"/>
                </a:lnTo>
                <a:lnTo>
                  <a:pt x="2312" y="3488"/>
                </a:lnTo>
                <a:lnTo>
                  <a:pt x="2338" y="3504"/>
                </a:lnTo>
                <a:lnTo>
                  <a:pt x="2363" y="3523"/>
                </a:lnTo>
                <a:lnTo>
                  <a:pt x="2385" y="3543"/>
                </a:lnTo>
                <a:lnTo>
                  <a:pt x="2406" y="3566"/>
                </a:lnTo>
                <a:lnTo>
                  <a:pt x="2424" y="3590"/>
                </a:lnTo>
                <a:lnTo>
                  <a:pt x="2440" y="3616"/>
                </a:lnTo>
                <a:lnTo>
                  <a:pt x="2453" y="3645"/>
                </a:lnTo>
                <a:lnTo>
                  <a:pt x="2464" y="3674"/>
                </a:lnTo>
                <a:lnTo>
                  <a:pt x="2472" y="3704"/>
                </a:lnTo>
                <a:lnTo>
                  <a:pt x="2476" y="3735"/>
                </a:lnTo>
                <a:lnTo>
                  <a:pt x="2479" y="3769"/>
                </a:lnTo>
                <a:lnTo>
                  <a:pt x="2479" y="3769"/>
                </a:lnTo>
                <a:close/>
                <a:moveTo>
                  <a:pt x="3769" y="4087"/>
                </a:moveTo>
                <a:lnTo>
                  <a:pt x="3769" y="4087"/>
                </a:lnTo>
                <a:lnTo>
                  <a:pt x="3735" y="4086"/>
                </a:lnTo>
                <a:lnTo>
                  <a:pt x="3704" y="4080"/>
                </a:lnTo>
                <a:lnTo>
                  <a:pt x="3674" y="4073"/>
                </a:lnTo>
                <a:lnTo>
                  <a:pt x="3645" y="4061"/>
                </a:lnTo>
                <a:lnTo>
                  <a:pt x="3618" y="4049"/>
                </a:lnTo>
                <a:lnTo>
                  <a:pt x="3590" y="4033"/>
                </a:lnTo>
                <a:lnTo>
                  <a:pt x="3566" y="4014"/>
                </a:lnTo>
                <a:lnTo>
                  <a:pt x="3543" y="3994"/>
                </a:lnTo>
                <a:lnTo>
                  <a:pt x="3523" y="3971"/>
                </a:lnTo>
                <a:lnTo>
                  <a:pt x="3504" y="3947"/>
                </a:lnTo>
                <a:lnTo>
                  <a:pt x="3488" y="3921"/>
                </a:lnTo>
                <a:lnTo>
                  <a:pt x="3476" y="3892"/>
                </a:lnTo>
                <a:lnTo>
                  <a:pt x="3465" y="3863"/>
                </a:lnTo>
                <a:lnTo>
                  <a:pt x="3457" y="3833"/>
                </a:lnTo>
                <a:lnTo>
                  <a:pt x="3453" y="3802"/>
                </a:lnTo>
                <a:lnTo>
                  <a:pt x="3451" y="3769"/>
                </a:lnTo>
                <a:lnTo>
                  <a:pt x="3451" y="3769"/>
                </a:lnTo>
                <a:lnTo>
                  <a:pt x="3453" y="3735"/>
                </a:lnTo>
                <a:lnTo>
                  <a:pt x="3457" y="3704"/>
                </a:lnTo>
                <a:lnTo>
                  <a:pt x="3465" y="3674"/>
                </a:lnTo>
                <a:lnTo>
                  <a:pt x="3476" y="3645"/>
                </a:lnTo>
                <a:lnTo>
                  <a:pt x="3488" y="3616"/>
                </a:lnTo>
                <a:lnTo>
                  <a:pt x="3504" y="3590"/>
                </a:lnTo>
                <a:lnTo>
                  <a:pt x="3523" y="3566"/>
                </a:lnTo>
                <a:lnTo>
                  <a:pt x="3543" y="3543"/>
                </a:lnTo>
                <a:lnTo>
                  <a:pt x="3566" y="3523"/>
                </a:lnTo>
                <a:lnTo>
                  <a:pt x="3590" y="3504"/>
                </a:lnTo>
                <a:lnTo>
                  <a:pt x="3618" y="3488"/>
                </a:lnTo>
                <a:lnTo>
                  <a:pt x="3645" y="3476"/>
                </a:lnTo>
                <a:lnTo>
                  <a:pt x="3674" y="3465"/>
                </a:lnTo>
                <a:lnTo>
                  <a:pt x="3704" y="3457"/>
                </a:lnTo>
                <a:lnTo>
                  <a:pt x="3735" y="3453"/>
                </a:lnTo>
                <a:lnTo>
                  <a:pt x="3769" y="3451"/>
                </a:lnTo>
                <a:lnTo>
                  <a:pt x="3769" y="3451"/>
                </a:lnTo>
                <a:lnTo>
                  <a:pt x="3802" y="3453"/>
                </a:lnTo>
                <a:lnTo>
                  <a:pt x="3833" y="3457"/>
                </a:lnTo>
                <a:lnTo>
                  <a:pt x="3863" y="3465"/>
                </a:lnTo>
                <a:lnTo>
                  <a:pt x="3892" y="3476"/>
                </a:lnTo>
                <a:lnTo>
                  <a:pt x="3921" y="3488"/>
                </a:lnTo>
                <a:lnTo>
                  <a:pt x="3947" y="3504"/>
                </a:lnTo>
                <a:lnTo>
                  <a:pt x="3971" y="3523"/>
                </a:lnTo>
                <a:lnTo>
                  <a:pt x="3994" y="3543"/>
                </a:lnTo>
                <a:lnTo>
                  <a:pt x="4014" y="3566"/>
                </a:lnTo>
                <a:lnTo>
                  <a:pt x="4033" y="3590"/>
                </a:lnTo>
                <a:lnTo>
                  <a:pt x="4049" y="3616"/>
                </a:lnTo>
                <a:lnTo>
                  <a:pt x="4061" y="3645"/>
                </a:lnTo>
                <a:lnTo>
                  <a:pt x="4073" y="3674"/>
                </a:lnTo>
                <a:lnTo>
                  <a:pt x="4080" y="3704"/>
                </a:lnTo>
                <a:lnTo>
                  <a:pt x="4086" y="3735"/>
                </a:lnTo>
                <a:lnTo>
                  <a:pt x="4087" y="3769"/>
                </a:lnTo>
                <a:lnTo>
                  <a:pt x="4087" y="3769"/>
                </a:lnTo>
                <a:lnTo>
                  <a:pt x="4086" y="3802"/>
                </a:lnTo>
                <a:lnTo>
                  <a:pt x="4080" y="3833"/>
                </a:lnTo>
                <a:lnTo>
                  <a:pt x="4073" y="3863"/>
                </a:lnTo>
                <a:lnTo>
                  <a:pt x="4061" y="3892"/>
                </a:lnTo>
                <a:lnTo>
                  <a:pt x="4049" y="3921"/>
                </a:lnTo>
                <a:lnTo>
                  <a:pt x="4033" y="3947"/>
                </a:lnTo>
                <a:lnTo>
                  <a:pt x="4014" y="3971"/>
                </a:lnTo>
                <a:lnTo>
                  <a:pt x="3994" y="3994"/>
                </a:lnTo>
                <a:lnTo>
                  <a:pt x="3971" y="4014"/>
                </a:lnTo>
                <a:lnTo>
                  <a:pt x="3947" y="4033"/>
                </a:lnTo>
                <a:lnTo>
                  <a:pt x="3921" y="4049"/>
                </a:lnTo>
                <a:lnTo>
                  <a:pt x="3892" y="4061"/>
                </a:lnTo>
                <a:lnTo>
                  <a:pt x="3863" y="4073"/>
                </a:lnTo>
                <a:lnTo>
                  <a:pt x="3833" y="4080"/>
                </a:lnTo>
                <a:lnTo>
                  <a:pt x="3802" y="4086"/>
                </a:lnTo>
                <a:lnTo>
                  <a:pt x="3769" y="4087"/>
                </a:lnTo>
                <a:lnTo>
                  <a:pt x="3769" y="4087"/>
                </a:lnTo>
                <a:close/>
              </a:path>
            </a:pathLst>
          </a:custGeom>
          <a:solidFill>
            <a:schemeClr val="tx1"/>
          </a:solidFill>
          <a:ln>
            <a:noFill/>
          </a:ln>
          <a:effec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a:solidFill>
                <a:schemeClr val="bg1"/>
              </a:solidFill>
            </a:endParaRPr>
          </a:p>
        </p:txBody>
      </p:sp>
      <p:sp>
        <p:nvSpPr>
          <p:cNvPr id="5" name="Freeform 46"/>
          <p:cNvSpPr>
            <a:spLocks noEditPoints="1"/>
          </p:cNvSpPr>
          <p:nvPr/>
        </p:nvSpPr>
        <p:spPr bwMode="auto">
          <a:xfrm>
            <a:off x="708486" y="3513041"/>
            <a:ext cx="240830" cy="154309"/>
          </a:xfrm>
          <a:custGeom>
            <a:avLst/>
            <a:gdLst>
              <a:gd name="T0" fmla="*/ 109 w 239"/>
              <a:gd name="T1" fmla="*/ 16 h 139"/>
              <a:gd name="T2" fmla="*/ 127 w 239"/>
              <a:gd name="T3" fmla="*/ 16 h 139"/>
              <a:gd name="T4" fmla="*/ 129 w 239"/>
              <a:gd name="T5" fmla="*/ 12 h 139"/>
              <a:gd name="T6" fmla="*/ 159 w 239"/>
              <a:gd name="T7" fmla="*/ 9 h 139"/>
              <a:gd name="T8" fmla="*/ 168 w 239"/>
              <a:gd name="T9" fmla="*/ 18 h 139"/>
              <a:gd name="T10" fmla="*/ 171 w 239"/>
              <a:gd name="T11" fmla="*/ 20 h 139"/>
              <a:gd name="T12" fmla="*/ 197 w 239"/>
              <a:gd name="T13" fmla="*/ 29 h 139"/>
              <a:gd name="T14" fmla="*/ 217 w 239"/>
              <a:gd name="T15" fmla="*/ 46 h 139"/>
              <a:gd name="T16" fmla="*/ 226 w 239"/>
              <a:gd name="T17" fmla="*/ 112 h 139"/>
              <a:gd name="T18" fmla="*/ 173 w 239"/>
              <a:gd name="T19" fmla="*/ 135 h 139"/>
              <a:gd name="T20" fmla="*/ 132 w 239"/>
              <a:gd name="T21" fmla="*/ 95 h 139"/>
              <a:gd name="T22" fmla="*/ 131 w 239"/>
              <a:gd name="T23" fmla="*/ 93 h 139"/>
              <a:gd name="T24" fmla="*/ 104 w 239"/>
              <a:gd name="T25" fmla="*/ 93 h 139"/>
              <a:gd name="T26" fmla="*/ 104 w 239"/>
              <a:gd name="T27" fmla="*/ 96 h 139"/>
              <a:gd name="T28" fmla="*/ 47 w 239"/>
              <a:gd name="T29" fmla="*/ 135 h 139"/>
              <a:gd name="T30" fmla="*/ 2 w 239"/>
              <a:gd name="T31" fmla="*/ 90 h 139"/>
              <a:gd name="T32" fmla="*/ 19 w 239"/>
              <a:gd name="T33" fmla="*/ 46 h 139"/>
              <a:gd name="T34" fmla="*/ 42 w 239"/>
              <a:gd name="T35" fmla="*/ 28 h 139"/>
              <a:gd name="T36" fmla="*/ 64 w 239"/>
              <a:gd name="T37" fmla="*/ 20 h 139"/>
              <a:gd name="T38" fmla="*/ 67 w 239"/>
              <a:gd name="T39" fmla="*/ 18 h 139"/>
              <a:gd name="T40" fmla="*/ 76 w 239"/>
              <a:gd name="T41" fmla="*/ 10 h 139"/>
              <a:gd name="T42" fmla="*/ 108 w 239"/>
              <a:gd name="T43" fmla="*/ 15 h 139"/>
              <a:gd name="T44" fmla="*/ 109 w 239"/>
              <a:gd name="T45" fmla="*/ 16 h 139"/>
              <a:gd name="T46" fmla="*/ 19 w 239"/>
              <a:gd name="T47" fmla="*/ 84 h 139"/>
              <a:gd name="T48" fmla="*/ 53 w 239"/>
              <a:gd name="T49" fmla="*/ 119 h 139"/>
              <a:gd name="T50" fmla="*/ 88 w 239"/>
              <a:gd name="T51" fmla="*/ 85 h 139"/>
              <a:gd name="T52" fmla="*/ 55 w 239"/>
              <a:gd name="T53" fmla="*/ 50 h 139"/>
              <a:gd name="T54" fmla="*/ 19 w 239"/>
              <a:gd name="T55" fmla="*/ 84 h 139"/>
              <a:gd name="T56" fmla="*/ 148 w 239"/>
              <a:gd name="T57" fmla="*/ 84 h 139"/>
              <a:gd name="T58" fmla="*/ 183 w 239"/>
              <a:gd name="T59" fmla="*/ 119 h 139"/>
              <a:gd name="T60" fmla="*/ 217 w 239"/>
              <a:gd name="T61" fmla="*/ 83 h 139"/>
              <a:gd name="T62" fmla="*/ 181 w 239"/>
              <a:gd name="T63" fmla="*/ 50 h 139"/>
              <a:gd name="T64" fmla="*/ 148 w 239"/>
              <a:gd name="T65" fmla="*/ 84 h 139"/>
              <a:gd name="T66" fmla="*/ 131 w 239"/>
              <a:gd name="T67" fmla="*/ 70 h 139"/>
              <a:gd name="T68" fmla="*/ 118 w 239"/>
              <a:gd name="T69" fmla="*/ 56 h 139"/>
              <a:gd name="T70" fmla="*/ 104 w 239"/>
              <a:gd name="T71" fmla="*/ 69 h 139"/>
              <a:gd name="T72" fmla="*/ 117 w 239"/>
              <a:gd name="T73" fmla="*/ 83 h 139"/>
              <a:gd name="T74" fmla="*/ 131 w 2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9" h="139">
                <a:moveTo>
                  <a:pt x="109" y="16"/>
                </a:moveTo>
                <a:cubicBezTo>
                  <a:pt x="115" y="13"/>
                  <a:pt x="121" y="13"/>
                  <a:pt x="127" y="16"/>
                </a:cubicBezTo>
                <a:cubicBezTo>
                  <a:pt x="128" y="15"/>
                  <a:pt x="128" y="13"/>
                  <a:pt x="129" y="12"/>
                </a:cubicBezTo>
                <a:cubicBezTo>
                  <a:pt x="136" y="2"/>
                  <a:pt x="150" y="1"/>
                  <a:pt x="159" y="9"/>
                </a:cubicBezTo>
                <a:cubicBezTo>
                  <a:pt x="162" y="12"/>
                  <a:pt x="165" y="15"/>
                  <a:pt x="168" y="18"/>
                </a:cubicBezTo>
                <a:cubicBezTo>
                  <a:pt x="169" y="19"/>
                  <a:pt x="170" y="20"/>
                  <a:pt x="171" y="20"/>
                </a:cubicBezTo>
                <a:cubicBezTo>
                  <a:pt x="181" y="20"/>
                  <a:pt x="189" y="24"/>
                  <a:pt x="197" y="29"/>
                </a:cubicBezTo>
                <a:cubicBezTo>
                  <a:pt x="203" y="35"/>
                  <a:pt x="210" y="40"/>
                  <a:pt x="217" y="46"/>
                </a:cubicBezTo>
                <a:cubicBezTo>
                  <a:pt x="235" y="62"/>
                  <a:pt x="239" y="91"/>
                  <a:pt x="226" y="112"/>
                </a:cubicBezTo>
                <a:cubicBezTo>
                  <a:pt x="214" y="129"/>
                  <a:pt x="194" y="139"/>
                  <a:pt x="173" y="135"/>
                </a:cubicBezTo>
                <a:cubicBezTo>
                  <a:pt x="152" y="131"/>
                  <a:pt x="136" y="116"/>
                  <a:pt x="132" y="95"/>
                </a:cubicBezTo>
                <a:cubicBezTo>
                  <a:pt x="132" y="94"/>
                  <a:pt x="131" y="94"/>
                  <a:pt x="131" y="93"/>
                </a:cubicBezTo>
                <a:cubicBezTo>
                  <a:pt x="122" y="97"/>
                  <a:pt x="114" y="98"/>
                  <a:pt x="104" y="93"/>
                </a:cubicBezTo>
                <a:cubicBezTo>
                  <a:pt x="104" y="94"/>
                  <a:pt x="104" y="95"/>
                  <a:pt x="104" y="96"/>
                </a:cubicBezTo>
                <a:cubicBezTo>
                  <a:pt x="98" y="122"/>
                  <a:pt x="72" y="139"/>
                  <a:pt x="47" y="135"/>
                </a:cubicBezTo>
                <a:cubicBezTo>
                  <a:pt x="23" y="132"/>
                  <a:pt x="5" y="114"/>
                  <a:pt x="2" y="90"/>
                </a:cubicBezTo>
                <a:cubicBezTo>
                  <a:pt x="0" y="73"/>
                  <a:pt x="6" y="58"/>
                  <a:pt x="19" y="46"/>
                </a:cubicBezTo>
                <a:cubicBezTo>
                  <a:pt x="26" y="40"/>
                  <a:pt x="34" y="34"/>
                  <a:pt x="42" y="28"/>
                </a:cubicBezTo>
                <a:cubicBezTo>
                  <a:pt x="48" y="23"/>
                  <a:pt x="56" y="20"/>
                  <a:pt x="64" y="20"/>
                </a:cubicBezTo>
                <a:cubicBezTo>
                  <a:pt x="65" y="20"/>
                  <a:pt x="67" y="19"/>
                  <a:pt x="67" y="18"/>
                </a:cubicBezTo>
                <a:cubicBezTo>
                  <a:pt x="70" y="16"/>
                  <a:pt x="73" y="13"/>
                  <a:pt x="76" y="10"/>
                </a:cubicBezTo>
                <a:cubicBezTo>
                  <a:pt x="87" y="0"/>
                  <a:pt x="101" y="2"/>
                  <a:pt x="108" y="15"/>
                </a:cubicBezTo>
                <a:cubicBezTo>
                  <a:pt x="108" y="15"/>
                  <a:pt x="109" y="15"/>
                  <a:pt x="109" y="16"/>
                </a:cubicBezTo>
                <a:close/>
                <a:moveTo>
                  <a:pt x="19" y="84"/>
                </a:moveTo>
                <a:cubicBezTo>
                  <a:pt x="19" y="103"/>
                  <a:pt x="34" y="119"/>
                  <a:pt x="53" y="119"/>
                </a:cubicBezTo>
                <a:cubicBezTo>
                  <a:pt x="72" y="119"/>
                  <a:pt x="88" y="104"/>
                  <a:pt x="88" y="85"/>
                </a:cubicBezTo>
                <a:cubicBezTo>
                  <a:pt x="88" y="66"/>
                  <a:pt x="73" y="50"/>
                  <a:pt x="55" y="50"/>
                </a:cubicBezTo>
                <a:cubicBezTo>
                  <a:pt x="35" y="50"/>
                  <a:pt x="19" y="64"/>
                  <a:pt x="19" y="84"/>
                </a:cubicBezTo>
                <a:close/>
                <a:moveTo>
                  <a:pt x="148" y="84"/>
                </a:moveTo>
                <a:cubicBezTo>
                  <a:pt x="148" y="104"/>
                  <a:pt x="163" y="119"/>
                  <a:pt x="183" y="119"/>
                </a:cubicBezTo>
                <a:cubicBezTo>
                  <a:pt x="203" y="118"/>
                  <a:pt x="217" y="102"/>
                  <a:pt x="217" y="83"/>
                </a:cubicBezTo>
                <a:cubicBezTo>
                  <a:pt x="216" y="64"/>
                  <a:pt x="200" y="49"/>
                  <a:pt x="181" y="50"/>
                </a:cubicBezTo>
                <a:cubicBezTo>
                  <a:pt x="163" y="50"/>
                  <a:pt x="147" y="66"/>
                  <a:pt x="148" y="84"/>
                </a:cubicBezTo>
                <a:close/>
                <a:moveTo>
                  <a:pt x="131" y="70"/>
                </a:moveTo>
                <a:cubicBezTo>
                  <a:pt x="131" y="62"/>
                  <a:pt x="126" y="56"/>
                  <a:pt x="118" y="56"/>
                </a:cubicBezTo>
                <a:cubicBezTo>
                  <a:pt x="110" y="55"/>
                  <a:pt x="104" y="62"/>
                  <a:pt x="104" y="69"/>
                </a:cubicBezTo>
                <a:cubicBezTo>
                  <a:pt x="104" y="77"/>
                  <a:pt x="110" y="83"/>
                  <a:pt x="117" y="83"/>
                </a:cubicBezTo>
                <a:cubicBezTo>
                  <a:pt x="125" y="83"/>
                  <a:pt x="131" y="77"/>
                  <a:pt x="131" y="70"/>
                </a:cubicBezTo>
                <a:close/>
              </a:path>
            </a:pathLst>
          </a:custGeom>
          <a:solidFill>
            <a:schemeClr val="tx1"/>
          </a:solidFill>
          <a:ln>
            <a:noFill/>
          </a:ln>
          <a:extLst>
            <a:ext uri="{91240B29-F687-4f45-9708-019B960494DF}">
              <a14:hiddenLine xmlns:lc="http://schemas.openxmlformats.org/drawingml/2006/lockedCanvas" xmlns:cx="http://schemas.microsoft.com/office/drawing/2014/chartex" xmlns:cx1="http://schemas.microsoft.com/office/drawing/2015/9/8/chartex" xmlns:w16se="http://schemas.microsoft.com/office/word/2015/wordml/symex" xmlns:o="urn:schemas-microsoft-com:office:office" xmlns:v="urn:schemas-microsoft-com:vml" xmlns:w10="urn:schemas-microsoft-com:office:word" xmlns:w="http://schemas.openxmlformats.org/wordprocessingml/2006/main" xmlns:a14="http://schemas.microsoft.com/office/drawing/2010/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a:solidFill>
                <a:schemeClr val="bg1"/>
              </a:solidFill>
            </a:endParaRPr>
          </a:p>
        </p:txBody>
      </p:sp>
      <p:grpSp>
        <p:nvGrpSpPr>
          <p:cNvPr id="6" name="Group 5"/>
          <p:cNvGrpSpPr/>
          <p:nvPr/>
        </p:nvGrpSpPr>
        <p:grpSpPr>
          <a:xfrm>
            <a:off x="726733" y="4369903"/>
            <a:ext cx="215528" cy="210720"/>
            <a:chOff x="661512" y="5599104"/>
            <a:chExt cx="442747" cy="432876"/>
          </a:xfrm>
          <a:solidFill>
            <a:schemeClr val="tx1"/>
          </a:solidFill>
        </p:grpSpPr>
        <p:grpSp>
          <p:nvGrpSpPr>
            <p:cNvPr id="7" name="Group 6"/>
            <p:cNvGrpSpPr/>
            <p:nvPr/>
          </p:nvGrpSpPr>
          <p:grpSpPr>
            <a:xfrm>
              <a:off x="661512" y="5599104"/>
              <a:ext cx="442747" cy="432876"/>
              <a:chOff x="7143750" y="1444627"/>
              <a:chExt cx="1346200" cy="1447800"/>
            </a:xfrm>
            <a:grpFill/>
          </p:grpSpPr>
          <p:sp>
            <p:nvSpPr>
              <p:cNvPr id="9"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dirty="0">
                  <a:solidFill>
                    <a:schemeClr val="tx1"/>
                  </a:solidFill>
                </a:endParaRPr>
              </a:p>
            </p:txBody>
          </p:sp>
          <p:sp>
            <p:nvSpPr>
              <p:cNvPr id="10"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dirty="0">
                  <a:solidFill>
                    <a:schemeClr val="tx1"/>
                  </a:solidFill>
                </a:endParaRPr>
              </a:p>
            </p:txBody>
          </p:sp>
          <p:sp>
            <p:nvSpPr>
              <p:cNvPr id="11"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dirty="0">
                  <a:solidFill>
                    <a:schemeClr val="tx1"/>
                  </a:solidFill>
                </a:endParaRPr>
              </a:p>
            </p:txBody>
          </p:sp>
        </p:grpSp>
        <p:sp>
          <p:nvSpPr>
            <p:cNvPr id="8" name="Freeform 20"/>
            <p:cNvSpPr>
              <a:spLocks noEditPoints="1"/>
            </p:cNvSpPr>
            <p:nvPr/>
          </p:nvSpPr>
          <p:spPr bwMode="auto">
            <a:xfrm>
              <a:off x="802248" y="5823387"/>
              <a:ext cx="161274" cy="128377"/>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dirty="0">
                <a:solidFill>
                  <a:schemeClr val="tx1"/>
                </a:solidFill>
              </a:endParaRPr>
            </a:p>
          </p:txBody>
        </p:sp>
      </p:grpSp>
      <p:sp>
        <p:nvSpPr>
          <p:cNvPr id="15" name="Rectangle 14"/>
          <p:cNvSpPr/>
          <p:nvPr/>
        </p:nvSpPr>
        <p:spPr>
          <a:xfrm>
            <a:off x="7128732" y="132736"/>
            <a:ext cx="1943706" cy="6745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788" b="1" dirty="0">
                <a:solidFill>
                  <a:schemeClr val="tx1"/>
                </a:solidFill>
              </a:rPr>
              <a:t>NOTE: </a:t>
            </a:r>
            <a:r>
              <a:rPr lang="en-US" sz="788" dirty="0" smtClean="0">
                <a:solidFill>
                  <a:schemeClr val="tx1"/>
                </a:solidFill>
              </a:rPr>
              <a:t>Device </a:t>
            </a:r>
            <a:r>
              <a:rPr lang="en-US" sz="788" dirty="0">
                <a:solidFill>
                  <a:schemeClr val="tx1"/>
                </a:solidFill>
              </a:rPr>
              <a:t>Admin, Plus, </a:t>
            </a:r>
            <a:r>
              <a:rPr lang="ja-JP" altLang="en-US" sz="788" dirty="0" smtClean="0">
                <a:solidFill>
                  <a:schemeClr val="tx1"/>
                </a:solidFill>
              </a:rPr>
              <a:t>または</a:t>
            </a:r>
            <a:r>
              <a:rPr lang="en-US" sz="788" dirty="0" smtClean="0">
                <a:solidFill>
                  <a:schemeClr val="tx1"/>
                </a:solidFill>
              </a:rPr>
              <a:t> </a:t>
            </a:r>
            <a:r>
              <a:rPr lang="en-US" sz="788" dirty="0">
                <a:solidFill>
                  <a:schemeClr val="tx1"/>
                </a:solidFill>
              </a:rPr>
              <a:t>ISE Apex </a:t>
            </a:r>
            <a:r>
              <a:rPr lang="ja-JP" altLang="en-US" sz="788" dirty="0" smtClean="0">
                <a:solidFill>
                  <a:schemeClr val="tx1"/>
                </a:solidFill>
              </a:rPr>
              <a:t>ライセンス適用には</a:t>
            </a:r>
            <a:r>
              <a:rPr lang="en-US" sz="788" dirty="0" smtClean="0">
                <a:solidFill>
                  <a:schemeClr val="tx1"/>
                </a:solidFill>
              </a:rPr>
              <a:t>, Base</a:t>
            </a:r>
            <a:r>
              <a:rPr lang="ja-JP" altLang="en-US" sz="788" dirty="0" smtClean="0">
                <a:solidFill>
                  <a:schemeClr val="tx1"/>
                </a:solidFill>
              </a:rPr>
              <a:t>ライセンスがインストールされている必要があります。</a:t>
            </a:r>
            <a:endParaRPr lang="en-US" sz="788" dirty="0"/>
          </a:p>
        </p:txBody>
      </p:sp>
      <p:sp>
        <p:nvSpPr>
          <p:cNvPr id="23" name="Freeform 84"/>
          <p:cNvSpPr>
            <a:spLocks noChangeAspect="1" noEditPoints="1"/>
          </p:cNvSpPr>
          <p:nvPr/>
        </p:nvSpPr>
        <p:spPr bwMode="auto">
          <a:xfrm>
            <a:off x="6638225" y="295205"/>
            <a:ext cx="385818" cy="386910"/>
          </a:xfrm>
          <a:custGeom>
            <a:avLst/>
            <a:gdLst>
              <a:gd name="T0" fmla="*/ 1952 w 2121"/>
              <a:gd name="T1" fmla="*/ 1072 h 2121"/>
              <a:gd name="T2" fmla="*/ 1963 w 2121"/>
              <a:gd name="T3" fmla="*/ 1019 h 2121"/>
              <a:gd name="T4" fmla="*/ 2121 w 2121"/>
              <a:gd name="T5" fmla="*/ 786 h 2121"/>
              <a:gd name="T6" fmla="*/ 2096 w 2121"/>
              <a:gd name="T7" fmla="*/ 749 h 2121"/>
              <a:gd name="T8" fmla="*/ 1838 w 2121"/>
              <a:gd name="T9" fmla="*/ 625 h 2121"/>
              <a:gd name="T10" fmla="*/ 1822 w 2121"/>
              <a:gd name="T11" fmla="*/ 572 h 2121"/>
              <a:gd name="T12" fmla="*/ 1841 w 2121"/>
              <a:gd name="T13" fmla="*/ 293 h 2121"/>
              <a:gd name="T14" fmla="*/ 1800 w 2121"/>
              <a:gd name="T15" fmla="*/ 274 h 2121"/>
              <a:gd name="T16" fmla="*/ 1516 w 2121"/>
              <a:gd name="T17" fmla="*/ 295 h 2121"/>
              <a:gd name="T18" fmla="*/ 1475 w 2121"/>
              <a:gd name="T19" fmla="*/ 257 h 2121"/>
              <a:gd name="T20" fmla="*/ 1353 w 2121"/>
              <a:gd name="T21" fmla="*/ 5 h 2121"/>
              <a:gd name="T22" fmla="*/ 1308 w 2121"/>
              <a:gd name="T23" fmla="*/ 9 h 2121"/>
              <a:gd name="T24" fmla="*/ 1072 w 2121"/>
              <a:gd name="T25" fmla="*/ 170 h 2121"/>
              <a:gd name="T26" fmla="*/ 1017 w 2121"/>
              <a:gd name="T27" fmla="*/ 158 h 2121"/>
              <a:gd name="T28" fmla="*/ 785 w 2121"/>
              <a:gd name="T29" fmla="*/ 0 h 2121"/>
              <a:gd name="T30" fmla="*/ 749 w 2121"/>
              <a:gd name="T31" fmla="*/ 27 h 2121"/>
              <a:gd name="T32" fmla="*/ 625 w 2121"/>
              <a:gd name="T33" fmla="*/ 283 h 2121"/>
              <a:gd name="T34" fmla="*/ 572 w 2121"/>
              <a:gd name="T35" fmla="*/ 301 h 2121"/>
              <a:gd name="T36" fmla="*/ 292 w 2121"/>
              <a:gd name="T37" fmla="*/ 280 h 2121"/>
              <a:gd name="T38" fmla="*/ 274 w 2121"/>
              <a:gd name="T39" fmla="*/ 321 h 2121"/>
              <a:gd name="T40" fmla="*/ 295 w 2121"/>
              <a:gd name="T41" fmla="*/ 605 h 2121"/>
              <a:gd name="T42" fmla="*/ 257 w 2121"/>
              <a:gd name="T43" fmla="*/ 646 h 2121"/>
              <a:gd name="T44" fmla="*/ 4 w 2121"/>
              <a:gd name="T45" fmla="*/ 768 h 2121"/>
              <a:gd name="T46" fmla="*/ 9 w 2121"/>
              <a:gd name="T47" fmla="*/ 814 h 2121"/>
              <a:gd name="T48" fmla="*/ 169 w 2121"/>
              <a:gd name="T49" fmla="*/ 1049 h 2121"/>
              <a:gd name="T50" fmla="*/ 158 w 2121"/>
              <a:gd name="T51" fmla="*/ 1104 h 2121"/>
              <a:gd name="T52" fmla="*/ 0 w 2121"/>
              <a:gd name="T53" fmla="*/ 1336 h 2121"/>
              <a:gd name="T54" fmla="*/ 25 w 2121"/>
              <a:gd name="T55" fmla="*/ 1372 h 2121"/>
              <a:gd name="T56" fmla="*/ 283 w 2121"/>
              <a:gd name="T57" fmla="*/ 1496 h 2121"/>
              <a:gd name="T58" fmla="*/ 299 w 2121"/>
              <a:gd name="T59" fmla="*/ 1549 h 2121"/>
              <a:gd name="T60" fmla="*/ 279 w 2121"/>
              <a:gd name="T61" fmla="*/ 1830 h 2121"/>
              <a:gd name="T62" fmla="*/ 320 w 2121"/>
              <a:gd name="T63" fmla="*/ 1847 h 2121"/>
              <a:gd name="T64" fmla="*/ 605 w 2121"/>
              <a:gd name="T65" fmla="*/ 1826 h 2121"/>
              <a:gd name="T66" fmla="*/ 646 w 2121"/>
              <a:gd name="T67" fmla="*/ 1864 h 2121"/>
              <a:gd name="T68" fmla="*/ 768 w 2121"/>
              <a:gd name="T69" fmla="*/ 2117 h 2121"/>
              <a:gd name="T70" fmla="*/ 813 w 2121"/>
              <a:gd name="T71" fmla="*/ 2113 h 2121"/>
              <a:gd name="T72" fmla="*/ 1049 w 2121"/>
              <a:gd name="T73" fmla="*/ 1952 h 2121"/>
              <a:gd name="T74" fmla="*/ 1104 w 2121"/>
              <a:gd name="T75" fmla="*/ 1965 h 2121"/>
              <a:gd name="T76" fmla="*/ 1336 w 2121"/>
              <a:gd name="T77" fmla="*/ 2121 h 2121"/>
              <a:gd name="T78" fmla="*/ 1372 w 2121"/>
              <a:gd name="T79" fmla="*/ 2096 h 2121"/>
              <a:gd name="T80" fmla="*/ 1496 w 2121"/>
              <a:gd name="T81" fmla="*/ 1838 h 2121"/>
              <a:gd name="T82" fmla="*/ 1549 w 2121"/>
              <a:gd name="T83" fmla="*/ 1822 h 2121"/>
              <a:gd name="T84" fmla="*/ 1829 w 2121"/>
              <a:gd name="T85" fmla="*/ 1842 h 2121"/>
              <a:gd name="T86" fmla="*/ 1847 w 2121"/>
              <a:gd name="T87" fmla="*/ 1801 h 2121"/>
              <a:gd name="T88" fmla="*/ 1826 w 2121"/>
              <a:gd name="T89" fmla="*/ 1516 h 2121"/>
              <a:gd name="T90" fmla="*/ 1864 w 2121"/>
              <a:gd name="T91" fmla="*/ 1475 h 2121"/>
              <a:gd name="T92" fmla="*/ 2117 w 2121"/>
              <a:gd name="T93" fmla="*/ 1353 h 2121"/>
              <a:gd name="T94" fmla="*/ 2112 w 2121"/>
              <a:gd name="T95" fmla="*/ 1308 h 2121"/>
              <a:gd name="T96" fmla="*/ 943 w 2121"/>
              <a:gd name="T97" fmla="*/ 496 h 2121"/>
              <a:gd name="T98" fmla="*/ 1035 w 2121"/>
              <a:gd name="T99" fmla="*/ 1624 h 2121"/>
              <a:gd name="T100" fmla="*/ 981 w 2121"/>
              <a:gd name="T101" fmla="*/ 1597 h 2121"/>
              <a:gd name="T102" fmla="*/ 946 w 2121"/>
              <a:gd name="T103" fmla="*/ 1547 h 2121"/>
              <a:gd name="T104" fmla="*/ 936 w 2121"/>
              <a:gd name="T105" fmla="*/ 1494 h 2121"/>
              <a:gd name="T106" fmla="*/ 952 w 2121"/>
              <a:gd name="T107" fmla="*/ 1426 h 2121"/>
              <a:gd name="T108" fmla="*/ 991 w 2121"/>
              <a:gd name="T109" fmla="*/ 1380 h 2121"/>
              <a:gd name="T110" fmla="*/ 1048 w 2121"/>
              <a:gd name="T111" fmla="*/ 1360 h 2121"/>
              <a:gd name="T112" fmla="*/ 1098 w 2121"/>
              <a:gd name="T113" fmla="*/ 1365 h 2121"/>
              <a:gd name="T114" fmla="*/ 1149 w 2121"/>
              <a:gd name="T115" fmla="*/ 1396 h 2121"/>
              <a:gd name="T116" fmla="*/ 1180 w 2121"/>
              <a:gd name="T117" fmla="*/ 1451 h 2121"/>
              <a:gd name="T118" fmla="*/ 1185 w 2121"/>
              <a:gd name="T119" fmla="*/ 1508 h 2121"/>
              <a:gd name="T120" fmla="*/ 1166 w 2121"/>
              <a:gd name="T121" fmla="*/ 1569 h 2121"/>
              <a:gd name="T122" fmla="*/ 1124 w 2121"/>
              <a:gd name="T123" fmla="*/ 1611 h 2121"/>
              <a:gd name="T124" fmla="*/ 1060 w 2121"/>
              <a:gd name="T125" fmla="*/ 1626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1" h="2121">
                <a:moveTo>
                  <a:pt x="1963" y="1104"/>
                </a:moveTo>
                <a:lnTo>
                  <a:pt x="1963" y="1104"/>
                </a:lnTo>
                <a:lnTo>
                  <a:pt x="1957" y="1095"/>
                </a:lnTo>
                <a:lnTo>
                  <a:pt x="1954" y="1084"/>
                </a:lnTo>
                <a:lnTo>
                  <a:pt x="1952" y="1072"/>
                </a:lnTo>
                <a:lnTo>
                  <a:pt x="1950" y="1061"/>
                </a:lnTo>
                <a:lnTo>
                  <a:pt x="1952" y="1049"/>
                </a:lnTo>
                <a:lnTo>
                  <a:pt x="1954" y="1038"/>
                </a:lnTo>
                <a:lnTo>
                  <a:pt x="1957" y="1028"/>
                </a:lnTo>
                <a:lnTo>
                  <a:pt x="1963" y="1019"/>
                </a:lnTo>
                <a:lnTo>
                  <a:pt x="2112" y="814"/>
                </a:lnTo>
                <a:lnTo>
                  <a:pt x="2112" y="814"/>
                </a:lnTo>
                <a:lnTo>
                  <a:pt x="2118" y="804"/>
                </a:lnTo>
                <a:lnTo>
                  <a:pt x="2120" y="795"/>
                </a:lnTo>
                <a:lnTo>
                  <a:pt x="2121" y="786"/>
                </a:lnTo>
                <a:lnTo>
                  <a:pt x="2120" y="777"/>
                </a:lnTo>
                <a:lnTo>
                  <a:pt x="2117" y="768"/>
                </a:lnTo>
                <a:lnTo>
                  <a:pt x="2112" y="761"/>
                </a:lnTo>
                <a:lnTo>
                  <a:pt x="2104" y="754"/>
                </a:lnTo>
                <a:lnTo>
                  <a:pt x="2096" y="749"/>
                </a:lnTo>
                <a:lnTo>
                  <a:pt x="1864" y="646"/>
                </a:lnTo>
                <a:lnTo>
                  <a:pt x="1864" y="646"/>
                </a:lnTo>
                <a:lnTo>
                  <a:pt x="1854" y="642"/>
                </a:lnTo>
                <a:lnTo>
                  <a:pt x="1846" y="633"/>
                </a:lnTo>
                <a:lnTo>
                  <a:pt x="1838" y="625"/>
                </a:lnTo>
                <a:lnTo>
                  <a:pt x="1831" y="616"/>
                </a:lnTo>
                <a:lnTo>
                  <a:pt x="1826" y="605"/>
                </a:lnTo>
                <a:lnTo>
                  <a:pt x="1823" y="595"/>
                </a:lnTo>
                <a:lnTo>
                  <a:pt x="1822" y="583"/>
                </a:lnTo>
                <a:lnTo>
                  <a:pt x="1822" y="572"/>
                </a:lnTo>
                <a:lnTo>
                  <a:pt x="1847" y="321"/>
                </a:lnTo>
                <a:lnTo>
                  <a:pt x="1847" y="321"/>
                </a:lnTo>
                <a:lnTo>
                  <a:pt x="1847" y="310"/>
                </a:lnTo>
                <a:lnTo>
                  <a:pt x="1846" y="301"/>
                </a:lnTo>
                <a:lnTo>
                  <a:pt x="1841" y="293"/>
                </a:lnTo>
                <a:lnTo>
                  <a:pt x="1836" y="286"/>
                </a:lnTo>
                <a:lnTo>
                  <a:pt x="1829" y="280"/>
                </a:lnTo>
                <a:lnTo>
                  <a:pt x="1820" y="276"/>
                </a:lnTo>
                <a:lnTo>
                  <a:pt x="1811" y="274"/>
                </a:lnTo>
                <a:lnTo>
                  <a:pt x="1800" y="274"/>
                </a:lnTo>
                <a:lnTo>
                  <a:pt x="1549" y="300"/>
                </a:lnTo>
                <a:lnTo>
                  <a:pt x="1549" y="300"/>
                </a:lnTo>
                <a:lnTo>
                  <a:pt x="1538" y="301"/>
                </a:lnTo>
                <a:lnTo>
                  <a:pt x="1528" y="298"/>
                </a:lnTo>
                <a:lnTo>
                  <a:pt x="1516" y="295"/>
                </a:lnTo>
                <a:lnTo>
                  <a:pt x="1505" y="290"/>
                </a:lnTo>
                <a:lnTo>
                  <a:pt x="1496" y="283"/>
                </a:lnTo>
                <a:lnTo>
                  <a:pt x="1488" y="276"/>
                </a:lnTo>
                <a:lnTo>
                  <a:pt x="1481" y="267"/>
                </a:lnTo>
                <a:lnTo>
                  <a:pt x="1475" y="257"/>
                </a:lnTo>
                <a:lnTo>
                  <a:pt x="1372" y="27"/>
                </a:lnTo>
                <a:lnTo>
                  <a:pt x="1372" y="27"/>
                </a:lnTo>
                <a:lnTo>
                  <a:pt x="1367" y="17"/>
                </a:lnTo>
                <a:lnTo>
                  <a:pt x="1360" y="10"/>
                </a:lnTo>
                <a:lnTo>
                  <a:pt x="1353" y="5"/>
                </a:lnTo>
                <a:lnTo>
                  <a:pt x="1345" y="1"/>
                </a:lnTo>
                <a:lnTo>
                  <a:pt x="1336" y="0"/>
                </a:lnTo>
                <a:lnTo>
                  <a:pt x="1326" y="1"/>
                </a:lnTo>
                <a:lnTo>
                  <a:pt x="1317" y="3"/>
                </a:lnTo>
                <a:lnTo>
                  <a:pt x="1308" y="9"/>
                </a:lnTo>
                <a:lnTo>
                  <a:pt x="1104" y="158"/>
                </a:lnTo>
                <a:lnTo>
                  <a:pt x="1104" y="158"/>
                </a:lnTo>
                <a:lnTo>
                  <a:pt x="1093" y="164"/>
                </a:lnTo>
                <a:lnTo>
                  <a:pt x="1083" y="167"/>
                </a:lnTo>
                <a:lnTo>
                  <a:pt x="1072" y="170"/>
                </a:lnTo>
                <a:lnTo>
                  <a:pt x="1060" y="171"/>
                </a:lnTo>
                <a:lnTo>
                  <a:pt x="1049" y="170"/>
                </a:lnTo>
                <a:lnTo>
                  <a:pt x="1038" y="167"/>
                </a:lnTo>
                <a:lnTo>
                  <a:pt x="1028" y="164"/>
                </a:lnTo>
                <a:lnTo>
                  <a:pt x="1017" y="158"/>
                </a:lnTo>
                <a:lnTo>
                  <a:pt x="813" y="9"/>
                </a:lnTo>
                <a:lnTo>
                  <a:pt x="813" y="9"/>
                </a:lnTo>
                <a:lnTo>
                  <a:pt x="804" y="3"/>
                </a:lnTo>
                <a:lnTo>
                  <a:pt x="795" y="1"/>
                </a:lnTo>
                <a:lnTo>
                  <a:pt x="785" y="0"/>
                </a:lnTo>
                <a:lnTo>
                  <a:pt x="777" y="1"/>
                </a:lnTo>
                <a:lnTo>
                  <a:pt x="768" y="5"/>
                </a:lnTo>
                <a:lnTo>
                  <a:pt x="761" y="10"/>
                </a:lnTo>
                <a:lnTo>
                  <a:pt x="754" y="17"/>
                </a:lnTo>
                <a:lnTo>
                  <a:pt x="749" y="27"/>
                </a:lnTo>
                <a:lnTo>
                  <a:pt x="646" y="257"/>
                </a:lnTo>
                <a:lnTo>
                  <a:pt x="646" y="257"/>
                </a:lnTo>
                <a:lnTo>
                  <a:pt x="640" y="267"/>
                </a:lnTo>
                <a:lnTo>
                  <a:pt x="633" y="276"/>
                </a:lnTo>
                <a:lnTo>
                  <a:pt x="625" y="283"/>
                </a:lnTo>
                <a:lnTo>
                  <a:pt x="616" y="290"/>
                </a:lnTo>
                <a:lnTo>
                  <a:pt x="605" y="295"/>
                </a:lnTo>
                <a:lnTo>
                  <a:pt x="594" y="298"/>
                </a:lnTo>
                <a:lnTo>
                  <a:pt x="583" y="301"/>
                </a:lnTo>
                <a:lnTo>
                  <a:pt x="572" y="301"/>
                </a:lnTo>
                <a:lnTo>
                  <a:pt x="320" y="274"/>
                </a:lnTo>
                <a:lnTo>
                  <a:pt x="320" y="274"/>
                </a:lnTo>
                <a:lnTo>
                  <a:pt x="310" y="274"/>
                </a:lnTo>
                <a:lnTo>
                  <a:pt x="301" y="276"/>
                </a:lnTo>
                <a:lnTo>
                  <a:pt x="292" y="280"/>
                </a:lnTo>
                <a:lnTo>
                  <a:pt x="285" y="286"/>
                </a:lnTo>
                <a:lnTo>
                  <a:pt x="279" y="293"/>
                </a:lnTo>
                <a:lnTo>
                  <a:pt x="275" y="301"/>
                </a:lnTo>
                <a:lnTo>
                  <a:pt x="274" y="310"/>
                </a:lnTo>
                <a:lnTo>
                  <a:pt x="274" y="321"/>
                </a:lnTo>
                <a:lnTo>
                  <a:pt x="299" y="572"/>
                </a:lnTo>
                <a:lnTo>
                  <a:pt x="299" y="572"/>
                </a:lnTo>
                <a:lnTo>
                  <a:pt x="299" y="583"/>
                </a:lnTo>
                <a:lnTo>
                  <a:pt x="298" y="595"/>
                </a:lnTo>
                <a:lnTo>
                  <a:pt x="295" y="605"/>
                </a:lnTo>
                <a:lnTo>
                  <a:pt x="290" y="616"/>
                </a:lnTo>
                <a:lnTo>
                  <a:pt x="283" y="625"/>
                </a:lnTo>
                <a:lnTo>
                  <a:pt x="275" y="633"/>
                </a:lnTo>
                <a:lnTo>
                  <a:pt x="267" y="642"/>
                </a:lnTo>
                <a:lnTo>
                  <a:pt x="257" y="646"/>
                </a:lnTo>
                <a:lnTo>
                  <a:pt x="27" y="749"/>
                </a:lnTo>
                <a:lnTo>
                  <a:pt x="27" y="749"/>
                </a:lnTo>
                <a:lnTo>
                  <a:pt x="17" y="754"/>
                </a:lnTo>
                <a:lnTo>
                  <a:pt x="10" y="761"/>
                </a:lnTo>
                <a:lnTo>
                  <a:pt x="4" y="768"/>
                </a:lnTo>
                <a:lnTo>
                  <a:pt x="1" y="777"/>
                </a:lnTo>
                <a:lnTo>
                  <a:pt x="0" y="786"/>
                </a:lnTo>
                <a:lnTo>
                  <a:pt x="1" y="795"/>
                </a:lnTo>
                <a:lnTo>
                  <a:pt x="3" y="804"/>
                </a:lnTo>
                <a:lnTo>
                  <a:pt x="9" y="814"/>
                </a:lnTo>
                <a:lnTo>
                  <a:pt x="158" y="1019"/>
                </a:lnTo>
                <a:lnTo>
                  <a:pt x="158" y="1019"/>
                </a:lnTo>
                <a:lnTo>
                  <a:pt x="164" y="1028"/>
                </a:lnTo>
                <a:lnTo>
                  <a:pt x="167" y="1038"/>
                </a:lnTo>
                <a:lnTo>
                  <a:pt x="169" y="1049"/>
                </a:lnTo>
                <a:lnTo>
                  <a:pt x="171" y="1061"/>
                </a:lnTo>
                <a:lnTo>
                  <a:pt x="169" y="1072"/>
                </a:lnTo>
                <a:lnTo>
                  <a:pt x="167" y="1084"/>
                </a:lnTo>
                <a:lnTo>
                  <a:pt x="164" y="1095"/>
                </a:lnTo>
                <a:lnTo>
                  <a:pt x="158" y="1104"/>
                </a:lnTo>
                <a:lnTo>
                  <a:pt x="9" y="1308"/>
                </a:lnTo>
                <a:lnTo>
                  <a:pt x="9" y="1308"/>
                </a:lnTo>
                <a:lnTo>
                  <a:pt x="3" y="1317"/>
                </a:lnTo>
                <a:lnTo>
                  <a:pt x="1" y="1326"/>
                </a:lnTo>
                <a:lnTo>
                  <a:pt x="0" y="1336"/>
                </a:lnTo>
                <a:lnTo>
                  <a:pt x="1" y="1345"/>
                </a:lnTo>
                <a:lnTo>
                  <a:pt x="4" y="1353"/>
                </a:lnTo>
                <a:lnTo>
                  <a:pt x="9" y="1360"/>
                </a:lnTo>
                <a:lnTo>
                  <a:pt x="17" y="1367"/>
                </a:lnTo>
                <a:lnTo>
                  <a:pt x="25" y="1372"/>
                </a:lnTo>
                <a:lnTo>
                  <a:pt x="257" y="1475"/>
                </a:lnTo>
                <a:lnTo>
                  <a:pt x="257" y="1475"/>
                </a:lnTo>
                <a:lnTo>
                  <a:pt x="267" y="1481"/>
                </a:lnTo>
                <a:lnTo>
                  <a:pt x="275" y="1488"/>
                </a:lnTo>
                <a:lnTo>
                  <a:pt x="283" y="1496"/>
                </a:lnTo>
                <a:lnTo>
                  <a:pt x="290" y="1506"/>
                </a:lnTo>
                <a:lnTo>
                  <a:pt x="295" y="1516"/>
                </a:lnTo>
                <a:lnTo>
                  <a:pt x="298" y="1528"/>
                </a:lnTo>
                <a:lnTo>
                  <a:pt x="299" y="1538"/>
                </a:lnTo>
                <a:lnTo>
                  <a:pt x="299" y="1549"/>
                </a:lnTo>
                <a:lnTo>
                  <a:pt x="274" y="1801"/>
                </a:lnTo>
                <a:lnTo>
                  <a:pt x="274" y="1801"/>
                </a:lnTo>
                <a:lnTo>
                  <a:pt x="274" y="1811"/>
                </a:lnTo>
                <a:lnTo>
                  <a:pt x="275" y="1821"/>
                </a:lnTo>
                <a:lnTo>
                  <a:pt x="279" y="1830"/>
                </a:lnTo>
                <a:lnTo>
                  <a:pt x="285" y="1837"/>
                </a:lnTo>
                <a:lnTo>
                  <a:pt x="292" y="1842"/>
                </a:lnTo>
                <a:lnTo>
                  <a:pt x="301" y="1846"/>
                </a:lnTo>
                <a:lnTo>
                  <a:pt x="310" y="1847"/>
                </a:lnTo>
                <a:lnTo>
                  <a:pt x="320" y="1847"/>
                </a:lnTo>
                <a:lnTo>
                  <a:pt x="572" y="1822"/>
                </a:lnTo>
                <a:lnTo>
                  <a:pt x="572" y="1822"/>
                </a:lnTo>
                <a:lnTo>
                  <a:pt x="583" y="1822"/>
                </a:lnTo>
                <a:lnTo>
                  <a:pt x="594" y="1823"/>
                </a:lnTo>
                <a:lnTo>
                  <a:pt x="605" y="1826"/>
                </a:lnTo>
                <a:lnTo>
                  <a:pt x="616" y="1832"/>
                </a:lnTo>
                <a:lnTo>
                  <a:pt x="625" y="1838"/>
                </a:lnTo>
                <a:lnTo>
                  <a:pt x="633" y="1846"/>
                </a:lnTo>
                <a:lnTo>
                  <a:pt x="640" y="1854"/>
                </a:lnTo>
                <a:lnTo>
                  <a:pt x="646" y="1864"/>
                </a:lnTo>
                <a:lnTo>
                  <a:pt x="749" y="2096"/>
                </a:lnTo>
                <a:lnTo>
                  <a:pt x="749" y="2096"/>
                </a:lnTo>
                <a:lnTo>
                  <a:pt x="754" y="2104"/>
                </a:lnTo>
                <a:lnTo>
                  <a:pt x="761" y="2112"/>
                </a:lnTo>
                <a:lnTo>
                  <a:pt x="768" y="2117"/>
                </a:lnTo>
                <a:lnTo>
                  <a:pt x="777" y="2120"/>
                </a:lnTo>
                <a:lnTo>
                  <a:pt x="785" y="2121"/>
                </a:lnTo>
                <a:lnTo>
                  <a:pt x="795" y="2121"/>
                </a:lnTo>
                <a:lnTo>
                  <a:pt x="804" y="2118"/>
                </a:lnTo>
                <a:lnTo>
                  <a:pt x="813" y="2113"/>
                </a:lnTo>
                <a:lnTo>
                  <a:pt x="1017" y="1965"/>
                </a:lnTo>
                <a:lnTo>
                  <a:pt x="1017" y="1965"/>
                </a:lnTo>
                <a:lnTo>
                  <a:pt x="1028" y="1959"/>
                </a:lnTo>
                <a:lnTo>
                  <a:pt x="1038" y="1954"/>
                </a:lnTo>
                <a:lnTo>
                  <a:pt x="1049" y="1952"/>
                </a:lnTo>
                <a:lnTo>
                  <a:pt x="1060" y="1952"/>
                </a:lnTo>
                <a:lnTo>
                  <a:pt x="1072" y="1952"/>
                </a:lnTo>
                <a:lnTo>
                  <a:pt x="1084" y="1954"/>
                </a:lnTo>
                <a:lnTo>
                  <a:pt x="1094" y="1959"/>
                </a:lnTo>
                <a:lnTo>
                  <a:pt x="1104" y="1965"/>
                </a:lnTo>
                <a:lnTo>
                  <a:pt x="1308" y="2113"/>
                </a:lnTo>
                <a:lnTo>
                  <a:pt x="1308" y="2113"/>
                </a:lnTo>
                <a:lnTo>
                  <a:pt x="1317" y="2118"/>
                </a:lnTo>
                <a:lnTo>
                  <a:pt x="1326" y="2121"/>
                </a:lnTo>
                <a:lnTo>
                  <a:pt x="1336" y="2121"/>
                </a:lnTo>
                <a:lnTo>
                  <a:pt x="1345" y="2120"/>
                </a:lnTo>
                <a:lnTo>
                  <a:pt x="1353" y="2117"/>
                </a:lnTo>
                <a:lnTo>
                  <a:pt x="1360" y="2112"/>
                </a:lnTo>
                <a:lnTo>
                  <a:pt x="1367" y="2104"/>
                </a:lnTo>
                <a:lnTo>
                  <a:pt x="1372" y="2096"/>
                </a:lnTo>
                <a:lnTo>
                  <a:pt x="1475" y="1864"/>
                </a:lnTo>
                <a:lnTo>
                  <a:pt x="1475" y="1864"/>
                </a:lnTo>
                <a:lnTo>
                  <a:pt x="1481" y="1854"/>
                </a:lnTo>
                <a:lnTo>
                  <a:pt x="1488" y="1846"/>
                </a:lnTo>
                <a:lnTo>
                  <a:pt x="1496" y="1838"/>
                </a:lnTo>
                <a:lnTo>
                  <a:pt x="1505" y="1832"/>
                </a:lnTo>
                <a:lnTo>
                  <a:pt x="1516" y="1826"/>
                </a:lnTo>
                <a:lnTo>
                  <a:pt x="1526" y="1823"/>
                </a:lnTo>
                <a:lnTo>
                  <a:pt x="1538" y="1822"/>
                </a:lnTo>
                <a:lnTo>
                  <a:pt x="1549" y="1822"/>
                </a:lnTo>
                <a:lnTo>
                  <a:pt x="1800" y="1847"/>
                </a:lnTo>
                <a:lnTo>
                  <a:pt x="1800" y="1847"/>
                </a:lnTo>
                <a:lnTo>
                  <a:pt x="1811" y="1847"/>
                </a:lnTo>
                <a:lnTo>
                  <a:pt x="1820" y="1846"/>
                </a:lnTo>
                <a:lnTo>
                  <a:pt x="1829" y="1842"/>
                </a:lnTo>
                <a:lnTo>
                  <a:pt x="1837" y="1837"/>
                </a:lnTo>
                <a:lnTo>
                  <a:pt x="1841" y="1830"/>
                </a:lnTo>
                <a:lnTo>
                  <a:pt x="1846" y="1821"/>
                </a:lnTo>
                <a:lnTo>
                  <a:pt x="1847" y="1811"/>
                </a:lnTo>
                <a:lnTo>
                  <a:pt x="1847" y="1801"/>
                </a:lnTo>
                <a:lnTo>
                  <a:pt x="1822" y="1549"/>
                </a:lnTo>
                <a:lnTo>
                  <a:pt x="1822" y="1549"/>
                </a:lnTo>
                <a:lnTo>
                  <a:pt x="1822" y="1538"/>
                </a:lnTo>
                <a:lnTo>
                  <a:pt x="1823" y="1528"/>
                </a:lnTo>
                <a:lnTo>
                  <a:pt x="1826" y="1516"/>
                </a:lnTo>
                <a:lnTo>
                  <a:pt x="1832" y="1506"/>
                </a:lnTo>
                <a:lnTo>
                  <a:pt x="1838" y="1496"/>
                </a:lnTo>
                <a:lnTo>
                  <a:pt x="1846" y="1488"/>
                </a:lnTo>
                <a:lnTo>
                  <a:pt x="1854" y="1481"/>
                </a:lnTo>
                <a:lnTo>
                  <a:pt x="1864" y="1475"/>
                </a:lnTo>
                <a:lnTo>
                  <a:pt x="2096" y="1372"/>
                </a:lnTo>
                <a:lnTo>
                  <a:pt x="2096" y="1372"/>
                </a:lnTo>
                <a:lnTo>
                  <a:pt x="2104" y="1367"/>
                </a:lnTo>
                <a:lnTo>
                  <a:pt x="2111" y="1360"/>
                </a:lnTo>
                <a:lnTo>
                  <a:pt x="2117" y="1353"/>
                </a:lnTo>
                <a:lnTo>
                  <a:pt x="2120" y="1345"/>
                </a:lnTo>
                <a:lnTo>
                  <a:pt x="2121" y="1336"/>
                </a:lnTo>
                <a:lnTo>
                  <a:pt x="2120" y="1326"/>
                </a:lnTo>
                <a:lnTo>
                  <a:pt x="2118" y="1317"/>
                </a:lnTo>
                <a:lnTo>
                  <a:pt x="2112" y="1308"/>
                </a:lnTo>
                <a:lnTo>
                  <a:pt x="1963" y="1104"/>
                </a:lnTo>
                <a:close/>
                <a:moveTo>
                  <a:pt x="1180" y="496"/>
                </a:moveTo>
                <a:lnTo>
                  <a:pt x="1153" y="1250"/>
                </a:lnTo>
                <a:lnTo>
                  <a:pt x="969" y="1250"/>
                </a:lnTo>
                <a:lnTo>
                  <a:pt x="943" y="496"/>
                </a:lnTo>
                <a:lnTo>
                  <a:pt x="1180" y="496"/>
                </a:lnTo>
                <a:close/>
                <a:moveTo>
                  <a:pt x="1060" y="1626"/>
                </a:moveTo>
                <a:lnTo>
                  <a:pt x="1060" y="1626"/>
                </a:lnTo>
                <a:lnTo>
                  <a:pt x="1048" y="1625"/>
                </a:lnTo>
                <a:lnTo>
                  <a:pt x="1035" y="1624"/>
                </a:lnTo>
                <a:lnTo>
                  <a:pt x="1023" y="1620"/>
                </a:lnTo>
                <a:lnTo>
                  <a:pt x="1011" y="1616"/>
                </a:lnTo>
                <a:lnTo>
                  <a:pt x="1001" y="1611"/>
                </a:lnTo>
                <a:lnTo>
                  <a:pt x="990" y="1604"/>
                </a:lnTo>
                <a:lnTo>
                  <a:pt x="981" y="1597"/>
                </a:lnTo>
                <a:lnTo>
                  <a:pt x="973" y="1589"/>
                </a:lnTo>
                <a:lnTo>
                  <a:pt x="964" y="1579"/>
                </a:lnTo>
                <a:lnTo>
                  <a:pt x="957" y="1569"/>
                </a:lnTo>
                <a:lnTo>
                  <a:pt x="952" y="1558"/>
                </a:lnTo>
                <a:lnTo>
                  <a:pt x="946" y="1547"/>
                </a:lnTo>
                <a:lnTo>
                  <a:pt x="942" y="1534"/>
                </a:lnTo>
                <a:lnTo>
                  <a:pt x="939" y="1521"/>
                </a:lnTo>
                <a:lnTo>
                  <a:pt x="936" y="1508"/>
                </a:lnTo>
                <a:lnTo>
                  <a:pt x="936" y="1494"/>
                </a:lnTo>
                <a:lnTo>
                  <a:pt x="936" y="1494"/>
                </a:lnTo>
                <a:lnTo>
                  <a:pt x="936" y="1479"/>
                </a:lnTo>
                <a:lnTo>
                  <a:pt x="939" y="1465"/>
                </a:lnTo>
                <a:lnTo>
                  <a:pt x="942" y="1451"/>
                </a:lnTo>
                <a:lnTo>
                  <a:pt x="946" y="1438"/>
                </a:lnTo>
                <a:lnTo>
                  <a:pt x="952" y="1426"/>
                </a:lnTo>
                <a:lnTo>
                  <a:pt x="957" y="1415"/>
                </a:lnTo>
                <a:lnTo>
                  <a:pt x="964" y="1405"/>
                </a:lnTo>
                <a:lnTo>
                  <a:pt x="973" y="1396"/>
                </a:lnTo>
                <a:lnTo>
                  <a:pt x="982" y="1387"/>
                </a:lnTo>
                <a:lnTo>
                  <a:pt x="991" y="1380"/>
                </a:lnTo>
                <a:lnTo>
                  <a:pt x="1002" y="1374"/>
                </a:lnTo>
                <a:lnTo>
                  <a:pt x="1012" y="1369"/>
                </a:lnTo>
                <a:lnTo>
                  <a:pt x="1024" y="1365"/>
                </a:lnTo>
                <a:lnTo>
                  <a:pt x="1036" y="1362"/>
                </a:lnTo>
                <a:lnTo>
                  <a:pt x="1048" y="1360"/>
                </a:lnTo>
                <a:lnTo>
                  <a:pt x="1060" y="1359"/>
                </a:lnTo>
                <a:lnTo>
                  <a:pt x="1060" y="1359"/>
                </a:lnTo>
                <a:lnTo>
                  <a:pt x="1073" y="1360"/>
                </a:lnTo>
                <a:lnTo>
                  <a:pt x="1086" y="1362"/>
                </a:lnTo>
                <a:lnTo>
                  <a:pt x="1098" y="1365"/>
                </a:lnTo>
                <a:lnTo>
                  <a:pt x="1110" y="1369"/>
                </a:lnTo>
                <a:lnTo>
                  <a:pt x="1121" y="1374"/>
                </a:lnTo>
                <a:lnTo>
                  <a:pt x="1131" y="1380"/>
                </a:lnTo>
                <a:lnTo>
                  <a:pt x="1140" y="1387"/>
                </a:lnTo>
                <a:lnTo>
                  <a:pt x="1149" y="1396"/>
                </a:lnTo>
                <a:lnTo>
                  <a:pt x="1158" y="1405"/>
                </a:lnTo>
                <a:lnTo>
                  <a:pt x="1165" y="1415"/>
                </a:lnTo>
                <a:lnTo>
                  <a:pt x="1171" y="1426"/>
                </a:lnTo>
                <a:lnTo>
                  <a:pt x="1175" y="1438"/>
                </a:lnTo>
                <a:lnTo>
                  <a:pt x="1180" y="1451"/>
                </a:lnTo>
                <a:lnTo>
                  <a:pt x="1182" y="1465"/>
                </a:lnTo>
                <a:lnTo>
                  <a:pt x="1185" y="1479"/>
                </a:lnTo>
                <a:lnTo>
                  <a:pt x="1185" y="1494"/>
                </a:lnTo>
                <a:lnTo>
                  <a:pt x="1185" y="1494"/>
                </a:lnTo>
                <a:lnTo>
                  <a:pt x="1185" y="1508"/>
                </a:lnTo>
                <a:lnTo>
                  <a:pt x="1182" y="1521"/>
                </a:lnTo>
                <a:lnTo>
                  <a:pt x="1180" y="1534"/>
                </a:lnTo>
                <a:lnTo>
                  <a:pt x="1176" y="1547"/>
                </a:lnTo>
                <a:lnTo>
                  <a:pt x="1172" y="1558"/>
                </a:lnTo>
                <a:lnTo>
                  <a:pt x="1166" y="1569"/>
                </a:lnTo>
                <a:lnTo>
                  <a:pt x="1159" y="1579"/>
                </a:lnTo>
                <a:lnTo>
                  <a:pt x="1152" y="1589"/>
                </a:lnTo>
                <a:lnTo>
                  <a:pt x="1144" y="1597"/>
                </a:lnTo>
                <a:lnTo>
                  <a:pt x="1134" y="1604"/>
                </a:lnTo>
                <a:lnTo>
                  <a:pt x="1124" y="1611"/>
                </a:lnTo>
                <a:lnTo>
                  <a:pt x="1113" y="1616"/>
                </a:lnTo>
                <a:lnTo>
                  <a:pt x="1100" y="1620"/>
                </a:lnTo>
                <a:lnTo>
                  <a:pt x="1089" y="1624"/>
                </a:lnTo>
                <a:lnTo>
                  <a:pt x="1075" y="1625"/>
                </a:lnTo>
                <a:lnTo>
                  <a:pt x="1060" y="1626"/>
                </a:lnTo>
                <a:lnTo>
                  <a:pt x="1060" y="1626"/>
                </a:lnTo>
                <a:close/>
              </a:path>
            </a:pathLst>
          </a:custGeom>
          <a:solidFill>
            <a:schemeClr val="accent4"/>
          </a:solidFill>
          <a:ln>
            <a:noFill/>
          </a:ln>
          <a:effectLst/>
        </p:spPr>
        <p:txBody>
          <a:bodyPr vert="horz" wrap="square" lIns="68580" tIns="34290" rIns="68580" bIns="34290" numCol="1" anchor="t" anchorCtr="0" compatLnSpc="1">
            <a:prstTxWarp prst="textNoShape">
              <a:avLst/>
            </a:prstTxWarp>
          </a:bodyPr>
          <a:lstStyle/>
          <a:p>
            <a:endParaRPr lang="en-US" dirty="0">
              <a:latin typeface="CiscoSansTT Light"/>
              <a:cs typeface="CiscoSansTT Light"/>
            </a:endParaRPr>
          </a:p>
        </p:txBody>
      </p:sp>
      <p:sp>
        <p:nvSpPr>
          <p:cNvPr id="12" name="Rectangle 11"/>
          <p:cNvSpPr/>
          <p:nvPr/>
        </p:nvSpPr>
        <p:spPr>
          <a:xfrm>
            <a:off x="6533536" y="132736"/>
            <a:ext cx="2538902" cy="674508"/>
          </a:xfrm>
          <a:prstGeom prst="rect">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970939" y="1386521"/>
            <a:ext cx="646331" cy="230832"/>
          </a:xfrm>
          <a:prstGeom prst="rect">
            <a:avLst/>
          </a:prstGeom>
        </p:spPr>
        <p:txBody>
          <a:bodyPr wrap="none">
            <a:spAutoFit/>
          </a:bodyPr>
          <a:lstStyle/>
          <a:p>
            <a:pPr defTabSz="685760">
              <a:defRPr/>
            </a:pPr>
            <a:r>
              <a:rPr lang="ja-JP" altLang="en-US" sz="900" dirty="0" smtClean="0"/>
              <a:t>利用用途</a:t>
            </a:r>
            <a:endParaRPr lang="en-US" sz="900" dirty="0"/>
          </a:p>
        </p:txBody>
      </p:sp>
      <p:sp>
        <p:nvSpPr>
          <p:cNvPr id="17" name="Rectangle 16"/>
          <p:cNvSpPr/>
          <p:nvPr/>
        </p:nvSpPr>
        <p:spPr>
          <a:xfrm>
            <a:off x="224068" y="1386521"/>
            <a:ext cx="729687" cy="230832"/>
          </a:xfrm>
          <a:prstGeom prst="rect">
            <a:avLst/>
          </a:prstGeom>
        </p:spPr>
        <p:txBody>
          <a:bodyPr wrap="none">
            <a:spAutoFit/>
          </a:bodyPr>
          <a:lstStyle/>
          <a:p>
            <a:pPr defTabSz="685760">
              <a:defRPr/>
            </a:pPr>
            <a:r>
              <a:rPr lang="ja-JP" altLang="en-US" sz="900" dirty="0" smtClean="0"/>
              <a:t>ベネフィット</a:t>
            </a:r>
            <a:endParaRPr lang="en-US" sz="900" dirty="0"/>
          </a:p>
        </p:txBody>
      </p:sp>
    </p:spTree>
    <p:extLst>
      <p:ext uri="{BB962C8B-B14F-4D97-AF65-F5344CB8AC3E}">
        <p14:creationId xmlns:p14="http://schemas.microsoft.com/office/powerpoint/2010/main" val="1827194919"/>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a:t>4</a:t>
            </a:r>
            <a:r>
              <a:rPr lang="en-US" altLang="ja-JP" dirty="0" smtClean="0"/>
              <a:t>. </a:t>
            </a:r>
            <a:r>
              <a:rPr lang="ja-JP" altLang="en-US" dirty="0" smtClean="0"/>
              <a:t>認証、認可について</a:t>
            </a:r>
            <a:endParaRPr lang="en-US" dirty="0"/>
          </a:p>
        </p:txBody>
      </p:sp>
    </p:spTree>
    <p:extLst>
      <p:ext uri="{BB962C8B-B14F-4D97-AF65-F5344CB8AC3E}">
        <p14:creationId xmlns:p14="http://schemas.microsoft.com/office/powerpoint/2010/main" val="325755665"/>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ounded Rectangle 134"/>
          <p:cNvSpPr/>
          <p:nvPr/>
        </p:nvSpPr>
        <p:spPr>
          <a:xfrm>
            <a:off x="467544" y="1221600"/>
            <a:ext cx="2696702" cy="3456384"/>
          </a:xfrm>
          <a:prstGeom prst="roundRect">
            <a:avLst>
              <a:gd name="adj" fmla="val 10442"/>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6" name="Rounded Rectangle 135"/>
          <p:cNvSpPr/>
          <p:nvPr/>
        </p:nvSpPr>
        <p:spPr>
          <a:xfrm>
            <a:off x="3347864" y="1221600"/>
            <a:ext cx="2664296" cy="3456384"/>
          </a:xfrm>
          <a:prstGeom prst="roundRect">
            <a:avLst>
              <a:gd name="adj" fmla="val 10442"/>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17" name="Group 116"/>
          <p:cNvGrpSpPr/>
          <p:nvPr/>
        </p:nvGrpSpPr>
        <p:grpSpPr>
          <a:xfrm>
            <a:off x="7707948" y="1185278"/>
            <a:ext cx="968509" cy="720438"/>
            <a:chOff x="9281041" y="1712942"/>
            <a:chExt cx="1291009" cy="960582"/>
          </a:xfrm>
        </p:grpSpPr>
        <p:sp>
          <p:nvSpPr>
            <p:cNvPr id="4" name="Rounded Rectangle 3"/>
            <p:cNvSpPr/>
            <p:nvPr/>
          </p:nvSpPr>
          <p:spPr>
            <a:xfrm>
              <a:off x="9332881" y="1712942"/>
              <a:ext cx="1226832" cy="960582"/>
            </a:xfrm>
            <a:prstGeom prst="roundRect">
              <a:avLst>
                <a:gd name="adj" fmla="val 8629"/>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smtClean="0"/>
            </a:p>
          </p:txBody>
        </p:sp>
        <p:sp>
          <p:nvSpPr>
            <p:cNvPr id="61" name="Rectangle 60"/>
            <p:cNvSpPr/>
            <p:nvPr/>
          </p:nvSpPr>
          <p:spPr>
            <a:xfrm>
              <a:off x="9281041" y="2090937"/>
              <a:ext cx="1291009" cy="533479"/>
            </a:xfrm>
            <a:prstGeom prst="rect">
              <a:avLst/>
            </a:prstGeom>
          </p:spPr>
          <p:txBody>
            <a:bodyPr wrap="none">
              <a:spAutoFit/>
            </a:bodyPr>
            <a:lstStyle/>
            <a:p>
              <a:r>
                <a:rPr lang="en-US" sz="1000" b="1" dirty="0">
                  <a:solidFill>
                    <a:srgbClr val="546568"/>
                  </a:solidFill>
                  <a:latin typeface="Arial" charset="0"/>
                </a:rPr>
                <a:t>Egress</a:t>
              </a:r>
            </a:p>
            <a:p>
              <a:r>
                <a:rPr lang="en-US" sz="1000" b="1" dirty="0">
                  <a:solidFill>
                    <a:srgbClr val="546568"/>
                  </a:solidFill>
                  <a:latin typeface="Arial" charset="0"/>
                </a:rPr>
                <a:t>Enforcement</a:t>
              </a:r>
              <a:endParaRPr lang="en-US" sz="1000" dirty="0"/>
            </a:p>
          </p:txBody>
        </p:sp>
      </p:grpSp>
      <p:grpSp>
        <p:nvGrpSpPr>
          <p:cNvPr id="111" name="Group 110"/>
          <p:cNvGrpSpPr/>
          <p:nvPr/>
        </p:nvGrpSpPr>
        <p:grpSpPr>
          <a:xfrm>
            <a:off x="5975422" y="2146532"/>
            <a:ext cx="1090301" cy="1682387"/>
            <a:chOff x="7041291" y="2866684"/>
            <a:chExt cx="1303856" cy="2170448"/>
          </a:xfrm>
        </p:grpSpPr>
        <p:sp>
          <p:nvSpPr>
            <p:cNvPr id="5" name="Rounded Rectangle 4"/>
            <p:cNvSpPr/>
            <p:nvPr/>
          </p:nvSpPr>
          <p:spPr>
            <a:xfrm>
              <a:off x="7088938" y="2866684"/>
              <a:ext cx="1226832" cy="2117578"/>
            </a:xfrm>
            <a:prstGeom prst="roundRect">
              <a:avLst>
                <a:gd name="adj" fmla="val 8629"/>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smtClean="0"/>
            </a:p>
          </p:txBody>
        </p:sp>
        <p:sp>
          <p:nvSpPr>
            <p:cNvPr id="60" name="Rectangle 59"/>
            <p:cNvSpPr/>
            <p:nvPr/>
          </p:nvSpPr>
          <p:spPr>
            <a:xfrm>
              <a:off x="7041291" y="4520950"/>
              <a:ext cx="1303856" cy="516182"/>
            </a:xfrm>
            <a:prstGeom prst="rect">
              <a:avLst/>
            </a:prstGeom>
          </p:spPr>
          <p:txBody>
            <a:bodyPr wrap="square">
              <a:spAutoFit/>
            </a:bodyPr>
            <a:lstStyle/>
            <a:p>
              <a:pPr algn="r"/>
              <a:r>
                <a:rPr lang="en-US" sz="1000" b="1" dirty="0" smtClean="0">
                  <a:solidFill>
                    <a:srgbClr val="546568"/>
                  </a:solidFill>
                  <a:latin typeface="Arial" charset="0"/>
                </a:rPr>
                <a:t>Ingress</a:t>
              </a:r>
            </a:p>
            <a:p>
              <a:pPr algn="r"/>
              <a:r>
                <a:rPr lang="en-US" sz="1000" b="1" dirty="0" smtClean="0">
                  <a:solidFill>
                    <a:srgbClr val="546568"/>
                  </a:solidFill>
                  <a:latin typeface="Arial" charset="0"/>
                </a:rPr>
                <a:t>Enforcement</a:t>
              </a:r>
              <a:endParaRPr lang="en-US" sz="1000" dirty="0"/>
            </a:p>
          </p:txBody>
        </p:sp>
      </p:grpSp>
      <p:sp>
        <p:nvSpPr>
          <p:cNvPr id="2" name="Title 1"/>
          <p:cNvSpPr>
            <a:spLocks noGrp="1"/>
          </p:cNvSpPr>
          <p:nvPr>
            <p:ph type="title"/>
          </p:nvPr>
        </p:nvSpPr>
        <p:spPr/>
        <p:txBody>
          <a:bodyPr>
            <a:normAutofit/>
          </a:bodyPr>
          <a:lstStyle/>
          <a:p>
            <a:r>
              <a:rPr lang="en-US" sz="2800" dirty="0" smtClean="0"/>
              <a:t>ISE</a:t>
            </a:r>
            <a:r>
              <a:rPr lang="ja-JP" altLang="en-US" sz="2800" dirty="0" smtClean="0"/>
              <a:t>基本動作</a:t>
            </a:r>
            <a:endParaRPr lang="en-US" sz="2800" dirty="0"/>
          </a:p>
        </p:txBody>
      </p:sp>
      <p:grpSp>
        <p:nvGrpSpPr>
          <p:cNvPr id="112" name="Group 111"/>
          <p:cNvGrpSpPr/>
          <p:nvPr/>
        </p:nvGrpSpPr>
        <p:grpSpPr>
          <a:xfrm>
            <a:off x="5436091" y="1646385"/>
            <a:ext cx="1392861" cy="994957"/>
            <a:chOff x="6295891" y="2315966"/>
            <a:chExt cx="1856667" cy="1326609"/>
          </a:xfrm>
        </p:grpSpPr>
        <p:sp>
          <p:nvSpPr>
            <p:cNvPr id="32" name="Rounded Rectangle 31"/>
            <p:cNvSpPr/>
            <p:nvPr/>
          </p:nvSpPr>
          <p:spPr>
            <a:xfrm>
              <a:off x="7230328" y="2315966"/>
              <a:ext cx="922230" cy="304096"/>
            </a:xfrm>
            <a:prstGeom prst="roundRect">
              <a:avLst>
                <a:gd name="adj" fmla="val 25141"/>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b="1" dirty="0">
                  <a:latin typeface="+mj-lt"/>
                </a:rPr>
                <a:t>SGT</a:t>
              </a:r>
            </a:p>
          </p:txBody>
        </p:sp>
        <p:cxnSp>
          <p:nvCxnSpPr>
            <p:cNvPr id="33" name="Straight Connector 32"/>
            <p:cNvCxnSpPr>
              <a:stCxn id="32" idx="1"/>
              <a:endCxn id="29" idx="3"/>
            </p:cNvCxnSpPr>
            <p:nvPr/>
          </p:nvCxnSpPr>
          <p:spPr>
            <a:xfrm flipH="1">
              <a:off x="6295891" y="2468014"/>
              <a:ext cx="934436" cy="1174561"/>
            </a:xfrm>
            <a:prstGeom prst="line">
              <a:avLst/>
            </a:prstGeom>
            <a:ln w="9525" cmpd="sng">
              <a:prstDash val="solid"/>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107" name="Group 106"/>
          <p:cNvGrpSpPr/>
          <p:nvPr/>
        </p:nvGrpSpPr>
        <p:grpSpPr>
          <a:xfrm>
            <a:off x="5436090" y="2280544"/>
            <a:ext cx="1392860" cy="360797"/>
            <a:chOff x="6295892" y="3161514"/>
            <a:chExt cx="1856666" cy="481063"/>
          </a:xfrm>
        </p:grpSpPr>
        <p:sp>
          <p:nvSpPr>
            <p:cNvPr id="31" name="Rounded Rectangle 30"/>
            <p:cNvSpPr/>
            <p:nvPr/>
          </p:nvSpPr>
          <p:spPr>
            <a:xfrm>
              <a:off x="7230328" y="3161514"/>
              <a:ext cx="922230" cy="304096"/>
            </a:xfrm>
            <a:prstGeom prst="roundRect">
              <a:avLst>
                <a:gd name="adj" fmla="val 25141"/>
              </a:avLst>
            </a:prstGeom>
            <a:solidFill>
              <a:srgbClr val="6DB3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mj-lt"/>
                </a:rPr>
                <a:t>VLAN</a:t>
              </a:r>
            </a:p>
          </p:txBody>
        </p:sp>
        <p:cxnSp>
          <p:nvCxnSpPr>
            <p:cNvPr id="34" name="Straight Connector 33"/>
            <p:cNvCxnSpPr>
              <a:stCxn id="31" idx="1"/>
              <a:endCxn id="29" idx="3"/>
            </p:cNvCxnSpPr>
            <p:nvPr/>
          </p:nvCxnSpPr>
          <p:spPr>
            <a:xfrm flipH="1">
              <a:off x="6295892" y="3313562"/>
              <a:ext cx="934435" cy="329015"/>
            </a:xfrm>
            <a:prstGeom prst="line">
              <a:avLst/>
            </a:prstGeom>
            <a:ln w="9525" cmpd="sng">
              <a:prstDash val="solid"/>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108" name="Group 107"/>
          <p:cNvGrpSpPr/>
          <p:nvPr/>
        </p:nvGrpSpPr>
        <p:grpSpPr>
          <a:xfrm>
            <a:off x="5436090" y="2571265"/>
            <a:ext cx="1392860" cy="228072"/>
            <a:chOff x="6295892" y="3549142"/>
            <a:chExt cx="1856666" cy="304096"/>
          </a:xfrm>
        </p:grpSpPr>
        <p:sp>
          <p:nvSpPr>
            <p:cNvPr id="30" name="Rounded Rectangle 29"/>
            <p:cNvSpPr/>
            <p:nvPr/>
          </p:nvSpPr>
          <p:spPr>
            <a:xfrm>
              <a:off x="7230328" y="3549142"/>
              <a:ext cx="922230" cy="304096"/>
            </a:xfrm>
            <a:prstGeom prst="roundRect">
              <a:avLst>
                <a:gd name="adj" fmla="val 25141"/>
              </a:avLst>
            </a:prstGeom>
            <a:solidFill>
              <a:srgbClr val="6DB3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mj-lt"/>
                </a:rPr>
                <a:t>dACL</a:t>
              </a:r>
            </a:p>
          </p:txBody>
        </p:sp>
        <p:cxnSp>
          <p:nvCxnSpPr>
            <p:cNvPr id="35" name="Straight Connector 34"/>
            <p:cNvCxnSpPr>
              <a:stCxn id="30" idx="1"/>
              <a:endCxn id="29" idx="3"/>
            </p:cNvCxnSpPr>
            <p:nvPr/>
          </p:nvCxnSpPr>
          <p:spPr>
            <a:xfrm flipH="1" flipV="1">
              <a:off x="6295892" y="3642577"/>
              <a:ext cx="934435" cy="58613"/>
            </a:xfrm>
            <a:prstGeom prst="line">
              <a:avLst/>
            </a:prstGeom>
            <a:ln w="9525" cmpd="sng">
              <a:prstDash val="solid"/>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109" name="Group 108"/>
          <p:cNvGrpSpPr/>
          <p:nvPr/>
        </p:nvGrpSpPr>
        <p:grpSpPr>
          <a:xfrm>
            <a:off x="5436094" y="2641340"/>
            <a:ext cx="1577037" cy="724957"/>
            <a:chOff x="6295903" y="3642570"/>
            <a:chExt cx="2102174" cy="966609"/>
          </a:xfrm>
        </p:grpSpPr>
        <p:sp>
          <p:nvSpPr>
            <p:cNvPr id="27" name="Rounded Rectangle 26"/>
            <p:cNvSpPr/>
            <p:nvPr/>
          </p:nvSpPr>
          <p:spPr>
            <a:xfrm>
              <a:off x="7067933" y="4189842"/>
              <a:ext cx="1330144" cy="419337"/>
            </a:xfrm>
            <a:prstGeom prst="roundRect">
              <a:avLst>
                <a:gd name="adj" fmla="val 25141"/>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b="1" dirty="0" smtClean="0">
                  <a:latin typeface="+mj-lt"/>
                </a:rPr>
                <a:t>URL</a:t>
              </a:r>
              <a:endParaRPr lang="en-US" sz="1000" b="1" dirty="0">
                <a:latin typeface="+mj-lt"/>
              </a:endParaRPr>
            </a:p>
            <a:p>
              <a:pPr algn="ctr"/>
              <a:r>
                <a:rPr lang="ja-JP" altLang="en-US" sz="1000" b="1" dirty="0" smtClean="0">
                  <a:latin typeface="+mj-lt"/>
                </a:rPr>
                <a:t>リダイレクト</a:t>
              </a:r>
              <a:endParaRPr lang="en-US" sz="1000" b="1" dirty="0">
                <a:latin typeface="+mj-lt"/>
              </a:endParaRPr>
            </a:p>
          </p:txBody>
        </p:sp>
        <p:cxnSp>
          <p:nvCxnSpPr>
            <p:cNvPr id="36" name="Straight Connector 35"/>
            <p:cNvCxnSpPr>
              <a:stCxn id="27" idx="1"/>
              <a:endCxn id="29" idx="3"/>
            </p:cNvCxnSpPr>
            <p:nvPr/>
          </p:nvCxnSpPr>
          <p:spPr>
            <a:xfrm flipH="1" flipV="1">
              <a:off x="6295903" y="3642570"/>
              <a:ext cx="772030" cy="756941"/>
            </a:xfrm>
            <a:prstGeom prst="line">
              <a:avLst/>
            </a:prstGeom>
            <a:ln w="9525" cmpd="sng">
              <a:prstDash val="solid"/>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8" name="Rounded Rectangle 27"/>
          <p:cNvSpPr/>
          <p:nvPr/>
        </p:nvSpPr>
        <p:spPr>
          <a:xfrm>
            <a:off x="7314143" y="3195388"/>
            <a:ext cx="1353059" cy="218578"/>
          </a:xfrm>
          <a:prstGeom prst="roundRect">
            <a:avLst>
              <a:gd name="adj" fmla="val 28538"/>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000" dirty="0" smtClean="0">
                <a:latin typeface="+mj-lt"/>
              </a:rPr>
              <a:t>プロビジョニング</a:t>
            </a:r>
            <a:endParaRPr lang="en-US" sz="1000" dirty="0">
              <a:latin typeface="+mj-lt"/>
            </a:endParaRPr>
          </a:p>
        </p:txBody>
      </p:sp>
      <p:cxnSp>
        <p:nvCxnSpPr>
          <p:cNvPr id="37" name="Straight Connector 36"/>
          <p:cNvCxnSpPr>
            <a:endCxn id="28" idx="1"/>
          </p:cNvCxnSpPr>
          <p:nvPr/>
        </p:nvCxnSpPr>
        <p:spPr>
          <a:xfrm>
            <a:off x="7013134" y="3269839"/>
            <a:ext cx="301009" cy="34838"/>
          </a:xfrm>
          <a:prstGeom prst="line">
            <a:avLst/>
          </a:prstGeom>
          <a:ln w="9525" cmpd="sng">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7" name="Elbow Connector 56"/>
          <p:cNvCxnSpPr>
            <a:endCxn id="58" idx="1"/>
          </p:cNvCxnSpPr>
          <p:nvPr/>
        </p:nvCxnSpPr>
        <p:spPr>
          <a:xfrm rot="5400000" flipH="1" flipV="1">
            <a:off x="7023757" y="830829"/>
            <a:ext cx="264602" cy="1346064"/>
          </a:xfrm>
          <a:prstGeom prst="bentConnector2">
            <a:avLst/>
          </a:prstGeom>
          <a:ln w="9525" cmpd="sng">
            <a:headEnd type="none"/>
            <a:tailEnd type="triangle"/>
          </a:ln>
        </p:spPr>
        <p:style>
          <a:lnRef idx="2">
            <a:schemeClr val="accent1"/>
          </a:lnRef>
          <a:fillRef idx="0">
            <a:schemeClr val="accent1"/>
          </a:fillRef>
          <a:effectRef idx="1">
            <a:schemeClr val="accent1"/>
          </a:effectRef>
          <a:fontRef idx="minor">
            <a:schemeClr val="tx1"/>
          </a:fontRef>
        </p:style>
      </p:cxnSp>
      <p:sp>
        <p:nvSpPr>
          <p:cNvPr id="58" name="Rounded Rectangle 57"/>
          <p:cNvSpPr/>
          <p:nvPr/>
        </p:nvSpPr>
        <p:spPr>
          <a:xfrm>
            <a:off x="7829091" y="1257524"/>
            <a:ext cx="691853" cy="228072"/>
          </a:xfrm>
          <a:prstGeom prst="roundRect">
            <a:avLst>
              <a:gd name="adj" fmla="val 25141"/>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b="1" dirty="0">
                <a:latin typeface="+mj-lt"/>
              </a:rPr>
              <a:t>SGACL</a:t>
            </a:r>
          </a:p>
        </p:txBody>
      </p:sp>
      <p:grpSp>
        <p:nvGrpSpPr>
          <p:cNvPr id="64" name="Group 63"/>
          <p:cNvGrpSpPr/>
          <p:nvPr/>
        </p:nvGrpSpPr>
        <p:grpSpPr>
          <a:xfrm>
            <a:off x="5979755" y="704691"/>
            <a:ext cx="1721010" cy="507832"/>
            <a:chOff x="2123660" y="3896105"/>
            <a:chExt cx="1645920" cy="677108"/>
          </a:xfrm>
        </p:grpSpPr>
        <p:sp>
          <p:nvSpPr>
            <p:cNvPr id="65" name="Line Callout 2 64"/>
            <p:cNvSpPr/>
            <p:nvPr/>
          </p:nvSpPr>
          <p:spPr>
            <a:xfrm flipH="1">
              <a:off x="2123660" y="3960478"/>
              <a:ext cx="1645920" cy="382922"/>
            </a:xfrm>
            <a:prstGeom prst="borderCallout2">
              <a:avLst>
                <a:gd name="adj1" fmla="val 114932"/>
                <a:gd name="adj2" fmla="val 75792"/>
                <a:gd name="adj3" fmla="val 167997"/>
                <a:gd name="adj4" fmla="val 85169"/>
                <a:gd name="adj5" fmla="val 299177"/>
                <a:gd name="adj6" fmla="val 84545"/>
              </a:avLst>
            </a:prstGeom>
            <a:solidFill>
              <a:srgbClr val="FFFFFF"/>
            </a:solidFill>
            <a:ln w="3175" cmpd="sng">
              <a:solidFill>
                <a:schemeClr val="bg1">
                  <a:lumMod val="50000"/>
                </a:schemeClr>
              </a:solidFill>
              <a:prstDash val="dot"/>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Rectangle 65"/>
            <p:cNvSpPr/>
            <p:nvPr/>
          </p:nvSpPr>
          <p:spPr>
            <a:xfrm>
              <a:off x="2155732" y="3896105"/>
              <a:ext cx="1572768" cy="677108"/>
            </a:xfrm>
            <a:prstGeom prst="rect">
              <a:avLst/>
            </a:prstGeom>
            <a:noFill/>
            <a:ln>
              <a:noFill/>
              <a:prstDash val="dot"/>
            </a:ln>
          </p:spPr>
          <p:txBody>
            <a:bodyPr wrap="square">
              <a:spAutoFit/>
            </a:bodyPr>
            <a:lstStyle/>
            <a:p>
              <a:pPr defTabSz="914217">
                <a:defRPr/>
              </a:pPr>
              <a:r>
                <a:rPr lang="ja-JP" altLang="en-US" sz="900" kern="0" dirty="0" smtClean="0">
                  <a:solidFill>
                    <a:srgbClr val="546568"/>
                  </a:solidFill>
                  <a:latin typeface="Arial"/>
                  <a:ea typeface="ＭＳ Ｐゴシック" pitchFamily="-65" charset="-128"/>
                  <a:cs typeface="ＭＳ Ｐゴシック" pitchFamily="-65" charset="-128"/>
                </a:rPr>
                <a:t>ユーザトラフィック</a:t>
              </a:r>
              <a:r>
                <a:rPr lang="en-US" altLang="ja-JP" sz="900" kern="0" dirty="0" smtClean="0">
                  <a:solidFill>
                    <a:srgbClr val="546568"/>
                  </a:solidFill>
                  <a:latin typeface="Arial"/>
                  <a:ea typeface="ＭＳ Ｐゴシック" pitchFamily="-65" charset="-128"/>
                  <a:cs typeface="ＭＳ Ｐゴシック" pitchFamily="-65" charset="-128"/>
                </a:rPr>
                <a:t>(IP</a:t>
              </a:r>
              <a:r>
                <a:rPr lang="ja-JP" altLang="en-US" sz="900" kern="0" dirty="0" smtClean="0">
                  <a:solidFill>
                    <a:srgbClr val="546568"/>
                  </a:solidFill>
                  <a:latin typeface="Arial"/>
                  <a:ea typeface="ＭＳ Ｐゴシック" pitchFamily="-65" charset="-128"/>
                  <a:cs typeface="ＭＳ Ｐゴシック" pitchFamily="-65" charset="-128"/>
                </a:rPr>
                <a:t>アドレス毎</a:t>
              </a:r>
              <a:r>
                <a:rPr lang="en-US" altLang="ja-JP" sz="900" kern="0" dirty="0" smtClean="0">
                  <a:solidFill>
                    <a:srgbClr val="546568"/>
                  </a:solidFill>
                  <a:latin typeface="Arial"/>
                  <a:ea typeface="ＭＳ Ｐゴシック" pitchFamily="-65" charset="-128"/>
                  <a:cs typeface="ＭＳ Ｐゴシック" pitchFamily="-65" charset="-128"/>
                </a:rPr>
                <a:t>)</a:t>
              </a:r>
              <a:r>
                <a:rPr lang="ja-JP" altLang="en-US" sz="900" kern="0" dirty="0" smtClean="0">
                  <a:solidFill>
                    <a:srgbClr val="546568"/>
                  </a:solidFill>
                  <a:latin typeface="Arial"/>
                  <a:ea typeface="ＭＳ Ｐゴシック" pitchFamily="-65" charset="-128"/>
                  <a:cs typeface="ＭＳ Ｐゴシック" pitchFamily="-65" charset="-128"/>
                </a:rPr>
                <a:t>に</a:t>
              </a:r>
              <a:r>
                <a:rPr lang="en-US" altLang="ja-JP" sz="900" kern="0" dirty="0" smtClean="0">
                  <a:solidFill>
                    <a:srgbClr val="546568"/>
                  </a:solidFill>
                  <a:latin typeface="Arial"/>
                  <a:ea typeface="ＭＳ Ｐゴシック" pitchFamily="-65" charset="-128"/>
                  <a:cs typeface="ＭＳ Ｐゴシック" pitchFamily="-65" charset="-128"/>
                </a:rPr>
                <a:t>Tag</a:t>
              </a:r>
              <a:r>
                <a:rPr lang="ja-JP" altLang="en-US" sz="900" kern="0" dirty="0" smtClean="0">
                  <a:solidFill>
                    <a:srgbClr val="546568"/>
                  </a:solidFill>
                  <a:latin typeface="Arial"/>
                  <a:ea typeface="ＭＳ Ｐゴシック" pitchFamily="-65" charset="-128"/>
                  <a:cs typeface="ＭＳ Ｐゴシック" pitchFamily="-65" charset="-128"/>
                </a:rPr>
                <a:t>マーキング</a:t>
              </a:r>
              <a:endParaRPr lang="en-US" altLang="ja-JP" sz="900" kern="0" dirty="0" smtClean="0">
                <a:solidFill>
                  <a:srgbClr val="546568"/>
                </a:solidFill>
                <a:latin typeface="Arial"/>
                <a:ea typeface="ＭＳ Ｐゴシック" pitchFamily="-65" charset="-128"/>
                <a:cs typeface="ＭＳ Ｐゴシック" pitchFamily="-65" charset="-128"/>
              </a:endParaRPr>
            </a:p>
            <a:p>
              <a:pPr defTabSz="914217">
                <a:defRPr/>
              </a:pPr>
              <a:endParaRPr lang="en-US" altLang="ja-JP" sz="900" kern="0" dirty="0" smtClean="0">
                <a:solidFill>
                  <a:srgbClr val="546568"/>
                </a:solidFill>
                <a:latin typeface="Arial"/>
                <a:ea typeface="ＭＳ Ｐゴシック" pitchFamily="-65" charset="-128"/>
                <a:cs typeface="ＭＳ Ｐゴシック" pitchFamily="-65" charset="-128"/>
              </a:endParaRPr>
            </a:p>
          </p:txBody>
        </p:sp>
      </p:grpSp>
      <p:grpSp>
        <p:nvGrpSpPr>
          <p:cNvPr id="67" name="Group 66"/>
          <p:cNvGrpSpPr/>
          <p:nvPr/>
        </p:nvGrpSpPr>
        <p:grpSpPr>
          <a:xfrm>
            <a:off x="3963530" y="3183235"/>
            <a:ext cx="1691937" cy="507831"/>
            <a:chOff x="3992977" y="3756443"/>
            <a:chExt cx="1685551" cy="677108"/>
          </a:xfrm>
        </p:grpSpPr>
        <p:sp>
          <p:nvSpPr>
            <p:cNvPr id="68" name="Line Callout 2 67"/>
            <p:cNvSpPr/>
            <p:nvPr/>
          </p:nvSpPr>
          <p:spPr>
            <a:xfrm flipH="1">
              <a:off x="3992978" y="3756443"/>
              <a:ext cx="1645920" cy="515817"/>
            </a:xfrm>
            <a:prstGeom prst="borderCallout2">
              <a:avLst>
                <a:gd name="adj1" fmla="val 11364"/>
                <a:gd name="adj2" fmla="val 101185"/>
                <a:gd name="adj3" fmla="val 8902"/>
                <a:gd name="adj4" fmla="val 112281"/>
                <a:gd name="adj5" fmla="val -92102"/>
                <a:gd name="adj6" fmla="val 124426"/>
              </a:avLst>
            </a:prstGeom>
            <a:solidFill>
              <a:srgbClr val="FFFFFF"/>
            </a:solidFill>
            <a:ln w="3175" cmpd="sng">
              <a:solidFill>
                <a:schemeClr val="bg1">
                  <a:lumMod val="50000"/>
                </a:schemeClr>
              </a:solidFill>
              <a:prstDash val="dot"/>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9" name="Rectangle 68"/>
            <p:cNvSpPr/>
            <p:nvPr/>
          </p:nvSpPr>
          <p:spPr>
            <a:xfrm>
              <a:off x="3992977" y="3756443"/>
              <a:ext cx="1685551" cy="677108"/>
            </a:xfrm>
            <a:prstGeom prst="rect">
              <a:avLst/>
            </a:prstGeom>
            <a:noFill/>
            <a:ln>
              <a:noFill/>
              <a:prstDash val="dot"/>
            </a:ln>
          </p:spPr>
          <p:txBody>
            <a:bodyPr wrap="square">
              <a:spAutoFit/>
            </a:bodyPr>
            <a:lstStyle/>
            <a:p>
              <a:pPr defTabSz="914217">
                <a:defRPr/>
              </a:pPr>
              <a:r>
                <a:rPr lang="ja-JP" altLang="en-US" sz="900" kern="0" dirty="0" smtClean="0">
                  <a:solidFill>
                    <a:srgbClr val="546568"/>
                  </a:solidFill>
                  <a:latin typeface="Arial"/>
                  <a:ea typeface="ＭＳ Ｐゴシック" pitchFamily="-65" charset="-128"/>
                  <a:cs typeface="ＭＳ Ｐゴシック" pitchFamily="-65" charset="-128"/>
                </a:rPr>
                <a:t>ユーザの権限、場所、端末など様々な条件に応じたポリシー</a:t>
              </a:r>
              <a:endParaRPr lang="en-US" altLang="ja-JP" sz="900" kern="0" dirty="0" smtClean="0">
                <a:solidFill>
                  <a:srgbClr val="546568"/>
                </a:solidFill>
                <a:latin typeface="Arial"/>
                <a:ea typeface="ＭＳ Ｐゴシック" pitchFamily="-65" charset="-128"/>
                <a:cs typeface="ＭＳ Ｐゴシック" pitchFamily="-65" charset="-128"/>
              </a:endParaRPr>
            </a:p>
          </p:txBody>
        </p:sp>
      </p:grpSp>
      <p:grpSp>
        <p:nvGrpSpPr>
          <p:cNvPr id="70" name="Group 69"/>
          <p:cNvGrpSpPr/>
          <p:nvPr/>
        </p:nvGrpSpPr>
        <p:grpSpPr>
          <a:xfrm>
            <a:off x="5975422" y="4037107"/>
            <a:ext cx="1234762" cy="375322"/>
            <a:chOff x="2123660" y="3960478"/>
            <a:chExt cx="1645920" cy="500429"/>
          </a:xfrm>
        </p:grpSpPr>
        <p:sp>
          <p:nvSpPr>
            <p:cNvPr id="71" name="Line Callout 2 70"/>
            <p:cNvSpPr/>
            <p:nvPr/>
          </p:nvSpPr>
          <p:spPr>
            <a:xfrm flipH="1">
              <a:off x="2123660" y="3960478"/>
              <a:ext cx="1645920" cy="500429"/>
            </a:xfrm>
            <a:prstGeom prst="borderCallout2">
              <a:avLst>
                <a:gd name="adj1" fmla="val 18750"/>
                <a:gd name="adj2" fmla="val -8333"/>
                <a:gd name="adj3" fmla="val 18750"/>
                <a:gd name="adj4" fmla="val -16667"/>
                <a:gd name="adj5" fmla="val -101326"/>
                <a:gd name="adj6" fmla="val -27485"/>
              </a:avLst>
            </a:prstGeom>
            <a:solidFill>
              <a:srgbClr val="FFFFFF"/>
            </a:solidFill>
            <a:ln w="3175" cmpd="sng">
              <a:solidFill>
                <a:schemeClr val="bg1">
                  <a:lumMod val="50000"/>
                </a:schemeClr>
              </a:solidFill>
              <a:prstDash val="dot"/>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2" name="Rectangle 71"/>
            <p:cNvSpPr/>
            <p:nvPr/>
          </p:nvSpPr>
          <p:spPr>
            <a:xfrm>
              <a:off x="2155732" y="3968465"/>
              <a:ext cx="1572768" cy="492442"/>
            </a:xfrm>
            <a:prstGeom prst="rect">
              <a:avLst/>
            </a:prstGeom>
            <a:noFill/>
            <a:ln>
              <a:noFill/>
              <a:prstDash val="dot"/>
            </a:ln>
          </p:spPr>
          <p:txBody>
            <a:bodyPr wrap="square">
              <a:spAutoFit/>
            </a:bodyPr>
            <a:lstStyle/>
            <a:p>
              <a:pPr defTabSz="914217">
                <a:defRPr/>
              </a:pPr>
              <a:r>
                <a:rPr lang="en-US" altLang="ja-JP" sz="900" kern="0" dirty="0" smtClean="0">
                  <a:solidFill>
                    <a:srgbClr val="546568"/>
                  </a:solidFill>
                  <a:latin typeface="Arial"/>
                  <a:ea typeface="ＭＳ Ｐゴシック" pitchFamily="-65" charset="-128"/>
                  <a:cs typeface="ＭＳ Ｐゴシック" pitchFamily="-65" charset="-128"/>
                </a:rPr>
                <a:t>ISE</a:t>
              </a:r>
              <a:r>
                <a:rPr lang="ja-JP" altLang="en-US" sz="900" kern="0" dirty="0" smtClean="0">
                  <a:solidFill>
                    <a:srgbClr val="546568"/>
                  </a:solidFill>
                  <a:latin typeface="Arial"/>
                  <a:ea typeface="ＭＳ Ｐゴシック" pitchFamily="-65" charset="-128"/>
                  <a:cs typeface="ＭＳ Ｐゴシック" pitchFamily="-65" charset="-128"/>
                </a:rPr>
                <a:t>が提供する</a:t>
              </a:r>
              <a:r>
                <a:rPr lang="en-US" altLang="ja-JP" sz="900" kern="0" dirty="0" smtClean="0">
                  <a:solidFill>
                    <a:srgbClr val="546568"/>
                  </a:solidFill>
                  <a:latin typeface="Arial"/>
                  <a:ea typeface="ＭＳ Ｐゴシック" pitchFamily="-65" charset="-128"/>
                  <a:cs typeface="ＭＳ Ｐゴシック" pitchFamily="-65" charset="-128"/>
                </a:rPr>
                <a:t>Web</a:t>
              </a:r>
              <a:r>
                <a:rPr lang="ja-JP" altLang="en-US" sz="900" kern="0" dirty="0" smtClean="0">
                  <a:solidFill>
                    <a:srgbClr val="546568"/>
                  </a:solidFill>
                  <a:latin typeface="Arial"/>
                  <a:ea typeface="ＭＳ Ｐゴシック" pitchFamily="-65" charset="-128"/>
                  <a:cs typeface="ＭＳ Ｐゴシック" pitchFamily="-65" charset="-128"/>
                </a:rPr>
                <a:t>サービスの利用</a:t>
              </a:r>
              <a:endParaRPr lang="en-US" altLang="ja-JP" sz="900" kern="0" dirty="0" smtClean="0">
                <a:solidFill>
                  <a:srgbClr val="546568"/>
                </a:solidFill>
                <a:latin typeface="Arial"/>
                <a:ea typeface="ＭＳ Ｐゴシック" pitchFamily="-65" charset="-128"/>
                <a:cs typeface="ＭＳ Ｐゴシック" pitchFamily="-65" charset="-128"/>
              </a:endParaRPr>
            </a:p>
          </p:txBody>
        </p:sp>
      </p:grpSp>
      <p:grpSp>
        <p:nvGrpSpPr>
          <p:cNvPr id="101" name="Group 100"/>
          <p:cNvGrpSpPr/>
          <p:nvPr/>
        </p:nvGrpSpPr>
        <p:grpSpPr>
          <a:xfrm>
            <a:off x="602230" y="1900047"/>
            <a:ext cx="2385594" cy="1513919"/>
            <a:chOff x="484511" y="2866683"/>
            <a:chExt cx="3179964" cy="2018559"/>
          </a:xfrm>
        </p:grpSpPr>
        <p:pic>
          <p:nvPicPr>
            <p:cNvPr id="6" name="Picture 33" descr="sponsor_green_tie.png"/>
            <p:cNvPicPr>
              <a:picLocks noChangeAspect="1"/>
            </p:cNvPicPr>
            <p:nvPr/>
          </p:nvPicPr>
          <p:blipFill>
            <a:blip r:embed="rId3" cstate="print"/>
            <a:srcRect/>
            <a:stretch>
              <a:fillRect/>
            </a:stretch>
          </p:blipFill>
          <p:spPr bwMode="auto">
            <a:xfrm>
              <a:off x="1189796" y="3531507"/>
              <a:ext cx="673151" cy="648532"/>
            </a:xfrm>
            <a:prstGeom prst="rect">
              <a:avLst/>
            </a:prstGeom>
            <a:noFill/>
            <a:ln w="9525">
              <a:noFill/>
              <a:miter lim="800000"/>
              <a:headEnd/>
              <a:tailEnd/>
            </a:ln>
          </p:spPr>
        </p:pic>
        <p:sp>
          <p:nvSpPr>
            <p:cNvPr id="7" name="TextBox 51"/>
            <p:cNvSpPr txBox="1">
              <a:spLocks noChangeArrowheads="1"/>
            </p:cNvSpPr>
            <p:nvPr/>
          </p:nvSpPr>
          <p:spPr bwMode="auto">
            <a:xfrm>
              <a:off x="940338" y="4090735"/>
              <a:ext cx="1130534" cy="510909"/>
            </a:xfrm>
            <a:prstGeom prst="rect">
              <a:avLst/>
            </a:prstGeom>
            <a:noFill/>
            <a:ln w="9525">
              <a:noFill/>
              <a:miter lim="800000"/>
              <a:headEnd/>
              <a:tailEnd/>
            </a:ln>
          </p:spPr>
          <p:txBody>
            <a:bodyPr wrap="square">
              <a:spAutoFit/>
            </a:bodyPr>
            <a:lstStyle/>
            <a:p>
              <a:pPr algn="ctr" defTabSz="914217">
                <a:lnSpc>
                  <a:spcPct val="90000"/>
                </a:lnSpc>
                <a:defRPr/>
              </a:pPr>
              <a:r>
                <a:rPr lang="en-US" sz="1000" b="1" dirty="0">
                  <a:solidFill>
                    <a:srgbClr val="546568"/>
                  </a:solidFill>
                  <a:latin typeface="Arial" charset="0"/>
                </a:rPr>
                <a:t>802.1X User</a:t>
              </a:r>
            </a:p>
          </p:txBody>
        </p:sp>
        <p:grpSp>
          <p:nvGrpSpPr>
            <p:cNvPr id="8" name="Group 7"/>
            <p:cNvGrpSpPr/>
            <p:nvPr/>
          </p:nvGrpSpPr>
          <p:grpSpPr>
            <a:xfrm>
              <a:off x="800203" y="2866683"/>
              <a:ext cx="911652" cy="740789"/>
              <a:chOff x="479367" y="2320649"/>
              <a:chExt cx="911652" cy="740789"/>
            </a:xfrm>
          </p:grpSpPr>
          <p:grpSp>
            <p:nvGrpSpPr>
              <p:cNvPr id="9" name="Group 8"/>
              <p:cNvGrpSpPr/>
              <p:nvPr/>
            </p:nvGrpSpPr>
            <p:grpSpPr>
              <a:xfrm>
                <a:off x="801293" y="2620325"/>
                <a:ext cx="159959" cy="441113"/>
                <a:chOff x="801293" y="2620325"/>
                <a:chExt cx="159959" cy="441113"/>
              </a:xfrm>
            </p:grpSpPr>
            <p:cxnSp>
              <p:nvCxnSpPr>
                <p:cNvPr id="13" name="Straight Connector 12"/>
                <p:cNvCxnSpPr/>
                <p:nvPr/>
              </p:nvCxnSpPr>
              <p:spPr>
                <a:xfrm>
                  <a:off x="801293" y="2620325"/>
                  <a:ext cx="0" cy="356508"/>
                </a:xfrm>
                <a:prstGeom prst="line">
                  <a:avLst/>
                </a:prstGeom>
                <a:ln w="9525" cmpd="sng">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08852" y="2976833"/>
                  <a:ext cx="152400" cy="84605"/>
                </a:xfrm>
                <a:prstGeom prst="line">
                  <a:avLst/>
                </a:prstGeom>
                <a:ln w="9525" cmpd="sng">
                  <a:prstDash val="sysDash"/>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79367" y="2320649"/>
                <a:ext cx="911652" cy="376891"/>
                <a:chOff x="1294210" y="4422079"/>
                <a:chExt cx="911652" cy="376891"/>
              </a:xfrm>
            </p:grpSpPr>
            <p:sp>
              <p:nvSpPr>
                <p:cNvPr id="11" name="Rounded Rectangle 10"/>
                <p:cNvSpPr/>
                <p:nvPr/>
              </p:nvSpPr>
              <p:spPr>
                <a:xfrm>
                  <a:off x="1294210" y="4422079"/>
                  <a:ext cx="911652" cy="299676"/>
                </a:xfrm>
                <a:prstGeom prst="roundRect">
                  <a:avLst>
                    <a:gd name="adj" fmla="val 4640"/>
                  </a:avLst>
                </a:prstGeom>
                <a:solidFill>
                  <a:schemeClr val="tx1">
                    <a:lumMod val="75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2" name="TextBox 11"/>
                <p:cNvSpPr txBox="1"/>
                <p:nvPr/>
              </p:nvSpPr>
              <p:spPr>
                <a:xfrm>
                  <a:off x="1421829" y="4429638"/>
                  <a:ext cx="656420" cy="369332"/>
                </a:xfrm>
                <a:prstGeom prst="rect">
                  <a:avLst/>
                </a:prstGeom>
                <a:noFill/>
              </p:spPr>
              <p:txBody>
                <a:bodyPr wrap="none" rtlCol="0">
                  <a:spAutoFit/>
                </a:bodyPr>
                <a:lstStyle/>
                <a:p>
                  <a:pPr algn="ctr"/>
                  <a:r>
                    <a:rPr lang="ja-JP" altLang="en-US" sz="1200" b="1" dirty="0" smtClean="0">
                      <a:solidFill>
                        <a:schemeClr val="bg1"/>
                      </a:solidFill>
                    </a:rPr>
                    <a:t>社員</a:t>
                  </a:r>
                  <a:endParaRPr lang="en-US" sz="1200" b="1" dirty="0">
                    <a:solidFill>
                      <a:schemeClr val="bg1"/>
                    </a:solidFill>
                  </a:endParaRPr>
                </a:p>
              </p:txBody>
            </p:sp>
          </p:grpSp>
        </p:grpSp>
        <p:grpSp>
          <p:nvGrpSpPr>
            <p:cNvPr id="15" name="Group 14"/>
            <p:cNvGrpSpPr/>
            <p:nvPr/>
          </p:nvGrpSpPr>
          <p:grpSpPr>
            <a:xfrm>
              <a:off x="484511" y="4030782"/>
              <a:ext cx="911653" cy="854460"/>
              <a:chOff x="163675" y="3484748"/>
              <a:chExt cx="911653" cy="854460"/>
            </a:xfrm>
          </p:grpSpPr>
          <p:grpSp>
            <p:nvGrpSpPr>
              <p:cNvPr id="16" name="Group 15"/>
              <p:cNvGrpSpPr/>
              <p:nvPr/>
            </p:nvGrpSpPr>
            <p:grpSpPr>
              <a:xfrm>
                <a:off x="163675" y="3962317"/>
                <a:ext cx="911653" cy="376891"/>
                <a:chOff x="1294209" y="4422079"/>
                <a:chExt cx="911653" cy="376891"/>
              </a:xfrm>
            </p:grpSpPr>
            <p:sp>
              <p:nvSpPr>
                <p:cNvPr id="19" name="Rounded Rectangle 18"/>
                <p:cNvSpPr/>
                <p:nvPr/>
              </p:nvSpPr>
              <p:spPr>
                <a:xfrm>
                  <a:off x="1294210" y="4422079"/>
                  <a:ext cx="911652" cy="299676"/>
                </a:xfrm>
                <a:prstGeom prst="roundRect">
                  <a:avLst>
                    <a:gd name="adj" fmla="val 4640"/>
                  </a:avLst>
                </a:prstGeom>
                <a:solidFill>
                  <a:schemeClr val="tx1">
                    <a:lumMod val="75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20" name="TextBox 19"/>
                <p:cNvSpPr txBox="1"/>
                <p:nvPr/>
              </p:nvSpPr>
              <p:spPr>
                <a:xfrm>
                  <a:off x="1294209" y="4429638"/>
                  <a:ext cx="911653" cy="369332"/>
                </a:xfrm>
                <a:prstGeom prst="rect">
                  <a:avLst/>
                </a:prstGeom>
                <a:noFill/>
              </p:spPr>
              <p:txBody>
                <a:bodyPr wrap="square" rtlCol="0">
                  <a:spAutoFit/>
                </a:bodyPr>
                <a:lstStyle/>
                <a:p>
                  <a:pPr algn="ctr"/>
                  <a:r>
                    <a:rPr lang="ja-JP" altLang="en-US" sz="1200" b="1" dirty="0" smtClean="0">
                      <a:solidFill>
                        <a:schemeClr val="bg1"/>
                      </a:solidFill>
                    </a:rPr>
                    <a:t>ゲスト</a:t>
                  </a:r>
                  <a:endParaRPr lang="en-US" sz="1200" b="1" dirty="0">
                    <a:solidFill>
                      <a:schemeClr val="bg1"/>
                    </a:solidFill>
                  </a:endParaRPr>
                </a:p>
              </p:txBody>
            </p:sp>
          </p:grpSp>
          <p:cxnSp>
            <p:nvCxnSpPr>
              <p:cNvPr id="17" name="Straight Connector 16"/>
              <p:cNvCxnSpPr/>
              <p:nvPr/>
            </p:nvCxnSpPr>
            <p:spPr>
              <a:xfrm>
                <a:off x="619502" y="3605809"/>
                <a:ext cx="0" cy="356508"/>
              </a:xfrm>
              <a:prstGeom prst="line">
                <a:avLst/>
              </a:prstGeom>
              <a:ln w="9525" cmpd="sng">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19502" y="3484748"/>
                <a:ext cx="189350" cy="121062"/>
              </a:xfrm>
              <a:prstGeom prst="line">
                <a:avLst/>
              </a:prstGeom>
              <a:ln w="9525" cmpd="sng">
                <a:prstDash val="sysDash"/>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1583084" y="4030782"/>
              <a:ext cx="1023881" cy="827150"/>
              <a:chOff x="1262248" y="3484748"/>
              <a:chExt cx="1023881" cy="827150"/>
            </a:xfrm>
          </p:grpSpPr>
          <p:grpSp>
            <p:nvGrpSpPr>
              <p:cNvPr id="22" name="Group 21"/>
              <p:cNvGrpSpPr/>
              <p:nvPr/>
            </p:nvGrpSpPr>
            <p:grpSpPr>
              <a:xfrm>
                <a:off x="1262248" y="3962317"/>
                <a:ext cx="1023881" cy="349581"/>
                <a:chOff x="1262248" y="4422079"/>
                <a:chExt cx="1023881" cy="349581"/>
              </a:xfrm>
            </p:grpSpPr>
            <p:sp>
              <p:nvSpPr>
                <p:cNvPr id="25" name="Rounded Rectangle 24"/>
                <p:cNvSpPr/>
                <p:nvPr/>
              </p:nvSpPr>
              <p:spPr>
                <a:xfrm>
                  <a:off x="1294210" y="4422079"/>
                  <a:ext cx="911652" cy="299676"/>
                </a:xfrm>
                <a:prstGeom prst="roundRect">
                  <a:avLst>
                    <a:gd name="adj" fmla="val 4640"/>
                  </a:avLst>
                </a:prstGeom>
                <a:solidFill>
                  <a:schemeClr val="tx1">
                    <a:lumMod val="75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26" name="TextBox 25"/>
                <p:cNvSpPr txBox="1"/>
                <p:nvPr/>
              </p:nvSpPr>
              <p:spPr>
                <a:xfrm>
                  <a:off x="1262248" y="4422847"/>
                  <a:ext cx="1023881" cy="348813"/>
                </a:xfrm>
                <a:prstGeom prst="rect">
                  <a:avLst/>
                </a:prstGeom>
                <a:noFill/>
              </p:spPr>
              <p:txBody>
                <a:bodyPr wrap="square" rtlCol="0">
                  <a:spAutoFit/>
                </a:bodyPr>
                <a:lstStyle/>
                <a:p>
                  <a:pPr algn="ctr"/>
                  <a:r>
                    <a:rPr lang="ja-JP" altLang="en-US" sz="1100" b="1" dirty="0" smtClean="0">
                      <a:solidFill>
                        <a:schemeClr val="bg1"/>
                      </a:solidFill>
                    </a:rPr>
                    <a:t>スタッフ</a:t>
                  </a:r>
                  <a:endParaRPr lang="en-US" sz="1100" b="1" dirty="0">
                    <a:solidFill>
                      <a:schemeClr val="bg1"/>
                    </a:solidFill>
                  </a:endParaRPr>
                </a:p>
              </p:txBody>
            </p:sp>
          </p:grpSp>
          <p:cxnSp>
            <p:nvCxnSpPr>
              <p:cNvPr id="23" name="Straight Connector 22"/>
              <p:cNvCxnSpPr/>
              <p:nvPr/>
            </p:nvCxnSpPr>
            <p:spPr>
              <a:xfrm>
                <a:off x="1750036" y="3605810"/>
                <a:ext cx="0" cy="356508"/>
              </a:xfrm>
              <a:prstGeom prst="line">
                <a:avLst/>
              </a:prstGeom>
              <a:ln w="9525" cmpd="sng">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542112" y="3484748"/>
                <a:ext cx="207924" cy="121062"/>
              </a:xfrm>
              <a:prstGeom prst="line">
                <a:avLst/>
              </a:prstGeom>
              <a:ln w="9525" cmpd="sng">
                <a:prstDash val="sysDash"/>
              </a:ln>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a:stCxn id="73" idx="1"/>
              <a:endCxn id="6" idx="3"/>
            </p:cNvCxnSpPr>
            <p:nvPr/>
          </p:nvCxnSpPr>
          <p:spPr>
            <a:xfrm flipH="1">
              <a:off x="1862947" y="3855076"/>
              <a:ext cx="253323" cy="697"/>
            </a:xfrm>
            <a:prstGeom prst="line">
              <a:avLst/>
            </a:prstGeom>
            <a:ln w="9525" cmpd="sng">
              <a:prstDash val="solid"/>
            </a:ln>
          </p:spPr>
          <p:style>
            <a:lnRef idx="2">
              <a:schemeClr val="accent1"/>
            </a:lnRef>
            <a:fillRef idx="0">
              <a:schemeClr val="accent1"/>
            </a:fillRef>
            <a:effectRef idx="1">
              <a:schemeClr val="accent1"/>
            </a:effectRef>
            <a:fontRef idx="minor">
              <a:schemeClr val="tx1"/>
            </a:fontRef>
          </p:style>
        </p:cxnSp>
        <p:sp>
          <p:nvSpPr>
            <p:cNvPr id="73" name="Rounded Rectangle 72"/>
            <p:cNvSpPr/>
            <p:nvPr/>
          </p:nvSpPr>
          <p:spPr>
            <a:xfrm>
              <a:off x="2116270" y="3690280"/>
              <a:ext cx="1548205" cy="329592"/>
            </a:xfrm>
            <a:prstGeom prst="roundRect">
              <a:avLst>
                <a:gd name="adj" fmla="val 29358"/>
              </a:avLst>
            </a:prstGeom>
            <a:gradFill>
              <a:gsLst>
                <a:gs pos="0">
                  <a:schemeClr val="tx1">
                    <a:lumMod val="60000"/>
                    <a:lumOff val="40000"/>
                  </a:schemeClr>
                </a:gs>
                <a:gs pos="50000">
                  <a:srgbClr val="007FB8"/>
                </a:gs>
                <a:gs pos="100000">
                  <a:srgbClr val="02209E"/>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smtClean="0">
                  <a:latin typeface="+mj-lt"/>
                </a:rPr>
                <a:t>認証</a:t>
              </a:r>
              <a:endParaRPr lang="en-US" altLang="ja-JP" sz="1000" b="1" dirty="0" smtClean="0">
                <a:latin typeface="+mj-lt"/>
              </a:endParaRPr>
            </a:p>
            <a:p>
              <a:pPr algn="ctr"/>
              <a:r>
                <a:rPr lang="en-US" sz="800" b="1" dirty="0" smtClean="0">
                  <a:latin typeface="+mj-lt"/>
                </a:rPr>
                <a:t>Authentication</a:t>
              </a:r>
              <a:endParaRPr lang="en-US" sz="800" b="1" dirty="0">
                <a:latin typeface="+mj-lt"/>
              </a:endParaRPr>
            </a:p>
          </p:txBody>
        </p:sp>
      </p:grpSp>
      <p:grpSp>
        <p:nvGrpSpPr>
          <p:cNvPr id="106" name="Group 105"/>
          <p:cNvGrpSpPr/>
          <p:nvPr/>
        </p:nvGrpSpPr>
        <p:grpSpPr>
          <a:xfrm>
            <a:off x="4044868" y="2517744"/>
            <a:ext cx="1391225" cy="247194"/>
            <a:chOff x="4380206" y="3739061"/>
            <a:chExt cx="1854486" cy="329592"/>
          </a:xfrm>
        </p:grpSpPr>
        <p:sp>
          <p:nvSpPr>
            <p:cNvPr id="29" name="Rounded Rectangle 28"/>
            <p:cNvSpPr/>
            <p:nvPr/>
          </p:nvSpPr>
          <p:spPr>
            <a:xfrm>
              <a:off x="4698926" y="3739061"/>
              <a:ext cx="1535766" cy="329592"/>
            </a:xfrm>
            <a:prstGeom prst="roundRect">
              <a:avLst>
                <a:gd name="adj" fmla="val 29358"/>
              </a:avLst>
            </a:prstGeom>
            <a:gradFill>
              <a:gsLst>
                <a:gs pos="0">
                  <a:schemeClr val="tx1">
                    <a:lumMod val="60000"/>
                    <a:lumOff val="40000"/>
                  </a:schemeClr>
                </a:gs>
                <a:gs pos="50000">
                  <a:srgbClr val="007FB8"/>
                </a:gs>
                <a:gs pos="100000">
                  <a:srgbClr val="02209E"/>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smtClean="0">
                  <a:latin typeface="+mj-lt"/>
                </a:rPr>
                <a:t>認可</a:t>
              </a:r>
              <a:endParaRPr lang="en-US" altLang="ja-JP" sz="1000" b="1" dirty="0" smtClean="0">
                <a:latin typeface="+mj-lt"/>
              </a:endParaRPr>
            </a:p>
            <a:p>
              <a:pPr algn="ctr"/>
              <a:r>
                <a:rPr lang="en-US" sz="800" b="1" dirty="0" smtClean="0">
                  <a:latin typeface="+mj-lt"/>
                </a:rPr>
                <a:t>Authorization</a:t>
              </a:r>
              <a:endParaRPr lang="en-US" sz="800" b="1" dirty="0">
                <a:latin typeface="+mj-lt"/>
              </a:endParaRPr>
            </a:p>
          </p:txBody>
        </p:sp>
        <p:cxnSp>
          <p:nvCxnSpPr>
            <p:cNvPr id="82" name="Straight Connector 81"/>
            <p:cNvCxnSpPr>
              <a:stCxn id="29" idx="1"/>
              <a:endCxn id="86" idx="3"/>
            </p:cNvCxnSpPr>
            <p:nvPr/>
          </p:nvCxnSpPr>
          <p:spPr>
            <a:xfrm flipH="1">
              <a:off x="4380206" y="3903857"/>
              <a:ext cx="318720" cy="11953"/>
            </a:xfrm>
            <a:prstGeom prst="line">
              <a:avLst/>
            </a:prstGeom>
            <a:ln w="9525" cmpd="sng">
              <a:prstDash val="solid"/>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a:off x="2987824" y="2526709"/>
            <a:ext cx="1057045" cy="247194"/>
            <a:chOff x="3181464" y="3702233"/>
            <a:chExt cx="1409027" cy="329592"/>
          </a:xfrm>
        </p:grpSpPr>
        <p:cxnSp>
          <p:nvCxnSpPr>
            <p:cNvPr id="55" name="Straight Connector 54"/>
            <p:cNvCxnSpPr>
              <a:stCxn id="86" idx="1"/>
              <a:endCxn id="73" idx="3"/>
            </p:cNvCxnSpPr>
            <p:nvPr/>
          </p:nvCxnSpPr>
          <p:spPr>
            <a:xfrm flipH="1" flipV="1">
              <a:off x="3181464" y="3855077"/>
              <a:ext cx="383938" cy="11952"/>
            </a:xfrm>
            <a:prstGeom prst="line">
              <a:avLst/>
            </a:prstGeom>
            <a:ln w="9525" cmpd="sng">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86" name="Rounded Rectangle 85"/>
            <p:cNvSpPr/>
            <p:nvPr/>
          </p:nvSpPr>
          <p:spPr>
            <a:xfrm>
              <a:off x="3565402" y="3702233"/>
              <a:ext cx="1025089" cy="329592"/>
            </a:xfrm>
            <a:prstGeom prst="roundRect">
              <a:avLst>
                <a:gd name="adj" fmla="val 29358"/>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800" b="1" dirty="0" smtClean="0">
                  <a:solidFill>
                    <a:srgbClr val="2E2E2E"/>
                  </a:solidFill>
                  <a:latin typeface="+mj-lt"/>
                </a:rPr>
                <a:t>Policy</a:t>
              </a:r>
            </a:p>
            <a:p>
              <a:pPr algn="ctr"/>
              <a:r>
                <a:rPr lang="ja-JP" altLang="en-US" sz="800" b="1" dirty="0" smtClean="0">
                  <a:solidFill>
                    <a:srgbClr val="2E2E2E"/>
                  </a:solidFill>
                  <a:latin typeface="+mj-lt"/>
                </a:rPr>
                <a:t>検証</a:t>
              </a:r>
              <a:endParaRPr lang="en-US" sz="800" b="1" dirty="0">
                <a:solidFill>
                  <a:srgbClr val="2E2E2E"/>
                </a:solidFill>
                <a:latin typeface="+mj-lt"/>
              </a:endParaRPr>
            </a:p>
          </p:txBody>
        </p:sp>
      </p:grpSp>
      <p:sp>
        <p:nvSpPr>
          <p:cNvPr id="63" name="Rounded Rectangle 62"/>
          <p:cNvSpPr/>
          <p:nvPr/>
        </p:nvSpPr>
        <p:spPr>
          <a:xfrm>
            <a:off x="1591142" y="2093599"/>
            <a:ext cx="1220261" cy="342860"/>
          </a:xfrm>
          <a:prstGeom prst="roundRect">
            <a:avLst>
              <a:gd name="adj" fmla="val 13590"/>
            </a:avLst>
          </a:prstGeom>
          <a:solidFill>
            <a:srgbClr val="FFFFFF"/>
          </a:solidFill>
          <a:ln/>
        </p:spPr>
        <p:style>
          <a:lnRef idx="1">
            <a:schemeClr val="accent2"/>
          </a:lnRef>
          <a:fillRef idx="3">
            <a:schemeClr val="accent2"/>
          </a:fillRef>
          <a:effectRef idx="2">
            <a:schemeClr val="accent2"/>
          </a:effectRef>
          <a:fontRef idx="minor">
            <a:schemeClr val="lt1"/>
          </a:fontRef>
        </p:style>
        <p:txBody>
          <a:bodyPr lIns="91422" tIns="45711" rIns="91422" bIns="45711" rtlCol="0" anchor="ctr"/>
          <a:lstStyle/>
          <a:p>
            <a:pPr algn="ctr"/>
            <a:r>
              <a:rPr lang="ja-JP" altLang="en-US" sz="1200" b="1" dirty="0" smtClean="0">
                <a:solidFill>
                  <a:schemeClr val="accent1"/>
                </a:solidFill>
              </a:rPr>
              <a:t>有効</a:t>
            </a:r>
            <a:r>
              <a:rPr lang="en-US" sz="1200" dirty="0" smtClean="0">
                <a:solidFill>
                  <a:schemeClr val="accent1"/>
                </a:solidFill>
              </a:rPr>
              <a:t> </a:t>
            </a:r>
          </a:p>
          <a:p>
            <a:pPr algn="ctr"/>
            <a:r>
              <a:rPr lang="ja-JP" altLang="en-US" sz="1050" dirty="0" smtClean="0">
                <a:solidFill>
                  <a:srgbClr val="000000"/>
                </a:solidFill>
              </a:rPr>
              <a:t>クレデンシャル</a:t>
            </a:r>
            <a:endParaRPr lang="en-US" sz="1050" dirty="0">
              <a:solidFill>
                <a:srgbClr val="000000"/>
              </a:solidFill>
            </a:endParaRPr>
          </a:p>
        </p:txBody>
      </p:sp>
      <p:grpSp>
        <p:nvGrpSpPr>
          <p:cNvPr id="103" name="Group 102"/>
          <p:cNvGrpSpPr/>
          <p:nvPr/>
        </p:nvGrpSpPr>
        <p:grpSpPr>
          <a:xfrm>
            <a:off x="2834477" y="1808751"/>
            <a:ext cx="1129053" cy="513821"/>
            <a:chOff x="2123659" y="3960477"/>
            <a:chExt cx="1688517" cy="685094"/>
          </a:xfrm>
        </p:grpSpPr>
        <p:sp>
          <p:nvSpPr>
            <p:cNvPr id="104" name="Line Callout 2 103"/>
            <p:cNvSpPr/>
            <p:nvPr/>
          </p:nvSpPr>
          <p:spPr>
            <a:xfrm flipH="1">
              <a:off x="2123659" y="3960477"/>
              <a:ext cx="1688517" cy="685094"/>
            </a:xfrm>
            <a:prstGeom prst="borderCallout2">
              <a:avLst>
                <a:gd name="adj1" fmla="val 122511"/>
                <a:gd name="adj2" fmla="val 95284"/>
                <a:gd name="adj3" fmla="val 145373"/>
                <a:gd name="adj4" fmla="val 108446"/>
                <a:gd name="adj5" fmla="val 174861"/>
                <a:gd name="adj6" fmla="val 108651"/>
              </a:avLst>
            </a:prstGeom>
            <a:solidFill>
              <a:srgbClr val="FFFFFF"/>
            </a:solidFill>
            <a:ln w="3175" cmpd="sng">
              <a:solidFill>
                <a:schemeClr val="bg1">
                  <a:lumMod val="50000"/>
                </a:schemeClr>
              </a:solidFill>
              <a:prstDash val="dot"/>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5" name="Rectangle 104"/>
            <p:cNvSpPr/>
            <p:nvPr/>
          </p:nvSpPr>
          <p:spPr>
            <a:xfrm>
              <a:off x="2155731" y="3968464"/>
              <a:ext cx="1572767" cy="677107"/>
            </a:xfrm>
            <a:prstGeom prst="rect">
              <a:avLst/>
            </a:prstGeom>
            <a:noFill/>
            <a:ln>
              <a:noFill/>
              <a:prstDash val="dot"/>
            </a:ln>
          </p:spPr>
          <p:txBody>
            <a:bodyPr wrap="square">
              <a:spAutoFit/>
            </a:bodyPr>
            <a:lstStyle/>
            <a:p>
              <a:pPr defTabSz="914217">
                <a:defRPr/>
              </a:pPr>
              <a:r>
                <a:rPr lang="en-US" sz="900" b="1" kern="0" dirty="0">
                  <a:solidFill>
                    <a:srgbClr val="546568"/>
                  </a:solidFill>
                  <a:latin typeface="Arial"/>
                  <a:ea typeface="ＭＳ Ｐゴシック" pitchFamily="-65" charset="-128"/>
                  <a:cs typeface="ＭＳ Ｐゴシック" pitchFamily="-65" charset="-128"/>
                </a:rPr>
                <a:t>802.1X</a:t>
              </a:r>
            </a:p>
            <a:p>
              <a:pPr defTabSz="914217">
                <a:defRPr/>
              </a:pPr>
              <a:r>
                <a:rPr lang="en-US" sz="900" b="1" kern="0" dirty="0" smtClean="0">
                  <a:solidFill>
                    <a:srgbClr val="546568"/>
                  </a:solidFill>
                  <a:latin typeface="Arial"/>
                  <a:ea typeface="ＭＳ Ｐゴシック" pitchFamily="-65" charset="-128"/>
                  <a:cs typeface="ＭＳ Ｐゴシック" pitchFamily="-65" charset="-128"/>
                </a:rPr>
                <a:t>MAB</a:t>
              </a:r>
            </a:p>
            <a:p>
              <a:pPr defTabSz="914217">
                <a:defRPr/>
              </a:pPr>
              <a:r>
                <a:rPr lang="en-US" sz="900" b="1" kern="0" dirty="0" smtClean="0">
                  <a:solidFill>
                    <a:srgbClr val="546568"/>
                  </a:solidFill>
                  <a:latin typeface="Arial"/>
                  <a:ea typeface="ＭＳ Ｐゴシック" pitchFamily="-65" charset="-128"/>
                  <a:cs typeface="ＭＳ Ｐゴシック" pitchFamily="-65" charset="-128"/>
                </a:rPr>
                <a:t>Web</a:t>
              </a:r>
              <a:r>
                <a:rPr lang="ja-JP" altLang="en-US" sz="900" b="1" kern="0" dirty="0" smtClean="0">
                  <a:solidFill>
                    <a:srgbClr val="546568"/>
                  </a:solidFill>
                  <a:latin typeface="Arial"/>
                  <a:ea typeface="ＭＳ Ｐゴシック" pitchFamily="-65" charset="-128"/>
                  <a:cs typeface="ＭＳ Ｐゴシック" pitchFamily="-65" charset="-128"/>
                </a:rPr>
                <a:t>認証</a:t>
              </a:r>
              <a:endParaRPr lang="en-US" sz="900" b="1" kern="0" dirty="0">
                <a:solidFill>
                  <a:srgbClr val="546568"/>
                </a:solidFill>
                <a:latin typeface="Arial"/>
                <a:ea typeface="ＭＳ Ｐゴシック" pitchFamily="-65" charset="-128"/>
                <a:cs typeface="ＭＳ Ｐゴシック" pitchFamily="-65" charset="-128"/>
              </a:endParaRPr>
            </a:p>
          </p:txBody>
        </p:sp>
      </p:grpSp>
      <p:sp>
        <p:nvSpPr>
          <p:cNvPr id="123" name="Rounded Rectangle 122"/>
          <p:cNvSpPr/>
          <p:nvPr/>
        </p:nvSpPr>
        <p:spPr>
          <a:xfrm>
            <a:off x="7314143" y="2956990"/>
            <a:ext cx="1206801" cy="202905"/>
          </a:xfrm>
          <a:prstGeom prst="roundRect">
            <a:avLst>
              <a:gd name="adj" fmla="val 28538"/>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000" dirty="0" smtClean="0">
                <a:latin typeface="+mj-lt"/>
              </a:rPr>
              <a:t>デバイス登録</a:t>
            </a:r>
            <a:endParaRPr lang="en-US" sz="1000" dirty="0">
              <a:latin typeface="+mj-lt"/>
            </a:endParaRPr>
          </a:p>
        </p:txBody>
      </p:sp>
      <p:sp>
        <p:nvSpPr>
          <p:cNvPr id="124" name="Rounded Rectangle 123"/>
          <p:cNvSpPr/>
          <p:nvPr/>
        </p:nvSpPr>
        <p:spPr>
          <a:xfrm>
            <a:off x="7314143" y="3462616"/>
            <a:ext cx="1206801" cy="178286"/>
          </a:xfrm>
          <a:prstGeom prst="roundRect">
            <a:avLst>
              <a:gd name="adj" fmla="val 28538"/>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000" dirty="0" smtClean="0">
                <a:latin typeface="+mj-lt"/>
              </a:rPr>
              <a:t>ゲストアクセス</a:t>
            </a:r>
            <a:endParaRPr lang="en-US" sz="1000" dirty="0">
              <a:latin typeface="+mj-lt"/>
            </a:endParaRPr>
          </a:p>
        </p:txBody>
      </p:sp>
      <p:sp>
        <p:nvSpPr>
          <p:cNvPr id="139" name="TextBox 138"/>
          <p:cNvSpPr txBox="1"/>
          <p:nvPr/>
        </p:nvSpPr>
        <p:spPr>
          <a:xfrm>
            <a:off x="579155" y="3783503"/>
            <a:ext cx="2492818" cy="815608"/>
          </a:xfrm>
          <a:prstGeom prst="rect">
            <a:avLst/>
          </a:prstGeom>
          <a:noFill/>
        </p:spPr>
        <p:txBody>
          <a:bodyPr wrap="square" rtlCol="0">
            <a:spAutoFit/>
          </a:bodyPr>
          <a:lstStyle/>
          <a:p>
            <a:r>
              <a:rPr lang="en-US" altLang="ja-JP" sz="1400" dirty="0" smtClean="0">
                <a:solidFill>
                  <a:srgbClr val="4C4C4C"/>
                </a:solidFill>
              </a:rPr>
              <a:t>Authentication Policy</a:t>
            </a:r>
          </a:p>
          <a:p>
            <a:r>
              <a:rPr lang="ja-JP" altLang="en-US" sz="1100" dirty="0" smtClean="0">
                <a:solidFill>
                  <a:srgbClr val="4C4C4C"/>
                </a:solidFill>
              </a:rPr>
              <a:t>接続ネットワーク</a:t>
            </a:r>
            <a:r>
              <a:rPr lang="en-US" altLang="ja-JP" sz="1100" dirty="0" smtClean="0">
                <a:solidFill>
                  <a:srgbClr val="4C4C4C"/>
                </a:solidFill>
              </a:rPr>
              <a:t>(SSID, </a:t>
            </a:r>
            <a:r>
              <a:rPr lang="ja-JP" altLang="en-US" sz="1100" dirty="0" smtClean="0">
                <a:solidFill>
                  <a:srgbClr val="4C4C4C"/>
                </a:solidFill>
              </a:rPr>
              <a:t>ポート</a:t>
            </a:r>
            <a:r>
              <a:rPr lang="en-US" altLang="ja-JP" sz="1100" dirty="0" smtClean="0">
                <a:solidFill>
                  <a:srgbClr val="4C4C4C"/>
                </a:solidFill>
              </a:rPr>
              <a:t>)</a:t>
            </a:r>
            <a:r>
              <a:rPr lang="ja-JP" altLang="en-US" sz="1100" dirty="0" smtClean="0">
                <a:solidFill>
                  <a:srgbClr val="4C4C4C"/>
                </a:solidFill>
              </a:rPr>
              <a:t>やに応じて認証プロトコルや使用するデータベース</a:t>
            </a:r>
            <a:r>
              <a:rPr lang="en-US" altLang="ja-JP" sz="1100" dirty="0" smtClean="0">
                <a:solidFill>
                  <a:srgbClr val="4C4C4C"/>
                </a:solidFill>
              </a:rPr>
              <a:t>(AD, LDAP, local</a:t>
            </a:r>
            <a:r>
              <a:rPr lang="ja-JP" altLang="en-US" sz="1100" dirty="0" smtClean="0">
                <a:solidFill>
                  <a:srgbClr val="4C4C4C"/>
                </a:solidFill>
              </a:rPr>
              <a:t>等</a:t>
            </a:r>
            <a:r>
              <a:rPr lang="en-US" altLang="ja-JP" sz="1100" dirty="0" smtClean="0">
                <a:solidFill>
                  <a:srgbClr val="4C4C4C"/>
                </a:solidFill>
              </a:rPr>
              <a:t>)</a:t>
            </a:r>
            <a:r>
              <a:rPr lang="ja-JP" altLang="en-US" sz="1100" dirty="0" smtClean="0">
                <a:solidFill>
                  <a:srgbClr val="4C4C4C"/>
                </a:solidFill>
              </a:rPr>
              <a:t>を指定</a:t>
            </a:r>
            <a:endParaRPr lang="en-US" altLang="ja-JP" sz="1100" dirty="0" smtClean="0">
              <a:solidFill>
                <a:srgbClr val="4C4C4C"/>
              </a:solidFill>
            </a:endParaRPr>
          </a:p>
        </p:txBody>
      </p:sp>
      <p:sp>
        <p:nvSpPr>
          <p:cNvPr id="140" name="TextBox 139"/>
          <p:cNvSpPr txBox="1"/>
          <p:nvPr/>
        </p:nvSpPr>
        <p:spPr>
          <a:xfrm>
            <a:off x="3394344" y="3809864"/>
            <a:ext cx="2540007" cy="815608"/>
          </a:xfrm>
          <a:prstGeom prst="rect">
            <a:avLst/>
          </a:prstGeom>
          <a:noFill/>
        </p:spPr>
        <p:txBody>
          <a:bodyPr wrap="square" rtlCol="0">
            <a:spAutoFit/>
          </a:bodyPr>
          <a:lstStyle/>
          <a:p>
            <a:r>
              <a:rPr lang="en-US" altLang="ja-JP" sz="1400" dirty="0" smtClean="0">
                <a:solidFill>
                  <a:srgbClr val="4C4C4C"/>
                </a:solidFill>
              </a:rPr>
              <a:t>Authorization Policy</a:t>
            </a:r>
          </a:p>
          <a:p>
            <a:r>
              <a:rPr lang="ja-JP" altLang="en-US" sz="1100" dirty="0" smtClean="0">
                <a:solidFill>
                  <a:srgbClr val="4C4C4C"/>
                </a:solidFill>
              </a:rPr>
              <a:t>認証方式や、</a:t>
            </a:r>
            <a:r>
              <a:rPr lang="en-US" altLang="ja-JP" sz="1100" dirty="0" smtClean="0">
                <a:solidFill>
                  <a:srgbClr val="4C4C4C"/>
                </a:solidFill>
              </a:rPr>
              <a:t>ID</a:t>
            </a:r>
            <a:r>
              <a:rPr lang="ja-JP" altLang="en-US" sz="1100" dirty="0" smtClean="0">
                <a:solidFill>
                  <a:srgbClr val="4C4C4C"/>
                </a:solidFill>
              </a:rPr>
              <a:t>の属性、その他様々な条件に応じて、適用するネットワークアクセス権や提供サービスを指定</a:t>
            </a:r>
            <a:endParaRPr lang="en-US" altLang="ja-JP" sz="1100" dirty="0" smtClean="0">
              <a:solidFill>
                <a:srgbClr val="4C4C4C"/>
              </a:solidFill>
            </a:endParaRPr>
          </a:p>
        </p:txBody>
      </p:sp>
    </p:spTree>
    <p:extLst>
      <p:ext uri="{BB962C8B-B14F-4D97-AF65-F5344CB8AC3E}">
        <p14:creationId xmlns:p14="http://schemas.microsoft.com/office/powerpoint/2010/main" val="10396454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22" presetClass="entr" presetSubtype="4"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down)">
                                      <p:cBhvr>
                                        <p:cTn id="10" dur="500"/>
                                        <p:tgtEl>
                                          <p:spTgt spid="10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p:cTn id="15" dur="500" fill="hold"/>
                                        <p:tgtEl>
                                          <p:spTgt spid="63"/>
                                        </p:tgtEl>
                                        <p:attrNameLst>
                                          <p:attrName>ppt_w</p:attrName>
                                        </p:attrNameLst>
                                      </p:cBhvr>
                                      <p:tavLst>
                                        <p:tav tm="0">
                                          <p:val>
                                            <p:fltVal val="0"/>
                                          </p:val>
                                        </p:tav>
                                        <p:tav tm="100000">
                                          <p:val>
                                            <p:strVal val="#ppt_w"/>
                                          </p:val>
                                        </p:tav>
                                      </p:tavLst>
                                    </p:anim>
                                    <p:anim calcmode="lin" valueType="num">
                                      <p:cBhvr>
                                        <p:cTn id="16" dur="500" fill="hold"/>
                                        <p:tgtEl>
                                          <p:spTgt spid="63"/>
                                        </p:tgtEl>
                                        <p:attrNameLst>
                                          <p:attrName>ppt_h</p:attrName>
                                        </p:attrNameLst>
                                      </p:cBhvr>
                                      <p:tavLst>
                                        <p:tav tm="0">
                                          <p:val>
                                            <p:fltVal val="0"/>
                                          </p:val>
                                        </p:tav>
                                        <p:tav tm="100000">
                                          <p:val>
                                            <p:strVal val="#ppt_h"/>
                                          </p:val>
                                        </p:tav>
                                      </p:tavLst>
                                    </p:anim>
                                    <p:anim calcmode="lin" valueType="num">
                                      <p:cBhvr>
                                        <p:cTn id="17" dur="500" fill="hold"/>
                                        <p:tgtEl>
                                          <p:spTgt spid="63"/>
                                        </p:tgtEl>
                                        <p:attrNameLst>
                                          <p:attrName>style.rotation</p:attrName>
                                        </p:attrNameLst>
                                      </p:cBhvr>
                                      <p:tavLst>
                                        <p:tav tm="0">
                                          <p:val>
                                            <p:fltVal val="360"/>
                                          </p:val>
                                        </p:tav>
                                        <p:tav tm="100000">
                                          <p:val>
                                            <p:fltVal val="0"/>
                                          </p:val>
                                        </p:tav>
                                      </p:tavLst>
                                    </p:anim>
                                    <p:animEffect transition="in" filter="fade">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wipe(left)">
                                      <p:cBhvr>
                                        <p:cTn id="23" dur="500"/>
                                        <p:tgtEl>
                                          <p:spTgt spid="102"/>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wipe(left)">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left)">
                                      <p:cBhvr>
                                        <p:cTn id="37" dur="500"/>
                                        <p:tgtEl>
                                          <p:spTgt spid="10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wipe(left)">
                                      <p:cBhvr>
                                        <p:cTn id="41" dur="500"/>
                                        <p:tgtEl>
                                          <p:spTgt spid="108"/>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wipe(left)">
                                      <p:cBhvr>
                                        <p:cTn id="45" dur="500"/>
                                        <p:tgtEl>
                                          <p:spTgt spid="109"/>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fade">
                                      <p:cBhvr>
                                        <p:cTn id="49" dur="500"/>
                                        <p:tgtEl>
                                          <p:spTgt spid="111"/>
                                        </p:tgtEl>
                                      </p:cBhvr>
                                    </p:animEffec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wipe(up)">
                                      <p:cBhvr>
                                        <p:cTn id="53" dur="500"/>
                                        <p:tgtEl>
                                          <p:spTgt spid="70"/>
                                        </p:tgtEl>
                                      </p:cBhvr>
                                    </p:animEffect>
                                  </p:childTnLst>
                                </p:cTn>
                              </p:par>
                            </p:childTnLst>
                          </p:cTn>
                        </p:par>
                        <p:par>
                          <p:cTn id="54" fill="hold">
                            <p:stCondLst>
                              <p:cond delay="3500"/>
                            </p:stCondLst>
                            <p:childTnLst>
                              <p:par>
                                <p:cTn id="55" presetID="3" presetClass="entr" presetSubtype="1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cTn>
                              </p:par>
                              <p:par>
                                <p:cTn id="58" presetID="22" presetClass="entr" presetSubtype="8"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23"/>
                                        </p:tgtEl>
                                        <p:attrNameLst>
                                          <p:attrName>style.visibility</p:attrName>
                                        </p:attrNameLst>
                                      </p:cBhvr>
                                      <p:to>
                                        <p:strVal val="visible"/>
                                      </p:to>
                                    </p:set>
                                    <p:animEffect transition="in" filter="wipe(left)">
                                      <p:cBhvr>
                                        <p:cTn id="63" dur="500"/>
                                        <p:tgtEl>
                                          <p:spTgt spid="12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wipe(left)">
                                      <p:cBhvr>
                                        <p:cTn id="66" dur="500"/>
                                        <p:tgtEl>
                                          <p:spTgt spid="12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12"/>
                                        </p:tgtEl>
                                        <p:attrNameLst>
                                          <p:attrName>style.visibility</p:attrName>
                                        </p:attrNameLst>
                                      </p:cBhvr>
                                      <p:to>
                                        <p:strVal val="visible"/>
                                      </p:to>
                                    </p:set>
                                    <p:animEffect transition="in" filter="wipe(left)">
                                      <p:cBhvr>
                                        <p:cTn id="71" dur="500"/>
                                        <p:tgtEl>
                                          <p:spTgt spid="112"/>
                                        </p:tgtEl>
                                      </p:cBhvr>
                                    </p:animEffect>
                                  </p:childTnLst>
                                </p:cTn>
                              </p:par>
                            </p:childTnLst>
                          </p:cTn>
                        </p:par>
                        <p:par>
                          <p:cTn id="72" fill="hold">
                            <p:stCondLst>
                              <p:cond delay="500"/>
                            </p:stCondLst>
                            <p:childTnLst>
                              <p:par>
                                <p:cTn id="73" presetID="22" presetClass="entr" presetSubtype="2" fill="hold" nodeType="after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right)">
                                      <p:cBhvr>
                                        <p:cTn id="75" dur="500"/>
                                        <p:tgtEl>
                                          <p:spTgt spid="64"/>
                                        </p:tgtEl>
                                      </p:cBhvr>
                                    </p:animEffect>
                                  </p:childTnLst>
                                </p:cTn>
                              </p:par>
                            </p:childTnLst>
                          </p:cTn>
                        </p:par>
                        <p:par>
                          <p:cTn id="76" fill="hold">
                            <p:stCondLst>
                              <p:cond delay="1000"/>
                            </p:stCondLst>
                            <p:childTnLst>
                              <p:par>
                                <p:cTn id="77" presetID="22" presetClass="entr" presetSubtype="4" fill="hold" nodeType="afterEffect">
                                  <p:stCondLst>
                                    <p:cond delay="1000"/>
                                  </p:stCondLst>
                                  <p:childTnLst>
                                    <p:set>
                                      <p:cBhvr>
                                        <p:cTn id="78" dur="1" fill="hold">
                                          <p:stCondLst>
                                            <p:cond delay="0"/>
                                          </p:stCondLst>
                                        </p:cTn>
                                        <p:tgtEl>
                                          <p:spTgt spid="57"/>
                                        </p:tgtEl>
                                        <p:attrNameLst>
                                          <p:attrName>style.visibility</p:attrName>
                                        </p:attrNameLst>
                                      </p:cBhvr>
                                      <p:to>
                                        <p:strVal val="visible"/>
                                      </p:to>
                                    </p:set>
                                    <p:animEffect transition="in" filter="wipe(down)">
                                      <p:cBhvr>
                                        <p:cTn id="79" dur="500"/>
                                        <p:tgtEl>
                                          <p:spTgt spid="57"/>
                                        </p:tgtEl>
                                      </p:cBhvr>
                                    </p:animEffect>
                                  </p:childTnLst>
                                </p:cTn>
                              </p:par>
                            </p:childTnLst>
                          </p:cTn>
                        </p:par>
                        <p:par>
                          <p:cTn id="80" fill="hold">
                            <p:stCondLst>
                              <p:cond delay="2500"/>
                            </p:stCondLst>
                            <p:childTnLst>
                              <p:par>
                                <p:cTn id="81" presetID="10" presetClass="entr" presetSubtype="0" fill="hold" nodeType="afterEffect">
                                  <p:stCondLst>
                                    <p:cond delay="0"/>
                                  </p:stCondLst>
                                  <p:childTnLst>
                                    <p:set>
                                      <p:cBhvr>
                                        <p:cTn id="82" dur="1" fill="hold">
                                          <p:stCondLst>
                                            <p:cond delay="0"/>
                                          </p:stCondLst>
                                        </p:cTn>
                                        <p:tgtEl>
                                          <p:spTgt spid="117"/>
                                        </p:tgtEl>
                                        <p:attrNameLst>
                                          <p:attrName>style.visibility</p:attrName>
                                        </p:attrNameLst>
                                      </p:cBhvr>
                                      <p:to>
                                        <p:strVal val="visible"/>
                                      </p:to>
                                    </p:set>
                                    <p:animEffect transition="in" filter="fade">
                                      <p:cBhvr>
                                        <p:cTn id="83" dur="500"/>
                                        <p:tgtEl>
                                          <p:spTgt spid="11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down)">
                                      <p:cBhvr>
                                        <p:cTn id="86" dur="5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35"/>
                                        </p:tgtEl>
                                        <p:attrNameLst>
                                          <p:attrName>style.visibility</p:attrName>
                                        </p:attrNameLst>
                                      </p:cBhvr>
                                      <p:to>
                                        <p:strVal val="visible"/>
                                      </p:to>
                                    </p:set>
                                    <p:animEffect transition="in" filter="wipe(down)">
                                      <p:cBhvr>
                                        <p:cTn id="91" dur="500"/>
                                        <p:tgtEl>
                                          <p:spTgt spid="135"/>
                                        </p:tgtEl>
                                      </p:cBhvr>
                                    </p:animEffect>
                                  </p:childTnLst>
                                </p:cTn>
                              </p:par>
                              <p:par>
                                <p:cTn id="92" presetID="1" presetClass="entr" presetSubtype="0" fill="hold" grpId="0" nodeType="withEffect">
                                  <p:stCondLst>
                                    <p:cond delay="500"/>
                                  </p:stCondLst>
                                  <p:childTnLst>
                                    <p:set>
                                      <p:cBhvr>
                                        <p:cTn id="93" dur="1" fill="hold">
                                          <p:stCondLst>
                                            <p:cond delay="0"/>
                                          </p:stCondLst>
                                        </p:cTn>
                                        <p:tgtEl>
                                          <p:spTgt spid="139"/>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136"/>
                                        </p:tgtEl>
                                        <p:attrNameLst>
                                          <p:attrName>style.visibility</p:attrName>
                                        </p:attrNameLst>
                                      </p:cBhvr>
                                      <p:to>
                                        <p:strVal val="visible"/>
                                      </p:to>
                                    </p:set>
                                    <p:animEffect transition="in" filter="wipe(down)">
                                      <p:cBhvr>
                                        <p:cTn id="98" dur="500"/>
                                        <p:tgtEl>
                                          <p:spTgt spid="136"/>
                                        </p:tgtEl>
                                      </p:cBhvr>
                                    </p:animEffect>
                                  </p:childTnLst>
                                </p:cTn>
                              </p:par>
                              <p:par>
                                <p:cTn id="99" presetID="1" presetClass="entr" presetSubtype="0" fill="hold" grpId="0" nodeType="withEffect">
                                  <p:stCondLst>
                                    <p:cond delay="500"/>
                                  </p:stCondLst>
                                  <p:childTnLst>
                                    <p:set>
                                      <p:cBhvr>
                                        <p:cTn id="10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28" grpId="0" animBg="1"/>
      <p:bldP spid="58" grpId="0" animBg="1"/>
      <p:bldP spid="63" grpId="0" animBg="1"/>
      <p:bldP spid="123" grpId="0" animBg="1"/>
      <p:bldP spid="124" grpId="0" animBg="1"/>
      <p:bldP spid="139" grpId="0"/>
      <p:bldP spid="1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1081191" y="3959539"/>
            <a:ext cx="5345888" cy="832400"/>
          </a:xfrm>
          <a:prstGeom prst="roundRect">
            <a:avLst>
              <a:gd name="adj" fmla="val 11564"/>
            </a:avLst>
          </a:prstGeom>
          <a:gradFill flip="none" rotWithShape="1">
            <a:gsLst>
              <a:gs pos="0">
                <a:schemeClr val="tx1">
                  <a:lumMod val="65000"/>
                  <a:lumOff val="35000"/>
                  <a:alpha val="50000"/>
                </a:schemeClr>
              </a:gs>
              <a:gs pos="100000">
                <a:srgbClr val="FFFFF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rapezoid 4"/>
          <p:cNvSpPr/>
          <p:nvPr/>
        </p:nvSpPr>
        <p:spPr>
          <a:xfrm>
            <a:off x="1089772" y="3173580"/>
            <a:ext cx="6899027" cy="784080"/>
          </a:xfrm>
          <a:prstGeom prst="trapezoid">
            <a:avLst>
              <a:gd name="adj" fmla="val 508911"/>
            </a:avLst>
          </a:prstGeom>
          <a:gradFill flip="none" rotWithShape="1">
            <a:gsLst>
              <a:gs pos="0">
                <a:schemeClr val="bg1">
                  <a:lumMod val="50000"/>
                  <a:alpha val="44000"/>
                </a:schemeClr>
              </a:gs>
              <a:gs pos="77000">
                <a:srgbClr val="FFFFFF"/>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Oval 16"/>
          <p:cNvSpPr/>
          <p:nvPr/>
        </p:nvSpPr>
        <p:spPr>
          <a:xfrm>
            <a:off x="3511467" y="2143413"/>
            <a:ext cx="2154210" cy="393149"/>
          </a:xfrm>
          <a:prstGeom prst="ellipse">
            <a:avLst/>
          </a:prstGeom>
          <a:gradFill flip="none" rotWithShape="1">
            <a:gsLst>
              <a:gs pos="0">
                <a:schemeClr val="accent2">
                  <a:lumMod val="75000"/>
                </a:schemeClr>
              </a:gs>
              <a:gs pos="100000">
                <a:srgbClr val="FFFFFF"/>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Oval 11"/>
          <p:cNvSpPr/>
          <p:nvPr/>
        </p:nvSpPr>
        <p:spPr>
          <a:xfrm>
            <a:off x="1109366" y="2125651"/>
            <a:ext cx="2154210" cy="408380"/>
          </a:xfrm>
          <a:prstGeom prst="ellipse">
            <a:avLst/>
          </a:prstGeom>
          <a:gradFill flip="none" rotWithShape="1">
            <a:gsLst>
              <a:gs pos="0">
                <a:schemeClr val="accent2">
                  <a:lumMod val="75000"/>
                </a:schemeClr>
              </a:gs>
              <a:gs pos="100000">
                <a:srgbClr val="FFFFFF"/>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p:txBody>
          <a:bodyPr/>
          <a:lstStyle/>
          <a:p>
            <a:r>
              <a:rPr lang="en-US" sz="2800" dirty="0" smtClean="0"/>
              <a:t>Cisco Identity Services Engine (ISE)</a:t>
            </a:r>
            <a:endParaRPr lang="en-US" sz="2800" dirty="0"/>
          </a:p>
        </p:txBody>
      </p:sp>
      <p:sp>
        <p:nvSpPr>
          <p:cNvPr id="10" name="TextBox 9"/>
          <p:cNvSpPr txBox="1"/>
          <p:nvPr/>
        </p:nvSpPr>
        <p:spPr>
          <a:xfrm>
            <a:off x="918188" y="1207792"/>
            <a:ext cx="2387360" cy="338554"/>
          </a:xfrm>
          <a:prstGeom prst="rect">
            <a:avLst/>
          </a:prstGeom>
          <a:noFill/>
        </p:spPr>
        <p:txBody>
          <a:bodyPr wrap="square" rtlCol="0">
            <a:spAutoFit/>
          </a:bodyPr>
          <a:lstStyle/>
          <a:p>
            <a:pPr algn="ctr"/>
            <a:r>
              <a:rPr lang="en-US" altLang="ja-JP" sz="1600" dirty="0" smtClean="0"/>
              <a:t>Anti-BYOD </a:t>
            </a:r>
            <a:r>
              <a:rPr lang="en-US" sz="1600" dirty="0" smtClean="0"/>
              <a:t>/ BYOD</a:t>
            </a:r>
          </a:p>
        </p:txBody>
      </p:sp>
      <p:sp>
        <p:nvSpPr>
          <p:cNvPr id="80" name="TextBox 79"/>
          <p:cNvSpPr txBox="1"/>
          <p:nvPr/>
        </p:nvSpPr>
        <p:spPr>
          <a:xfrm>
            <a:off x="3841070" y="1255033"/>
            <a:ext cx="1644202" cy="338554"/>
          </a:xfrm>
          <a:prstGeom prst="rect">
            <a:avLst/>
          </a:prstGeom>
          <a:noFill/>
        </p:spPr>
        <p:txBody>
          <a:bodyPr wrap="square" rtlCol="0">
            <a:spAutoFit/>
          </a:bodyPr>
          <a:lstStyle/>
          <a:p>
            <a:r>
              <a:rPr lang="ja-JP" altLang="en-US" sz="1600" dirty="0" smtClean="0"/>
              <a:t>ゲストアクセス</a:t>
            </a:r>
            <a:endParaRPr lang="en-US" sz="1600" dirty="0"/>
          </a:p>
        </p:txBody>
      </p:sp>
      <p:pic>
        <p:nvPicPr>
          <p:cNvPr id="16" name="Picture 33"/>
          <p:cNvPicPr>
            <a:picLocks noChangeAspect="1" noChangeArrowheads="1"/>
          </p:cNvPicPr>
          <p:nvPr/>
        </p:nvPicPr>
        <p:blipFill>
          <a:blip r:embed="rId3" cstate="print"/>
          <a:stretch>
            <a:fillRect/>
          </a:stretch>
        </p:blipFill>
        <p:spPr bwMode="auto">
          <a:xfrm>
            <a:off x="4287864" y="1661624"/>
            <a:ext cx="516331" cy="771360"/>
          </a:xfrm>
          <a:prstGeom prst="rect">
            <a:avLst/>
          </a:prstGeom>
          <a:noFill/>
          <a:ln w="9525">
            <a:noFill/>
            <a:miter lim="800000"/>
            <a:headEnd/>
            <a:tailEnd/>
          </a:ln>
          <a:effectLst/>
        </p:spPr>
      </p:pic>
      <p:pic>
        <p:nvPicPr>
          <p:cNvPr id="21" name="Picture 20" descr="devices-Small.jpg"/>
          <p:cNvPicPr>
            <a:picLocks noChangeAspect="1"/>
          </p:cNvPicPr>
          <p:nvPr/>
        </p:nvPicPr>
        <p:blipFill>
          <a:blip r:embed="rId4">
            <a:extLst>
              <a:ext uri="{BEBA8EAE-BF5A-486C-A8C5-ECC9F3942E4B}">
                <a14:imgProps xmlns:a14="http://schemas.microsoft.com/office/drawing/2010/main">
                  <a14:imgLayer r:embed="rId5">
                    <a14:imgEffect>
                      <a14:backgroundRemoval t="4553" b="80488" l="1152" r="98592">
                        <a14:foregroundMark x1="39565" y1="69919" x2="26504" y2="66667"/>
                        <a14:foregroundMark x1="49680" y1="66179" x2="40973" y2="69919"/>
                        <a14:foregroundMark x1="23431" y1="64715" x2="26889" y2="65691"/>
                      </a14:backgroundRemoval>
                    </a14:imgEffect>
                  </a14:imgLayer>
                </a14:imgProps>
              </a:ext>
              <a:ext uri="{28A0092B-C50C-407E-A947-70E740481C1C}">
                <a14:useLocalDpi xmlns:a14="http://schemas.microsoft.com/office/drawing/2010/main" val="0"/>
              </a:ext>
            </a:extLst>
          </a:blip>
          <a:stretch>
            <a:fillRect/>
          </a:stretch>
        </p:blipFill>
        <p:spPr>
          <a:xfrm>
            <a:off x="1230942" y="1640440"/>
            <a:ext cx="1667040" cy="1089916"/>
          </a:xfrm>
          <a:prstGeom prst="rect">
            <a:avLst/>
          </a:prstGeom>
        </p:spPr>
      </p:pic>
      <p:sp>
        <p:nvSpPr>
          <p:cNvPr id="25" name="Oval 24"/>
          <p:cNvSpPr/>
          <p:nvPr/>
        </p:nvSpPr>
        <p:spPr>
          <a:xfrm>
            <a:off x="5942797" y="2143414"/>
            <a:ext cx="2154210" cy="401848"/>
          </a:xfrm>
          <a:prstGeom prst="ellipse">
            <a:avLst/>
          </a:prstGeom>
          <a:gradFill flip="none" rotWithShape="1">
            <a:gsLst>
              <a:gs pos="0">
                <a:schemeClr val="accent2">
                  <a:lumMod val="75000"/>
                </a:schemeClr>
              </a:gs>
              <a:gs pos="100000">
                <a:srgbClr val="FFFFFF"/>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TextBox 13"/>
          <p:cNvSpPr txBox="1"/>
          <p:nvPr/>
        </p:nvSpPr>
        <p:spPr>
          <a:xfrm>
            <a:off x="1277509" y="1446813"/>
            <a:ext cx="1358779" cy="261610"/>
          </a:xfrm>
          <a:prstGeom prst="rect">
            <a:avLst/>
          </a:prstGeom>
          <a:noFill/>
        </p:spPr>
        <p:txBody>
          <a:bodyPr wrap="square" rtlCol="0">
            <a:spAutoFit/>
          </a:bodyPr>
          <a:lstStyle/>
          <a:p>
            <a:r>
              <a:rPr lang="ja-JP" altLang="en-US" sz="1050" dirty="0" smtClean="0"/>
              <a:t>不正端末排除</a:t>
            </a:r>
            <a:endParaRPr lang="en-US" sz="1050" dirty="0"/>
          </a:p>
        </p:txBody>
      </p:sp>
      <p:sp>
        <p:nvSpPr>
          <p:cNvPr id="42" name="TextBox 41"/>
          <p:cNvSpPr txBox="1"/>
          <p:nvPr/>
        </p:nvSpPr>
        <p:spPr>
          <a:xfrm>
            <a:off x="2218524" y="1439343"/>
            <a:ext cx="1694827" cy="261610"/>
          </a:xfrm>
          <a:prstGeom prst="rect">
            <a:avLst/>
          </a:prstGeom>
          <a:noFill/>
        </p:spPr>
        <p:txBody>
          <a:bodyPr wrap="square" rtlCol="0">
            <a:spAutoFit/>
          </a:bodyPr>
          <a:lstStyle/>
          <a:p>
            <a:r>
              <a:rPr lang="ja-JP" altLang="en-US" sz="1100" dirty="0" smtClean="0"/>
              <a:t>私有端末利用</a:t>
            </a:r>
            <a:endParaRPr lang="en-US" sz="1100" dirty="0"/>
          </a:p>
        </p:txBody>
      </p:sp>
      <p:sp>
        <p:nvSpPr>
          <p:cNvPr id="43" name="TextBox 42"/>
          <p:cNvSpPr txBox="1"/>
          <p:nvPr/>
        </p:nvSpPr>
        <p:spPr>
          <a:xfrm>
            <a:off x="6186860" y="1256446"/>
            <a:ext cx="1793943" cy="338554"/>
          </a:xfrm>
          <a:prstGeom prst="rect">
            <a:avLst/>
          </a:prstGeom>
          <a:noFill/>
        </p:spPr>
        <p:txBody>
          <a:bodyPr wrap="square" rtlCol="0">
            <a:spAutoFit/>
          </a:bodyPr>
          <a:lstStyle/>
          <a:p>
            <a:r>
              <a:rPr lang="en-US" altLang="ja-JP" sz="1600" dirty="0" smtClean="0"/>
              <a:t>Cisco </a:t>
            </a:r>
            <a:r>
              <a:rPr lang="en-US" altLang="ja-JP" sz="1600" dirty="0" err="1" smtClean="0"/>
              <a:t>TrustSec</a:t>
            </a:r>
            <a:endParaRPr lang="en-US" altLang="ja-JP" sz="1600" dirty="0"/>
          </a:p>
        </p:txBody>
      </p:sp>
      <p:grpSp>
        <p:nvGrpSpPr>
          <p:cNvPr id="50" name="Group 305"/>
          <p:cNvGrpSpPr/>
          <p:nvPr/>
        </p:nvGrpSpPr>
        <p:grpSpPr>
          <a:xfrm>
            <a:off x="4019922" y="2723184"/>
            <a:ext cx="959137" cy="780896"/>
            <a:chOff x="3401925" y="3780021"/>
            <a:chExt cx="745901" cy="694223"/>
          </a:xfrm>
          <a:effectLst>
            <a:outerShdw blurRad="63500" sx="102000" sy="102000" algn="ctr" rotWithShape="0">
              <a:prstClr val="black">
                <a:alpha val="67000"/>
              </a:prstClr>
            </a:outerShdw>
          </a:effectLst>
        </p:grpSpPr>
        <p:pic>
          <p:nvPicPr>
            <p:cNvPr id="51" name="Picture 25" descr="\\MV-FS\Projects\Cisco\References\Brand Assets\Kubrick Icons\Device Icons\Device_generic_3048_default_256.png"/>
            <p:cNvPicPr>
              <a:picLocks noChangeAspect="1" noChangeArrowheads="1"/>
            </p:cNvPicPr>
            <p:nvPr/>
          </p:nvPicPr>
          <p:blipFill>
            <a:blip r:embed="rId6" cstate="print"/>
            <a:srcRect/>
            <a:stretch>
              <a:fillRect/>
            </a:stretch>
          </p:blipFill>
          <p:spPr bwMode="auto">
            <a:xfrm>
              <a:off x="3401925" y="3780021"/>
              <a:ext cx="745901" cy="694223"/>
            </a:xfrm>
            <a:prstGeom prst="rect">
              <a:avLst/>
            </a:prstGeom>
            <a:noFill/>
          </p:spPr>
        </p:pic>
        <p:grpSp>
          <p:nvGrpSpPr>
            <p:cNvPr id="52" name="Group 603"/>
            <p:cNvGrpSpPr>
              <a:grpSpLocks/>
            </p:cNvGrpSpPr>
            <p:nvPr/>
          </p:nvGrpSpPr>
          <p:grpSpPr bwMode="auto">
            <a:xfrm>
              <a:off x="3632686" y="3991794"/>
              <a:ext cx="275057" cy="394214"/>
              <a:chOff x="6556" y="492"/>
              <a:chExt cx="2551" cy="3655"/>
            </a:xfrm>
            <a:solidFill>
              <a:srgbClr val="FFFFFF"/>
            </a:solidFill>
            <a:effectLst>
              <a:outerShdw blurRad="63500" sx="102000" sy="102000" algn="ctr" rotWithShape="0">
                <a:prstClr val="black">
                  <a:alpha val="40000"/>
                </a:prstClr>
              </a:outerShdw>
            </a:effectLst>
          </p:grpSpPr>
          <p:sp>
            <p:nvSpPr>
              <p:cNvPr id="5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7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7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7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7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7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7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7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grpSp>
      </p:grpSp>
      <p:cxnSp>
        <p:nvCxnSpPr>
          <p:cNvPr id="81" name="Straight Connector 80"/>
          <p:cNvCxnSpPr/>
          <p:nvPr/>
        </p:nvCxnSpPr>
        <p:spPr>
          <a:xfrm flipH="1" flipV="1">
            <a:off x="902725" y="2454265"/>
            <a:ext cx="3143838" cy="390786"/>
          </a:xfrm>
          <a:prstGeom prst="line">
            <a:avLst/>
          </a:prstGeom>
          <a:ln>
            <a:gradFill flip="none" rotWithShape="1">
              <a:gsLst>
                <a:gs pos="100000">
                  <a:schemeClr val="bg2"/>
                </a:gs>
                <a:gs pos="0">
                  <a:schemeClr val="accent1">
                    <a:tint val="23500"/>
                    <a:satMod val="160000"/>
                    <a:alpha val="0"/>
                  </a:schemeClr>
                </a:gs>
              </a:gsLst>
              <a:lin ang="10800000" scaled="1"/>
              <a:tileRect/>
            </a:gradFill>
          </a:ln>
          <a:effectLst>
            <a:outerShdw dist="12700" dir="16200000" rotWithShape="0">
              <a:schemeClr val="accent4">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934654" y="2498675"/>
            <a:ext cx="3285934" cy="328613"/>
          </a:xfrm>
          <a:prstGeom prst="line">
            <a:avLst/>
          </a:prstGeom>
          <a:ln>
            <a:gradFill flip="none" rotWithShape="1">
              <a:gsLst>
                <a:gs pos="100000">
                  <a:schemeClr val="bg2"/>
                </a:gs>
                <a:gs pos="0">
                  <a:schemeClr val="accent1">
                    <a:tint val="23500"/>
                    <a:satMod val="160000"/>
                    <a:alpha val="0"/>
                  </a:schemeClr>
                </a:gs>
              </a:gsLst>
              <a:lin ang="10800000" scaled="1"/>
              <a:tileRect/>
            </a:gradFill>
          </a:ln>
          <a:effectLst>
            <a:outerShdw dist="12700" dir="16200000" rotWithShape="0">
              <a:schemeClr val="accent4">
                <a:lumMod val="50000"/>
              </a:schemeClr>
            </a:outerShdw>
          </a:effectLst>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6348997" y="1529574"/>
            <a:ext cx="1275999" cy="261610"/>
          </a:xfrm>
          <a:prstGeom prst="rect">
            <a:avLst/>
          </a:prstGeom>
          <a:noFill/>
        </p:spPr>
        <p:txBody>
          <a:bodyPr wrap="square" rtlCol="0">
            <a:spAutoFit/>
          </a:bodyPr>
          <a:lstStyle/>
          <a:p>
            <a:r>
              <a:rPr lang="ja-JP" altLang="en-US" sz="1100" dirty="0" smtClean="0"/>
              <a:t>アクセス権限制御</a:t>
            </a:r>
            <a:endParaRPr lang="en-US" sz="1100" dirty="0"/>
          </a:p>
        </p:txBody>
      </p:sp>
      <p:pic>
        <p:nvPicPr>
          <p:cNvPr id="96" name="Picture 95" descr="imag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9671" y="1763658"/>
            <a:ext cx="584017" cy="584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7" name="TextBox 96"/>
          <p:cNvSpPr txBox="1"/>
          <p:nvPr/>
        </p:nvSpPr>
        <p:spPr>
          <a:xfrm>
            <a:off x="410106" y="882165"/>
            <a:ext cx="8277005" cy="338554"/>
          </a:xfrm>
          <a:prstGeom prst="rect">
            <a:avLst/>
          </a:prstGeom>
          <a:noFill/>
        </p:spPr>
        <p:txBody>
          <a:bodyPr wrap="square" rtlCol="0">
            <a:spAutoFit/>
          </a:bodyPr>
          <a:lstStyle/>
          <a:p>
            <a:r>
              <a:rPr lang="ja-JP" altLang="en-US" sz="1600" dirty="0" smtClean="0"/>
              <a:t>昨今のワークスタイルに求められるマルチデバイス環境に対応した</a:t>
            </a:r>
            <a:r>
              <a:rPr lang="en-US" sz="1600" dirty="0" smtClean="0"/>
              <a:t>高機能認証サーバ</a:t>
            </a:r>
            <a:endParaRPr lang="en-US" sz="1600" dirty="0"/>
          </a:p>
        </p:txBody>
      </p:sp>
      <p:sp>
        <p:nvSpPr>
          <p:cNvPr id="120" name="TextBox 119"/>
          <p:cNvSpPr txBox="1"/>
          <p:nvPr/>
        </p:nvSpPr>
        <p:spPr>
          <a:xfrm>
            <a:off x="2506396" y="3471012"/>
            <a:ext cx="4011836" cy="492443"/>
          </a:xfrm>
          <a:prstGeom prst="rect">
            <a:avLst/>
          </a:prstGeom>
          <a:noFill/>
        </p:spPr>
        <p:txBody>
          <a:bodyPr wrap="square" rtlCol="0" anchor="ctr">
            <a:spAutoFit/>
          </a:bodyPr>
          <a:lstStyle/>
          <a:p>
            <a:pPr algn="ctr"/>
            <a:r>
              <a:rPr lang="ja-JP" altLang="en-US" sz="1400" dirty="0" smtClean="0"/>
              <a:t>企業ネットワーク全体に共通ポリシーを適用</a:t>
            </a:r>
            <a:r>
              <a:rPr lang="en-US" altLang="ja-JP" sz="1400" dirty="0" smtClean="0"/>
              <a:t/>
            </a:r>
            <a:br>
              <a:rPr lang="en-US" altLang="ja-JP" sz="1400" dirty="0" smtClean="0"/>
            </a:br>
            <a:r>
              <a:rPr lang="ja-JP" altLang="en-US" sz="1200" dirty="0" smtClean="0"/>
              <a:t>（有線・無線・</a:t>
            </a:r>
            <a:r>
              <a:rPr lang="en-US" altLang="ja-JP" sz="1200" dirty="0" smtClean="0"/>
              <a:t>VPN</a:t>
            </a:r>
            <a:r>
              <a:rPr lang="ja-JP" altLang="en-US" sz="1200" dirty="0" smtClean="0"/>
              <a:t>アクセスにおけるユーザ管理の統合）</a:t>
            </a:r>
            <a:endParaRPr lang="en-US" altLang="ja-JP" sz="1200" dirty="0" smtClean="0"/>
          </a:p>
        </p:txBody>
      </p:sp>
      <p:sp>
        <p:nvSpPr>
          <p:cNvPr id="119" name="Rounded Rectangle 118"/>
          <p:cNvSpPr/>
          <p:nvPr/>
        </p:nvSpPr>
        <p:spPr>
          <a:xfrm rot="10800000">
            <a:off x="6553807" y="3961606"/>
            <a:ext cx="1512219" cy="832400"/>
          </a:xfrm>
          <a:prstGeom prst="roundRect">
            <a:avLst>
              <a:gd name="adj" fmla="val 11564"/>
            </a:avLst>
          </a:prstGeom>
          <a:gradFill flip="none" rotWithShape="1">
            <a:gsLst>
              <a:gs pos="0">
                <a:srgbClr val="808000">
                  <a:alpha val="50000"/>
                </a:srgbClr>
              </a:gs>
              <a:gs pos="100000">
                <a:srgbClr val="FFFFF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1" name="Text Box 18"/>
          <p:cNvSpPr txBox="1">
            <a:spLocks noChangeArrowheads="1"/>
          </p:cNvSpPr>
          <p:nvPr/>
        </p:nvSpPr>
        <p:spPr bwMode="auto">
          <a:xfrm>
            <a:off x="2357439" y="4572278"/>
            <a:ext cx="2708728" cy="249251"/>
          </a:xfrm>
          <a:prstGeom prst="rect">
            <a:avLst/>
          </a:prstGeom>
          <a:noFill/>
          <a:ln w="9525">
            <a:noFill/>
            <a:miter lim="800000"/>
            <a:headEnd/>
            <a:tailEnd/>
          </a:ln>
        </p:spPr>
        <p:txBody>
          <a:bodyPr wrap="square" lIns="82800" tIns="39600" rIns="82800" bIns="39600">
            <a:spAutoFit/>
          </a:bodyPr>
          <a:lstStyle>
            <a:defPPr>
              <a:defRPr lang="en-US"/>
            </a:defPPr>
            <a:lvl1pPr algn="l" rtl="0" fontAlgn="base">
              <a:spcBef>
                <a:spcPct val="0"/>
              </a:spcBef>
              <a:spcAft>
                <a:spcPct val="0"/>
              </a:spcAft>
              <a:defRPr sz="2800" kern="1200">
                <a:solidFill>
                  <a:srgbClr val="62D1FE"/>
                </a:solidFill>
                <a:latin typeface="Arial" charset="0"/>
                <a:ea typeface="ＭＳ Ｐゴシック" pitchFamily="34" charset="-128"/>
                <a:cs typeface="+mn-cs"/>
              </a:defRPr>
            </a:lvl1pPr>
            <a:lvl2pPr marL="457200" algn="l" rtl="0" fontAlgn="base">
              <a:spcBef>
                <a:spcPct val="0"/>
              </a:spcBef>
              <a:spcAft>
                <a:spcPct val="0"/>
              </a:spcAft>
              <a:defRPr sz="2800" kern="1200">
                <a:solidFill>
                  <a:srgbClr val="62D1FE"/>
                </a:solidFill>
                <a:latin typeface="Arial" charset="0"/>
                <a:ea typeface="ＭＳ Ｐゴシック" pitchFamily="34" charset="-128"/>
                <a:cs typeface="+mn-cs"/>
              </a:defRPr>
            </a:lvl2pPr>
            <a:lvl3pPr marL="914400" algn="l" rtl="0" fontAlgn="base">
              <a:spcBef>
                <a:spcPct val="0"/>
              </a:spcBef>
              <a:spcAft>
                <a:spcPct val="0"/>
              </a:spcAft>
              <a:defRPr sz="2800" kern="1200">
                <a:solidFill>
                  <a:srgbClr val="62D1FE"/>
                </a:solidFill>
                <a:latin typeface="Arial" charset="0"/>
                <a:ea typeface="ＭＳ Ｐゴシック" pitchFamily="34" charset="-128"/>
                <a:cs typeface="+mn-cs"/>
              </a:defRPr>
            </a:lvl3pPr>
            <a:lvl4pPr marL="1371600" algn="l" rtl="0" fontAlgn="base">
              <a:spcBef>
                <a:spcPct val="0"/>
              </a:spcBef>
              <a:spcAft>
                <a:spcPct val="0"/>
              </a:spcAft>
              <a:defRPr sz="2800" kern="1200">
                <a:solidFill>
                  <a:srgbClr val="62D1FE"/>
                </a:solidFill>
                <a:latin typeface="Arial" charset="0"/>
                <a:ea typeface="ＭＳ Ｐゴシック" pitchFamily="34" charset="-128"/>
                <a:cs typeface="+mn-cs"/>
              </a:defRPr>
            </a:lvl4pPr>
            <a:lvl5pPr marL="1828800" algn="l" rtl="0" fontAlgn="base">
              <a:spcBef>
                <a:spcPct val="0"/>
              </a:spcBef>
              <a:spcAft>
                <a:spcPct val="0"/>
              </a:spcAft>
              <a:defRPr sz="2800" kern="1200">
                <a:solidFill>
                  <a:srgbClr val="62D1FE"/>
                </a:solidFill>
                <a:latin typeface="Arial" charset="0"/>
                <a:ea typeface="ＭＳ Ｐゴシック" pitchFamily="34" charset="-128"/>
                <a:cs typeface="+mn-cs"/>
              </a:defRPr>
            </a:lvl5pPr>
            <a:lvl6pPr marL="2286000" algn="l" defTabSz="914400" rtl="0" eaLnBrk="1" latinLnBrk="0" hangingPunct="1">
              <a:defRPr sz="2800" kern="1200">
                <a:solidFill>
                  <a:srgbClr val="62D1FE"/>
                </a:solidFill>
                <a:latin typeface="Arial" charset="0"/>
                <a:ea typeface="ＭＳ Ｐゴシック" pitchFamily="34" charset="-128"/>
                <a:cs typeface="+mn-cs"/>
              </a:defRPr>
            </a:lvl6pPr>
            <a:lvl7pPr marL="2743200" algn="l" defTabSz="914400" rtl="0" eaLnBrk="1" latinLnBrk="0" hangingPunct="1">
              <a:defRPr sz="2800" kern="1200">
                <a:solidFill>
                  <a:srgbClr val="62D1FE"/>
                </a:solidFill>
                <a:latin typeface="Arial" charset="0"/>
                <a:ea typeface="ＭＳ Ｐゴシック" pitchFamily="34" charset="-128"/>
                <a:cs typeface="+mn-cs"/>
              </a:defRPr>
            </a:lvl7pPr>
            <a:lvl8pPr marL="3200400" algn="l" defTabSz="914400" rtl="0" eaLnBrk="1" latinLnBrk="0" hangingPunct="1">
              <a:defRPr sz="2800" kern="1200">
                <a:solidFill>
                  <a:srgbClr val="62D1FE"/>
                </a:solidFill>
                <a:latin typeface="Arial" charset="0"/>
                <a:ea typeface="ＭＳ Ｐゴシック" pitchFamily="34" charset="-128"/>
                <a:cs typeface="+mn-cs"/>
              </a:defRPr>
            </a:lvl8pPr>
            <a:lvl9pPr marL="3657600" algn="l" defTabSz="914400" rtl="0" eaLnBrk="1" latinLnBrk="0" hangingPunct="1">
              <a:defRPr sz="2800" kern="1200">
                <a:solidFill>
                  <a:srgbClr val="62D1FE"/>
                </a:solidFill>
                <a:latin typeface="Arial" charset="0"/>
                <a:ea typeface="ＭＳ Ｐゴシック" pitchFamily="34" charset="-128"/>
                <a:cs typeface="+mn-cs"/>
              </a:defRPr>
            </a:lvl9pPr>
          </a:lstStyle>
          <a:p>
            <a:pPr algn="ctr" defTabSz="814388" eaLnBrk="0" hangingPunct="0">
              <a:lnSpc>
                <a:spcPct val="90000"/>
              </a:lnSpc>
            </a:pPr>
            <a:r>
              <a:rPr lang="en-US" sz="1200" dirty="0" smtClean="0">
                <a:solidFill>
                  <a:schemeClr val="tx1">
                    <a:lumMod val="75000"/>
                    <a:lumOff val="25000"/>
                  </a:schemeClr>
                </a:solidFill>
                <a:latin typeface="+mj-lt"/>
                <a:ea typeface="+mn-ea"/>
              </a:rPr>
              <a:t>Cisco Family</a:t>
            </a:r>
            <a:endParaRPr lang="en-US" sz="1200" dirty="0">
              <a:solidFill>
                <a:schemeClr val="tx1">
                  <a:lumMod val="75000"/>
                  <a:lumOff val="25000"/>
                </a:schemeClr>
              </a:solidFill>
              <a:latin typeface="+mj-lt"/>
              <a:ea typeface="+mn-ea"/>
            </a:endParaRPr>
          </a:p>
        </p:txBody>
      </p:sp>
      <p:pic>
        <p:nvPicPr>
          <p:cNvPr id="117" name="Picture 1065" descr="File Server_Updated2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2827" y="4204184"/>
            <a:ext cx="611687" cy="193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 name="Text Box 18"/>
          <p:cNvSpPr txBox="1">
            <a:spLocks noChangeArrowheads="1"/>
          </p:cNvSpPr>
          <p:nvPr/>
        </p:nvSpPr>
        <p:spPr bwMode="auto">
          <a:xfrm>
            <a:off x="6106484" y="4466764"/>
            <a:ext cx="2246868" cy="235144"/>
          </a:xfrm>
          <a:prstGeom prst="rect">
            <a:avLst/>
          </a:prstGeom>
          <a:noFill/>
          <a:ln w="9525">
            <a:noFill/>
            <a:miter lim="800000"/>
            <a:headEnd/>
            <a:tailEnd/>
          </a:ln>
        </p:spPr>
        <p:txBody>
          <a:bodyPr wrap="square" lIns="82800" tIns="39600" rIns="82800" bIns="39600">
            <a:spAutoFit/>
          </a:bodyPr>
          <a:lstStyle>
            <a:defPPr>
              <a:defRPr lang="en-US"/>
            </a:defPPr>
            <a:lvl1pPr algn="l" rtl="0" fontAlgn="base">
              <a:spcBef>
                <a:spcPct val="0"/>
              </a:spcBef>
              <a:spcAft>
                <a:spcPct val="0"/>
              </a:spcAft>
              <a:defRPr sz="2800" kern="1200">
                <a:solidFill>
                  <a:srgbClr val="62D1FE"/>
                </a:solidFill>
                <a:latin typeface="Arial" charset="0"/>
                <a:ea typeface="ＭＳ Ｐゴシック" pitchFamily="34" charset="-128"/>
                <a:cs typeface="+mn-cs"/>
              </a:defRPr>
            </a:lvl1pPr>
            <a:lvl2pPr marL="457200" algn="l" rtl="0" fontAlgn="base">
              <a:spcBef>
                <a:spcPct val="0"/>
              </a:spcBef>
              <a:spcAft>
                <a:spcPct val="0"/>
              </a:spcAft>
              <a:defRPr sz="2800" kern="1200">
                <a:solidFill>
                  <a:srgbClr val="62D1FE"/>
                </a:solidFill>
                <a:latin typeface="Arial" charset="0"/>
                <a:ea typeface="ＭＳ Ｐゴシック" pitchFamily="34" charset="-128"/>
                <a:cs typeface="+mn-cs"/>
              </a:defRPr>
            </a:lvl2pPr>
            <a:lvl3pPr marL="914400" algn="l" rtl="0" fontAlgn="base">
              <a:spcBef>
                <a:spcPct val="0"/>
              </a:spcBef>
              <a:spcAft>
                <a:spcPct val="0"/>
              </a:spcAft>
              <a:defRPr sz="2800" kern="1200">
                <a:solidFill>
                  <a:srgbClr val="62D1FE"/>
                </a:solidFill>
                <a:latin typeface="Arial" charset="0"/>
                <a:ea typeface="ＭＳ Ｐゴシック" pitchFamily="34" charset="-128"/>
                <a:cs typeface="+mn-cs"/>
              </a:defRPr>
            </a:lvl3pPr>
            <a:lvl4pPr marL="1371600" algn="l" rtl="0" fontAlgn="base">
              <a:spcBef>
                <a:spcPct val="0"/>
              </a:spcBef>
              <a:spcAft>
                <a:spcPct val="0"/>
              </a:spcAft>
              <a:defRPr sz="2800" kern="1200">
                <a:solidFill>
                  <a:srgbClr val="62D1FE"/>
                </a:solidFill>
                <a:latin typeface="Arial" charset="0"/>
                <a:ea typeface="ＭＳ Ｐゴシック" pitchFamily="34" charset="-128"/>
                <a:cs typeface="+mn-cs"/>
              </a:defRPr>
            </a:lvl4pPr>
            <a:lvl5pPr marL="1828800" algn="l" rtl="0" fontAlgn="base">
              <a:spcBef>
                <a:spcPct val="0"/>
              </a:spcBef>
              <a:spcAft>
                <a:spcPct val="0"/>
              </a:spcAft>
              <a:defRPr sz="2800" kern="1200">
                <a:solidFill>
                  <a:srgbClr val="62D1FE"/>
                </a:solidFill>
                <a:latin typeface="Arial" charset="0"/>
                <a:ea typeface="ＭＳ Ｐゴシック" pitchFamily="34" charset="-128"/>
                <a:cs typeface="+mn-cs"/>
              </a:defRPr>
            </a:lvl5pPr>
            <a:lvl6pPr marL="2286000" algn="l" defTabSz="914400" rtl="0" eaLnBrk="1" latinLnBrk="0" hangingPunct="1">
              <a:defRPr sz="2800" kern="1200">
                <a:solidFill>
                  <a:srgbClr val="62D1FE"/>
                </a:solidFill>
                <a:latin typeface="Arial" charset="0"/>
                <a:ea typeface="ＭＳ Ｐゴシック" pitchFamily="34" charset="-128"/>
                <a:cs typeface="+mn-cs"/>
              </a:defRPr>
            </a:lvl6pPr>
            <a:lvl7pPr marL="2743200" algn="l" defTabSz="914400" rtl="0" eaLnBrk="1" latinLnBrk="0" hangingPunct="1">
              <a:defRPr sz="2800" kern="1200">
                <a:solidFill>
                  <a:srgbClr val="62D1FE"/>
                </a:solidFill>
                <a:latin typeface="Arial" charset="0"/>
                <a:ea typeface="ＭＳ Ｐゴシック" pitchFamily="34" charset="-128"/>
                <a:cs typeface="+mn-cs"/>
              </a:defRPr>
            </a:lvl7pPr>
            <a:lvl8pPr marL="3200400" algn="l" defTabSz="914400" rtl="0" eaLnBrk="1" latinLnBrk="0" hangingPunct="1">
              <a:defRPr sz="2800" kern="1200">
                <a:solidFill>
                  <a:srgbClr val="62D1FE"/>
                </a:solidFill>
                <a:latin typeface="Arial" charset="0"/>
                <a:ea typeface="ＭＳ Ｐゴシック" pitchFamily="34" charset="-128"/>
                <a:cs typeface="+mn-cs"/>
              </a:defRPr>
            </a:lvl8pPr>
            <a:lvl9pPr marL="3657600" algn="l" defTabSz="914400" rtl="0" eaLnBrk="1" latinLnBrk="0" hangingPunct="1">
              <a:defRPr sz="2800" kern="1200">
                <a:solidFill>
                  <a:srgbClr val="62D1FE"/>
                </a:solidFill>
                <a:latin typeface="Arial" charset="0"/>
                <a:ea typeface="ＭＳ Ｐゴシック" pitchFamily="34" charset="-128"/>
                <a:cs typeface="+mn-cs"/>
              </a:defRPr>
            </a:lvl9pPr>
          </a:lstStyle>
          <a:p>
            <a:pPr algn="ctr" defTabSz="814388" eaLnBrk="0" hangingPunct="0">
              <a:lnSpc>
                <a:spcPct val="90000"/>
              </a:lnSpc>
            </a:pPr>
            <a:r>
              <a:rPr lang="en-US" altLang="ja-JP" sz="1100" dirty="0" smtClean="0">
                <a:solidFill>
                  <a:schemeClr val="tx1">
                    <a:lumMod val="75000"/>
                    <a:lumOff val="25000"/>
                  </a:schemeClr>
                </a:solidFill>
                <a:latin typeface="+mj-lt"/>
                <a:ea typeface="+mn-ea"/>
              </a:rPr>
              <a:t>3</a:t>
            </a:r>
            <a:r>
              <a:rPr lang="en-US" altLang="ja-JP" sz="1100" baseline="30000" dirty="0" smtClean="0">
                <a:solidFill>
                  <a:schemeClr val="tx1">
                    <a:lumMod val="75000"/>
                    <a:lumOff val="25000"/>
                  </a:schemeClr>
                </a:solidFill>
                <a:latin typeface="+mj-lt"/>
                <a:ea typeface="+mn-ea"/>
              </a:rPr>
              <a:t>rd</a:t>
            </a:r>
            <a:r>
              <a:rPr lang="en-US" altLang="ja-JP" sz="1100" dirty="0" smtClean="0">
                <a:solidFill>
                  <a:schemeClr val="tx1">
                    <a:lumMod val="75000"/>
                    <a:lumOff val="25000"/>
                  </a:schemeClr>
                </a:solidFill>
                <a:latin typeface="+mj-lt"/>
                <a:ea typeface="+mn-ea"/>
              </a:rPr>
              <a:t> Party Device</a:t>
            </a:r>
            <a:endParaRPr lang="en-US" sz="1100" dirty="0">
              <a:solidFill>
                <a:schemeClr val="tx1">
                  <a:lumMod val="75000"/>
                  <a:lumOff val="25000"/>
                </a:schemeClr>
              </a:solidFill>
              <a:latin typeface="+mj-lt"/>
              <a:ea typeface="+mn-ea"/>
            </a:endParaRPr>
          </a:p>
        </p:txBody>
      </p:sp>
      <p:grpSp>
        <p:nvGrpSpPr>
          <p:cNvPr id="2" name="Group 1"/>
          <p:cNvGrpSpPr/>
          <p:nvPr/>
        </p:nvGrpSpPr>
        <p:grpSpPr>
          <a:xfrm>
            <a:off x="2236146" y="4081873"/>
            <a:ext cx="3466310" cy="578293"/>
            <a:chOff x="2563799" y="3906607"/>
            <a:chExt cx="3466310" cy="578293"/>
          </a:xfrm>
        </p:grpSpPr>
        <p:pic>
          <p:nvPicPr>
            <p:cNvPr id="107" name="Picture 4" descr="\\Mv-fs\Projects\Cisco\References\Brand Assets\Kubrick Icons\Device Icons\Device_access_point_3063_default_256.png"/>
            <p:cNvPicPr>
              <a:picLocks noChangeAspect="1" noChangeArrowheads="1"/>
            </p:cNvPicPr>
            <p:nvPr/>
          </p:nvPicPr>
          <p:blipFill>
            <a:blip r:embed="rId9" cstate="print"/>
            <a:srcRect t="24431" b="30408"/>
            <a:stretch>
              <a:fillRect/>
            </a:stretch>
          </p:blipFill>
          <p:spPr bwMode="auto">
            <a:xfrm>
              <a:off x="3285366" y="4071978"/>
              <a:ext cx="647075" cy="247551"/>
            </a:xfrm>
            <a:prstGeom prst="rect">
              <a:avLst/>
            </a:prstGeom>
            <a:noFill/>
            <a:effectLst>
              <a:outerShdw blurRad="38100" dist="25400" dir="5400000" algn="t" rotWithShape="0">
                <a:prstClr val="black">
                  <a:alpha val="65000"/>
                </a:prstClr>
              </a:outerShdw>
            </a:effectLst>
          </p:spPr>
        </p:pic>
        <p:pic>
          <p:nvPicPr>
            <p:cNvPr id="108" name="Picture 2" descr="\\MV-FS\Projects\Cisco\References\Brand Assets\Kubrick Icons\Device Icons\Device_voice_router_3139_default_256.png"/>
            <p:cNvPicPr>
              <a:picLocks noChangeAspect="1" noChangeArrowheads="1"/>
            </p:cNvPicPr>
            <p:nvPr/>
          </p:nvPicPr>
          <p:blipFill>
            <a:blip r:embed="rId10" cstate="print"/>
            <a:srcRect/>
            <a:stretch>
              <a:fillRect/>
            </a:stretch>
          </p:blipFill>
          <p:spPr bwMode="auto">
            <a:xfrm>
              <a:off x="4057348" y="3906607"/>
              <a:ext cx="682654" cy="578293"/>
            </a:xfrm>
            <a:prstGeom prst="rect">
              <a:avLst/>
            </a:prstGeom>
            <a:noFill/>
            <a:effectLst>
              <a:outerShdw blurRad="38100" dist="25400" dir="5400000" algn="t" rotWithShape="0">
                <a:prstClr val="black">
                  <a:alpha val="65000"/>
                </a:prstClr>
              </a:outerShdw>
            </a:effectLst>
          </p:spPr>
        </p:pic>
        <p:pic>
          <p:nvPicPr>
            <p:cNvPr id="109" name="Picture 29" descr="\\MV-FS\Projects\Cisco\References\Brand Assets\Kubrick Icons\Device Icons\Device_service_module_3058_default_256.png"/>
            <p:cNvPicPr>
              <a:picLocks noChangeAspect="1" noChangeArrowheads="1"/>
            </p:cNvPicPr>
            <p:nvPr/>
          </p:nvPicPr>
          <p:blipFill>
            <a:blip r:embed="rId11" cstate="print"/>
            <a:srcRect/>
            <a:stretch>
              <a:fillRect/>
            </a:stretch>
          </p:blipFill>
          <p:spPr bwMode="auto">
            <a:xfrm>
              <a:off x="2563799" y="3926887"/>
              <a:ext cx="596660" cy="537732"/>
            </a:xfrm>
            <a:prstGeom prst="rect">
              <a:avLst/>
            </a:prstGeom>
            <a:noFill/>
            <a:effectLst>
              <a:outerShdw blurRad="38100" dist="25400" dir="5400000" algn="t" rotWithShape="0">
                <a:prstClr val="black">
                  <a:alpha val="65000"/>
                </a:prstClr>
              </a:outerShdw>
            </a:effectLst>
          </p:spPr>
        </p:pic>
        <p:pic>
          <p:nvPicPr>
            <p:cNvPr id="110" name="Picture 3" descr="\\MV-FS\Projects\Cisco\References\Brand Assets\Kubrick Icons\Device Icons\Device_switch_3062_default_256.png"/>
            <p:cNvPicPr>
              <a:picLocks noChangeAspect="1" noChangeArrowheads="1"/>
            </p:cNvPicPr>
            <p:nvPr/>
          </p:nvPicPr>
          <p:blipFill>
            <a:blip r:embed="rId12" cstate="print"/>
            <a:srcRect/>
            <a:stretch>
              <a:fillRect/>
            </a:stretch>
          </p:blipFill>
          <p:spPr bwMode="auto">
            <a:xfrm>
              <a:off x="4864909" y="3913748"/>
              <a:ext cx="665791" cy="564010"/>
            </a:xfrm>
            <a:prstGeom prst="rect">
              <a:avLst/>
            </a:prstGeom>
            <a:noFill/>
            <a:effectLst>
              <a:outerShdw blurRad="38100" dist="25400" dir="5400000" algn="t" rotWithShape="0">
                <a:prstClr val="black">
                  <a:alpha val="65000"/>
                </a:prstClr>
              </a:outerShdw>
            </a:effectLst>
          </p:spPr>
        </p:pic>
        <p:pic>
          <p:nvPicPr>
            <p:cNvPr id="115" name="Picture 6" descr="\\Mv-fs\Projects\Cisco\References\Brand Assets\Kubrick Icons\Device Icons\Device_asa5500_3075_default_256.png"/>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5655609" y="3983749"/>
              <a:ext cx="374500" cy="424008"/>
            </a:xfrm>
            <a:prstGeom prst="rect">
              <a:avLst/>
            </a:prstGeom>
            <a:noFill/>
            <a:effectLst/>
          </p:spPr>
        </p:pic>
      </p:grpSp>
    </p:spTree>
    <p:extLst>
      <p:ext uri="{BB962C8B-B14F-4D97-AF65-F5344CB8AC3E}">
        <p14:creationId xmlns:p14="http://schemas.microsoft.com/office/powerpoint/2010/main" val="59279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ChangeArrowheads="1"/>
          </p:cNvSpPr>
          <p:nvPr/>
        </p:nvSpPr>
        <p:spPr bwMode="auto">
          <a:xfrm>
            <a:off x="1974207" y="3966498"/>
            <a:ext cx="1651372" cy="788201"/>
          </a:xfrm>
          <a:prstGeom prst="rect">
            <a:avLst/>
          </a:prstGeom>
          <a:solidFill>
            <a:srgbClr val="FFCC00">
              <a:alpha val="50000"/>
            </a:srgbClr>
          </a:solidFill>
          <a:ln>
            <a:noFill/>
          </a:ln>
          <a:effectLst/>
          <a:extLs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nchor="ctr">
            <a:spAutoFit/>
          </a:bodyPr>
          <a:lstStyle/>
          <a:p>
            <a:endParaRPr lang="en-US"/>
          </a:p>
        </p:txBody>
      </p:sp>
      <p:sp>
        <p:nvSpPr>
          <p:cNvPr id="604163" name="Rectangle 3"/>
          <p:cNvSpPr>
            <a:spLocks noChangeArrowheads="1"/>
          </p:cNvSpPr>
          <p:nvPr/>
        </p:nvSpPr>
        <p:spPr bwMode="auto">
          <a:xfrm>
            <a:off x="1974209" y="3311841"/>
            <a:ext cx="1651370" cy="519665"/>
          </a:xfrm>
          <a:prstGeom prst="rect">
            <a:avLst/>
          </a:prstGeom>
          <a:solidFill>
            <a:srgbClr val="99CC00">
              <a:alpha val="50000"/>
            </a:srgbClr>
          </a:solidFill>
          <a:ln>
            <a:noFill/>
          </a:ln>
          <a:effectLst/>
          <a:extLs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nchor="ctr">
            <a:spAutoFit/>
          </a:bodyPr>
          <a:lstStyle/>
          <a:p>
            <a:endParaRPr lang="en-US"/>
          </a:p>
        </p:txBody>
      </p:sp>
      <p:sp>
        <p:nvSpPr>
          <p:cNvPr id="604164" name="Rectangle 4"/>
          <p:cNvSpPr>
            <a:spLocks noChangeArrowheads="1"/>
          </p:cNvSpPr>
          <p:nvPr/>
        </p:nvSpPr>
        <p:spPr bwMode="auto">
          <a:xfrm>
            <a:off x="2005325" y="1714951"/>
            <a:ext cx="1620253" cy="1506783"/>
          </a:xfrm>
          <a:prstGeom prst="rect">
            <a:avLst/>
          </a:prstGeom>
          <a:solidFill>
            <a:srgbClr val="33CC33">
              <a:alpha val="50000"/>
            </a:srgbClr>
          </a:solidFill>
          <a:ln>
            <a:noFill/>
          </a:ln>
          <a:effectLst/>
          <a:extLs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nchor="ctr">
            <a:spAutoFit/>
          </a:bodyPr>
          <a:lstStyle/>
          <a:p>
            <a:endParaRPr lang="en-US"/>
          </a:p>
        </p:txBody>
      </p:sp>
      <p:sp>
        <p:nvSpPr>
          <p:cNvPr id="604174" name="Rectangle 14"/>
          <p:cNvSpPr>
            <a:spLocks noGrp="1" noChangeArrowheads="1"/>
          </p:cNvSpPr>
          <p:nvPr>
            <p:ph type="title"/>
          </p:nvPr>
        </p:nvSpPr>
        <p:spPr>
          <a:xfrm>
            <a:off x="179513" y="160902"/>
            <a:ext cx="8048429" cy="628650"/>
          </a:xfrm>
        </p:spPr>
        <p:txBody>
          <a:bodyPr/>
          <a:lstStyle/>
          <a:p>
            <a:r>
              <a:rPr lang="ja-JP" altLang="en-US" sz="2800" dirty="0" smtClean="0">
                <a:cs typeface="ＭＳ Ｐゴシック" charset="0"/>
              </a:rPr>
              <a:t>認証・認可設定</a:t>
            </a:r>
            <a:r>
              <a:rPr lang="en-US" altLang="en-US" sz="2800" dirty="0" smtClean="0">
                <a:cs typeface="ＭＳ Ｐゴシック" charset="0"/>
              </a:rPr>
              <a:t>の構造</a:t>
            </a:r>
            <a:r>
              <a:rPr lang="ja-JP" altLang="en-US" sz="2800" dirty="0" smtClean="0">
                <a:cs typeface="ＭＳ Ｐゴシック" charset="0"/>
              </a:rPr>
              <a:t>と処理フロー</a:t>
            </a:r>
            <a:r>
              <a:rPr lang="en-US" altLang="ja-JP" sz="2800" dirty="0" smtClean="0">
                <a:cs typeface="ＭＳ Ｐゴシック" charset="0"/>
              </a:rPr>
              <a:t/>
            </a:r>
            <a:br>
              <a:rPr lang="en-US" altLang="ja-JP" sz="2800" dirty="0" smtClean="0">
                <a:cs typeface="ＭＳ Ｐゴシック" charset="0"/>
              </a:rPr>
            </a:br>
            <a:r>
              <a:rPr lang="en-US" altLang="ja-JP" sz="2000" dirty="0" smtClean="0">
                <a:cs typeface="ＭＳ Ｐゴシック" charset="0"/>
              </a:rPr>
              <a:t>Simple View</a:t>
            </a:r>
            <a:r>
              <a:rPr lang="en-US" altLang="ja-JP" sz="2000" dirty="0">
                <a:cs typeface="ＭＳ Ｐゴシック" charset="0"/>
              </a:rPr>
              <a:t> </a:t>
            </a:r>
            <a:r>
              <a:rPr lang="en-US" altLang="ja-JP" sz="2000" dirty="0" smtClean="0">
                <a:cs typeface="ＭＳ Ｐゴシック" charset="0"/>
              </a:rPr>
              <a:t>(ISE Default)</a:t>
            </a:r>
            <a:endParaRPr lang="en-US" altLang="ja-JP" sz="2800" dirty="0">
              <a:cs typeface="ＭＳ Ｐゴシック" charset="0"/>
            </a:endParaRPr>
          </a:p>
        </p:txBody>
      </p:sp>
      <p:sp>
        <p:nvSpPr>
          <p:cNvPr id="604179" name="AutoShape 19"/>
          <p:cNvSpPr>
            <a:spLocks noChangeArrowheads="1"/>
          </p:cNvSpPr>
          <p:nvPr/>
        </p:nvSpPr>
        <p:spPr bwMode="auto">
          <a:xfrm>
            <a:off x="2619013" y="3346879"/>
            <a:ext cx="776405" cy="425741"/>
          </a:xfrm>
          <a:prstGeom prst="can">
            <a:avLst>
              <a:gd name="adj" fmla="val 25050"/>
            </a:avLst>
          </a:prstGeom>
          <a:solidFill>
            <a:srgbClr val="DCDCDE"/>
          </a:solidFill>
          <a:ln w="9525">
            <a:solidFill>
              <a:schemeClr val="tx1"/>
            </a:solidFill>
            <a:round/>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a:t>LDAP</a:t>
            </a:r>
          </a:p>
        </p:txBody>
      </p:sp>
      <p:sp>
        <p:nvSpPr>
          <p:cNvPr id="604180" name="AutoShape 20"/>
          <p:cNvSpPr>
            <a:spLocks noChangeArrowheads="1"/>
          </p:cNvSpPr>
          <p:nvPr/>
        </p:nvSpPr>
        <p:spPr bwMode="auto">
          <a:xfrm>
            <a:off x="2619013" y="4128283"/>
            <a:ext cx="776405" cy="424888"/>
          </a:xfrm>
          <a:prstGeom prst="can">
            <a:avLst>
              <a:gd name="adj" fmla="val 25000"/>
            </a:avLst>
          </a:prstGeom>
          <a:solidFill>
            <a:srgbClr val="DCDCDE"/>
          </a:solidFill>
          <a:ln w="9525">
            <a:solidFill>
              <a:schemeClr val="tx1"/>
            </a:solidFill>
            <a:round/>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a:t>RADUIS</a:t>
            </a:r>
          </a:p>
        </p:txBody>
      </p:sp>
      <p:sp>
        <p:nvSpPr>
          <p:cNvPr id="604181" name="AutoShape 21"/>
          <p:cNvSpPr>
            <a:spLocks noChangeArrowheads="1"/>
          </p:cNvSpPr>
          <p:nvPr/>
        </p:nvSpPr>
        <p:spPr bwMode="auto">
          <a:xfrm>
            <a:off x="7263038" y="1805969"/>
            <a:ext cx="1008062" cy="485775"/>
          </a:xfrm>
          <a:prstGeom prst="cube">
            <a:avLst>
              <a:gd name="adj" fmla="val 25000"/>
            </a:avLst>
          </a:prstGeom>
          <a:solidFill>
            <a:srgbClr val="DCDCDE"/>
          </a:solidFill>
          <a:ln w="9525">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a:t>IP </a:t>
            </a:r>
            <a:r>
              <a:rPr lang="en-US" altLang="ja-JP" sz="1200" dirty="0" smtClean="0"/>
              <a:t>Phone</a:t>
            </a:r>
          </a:p>
        </p:txBody>
      </p:sp>
      <p:cxnSp>
        <p:nvCxnSpPr>
          <p:cNvPr id="604184" name="AutoShape 24"/>
          <p:cNvCxnSpPr>
            <a:cxnSpLocks noChangeShapeType="1"/>
          </p:cNvCxnSpPr>
          <p:nvPr/>
        </p:nvCxnSpPr>
        <p:spPr bwMode="auto">
          <a:xfrm rot="16200000" flipH="1">
            <a:off x="1261023" y="1938985"/>
            <a:ext cx="242888" cy="1043782"/>
          </a:xfrm>
          <a:prstGeom prst="bentConnector2">
            <a:avLst/>
          </a:prstGeom>
          <a:noFill/>
          <a:ln w="28575">
            <a:solidFill>
              <a:schemeClr val="tx2"/>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sp>
        <p:nvSpPr>
          <p:cNvPr id="604188" name="Rectangle 28"/>
          <p:cNvSpPr>
            <a:spLocks noChangeArrowheads="1"/>
          </p:cNvSpPr>
          <p:nvPr/>
        </p:nvSpPr>
        <p:spPr bwMode="auto">
          <a:xfrm>
            <a:off x="871892" y="2556126"/>
            <a:ext cx="1153728" cy="452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spAutoFit/>
          </a:bodyPr>
          <a:lstStyle/>
          <a:p>
            <a:pPr defTabSz="814388"/>
            <a:r>
              <a:rPr lang="en-US" altLang="ja-JP" sz="1200" dirty="0"/>
              <a:t>Service-Type=</a:t>
            </a:r>
          </a:p>
          <a:p>
            <a:pPr defTabSz="814388"/>
            <a:r>
              <a:rPr lang="en-US" altLang="ja-JP" sz="1200" dirty="0"/>
              <a:t>Framed</a:t>
            </a:r>
          </a:p>
        </p:txBody>
      </p:sp>
      <p:sp>
        <p:nvSpPr>
          <p:cNvPr id="604189" name="Rectangle 29"/>
          <p:cNvSpPr>
            <a:spLocks noChangeArrowheads="1"/>
          </p:cNvSpPr>
          <p:nvPr/>
        </p:nvSpPr>
        <p:spPr bwMode="auto">
          <a:xfrm>
            <a:off x="871892" y="3536995"/>
            <a:ext cx="1153728" cy="452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spAutoFit/>
          </a:bodyPr>
          <a:lstStyle/>
          <a:p>
            <a:pPr defTabSz="814388"/>
            <a:r>
              <a:rPr lang="en-US" altLang="ja-JP" sz="1200" dirty="0"/>
              <a:t>Service-Type=</a:t>
            </a:r>
            <a:br>
              <a:rPr lang="en-US" altLang="ja-JP" sz="1200" dirty="0"/>
            </a:br>
            <a:r>
              <a:rPr lang="en-US" altLang="ja-JP" sz="1200" dirty="0"/>
              <a:t>Cal Check</a:t>
            </a:r>
          </a:p>
        </p:txBody>
      </p:sp>
      <p:cxnSp>
        <p:nvCxnSpPr>
          <p:cNvPr id="604193" name="AutoShape 33"/>
          <p:cNvCxnSpPr>
            <a:cxnSpLocks noChangeShapeType="1"/>
          </p:cNvCxnSpPr>
          <p:nvPr/>
        </p:nvCxnSpPr>
        <p:spPr bwMode="auto">
          <a:xfrm>
            <a:off x="1955394" y="3553654"/>
            <a:ext cx="528163" cy="0"/>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sp>
        <p:nvSpPr>
          <p:cNvPr id="604195" name="AutoShape 35"/>
          <p:cNvSpPr>
            <a:spLocks noChangeArrowheads="1"/>
          </p:cNvSpPr>
          <p:nvPr/>
        </p:nvSpPr>
        <p:spPr bwMode="auto">
          <a:xfrm>
            <a:off x="7269850" y="3254597"/>
            <a:ext cx="1008062" cy="485775"/>
          </a:xfrm>
          <a:prstGeom prst="cube">
            <a:avLst>
              <a:gd name="adj" fmla="val 25000"/>
            </a:avLst>
          </a:prstGeom>
          <a:solidFill>
            <a:srgbClr val="DCDCDE"/>
          </a:solidFill>
          <a:ln w="9525">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smtClean="0"/>
              <a:t>Device </a:t>
            </a:r>
          </a:p>
          <a:p>
            <a:pPr defTabSz="814388"/>
            <a:r>
              <a:rPr lang="en-US" altLang="ja-JP" sz="1200" dirty="0" smtClean="0"/>
              <a:t>Provisioning</a:t>
            </a:r>
          </a:p>
        </p:txBody>
      </p:sp>
      <p:sp>
        <p:nvSpPr>
          <p:cNvPr id="604199" name="Rectangle 39"/>
          <p:cNvSpPr>
            <a:spLocks noChangeArrowheads="1"/>
          </p:cNvSpPr>
          <p:nvPr/>
        </p:nvSpPr>
        <p:spPr bwMode="auto">
          <a:xfrm>
            <a:off x="8698148" y="1511292"/>
            <a:ext cx="285926" cy="3415806"/>
          </a:xfrm>
          <a:prstGeom prst="rect">
            <a:avLst/>
          </a:prstGeom>
          <a:solidFill>
            <a:schemeClr val="bg1">
              <a:lumMod val="85000"/>
            </a:schemeClr>
          </a:solidFill>
          <a:ln>
            <a:noFill/>
          </a:ln>
          <a:effectLst/>
        </p:spPr>
        <p:txBody>
          <a:bodyPr vert="eaVert" wrap="none" lIns="82124" tIns="41061" rIns="82124" bIns="41061" anchor="ctr"/>
          <a:lstStyle/>
          <a:p>
            <a:pPr algn="ctr" defTabSz="814388"/>
            <a:r>
              <a:rPr lang="ja-JP" altLang="en-US" sz="1600" dirty="0"/>
              <a:t>結果を応答</a:t>
            </a:r>
            <a:endParaRPr lang="en-US" altLang="ja-JP" sz="1600" dirty="0"/>
          </a:p>
        </p:txBody>
      </p:sp>
      <p:sp>
        <p:nvSpPr>
          <p:cNvPr id="604200" name="Text Box 40"/>
          <p:cNvSpPr txBox="1">
            <a:spLocks noChangeArrowheads="1"/>
          </p:cNvSpPr>
          <p:nvPr/>
        </p:nvSpPr>
        <p:spPr bwMode="auto">
          <a:xfrm>
            <a:off x="7176049" y="1236480"/>
            <a:ext cx="1213790" cy="513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spAutoFit/>
          </a:bodyPr>
          <a:lstStyle>
            <a:lvl1pPr algn="l" defTabSz="814388">
              <a:defRPr kumimoji="1">
                <a:solidFill>
                  <a:schemeClr val="tx1"/>
                </a:solidFill>
                <a:latin typeface="Arial" charset="0"/>
                <a:ea typeface="ＭＳ Ｐゴシック" charset="0"/>
                <a:cs typeface="ＭＳ Ｐゴシック" charset="0"/>
              </a:defRPr>
            </a:lvl1pPr>
            <a:lvl2pPr algn="l" defTabSz="814388">
              <a:defRPr kumimoji="1">
                <a:solidFill>
                  <a:schemeClr val="tx1"/>
                </a:solidFill>
                <a:latin typeface="Arial" charset="0"/>
                <a:ea typeface="ＭＳ Ｐゴシック" charset="0"/>
              </a:defRPr>
            </a:lvl2pPr>
            <a:lvl3pPr algn="l" defTabSz="814388">
              <a:defRPr kumimoji="1">
                <a:solidFill>
                  <a:schemeClr val="tx1"/>
                </a:solidFill>
                <a:latin typeface="Arial" charset="0"/>
                <a:ea typeface="ＭＳ Ｐゴシック" charset="0"/>
              </a:defRPr>
            </a:lvl3pPr>
            <a:lvl4pPr algn="l" defTabSz="814388">
              <a:defRPr kumimoji="1">
                <a:solidFill>
                  <a:schemeClr val="tx1"/>
                </a:solidFill>
                <a:latin typeface="Arial" charset="0"/>
                <a:ea typeface="ＭＳ Ｐゴシック" charset="0"/>
              </a:defRPr>
            </a:lvl4pPr>
            <a:lvl5pPr algn="l" defTabSz="814388">
              <a:defRPr kumimoji="1">
                <a:solidFill>
                  <a:schemeClr val="tx1"/>
                </a:solidFill>
                <a:latin typeface="Arial" charset="0"/>
                <a:ea typeface="ＭＳ Ｐゴシック" charset="0"/>
              </a:defRPr>
            </a:lvl5pPr>
            <a:lvl6pPr defTabSz="814388" fontAlgn="base">
              <a:spcBef>
                <a:spcPct val="0"/>
              </a:spcBef>
              <a:spcAft>
                <a:spcPct val="0"/>
              </a:spcAft>
              <a:defRPr kumimoji="1">
                <a:solidFill>
                  <a:schemeClr val="tx1"/>
                </a:solidFill>
                <a:latin typeface="Arial" charset="0"/>
                <a:ea typeface="ＭＳ Ｐゴシック" charset="0"/>
              </a:defRPr>
            </a:lvl6pPr>
            <a:lvl7pPr defTabSz="814388" fontAlgn="base">
              <a:spcBef>
                <a:spcPct val="0"/>
              </a:spcBef>
              <a:spcAft>
                <a:spcPct val="0"/>
              </a:spcAft>
              <a:defRPr kumimoji="1">
                <a:solidFill>
                  <a:schemeClr val="tx1"/>
                </a:solidFill>
                <a:latin typeface="Arial" charset="0"/>
                <a:ea typeface="ＭＳ Ｐゴシック" charset="0"/>
              </a:defRPr>
            </a:lvl7pPr>
            <a:lvl8pPr defTabSz="814388" fontAlgn="base">
              <a:spcBef>
                <a:spcPct val="0"/>
              </a:spcBef>
              <a:spcAft>
                <a:spcPct val="0"/>
              </a:spcAft>
              <a:defRPr kumimoji="1">
                <a:solidFill>
                  <a:schemeClr val="tx1"/>
                </a:solidFill>
                <a:latin typeface="Arial" charset="0"/>
                <a:ea typeface="ＭＳ Ｐゴシック" charset="0"/>
              </a:defRPr>
            </a:lvl8pPr>
            <a:lvl9pPr defTabSz="814388" fontAlgn="base">
              <a:spcBef>
                <a:spcPct val="0"/>
              </a:spcBef>
              <a:spcAft>
                <a:spcPct val="0"/>
              </a:spcAft>
              <a:defRPr kumimoji="1">
                <a:solidFill>
                  <a:schemeClr val="tx1"/>
                </a:solidFill>
                <a:latin typeface="Arial" charset="0"/>
                <a:ea typeface="ＭＳ Ｐゴシック" charset="0"/>
              </a:defRPr>
            </a:lvl9pPr>
          </a:lstStyle>
          <a:p>
            <a:pPr algn="ctr"/>
            <a:r>
              <a:rPr kumimoji="0" lang="en-US" altLang="ja-JP" sz="1400" dirty="0">
                <a:solidFill>
                  <a:schemeClr val="accent2">
                    <a:lumMod val="75000"/>
                  </a:schemeClr>
                </a:solidFill>
              </a:rPr>
              <a:t>Authorization </a:t>
            </a:r>
            <a:br>
              <a:rPr kumimoji="0" lang="en-US" altLang="ja-JP" sz="1400" dirty="0">
                <a:solidFill>
                  <a:schemeClr val="accent2">
                    <a:lumMod val="75000"/>
                  </a:schemeClr>
                </a:solidFill>
              </a:rPr>
            </a:br>
            <a:r>
              <a:rPr kumimoji="0" lang="en-US" altLang="ja-JP" sz="1400" dirty="0">
                <a:solidFill>
                  <a:schemeClr val="accent2">
                    <a:lumMod val="75000"/>
                  </a:schemeClr>
                </a:solidFill>
              </a:rPr>
              <a:t>Profile</a:t>
            </a:r>
          </a:p>
        </p:txBody>
      </p:sp>
      <p:sp>
        <p:nvSpPr>
          <p:cNvPr id="604201" name="Text Box 41"/>
          <p:cNvSpPr txBox="1">
            <a:spLocks noChangeArrowheads="1"/>
          </p:cNvSpPr>
          <p:nvPr/>
        </p:nvSpPr>
        <p:spPr bwMode="auto">
          <a:xfrm>
            <a:off x="2615225" y="1235686"/>
            <a:ext cx="755757" cy="513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spAutoFit/>
          </a:bodyPr>
          <a:lstStyle>
            <a:lvl1pPr algn="l" defTabSz="814388">
              <a:defRPr kumimoji="1">
                <a:solidFill>
                  <a:schemeClr val="tx1"/>
                </a:solidFill>
                <a:latin typeface="Arial" charset="0"/>
                <a:ea typeface="ＭＳ Ｐゴシック" charset="0"/>
                <a:cs typeface="ＭＳ Ｐゴシック" charset="0"/>
              </a:defRPr>
            </a:lvl1pPr>
            <a:lvl2pPr algn="l" defTabSz="814388">
              <a:defRPr kumimoji="1">
                <a:solidFill>
                  <a:schemeClr val="tx1"/>
                </a:solidFill>
                <a:latin typeface="Arial" charset="0"/>
                <a:ea typeface="ＭＳ Ｐゴシック" charset="0"/>
              </a:defRPr>
            </a:lvl2pPr>
            <a:lvl3pPr algn="l" defTabSz="814388">
              <a:defRPr kumimoji="1">
                <a:solidFill>
                  <a:schemeClr val="tx1"/>
                </a:solidFill>
                <a:latin typeface="Arial" charset="0"/>
                <a:ea typeface="ＭＳ Ｐゴシック" charset="0"/>
              </a:defRPr>
            </a:lvl3pPr>
            <a:lvl4pPr algn="l" defTabSz="814388">
              <a:defRPr kumimoji="1">
                <a:solidFill>
                  <a:schemeClr val="tx1"/>
                </a:solidFill>
                <a:latin typeface="Arial" charset="0"/>
                <a:ea typeface="ＭＳ Ｐゴシック" charset="0"/>
              </a:defRPr>
            </a:lvl4pPr>
            <a:lvl5pPr algn="l" defTabSz="814388">
              <a:defRPr kumimoji="1">
                <a:solidFill>
                  <a:schemeClr val="tx1"/>
                </a:solidFill>
                <a:latin typeface="Arial" charset="0"/>
                <a:ea typeface="ＭＳ Ｐゴシック" charset="0"/>
              </a:defRPr>
            </a:lvl5pPr>
            <a:lvl6pPr defTabSz="814388" fontAlgn="base">
              <a:spcBef>
                <a:spcPct val="0"/>
              </a:spcBef>
              <a:spcAft>
                <a:spcPct val="0"/>
              </a:spcAft>
              <a:defRPr kumimoji="1">
                <a:solidFill>
                  <a:schemeClr val="tx1"/>
                </a:solidFill>
                <a:latin typeface="Arial" charset="0"/>
                <a:ea typeface="ＭＳ Ｐゴシック" charset="0"/>
              </a:defRPr>
            </a:lvl6pPr>
            <a:lvl7pPr defTabSz="814388" fontAlgn="base">
              <a:spcBef>
                <a:spcPct val="0"/>
              </a:spcBef>
              <a:spcAft>
                <a:spcPct val="0"/>
              </a:spcAft>
              <a:defRPr kumimoji="1">
                <a:solidFill>
                  <a:schemeClr val="tx1"/>
                </a:solidFill>
                <a:latin typeface="Arial" charset="0"/>
                <a:ea typeface="ＭＳ Ｐゴシック" charset="0"/>
              </a:defRPr>
            </a:lvl7pPr>
            <a:lvl8pPr defTabSz="814388" fontAlgn="base">
              <a:spcBef>
                <a:spcPct val="0"/>
              </a:spcBef>
              <a:spcAft>
                <a:spcPct val="0"/>
              </a:spcAft>
              <a:defRPr kumimoji="1">
                <a:solidFill>
                  <a:schemeClr val="tx1"/>
                </a:solidFill>
                <a:latin typeface="Arial" charset="0"/>
                <a:ea typeface="ＭＳ Ｐゴシック" charset="0"/>
              </a:defRPr>
            </a:lvl8pPr>
            <a:lvl9pPr defTabSz="814388" fontAlgn="base">
              <a:spcBef>
                <a:spcPct val="0"/>
              </a:spcBef>
              <a:spcAft>
                <a:spcPct val="0"/>
              </a:spcAft>
              <a:defRPr kumimoji="1">
                <a:solidFill>
                  <a:schemeClr val="tx1"/>
                </a:solidFill>
                <a:latin typeface="Arial" charset="0"/>
                <a:ea typeface="ＭＳ Ｐゴシック" charset="0"/>
              </a:defRPr>
            </a:lvl9pPr>
          </a:lstStyle>
          <a:p>
            <a:pPr algn="ctr"/>
            <a:r>
              <a:rPr kumimoji="0" lang="en-US" altLang="ja-JP" sz="1400" dirty="0">
                <a:solidFill>
                  <a:schemeClr val="accent2">
                    <a:lumMod val="75000"/>
                  </a:schemeClr>
                </a:solidFill>
              </a:rPr>
              <a:t>Identity </a:t>
            </a:r>
            <a:br>
              <a:rPr kumimoji="0" lang="en-US" altLang="ja-JP" sz="1400" dirty="0">
                <a:solidFill>
                  <a:schemeClr val="accent2">
                    <a:lumMod val="75000"/>
                  </a:schemeClr>
                </a:solidFill>
              </a:rPr>
            </a:br>
            <a:r>
              <a:rPr kumimoji="0" lang="en-US" altLang="ja-JP" sz="1400" dirty="0">
                <a:solidFill>
                  <a:schemeClr val="accent2">
                    <a:lumMod val="75000"/>
                  </a:schemeClr>
                </a:solidFill>
              </a:rPr>
              <a:t>Store</a:t>
            </a:r>
          </a:p>
        </p:txBody>
      </p:sp>
      <p:sp>
        <p:nvSpPr>
          <p:cNvPr id="604207" name="AutoShape 47"/>
          <p:cNvSpPr>
            <a:spLocks noChangeArrowheads="1"/>
          </p:cNvSpPr>
          <p:nvPr/>
        </p:nvSpPr>
        <p:spPr bwMode="auto">
          <a:xfrm>
            <a:off x="7140446" y="1215291"/>
            <a:ext cx="1337327" cy="3387985"/>
          </a:xfrm>
          <a:prstGeom prst="roundRect">
            <a:avLst>
              <a:gd name="adj" fmla="val 16667"/>
            </a:avLst>
          </a:prstGeom>
          <a:noFill/>
          <a:ln w="19050">
            <a:solidFill>
              <a:schemeClr val="tx1"/>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nchor="ctr">
            <a:spAutoFit/>
          </a:bodyPr>
          <a:lstStyle/>
          <a:p>
            <a:endParaRPr lang="en-US"/>
          </a:p>
        </p:txBody>
      </p:sp>
      <p:sp>
        <p:nvSpPr>
          <p:cNvPr id="604208" name="AutoShape 48"/>
          <p:cNvSpPr>
            <a:spLocks noChangeArrowheads="1"/>
          </p:cNvSpPr>
          <p:nvPr/>
        </p:nvSpPr>
        <p:spPr bwMode="auto">
          <a:xfrm>
            <a:off x="2441584" y="1215291"/>
            <a:ext cx="1151429" cy="3641336"/>
          </a:xfrm>
          <a:prstGeom prst="roundRect">
            <a:avLst>
              <a:gd name="adj" fmla="val 16667"/>
            </a:avLst>
          </a:prstGeom>
          <a:noFill/>
          <a:ln w="19050">
            <a:solidFill>
              <a:schemeClr val="tx1"/>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nchor="ctr">
            <a:spAutoFit/>
          </a:bodyPr>
          <a:lstStyle/>
          <a:p>
            <a:endParaRPr lang="en-US"/>
          </a:p>
        </p:txBody>
      </p:sp>
      <p:cxnSp>
        <p:nvCxnSpPr>
          <p:cNvPr id="604209" name="AutoShape 49"/>
          <p:cNvCxnSpPr>
            <a:cxnSpLocks noChangeShapeType="1"/>
          </p:cNvCxnSpPr>
          <p:nvPr/>
        </p:nvCxnSpPr>
        <p:spPr bwMode="auto">
          <a:xfrm rot="16200000" flipH="1">
            <a:off x="558555" y="2218139"/>
            <a:ext cx="1647825" cy="1043782"/>
          </a:xfrm>
          <a:prstGeom prst="bentConnector2">
            <a:avLst/>
          </a:prstGeom>
          <a:noFill/>
          <a:ln w="28575">
            <a:solidFill>
              <a:schemeClr val="tx2"/>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cxnSp>
        <p:nvCxnSpPr>
          <p:cNvPr id="604210" name="AutoShape 50"/>
          <p:cNvCxnSpPr>
            <a:cxnSpLocks noChangeShapeType="1"/>
          </p:cNvCxnSpPr>
          <p:nvPr/>
        </p:nvCxnSpPr>
        <p:spPr bwMode="auto">
          <a:xfrm rot="16200000" flipH="1">
            <a:off x="104296" y="2574718"/>
            <a:ext cx="2554890" cy="1051924"/>
          </a:xfrm>
          <a:prstGeom prst="bentConnector3">
            <a:avLst>
              <a:gd name="adj1" fmla="val 99957"/>
            </a:avLst>
          </a:prstGeom>
          <a:noFill/>
          <a:ln w="28575">
            <a:solidFill>
              <a:schemeClr val="tx2"/>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sp>
        <p:nvSpPr>
          <p:cNvPr id="604211" name="Rectangle 51"/>
          <p:cNvSpPr>
            <a:spLocks noChangeArrowheads="1"/>
          </p:cNvSpPr>
          <p:nvPr/>
        </p:nvSpPr>
        <p:spPr bwMode="auto">
          <a:xfrm>
            <a:off x="372419" y="886145"/>
            <a:ext cx="986589" cy="3291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spAutoFit/>
          </a:bodyPr>
          <a:lstStyle/>
          <a:p>
            <a:pPr defTabSz="814388"/>
            <a:r>
              <a:rPr lang="ja-JP" altLang="en-US" sz="1600" dirty="0"/>
              <a:t>認証要求</a:t>
            </a:r>
            <a:endParaRPr lang="en-US" altLang="ja-JP" sz="1600" dirty="0"/>
          </a:p>
        </p:txBody>
      </p:sp>
      <p:cxnSp>
        <p:nvCxnSpPr>
          <p:cNvPr id="604212" name="AutoShape 52"/>
          <p:cNvCxnSpPr>
            <a:cxnSpLocks noChangeShapeType="1"/>
          </p:cNvCxnSpPr>
          <p:nvPr/>
        </p:nvCxnSpPr>
        <p:spPr bwMode="auto">
          <a:xfrm flipH="1">
            <a:off x="860577" y="1078278"/>
            <a:ext cx="793" cy="221505"/>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sp>
        <p:nvSpPr>
          <p:cNvPr id="604219" name="AutoShape 59"/>
          <p:cNvSpPr>
            <a:spLocks noChangeArrowheads="1"/>
          </p:cNvSpPr>
          <p:nvPr/>
        </p:nvSpPr>
        <p:spPr bwMode="auto">
          <a:xfrm>
            <a:off x="2609606" y="1918739"/>
            <a:ext cx="776405" cy="459615"/>
          </a:xfrm>
          <a:prstGeom prst="can">
            <a:avLst>
              <a:gd name="adj" fmla="val 25050"/>
            </a:avLst>
          </a:prstGeom>
          <a:solidFill>
            <a:srgbClr val="DCDCDE"/>
          </a:solidFill>
          <a:ln w="9525">
            <a:solidFill>
              <a:schemeClr val="tx1"/>
            </a:solidFill>
            <a:round/>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a:t>Active</a:t>
            </a:r>
            <a:br>
              <a:rPr lang="en-US" altLang="ja-JP" sz="1200" dirty="0"/>
            </a:br>
            <a:r>
              <a:rPr lang="en-US" altLang="ja-JP" sz="1200" dirty="0"/>
              <a:t>Directory</a:t>
            </a:r>
          </a:p>
        </p:txBody>
      </p:sp>
      <p:sp>
        <p:nvSpPr>
          <p:cNvPr id="604220" name="AutoShape 60"/>
          <p:cNvSpPr>
            <a:spLocks noChangeArrowheads="1"/>
          </p:cNvSpPr>
          <p:nvPr/>
        </p:nvSpPr>
        <p:spPr bwMode="auto">
          <a:xfrm>
            <a:off x="7282558" y="2500448"/>
            <a:ext cx="1008062" cy="485775"/>
          </a:xfrm>
          <a:prstGeom prst="cube">
            <a:avLst>
              <a:gd name="adj" fmla="val 25000"/>
            </a:avLst>
          </a:prstGeom>
          <a:solidFill>
            <a:srgbClr val="DCDCDE"/>
          </a:solidFill>
          <a:ln w="9525">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smtClean="0"/>
              <a:t>Corporate</a:t>
            </a:r>
          </a:p>
          <a:p>
            <a:pPr defTabSz="814388"/>
            <a:r>
              <a:rPr lang="en-US" altLang="ja-JP" sz="1200" dirty="0" smtClean="0"/>
              <a:t>Device</a:t>
            </a:r>
          </a:p>
        </p:txBody>
      </p:sp>
      <p:sp>
        <p:nvSpPr>
          <p:cNvPr id="604183" name="AutoShape 23"/>
          <p:cNvSpPr>
            <a:spLocks noChangeArrowheads="1"/>
          </p:cNvSpPr>
          <p:nvPr/>
        </p:nvSpPr>
        <p:spPr bwMode="auto">
          <a:xfrm>
            <a:off x="2619013" y="2499919"/>
            <a:ext cx="776405" cy="459614"/>
          </a:xfrm>
          <a:prstGeom prst="can">
            <a:avLst>
              <a:gd name="adj" fmla="val 25050"/>
            </a:avLst>
          </a:prstGeom>
          <a:solidFill>
            <a:srgbClr val="DCDCDE"/>
          </a:solidFill>
          <a:ln w="9525">
            <a:solidFill>
              <a:schemeClr val="tx1"/>
            </a:solidFill>
            <a:round/>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ja-JP" altLang="en-US" sz="1200"/>
              <a:t>証明書</a:t>
            </a:r>
            <a:endParaRPr lang="en-US" altLang="ja-JP" sz="1200"/>
          </a:p>
          <a:p>
            <a:pPr defTabSz="814388"/>
            <a:r>
              <a:rPr lang="en-US" altLang="ja-JP" sz="1200"/>
              <a:t>CN</a:t>
            </a:r>
          </a:p>
        </p:txBody>
      </p:sp>
      <p:sp>
        <p:nvSpPr>
          <p:cNvPr id="65" name="Line 54"/>
          <p:cNvSpPr>
            <a:spLocks noChangeShapeType="1"/>
          </p:cNvSpPr>
          <p:nvPr/>
        </p:nvSpPr>
        <p:spPr bwMode="auto">
          <a:xfrm>
            <a:off x="2985705" y="2346678"/>
            <a:ext cx="0" cy="216000"/>
          </a:xfrm>
          <a:prstGeom prst="line">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nchor="ctr">
            <a:spAutoFit/>
          </a:bodyPr>
          <a:lstStyle/>
          <a:p>
            <a:endParaRPr lang="en-US"/>
          </a:p>
        </p:txBody>
      </p:sp>
      <p:sp>
        <p:nvSpPr>
          <p:cNvPr id="72" name="AutoShape 35"/>
          <p:cNvSpPr>
            <a:spLocks noChangeArrowheads="1"/>
          </p:cNvSpPr>
          <p:nvPr/>
        </p:nvSpPr>
        <p:spPr bwMode="auto">
          <a:xfrm>
            <a:off x="965086" y="2142903"/>
            <a:ext cx="803508" cy="404813"/>
          </a:xfrm>
          <a:prstGeom prst="cube">
            <a:avLst>
              <a:gd name="adj" fmla="val 25000"/>
            </a:avLst>
          </a:prstGeom>
          <a:solidFill>
            <a:srgbClr val="DCDCDE"/>
          </a:solidFill>
          <a:ln w="9525">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smtClean="0"/>
              <a:t>Wired </a:t>
            </a:r>
          </a:p>
          <a:p>
            <a:pPr defTabSz="814388"/>
            <a:r>
              <a:rPr lang="en-US" altLang="ja-JP" sz="1200" dirty="0" smtClean="0"/>
              <a:t>802.1x</a:t>
            </a:r>
            <a:endParaRPr lang="en-US" altLang="ja-JP" sz="1200" dirty="0"/>
          </a:p>
        </p:txBody>
      </p:sp>
      <p:sp>
        <p:nvSpPr>
          <p:cNvPr id="73" name="AutoShape 35"/>
          <p:cNvSpPr>
            <a:spLocks noChangeArrowheads="1"/>
          </p:cNvSpPr>
          <p:nvPr/>
        </p:nvSpPr>
        <p:spPr bwMode="auto">
          <a:xfrm>
            <a:off x="965086" y="3117626"/>
            <a:ext cx="803508" cy="404813"/>
          </a:xfrm>
          <a:prstGeom prst="cube">
            <a:avLst>
              <a:gd name="adj" fmla="val 25000"/>
            </a:avLst>
          </a:prstGeom>
          <a:solidFill>
            <a:srgbClr val="DCDCDE"/>
          </a:solidFill>
          <a:ln w="9525">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smtClean="0"/>
              <a:t>Wired </a:t>
            </a:r>
          </a:p>
          <a:p>
            <a:pPr defTabSz="814388"/>
            <a:r>
              <a:rPr lang="en-US" altLang="ja-JP" sz="1200" dirty="0" smtClean="0"/>
              <a:t>MAB</a:t>
            </a:r>
          </a:p>
        </p:txBody>
      </p:sp>
      <p:sp>
        <p:nvSpPr>
          <p:cNvPr id="604175" name="AutoShape 15"/>
          <p:cNvSpPr>
            <a:spLocks noChangeArrowheads="1"/>
          </p:cNvSpPr>
          <p:nvPr/>
        </p:nvSpPr>
        <p:spPr bwMode="auto">
          <a:xfrm>
            <a:off x="104133" y="1326533"/>
            <a:ext cx="1512887" cy="702469"/>
          </a:xfrm>
          <a:prstGeom prst="flowChartDecision">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endParaRPr lang="en-US" altLang="ja-JP" sz="1600" dirty="0">
              <a:solidFill>
                <a:schemeClr val="bg1"/>
              </a:solidFill>
            </a:endParaRPr>
          </a:p>
        </p:txBody>
      </p:sp>
      <p:sp>
        <p:nvSpPr>
          <p:cNvPr id="8" name="TextBox 7"/>
          <p:cNvSpPr txBox="1"/>
          <p:nvPr/>
        </p:nvSpPr>
        <p:spPr>
          <a:xfrm>
            <a:off x="124653" y="1485905"/>
            <a:ext cx="1455562" cy="646331"/>
          </a:xfrm>
          <a:prstGeom prst="rect">
            <a:avLst/>
          </a:prstGeom>
          <a:noFill/>
        </p:spPr>
        <p:txBody>
          <a:bodyPr wrap="square" rtlCol="0">
            <a:spAutoFit/>
          </a:bodyPr>
          <a:lstStyle/>
          <a:p>
            <a:pPr lvl="0" algn="ctr" defTabSz="814388"/>
            <a:r>
              <a:rPr lang="en-US" altLang="ja-JP" sz="1200" dirty="0">
                <a:solidFill>
                  <a:srgbClr val="FFFFFF"/>
                </a:solidFill>
              </a:rPr>
              <a:t>Authentication Policy</a:t>
            </a:r>
          </a:p>
          <a:p>
            <a:pPr algn="ctr"/>
            <a:endParaRPr lang="en-US" sz="1200" dirty="0"/>
          </a:p>
        </p:txBody>
      </p:sp>
      <p:sp>
        <p:nvSpPr>
          <p:cNvPr id="13" name="Rectangle 12"/>
          <p:cNvSpPr/>
          <p:nvPr/>
        </p:nvSpPr>
        <p:spPr>
          <a:xfrm>
            <a:off x="823981" y="4177483"/>
            <a:ext cx="803508" cy="276999"/>
          </a:xfrm>
          <a:prstGeom prst="rect">
            <a:avLst/>
          </a:prstGeom>
        </p:spPr>
        <p:txBody>
          <a:bodyPr wrap="square">
            <a:spAutoFit/>
          </a:bodyPr>
          <a:lstStyle/>
          <a:p>
            <a:pPr defTabSz="814388"/>
            <a:r>
              <a:rPr lang="en-US" altLang="ja-JP" sz="1200" dirty="0" smtClean="0"/>
              <a:t>Default</a:t>
            </a:r>
            <a:endParaRPr lang="en-US" altLang="ja-JP" sz="1200" dirty="0"/>
          </a:p>
        </p:txBody>
      </p:sp>
      <p:cxnSp>
        <p:nvCxnSpPr>
          <p:cNvPr id="97" name="AutoShape 26"/>
          <p:cNvCxnSpPr>
            <a:cxnSpLocks noChangeShapeType="1"/>
            <a:stCxn id="604208" idx="2"/>
            <a:endCxn id="99" idx="1"/>
          </p:cNvCxnSpPr>
          <p:nvPr/>
        </p:nvCxnSpPr>
        <p:spPr bwMode="auto">
          <a:xfrm rot="5400000" flipH="1" flipV="1">
            <a:off x="1623340" y="2450520"/>
            <a:ext cx="3800065" cy="1012149"/>
          </a:xfrm>
          <a:prstGeom prst="bentConnector4">
            <a:avLst>
              <a:gd name="adj1" fmla="val -6016"/>
              <a:gd name="adj2" fmla="val 78440"/>
            </a:avLst>
          </a:prstGeom>
          <a:noFill/>
          <a:ln w="28575">
            <a:solidFill>
              <a:schemeClr val="tx2"/>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cxnSp>
        <p:nvCxnSpPr>
          <p:cNvPr id="106" name="AutoShape 33"/>
          <p:cNvCxnSpPr>
            <a:cxnSpLocks noChangeShapeType="1"/>
          </p:cNvCxnSpPr>
          <p:nvPr/>
        </p:nvCxnSpPr>
        <p:spPr bwMode="auto">
          <a:xfrm flipV="1">
            <a:off x="1955393" y="4391466"/>
            <a:ext cx="518756" cy="1"/>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cxnSp>
        <p:nvCxnSpPr>
          <p:cNvPr id="108" name="AutoShape 33"/>
          <p:cNvCxnSpPr>
            <a:cxnSpLocks noChangeShapeType="1"/>
          </p:cNvCxnSpPr>
          <p:nvPr/>
        </p:nvCxnSpPr>
        <p:spPr bwMode="auto">
          <a:xfrm>
            <a:off x="1964802" y="2588459"/>
            <a:ext cx="518755" cy="0"/>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sp>
        <p:nvSpPr>
          <p:cNvPr id="127" name="Rectangle 126"/>
          <p:cNvSpPr/>
          <p:nvPr/>
        </p:nvSpPr>
        <p:spPr>
          <a:xfrm>
            <a:off x="4840885" y="4442722"/>
            <a:ext cx="803508" cy="276999"/>
          </a:xfrm>
          <a:prstGeom prst="rect">
            <a:avLst/>
          </a:prstGeom>
        </p:spPr>
        <p:txBody>
          <a:bodyPr wrap="square">
            <a:spAutoFit/>
          </a:bodyPr>
          <a:lstStyle/>
          <a:p>
            <a:pPr defTabSz="814388"/>
            <a:r>
              <a:rPr lang="en-US" altLang="ja-JP" sz="1200" dirty="0" smtClean="0"/>
              <a:t>Default</a:t>
            </a:r>
            <a:endParaRPr lang="en-US" altLang="ja-JP" sz="1200" dirty="0"/>
          </a:p>
        </p:txBody>
      </p:sp>
      <p:cxnSp>
        <p:nvCxnSpPr>
          <p:cNvPr id="128" name="AutoShape 50"/>
          <p:cNvCxnSpPr>
            <a:cxnSpLocks noChangeShapeType="1"/>
            <a:stCxn id="100" idx="2"/>
          </p:cNvCxnSpPr>
          <p:nvPr/>
        </p:nvCxnSpPr>
        <p:spPr bwMode="auto">
          <a:xfrm rot="16200000" flipH="1">
            <a:off x="5022707" y="1071850"/>
            <a:ext cx="3402261" cy="3892177"/>
          </a:xfrm>
          <a:prstGeom prst="bentConnector2">
            <a:avLst/>
          </a:prstGeom>
          <a:noFill/>
          <a:ln w="28575">
            <a:solidFill>
              <a:schemeClr val="tx2"/>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sp>
        <p:nvSpPr>
          <p:cNvPr id="99" name="AutoShape 15"/>
          <p:cNvSpPr>
            <a:spLocks noChangeArrowheads="1"/>
          </p:cNvSpPr>
          <p:nvPr/>
        </p:nvSpPr>
        <p:spPr bwMode="auto">
          <a:xfrm>
            <a:off x="4029448" y="705327"/>
            <a:ext cx="1512887" cy="702469"/>
          </a:xfrm>
          <a:prstGeom prst="flowChartDecision">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endParaRPr lang="en-US" altLang="ja-JP" sz="1600" dirty="0">
              <a:solidFill>
                <a:schemeClr val="bg1"/>
              </a:solidFill>
            </a:endParaRPr>
          </a:p>
        </p:txBody>
      </p:sp>
      <p:sp>
        <p:nvSpPr>
          <p:cNvPr id="100" name="TextBox 99"/>
          <p:cNvSpPr txBox="1"/>
          <p:nvPr/>
        </p:nvSpPr>
        <p:spPr>
          <a:xfrm>
            <a:off x="4049968" y="855144"/>
            <a:ext cx="1455562" cy="461665"/>
          </a:xfrm>
          <a:prstGeom prst="rect">
            <a:avLst/>
          </a:prstGeom>
          <a:noFill/>
        </p:spPr>
        <p:txBody>
          <a:bodyPr wrap="square" rtlCol="0">
            <a:spAutoFit/>
          </a:bodyPr>
          <a:lstStyle/>
          <a:p>
            <a:pPr lvl="0" algn="ctr" defTabSz="814388"/>
            <a:r>
              <a:rPr lang="en-US" altLang="ja-JP" sz="1200" dirty="0" smtClean="0">
                <a:solidFill>
                  <a:srgbClr val="FFFFFF"/>
                </a:solidFill>
              </a:rPr>
              <a:t>Authorization Policy</a:t>
            </a:r>
            <a:endParaRPr lang="en-US" altLang="ja-JP" sz="1200" dirty="0">
              <a:solidFill>
                <a:srgbClr val="FFFFFF"/>
              </a:solidFill>
            </a:endParaRPr>
          </a:p>
        </p:txBody>
      </p:sp>
      <p:cxnSp>
        <p:nvCxnSpPr>
          <p:cNvPr id="147" name="AutoShape 33"/>
          <p:cNvCxnSpPr>
            <a:cxnSpLocks noChangeShapeType="1"/>
          </p:cNvCxnSpPr>
          <p:nvPr/>
        </p:nvCxnSpPr>
        <p:spPr bwMode="auto">
          <a:xfrm>
            <a:off x="4785892" y="2134953"/>
            <a:ext cx="2345449" cy="0"/>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cxnSp>
        <p:nvCxnSpPr>
          <p:cNvPr id="149" name="AutoShape 33"/>
          <p:cNvCxnSpPr>
            <a:cxnSpLocks noChangeShapeType="1"/>
          </p:cNvCxnSpPr>
          <p:nvPr/>
        </p:nvCxnSpPr>
        <p:spPr bwMode="auto">
          <a:xfrm>
            <a:off x="4785892" y="2838111"/>
            <a:ext cx="2345449" cy="0"/>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cxnSp>
        <p:nvCxnSpPr>
          <p:cNvPr id="150" name="AutoShape 33"/>
          <p:cNvCxnSpPr>
            <a:cxnSpLocks noChangeShapeType="1"/>
          </p:cNvCxnSpPr>
          <p:nvPr/>
        </p:nvCxnSpPr>
        <p:spPr bwMode="auto">
          <a:xfrm>
            <a:off x="4775446" y="3579702"/>
            <a:ext cx="2355895" cy="0"/>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cxnSp>
        <p:nvCxnSpPr>
          <p:cNvPr id="151" name="AutoShape 33"/>
          <p:cNvCxnSpPr>
            <a:cxnSpLocks noChangeShapeType="1"/>
          </p:cNvCxnSpPr>
          <p:nvPr/>
        </p:nvCxnSpPr>
        <p:spPr bwMode="auto">
          <a:xfrm>
            <a:off x="4785892" y="4276748"/>
            <a:ext cx="2345449" cy="0"/>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sp>
        <p:nvSpPr>
          <p:cNvPr id="156" name="AutoShape 59"/>
          <p:cNvSpPr>
            <a:spLocks noChangeArrowheads="1"/>
          </p:cNvSpPr>
          <p:nvPr/>
        </p:nvSpPr>
        <p:spPr bwMode="auto">
          <a:xfrm>
            <a:off x="4909557" y="1850784"/>
            <a:ext cx="784890" cy="233758"/>
          </a:xfrm>
          <a:prstGeom prst="can">
            <a:avLst>
              <a:gd name="adj" fmla="val 25050"/>
            </a:avLst>
          </a:prstGeom>
          <a:solidFill>
            <a:srgbClr val="DCDCDE"/>
          </a:solidFill>
          <a:ln w="9525">
            <a:solidFill>
              <a:schemeClr val="tx1"/>
            </a:solidFill>
            <a:round/>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smtClean="0"/>
              <a:t>IP Phone</a:t>
            </a:r>
            <a:endParaRPr lang="en-US" altLang="ja-JP" sz="1200" dirty="0"/>
          </a:p>
        </p:txBody>
      </p:sp>
      <p:sp>
        <p:nvSpPr>
          <p:cNvPr id="157" name="AutoShape 59"/>
          <p:cNvSpPr>
            <a:spLocks noChangeArrowheads="1"/>
          </p:cNvSpPr>
          <p:nvPr/>
        </p:nvSpPr>
        <p:spPr bwMode="auto">
          <a:xfrm>
            <a:off x="4883368" y="3211365"/>
            <a:ext cx="520466" cy="280102"/>
          </a:xfrm>
          <a:prstGeom prst="can">
            <a:avLst>
              <a:gd name="adj" fmla="val 25050"/>
            </a:avLst>
          </a:prstGeom>
          <a:solidFill>
            <a:srgbClr val="DCDCDE"/>
          </a:solidFill>
          <a:ln w="9525">
            <a:solidFill>
              <a:schemeClr val="tx1"/>
            </a:solidFill>
            <a:round/>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smtClean="0"/>
              <a:t>Any</a:t>
            </a:r>
            <a:endParaRPr lang="en-US" altLang="ja-JP" sz="1200" dirty="0"/>
          </a:p>
        </p:txBody>
      </p:sp>
      <p:sp>
        <p:nvSpPr>
          <p:cNvPr id="158" name="AutoShape 59"/>
          <p:cNvSpPr>
            <a:spLocks noChangeArrowheads="1"/>
          </p:cNvSpPr>
          <p:nvPr/>
        </p:nvSpPr>
        <p:spPr bwMode="auto">
          <a:xfrm>
            <a:off x="4873961" y="2291744"/>
            <a:ext cx="868540" cy="493078"/>
          </a:xfrm>
          <a:prstGeom prst="can">
            <a:avLst>
              <a:gd name="adj" fmla="val 25050"/>
            </a:avLst>
          </a:prstGeom>
          <a:solidFill>
            <a:srgbClr val="DCDCDE"/>
          </a:solidFill>
          <a:ln w="9525">
            <a:solidFill>
              <a:schemeClr val="tx1"/>
            </a:solidFill>
            <a:round/>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smtClean="0"/>
              <a:t>Registered</a:t>
            </a:r>
          </a:p>
          <a:p>
            <a:pPr defTabSz="814388"/>
            <a:r>
              <a:rPr lang="en-US" altLang="ja-JP" sz="1200" dirty="0" smtClean="0"/>
              <a:t>Device</a:t>
            </a:r>
            <a:endParaRPr lang="en-US" altLang="ja-JP" sz="1200" dirty="0"/>
          </a:p>
        </p:txBody>
      </p:sp>
      <p:sp>
        <p:nvSpPr>
          <p:cNvPr id="159" name="AutoShape 59"/>
          <p:cNvSpPr>
            <a:spLocks noChangeArrowheads="1"/>
          </p:cNvSpPr>
          <p:nvPr/>
        </p:nvSpPr>
        <p:spPr bwMode="auto">
          <a:xfrm>
            <a:off x="4885217" y="3966498"/>
            <a:ext cx="628896" cy="233758"/>
          </a:xfrm>
          <a:prstGeom prst="can">
            <a:avLst>
              <a:gd name="adj" fmla="val 25050"/>
            </a:avLst>
          </a:prstGeom>
          <a:solidFill>
            <a:srgbClr val="DCDCDE"/>
          </a:solidFill>
          <a:ln w="9525">
            <a:solidFill>
              <a:schemeClr val="tx1"/>
            </a:solidFill>
            <a:round/>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smtClean="0"/>
              <a:t>Guest</a:t>
            </a:r>
            <a:endParaRPr lang="en-US" altLang="ja-JP" sz="1200" dirty="0"/>
          </a:p>
        </p:txBody>
      </p:sp>
      <p:sp>
        <p:nvSpPr>
          <p:cNvPr id="160" name="Text Box 41"/>
          <p:cNvSpPr txBox="1">
            <a:spLocks noChangeArrowheads="1"/>
          </p:cNvSpPr>
          <p:nvPr/>
        </p:nvSpPr>
        <p:spPr bwMode="auto">
          <a:xfrm>
            <a:off x="4524577" y="1221824"/>
            <a:ext cx="1684496" cy="513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spAutoFit/>
          </a:bodyPr>
          <a:lstStyle>
            <a:lvl1pPr algn="l" defTabSz="814388">
              <a:defRPr kumimoji="1">
                <a:solidFill>
                  <a:schemeClr val="tx1"/>
                </a:solidFill>
                <a:latin typeface="Arial" charset="0"/>
                <a:ea typeface="ＭＳ Ｐゴシック" charset="0"/>
                <a:cs typeface="ＭＳ Ｐゴシック" charset="0"/>
              </a:defRPr>
            </a:lvl1pPr>
            <a:lvl2pPr algn="l" defTabSz="814388">
              <a:defRPr kumimoji="1">
                <a:solidFill>
                  <a:schemeClr val="tx1"/>
                </a:solidFill>
                <a:latin typeface="Arial" charset="0"/>
                <a:ea typeface="ＭＳ Ｐゴシック" charset="0"/>
              </a:defRPr>
            </a:lvl2pPr>
            <a:lvl3pPr algn="l" defTabSz="814388">
              <a:defRPr kumimoji="1">
                <a:solidFill>
                  <a:schemeClr val="tx1"/>
                </a:solidFill>
                <a:latin typeface="Arial" charset="0"/>
                <a:ea typeface="ＭＳ Ｐゴシック" charset="0"/>
              </a:defRPr>
            </a:lvl3pPr>
            <a:lvl4pPr algn="l" defTabSz="814388">
              <a:defRPr kumimoji="1">
                <a:solidFill>
                  <a:schemeClr val="tx1"/>
                </a:solidFill>
                <a:latin typeface="Arial" charset="0"/>
                <a:ea typeface="ＭＳ Ｐゴシック" charset="0"/>
              </a:defRPr>
            </a:lvl4pPr>
            <a:lvl5pPr algn="l" defTabSz="814388">
              <a:defRPr kumimoji="1">
                <a:solidFill>
                  <a:schemeClr val="tx1"/>
                </a:solidFill>
                <a:latin typeface="Arial" charset="0"/>
                <a:ea typeface="ＭＳ Ｐゴシック" charset="0"/>
              </a:defRPr>
            </a:lvl5pPr>
            <a:lvl6pPr defTabSz="814388" fontAlgn="base">
              <a:spcBef>
                <a:spcPct val="0"/>
              </a:spcBef>
              <a:spcAft>
                <a:spcPct val="0"/>
              </a:spcAft>
              <a:defRPr kumimoji="1">
                <a:solidFill>
                  <a:schemeClr val="tx1"/>
                </a:solidFill>
                <a:latin typeface="Arial" charset="0"/>
                <a:ea typeface="ＭＳ Ｐゴシック" charset="0"/>
              </a:defRPr>
            </a:lvl6pPr>
            <a:lvl7pPr defTabSz="814388" fontAlgn="base">
              <a:spcBef>
                <a:spcPct val="0"/>
              </a:spcBef>
              <a:spcAft>
                <a:spcPct val="0"/>
              </a:spcAft>
              <a:defRPr kumimoji="1">
                <a:solidFill>
                  <a:schemeClr val="tx1"/>
                </a:solidFill>
                <a:latin typeface="Arial" charset="0"/>
                <a:ea typeface="ＭＳ Ｐゴシック" charset="0"/>
              </a:defRPr>
            </a:lvl7pPr>
            <a:lvl8pPr defTabSz="814388" fontAlgn="base">
              <a:spcBef>
                <a:spcPct val="0"/>
              </a:spcBef>
              <a:spcAft>
                <a:spcPct val="0"/>
              </a:spcAft>
              <a:defRPr kumimoji="1">
                <a:solidFill>
                  <a:schemeClr val="tx1"/>
                </a:solidFill>
                <a:latin typeface="Arial" charset="0"/>
                <a:ea typeface="ＭＳ Ｐゴシック" charset="0"/>
              </a:defRPr>
            </a:lvl8pPr>
            <a:lvl9pPr defTabSz="814388" fontAlgn="base">
              <a:spcBef>
                <a:spcPct val="0"/>
              </a:spcBef>
              <a:spcAft>
                <a:spcPct val="0"/>
              </a:spcAft>
              <a:defRPr kumimoji="1">
                <a:solidFill>
                  <a:schemeClr val="tx1"/>
                </a:solidFill>
                <a:latin typeface="Arial" charset="0"/>
                <a:ea typeface="ＭＳ Ｐゴシック" charset="0"/>
              </a:defRPr>
            </a:lvl9pPr>
          </a:lstStyle>
          <a:p>
            <a:pPr algn="ctr"/>
            <a:r>
              <a:rPr kumimoji="0" lang="en-US" altLang="ja-JP" sz="1400" dirty="0" smtClean="0">
                <a:solidFill>
                  <a:schemeClr val="accent2">
                    <a:lumMod val="75000"/>
                  </a:schemeClr>
                </a:solidFill>
              </a:rPr>
              <a:t>Condition:</a:t>
            </a:r>
          </a:p>
          <a:p>
            <a:pPr algn="ctr"/>
            <a:r>
              <a:rPr kumimoji="0" lang="en-US" altLang="ja-JP" sz="1400" dirty="0" smtClean="0">
                <a:solidFill>
                  <a:schemeClr val="accent2">
                    <a:lumMod val="75000"/>
                  </a:schemeClr>
                </a:solidFill>
              </a:rPr>
              <a:t>Identity Group</a:t>
            </a:r>
            <a:endParaRPr kumimoji="0" lang="en-US" altLang="ja-JP" sz="1400" dirty="0">
              <a:solidFill>
                <a:schemeClr val="accent2">
                  <a:lumMod val="75000"/>
                </a:schemeClr>
              </a:solidFill>
            </a:endParaRPr>
          </a:p>
        </p:txBody>
      </p:sp>
      <p:sp>
        <p:nvSpPr>
          <p:cNvPr id="165" name="AutoShape 60"/>
          <p:cNvSpPr>
            <a:spLocks noChangeArrowheads="1"/>
          </p:cNvSpPr>
          <p:nvPr/>
        </p:nvSpPr>
        <p:spPr bwMode="auto">
          <a:xfrm>
            <a:off x="7282558" y="3966497"/>
            <a:ext cx="1008062" cy="485775"/>
          </a:xfrm>
          <a:prstGeom prst="cube">
            <a:avLst>
              <a:gd name="adj" fmla="val 25000"/>
            </a:avLst>
          </a:prstGeom>
          <a:solidFill>
            <a:srgbClr val="DCDCDE"/>
          </a:solidFill>
          <a:ln w="9525">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814388"/>
            <a:r>
              <a:rPr lang="en-US" altLang="ja-JP" sz="1200" dirty="0" smtClean="0"/>
              <a:t>Guest </a:t>
            </a:r>
          </a:p>
          <a:p>
            <a:pPr defTabSz="814388"/>
            <a:r>
              <a:rPr lang="en-US" altLang="ja-JP" sz="1200" dirty="0" smtClean="0"/>
              <a:t>Access</a:t>
            </a:r>
          </a:p>
        </p:txBody>
      </p:sp>
      <p:sp>
        <p:nvSpPr>
          <p:cNvPr id="184" name="Rectangle 29"/>
          <p:cNvSpPr>
            <a:spLocks noChangeArrowheads="1"/>
          </p:cNvSpPr>
          <p:nvPr/>
        </p:nvSpPr>
        <p:spPr bwMode="auto">
          <a:xfrm>
            <a:off x="5884566" y="2539087"/>
            <a:ext cx="1246775" cy="2675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spAutoFit/>
          </a:bodyPr>
          <a:lstStyle/>
          <a:p>
            <a:pPr defTabSz="814388"/>
            <a:r>
              <a:rPr lang="en-US" altLang="ja-JP" sz="1200" dirty="0" err="1" smtClean="0"/>
              <a:t>Auth</a:t>
            </a:r>
            <a:r>
              <a:rPr lang="en-US" altLang="ja-JP" sz="1200" dirty="0" smtClean="0"/>
              <a:t>=EAP-TLS</a:t>
            </a:r>
            <a:endParaRPr lang="en-US" altLang="ja-JP" sz="1200" dirty="0"/>
          </a:p>
        </p:txBody>
      </p:sp>
      <p:sp>
        <p:nvSpPr>
          <p:cNvPr id="185" name="Rectangle 29"/>
          <p:cNvSpPr>
            <a:spLocks noChangeArrowheads="1"/>
          </p:cNvSpPr>
          <p:nvPr/>
        </p:nvSpPr>
        <p:spPr bwMode="auto">
          <a:xfrm>
            <a:off x="5561179" y="3251681"/>
            <a:ext cx="1680043" cy="2675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spAutoFit/>
          </a:bodyPr>
          <a:lstStyle/>
          <a:p>
            <a:pPr defTabSz="814388"/>
            <a:r>
              <a:rPr lang="en-US" altLang="ja-JP" sz="1200" dirty="0" err="1" smtClean="0"/>
              <a:t>AD:Group</a:t>
            </a:r>
            <a:r>
              <a:rPr lang="en-US" altLang="ja-JP" sz="1200" dirty="0" smtClean="0"/>
              <a:t>=Employee</a:t>
            </a:r>
            <a:endParaRPr lang="en-US" altLang="ja-JP" sz="1200" dirty="0"/>
          </a:p>
        </p:txBody>
      </p:sp>
      <p:sp>
        <p:nvSpPr>
          <p:cNvPr id="192" name="TextBox 191"/>
          <p:cNvSpPr txBox="1"/>
          <p:nvPr/>
        </p:nvSpPr>
        <p:spPr>
          <a:xfrm>
            <a:off x="5683092" y="2543970"/>
            <a:ext cx="373331" cy="276999"/>
          </a:xfrm>
          <a:prstGeom prst="rect">
            <a:avLst/>
          </a:prstGeom>
          <a:noFill/>
        </p:spPr>
        <p:txBody>
          <a:bodyPr wrap="square" rtlCol="0">
            <a:spAutoFit/>
          </a:bodyPr>
          <a:lstStyle/>
          <a:p>
            <a:r>
              <a:rPr lang="ja-JP" altLang="en-US" sz="1200" b="1" dirty="0" smtClean="0"/>
              <a:t>＋</a:t>
            </a:r>
            <a:endParaRPr lang="en-US" sz="1200" b="1" dirty="0"/>
          </a:p>
        </p:txBody>
      </p:sp>
      <p:sp>
        <p:nvSpPr>
          <p:cNvPr id="195" name="TextBox 194"/>
          <p:cNvSpPr txBox="1"/>
          <p:nvPr/>
        </p:nvSpPr>
        <p:spPr>
          <a:xfrm>
            <a:off x="5350357" y="3254597"/>
            <a:ext cx="373331" cy="276999"/>
          </a:xfrm>
          <a:prstGeom prst="rect">
            <a:avLst/>
          </a:prstGeom>
          <a:noFill/>
        </p:spPr>
        <p:txBody>
          <a:bodyPr wrap="square" rtlCol="0">
            <a:spAutoFit/>
          </a:bodyPr>
          <a:lstStyle/>
          <a:p>
            <a:r>
              <a:rPr lang="ja-JP" altLang="en-US" sz="1200" b="1" dirty="0" smtClean="0"/>
              <a:t>＋</a:t>
            </a:r>
            <a:endParaRPr lang="en-US" sz="1200" b="1" dirty="0"/>
          </a:p>
        </p:txBody>
      </p:sp>
      <p:sp>
        <p:nvSpPr>
          <p:cNvPr id="205" name="Text Box 41"/>
          <p:cNvSpPr txBox="1">
            <a:spLocks noChangeArrowheads="1"/>
          </p:cNvSpPr>
          <p:nvPr/>
        </p:nvSpPr>
        <p:spPr bwMode="auto">
          <a:xfrm>
            <a:off x="6056423" y="1227955"/>
            <a:ext cx="1014179" cy="513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spAutoFit/>
          </a:bodyPr>
          <a:lstStyle>
            <a:lvl1pPr algn="l" defTabSz="814388">
              <a:defRPr kumimoji="1">
                <a:solidFill>
                  <a:schemeClr val="tx1"/>
                </a:solidFill>
                <a:latin typeface="Arial" charset="0"/>
                <a:ea typeface="ＭＳ Ｐゴシック" charset="0"/>
                <a:cs typeface="ＭＳ Ｐゴシック" charset="0"/>
              </a:defRPr>
            </a:lvl1pPr>
            <a:lvl2pPr algn="l" defTabSz="814388">
              <a:defRPr kumimoji="1">
                <a:solidFill>
                  <a:schemeClr val="tx1"/>
                </a:solidFill>
                <a:latin typeface="Arial" charset="0"/>
                <a:ea typeface="ＭＳ Ｐゴシック" charset="0"/>
              </a:defRPr>
            </a:lvl2pPr>
            <a:lvl3pPr algn="l" defTabSz="814388">
              <a:defRPr kumimoji="1">
                <a:solidFill>
                  <a:schemeClr val="tx1"/>
                </a:solidFill>
                <a:latin typeface="Arial" charset="0"/>
                <a:ea typeface="ＭＳ Ｐゴシック" charset="0"/>
              </a:defRPr>
            </a:lvl3pPr>
            <a:lvl4pPr algn="l" defTabSz="814388">
              <a:defRPr kumimoji="1">
                <a:solidFill>
                  <a:schemeClr val="tx1"/>
                </a:solidFill>
                <a:latin typeface="Arial" charset="0"/>
                <a:ea typeface="ＭＳ Ｐゴシック" charset="0"/>
              </a:defRPr>
            </a:lvl4pPr>
            <a:lvl5pPr algn="l" defTabSz="814388">
              <a:defRPr kumimoji="1">
                <a:solidFill>
                  <a:schemeClr val="tx1"/>
                </a:solidFill>
                <a:latin typeface="Arial" charset="0"/>
                <a:ea typeface="ＭＳ Ｐゴシック" charset="0"/>
              </a:defRPr>
            </a:lvl5pPr>
            <a:lvl6pPr defTabSz="814388" fontAlgn="base">
              <a:spcBef>
                <a:spcPct val="0"/>
              </a:spcBef>
              <a:spcAft>
                <a:spcPct val="0"/>
              </a:spcAft>
              <a:defRPr kumimoji="1">
                <a:solidFill>
                  <a:schemeClr val="tx1"/>
                </a:solidFill>
                <a:latin typeface="Arial" charset="0"/>
                <a:ea typeface="ＭＳ Ｐゴシック" charset="0"/>
              </a:defRPr>
            </a:lvl6pPr>
            <a:lvl7pPr defTabSz="814388" fontAlgn="base">
              <a:spcBef>
                <a:spcPct val="0"/>
              </a:spcBef>
              <a:spcAft>
                <a:spcPct val="0"/>
              </a:spcAft>
              <a:defRPr kumimoji="1">
                <a:solidFill>
                  <a:schemeClr val="tx1"/>
                </a:solidFill>
                <a:latin typeface="Arial" charset="0"/>
                <a:ea typeface="ＭＳ Ｐゴシック" charset="0"/>
              </a:defRPr>
            </a:lvl7pPr>
            <a:lvl8pPr defTabSz="814388" fontAlgn="base">
              <a:spcBef>
                <a:spcPct val="0"/>
              </a:spcBef>
              <a:spcAft>
                <a:spcPct val="0"/>
              </a:spcAft>
              <a:defRPr kumimoji="1">
                <a:solidFill>
                  <a:schemeClr val="tx1"/>
                </a:solidFill>
                <a:latin typeface="Arial" charset="0"/>
                <a:ea typeface="ＭＳ Ｐゴシック" charset="0"/>
              </a:defRPr>
            </a:lvl8pPr>
            <a:lvl9pPr defTabSz="814388" fontAlgn="base">
              <a:spcBef>
                <a:spcPct val="0"/>
              </a:spcBef>
              <a:spcAft>
                <a:spcPct val="0"/>
              </a:spcAft>
              <a:defRPr kumimoji="1">
                <a:solidFill>
                  <a:schemeClr val="tx1"/>
                </a:solidFill>
                <a:latin typeface="Arial" charset="0"/>
                <a:ea typeface="ＭＳ Ｐゴシック" charset="0"/>
              </a:defRPr>
            </a:lvl9pPr>
          </a:lstStyle>
          <a:p>
            <a:pPr algn="ctr"/>
            <a:r>
              <a:rPr kumimoji="0" lang="en-US" altLang="ja-JP" sz="1400" dirty="0" smtClean="0">
                <a:solidFill>
                  <a:schemeClr val="accent2">
                    <a:lumMod val="75000"/>
                  </a:schemeClr>
                </a:solidFill>
              </a:rPr>
              <a:t>Other</a:t>
            </a:r>
          </a:p>
          <a:p>
            <a:pPr algn="ctr"/>
            <a:r>
              <a:rPr kumimoji="0" lang="en-US" altLang="ja-JP" sz="1400" dirty="0" smtClean="0">
                <a:solidFill>
                  <a:schemeClr val="accent2">
                    <a:lumMod val="75000"/>
                  </a:schemeClr>
                </a:solidFill>
              </a:rPr>
              <a:t>Conditions</a:t>
            </a:r>
            <a:endParaRPr kumimoji="0" lang="en-US" altLang="ja-JP" sz="1400" dirty="0">
              <a:solidFill>
                <a:schemeClr val="accent2">
                  <a:lumMod val="75000"/>
                </a:schemeClr>
              </a:solidFill>
            </a:endParaRPr>
          </a:p>
        </p:txBody>
      </p:sp>
      <p:cxnSp>
        <p:nvCxnSpPr>
          <p:cNvPr id="206" name="AutoShape 33"/>
          <p:cNvCxnSpPr>
            <a:cxnSpLocks noChangeShapeType="1"/>
          </p:cNvCxnSpPr>
          <p:nvPr/>
        </p:nvCxnSpPr>
        <p:spPr bwMode="auto">
          <a:xfrm>
            <a:off x="8290620" y="2132988"/>
            <a:ext cx="379306" cy="1965"/>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cxnSp>
        <p:nvCxnSpPr>
          <p:cNvPr id="209" name="AutoShape 33"/>
          <p:cNvCxnSpPr>
            <a:cxnSpLocks noChangeShapeType="1"/>
          </p:cNvCxnSpPr>
          <p:nvPr/>
        </p:nvCxnSpPr>
        <p:spPr bwMode="auto">
          <a:xfrm>
            <a:off x="8290620" y="2836146"/>
            <a:ext cx="379306" cy="1965"/>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cxnSp>
        <p:nvCxnSpPr>
          <p:cNvPr id="210" name="AutoShape 33"/>
          <p:cNvCxnSpPr>
            <a:cxnSpLocks noChangeShapeType="1"/>
          </p:cNvCxnSpPr>
          <p:nvPr/>
        </p:nvCxnSpPr>
        <p:spPr bwMode="auto">
          <a:xfrm>
            <a:off x="8290620" y="3566823"/>
            <a:ext cx="379306" cy="1965"/>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cxnSp>
        <p:nvCxnSpPr>
          <p:cNvPr id="211" name="AutoShape 33"/>
          <p:cNvCxnSpPr>
            <a:cxnSpLocks noChangeShapeType="1"/>
          </p:cNvCxnSpPr>
          <p:nvPr/>
        </p:nvCxnSpPr>
        <p:spPr bwMode="auto">
          <a:xfrm>
            <a:off x="8290620" y="4269981"/>
            <a:ext cx="379306" cy="1965"/>
          </a:xfrm>
          <a:prstGeom prst="straightConnector1">
            <a:avLst/>
          </a:prstGeom>
          <a:noFill/>
          <a:ln w="2857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cxnSp>
      <p:sp>
        <p:nvSpPr>
          <p:cNvPr id="223" name="Rectangle 222"/>
          <p:cNvSpPr/>
          <p:nvPr/>
        </p:nvSpPr>
        <p:spPr>
          <a:xfrm>
            <a:off x="3088128" y="4788598"/>
            <a:ext cx="662534" cy="276999"/>
          </a:xfrm>
          <a:prstGeom prst="rect">
            <a:avLst/>
          </a:prstGeom>
          <a:noFill/>
        </p:spPr>
        <p:txBody>
          <a:bodyPr wrap="square">
            <a:spAutoFit/>
          </a:bodyPr>
          <a:lstStyle/>
          <a:p>
            <a:pPr defTabSz="814388"/>
            <a:r>
              <a:rPr lang="en-US" altLang="ja-JP" sz="1200" dirty="0" smtClean="0"/>
              <a:t>Accept</a:t>
            </a:r>
            <a:endParaRPr lang="en-US" altLang="ja-JP" sz="1200" dirty="0"/>
          </a:p>
        </p:txBody>
      </p:sp>
      <p:sp>
        <p:nvSpPr>
          <p:cNvPr id="228" name="Rectangle 28"/>
          <p:cNvSpPr>
            <a:spLocks noChangeArrowheads="1"/>
          </p:cNvSpPr>
          <p:nvPr/>
        </p:nvSpPr>
        <p:spPr bwMode="auto">
          <a:xfrm>
            <a:off x="1941988" y="2208829"/>
            <a:ext cx="639701" cy="590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spAutoFit/>
          </a:bodyPr>
          <a:lstStyle/>
          <a:p>
            <a:pPr defTabSz="814388"/>
            <a:r>
              <a:rPr lang="en-US" altLang="ja-JP" sz="1100" dirty="0" smtClean="0"/>
              <a:t>PEAP or </a:t>
            </a:r>
          </a:p>
          <a:p>
            <a:pPr defTabSz="814388"/>
            <a:r>
              <a:rPr lang="en-US" altLang="ja-JP" sz="1100" dirty="0" smtClean="0"/>
              <a:t>TLS</a:t>
            </a:r>
            <a:endParaRPr lang="en-US" altLang="ja-JP" sz="1100" dirty="0"/>
          </a:p>
        </p:txBody>
      </p:sp>
      <p:sp>
        <p:nvSpPr>
          <p:cNvPr id="229" name="Rectangle 28"/>
          <p:cNvSpPr>
            <a:spLocks noChangeArrowheads="1"/>
          </p:cNvSpPr>
          <p:nvPr/>
        </p:nvSpPr>
        <p:spPr bwMode="auto">
          <a:xfrm>
            <a:off x="1936579" y="3319420"/>
            <a:ext cx="639701" cy="4214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spAutoFit/>
          </a:bodyPr>
          <a:lstStyle/>
          <a:p>
            <a:pPr defTabSz="814388"/>
            <a:r>
              <a:rPr lang="en-US" altLang="ja-JP" sz="1100" dirty="0" smtClean="0"/>
              <a:t>Host Lookup</a:t>
            </a:r>
            <a:endParaRPr lang="en-US" altLang="ja-JP" sz="1100" dirty="0"/>
          </a:p>
        </p:txBody>
      </p:sp>
      <p:sp>
        <p:nvSpPr>
          <p:cNvPr id="230" name="Rectangle 28"/>
          <p:cNvSpPr>
            <a:spLocks noChangeArrowheads="1"/>
          </p:cNvSpPr>
          <p:nvPr/>
        </p:nvSpPr>
        <p:spPr bwMode="auto">
          <a:xfrm>
            <a:off x="1955393" y="4012521"/>
            <a:ext cx="639701" cy="590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square" lIns="82124" tIns="41061" rIns="82124" bIns="41061">
            <a:spAutoFit/>
          </a:bodyPr>
          <a:lstStyle/>
          <a:p>
            <a:pPr defTabSz="814388"/>
            <a:r>
              <a:rPr lang="en-US" altLang="ja-JP" sz="1100" dirty="0" smtClean="0"/>
              <a:t>PEAP or </a:t>
            </a:r>
          </a:p>
          <a:p>
            <a:pPr defTabSz="814388"/>
            <a:r>
              <a:rPr lang="en-US" altLang="ja-JP" sz="1100" dirty="0" smtClean="0"/>
              <a:t>TLS</a:t>
            </a:r>
            <a:endParaRPr lang="en-US" altLang="ja-JP" sz="1100" dirty="0"/>
          </a:p>
        </p:txBody>
      </p:sp>
    </p:spTree>
    <p:extLst>
      <p:ext uri="{BB962C8B-B14F-4D97-AF65-F5344CB8AC3E}">
        <p14:creationId xmlns:p14="http://schemas.microsoft.com/office/powerpoint/2010/main" val="44921558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 name="Rectangle 47"/>
          <p:cNvSpPr/>
          <p:nvPr/>
        </p:nvSpPr>
        <p:spPr>
          <a:xfrm>
            <a:off x="1038367" y="2362265"/>
            <a:ext cx="5904656" cy="139332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smtClean="0"/>
          </a:p>
        </p:txBody>
      </p:sp>
      <p:sp>
        <p:nvSpPr>
          <p:cNvPr id="70" name="Text Placeholder 69"/>
          <p:cNvSpPr>
            <a:spLocks noGrp="1"/>
          </p:cNvSpPr>
          <p:nvPr>
            <p:ph type="body" sz="quarter" idx="10"/>
          </p:nvPr>
        </p:nvSpPr>
        <p:spPr>
          <a:xfrm>
            <a:off x="239713" y="952334"/>
            <a:ext cx="8578850" cy="3395741"/>
          </a:xfrm>
        </p:spPr>
        <p:txBody>
          <a:bodyPr/>
          <a:lstStyle/>
          <a:p>
            <a:r>
              <a:rPr lang="en-US" altLang="ja-JP" sz="1800" dirty="0" smtClean="0"/>
              <a:t>Authentication</a:t>
            </a:r>
            <a:r>
              <a:rPr lang="ja-JP" altLang="en-US" sz="1800" dirty="0" smtClean="0"/>
              <a:t> </a:t>
            </a:r>
            <a:r>
              <a:rPr lang="en-US" altLang="ja-JP" sz="1800" dirty="0" smtClean="0"/>
              <a:t>Policy</a:t>
            </a:r>
            <a:r>
              <a:rPr lang="ja-JP" altLang="en-US" sz="1800" dirty="0" smtClean="0"/>
              <a:t>と</a:t>
            </a:r>
            <a:r>
              <a:rPr lang="en-US" altLang="ja-JP" sz="1800" dirty="0" smtClean="0"/>
              <a:t>Authorization</a:t>
            </a:r>
            <a:r>
              <a:rPr lang="ja-JP" altLang="en-US" sz="1800" dirty="0" smtClean="0"/>
              <a:t> </a:t>
            </a:r>
            <a:r>
              <a:rPr lang="en-US" altLang="ja-JP" sz="1800" dirty="0" smtClean="0"/>
              <a:t>Policy</a:t>
            </a:r>
            <a:r>
              <a:rPr lang="ja-JP" altLang="en-US" sz="1800" dirty="0" smtClean="0"/>
              <a:t>を構築することが</a:t>
            </a:r>
            <a:r>
              <a:rPr lang="en-US" altLang="ja-JP" sz="1800" dirty="0" smtClean="0"/>
              <a:t>ISE</a:t>
            </a:r>
            <a:r>
              <a:rPr lang="ja-JP" altLang="en-US" sz="1800" dirty="0" smtClean="0"/>
              <a:t>の設定の中心</a:t>
            </a:r>
            <a:endParaRPr lang="en-US" altLang="ja-JP" sz="1800" dirty="0" smtClean="0"/>
          </a:p>
          <a:p>
            <a:r>
              <a:rPr lang="en-US" altLang="ja-JP" sz="1800" dirty="0" smtClean="0"/>
              <a:t>Policy</a:t>
            </a:r>
            <a:r>
              <a:rPr lang="ja-JP" altLang="en-US" sz="1800" dirty="0" smtClean="0"/>
              <a:t>は複数のルールから、ルールは</a:t>
            </a:r>
            <a:r>
              <a:rPr lang="en-US" altLang="ja-JP" sz="1800" dirty="0" smtClean="0"/>
              <a:t>”</a:t>
            </a:r>
            <a:r>
              <a:rPr lang="ja-JP" altLang="en-US" sz="1800" dirty="0" smtClean="0"/>
              <a:t>コンディション</a:t>
            </a:r>
            <a:r>
              <a:rPr lang="en-US" altLang="ja-JP" sz="1800" dirty="0" smtClean="0"/>
              <a:t>”</a:t>
            </a:r>
            <a:r>
              <a:rPr lang="ja-JP" altLang="en-US" sz="1800" dirty="0" smtClean="0"/>
              <a:t>とその</a:t>
            </a:r>
            <a:r>
              <a:rPr lang="en-US" altLang="ja-JP" sz="1800" dirty="0" smtClean="0"/>
              <a:t>”</a:t>
            </a:r>
            <a:r>
              <a:rPr lang="ja-JP" altLang="en-US" sz="1800" dirty="0" smtClean="0"/>
              <a:t>結果</a:t>
            </a:r>
            <a:r>
              <a:rPr lang="en-US" altLang="ja-JP" sz="1800" dirty="0" smtClean="0"/>
              <a:t>”</a:t>
            </a:r>
            <a:r>
              <a:rPr lang="ja-JP" altLang="en-US" sz="1800" dirty="0" smtClean="0"/>
              <a:t>から構成される</a:t>
            </a:r>
            <a:endParaRPr lang="en-US" altLang="ja-JP" sz="1800" dirty="0" smtClean="0"/>
          </a:p>
          <a:p>
            <a:r>
              <a:rPr lang="ja-JP" altLang="en-US" sz="1800" dirty="0" smtClean="0"/>
              <a:t>ファーストマッチ</a:t>
            </a:r>
            <a:r>
              <a:rPr lang="ja-JP" altLang="en-US" sz="1800" dirty="0"/>
              <a:t>の</a:t>
            </a:r>
            <a:r>
              <a:rPr lang="ja-JP" altLang="en-US" sz="1800" dirty="0" smtClean="0"/>
              <a:t>ルールが適用されるため、コンディションによる条件分岐がポイント</a:t>
            </a:r>
            <a:endParaRPr lang="en-US" altLang="ja-JP" sz="1800" dirty="0" smtClean="0"/>
          </a:p>
        </p:txBody>
      </p:sp>
      <p:sp>
        <p:nvSpPr>
          <p:cNvPr id="2" name="Title 1"/>
          <p:cNvSpPr>
            <a:spLocks noGrp="1"/>
          </p:cNvSpPr>
          <p:nvPr>
            <p:ph type="title"/>
          </p:nvPr>
        </p:nvSpPr>
        <p:spPr>
          <a:xfrm>
            <a:off x="229703" y="195486"/>
            <a:ext cx="8588861" cy="628650"/>
          </a:xfrm>
        </p:spPr>
        <p:txBody>
          <a:bodyPr/>
          <a:lstStyle/>
          <a:p>
            <a:r>
              <a:rPr lang="ja-JP" altLang="en-US" sz="2800" dirty="0" smtClean="0"/>
              <a:t>ポリシー設計の基礎</a:t>
            </a:r>
            <a:endParaRPr lang="en-US" sz="2800" dirty="0"/>
          </a:p>
        </p:txBody>
      </p:sp>
      <p:sp>
        <p:nvSpPr>
          <p:cNvPr id="5" name="Rectangle 4"/>
          <p:cNvSpPr/>
          <p:nvPr/>
        </p:nvSpPr>
        <p:spPr>
          <a:xfrm>
            <a:off x="1223754" y="2664901"/>
            <a:ext cx="5358973" cy="29535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smtClean="0"/>
          </a:p>
        </p:txBody>
      </p:sp>
      <p:sp>
        <p:nvSpPr>
          <p:cNvPr id="6" name="TextBox 5"/>
          <p:cNvSpPr txBox="1"/>
          <p:nvPr/>
        </p:nvSpPr>
        <p:spPr>
          <a:xfrm>
            <a:off x="1110376" y="2351429"/>
            <a:ext cx="4821435" cy="338554"/>
          </a:xfrm>
          <a:prstGeom prst="rect">
            <a:avLst/>
          </a:prstGeom>
          <a:noFill/>
        </p:spPr>
        <p:txBody>
          <a:bodyPr wrap="square" rtlCol="0">
            <a:spAutoFit/>
          </a:bodyPr>
          <a:lstStyle/>
          <a:p>
            <a:r>
              <a:rPr lang="en-US" sz="1600" u="sng" dirty="0" smtClean="0">
                <a:solidFill>
                  <a:srgbClr val="4D4D4D"/>
                </a:solidFill>
              </a:rPr>
              <a:t>Authentication Policy</a:t>
            </a:r>
            <a:r>
              <a:rPr lang="ja-JP" altLang="en-US" sz="1600" u="sng" dirty="0" smtClean="0">
                <a:solidFill>
                  <a:srgbClr val="4D4D4D"/>
                </a:solidFill>
              </a:rPr>
              <a:t>や</a:t>
            </a:r>
            <a:r>
              <a:rPr lang="en-US" altLang="ja-JP" sz="1600" u="sng" dirty="0" smtClean="0">
                <a:solidFill>
                  <a:srgbClr val="4D4D4D"/>
                </a:solidFill>
              </a:rPr>
              <a:t>Authorization</a:t>
            </a:r>
            <a:r>
              <a:rPr lang="ja-JP" altLang="en-US" sz="1600" u="sng" dirty="0" smtClean="0">
                <a:solidFill>
                  <a:srgbClr val="4D4D4D"/>
                </a:solidFill>
              </a:rPr>
              <a:t> </a:t>
            </a:r>
            <a:r>
              <a:rPr lang="en-US" altLang="ja-JP" sz="1600" u="sng" dirty="0" smtClean="0">
                <a:solidFill>
                  <a:srgbClr val="4D4D4D"/>
                </a:solidFill>
              </a:rPr>
              <a:t>Policy</a:t>
            </a:r>
            <a:endParaRPr lang="en-US" sz="1600" u="sng" dirty="0">
              <a:solidFill>
                <a:srgbClr val="4D4D4D"/>
              </a:solidFill>
            </a:endParaRPr>
          </a:p>
        </p:txBody>
      </p:sp>
      <p:sp>
        <p:nvSpPr>
          <p:cNvPr id="7" name="Rectangle 6"/>
          <p:cNvSpPr/>
          <p:nvPr/>
        </p:nvSpPr>
        <p:spPr>
          <a:xfrm>
            <a:off x="2106589" y="2683846"/>
            <a:ext cx="1566226" cy="20916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200" dirty="0" smtClean="0"/>
              <a:t>コンディション</a:t>
            </a:r>
            <a:endParaRPr lang="en-US" sz="1200" dirty="0" smtClean="0"/>
          </a:p>
        </p:txBody>
      </p:sp>
      <p:sp>
        <p:nvSpPr>
          <p:cNvPr id="8" name="Rectangle 7"/>
          <p:cNvSpPr/>
          <p:nvPr/>
        </p:nvSpPr>
        <p:spPr>
          <a:xfrm>
            <a:off x="4859649" y="2705233"/>
            <a:ext cx="1491696" cy="18625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dirty="0" smtClean="0"/>
              <a:t>結果</a:t>
            </a:r>
            <a:endParaRPr lang="en-US" sz="1400" dirty="0" smtClean="0"/>
          </a:p>
        </p:txBody>
      </p:sp>
      <p:sp>
        <p:nvSpPr>
          <p:cNvPr id="18" name="TextBox 17"/>
          <p:cNvSpPr txBox="1"/>
          <p:nvPr/>
        </p:nvSpPr>
        <p:spPr>
          <a:xfrm>
            <a:off x="1019033" y="2623207"/>
            <a:ext cx="1193097" cy="492443"/>
          </a:xfrm>
          <a:prstGeom prst="rect">
            <a:avLst/>
          </a:prstGeom>
          <a:noFill/>
        </p:spPr>
        <p:txBody>
          <a:bodyPr wrap="square" rtlCol="0">
            <a:spAutoFit/>
          </a:bodyPr>
          <a:lstStyle/>
          <a:p>
            <a:pPr algn="ctr"/>
            <a:r>
              <a:rPr lang="ja-JP" altLang="en-US" sz="1400" i="1" dirty="0" smtClean="0"/>
              <a:t>ルール</a:t>
            </a:r>
            <a:endParaRPr lang="en-US" sz="1400" i="1" dirty="0" smtClean="0"/>
          </a:p>
          <a:p>
            <a:pPr algn="ctr"/>
            <a:r>
              <a:rPr lang="en-US" sz="1200" i="1" dirty="0" smtClean="0"/>
              <a:t>(</a:t>
            </a:r>
            <a:r>
              <a:rPr lang="ja-JP" altLang="en-US" sz="1200" i="1" dirty="0" smtClean="0"/>
              <a:t>任意</a:t>
            </a:r>
            <a:r>
              <a:rPr lang="en-US" sz="1200" i="1" dirty="0" smtClean="0"/>
              <a:t>)</a:t>
            </a:r>
            <a:endParaRPr lang="en-US" sz="1200" i="1" dirty="0"/>
          </a:p>
        </p:txBody>
      </p:sp>
      <p:sp>
        <p:nvSpPr>
          <p:cNvPr id="27" name="TextBox 26"/>
          <p:cNvSpPr txBox="1"/>
          <p:nvPr/>
        </p:nvSpPr>
        <p:spPr>
          <a:xfrm>
            <a:off x="3726146" y="2675465"/>
            <a:ext cx="1686532" cy="307777"/>
          </a:xfrm>
          <a:prstGeom prst="rect">
            <a:avLst/>
          </a:prstGeom>
          <a:noFill/>
        </p:spPr>
        <p:txBody>
          <a:bodyPr wrap="square" rtlCol="0">
            <a:spAutoFit/>
          </a:bodyPr>
          <a:lstStyle/>
          <a:p>
            <a:r>
              <a:rPr lang="ja-JP" altLang="en-US" sz="1400" dirty="0" smtClean="0">
                <a:solidFill>
                  <a:schemeClr val="bg1">
                    <a:lumMod val="50000"/>
                  </a:schemeClr>
                </a:solidFill>
              </a:rPr>
              <a:t>の場合には</a:t>
            </a:r>
            <a:endParaRPr lang="en-US" sz="1400" dirty="0">
              <a:solidFill>
                <a:schemeClr val="bg1">
                  <a:lumMod val="50000"/>
                </a:schemeClr>
              </a:solidFill>
            </a:endParaRPr>
          </a:p>
        </p:txBody>
      </p:sp>
      <p:sp>
        <p:nvSpPr>
          <p:cNvPr id="51" name="Rectangle 50"/>
          <p:cNvSpPr/>
          <p:nvPr/>
        </p:nvSpPr>
        <p:spPr>
          <a:xfrm>
            <a:off x="1241991" y="3027272"/>
            <a:ext cx="5358973" cy="20513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smtClean="0"/>
          </a:p>
        </p:txBody>
      </p:sp>
      <p:sp>
        <p:nvSpPr>
          <p:cNvPr id="57" name="TextBox 56"/>
          <p:cNvSpPr txBox="1"/>
          <p:nvPr/>
        </p:nvSpPr>
        <p:spPr>
          <a:xfrm rot="5400000">
            <a:off x="3905967" y="3079514"/>
            <a:ext cx="308671" cy="276999"/>
          </a:xfrm>
          <a:prstGeom prst="rect">
            <a:avLst/>
          </a:prstGeom>
          <a:noFill/>
        </p:spPr>
        <p:txBody>
          <a:bodyPr wrap="square" rtlCol="0">
            <a:spAutoFit/>
          </a:bodyPr>
          <a:lstStyle/>
          <a:p>
            <a:r>
              <a:rPr lang="en-US" sz="1200" dirty="0" smtClean="0"/>
              <a:t>…</a:t>
            </a:r>
            <a:endParaRPr lang="en-US" sz="1200" dirty="0"/>
          </a:p>
        </p:txBody>
      </p:sp>
      <p:sp>
        <p:nvSpPr>
          <p:cNvPr id="3" name="Rectangle 2"/>
          <p:cNvSpPr/>
          <p:nvPr/>
        </p:nvSpPr>
        <p:spPr>
          <a:xfrm>
            <a:off x="1295730" y="3024657"/>
            <a:ext cx="673934" cy="276999"/>
          </a:xfrm>
          <a:prstGeom prst="rect">
            <a:avLst/>
          </a:prstGeom>
        </p:spPr>
        <p:txBody>
          <a:bodyPr wrap="none">
            <a:spAutoFit/>
          </a:bodyPr>
          <a:lstStyle/>
          <a:p>
            <a:pPr algn="ctr"/>
            <a:r>
              <a:rPr lang="ja-JP" altLang="en-US" sz="1200" i="1" dirty="0"/>
              <a:t>ルール</a:t>
            </a:r>
            <a:endParaRPr lang="en-US" sz="1200" i="1" dirty="0"/>
          </a:p>
        </p:txBody>
      </p:sp>
      <p:sp>
        <p:nvSpPr>
          <p:cNvPr id="73" name="Rectangle 2"/>
          <p:cNvSpPr/>
          <p:nvPr/>
        </p:nvSpPr>
        <p:spPr>
          <a:xfrm>
            <a:off x="1306612" y="3277753"/>
            <a:ext cx="673934" cy="276999"/>
          </a:xfrm>
          <a:prstGeom prst="rect">
            <a:avLst/>
          </a:prstGeom>
        </p:spPr>
        <p:txBody>
          <a:bodyPr wrap="none">
            <a:spAutoFit/>
          </a:bodyPr>
          <a:lstStyle/>
          <a:p>
            <a:pPr algn="ctr"/>
            <a:r>
              <a:rPr lang="ja-JP" altLang="en-US" sz="1200" i="1" dirty="0"/>
              <a:t>ルール</a:t>
            </a:r>
            <a:endParaRPr lang="en-US" sz="1200" i="1" dirty="0"/>
          </a:p>
        </p:txBody>
      </p:sp>
      <p:sp>
        <p:nvSpPr>
          <p:cNvPr id="76" name="Rectangle 6"/>
          <p:cNvSpPr/>
          <p:nvPr/>
        </p:nvSpPr>
        <p:spPr>
          <a:xfrm>
            <a:off x="2106589" y="3027926"/>
            <a:ext cx="1566226" cy="177439"/>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200" dirty="0" smtClean="0"/>
              <a:t>コンディション</a:t>
            </a:r>
            <a:endParaRPr lang="en-US" sz="1200" dirty="0" smtClean="0"/>
          </a:p>
        </p:txBody>
      </p:sp>
      <p:sp>
        <p:nvSpPr>
          <p:cNvPr id="77" name="Rectangle 7"/>
          <p:cNvSpPr/>
          <p:nvPr/>
        </p:nvSpPr>
        <p:spPr>
          <a:xfrm>
            <a:off x="4859649" y="3027273"/>
            <a:ext cx="1491696" cy="18625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dirty="0" smtClean="0"/>
              <a:t>結果</a:t>
            </a:r>
            <a:endParaRPr lang="en-US" sz="1400" dirty="0" smtClean="0"/>
          </a:p>
        </p:txBody>
      </p:sp>
      <p:sp>
        <p:nvSpPr>
          <p:cNvPr id="78" name="Rectangle 50"/>
          <p:cNvSpPr/>
          <p:nvPr/>
        </p:nvSpPr>
        <p:spPr>
          <a:xfrm>
            <a:off x="1241991" y="3273228"/>
            <a:ext cx="5358973" cy="20513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smtClean="0"/>
          </a:p>
        </p:txBody>
      </p:sp>
      <p:sp>
        <p:nvSpPr>
          <p:cNvPr id="80" name="Rectangle 2"/>
          <p:cNvSpPr/>
          <p:nvPr/>
        </p:nvSpPr>
        <p:spPr>
          <a:xfrm>
            <a:off x="1295730" y="3270613"/>
            <a:ext cx="673934" cy="276999"/>
          </a:xfrm>
          <a:prstGeom prst="rect">
            <a:avLst/>
          </a:prstGeom>
        </p:spPr>
        <p:txBody>
          <a:bodyPr wrap="none">
            <a:spAutoFit/>
          </a:bodyPr>
          <a:lstStyle/>
          <a:p>
            <a:pPr algn="ctr"/>
            <a:r>
              <a:rPr lang="ja-JP" altLang="en-US" sz="1200" i="1" dirty="0"/>
              <a:t>ルール</a:t>
            </a:r>
            <a:endParaRPr lang="en-US" sz="1200" i="1" dirty="0"/>
          </a:p>
        </p:txBody>
      </p:sp>
      <p:sp>
        <p:nvSpPr>
          <p:cNvPr id="81" name="Rectangle 6"/>
          <p:cNvSpPr/>
          <p:nvPr/>
        </p:nvSpPr>
        <p:spPr>
          <a:xfrm>
            <a:off x="2106589" y="3273882"/>
            <a:ext cx="1566226" cy="177439"/>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200" dirty="0" smtClean="0"/>
              <a:t>コンディション</a:t>
            </a:r>
            <a:endParaRPr lang="en-US" sz="1200" dirty="0" smtClean="0"/>
          </a:p>
        </p:txBody>
      </p:sp>
      <p:sp>
        <p:nvSpPr>
          <p:cNvPr id="82" name="Rectangle 7"/>
          <p:cNvSpPr/>
          <p:nvPr/>
        </p:nvSpPr>
        <p:spPr>
          <a:xfrm>
            <a:off x="4859649" y="3273229"/>
            <a:ext cx="1491696" cy="18625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dirty="0" smtClean="0"/>
              <a:t>結果</a:t>
            </a:r>
            <a:endParaRPr lang="en-US" sz="1400" dirty="0" smtClean="0"/>
          </a:p>
        </p:txBody>
      </p:sp>
      <p:sp>
        <p:nvSpPr>
          <p:cNvPr id="11" name="テキスト ボックス 10"/>
          <p:cNvSpPr txBox="1"/>
          <p:nvPr/>
        </p:nvSpPr>
        <p:spPr>
          <a:xfrm>
            <a:off x="3611945" y="3517509"/>
            <a:ext cx="461665" cy="323165"/>
          </a:xfrm>
          <a:prstGeom prst="rect">
            <a:avLst/>
          </a:prstGeom>
          <a:noFill/>
        </p:spPr>
        <p:txBody>
          <a:bodyPr vert="eaVert" wrap="none" rtlCol="0">
            <a:spAutoFit/>
          </a:bodyPr>
          <a:lstStyle/>
          <a:p>
            <a:r>
              <a:rPr kumimoji="1" lang="en-US" altLang="ja-JP" dirty="0" smtClean="0"/>
              <a:t>…</a:t>
            </a:r>
            <a:endParaRPr kumimoji="1" lang="ja-JP" altLang="en-US" dirty="0"/>
          </a:p>
        </p:txBody>
      </p:sp>
      <p:cxnSp>
        <p:nvCxnSpPr>
          <p:cNvPr id="25" name="直線矢印コネクタ 24"/>
          <p:cNvCxnSpPr/>
          <p:nvPr/>
        </p:nvCxnSpPr>
        <p:spPr>
          <a:xfrm>
            <a:off x="7307173" y="2519491"/>
            <a:ext cx="0" cy="11029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7303064" y="2911901"/>
            <a:ext cx="1373393" cy="307777"/>
          </a:xfrm>
          <a:prstGeom prst="rect">
            <a:avLst/>
          </a:prstGeom>
          <a:noFill/>
        </p:spPr>
        <p:txBody>
          <a:bodyPr wrap="none" rtlCol="0">
            <a:spAutoFit/>
          </a:bodyPr>
          <a:lstStyle/>
          <a:p>
            <a:r>
              <a:rPr kumimoji="1" lang="ja-JP" altLang="en-US" sz="1400" dirty="0" smtClean="0"/>
              <a:t>ファーストマッチ</a:t>
            </a:r>
            <a:endParaRPr kumimoji="1" lang="ja-JP" altLang="en-US" sz="1400" dirty="0"/>
          </a:p>
        </p:txBody>
      </p:sp>
      <p:sp>
        <p:nvSpPr>
          <p:cNvPr id="9" name="TextBox 8"/>
          <p:cNvSpPr txBox="1"/>
          <p:nvPr/>
        </p:nvSpPr>
        <p:spPr>
          <a:xfrm>
            <a:off x="644474" y="3900703"/>
            <a:ext cx="7311903" cy="964367"/>
          </a:xfrm>
          <a:prstGeom prst="rect">
            <a:avLst/>
          </a:prstGeom>
          <a:solidFill>
            <a:srgbClr val="FFFFFF"/>
          </a:solidFill>
        </p:spPr>
        <p:txBody>
          <a:bodyPr wrap="square" rtlCol="0">
            <a:spAutoFit/>
          </a:bodyPr>
          <a:lstStyle/>
          <a:p>
            <a:pPr>
              <a:spcBef>
                <a:spcPts val="400"/>
              </a:spcBef>
            </a:pPr>
            <a:r>
              <a:rPr lang="en-US" altLang="ja-JP" dirty="0" smtClean="0">
                <a:solidFill>
                  <a:srgbClr val="4C4C4C"/>
                </a:solidFill>
              </a:rPr>
              <a:t>⇒</a:t>
            </a:r>
            <a:r>
              <a:rPr lang="ja-JP" altLang="en-US" dirty="0" smtClean="0">
                <a:solidFill>
                  <a:srgbClr val="4C4C4C"/>
                </a:solidFill>
              </a:rPr>
              <a:t>ルールの</a:t>
            </a:r>
            <a:r>
              <a:rPr lang="en-US" dirty="0" smtClean="0">
                <a:solidFill>
                  <a:srgbClr val="4C4C4C"/>
                </a:solidFill>
              </a:rPr>
              <a:t>例</a:t>
            </a:r>
          </a:p>
          <a:p>
            <a:pPr>
              <a:spcBef>
                <a:spcPts val="400"/>
              </a:spcBef>
            </a:pPr>
            <a:r>
              <a:rPr lang="ja-JP" altLang="en-US" sz="1600" dirty="0"/>
              <a:t>　</a:t>
            </a:r>
            <a:r>
              <a:rPr lang="en-US" sz="1600" dirty="0" smtClean="0"/>
              <a:t>Authentication: </a:t>
            </a:r>
            <a:r>
              <a:rPr lang="en-US" sz="1600" dirty="0" smtClean="0">
                <a:solidFill>
                  <a:schemeClr val="accent2"/>
                </a:solidFill>
              </a:rPr>
              <a:t>“SSID</a:t>
            </a:r>
            <a:r>
              <a:rPr lang="ja-JP" altLang="en-US" sz="1600" dirty="0" smtClean="0">
                <a:solidFill>
                  <a:schemeClr val="accent2"/>
                </a:solidFill>
              </a:rPr>
              <a:t>が</a:t>
            </a:r>
            <a:r>
              <a:rPr lang="en-US" altLang="ja-JP" sz="1600" dirty="0" smtClean="0">
                <a:solidFill>
                  <a:schemeClr val="accent2"/>
                </a:solidFill>
              </a:rPr>
              <a:t>WLAN1” </a:t>
            </a:r>
            <a:r>
              <a:rPr lang="ja-JP" altLang="en-US" sz="1600" dirty="0" smtClean="0"/>
              <a:t>の場合には</a:t>
            </a:r>
            <a:r>
              <a:rPr lang="en-US" altLang="ja-JP" sz="1600" dirty="0" smtClean="0"/>
              <a:t> </a:t>
            </a:r>
            <a:r>
              <a:rPr lang="en-US" altLang="ja-JP" sz="1600" dirty="0" smtClean="0">
                <a:solidFill>
                  <a:srgbClr val="6DB344"/>
                </a:solidFill>
              </a:rPr>
              <a:t>“PEAP</a:t>
            </a:r>
            <a:r>
              <a:rPr lang="ja-JP" altLang="en-US" sz="1600" dirty="0" smtClean="0">
                <a:solidFill>
                  <a:srgbClr val="6DB344"/>
                </a:solidFill>
              </a:rPr>
              <a:t>で</a:t>
            </a:r>
            <a:r>
              <a:rPr lang="en-US" altLang="ja-JP" sz="1600" dirty="0" smtClean="0">
                <a:solidFill>
                  <a:srgbClr val="6DB344"/>
                </a:solidFill>
              </a:rPr>
              <a:t>Active Directory</a:t>
            </a:r>
            <a:r>
              <a:rPr lang="ja-JP" altLang="en-US" sz="1600" dirty="0" smtClean="0">
                <a:solidFill>
                  <a:srgbClr val="6DB344"/>
                </a:solidFill>
              </a:rPr>
              <a:t>認証</a:t>
            </a:r>
            <a:r>
              <a:rPr lang="en-US" altLang="ja-JP" sz="1600" dirty="0" smtClean="0">
                <a:solidFill>
                  <a:srgbClr val="6DB344"/>
                </a:solidFill>
              </a:rPr>
              <a:t>” </a:t>
            </a:r>
            <a:endParaRPr lang="en-US" altLang="ja-JP" sz="1600" dirty="0">
              <a:solidFill>
                <a:srgbClr val="6DB344"/>
              </a:solidFill>
            </a:endParaRPr>
          </a:p>
          <a:p>
            <a:pPr>
              <a:spcBef>
                <a:spcPts val="400"/>
              </a:spcBef>
            </a:pPr>
            <a:r>
              <a:rPr lang="ja-JP" altLang="ja-JP" sz="1600" dirty="0" smtClean="0"/>
              <a:t>　</a:t>
            </a:r>
            <a:r>
              <a:rPr lang="en-US" altLang="ja-JP" sz="1600" dirty="0" smtClean="0"/>
              <a:t>Authorization: </a:t>
            </a:r>
            <a:r>
              <a:rPr lang="en-US" altLang="ja-JP" sz="1600" dirty="0" smtClean="0">
                <a:solidFill>
                  <a:srgbClr val="6DB344"/>
                </a:solidFill>
              </a:rPr>
              <a:t>“AD</a:t>
            </a:r>
            <a:r>
              <a:rPr lang="ja-JP" altLang="en-US" sz="1600" dirty="0" smtClean="0">
                <a:solidFill>
                  <a:srgbClr val="6DB344"/>
                </a:solidFill>
              </a:rPr>
              <a:t>属性が</a:t>
            </a:r>
            <a:r>
              <a:rPr lang="en-US" altLang="ja-JP" sz="1600" dirty="0" smtClean="0">
                <a:solidFill>
                  <a:srgbClr val="6DB344"/>
                </a:solidFill>
              </a:rPr>
              <a:t>Sales”</a:t>
            </a:r>
            <a:r>
              <a:rPr lang="ja-JP" altLang="en-US" sz="1600" dirty="0"/>
              <a:t>　</a:t>
            </a:r>
            <a:r>
              <a:rPr lang="ja-JP" altLang="en-US" sz="1600" dirty="0" smtClean="0"/>
              <a:t>の場合には</a:t>
            </a:r>
            <a:r>
              <a:rPr lang="en-US" altLang="ja-JP" sz="1600" dirty="0" smtClean="0"/>
              <a:t> </a:t>
            </a:r>
            <a:r>
              <a:rPr lang="en-US" altLang="ja-JP" sz="1600" dirty="0" smtClean="0">
                <a:solidFill>
                  <a:srgbClr val="6DB344"/>
                </a:solidFill>
              </a:rPr>
              <a:t>“VLAN10</a:t>
            </a:r>
            <a:r>
              <a:rPr lang="ja-JP" altLang="en-US" sz="1600" dirty="0" smtClean="0">
                <a:solidFill>
                  <a:srgbClr val="6DB344"/>
                </a:solidFill>
              </a:rPr>
              <a:t>をアサイン</a:t>
            </a:r>
            <a:r>
              <a:rPr lang="en-US" altLang="ja-JP" sz="1600" dirty="0" smtClean="0">
                <a:solidFill>
                  <a:srgbClr val="6DB344"/>
                </a:solidFill>
              </a:rPr>
              <a:t>”</a:t>
            </a:r>
            <a:endParaRPr lang="en-US" sz="1600" dirty="0" smtClean="0">
              <a:solidFill>
                <a:srgbClr val="6DB344"/>
              </a:solidFill>
            </a:endParaRPr>
          </a:p>
        </p:txBody>
      </p:sp>
    </p:spTree>
    <p:extLst>
      <p:ext uri="{BB962C8B-B14F-4D97-AF65-F5344CB8AC3E}">
        <p14:creationId xmlns:p14="http://schemas.microsoft.com/office/powerpoint/2010/main" val="1532045035"/>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2038"/>
            <a:ext cx="8345488" cy="731837"/>
          </a:xfrm>
        </p:spPr>
        <p:txBody>
          <a:bodyPr/>
          <a:lstStyle/>
          <a:p>
            <a:r>
              <a:rPr lang="en-US" sz="2800" dirty="0"/>
              <a:t>Policy </a:t>
            </a:r>
            <a:r>
              <a:rPr lang="en-US" sz="2800" dirty="0" smtClean="0"/>
              <a:t>Sets Disabled (Default)</a:t>
            </a:r>
            <a:endParaRPr lang="en-US" sz="2800" dirty="0"/>
          </a:p>
        </p:txBody>
      </p:sp>
      <p:pic>
        <p:nvPicPr>
          <p:cNvPr id="5" name="Picture 4" descr="Screen Shot 2016-09-09 at 15.44.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78" y="759976"/>
            <a:ext cx="8524252" cy="3720227"/>
          </a:xfrm>
          <a:prstGeom prst="rect">
            <a:avLst/>
          </a:prstGeom>
        </p:spPr>
      </p:pic>
      <p:sp>
        <p:nvSpPr>
          <p:cNvPr id="7" name="Rectangle 6"/>
          <p:cNvSpPr/>
          <p:nvPr/>
        </p:nvSpPr>
        <p:spPr>
          <a:xfrm>
            <a:off x="1016380" y="922455"/>
            <a:ext cx="471015" cy="173666"/>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489954" y="918268"/>
            <a:ext cx="471015" cy="173666"/>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ounded Rectangle 8"/>
          <p:cNvSpPr/>
          <p:nvPr/>
        </p:nvSpPr>
        <p:spPr>
          <a:xfrm>
            <a:off x="5732125" y="716477"/>
            <a:ext cx="3177705" cy="7046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Authentication </a:t>
            </a:r>
            <a:r>
              <a:rPr lang="ja-JP" altLang="en-US" sz="1400" dirty="0" smtClean="0"/>
              <a:t>と</a:t>
            </a:r>
            <a:r>
              <a:rPr lang="en-US" altLang="ja-JP" sz="1400" dirty="0" smtClean="0"/>
              <a:t> </a:t>
            </a:r>
            <a:r>
              <a:rPr lang="en-US" sz="1400" dirty="0" smtClean="0"/>
              <a:t>Authorization </a:t>
            </a:r>
            <a:r>
              <a:rPr lang="ja-JP" altLang="en-US" sz="1400" dirty="0" smtClean="0"/>
              <a:t>の</a:t>
            </a:r>
            <a:endParaRPr lang="en-US" altLang="ja-JP" sz="1400" dirty="0" smtClean="0"/>
          </a:p>
          <a:p>
            <a:pPr algn="ctr"/>
            <a:r>
              <a:rPr lang="ja-JP" altLang="en-US" sz="1400" dirty="0" smtClean="0"/>
              <a:t>それぞれで全ルールのリストを管理</a:t>
            </a:r>
            <a:endParaRPr lang="en-US" sz="1400" dirty="0" smtClean="0"/>
          </a:p>
        </p:txBody>
      </p:sp>
    </p:spTree>
    <p:extLst>
      <p:ext uri="{BB962C8B-B14F-4D97-AF65-F5344CB8AC3E}">
        <p14:creationId xmlns:p14="http://schemas.microsoft.com/office/powerpoint/2010/main" val="751975715"/>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a:xfrm>
            <a:off x="437766" y="2038"/>
            <a:ext cx="8345488" cy="731837"/>
          </a:xfrm>
        </p:spPr>
        <p:txBody>
          <a:bodyPr/>
          <a:lstStyle/>
          <a:p>
            <a:r>
              <a:rPr lang="en-US" sz="2800" dirty="0" smtClean="0"/>
              <a:t>Policy Sets Enabled</a:t>
            </a:r>
            <a:endParaRPr lang="en-US" sz="2800" dirty="0"/>
          </a:p>
        </p:txBody>
      </p:sp>
      <p:pic>
        <p:nvPicPr>
          <p:cNvPr id="4" name="Picture 3" descr="Screen Shot 2016-09-09 at 14.54.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66" y="628029"/>
            <a:ext cx="8345488" cy="4352088"/>
          </a:xfrm>
          <a:prstGeom prst="rect">
            <a:avLst/>
          </a:prstGeom>
        </p:spPr>
      </p:pic>
      <p:sp>
        <p:nvSpPr>
          <p:cNvPr id="7" name="Rectangle 6"/>
          <p:cNvSpPr/>
          <p:nvPr/>
        </p:nvSpPr>
        <p:spPr>
          <a:xfrm>
            <a:off x="437766" y="805181"/>
            <a:ext cx="471015" cy="173666"/>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2181939" y="1531738"/>
            <a:ext cx="940721" cy="112441"/>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2181939" y="2797658"/>
            <a:ext cx="940721" cy="112441"/>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Rounded Rectangle 9"/>
          <p:cNvSpPr/>
          <p:nvPr/>
        </p:nvSpPr>
        <p:spPr>
          <a:xfrm>
            <a:off x="5775616" y="539360"/>
            <a:ext cx="3333592" cy="8105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dirty="0" smtClean="0"/>
              <a:t>ユースケース毎に</a:t>
            </a:r>
            <a:r>
              <a:rPr lang="en-US" altLang="ja-JP" sz="1400" dirty="0" smtClean="0"/>
              <a:t> </a:t>
            </a:r>
            <a:r>
              <a:rPr lang="en-US" sz="1400" dirty="0" smtClean="0"/>
              <a:t>Authentication </a:t>
            </a:r>
            <a:r>
              <a:rPr lang="ja-JP" altLang="en-US" sz="1400" dirty="0" smtClean="0"/>
              <a:t>と</a:t>
            </a:r>
            <a:r>
              <a:rPr lang="en-US" altLang="ja-JP" sz="1400" dirty="0" smtClean="0"/>
              <a:t> </a:t>
            </a:r>
            <a:r>
              <a:rPr lang="en-US" sz="1400" dirty="0" smtClean="0"/>
              <a:t>Authorization </a:t>
            </a:r>
            <a:r>
              <a:rPr lang="ja-JP" altLang="en-US" sz="1400" dirty="0" smtClean="0"/>
              <a:t>のポリシーをセットで設定</a:t>
            </a:r>
            <a:endParaRPr lang="en-US" altLang="ja-JP" sz="1400" dirty="0" smtClean="0"/>
          </a:p>
          <a:p>
            <a:pPr algn="ctr"/>
            <a:r>
              <a:rPr lang="ja-JP" altLang="en-US" sz="1400" dirty="0" smtClean="0"/>
              <a:t>（</a:t>
            </a:r>
            <a:r>
              <a:rPr lang="en-US" altLang="ja-JP" sz="1400" dirty="0" smtClean="0"/>
              <a:t>ACS</a:t>
            </a:r>
            <a:r>
              <a:rPr lang="ja-JP" altLang="en-US" sz="1400" dirty="0" smtClean="0"/>
              <a:t>設定方式と同様）</a:t>
            </a:r>
            <a:endParaRPr lang="en-US" sz="1400" dirty="0" smtClean="0"/>
          </a:p>
        </p:txBody>
      </p:sp>
    </p:spTree>
    <p:extLst>
      <p:ext uri="{BB962C8B-B14F-4D97-AF65-F5344CB8AC3E}">
        <p14:creationId xmlns:p14="http://schemas.microsoft.com/office/powerpoint/2010/main" val="514579410"/>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sz="2800" dirty="0" smtClean="0"/>
              <a:t>Authorization Policy</a:t>
            </a:r>
            <a:r>
              <a:rPr lang="en-US" altLang="ja-JP" sz="2800" dirty="0"/>
              <a:t> </a:t>
            </a:r>
            <a:r>
              <a:rPr lang="ja-JP" altLang="en-US" sz="2800" dirty="0" smtClean="0"/>
              <a:t>設定サンプル</a:t>
            </a:r>
            <a:r>
              <a:rPr lang="en-US" altLang="ja-JP" sz="2800" dirty="0" smtClean="0"/>
              <a:t/>
            </a:r>
            <a:br>
              <a:rPr lang="en-US" altLang="ja-JP" sz="2800" dirty="0" smtClean="0"/>
            </a:br>
            <a:r>
              <a:rPr lang="ja-JP" altLang="en-US" sz="2000" dirty="0" smtClean="0"/>
              <a:t>コンディションに応じたポリシー管理</a:t>
            </a:r>
            <a:endParaRPr lang="en-US" sz="2000" dirty="0"/>
          </a:p>
        </p:txBody>
      </p:sp>
      <p:grpSp>
        <p:nvGrpSpPr>
          <p:cNvPr id="10" name="Group 53"/>
          <p:cNvGrpSpPr>
            <a:grpSpLocks/>
          </p:cNvGrpSpPr>
          <p:nvPr/>
        </p:nvGrpSpPr>
        <p:grpSpPr bwMode="auto">
          <a:xfrm>
            <a:off x="1818064" y="1267553"/>
            <a:ext cx="722075" cy="741593"/>
            <a:chOff x="2514600" y="1447801"/>
            <a:chExt cx="1099113" cy="1099627"/>
          </a:xfrm>
        </p:grpSpPr>
        <p:pic>
          <p:nvPicPr>
            <p:cNvPr id="11" name="Picture 3" descr="printe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14600" y="1447801"/>
              <a:ext cx="1099113" cy="756541"/>
            </a:xfrm>
            <a:prstGeom prst="rect">
              <a:avLst/>
            </a:prstGeom>
            <a:noFill/>
            <a:ln w="9525">
              <a:noFill/>
              <a:miter lim="800000"/>
              <a:headEnd/>
              <a:tailEnd/>
            </a:ln>
          </p:spPr>
        </p:pic>
        <p:sp>
          <p:nvSpPr>
            <p:cNvPr id="12" name="Text Box 18"/>
            <p:cNvSpPr txBox="1">
              <a:spLocks noChangeArrowheads="1"/>
            </p:cNvSpPr>
            <p:nvPr/>
          </p:nvSpPr>
          <p:spPr bwMode="auto">
            <a:xfrm>
              <a:off x="2674398" y="2177841"/>
              <a:ext cx="742537" cy="369587"/>
            </a:xfrm>
            <a:prstGeom prst="rect">
              <a:avLst/>
            </a:prstGeom>
            <a:noFill/>
            <a:ln w="9525">
              <a:noFill/>
              <a:miter lim="800000"/>
              <a:headEnd/>
              <a:tailEnd/>
            </a:ln>
          </p:spPr>
          <p:txBody>
            <a:bodyPr wrap="none" lIns="82800" tIns="39600" rIns="82800" bIns="39600">
              <a:spAutoFit/>
            </a:bodyPr>
            <a:lstStyle/>
            <a:p>
              <a:pPr marL="0" marR="0" lvl="0" indent="0" defTabSz="814388" eaLnBrk="0" fontAlgn="auto" latinLnBrk="0" hangingPunct="0">
                <a:lnSpc>
                  <a:spcPct val="90000"/>
                </a:lnSpc>
                <a:spcBef>
                  <a:spcPts val="0"/>
                </a:spcBef>
                <a:spcAft>
                  <a:spcPts val="0"/>
                </a:spcAft>
                <a:buClrTx/>
                <a:buSzTx/>
                <a:buFontTx/>
                <a:buNone/>
                <a:tabLst/>
                <a:defRPr/>
              </a:pPr>
              <a:r>
                <a:rPr lang="ja-JP" altLang="en-US" sz="1200" b="1" kern="0" dirty="0" smtClean="0">
                  <a:solidFill>
                    <a:srgbClr val="A441C9"/>
                  </a:solidFill>
                </a:rPr>
                <a:t>端末</a:t>
              </a:r>
              <a:endParaRPr kumimoji="0" lang="en-US" sz="1200" b="1" i="0" u="none" strike="noStrike" kern="0" cap="none" spc="0" normalizeH="0" baseline="0" noProof="0" dirty="0">
                <a:ln>
                  <a:noFill/>
                </a:ln>
                <a:solidFill>
                  <a:srgbClr val="A441C9"/>
                </a:solidFill>
                <a:effectLst/>
                <a:uLnTx/>
                <a:uFillTx/>
              </a:endParaRPr>
            </a:p>
          </p:txBody>
        </p:sp>
      </p:grpSp>
      <p:grpSp>
        <p:nvGrpSpPr>
          <p:cNvPr id="13" name="Group 54"/>
          <p:cNvGrpSpPr>
            <a:grpSpLocks/>
          </p:cNvGrpSpPr>
          <p:nvPr/>
        </p:nvGrpSpPr>
        <p:grpSpPr bwMode="auto">
          <a:xfrm>
            <a:off x="2529184" y="1307790"/>
            <a:ext cx="877196" cy="716605"/>
            <a:chOff x="3668568" y="1600200"/>
            <a:chExt cx="1631115" cy="1291860"/>
          </a:xfrm>
        </p:grpSpPr>
        <p:grpSp>
          <p:nvGrpSpPr>
            <p:cNvPr id="14" name="Group 128"/>
            <p:cNvGrpSpPr>
              <a:grpSpLocks/>
            </p:cNvGrpSpPr>
            <p:nvPr/>
          </p:nvGrpSpPr>
          <p:grpSpPr bwMode="auto">
            <a:xfrm>
              <a:off x="4038600" y="1600200"/>
              <a:ext cx="845008" cy="854397"/>
              <a:chOff x="3896" y="3218"/>
              <a:chExt cx="261" cy="261"/>
            </a:xfrm>
          </p:grpSpPr>
          <p:sp>
            <p:nvSpPr>
              <p:cNvPr id="16" name="Oval 129"/>
              <p:cNvSpPr>
                <a:spLocks noChangeArrowheads="1"/>
              </p:cNvSpPr>
              <p:nvPr/>
            </p:nvSpPr>
            <p:spPr bwMode="auto">
              <a:xfrm>
                <a:off x="3896" y="3218"/>
                <a:ext cx="261" cy="261"/>
              </a:xfrm>
              <a:prstGeom prst="ellipse">
                <a:avLst/>
              </a:prstGeom>
              <a:solidFill>
                <a:srgbClr val="FFFFFF">
                  <a:alpha val="85097"/>
                </a:srgbClr>
              </a:solidFill>
              <a:ln w="15875">
                <a:solidFill>
                  <a:srgbClr val="006600"/>
                </a:solidFill>
                <a:round/>
                <a:headEnd/>
                <a:tailEnd/>
              </a:ln>
            </p:spPr>
            <p:txBody>
              <a:bodyPr wrap="none" lIns="82800" tIns="39600" rIns="82800" bIns="39600" anchor="ctr"/>
              <a:lstStyle/>
              <a:p>
                <a:pPr marL="0" marR="0" lvl="0" indent="0" defTabSz="914400" eaLnBrk="0" fontAlgn="auto" latinLnBrk="0" hangingPunct="0">
                  <a:lnSpc>
                    <a:spcPct val="9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17" name="Freeform 130"/>
              <p:cNvSpPr>
                <a:spLocks/>
              </p:cNvSpPr>
              <p:nvPr/>
            </p:nvSpPr>
            <p:spPr bwMode="auto">
              <a:xfrm>
                <a:off x="4022" y="3338"/>
                <a:ext cx="135" cy="134"/>
              </a:xfrm>
              <a:custGeom>
                <a:avLst/>
                <a:gdLst>
                  <a:gd name="T0" fmla="*/ 52 w 135"/>
                  <a:gd name="T1" fmla="*/ 4 h 134"/>
                  <a:gd name="T2" fmla="*/ 30 w 135"/>
                  <a:gd name="T3" fmla="*/ 8 h 134"/>
                  <a:gd name="T4" fmla="*/ 7 w 135"/>
                  <a:gd name="T5" fmla="*/ 14 h 134"/>
                  <a:gd name="T6" fmla="*/ 39 w 135"/>
                  <a:gd name="T7" fmla="*/ 68 h 134"/>
                  <a:gd name="T8" fmla="*/ 39 w 135"/>
                  <a:gd name="T9" fmla="*/ 112 h 134"/>
                  <a:gd name="T10" fmla="*/ 51 w 135"/>
                  <a:gd name="T11" fmla="*/ 133 h 134"/>
                  <a:gd name="T12" fmla="*/ 63 w 135"/>
                  <a:gd name="T13" fmla="*/ 122 h 134"/>
                  <a:gd name="T14" fmla="*/ 84 w 135"/>
                  <a:gd name="T15" fmla="*/ 110 h 134"/>
                  <a:gd name="T16" fmla="*/ 93 w 135"/>
                  <a:gd name="T17" fmla="*/ 86 h 134"/>
                  <a:gd name="T18" fmla="*/ 114 w 135"/>
                  <a:gd name="T19" fmla="*/ 62 h 134"/>
                  <a:gd name="T20" fmla="*/ 103 w 135"/>
                  <a:gd name="T21" fmla="*/ 47 h 134"/>
                  <a:gd name="T22" fmla="*/ 85 w 135"/>
                  <a:gd name="T23" fmla="*/ 35 h 134"/>
                  <a:gd name="T24" fmla="*/ 90 w 135"/>
                  <a:gd name="T25" fmla="*/ 14 h 134"/>
                  <a:gd name="T26" fmla="*/ 102 w 135"/>
                  <a:gd name="T27" fmla="*/ 8 h 134"/>
                  <a:gd name="T28" fmla="*/ 112 w 135"/>
                  <a:gd name="T29" fmla="*/ 32 h 134"/>
                  <a:gd name="T30" fmla="*/ 126 w 135"/>
                  <a:gd name="T31" fmla="*/ 31 h 134"/>
                  <a:gd name="T32" fmla="*/ 135 w 135"/>
                  <a:gd name="T33" fmla="*/ 26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5"/>
                  <a:gd name="T52" fmla="*/ 0 h 134"/>
                  <a:gd name="T53" fmla="*/ 135 w 135"/>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5" h="134">
                    <a:moveTo>
                      <a:pt x="52" y="4"/>
                    </a:moveTo>
                    <a:cubicBezTo>
                      <a:pt x="44" y="5"/>
                      <a:pt x="38" y="7"/>
                      <a:pt x="30" y="8"/>
                    </a:cubicBezTo>
                    <a:cubicBezTo>
                      <a:pt x="22" y="11"/>
                      <a:pt x="15" y="10"/>
                      <a:pt x="7" y="14"/>
                    </a:cubicBezTo>
                    <a:cubicBezTo>
                      <a:pt x="0" y="50"/>
                      <a:pt x="6" y="57"/>
                      <a:pt x="39" y="68"/>
                    </a:cubicBezTo>
                    <a:cubicBezTo>
                      <a:pt x="45" y="79"/>
                      <a:pt x="39" y="101"/>
                      <a:pt x="39" y="112"/>
                    </a:cubicBezTo>
                    <a:cubicBezTo>
                      <a:pt x="40" y="134"/>
                      <a:pt x="36" y="128"/>
                      <a:pt x="51" y="133"/>
                    </a:cubicBezTo>
                    <a:cubicBezTo>
                      <a:pt x="60" y="130"/>
                      <a:pt x="57" y="127"/>
                      <a:pt x="63" y="122"/>
                    </a:cubicBezTo>
                    <a:cubicBezTo>
                      <a:pt x="69" y="117"/>
                      <a:pt x="77" y="114"/>
                      <a:pt x="84" y="110"/>
                    </a:cubicBezTo>
                    <a:cubicBezTo>
                      <a:pt x="86" y="100"/>
                      <a:pt x="85" y="91"/>
                      <a:pt x="93" y="86"/>
                    </a:cubicBezTo>
                    <a:cubicBezTo>
                      <a:pt x="100" y="77"/>
                      <a:pt x="102" y="67"/>
                      <a:pt x="114" y="62"/>
                    </a:cubicBezTo>
                    <a:cubicBezTo>
                      <a:pt x="122" y="50"/>
                      <a:pt x="113" y="50"/>
                      <a:pt x="103" y="47"/>
                    </a:cubicBezTo>
                    <a:cubicBezTo>
                      <a:pt x="97" y="42"/>
                      <a:pt x="91" y="41"/>
                      <a:pt x="85" y="35"/>
                    </a:cubicBezTo>
                    <a:cubicBezTo>
                      <a:pt x="84" y="26"/>
                      <a:pt x="82" y="19"/>
                      <a:pt x="90" y="14"/>
                    </a:cubicBezTo>
                    <a:cubicBezTo>
                      <a:pt x="92" y="2"/>
                      <a:pt x="92" y="0"/>
                      <a:pt x="102" y="8"/>
                    </a:cubicBezTo>
                    <a:cubicBezTo>
                      <a:pt x="103" y="24"/>
                      <a:pt x="100" y="26"/>
                      <a:pt x="112" y="32"/>
                    </a:cubicBezTo>
                    <a:cubicBezTo>
                      <a:pt x="117" y="32"/>
                      <a:pt x="121" y="32"/>
                      <a:pt x="126" y="31"/>
                    </a:cubicBezTo>
                    <a:cubicBezTo>
                      <a:pt x="129" y="30"/>
                      <a:pt x="135" y="26"/>
                      <a:pt x="135" y="26"/>
                    </a:cubicBezTo>
                  </a:path>
                </a:pathLst>
              </a:custGeom>
              <a:noFill/>
              <a:ln w="9525">
                <a:solidFill>
                  <a:srgbClr val="006600"/>
                </a:solidFill>
                <a:round/>
                <a:headEnd/>
                <a:tailEnd/>
              </a:ln>
            </p:spPr>
            <p:txBody>
              <a:bodyPr lIns="82800" tIns="39600" rIns="82800" bIns="396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18" name="Freeform 131"/>
              <p:cNvSpPr>
                <a:spLocks/>
              </p:cNvSpPr>
              <p:nvPr/>
            </p:nvSpPr>
            <p:spPr bwMode="auto">
              <a:xfrm>
                <a:off x="4019" y="3267"/>
                <a:ext cx="111" cy="79"/>
              </a:xfrm>
              <a:custGeom>
                <a:avLst/>
                <a:gdLst>
                  <a:gd name="T0" fmla="*/ 58 w 111"/>
                  <a:gd name="T1" fmla="*/ 75 h 79"/>
                  <a:gd name="T2" fmla="*/ 87 w 111"/>
                  <a:gd name="T3" fmla="*/ 68 h 79"/>
                  <a:gd name="T4" fmla="*/ 58 w 111"/>
                  <a:gd name="T5" fmla="*/ 44 h 79"/>
                  <a:gd name="T6" fmla="*/ 58 w 111"/>
                  <a:gd name="T7" fmla="*/ 62 h 79"/>
                  <a:gd name="T8" fmla="*/ 37 w 111"/>
                  <a:gd name="T9" fmla="*/ 48 h 79"/>
                  <a:gd name="T10" fmla="*/ 10 w 111"/>
                  <a:gd name="T11" fmla="*/ 71 h 79"/>
                  <a:gd name="T12" fmla="*/ 0 w 111"/>
                  <a:gd name="T13" fmla="*/ 54 h 79"/>
                  <a:gd name="T14" fmla="*/ 9 w 111"/>
                  <a:gd name="T15" fmla="*/ 38 h 79"/>
                  <a:gd name="T16" fmla="*/ 28 w 111"/>
                  <a:gd name="T17" fmla="*/ 38 h 79"/>
                  <a:gd name="T18" fmla="*/ 36 w 111"/>
                  <a:gd name="T19" fmla="*/ 23 h 79"/>
                  <a:gd name="T20" fmla="*/ 46 w 111"/>
                  <a:gd name="T21" fmla="*/ 0 h 79"/>
                  <a:gd name="T22" fmla="*/ 81 w 111"/>
                  <a:gd name="T23" fmla="*/ 2 h 79"/>
                  <a:gd name="T24" fmla="*/ 93 w 111"/>
                  <a:gd name="T25" fmla="*/ 15 h 79"/>
                  <a:gd name="T26" fmla="*/ 111 w 111"/>
                  <a:gd name="T27" fmla="*/ 8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1"/>
                  <a:gd name="T43" fmla="*/ 0 h 79"/>
                  <a:gd name="T44" fmla="*/ 111 w 111"/>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1" h="79">
                    <a:moveTo>
                      <a:pt x="58" y="75"/>
                    </a:moveTo>
                    <a:cubicBezTo>
                      <a:pt x="68" y="79"/>
                      <a:pt x="80" y="77"/>
                      <a:pt x="87" y="68"/>
                    </a:cubicBezTo>
                    <a:cubicBezTo>
                      <a:pt x="84" y="51"/>
                      <a:pt x="75" y="46"/>
                      <a:pt x="58" y="44"/>
                    </a:cubicBezTo>
                    <a:cubicBezTo>
                      <a:pt x="46" y="40"/>
                      <a:pt x="56" y="53"/>
                      <a:pt x="58" y="62"/>
                    </a:cubicBezTo>
                    <a:cubicBezTo>
                      <a:pt x="47" y="70"/>
                      <a:pt x="46" y="53"/>
                      <a:pt x="37" y="48"/>
                    </a:cubicBezTo>
                    <a:cubicBezTo>
                      <a:pt x="25" y="52"/>
                      <a:pt x="29" y="66"/>
                      <a:pt x="10" y="71"/>
                    </a:cubicBezTo>
                    <a:cubicBezTo>
                      <a:pt x="1" y="67"/>
                      <a:pt x="1" y="64"/>
                      <a:pt x="0" y="54"/>
                    </a:cubicBezTo>
                    <a:cubicBezTo>
                      <a:pt x="1" y="45"/>
                      <a:pt x="0" y="40"/>
                      <a:pt x="9" y="38"/>
                    </a:cubicBezTo>
                    <a:cubicBezTo>
                      <a:pt x="15" y="33"/>
                      <a:pt x="21" y="36"/>
                      <a:pt x="28" y="38"/>
                    </a:cubicBezTo>
                    <a:cubicBezTo>
                      <a:pt x="31" y="33"/>
                      <a:pt x="33" y="28"/>
                      <a:pt x="36" y="23"/>
                    </a:cubicBezTo>
                    <a:cubicBezTo>
                      <a:pt x="37" y="7"/>
                      <a:pt x="34" y="6"/>
                      <a:pt x="46" y="0"/>
                    </a:cubicBezTo>
                    <a:cubicBezTo>
                      <a:pt x="67" y="2"/>
                      <a:pt x="65" y="5"/>
                      <a:pt x="81" y="2"/>
                    </a:cubicBezTo>
                    <a:cubicBezTo>
                      <a:pt x="90" y="3"/>
                      <a:pt x="90" y="7"/>
                      <a:pt x="93" y="15"/>
                    </a:cubicBezTo>
                    <a:cubicBezTo>
                      <a:pt x="102" y="14"/>
                      <a:pt x="105" y="14"/>
                      <a:pt x="111" y="8"/>
                    </a:cubicBezTo>
                  </a:path>
                </a:pathLst>
              </a:custGeom>
              <a:noFill/>
              <a:ln w="9525">
                <a:solidFill>
                  <a:srgbClr val="006600"/>
                </a:solidFill>
                <a:round/>
                <a:headEnd/>
                <a:tailEnd/>
              </a:ln>
            </p:spPr>
            <p:txBody>
              <a:bodyPr lIns="82800" tIns="39600" rIns="82800" bIns="396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19" name="Freeform 132"/>
              <p:cNvSpPr>
                <a:spLocks/>
              </p:cNvSpPr>
              <p:nvPr/>
            </p:nvSpPr>
            <p:spPr bwMode="auto">
              <a:xfrm>
                <a:off x="4050" y="3228"/>
                <a:ext cx="50" cy="36"/>
              </a:xfrm>
              <a:custGeom>
                <a:avLst/>
                <a:gdLst>
                  <a:gd name="T0" fmla="*/ 15 w 50"/>
                  <a:gd name="T1" fmla="*/ 0 h 36"/>
                  <a:gd name="T2" fmla="*/ 5 w 50"/>
                  <a:gd name="T3" fmla="*/ 5 h 36"/>
                  <a:gd name="T4" fmla="*/ 0 w 50"/>
                  <a:gd name="T5" fmla="*/ 15 h 36"/>
                  <a:gd name="T6" fmla="*/ 39 w 50"/>
                  <a:gd name="T7" fmla="*/ 26 h 36"/>
                  <a:gd name="T8" fmla="*/ 50 w 50"/>
                  <a:gd name="T9" fmla="*/ 15 h 36"/>
                  <a:gd name="T10" fmla="*/ 0 60000 65536"/>
                  <a:gd name="T11" fmla="*/ 0 60000 65536"/>
                  <a:gd name="T12" fmla="*/ 0 60000 65536"/>
                  <a:gd name="T13" fmla="*/ 0 60000 65536"/>
                  <a:gd name="T14" fmla="*/ 0 60000 65536"/>
                  <a:gd name="T15" fmla="*/ 0 w 50"/>
                  <a:gd name="T16" fmla="*/ 0 h 36"/>
                  <a:gd name="T17" fmla="*/ 50 w 50"/>
                  <a:gd name="T18" fmla="*/ 36 h 36"/>
                </a:gdLst>
                <a:ahLst/>
                <a:cxnLst>
                  <a:cxn ang="T10">
                    <a:pos x="T0" y="T1"/>
                  </a:cxn>
                  <a:cxn ang="T11">
                    <a:pos x="T2" y="T3"/>
                  </a:cxn>
                  <a:cxn ang="T12">
                    <a:pos x="T4" y="T5"/>
                  </a:cxn>
                  <a:cxn ang="T13">
                    <a:pos x="T6" y="T7"/>
                  </a:cxn>
                  <a:cxn ang="T14">
                    <a:pos x="T8" y="T9"/>
                  </a:cxn>
                </a:cxnLst>
                <a:rect l="T15" t="T16" r="T17" b="T18"/>
                <a:pathLst>
                  <a:path w="50" h="36">
                    <a:moveTo>
                      <a:pt x="15" y="0"/>
                    </a:moveTo>
                    <a:cubicBezTo>
                      <a:pt x="12" y="2"/>
                      <a:pt x="7" y="2"/>
                      <a:pt x="5" y="5"/>
                    </a:cubicBezTo>
                    <a:cubicBezTo>
                      <a:pt x="3" y="8"/>
                      <a:pt x="0" y="15"/>
                      <a:pt x="0" y="15"/>
                    </a:cubicBezTo>
                    <a:cubicBezTo>
                      <a:pt x="5" y="36"/>
                      <a:pt x="12" y="27"/>
                      <a:pt x="39" y="26"/>
                    </a:cubicBezTo>
                    <a:cubicBezTo>
                      <a:pt x="44" y="24"/>
                      <a:pt x="50" y="15"/>
                      <a:pt x="50" y="15"/>
                    </a:cubicBezTo>
                  </a:path>
                </a:pathLst>
              </a:custGeom>
              <a:noFill/>
              <a:ln w="9525">
                <a:solidFill>
                  <a:srgbClr val="006600"/>
                </a:solidFill>
                <a:round/>
                <a:headEnd/>
                <a:tailEnd/>
              </a:ln>
            </p:spPr>
            <p:txBody>
              <a:bodyPr lIns="82800" tIns="39600" rIns="82800" bIns="396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20" name="Freeform 133"/>
              <p:cNvSpPr>
                <a:spLocks/>
              </p:cNvSpPr>
              <p:nvPr/>
            </p:nvSpPr>
            <p:spPr bwMode="auto">
              <a:xfrm>
                <a:off x="3942" y="3401"/>
                <a:ext cx="52" cy="67"/>
              </a:xfrm>
              <a:custGeom>
                <a:avLst/>
                <a:gdLst>
                  <a:gd name="T0" fmla="*/ 0 w 52"/>
                  <a:gd name="T1" fmla="*/ 0 h 67"/>
                  <a:gd name="T2" fmla="*/ 51 w 52"/>
                  <a:gd name="T3" fmla="*/ 27 h 67"/>
                  <a:gd name="T4" fmla="*/ 50 w 52"/>
                  <a:gd name="T5" fmla="*/ 36 h 67"/>
                  <a:gd name="T6" fmla="*/ 35 w 52"/>
                  <a:gd name="T7" fmla="*/ 39 h 67"/>
                  <a:gd name="T8" fmla="*/ 26 w 52"/>
                  <a:gd name="T9" fmla="*/ 67 h 67"/>
                  <a:gd name="T10" fmla="*/ 0 60000 65536"/>
                  <a:gd name="T11" fmla="*/ 0 60000 65536"/>
                  <a:gd name="T12" fmla="*/ 0 60000 65536"/>
                  <a:gd name="T13" fmla="*/ 0 60000 65536"/>
                  <a:gd name="T14" fmla="*/ 0 60000 65536"/>
                  <a:gd name="T15" fmla="*/ 0 w 52"/>
                  <a:gd name="T16" fmla="*/ 0 h 67"/>
                  <a:gd name="T17" fmla="*/ 52 w 52"/>
                  <a:gd name="T18" fmla="*/ 67 h 67"/>
                </a:gdLst>
                <a:ahLst/>
                <a:cxnLst>
                  <a:cxn ang="T10">
                    <a:pos x="T0" y="T1"/>
                  </a:cxn>
                  <a:cxn ang="T11">
                    <a:pos x="T2" y="T3"/>
                  </a:cxn>
                  <a:cxn ang="T12">
                    <a:pos x="T4" y="T5"/>
                  </a:cxn>
                  <a:cxn ang="T13">
                    <a:pos x="T6" y="T7"/>
                  </a:cxn>
                  <a:cxn ang="T14">
                    <a:pos x="T8" y="T9"/>
                  </a:cxn>
                </a:cxnLst>
                <a:rect l="T15" t="T16" r="T17" b="T18"/>
                <a:pathLst>
                  <a:path w="52" h="67">
                    <a:moveTo>
                      <a:pt x="0" y="0"/>
                    </a:moveTo>
                    <a:cubicBezTo>
                      <a:pt x="20" y="4"/>
                      <a:pt x="34" y="15"/>
                      <a:pt x="51" y="27"/>
                    </a:cubicBezTo>
                    <a:cubicBezTo>
                      <a:pt x="51" y="30"/>
                      <a:pt x="52" y="34"/>
                      <a:pt x="50" y="36"/>
                    </a:cubicBezTo>
                    <a:cubicBezTo>
                      <a:pt x="46" y="39"/>
                      <a:pt x="35" y="39"/>
                      <a:pt x="35" y="39"/>
                    </a:cubicBezTo>
                    <a:cubicBezTo>
                      <a:pt x="24" y="46"/>
                      <a:pt x="26" y="55"/>
                      <a:pt x="26" y="67"/>
                    </a:cubicBezTo>
                  </a:path>
                </a:pathLst>
              </a:custGeom>
              <a:noFill/>
              <a:ln w="9525">
                <a:solidFill>
                  <a:srgbClr val="006600"/>
                </a:solidFill>
                <a:round/>
                <a:headEnd/>
                <a:tailEnd/>
              </a:ln>
            </p:spPr>
            <p:txBody>
              <a:bodyPr lIns="82800" tIns="39600" rIns="82800" bIns="396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21" name="Freeform 134"/>
              <p:cNvSpPr>
                <a:spLocks/>
              </p:cNvSpPr>
              <p:nvPr/>
            </p:nvSpPr>
            <p:spPr bwMode="auto">
              <a:xfrm>
                <a:off x="3899" y="3252"/>
                <a:ext cx="93" cy="149"/>
              </a:xfrm>
              <a:custGeom>
                <a:avLst/>
                <a:gdLst>
                  <a:gd name="T0" fmla="*/ 42 w 93"/>
                  <a:gd name="T1" fmla="*/ 149 h 149"/>
                  <a:gd name="T2" fmla="*/ 22 w 93"/>
                  <a:gd name="T3" fmla="*/ 125 h 149"/>
                  <a:gd name="T4" fmla="*/ 28 w 93"/>
                  <a:gd name="T5" fmla="*/ 113 h 149"/>
                  <a:gd name="T6" fmla="*/ 22 w 93"/>
                  <a:gd name="T7" fmla="*/ 101 h 149"/>
                  <a:gd name="T8" fmla="*/ 12 w 93"/>
                  <a:gd name="T9" fmla="*/ 98 h 149"/>
                  <a:gd name="T10" fmla="*/ 10 w 93"/>
                  <a:gd name="T11" fmla="*/ 89 h 149"/>
                  <a:gd name="T12" fmla="*/ 0 w 93"/>
                  <a:gd name="T13" fmla="*/ 80 h 149"/>
                  <a:gd name="T14" fmla="*/ 25 w 93"/>
                  <a:gd name="T15" fmla="*/ 56 h 149"/>
                  <a:gd name="T16" fmla="*/ 45 w 93"/>
                  <a:gd name="T17" fmla="*/ 71 h 149"/>
                  <a:gd name="T18" fmla="*/ 58 w 93"/>
                  <a:gd name="T19" fmla="*/ 54 h 149"/>
                  <a:gd name="T20" fmla="*/ 67 w 93"/>
                  <a:gd name="T21" fmla="*/ 27 h 149"/>
                  <a:gd name="T22" fmla="*/ 87 w 93"/>
                  <a:gd name="T23" fmla="*/ 14 h 149"/>
                  <a:gd name="T24" fmla="*/ 67 w 93"/>
                  <a:gd name="T25" fmla="*/ 2 h 149"/>
                  <a:gd name="T26" fmla="*/ 43 w 93"/>
                  <a:gd name="T27" fmla="*/ 6 h 149"/>
                  <a:gd name="T28" fmla="*/ 40 w 93"/>
                  <a:gd name="T29" fmla="*/ 0 h 1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
                  <a:gd name="T46" fmla="*/ 0 h 149"/>
                  <a:gd name="T47" fmla="*/ 93 w 93"/>
                  <a:gd name="T48" fmla="*/ 149 h 1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 h="149">
                    <a:moveTo>
                      <a:pt x="42" y="149"/>
                    </a:moveTo>
                    <a:cubicBezTo>
                      <a:pt x="33" y="145"/>
                      <a:pt x="27" y="134"/>
                      <a:pt x="22" y="125"/>
                    </a:cubicBezTo>
                    <a:cubicBezTo>
                      <a:pt x="21" y="118"/>
                      <a:pt x="23" y="117"/>
                      <a:pt x="28" y="113"/>
                    </a:cubicBezTo>
                    <a:cubicBezTo>
                      <a:pt x="33" y="105"/>
                      <a:pt x="30" y="102"/>
                      <a:pt x="22" y="101"/>
                    </a:cubicBezTo>
                    <a:cubicBezTo>
                      <a:pt x="19" y="99"/>
                      <a:pt x="14" y="101"/>
                      <a:pt x="12" y="98"/>
                    </a:cubicBezTo>
                    <a:cubicBezTo>
                      <a:pt x="10" y="96"/>
                      <a:pt x="12" y="92"/>
                      <a:pt x="10" y="89"/>
                    </a:cubicBezTo>
                    <a:cubicBezTo>
                      <a:pt x="8" y="85"/>
                      <a:pt x="3" y="84"/>
                      <a:pt x="0" y="80"/>
                    </a:cubicBezTo>
                    <a:cubicBezTo>
                      <a:pt x="2" y="65"/>
                      <a:pt x="10" y="58"/>
                      <a:pt x="25" y="56"/>
                    </a:cubicBezTo>
                    <a:cubicBezTo>
                      <a:pt x="39" y="58"/>
                      <a:pt x="39" y="59"/>
                      <a:pt x="45" y="71"/>
                    </a:cubicBezTo>
                    <a:cubicBezTo>
                      <a:pt x="47" y="61"/>
                      <a:pt x="48" y="57"/>
                      <a:pt x="58" y="54"/>
                    </a:cubicBezTo>
                    <a:cubicBezTo>
                      <a:pt x="64" y="45"/>
                      <a:pt x="59" y="34"/>
                      <a:pt x="67" y="27"/>
                    </a:cubicBezTo>
                    <a:cubicBezTo>
                      <a:pt x="73" y="22"/>
                      <a:pt x="87" y="14"/>
                      <a:pt x="87" y="14"/>
                    </a:cubicBezTo>
                    <a:cubicBezTo>
                      <a:pt x="93" y="4"/>
                      <a:pt x="75" y="4"/>
                      <a:pt x="67" y="2"/>
                    </a:cubicBezTo>
                    <a:cubicBezTo>
                      <a:pt x="58" y="3"/>
                      <a:pt x="52" y="5"/>
                      <a:pt x="43" y="6"/>
                    </a:cubicBezTo>
                    <a:cubicBezTo>
                      <a:pt x="40" y="1"/>
                      <a:pt x="40" y="4"/>
                      <a:pt x="40" y="0"/>
                    </a:cubicBezTo>
                  </a:path>
                </a:pathLst>
              </a:custGeom>
              <a:noFill/>
              <a:ln w="9525">
                <a:solidFill>
                  <a:srgbClr val="006600"/>
                </a:solidFill>
                <a:round/>
                <a:headEnd/>
                <a:tailEnd/>
              </a:ln>
            </p:spPr>
            <p:txBody>
              <a:bodyPr lIns="82800" tIns="39600" rIns="82800" bIns="396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22" name="Freeform 135"/>
              <p:cNvSpPr>
                <a:spLocks/>
              </p:cNvSpPr>
              <p:nvPr/>
            </p:nvSpPr>
            <p:spPr bwMode="auto">
              <a:xfrm>
                <a:off x="3897" y="3368"/>
                <a:ext cx="31" cy="42"/>
              </a:xfrm>
              <a:custGeom>
                <a:avLst/>
                <a:gdLst>
                  <a:gd name="T0" fmla="*/ 0 w 31"/>
                  <a:gd name="T1" fmla="*/ 0 h 42"/>
                  <a:gd name="T2" fmla="*/ 29 w 31"/>
                  <a:gd name="T3" fmla="*/ 31 h 42"/>
                  <a:gd name="T4" fmla="*/ 15 w 31"/>
                  <a:gd name="T5" fmla="*/ 42 h 42"/>
                  <a:gd name="T6" fmla="*/ 0 60000 65536"/>
                  <a:gd name="T7" fmla="*/ 0 60000 65536"/>
                  <a:gd name="T8" fmla="*/ 0 60000 65536"/>
                  <a:gd name="T9" fmla="*/ 0 w 31"/>
                  <a:gd name="T10" fmla="*/ 0 h 42"/>
                  <a:gd name="T11" fmla="*/ 31 w 31"/>
                  <a:gd name="T12" fmla="*/ 42 h 42"/>
                </a:gdLst>
                <a:ahLst/>
                <a:cxnLst>
                  <a:cxn ang="T6">
                    <a:pos x="T0" y="T1"/>
                  </a:cxn>
                  <a:cxn ang="T7">
                    <a:pos x="T2" y="T3"/>
                  </a:cxn>
                  <a:cxn ang="T8">
                    <a:pos x="T4" y="T5"/>
                  </a:cxn>
                </a:cxnLst>
                <a:rect l="T9" t="T10" r="T11" b="T12"/>
                <a:pathLst>
                  <a:path w="31" h="42">
                    <a:moveTo>
                      <a:pt x="0" y="0"/>
                    </a:moveTo>
                    <a:cubicBezTo>
                      <a:pt x="6" y="18"/>
                      <a:pt x="10" y="28"/>
                      <a:pt x="29" y="31"/>
                    </a:cubicBezTo>
                    <a:cubicBezTo>
                      <a:pt x="31" y="42"/>
                      <a:pt x="21" y="36"/>
                      <a:pt x="15" y="42"/>
                    </a:cubicBezTo>
                  </a:path>
                </a:pathLst>
              </a:custGeom>
              <a:noFill/>
              <a:ln w="9525">
                <a:solidFill>
                  <a:srgbClr val="006600"/>
                </a:solidFill>
                <a:round/>
                <a:headEnd/>
                <a:tailEnd/>
              </a:ln>
            </p:spPr>
            <p:txBody>
              <a:bodyPr lIns="82800" tIns="39600" rIns="82800" bIns="396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23" name="Freeform 136"/>
              <p:cNvSpPr>
                <a:spLocks/>
              </p:cNvSpPr>
              <p:nvPr/>
            </p:nvSpPr>
            <p:spPr bwMode="auto">
              <a:xfrm>
                <a:off x="4028" y="3251"/>
                <a:ext cx="18" cy="28"/>
              </a:xfrm>
              <a:custGeom>
                <a:avLst/>
                <a:gdLst>
                  <a:gd name="T0" fmla="*/ 12 w 18"/>
                  <a:gd name="T1" fmla="*/ 12 h 28"/>
                  <a:gd name="T2" fmla="*/ 1 w 18"/>
                  <a:gd name="T3" fmla="*/ 24 h 28"/>
                  <a:gd name="T4" fmla="*/ 18 w 18"/>
                  <a:gd name="T5" fmla="*/ 21 h 28"/>
                  <a:gd name="T6" fmla="*/ 16 w 18"/>
                  <a:gd name="T7" fmla="*/ 10 h 28"/>
                  <a:gd name="T8" fmla="*/ 6 w 18"/>
                  <a:gd name="T9" fmla="*/ 0 h 28"/>
                  <a:gd name="T10" fmla="*/ 12 w 18"/>
                  <a:gd name="T11" fmla="*/ 12 h 28"/>
                  <a:gd name="T12" fmla="*/ 0 60000 65536"/>
                  <a:gd name="T13" fmla="*/ 0 60000 65536"/>
                  <a:gd name="T14" fmla="*/ 0 60000 65536"/>
                  <a:gd name="T15" fmla="*/ 0 60000 65536"/>
                  <a:gd name="T16" fmla="*/ 0 60000 65536"/>
                  <a:gd name="T17" fmla="*/ 0 60000 65536"/>
                  <a:gd name="T18" fmla="*/ 0 w 18"/>
                  <a:gd name="T19" fmla="*/ 0 h 28"/>
                  <a:gd name="T20" fmla="*/ 18 w 1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8" h="28">
                    <a:moveTo>
                      <a:pt x="12" y="12"/>
                    </a:moveTo>
                    <a:cubicBezTo>
                      <a:pt x="2" y="20"/>
                      <a:pt x="4" y="15"/>
                      <a:pt x="1" y="24"/>
                    </a:cubicBezTo>
                    <a:cubicBezTo>
                      <a:pt x="8" y="28"/>
                      <a:pt x="13" y="28"/>
                      <a:pt x="18" y="21"/>
                    </a:cubicBezTo>
                    <a:cubicBezTo>
                      <a:pt x="17" y="17"/>
                      <a:pt x="18" y="13"/>
                      <a:pt x="16" y="10"/>
                    </a:cubicBezTo>
                    <a:cubicBezTo>
                      <a:pt x="14" y="6"/>
                      <a:pt x="6" y="0"/>
                      <a:pt x="6" y="0"/>
                    </a:cubicBezTo>
                    <a:cubicBezTo>
                      <a:pt x="0" y="8"/>
                      <a:pt x="2" y="12"/>
                      <a:pt x="12" y="12"/>
                    </a:cubicBezTo>
                    <a:close/>
                  </a:path>
                </a:pathLst>
              </a:custGeom>
              <a:solidFill>
                <a:srgbClr val="FFFFFF">
                  <a:alpha val="85097"/>
                </a:srgbClr>
              </a:solidFill>
              <a:ln w="9525">
                <a:solidFill>
                  <a:srgbClr val="006600"/>
                </a:solidFill>
                <a:round/>
                <a:headEnd/>
                <a:tailEnd/>
              </a:ln>
            </p:spPr>
            <p:txBody>
              <a:bodyPr lIns="82800" tIns="39600" rIns="82800" bIns="396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grpSp>
        <p:sp>
          <p:nvSpPr>
            <p:cNvPr id="15" name="Rectangle 137"/>
            <p:cNvSpPr>
              <a:spLocks noChangeArrowheads="1"/>
            </p:cNvSpPr>
            <p:nvPr/>
          </p:nvSpPr>
          <p:spPr bwMode="auto">
            <a:xfrm>
              <a:off x="3668568" y="2489917"/>
              <a:ext cx="1631115" cy="402143"/>
            </a:xfrm>
            <a:prstGeom prst="rect">
              <a:avLst/>
            </a:prstGeom>
            <a:noFill/>
            <a:ln w="9525">
              <a:noFill/>
              <a:miter lim="800000"/>
              <a:headEnd/>
              <a:tailEnd/>
            </a:ln>
          </p:spPr>
          <p:txBody>
            <a:bodyPr lIns="82124" tIns="41061" rIns="82124" bIns="41061" anchor="b">
              <a:spAutoFit/>
            </a:bodyPr>
            <a:lstStyle/>
            <a:p>
              <a:pPr marL="0" marR="0" lvl="0" indent="0" algn="ctr" defTabSz="814388" eaLnBrk="0" fontAlgn="auto" latinLnBrk="0" hangingPunct="0">
                <a:lnSpc>
                  <a:spcPct val="9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3F5CFF"/>
                  </a:solidFill>
                  <a:effectLst/>
                  <a:uLnTx/>
                  <a:uFillTx/>
                  <a:cs typeface="Arial" charset="0"/>
                </a:rPr>
                <a:t>場所</a:t>
              </a:r>
              <a:endParaRPr kumimoji="0" lang="en-US" sz="1200" b="1" i="0" u="none" strike="noStrike" kern="0" cap="none" spc="0" normalizeH="0" baseline="0" noProof="0" dirty="0">
                <a:ln>
                  <a:noFill/>
                </a:ln>
                <a:solidFill>
                  <a:srgbClr val="3F5CFF"/>
                </a:solidFill>
                <a:effectLst/>
                <a:uLnTx/>
                <a:uFillTx/>
                <a:cs typeface="Arial" charset="0"/>
              </a:endParaRPr>
            </a:p>
          </p:txBody>
        </p:sp>
      </p:grpSp>
      <p:grpSp>
        <p:nvGrpSpPr>
          <p:cNvPr id="24" name="Group 140"/>
          <p:cNvGrpSpPr>
            <a:grpSpLocks/>
          </p:cNvGrpSpPr>
          <p:nvPr/>
        </p:nvGrpSpPr>
        <p:grpSpPr bwMode="auto">
          <a:xfrm>
            <a:off x="879875" y="1238891"/>
            <a:ext cx="862448" cy="776872"/>
            <a:chOff x="4723124" y="1882205"/>
            <a:chExt cx="1564941" cy="1674101"/>
          </a:xfrm>
        </p:grpSpPr>
        <p:pic>
          <p:nvPicPr>
            <p:cNvPr id="25" name="Picture 17" descr="employ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3124" y="1882205"/>
              <a:ext cx="1564941" cy="1042737"/>
            </a:xfrm>
            <a:prstGeom prst="rect">
              <a:avLst/>
            </a:prstGeom>
            <a:noFill/>
            <a:ln w="9525">
              <a:noFill/>
              <a:miter lim="800000"/>
              <a:headEnd/>
              <a:tailEnd/>
            </a:ln>
          </p:spPr>
        </p:pic>
        <p:sp>
          <p:nvSpPr>
            <p:cNvPr id="26" name="Text Box 18"/>
            <p:cNvSpPr txBox="1">
              <a:spLocks noChangeArrowheads="1"/>
            </p:cNvSpPr>
            <p:nvPr/>
          </p:nvSpPr>
          <p:spPr bwMode="auto">
            <a:xfrm>
              <a:off x="4973502" y="3019189"/>
              <a:ext cx="1141128" cy="537117"/>
            </a:xfrm>
            <a:prstGeom prst="rect">
              <a:avLst/>
            </a:prstGeom>
            <a:noFill/>
            <a:ln w="9525">
              <a:noFill/>
              <a:miter lim="800000"/>
              <a:headEnd/>
              <a:tailEnd/>
            </a:ln>
          </p:spPr>
          <p:txBody>
            <a:bodyPr wrap="none" lIns="82800" tIns="39600" rIns="82800" bIns="39600">
              <a:spAutoFit/>
            </a:bodyPr>
            <a:lstStyle/>
            <a:p>
              <a:pPr marL="0" marR="0" lvl="0" indent="0" defTabSz="814388" eaLnBrk="0" fontAlgn="auto" latinLnBrk="0" hangingPunct="0">
                <a:lnSpc>
                  <a:spcPct val="90000"/>
                </a:lnSpc>
                <a:spcBef>
                  <a:spcPts val="0"/>
                </a:spcBef>
                <a:spcAft>
                  <a:spcPts val="0"/>
                </a:spcAft>
                <a:buClrTx/>
                <a:buSzTx/>
                <a:buFontTx/>
                <a:buNone/>
                <a:tabLst/>
                <a:defRPr/>
              </a:pPr>
              <a:r>
                <a:rPr lang="en-US" sz="1200" b="1" kern="0" dirty="0" smtClean="0">
                  <a:solidFill>
                    <a:srgbClr val="FF6600"/>
                  </a:solidFill>
                </a:rPr>
                <a:t>ユーザ</a:t>
              </a:r>
              <a:endParaRPr kumimoji="0" lang="en-US" sz="1200" b="1" i="0" u="none" strike="noStrike" kern="0" cap="none" spc="0" normalizeH="0" baseline="0" noProof="0" dirty="0">
                <a:ln>
                  <a:noFill/>
                </a:ln>
                <a:solidFill>
                  <a:srgbClr val="FF6600"/>
                </a:solidFill>
                <a:effectLst/>
                <a:uLnTx/>
                <a:uFillTx/>
              </a:endParaRPr>
            </a:p>
          </p:txBody>
        </p:sp>
      </p:grpSp>
      <p:grpSp>
        <p:nvGrpSpPr>
          <p:cNvPr id="27" name="Group 116"/>
          <p:cNvGrpSpPr>
            <a:grpSpLocks/>
          </p:cNvGrpSpPr>
          <p:nvPr/>
        </p:nvGrpSpPr>
        <p:grpSpPr bwMode="auto">
          <a:xfrm>
            <a:off x="3394123" y="1336220"/>
            <a:ext cx="690947" cy="688668"/>
            <a:chOff x="2054" y="1844"/>
            <a:chExt cx="720" cy="700"/>
          </a:xfrm>
        </p:grpSpPr>
        <p:grpSp>
          <p:nvGrpSpPr>
            <p:cNvPr id="28" name="Group 117"/>
            <p:cNvGrpSpPr>
              <a:grpSpLocks/>
            </p:cNvGrpSpPr>
            <p:nvPr/>
          </p:nvGrpSpPr>
          <p:grpSpPr bwMode="auto">
            <a:xfrm>
              <a:off x="2257" y="1844"/>
              <a:ext cx="379" cy="440"/>
              <a:chOff x="3514" y="2693"/>
              <a:chExt cx="265" cy="308"/>
            </a:xfrm>
          </p:grpSpPr>
          <p:sp>
            <p:nvSpPr>
              <p:cNvPr id="30" name="AutoShape 118"/>
              <p:cNvSpPr>
                <a:spLocks noChangeArrowheads="1"/>
              </p:cNvSpPr>
              <p:nvPr/>
            </p:nvSpPr>
            <p:spPr bwMode="auto">
              <a:xfrm>
                <a:off x="3514" y="2693"/>
                <a:ext cx="221" cy="308"/>
              </a:xfrm>
              <a:prstGeom prst="roundRect">
                <a:avLst>
                  <a:gd name="adj" fmla="val 45699"/>
                </a:avLst>
              </a:prstGeom>
              <a:solidFill>
                <a:srgbClr val="FFFFFF">
                  <a:alpha val="85097"/>
                </a:srgbClr>
              </a:solidFill>
              <a:ln w="15875">
                <a:solidFill>
                  <a:srgbClr val="B21A1A"/>
                </a:solidFill>
                <a:round/>
                <a:headEnd/>
                <a:tailEnd/>
              </a:ln>
            </p:spPr>
            <p:txBody>
              <a:bodyPr wrap="none" lIns="82800" tIns="39600" rIns="82800" bIns="39600" anchor="ctr"/>
              <a:lstStyle/>
              <a:p>
                <a:pPr marL="0" marR="0" lvl="0" indent="0" defTabSz="914400" eaLnBrk="0" fontAlgn="auto" latinLnBrk="0" hangingPunct="0">
                  <a:lnSpc>
                    <a:spcPct val="9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31" name="Line 119"/>
              <p:cNvSpPr>
                <a:spLocks noChangeShapeType="1"/>
              </p:cNvSpPr>
              <p:nvPr/>
            </p:nvSpPr>
            <p:spPr bwMode="auto">
              <a:xfrm>
                <a:off x="3519" y="2781"/>
                <a:ext cx="218" cy="0"/>
              </a:xfrm>
              <a:prstGeom prst="line">
                <a:avLst/>
              </a:prstGeom>
              <a:noFill/>
              <a:ln w="15875">
                <a:solidFill>
                  <a:srgbClr val="B21A1A"/>
                </a:solidFill>
                <a:round/>
                <a:headEnd/>
                <a:tailEnd/>
              </a:ln>
            </p:spPr>
            <p:txBody>
              <a:bodyPr lIns="82800" tIns="39600" rIns="82800" bIns="396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32" name="Line 120"/>
              <p:cNvSpPr>
                <a:spLocks noChangeShapeType="1"/>
              </p:cNvSpPr>
              <p:nvPr/>
            </p:nvSpPr>
            <p:spPr bwMode="auto">
              <a:xfrm>
                <a:off x="3515" y="2801"/>
                <a:ext cx="218" cy="0"/>
              </a:xfrm>
              <a:prstGeom prst="line">
                <a:avLst/>
              </a:prstGeom>
              <a:noFill/>
              <a:ln w="15875">
                <a:solidFill>
                  <a:srgbClr val="B21A1A"/>
                </a:solidFill>
                <a:round/>
                <a:headEnd/>
                <a:tailEnd/>
              </a:ln>
            </p:spPr>
            <p:txBody>
              <a:bodyPr lIns="82800" tIns="39600" rIns="82800" bIns="396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33" name="Oval 121"/>
              <p:cNvSpPr>
                <a:spLocks noChangeArrowheads="1"/>
              </p:cNvSpPr>
              <p:nvPr/>
            </p:nvSpPr>
            <p:spPr bwMode="auto">
              <a:xfrm>
                <a:off x="3624" y="2721"/>
                <a:ext cx="155" cy="155"/>
              </a:xfrm>
              <a:prstGeom prst="ellipse">
                <a:avLst/>
              </a:prstGeom>
              <a:solidFill>
                <a:srgbClr val="FFFFFF"/>
              </a:solidFill>
              <a:ln w="15875">
                <a:solidFill>
                  <a:srgbClr val="B21A1A"/>
                </a:solidFill>
                <a:round/>
                <a:headEnd/>
                <a:tailEnd/>
              </a:ln>
            </p:spPr>
            <p:txBody>
              <a:bodyPr wrap="none" lIns="82800" tIns="39600" rIns="82800" bIns="39600" anchor="ctr"/>
              <a:lstStyle/>
              <a:p>
                <a:pPr marL="0" marR="0" lvl="0" indent="0" defTabSz="914400" eaLnBrk="0" fontAlgn="auto" latinLnBrk="0" hangingPunct="0">
                  <a:lnSpc>
                    <a:spcPct val="9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34" name="Oval 122"/>
              <p:cNvSpPr>
                <a:spLocks noChangeArrowheads="1"/>
              </p:cNvSpPr>
              <p:nvPr/>
            </p:nvSpPr>
            <p:spPr bwMode="auto">
              <a:xfrm>
                <a:off x="3681" y="2778"/>
                <a:ext cx="41" cy="41"/>
              </a:xfrm>
              <a:prstGeom prst="ellipse">
                <a:avLst/>
              </a:prstGeom>
              <a:solidFill>
                <a:srgbClr val="FFFFFF">
                  <a:alpha val="85097"/>
                </a:srgbClr>
              </a:solidFill>
              <a:ln w="15875">
                <a:solidFill>
                  <a:srgbClr val="B21A1A"/>
                </a:solidFill>
                <a:round/>
                <a:headEnd/>
                <a:tailEnd/>
              </a:ln>
            </p:spPr>
            <p:txBody>
              <a:bodyPr wrap="none" lIns="82800" tIns="39600" rIns="82800" bIns="39600" anchor="ctr"/>
              <a:lstStyle/>
              <a:p>
                <a:pPr marL="0" marR="0" lvl="0" indent="0" defTabSz="914400" eaLnBrk="0" fontAlgn="auto" latinLnBrk="0" hangingPunct="0">
                  <a:lnSpc>
                    <a:spcPct val="9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grpSp>
            <p:nvGrpSpPr>
              <p:cNvPr id="35" name="Group 123"/>
              <p:cNvGrpSpPr>
                <a:grpSpLocks/>
              </p:cNvGrpSpPr>
              <p:nvPr/>
            </p:nvGrpSpPr>
            <p:grpSpPr bwMode="auto">
              <a:xfrm>
                <a:off x="3602" y="2874"/>
                <a:ext cx="96" cy="95"/>
                <a:chOff x="3619" y="2556"/>
                <a:chExt cx="139" cy="139"/>
              </a:xfrm>
            </p:grpSpPr>
            <p:sp>
              <p:nvSpPr>
                <p:cNvPr id="36" name="Rectangle 124"/>
                <p:cNvSpPr>
                  <a:spLocks noChangeArrowheads="1"/>
                </p:cNvSpPr>
                <p:nvPr/>
              </p:nvSpPr>
              <p:spPr bwMode="auto">
                <a:xfrm>
                  <a:off x="3665" y="2556"/>
                  <a:ext cx="45" cy="139"/>
                </a:xfrm>
                <a:prstGeom prst="rect">
                  <a:avLst/>
                </a:prstGeom>
                <a:solidFill>
                  <a:srgbClr val="B21A1A"/>
                </a:solidFill>
                <a:ln w="15875">
                  <a:solidFill>
                    <a:srgbClr val="B21A1A"/>
                  </a:solidFill>
                  <a:miter lim="800000"/>
                  <a:headEnd/>
                  <a:tailEnd/>
                </a:ln>
              </p:spPr>
              <p:txBody>
                <a:bodyPr wrap="none" lIns="82800" tIns="39600" rIns="82800" bIns="39600" anchor="ctr"/>
                <a:lstStyle/>
                <a:p>
                  <a:pPr marL="0" marR="0" lvl="0" indent="0" defTabSz="914400" eaLnBrk="0" fontAlgn="auto" latinLnBrk="0" hangingPunct="0">
                    <a:lnSpc>
                      <a:spcPct val="9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sp>
              <p:nvSpPr>
                <p:cNvPr id="37" name="Rectangle 125"/>
                <p:cNvSpPr>
                  <a:spLocks noChangeArrowheads="1"/>
                </p:cNvSpPr>
                <p:nvPr/>
              </p:nvSpPr>
              <p:spPr bwMode="auto">
                <a:xfrm rot="5400000" flipV="1">
                  <a:off x="3666" y="2557"/>
                  <a:ext cx="45" cy="139"/>
                </a:xfrm>
                <a:prstGeom prst="rect">
                  <a:avLst/>
                </a:prstGeom>
                <a:solidFill>
                  <a:srgbClr val="B21A1A"/>
                </a:solidFill>
                <a:ln w="15875">
                  <a:solidFill>
                    <a:srgbClr val="B21A1A"/>
                  </a:solidFill>
                  <a:miter lim="800000"/>
                  <a:headEnd/>
                  <a:tailEnd/>
                </a:ln>
              </p:spPr>
              <p:txBody>
                <a:bodyPr vert="eaVert" wrap="none" lIns="82800" tIns="39600" rIns="82800" bIns="39600" anchor="ctr"/>
                <a:lstStyle/>
                <a:p>
                  <a:pPr marL="0" marR="0" lvl="0" indent="0" defTabSz="914400" eaLnBrk="0" fontAlgn="auto" latinLnBrk="0" hangingPunct="0">
                    <a:lnSpc>
                      <a:spcPct val="9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accent1">
                        <a:lumMod val="75000"/>
                      </a:schemeClr>
                    </a:solidFill>
                    <a:effectLst/>
                    <a:uLnTx/>
                    <a:uFillTx/>
                  </a:endParaRPr>
                </a:p>
              </p:txBody>
            </p:sp>
          </p:grpSp>
        </p:grpSp>
        <p:sp>
          <p:nvSpPr>
            <p:cNvPr id="29" name="Rectangle 126"/>
            <p:cNvSpPr>
              <a:spLocks noChangeArrowheads="1"/>
            </p:cNvSpPr>
            <p:nvPr/>
          </p:nvSpPr>
          <p:spPr bwMode="auto">
            <a:xfrm>
              <a:off x="2054" y="2310"/>
              <a:ext cx="720" cy="234"/>
            </a:xfrm>
            <a:prstGeom prst="rect">
              <a:avLst/>
            </a:prstGeom>
            <a:noFill/>
            <a:ln w="9525">
              <a:noFill/>
              <a:miter lim="800000"/>
              <a:headEnd/>
              <a:tailEnd/>
            </a:ln>
          </p:spPr>
          <p:txBody>
            <a:bodyPr lIns="82124" tIns="41061" rIns="82124" bIns="41061" anchor="b">
              <a:spAutoFit/>
            </a:bodyPr>
            <a:lstStyle/>
            <a:p>
              <a:pPr marL="0" marR="0" lvl="0" indent="0" algn="ctr" defTabSz="814388" eaLnBrk="0" fontAlgn="auto" latinLnBrk="0" hangingPunct="0">
                <a:lnSpc>
                  <a:spcPct val="90000"/>
                </a:lnSpc>
                <a:spcBef>
                  <a:spcPts val="0"/>
                </a:spcBef>
                <a:spcAft>
                  <a:spcPts val="0"/>
                </a:spcAft>
                <a:buClrTx/>
                <a:buSzTx/>
                <a:buFontTx/>
                <a:buNone/>
                <a:tabLst/>
                <a:defRPr/>
              </a:pPr>
              <a:r>
                <a:rPr lang="ja-JP" altLang="en-US" sz="1200" b="1" kern="0" noProof="0" dirty="0" smtClean="0">
                  <a:solidFill>
                    <a:srgbClr val="008000"/>
                  </a:solidFill>
                  <a:cs typeface="Arial" charset="0"/>
                </a:rPr>
                <a:t>状態</a:t>
              </a:r>
              <a:endParaRPr kumimoji="0" lang="en-US" sz="1200" b="1" i="0" u="none" strike="noStrike" kern="0" cap="none" spc="0" normalizeH="0" baseline="0" noProof="0" dirty="0">
                <a:ln>
                  <a:noFill/>
                </a:ln>
                <a:solidFill>
                  <a:srgbClr val="008000"/>
                </a:solidFill>
                <a:effectLst/>
                <a:uLnTx/>
                <a:uFillTx/>
                <a:cs typeface="Arial" charset="0"/>
              </a:endParaRPr>
            </a:p>
          </p:txBody>
        </p:sp>
      </p:grpSp>
      <p:grpSp>
        <p:nvGrpSpPr>
          <p:cNvPr id="38" name="Group 38"/>
          <p:cNvGrpSpPr/>
          <p:nvPr/>
        </p:nvGrpSpPr>
        <p:grpSpPr>
          <a:xfrm>
            <a:off x="4141910" y="1288837"/>
            <a:ext cx="747455" cy="720162"/>
            <a:chOff x="5612761" y="5188225"/>
            <a:chExt cx="747455" cy="846309"/>
          </a:xfrm>
        </p:grpSpPr>
        <p:pic>
          <p:nvPicPr>
            <p:cNvPr id="39" name="Picture 3" descr="C:\Documents and Settings\chyps\Local Settings\Temporary Internet Files\Content.IE5\G2GICGT8\MC900441468[1].png"/>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687" y="5188225"/>
              <a:ext cx="530613" cy="569165"/>
            </a:xfrm>
            <a:prstGeom prst="rect">
              <a:avLst/>
            </a:prstGeom>
            <a:noFill/>
          </p:spPr>
        </p:pic>
        <p:sp>
          <p:nvSpPr>
            <p:cNvPr id="40" name="Rectangle 126"/>
            <p:cNvSpPr>
              <a:spLocks noChangeArrowheads="1"/>
            </p:cNvSpPr>
            <p:nvPr/>
          </p:nvSpPr>
          <p:spPr bwMode="auto">
            <a:xfrm>
              <a:off x="5612761" y="5738156"/>
              <a:ext cx="747455" cy="296378"/>
            </a:xfrm>
            <a:prstGeom prst="rect">
              <a:avLst/>
            </a:prstGeom>
            <a:noFill/>
            <a:ln w="9525">
              <a:noFill/>
              <a:miter lim="800000"/>
              <a:headEnd/>
              <a:tailEnd/>
            </a:ln>
          </p:spPr>
          <p:txBody>
            <a:bodyPr lIns="82124" tIns="41061" rIns="82124" bIns="41061" anchor="b">
              <a:spAutoFit/>
            </a:bodyPr>
            <a:lstStyle/>
            <a:p>
              <a:pPr marL="0" marR="0" lvl="0" indent="0" algn="ctr" defTabSz="814388" eaLnBrk="0" fontAlgn="auto" latinLnBrk="0" hangingPunct="0">
                <a:lnSpc>
                  <a:spcPct val="9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chemeClr val="accent6"/>
                  </a:solidFill>
                  <a:effectLst/>
                  <a:uLnTx/>
                  <a:uFillTx/>
                  <a:cs typeface="Arial" charset="0"/>
                </a:rPr>
                <a:t>時間</a:t>
              </a:r>
              <a:endParaRPr kumimoji="0" lang="en-US" sz="1200" b="1" i="0" u="none" strike="noStrike" kern="0" cap="none" spc="0" normalizeH="0" baseline="0" noProof="0" dirty="0">
                <a:ln>
                  <a:noFill/>
                </a:ln>
                <a:solidFill>
                  <a:schemeClr val="accent6"/>
                </a:solidFill>
                <a:effectLst/>
                <a:uLnTx/>
                <a:uFillTx/>
                <a:cs typeface="Arial" charset="0"/>
              </a:endParaRPr>
            </a:p>
          </p:txBody>
        </p:sp>
      </p:grpSp>
      <p:grpSp>
        <p:nvGrpSpPr>
          <p:cNvPr id="41" name="Group 41"/>
          <p:cNvGrpSpPr/>
          <p:nvPr/>
        </p:nvGrpSpPr>
        <p:grpSpPr>
          <a:xfrm>
            <a:off x="4687907" y="1317266"/>
            <a:ext cx="1263209" cy="691803"/>
            <a:chOff x="5504866" y="5194693"/>
            <a:chExt cx="1263209" cy="812983"/>
          </a:xfrm>
        </p:grpSpPr>
        <p:pic>
          <p:nvPicPr>
            <p:cNvPr id="42" name="Picture 4" descr="C:\Documents and Settings\chyps\Local Settings\Temporary Internet Files\Content.IE5\B9GJUJAY\MP900400637[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71719" y="5194693"/>
              <a:ext cx="434144" cy="542811"/>
            </a:xfrm>
            <a:prstGeom prst="rect">
              <a:avLst/>
            </a:prstGeom>
            <a:noFill/>
          </p:spPr>
        </p:pic>
        <p:sp>
          <p:nvSpPr>
            <p:cNvPr id="43" name="Rectangle 126"/>
            <p:cNvSpPr>
              <a:spLocks noChangeArrowheads="1"/>
            </p:cNvSpPr>
            <p:nvPr/>
          </p:nvSpPr>
          <p:spPr bwMode="auto">
            <a:xfrm>
              <a:off x="5504866" y="5711298"/>
              <a:ext cx="1263209" cy="296378"/>
            </a:xfrm>
            <a:prstGeom prst="rect">
              <a:avLst/>
            </a:prstGeom>
            <a:noFill/>
            <a:ln w="9525">
              <a:noFill/>
              <a:miter lim="800000"/>
              <a:headEnd/>
              <a:tailEnd/>
            </a:ln>
          </p:spPr>
          <p:txBody>
            <a:bodyPr wrap="square" lIns="82124" tIns="41061" rIns="82124" bIns="41061" anchor="b">
              <a:spAutoFit/>
            </a:bodyPr>
            <a:lstStyle/>
            <a:p>
              <a:pPr marL="0" marR="0" lvl="0" indent="0" algn="ctr" defTabSz="814388" eaLnBrk="0" fontAlgn="auto" latinLnBrk="0" hangingPunct="0">
                <a:lnSpc>
                  <a:spcPct val="9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chemeClr val="tx2"/>
                  </a:solidFill>
                  <a:effectLst/>
                  <a:uLnTx/>
                  <a:uFillTx/>
                  <a:cs typeface="Arial" charset="0"/>
                </a:rPr>
                <a:t>接続方法</a:t>
              </a:r>
              <a:endParaRPr kumimoji="0" lang="en-US" sz="1200" b="1" i="0" u="none" strike="noStrike" kern="0" cap="none" spc="0" normalizeH="0" baseline="0" noProof="0" dirty="0">
                <a:ln>
                  <a:noFill/>
                </a:ln>
                <a:solidFill>
                  <a:schemeClr val="tx2"/>
                </a:solidFill>
                <a:effectLst/>
                <a:uLnTx/>
                <a:uFillTx/>
                <a:cs typeface="Arial" charset="0"/>
              </a:endParaRPr>
            </a:p>
          </p:txBody>
        </p:sp>
      </p:grpSp>
      <p:grpSp>
        <p:nvGrpSpPr>
          <p:cNvPr id="44" name="Group 114"/>
          <p:cNvGrpSpPr/>
          <p:nvPr/>
        </p:nvGrpSpPr>
        <p:grpSpPr>
          <a:xfrm>
            <a:off x="5817992" y="1312597"/>
            <a:ext cx="1026427" cy="692290"/>
            <a:chOff x="6442218" y="5181063"/>
            <a:chExt cx="1026427" cy="813556"/>
          </a:xfrm>
        </p:grpSpPr>
        <p:sp>
          <p:nvSpPr>
            <p:cNvPr id="45" name="Text Box 18"/>
            <p:cNvSpPr txBox="1">
              <a:spLocks noChangeArrowheads="1"/>
            </p:cNvSpPr>
            <p:nvPr/>
          </p:nvSpPr>
          <p:spPr bwMode="auto">
            <a:xfrm>
              <a:off x="6442218" y="5701708"/>
              <a:ext cx="1026427" cy="292911"/>
            </a:xfrm>
            <a:prstGeom prst="rect">
              <a:avLst/>
            </a:prstGeom>
            <a:noFill/>
            <a:ln w="9525">
              <a:noFill/>
              <a:miter lim="800000"/>
              <a:headEnd/>
              <a:tailEnd/>
            </a:ln>
          </p:spPr>
          <p:txBody>
            <a:bodyPr wrap="none" lIns="82800" tIns="39600" rIns="82800" bIns="39600">
              <a:spAutoFit/>
            </a:bodyPr>
            <a:lstStyle/>
            <a:p>
              <a:pPr marL="0" marR="0" lvl="0" indent="0" defTabSz="814388" eaLnBrk="0" fontAlgn="auto" latinLnBrk="0" hangingPunct="0">
                <a:lnSpc>
                  <a:spcPct val="9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chemeClr val="accent5"/>
                  </a:solidFill>
                  <a:effectLst/>
                  <a:uLnTx/>
                  <a:uFillTx/>
                </a:rPr>
                <a:t>カスタム条件</a:t>
              </a:r>
              <a:endParaRPr kumimoji="0" lang="en-US" sz="1200" b="1" i="0" u="none" strike="noStrike" kern="0" cap="none" spc="0" normalizeH="0" baseline="0" noProof="0" dirty="0">
                <a:ln>
                  <a:noFill/>
                </a:ln>
                <a:solidFill>
                  <a:schemeClr val="accent5"/>
                </a:solidFill>
                <a:effectLst/>
                <a:uLnTx/>
                <a:uFillTx/>
              </a:endParaRPr>
            </a:p>
          </p:txBody>
        </p:sp>
        <p:pic>
          <p:nvPicPr>
            <p:cNvPr id="46" name="Picture 30" descr="DataCenterApp.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02672" y="5181063"/>
              <a:ext cx="493087" cy="467751"/>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47" name="Picture 46" descr="Screen Shot 2014-05-12 at 21.30.55.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5909" y="2490924"/>
            <a:ext cx="8520815" cy="1827144"/>
          </a:xfrm>
          <a:prstGeom prst="rect">
            <a:avLst/>
          </a:prstGeom>
          <a:ln>
            <a:noFill/>
          </a:ln>
          <a:effectLst>
            <a:outerShdw blurRad="292100" dist="139700" dir="2700000" algn="tl" rotWithShape="0">
              <a:srgbClr val="333333">
                <a:alpha val="65000"/>
              </a:srgbClr>
            </a:outerShdw>
          </a:effectLst>
        </p:spPr>
      </p:pic>
      <p:sp>
        <p:nvSpPr>
          <p:cNvPr id="48" name="Left Brace 47"/>
          <p:cNvSpPr/>
          <p:nvPr/>
        </p:nvSpPr>
        <p:spPr>
          <a:xfrm rot="16200000">
            <a:off x="3669324" y="-901794"/>
            <a:ext cx="293824" cy="6020687"/>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grpSp>
        <p:nvGrpSpPr>
          <p:cNvPr id="49" name="Group 12"/>
          <p:cNvGrpSpPr>
            <a:grpSpLocks/>
          </p:cNvGrpSpPr>
          <p:nvPr/>
        </p:nvGrpSpPr>
        <p:grpSpPr bwMode="auto">
          <a:xfrm>
            <a:off x="7252986" y="1322297"/>
            <a:ext cx="923033" cy="688364"/>
            <a:chOff x="7654314" y="2470191"/>
            <a:chExt cx="1438842" cy="1152592"/>
          </a:xfrm>
        </p:grpSpPr>
        <p:sp>
          <p:nvSpPr>
            <p:cNvPr id="50" name="TextBox 49"/>
            <p:cNvSpPr txBox="1"/>
            <p:nvPr/>
          </p:nvSpPr>
          <p:spPr>
            <a:xfrm>
              <a:off x="7654314" y="3237157"/>
              <a:ext cx="1438842" cy="385626"/>
            </a:xfrm>
            <a:prstGeom prst="rect">
              <a:avLst/>
            </a:prstGeom>
            <a:noFill/>
          </p:spPr>
          <p:txBody>
            <a:bodyPr wrap="none">
              <a:spAutoFit/>
            </a:bodyPr>
            <a:lstStyle/>
            <a:p>
              <a:pPr algn="ctr">
                <a:defRPr/>
              </a:pPr>
              <a:r>
                <a:rPr lang="ja-JP" altLang="en-US" sz="1200" dirty="0" smtClean="0">
                  <a:solidFill>
                    <a:srgbClr val="000000"/>
                  </a:solidFill>
                  <a:latin typeface="Arial"/>
                  <a:cs typeface="+mn-cs"/>
                </a:rPr>
                <a:t>適用ポリシー</a:t>
              </a:r>
              <a:endParaRPr lang="en-US" altLang="ja-JP" sz="1200" dirty="0" smtClean="0">
                <a:solidFill>
                  <a:srgbClr val="000000"/>
                </a:solidFill>
                <a:latin typeface="Arial"/>
                <a:cs typeface="+mn-cs"/>
              </a:endParaRPr>
            </a:p>
          </p:txBody>
        </p:sp>
        <p:sp>
          <p:nvSpPr>
            <p:cNvPr id="51" name="Freeform 28"/>
            <p:cNvSpPr>
              <a:spLocks noEditPoints="1"/>
            </p:cNvSpPr>
            <p:nvPr/>
          </p:nvSpPr>
          <p:spPr bwMode="auto">
            <a:xfrm>
              <a:off x="8057406" y="2470191"/>
              <a:ext cx="593958" cy="756426"/>
            </a:xfrm>
            <a:custGeom>
              <a:avLst/>
              <a:gdLst>
                <a:gd name="T0" fmla="*/ 92 w 97"/>
                <a:gd name="T1" fmla="*/ 0 h 123"/>
                <a:gd name="T2" fmla="*/ 31 w 97"/>
                <a:gd name="T3" fmla="*/ 0 h 123"/>
                <a:gd name="T4" fmla="*/ 23 w 97"/>
                <a:gd name="T5" fmla="*/ 4 h 123"/>
                <a:gd name="T6" fmla="*/ 3 w 97"/>
                <a:gd name="T7" fmla="*/ 23 h 123"/>
                <a:gd name="T8" fmla="*/ 0 w 97"/>
                <a:gd name="T9" fmla="*/ 32 h 123"/>
                <a:gd name="T10" fmla="*/ 0 w 97"/>
                <a:gd name="T11" fmla="*/ 118 h 123"/>
                <a:gd name="T12" fmla="*/ 5 w 97"/>
                <a:gd name="T13" fmla="*/ 123 h 123"/>
                <a:gd name="T14" fmla="*/ 92 w 97"/>
                <a:gd name="T15" fmla="*/ 123 h 123"/>
                <a:gd name="T16" fmla="*/ 97 w 97"/>
                <a:gd name="T17" fmla="*/ 118 h 123"/>
                <a:gd name="T18" fmla="*/ 97 w 97"/>
                <a:gd name="T19" fmla="*/ 5 h 123"/>
                <a:gd name="T20" fmla="*/ 92 w 97"/>
                <a:gd name="T21" fmla="*/ 0 h 123"/>
                <a:gd name="T22" fmla="*/ 30 w 97"/>
                <a:gd name="T23" fmla="*/ 7 h 123"/>
                <a:gd name="T24" fmla="*/ 30 w 97"/>
                <a:gd name="T25" fmla="*/ 7 h 123"/>
                <a:gd name="T26" fmla="*/ 30 w 97"/>
                <a:gd name="T27" fmla="*/ 29 h 123"/>
                <a:gd name="T28" fmla="*/ 8 w 97"/>
                <a:gd name="T29" fmla="*/ 29 h 123"/>
                <a:gd name="T30" fmla="*/ 30 w 97"/>
                <a:gd name="T31" fmla="*/ 7 h 123"/>
                <a:gd name="T32" fmla="*/ 76 w 97"/>
                <a:gd name="T33" fmla="*/ 104 h 123"/>
                <a:gd name="T34" fmla="*/ 21 w 97"/>
                <a:gd name="T35" fmla="*/ 104 h 123"/>
                <a:gd name="T36" fmla="*/ 17 w 97"/>
                <a:gd name="T37" fmla="*/ 100 h 123"/>
                <a:gd name="T38" fmla="*/ 21 w 97"/>
                <a:gd name="T39" fmla="*/ 96 h 123"/>
                <a:gd name="T40" fmla="*/ 76 w 97"/>
                <a:gd name="T41" fmla="*/ 96 h 123"/>
                <a:gd name="T42" fmla="*/ 80 w 97"/>
                <a:gd name="T43" fmla="*/ 100 h 123"/>
                <a:gd name="T44" fmla="*/ 76 w 97"/>
                <a:gd name="T45" fmla="*/ 104 h 123"/>
                <a:gd name="T46" fmla="*/ 76 w 97"/>
                <a:gd name="T47" fmla="*/ 84 h 123"/>
                <a:gd name="T48" fmla="*/ 21 w 97"/>
                <a:gd name="T49" fmla="*/ 84 h 123"/>
                <a:gd name="T50" fmla="*/ 17 w 97"/>
                <a:gd name="T51" fmla="*/ 80 h 123"/>
                <a:gd name="T52" fmla="*/ 21 w 97"/>
                <a:gd name="T53" fmla="*/ 76 h 123"/>
                <a:gd name="T54" fmla="*/ 76 w 97"/>
                <a:gd name="T55" fmla="*/ 76 h 123"/>
                <a:gd name="T56" fmla="*/ 80 w 97"/>
                <a:gd name="T57" fmla="*/ 80 h 123"/>
                <a:gd name="T58" fmla="*/ 76 w 97"/>
                <a:gd name="T59" fmla="*/ 84 h 123"/>
                <a:gd name="T60" fmla="*/ 76 w 97"/>
                <a:gd name="T61" fmla="*/ 65 h 123"/>
                <a:gd name="T62" fmla="*/ 21 w 97"/>
                <a:gd name="T63" fmla="*/ 65 h 123"/>
                <a:gd name="T64" fmla="*/ 17 w 97"/>
                <a:gd name="T65" fmla="*/ 61 h 123"/>
                <a:gd name="T66" fmla="*/ 21 w 97"/>
                <a:gd name="T67" fmla="*/ 57 h 123"/>
                <a:gd name="T68" fmla="*/ 76 w 97"/>
                <a:gd name="T69" fmla="*/ 57 h 123"/>
                <a:gd name="T70" fmla="*/ 80 w 97"/>
                <a:gd name="T71" fmla="*/ 61 h 123"/>
                <a:gd name="T72" fmla="*/ 76 w 97"/>
                <a:gd name="T73" fmla="*/ 65 h 123"/>
                <a:gd name="T74" fmla="*/ 76 w 97"/>
                <a:gd name="T75" fmla="*/ 46 h 123"/>
                <a:gd name="T76" fmla="*/ 21 w 97"/>
                <a:gd name="T77" fmla="*/ 46 h 123"/>
                <a:gd name="T78" fmla="*/ 17 w 97"/>
                <a:gd name="T79" fmla="*/ 42 h 123"/>
                <a:gd name="T80" fmla="*/ 21 w 97"/>
                <a:gd name="T81" fmla="*/ 38 h 123"/>
                <a:gd name="T82" fmla="*/ 76 w 97"/>
                <a:gd name="T83" fmla="*/ 38 h 123"/>
                <a:gd name="T84" fmla="*/ 80 w 97"/>
                <a:gd name="T85" fmla="*/ 42 h 123"/>
                <a:gd name="T86" fmla="*/ 76 w 97"/>
                <a:gd name="T87" fmla="*/ 46 h 1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
                <a:gd name="T133" fmla="*/ 0 h 123"/>
                <a:gd name="T134" fmla="*/ 97 w 97"/>
                <a:gd name="T135" fmla="*/ 123 h 1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 h="123">
                  <a:moveTo>
                    <a:pt x="92" y="0"/>
                  </a:moveTo>
                  <a:cubicBezTo>
                    <a:pt x="31" y="0"/>
                    <a:pt x="31" y="0"/>
                    <a:pt x="31" y="0"/>
                  </a:cubicBezTo>
                  <a:cubicBezTo>
                    <a:pt x="29" y="0"/>
                    <a:pt x="25" y="2"/>
                    <a:pt x="23" y="4"/>
                  </a:cubicBezTo>
                  <a:cubicBezTo>
                    <a:pt x="3" y="23"/>
                    <a:pt x="3" y="23"/>
                    <a:pt x="3" y="23"/>
                  </a:cubicBezTo>
                  <a:cubicBezTo>
                    <a:pt x="1" y="25"/>
                    <a:pt x="0" y="29"/>
                    <a:pt x="0" y="32"/>
                  </a:cubicBezTo>
                  <a:cubicBezTo>
                    <a:pt x="0" y="118"/>
                    <a:pt x="0" y="118"/>
                    <a:pt x="0" y="118"/>
                  </a:cubicBezTo>
                  <a:cubicBezTo>
                    <a:pt x="0" y="121"/>
                    <a:pt x="2" y="123"/>
                    <a:pt x="5" y="123"/>
                  </a:cubicBezTo>
                  <a:cubicBezTo>
                    <a:pt x="92" y="123"/>
                    <a:pt x="92" y="123"/>
                    <a:pt x="92" y="123"/>
                  </a:cubicBezTo>
                  <a:cubicBezTo>
                    <a:pt x="94" y="123"/>
                    <a:pt x="97" y="121"/>
                    <a:pt x="97" y="118"/>
                  </a:cubicBezTo>
                  <a:cubicBezTo>
                    <a:pt x="97" y="5"/>
                    <a:pt x="97" y="5"/>
                    <a:pt x="97" y="5"/>
                  </a:cubicBezTo>
                  <a:cubicBezTo>
                    <a:pt x="97" y="2"/>
                    <a:pt x="94" y="0"/>
                    <a:pt x="92" y="0"/>
                  </a:cubicBezTo>
                  <a:close/>
                  <a:moveTo>
                    <a:pt x="30" y="7"/>
                  </a:moveTo>
                  <a:cubicBezTo>
                    <a:pt x="30" y="7"/>
                    <a:pt x="30" y="7"/>
                    <a:pt x="30" y="7"/>
                  </a:cubicBezTo>
                  <a:cubicBezTo>
                    <a:pt x="30" y="29"/>
                    <a:pt x="30" y="29"/>
                    <a:pt x="30" y="29"/>
                  </a:cubicBezTo>
                  <a:cubicBezTo>
                    <a:pt x="8" y="29"/>
                    <a:pt x="8" y="29"/>
                    <a:pt x="8" y="29"/>
                  </a:cubicBezTo>
                  <a:lnTo>
                    <a:pt x="30" y="7"/>
                  </a:lnTo>
                  <a:close/>
                  <a:moveTo>
                    <a:pt x="76" y="104"/>
                  </a:moveTo>
                  <a:cubicBezTo>
                    <a:pt x="21" y="104"/>
                    <a:pt x="21" y="104"/>
                    <a:pt x="21" y="104"/>
                  </a:cubicBezTo>
                  <a:cubicBezTo>
                    <a:pt x="19" y="104"/>
                    <a:pt x="17" y="102"/>
                    <a:pt x="17" y="100"/>
                  </a:cubicBezTo>
                  <a:cubicBezTo>
                    <a:pt x="17" y="98"/>
                    <a:pt x="19" y="96"/>
                    <a:pt x="21" y="96"/>
                  </a:cubicBezTo>
                  <a:cubicBezTo>
                    <a:pt x="76" y="96"/>
                    <a:pt x="76" y="96"/>
                    <a:pt x="76" y="96"/>
                  </a:cubicBezTo>
                  <a:cubicBezTo>
                    <a:pt x="78" y="96"/>
                    <a:pt x="80" y="98"/>
                    <a:pt x="80" y="100"/>
                  </a:cubicBezTo>
                  <a:cubicBezTo>
                    <a:pt x="80" y="102"/>
                    <a:pt x="78" y="104"/>
                    <a:pt x="76" y="104"/>
                  </a:cubicBezTo>
                  <a:close/>
                  <a:moveTo>
                    <a:pt x="76" y="84"/>
                  </a:moveTo>
                  <a:cubicBezTo>
                    <a:pt x="21" y="84"/>
                    <a:pt x="21" y="84"/>
                    <a:pt x="21" y="84"/>
                  </a:cubicBezTo>
                  <a:cubicBezTo>
                    <a:pt x="19" y="84"/>
                    <a:pt x="17" y="83"/>
                    <a:pt x="17" y="80"/>
                  </a:cubicBezTo>
                  <a:cubicBezTo>
                    <a:pt x="17" y="78"/>
                    <a:pt x="19" y="76"/>
                    <a:pt x="21" y="76"/>
                  </a:cubicBezTo>
                  <a:cubicBezTo>
                    <a:pt x="76" y="76"/>
                    <a:pt x="76" y="76"/>
                    <a:pt x="76" y="76"/>
                  </a:cubicBezTo>
                  <a:cubicBezTo>
                    <a:pt x="78" y="76"/>
                    <a:pt x="80" y="78"/>
                    <a:pt x="80" y="80"/>
                  </a:cubicBezTo>
                  <a:cubicBezTo>
                    <a:pt x="80" y="83"/>
                    <a:pt x="78" y="84"/>
                    <a:pt x="76" y="84"/>
                  </a:cubicBezTo>
                  <a:close/>
                  <a:moveTo>
                    <a:pt x="76" y="65"/>
                  </a:moveTo>
                  <a:cubicBezTo>
                    <a:pt x="21" y="65"/>
                    <a:pt x="21" y="65"/>
                    <a:pt x="21" y="65"/>
                  </a:cubicBezTo>
                  <a:cubicBezTo>
                    <a:pt x="19" y="65"/>
                    <a:pt x="17" y="63"/>
                    <a:pt x="17" y="61"/>
                  </a:cubicBezTo>
                  <a:cubicBezTo>
                    <a:pt x="17" y="58"/>
                    <a:pt x="19" y="57"/>
                    <a:pt x="21" y="57"/>
                  </a:cubicBezTo>
                  <a:cubicBezTo>
                    <a:pt x="76" y="57"/>
                    <a:pt x="76" y="57"/>
                    <a:pt x="76" y="57"/>
                  </a:cubicBezTo>
                  <a:cubicBezTo>
                    <a:pt x="78" y="57"/>
                    <a:pt x="80" y="58"/>
                    <a:pt x="80" y="61"/>
                  </a:cubicBezTo>
                  <a:cubicBezTo>
                    <a:pt x="80" y="63"/>
                    <a:pt x="78" y="65"/>
                    <a:pt x="76" y="65"/>
                  </a:cubicBezTo>
                  <a:close/>
                  <a:moveTo>
                    <a:pt x="76" y="46"/>
                  </a:moveTo>
                  <a:cubicBezTo>
                    <a:pt x="21" y="46"/>
                    <a:pt x="21" y="46"/>
                    <a:pt x="21" y="46"/>
                  </a:cubicBezTo>
                  <a:cubicBezTo>
                    <a:pt x="19" y="46"/>
                    <a:pt x="17" y="44"/>
                    <a:pt x="17" y="42"/>
                  </a:cubicBezTo>
                  <a:cubicBezTo>
                    <a:pt x="17" y="40"/>
                    <a:pt x="19" y="38"/>
                    <a:pt x="21" y="38"/>
                  </a:cubicBezTo>
                  <a:cubicBezTo>
                    <a:pt x="76" y="38"/>
                    <a:pt x="76" y="38"/>
                    <a:pt x="76" y="38"/>
                  </a:cubicBezTo>
                  <a:cubicBezTo>
                    <a:pt x="78" y="38"/>
                    <a:pt x="80" y="40"/>
                    <a:pt x="80" y="42"/>
                  </a:cubicBezTo>
                  <a:cubicBezTo>
                    <a:pt x="80" y="44"/>
                    <a:pt x="78" y="46"/>
                    <a:pt x="76" y="46"/>
                  </a:cubicBezTo>
                  <a:close/>
                </a:path>
              </a:pathLst>
            </a:custGeom>
            <a:gradFill flip="none" rotWithShape="1">
              <a:gsLst>
                <a:gs pos="0">
                  <a:schemeClr val="tx2">
                    <a:lumMod val="60000"/>
                    <a:lumOff val="40000"/>
                  </a:schemeClr>
                </a:gs>
                <a:gs pos="100000">
                  <a:schemeClr val="tx2"/>
                </a:gs>
              </a:gsLst>
              <a:lin ang="2460000" scaled="0"/>
              <a:tileRect/>
            </a:gradFill>
            <a:ln w="9525">
              <a:noFill/>
              <a:round/>
              <a:headEnd/>
              <a:tailEnd/>
            </a:ln>
          </p:spPr>
          <p:txBody>
            <a:bodyPr/>
            <a:lstStyle/>
            <a:p>
              <a:pPr>
                <a:defRPr/>
              </a:pPr>
              <a:endParaRPr lang="en-US" dirty="0">
                <a:solidFill>
                  <a:schemeClr val="bg1"/>
                </a:solidFill>
              </a:endParaRPr>
            </a:p>
          </p:txBody>
        </p:sp>
      </p:grpSp>
      <p:sp>
        <p:nvSpPr>
          <p:cNvPr id="58" name="Rectangle 57"/>
          <p:cNvSpPr/>
          <p:nvPr/>
        </p:nvSpPr>
        <p:spPr>
          <a:xfrm>
            <a:off x="5268133" y="3315566"/>
            <a:ext cx="805476" cy="179117"/>
          </a:xfrm>
          <a:prstGeom prst="rect">
            <a:avLst/>
          </a:prstGeom>
          <a:noFill/>
          <a:ln w="19050" cmpd="sng">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 name="Rectangle 59"/>
          <p:cNvSpPr/>
          <p:nvPr/>
        </p:nvSpPr>
        <p:spPr>
          <a:xfrm>
            <a:off x="3020915" y="3697512"/>
            <a:ext cx="615333" cy="149917"/>
          </a:xfrm>
          <a:prstGeom prst="rect">
            <a:avLst/>
          </a:prstGeom>
          <a:noFill/>
          <a:ln w="19050" cmpd="sng">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8" name="Group 67"/>
          <p:cNvGrpSpPr/>
          <p:nvPr/>
        </p:nvGrpSpPr>
        <p:grpSpPr>
          <a:xfrm>
            <a:off x="3025840" y="2520772"/>
            <a:ext cx="1472294" cy="1650468"/>
            <a:chOff x="3025840" y="2520772"/>
            <a:chExt cx="1472294" cy="1650468"/>
          </a:xfrm>
        </p:grpSpPr>
        <p:sp>
          <p:nvSpPr>
            <p:cNvPr id="61" name="Rectangle 60"/>
            <p:cNvSpPr/>
            <p:nvPr/>
          </p:nvSpPr>
          <p:spPr>
            <a:xfrm>
              <a:off x="3623129" y="4008648"/>
              <a:ext cx="875005" cy="162592"/>
            </a:xfrm>
            <a:prstGeom prst="rect">
              <a:avLst/>
            </a:prstGeom>
            <a:noFill/>
            <a:ln w="19050" cmpd="sng">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2" name="Rectangle 61"/>
            <p:cNvSpPr/>
            <p:nvPr/>
          </p:nvSpPr>
          <p:spPr>
            <a:xfrm>
              <a:off x="3025840" y="2520772"/>
              <a:ext cx="696145" cy="177746"/>
            </a:xfrm>
            <a:prstGeom prst="rect">
              <a:avLst/>
            </a:prstGeom>
            <a:noFill/>
            <a:ln w="19050" cmpd="sng">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lumMod val="50000"/>
                    <a:lumOff val="50000"/>
                  </a:schemeClr>
                </a:solidFill>
              </a:endParaRPr>
            </a:p>
          </p:txBody>
        </p:sp>
      </p:grpSp>
      <p:pic>
        <p:nvPicPr>
          <p:cNvPr id="7" name="Picture 6" descr="Screen Shot 2014-05-26 at 10.37.07.png"/>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255983" y="2788938"/>
            <a:ext cx="8516350" cy="517970"/>
          </a:xfrm>
          <a:prstGeom prst="rect">
            <a:avLst/>
          </a:prstGeom>
        </p:spPr>
      </p:pic>
      <p:grpSp>
        <p:nvGrpSpPr>
          <p:cNvPr id="9" name="Group 8"/>
          <p:cNvGrpSpPr/>
          <p:nvPr/>
        </p:nvGrpSpPr>
        <p:grpSpPr>
          <a:xfrm>
            <a:off x="3043884" y="2515808"/>
            <a:ext cx="1999648" cy="1646614"/>
            <a:chOff x="3043884" y="2515808"/>
            <a:chExt cx="1999648" cy="1646614"/>
          </a:xfrm>
        </p:grpSpPr>
        <p:sp>
          <p:nvSpPr>
            <p:cNvPr id="52" name="Rectangle 51"/>
            <p:cNvSpPr/>
            <p:nvPr/>
          </p:nvSpPr>
          <p:spPr>
            <a:xfrm>
              <a:off x="3909664" y="2515808"/>
              <a:ext cx="1040745" cy="167555"/>
            </a:xfrm>
            <a:prstGeom prst="rect">
              <a:avLst/>
            </a:prstGeom>
            <a:no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Rectangle 52"/>
            <p:cNvSpPr/>
            <p:nvPr/>
          </p:nvSpPr>
          <p:spPr>
            <a:xfrm>
              <a:off x="3771008" y="3691176"/>
              <a:ext cx="1040745" cy="167555"/>
            </a:xfrm>
            <a:prstGeom prst="rect">
              <a:avLst/>
            </a:prstGeom>
            <a:no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Rectangle 53"/>
            <p:cNvSpPr/>
            <p:nvPr/>
          </p:nvSpPr>
          <p:spPr>
            <a:xfrm>
              <a:off x="4002787" y="3314454"/>
              <a:ext cx="1040745" cy="167555"/>
            </a:xfrm>
            <a:prstGeom prst="rect">
              <a:avLst/>
            </a:prstGeom>
            <a:no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Rectangle 54"/>
            <p:cNvSpPr/>
            <p:nvPr/>
          </p:nvSpPr>
          <p:spPr>
            <a:xfrm>
              <a:off x="3043884" y="4013614"/>
              <a:ext cx="422326" cy="148808"/>
            </a:xfrm>
            <a:prstGeom prst="rect">
              <a:avLst/>
            </a:prstGeom>
            <a:no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Rectangle 1"/>
            <p:cNvSpPr/>
            <p:nvPr/>
          </p:nvSpPr>
          <p:spPr>
            <a:xfrm>
              <a:off x="3640556" y="2992582"/>
              <a:ext cx="1085281" cy="134976"/>
            </a:xfrm>
            <a:prstGeom prst="rect">
              <a:avLst/>
            </a:prstGeom>
            <a:noFill/>
            <a:ln w="19050" cmpd="sng">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67" name="Group 66"/>
          <p:cNvGrpSpPr/>
          <p:nvPr/>
        </p:nvGrpSpPr>
        <p:grpSpPr>
          <a:xfrm>
            <a:off x="3004709" y="2815730"/>
            <a:ext cx="1078890" cy="667652"/>
            <a:chOff x="3004709" y="2815730"/>
            <a:chExt cx="1078890" cy="667652"/>
          </a:xfrm>
        </p:grpSpPr>
        <p:sp>
          <p:nvSpPr>
            <p:cNvPr id="57" name="Rectangle 56"/>
            <p:cNvSpPr/>
            <p:nvPr/>
          </p:nvSpPr>
          <p:spPr>
            <a:xfrm>
              <a:off x="3004709" y="3324645"/>
              <a:ext cx="805476" cy="158737"/>
            </a:xfrm>
            <a:prstGeom prst="rect">
              <a:avLst/>
            </a:prstGeom>
            <a:noFill/>
            <a:ln w="19050" cmpd="sng">
              <a:solidFill>
                <a:srgbClr val="C634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6" name="Rectangle 55"/>
            <p:cNvSpPr/>
            <p:nvPr/>
          </p:nvSpPr>
          <p:spPr>
            <a:xfrm>
              <a:off x="3037526" y="2815730"/>
              <a:ext cx="1046073" cy="163961"/>
            </a:xfrm>
            <a:prstGeom prst="rect">
              <a:avLst/>
            </a:prstGeom>
            <a:noFill/>
            <a:ln w="19050" cmpd="sng">
              <a:solidFill>
                <a:srgbClr val="C634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59" name="Rectangle 58"/>
          <p:cNvSpPr/>
          <p:nvPr/>
        </p:nvSpPr>
        <p:spPr>
          <a:xfrm>
            <a:off x="2991993" y="3121815"/>
            <a:ext cx="615333" cy="149917"/>
          </a:xfrm>
          <a:prstGeom prst="rect">
            <a:avLst/>
          </a:prstGeom>
          <a:noFill/>
          <a:ln w="19050" cmpd="sng">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9" name="Group 68"/>
          <p:cNvGrpSpPr/>
          <p:nvPr/>
        </p:nvGrpSpPr>
        <p:grpSpPr>
          <a:xfrm>
            <a:off x="2999380" y="3133414"/>
            <a:ext cx="3553783" cy="1020187"/>
            <a:chOff x="2999380" y="3133414"/>
            <a:chExt cx="3553783" cy="1020187"/>
          </a:xfrm>
        </p:grpSpPr>
        <p:sp>
          <p:nvSpPr>
            <p:cNvPr id="63" name="Rectangle 62"/>
            <p:cNvSpPr/>
            <p:nvPr/>
          </p:nvSpPr>
          <p:spPr>
            <a:xfrm>
              <a:off x="2999380" y="3508465"/>
              <a:ext cx="2036766" cy="133654"/>
            </a:xfrm>
            <a:prstGeom prst="rect">
              <a:avLst/>
            </a:prstGeom>
            <a:noFill/>
            <a:ln w="19050" cmpd="sng">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4" name="Rectangle 63"/>
            <p:cNvSpPr/>
            <p:nvPr/>
          </p:nvSpPr>
          <p:spPr>
            <a:xfrm>
              <a:off x="4695258" y="4004792"/>
              <a:ext cx="1857905" cy="148809"/>
            </a:xfrm>
            <a:prstGeom prst="rect">
              <a:avLst/>
            </a:prstGeom>
            <a:noFill/>
            <a:ln w="19050" cmpd="sng">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Rectangle 65"/>
            <p:cNvSpPr/>
            <p:nvPr/>
          </p:nvSpPr>
          <p:spPr>
            <a:xfrm>
              <a:off x="3804038" y="3133414"/>
              <a:ext cx="2625068" cy="144644"/>
            </a:xfrm>
            <a:prstGeom prst="rect">
              <a:avLst/>
            </a:prstGeom>
            <a:noFill/>
            <a:ln w="19050" cmpd="sng">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Tree>
    <p:extLst>
      <p:ext uri="{BB962C8B-B14F-4D97-AF65-F5344CB8AC3E}">
        <p14:creationId xmlns:p14="http://schemas.microsoft.com/office/powerpoint/2010/main" val="61949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5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9703" y="191025"/>
            <a:ext cx="8588861" cy="628650"/>
          </a:xfrm>
        </p:spPr>
        <p:txBody>
          <a:bodyPr/>
          <a:lstStyle/>
          <a:p>
            <a:r>
              <a:rPr lang="ja-JP" altLang="en-US" sz="2800" dirty="0" smtClean="0"/>
              <a:t>認可</a:t>
            </a:r>
            <a:r>
              <a:rPr lang="en-US" altLang="ja-JP" sz="2800" dirty="0" smtClean="0"/>
              <a:t>“</a:t>
            </a:r>
            <a:r>
              <a:rPr lang="ja-JP" altLang="en-US" sz="2800" dirty="0" smtClean="0"/>
              <a:t>コンディション</a:t>
            </a:r>
            <a:r>
              <a:rPr lang="en-US" altLang="ja-JP" sz="2800" dirty="0" smtClean="0"/>
              <a:t>”</a:t>
            </a:r>
            <a:r>
              <a:rPr lang="ja-JP" altLang="en-US" sz="2800" dirty="0" smtClean="0"/>
              <a:t>の構成アトリビュートサンプル</a:t>
            </a:r>
            <a:endParaRPr lang="en-US" sz="2800" dirty="0"/>
          </a:p>
        </p:txBody>
      </p:sp>
      <p:sp>
        <p:nvSpPr>
          <p:cNvPr id="11" name="TextBox 10"/>
          <p:cNvSpPr txBox="1"/>
          <p:nvPr/>
        </p:nvSpPr>
        <p:spPr>
          <a:xfrm>
            <a:off x="8386192" y="3376946"/>
            <a:ext cx="184666" cy="369332"/>
          </a:xfrm>
          <a:prstGeom prst="rect">
            <a:avLst/>
          </a:prstGeom>
          <a:noFill/>
        </p:spPr>
        <p:txBody>
          <a:bodyPr wrap="none" rtlCol="0">
            <a:spAutoFit/>
          </a:bodyPr>
          <a:lstStyle/>
          <a:p>
            <a:endParaRPr lang="en-US" dirty="0"/>
          </a:p>
        </p:txBody>
      </p:sp>
      <p:grpSp>
        <p:nvGrpSpPr>
          <p:cNvPr id="19" name="Group 18"/>
          <p:cNvGrpSpPr/>
          <p:nvPr/>
        </p:nvGrpSpPr>
        <p:grpSpPr>
          <a:xfrm>
            <a:off x="251520" y="1144022"/>
            <a:ext cx="2448272" cy="3077691"/>
            <a:chOff x="395536" y="1125612"/>
            <a:chExt cx="2908300" cy="4751660"/>
          </a:xfrm>
        </p:grpSpPr>
        <p:pic>
          <p:nvPicPr>
            <p:cNvPr id="17" name="Picture 16" descr="スクリーンショット 2013-09-29 20.46.1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5536" y="1125612"/>
              <a:ext cx="2908300" cy="3873500"/>
            </a:xfrm>
            <a:prstGeom prst="rect">
              <a:avLst/>
            </a:prstGeom>
            <a:ln>
              <a:noFill/>
            </a:ln>
            <a:effectLst>
              <a:outerShdw blurRad="292100" dist="139700" dir="2700000" algn="tl" rotWithShape="0">
                <a:srgbClr val="333333">
                  <a:alpha val="65000"/>
                </a:srgbClr>
              </a:outerShdw>
            </a:effectLst>
          </p:spPr>
        </p:pic>
        <p:pic>
          <p:nvPicPr>
            <p:cNvPr id="16" name="Picture 15" descr="スクリーンショット 2013-09-29 20.46.2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536" y="4365972"/>
              <a:ext cx="2908300" cy="1511300"/>
            </a:xfrm>
            <a:prstGeom prst="rect">
              <a:avLst/>
            </a:prstGeom>
            <a:ln>
              <a:noFill/>
            </a:ln>
            <a:effectLst>
              <a:outerShdw blurRad="292100" dist="139700" dir="2700000" algn="tl" rotWithShape="0">
                <a:srgbClr val="333333">
                  <a:alpha val="65000"/>
                </a:srgbClr>
              </a:outerShdw>
            </a:effectLst>
          </p:spPr>
        </p:pic>
      </p:grpSp>
      <p:grpSp>
        <p:nvGrpSpPr>
          <p:cNvPr id="47" name="Group 46"/>
          <p:cNvGrpSpPr/>
          <p:nvPr/>
        </p:nvGrpSpPr>
        <p:grpSpPr>
          <a:xfrm>
            <a:off x="2267745" y="1144022"/>
            <a:ext cx="2812841" cy="1080120"/>
            <a:chOff x="2339752" y="1340768"/>
            <a:chExt cx="2812841" cy="1440160"/>
          </a:xfrm>
        </p:grpSpPr>
        <p:pic>
          <p:nvPicPr>
            <p:cNvPr id="27" name="Picture 26" descr="スクリーンショット 2013-09-29 21.09.59.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7824" y="1340768"/>
              <a:ext cx="2164769" cy="1440160"/>
            </a:xfrm>
            <a:prstGeom prst="rect">
              <a:avLst/>
            </a:prstGeom>
            <a:ln>
              <a:noFill/>
            </a:ln>
            <a:effectLst>
              <a:outerShdw blurRad="292100" dist="139700" dir="2700000" algn="tl" rotWithShape="0">
                <a:srgbClr val="333333">
                  <a:alpha val="65000"/>
                </a:srgbClr>
              </a:outerShdw>
            </a:effectLst>
          </p:spPr>
        </p:pic>
        <p:cxnSp>
          <p:nvCxnSpPr>
            <p:cNvPr id="31" name="Elbow Connector 30"/>
            <p:cNvCxnSpPr/>
            <p:nvPr/>
          </p:nvCxnSpPr>
          <p:spPr>
            <a:xfrm flipV="1">
              <a:off x="2339752" y="1484784"/>
              <a:ext cx="720080" cy="576064"/>
            </a:xfrm>
            <a:prstGeom prst="bentConnector3">
              <a:avLst/>
            </a:prstGeom>
            <a:ln>
              <a:prstDash val="sysDash"/>
            </a:ln>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2267744" y="1468058"/>
            <a:ext cx="3600400" cy="2484276"/>
            <a:chOff x="2291876" y="1772816"/>
            <a:chExt cx="3600400" cy="3312368"/>
          </a:xfrm>
        </p:grpSpPr>
        <p:cxnSp>
          <p:nvCxnSpPr>
            <p:cNvPr id="32" name="Elbow Connector 31"/>
            <p:cNvCxnSpPr/>
            <p:nvPr/>
          </p:nvCxnSpPr>
          <p:spPr>
            <a:xfrm flipV="1">
              <a:off x="2291876" y="1844824"/>
              <a:ext cx="1656184" cy="432048"/>
            </a:xfrm>
            <a:prstGeom prst="bentConnector3">
              <a:avLst>
                <a:gd name="adj1" fmla="val 26995"/>
              </a:avLst>
            </a:prstGeom>
            <a:ln>
              <a:prstDash val="sysDash"/>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stretch>
              <a:fillRect/>
            </a:stretch>
          </p:blipFill>
          <p:spPr>
            <a:xfrm>
              <a:off x="3707904" y="1772816"/>
              <a:ext cx="2184372" cy="3312368"/>
            </a:xfrm>
            <a:prstGeom prst="rect">
              <a:avLst/>
            </a:prstGeom>
            <a:ln>
              <a:noFill/>
            </a:ln>
            <a:effectLst>
              <a:outerShdw blurRad="292100" dist="139700" dir="2700000" algn="tl" rotWithShape="0">
                <a:srgbClr val="333333">
                  <a:alpha val="65000"/>
                </a:srgbClr>
              </a:outerShdw>
            </a:effectLst>
          </p:spPr>
        </p:pic>
      </p:grpSp>
      <p:grpSp>
        <p:nvGrpSpPr>
          <p:cNvPr id="49" name="Group 48"/>
          <p:cNvGrpSpPr/>
          <p:nvPr/>
        </p:nvGrpSpPr>
        <p:grpSpPr>
          <a:xfrm>
            <a:off x="2267744" y="1846100"/>
            <a:ext cx="4824536" cy="2616957"/>
            <a:chOff x="2267744" y="2276872"/>
            <a:chExt cx="4824536" cy="3489276"/>
          </a:xfrm>
        </p:grpSpPr>
        <p:cxnSp>
          <p:nvCxnSpPr>
            <p:cNvPr id="35" name="Elbow Connector 34"/>
            <p:cNvCxnSpPr/>
            <p:nvPr/>
          </p:nvCxnSpPr>
          <p:spPr>
            <a:xfrm flipV="1">
              <a:off x="2267744" y="2420888"/>
              <a:ext cx="2952328" cy="360040"/>
            </a:xfrm>
            <a:prstGeom prst="bentConnector3">
              <a:avLst>
                <a:gd name="adj1" fmla="val 12575"/>
              </a:avLst>
            </a:prstGeom>
            <a:ln>
              <a:prstDash val="sysDash"/>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6"/>
            <a:stretch>
              <a:fillRect/>
            </a:stretch>
          </p:blipFill>
          <p:spPr>
            <a:xfrm>
              <a:off x="4812995" y="2276872"/>
              <a:ext cx="2279285" cy="3489276"/>
            </a:xfrm>
            <a:prstGeom prst="rect">
              <a:avLst/>
            </a:prstGeom>
            <a:ln>
              <a:noFill/>
            </a:ln>
            <a:effectLst>
              <a:outerShdw blurRad="292100" dist="139700" dir="2700000" algn="tl" rotWithShape="0">
                <a:srgbClr val="333333">
                  <a:alpha val="65000"/>
                </a:srgbClr>
              </a:outerShdw>
            </a:effectLst>
          </p:spPr>
        </p:pic>
      </p:grpSp>
      <p:grpSp>
        <p:nvGrpSpPr>
          <p:cNvPr id="50" name="Group 49"/>
          <p:cNvGrpSpPr/>
          <p:nvPr/>
        </p:nvGrpSpPr>
        <p:grpSpPr>
          <a:xfrm>
            <a:off x="2267744" y="2278148"/>
            <a:ext cx="5892268" cy="2538282"/>
            <a:chOff x="2339752" y="2852936"/>
            <a:chExt cx="5892268" cy="3384376"/>
          </a:xfrm>
        </p:grpSpPr>
        <p:cxnSp>
          <p:nvCxnSpPr>
            <p:cNvPr id="41" name="Elbow Connector 40"/>
            <p:cNvCxnSpPr/>
            <p:nvPr/>
          </p:nvCxnSpPr>
          <p:spPr>
            <a:xfrm flipV="1">
              <a:off x="2339752" y="2996952"/>
              <a:ext cx="4320480" cy="72008"/>
            </a:xfrm>
            <a:prstGeom prst="bentConnector3">
              <a:avLst>
                <a:gd name="adj1" fmla="val 8847"/>
              </a:avLst>
            </a:prstGeom>
            <a:ln>
              <a:prstDash val="sysDash"/>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7"/>
            <a:stretch>
              <a:fillRect/>
            </a:stretch>
          </p:blipFill>
          <p:spPr>
            <a:xfrm>
              <a:off x="6012160" y="2852936"/>
              <a:ext cx="2219860" cy="3384376"/>
            </a:xfrm>
            <a:prstGeom prst="rect">
              <a:avLst/>
            </a:prstGeom>
          </p:spPr>
        </p:pic>
      </p:grpSp>
      <p:grpSp>
        <p:nvGrpSpPr>
          <p:cNvPr id="55" name="Group 54"/>
          <p:cNvGrpSpPr/>
          <p:nvPr/>
        </p:nvGrpSpPr>
        <p:grpSpPr>
          <a:xfrm>
            <a:off x="2267744" y="2818208"/>
            <a:ext cx="6768752" cy="1296144"/>
            <a:chOff x="2267744" y="3573016"/>
            <a:chExt cx="6768752" cy="1728192"/>
          </a:xfrm>
        </p:grpSpPr>
        <p:cxnSp>
          <p:nvCxnSpPr>
            <p:cNvPr id="52" name="Elbow Connector 51"/>
            <p:cNvCxnSpPr/>
            <p:nvPr/>
          </p:nvCxnSpPr>
          <p:spPr>
            <a:xfrm flipV="1">
              <a:off x="2267744" y="3645024"/>
              <a:ext cx="4824536" cy="1656184"/>
            </a:xfrm>
            <a:prstGeom prst="bentConnector3">
              <a:avLst>
                <a:gd name="adj1" fmla="val 7355"/>
              </a:avLst>
            </a:prstGeom>
            <a:ln>
              <a:prstDash val="sysDash"/>
            </a:ln>
          </p:spPr>
          <p:style>
            <a:lnRef idx="2">
              <a:schemeClr val="accent1"/>
            </a:lnRef>
            <a:fillRef idx="0">
              <a:schemeClr val="accent1"/>
            </a:fillRef>
            <a:effectRef idx="1">
              <a:schemeClr val="accent1"/>
            </a:effectRef>
            <a:fontRef idx="minor">
              <a:schemeClr val="tx1"/>
            </a:fontRef>
          </p:style>
        </p:cxnSp>
        <p:pic>
          <p:nvPicPr>
            <p:cNvPr id="51" name="Picture 50" descr="スクリーンショット 2013-09-29 20.57.58.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76256" y="3573016"/>
              <a:ext cx="2160240" cy="169413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92097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539552" y="4623979"/>
            <a:ext cx="7776864" cy="492443"/>
          </a:xfrm>
          <a:prstGeom prst="rect">
            <a:avLst/>
          </a:prstGeom>
          <a:solidFill>
            <a:srgbClr val="FFFF66"/>
          </a:solidFill>
        </p:spPr>
        <p:txBody>
          <a:bodyPr wrap="square">
            <a:spAutoFit/>
          </a:bodyPr>
          <a:lstStyle/>
          <a:p>
            <a:r>
              <a:rPr lang="ja-JP" altLang="en-US" sz="1400" dirty="0" smtClean="0"/>
              <a:t>参考）</a:t>
            </a:r>
            <a:r>
              <a:rPr lang="en-US" altLang="ja-JP" sz="1400" dirty="0" smtClean="0"/>
              <a:t>SSID</a:t>
            </a:r>
            <a:r>
              <a:rPr lang="ja-JP" altLang="en-US" sz="1400" dirty="0" smtClean="0"/>
              <a:t>に応じた認証設定例</a:t>
            </a:r>
            <a:endParaRPr lang="en-US" altLang="ja-JP" sz="1400" dirty="0" smtClean="0"/>
          </a:p>
          <a:p>
            <a:r>
              <a:rPr lang="en-US" sz="1200" dirty="0" smtClean="0"/>
              <a:t>http</a:t>
            </a:r>
            <a:r>
              <a:rPr lang="en-US" sz="1200" dirty="0"/>
              <a:t>://</a:t>
            </a:r>
            <a:r>
              <a:rPr lang="en-US" sz="1200" dirty="0" err="1"/>
              <a:t>www.cisco.com</a:t>
            </a:r>
            <a:r>
              <a:rPr lang="en-US" sz="1200" dirty="0"/>
              <a:t>/en/US/products/ps11640/products_configuration_example09186a0080bed902.shtml</a:t>
            </a:r>
          </a:p>
        </p:txBody>
      </p:sp>
      <p:sp>
        <p:nvSpPr>
          <p:cNvPr id="16391" name="Text Box 60"/>
          <p:cNvSpPr txBox="1">
            <a:spLocks noChangeArrowheads="1"/>
          </p:cNvSpPr>
          <p:nvPr/>
        </p:nvSpPr>
        <p:spPr bwMode="auto">
          <a:xfrm>
            <a:off x="7202090" y="934269"/>
            <a:ext cx="837922" cy="223538"/>
          </a:xfrm>
          <a:prstGeom prst="rect">
            <a:avLst/>
          </a:prstGeom>
          <a:noFill/>
          <a:ln w="9525" algn="ctr">
            <a:noFill/>
            <a:miter lim="800000"/>
            <a:headEnd/>
            <a:tailEnd/>
          </a:ln>
        </p:spPr>
        <p:txBody>
          <a:bodyPr wrap="none" lIns="68977" tIns="34488" rIns="68977" bIns="34488">
            <a:spAutoFit/>
          </a:bodyPr>
          <a:lstStyle/>
          <a:p>
            <a:r>
              <a:rPr lang="en-US" sz="1000" dirty="0">
                <a:solidFill>
                  <a:srgbClr val="417972"/>
                </a:solidFill>
              </a:rPr>
              <a:t>Layer 3 Link</a:t>
            </a:r>
          </a:p>
        </p:txBody>
      </p:sp>
      <p:sp>
        <p:nvSpPr>
          <p:cNvPr id="87" name="TextBox 86"/>
          <p:cNvSpPr txBox="1"/>
          <p:nvPr/>
        </p:nvSpPr>
        <p:spPr>
          <a:xfrm>
            <a:off x="6020824" y="1127590"/>
            <a:ext cx="1763897" cy="369332"/>
          </a:xfrm>
          <a:prstGeom prst="rect">
            <a:avLst/>
          </a:prstGeom>
          <a:solidFill>
            <a:schemeClr val="bg1"/>
          </a:solidFill>
          <a:ln>
            <a:noFill/>
          </a:ln>
        </p:spPr>
        <p:txBody>
          <a:bodyPr wrap="square" lIns="76801" tIns="0" rIns="76801" bIns="0">
            <a:spAutoFit/>
          </a:bodyPr>
          <a:lstStyle/>
          <a:p>
            <a:pPr algn="ctr">
              <a:defRPr/>
            </a:pPr>
            <a:r>
              <a:rPr lang="ja-JP" altLang="en-US" sz="1200" dirty="0" smtClean="0">
                <a:solidFill>
                  <a:schemeClr val="bg1">
                    <a:lumMod val="50000"/>
                  </a:schemeClr>
                </a:solidFill>
              </a:rPr>
              <a:t>ネットワークデバイス</a:t>
            </a:r>
            <a:endParaRPr lang="en-US" altLang="ja-JP" sz="1200" dirty="0" smtClean="0">
              <a:solidFill>
                <a:schemeClr val="bg1">
                  <a:lumMod val="50000"/>
                </a:schemeClr>
              </a:solidFill>
            </a:endParaRPr>
          </a:p>
          <a:p>
            <a:pPr algn="ctr">
              <a:defRPr/>
            </a:pPr>
            <a:r>
              <a:rPr lang="ja-JP" altLang="en-US" sz="1200" dirty="0" smtClean="0">
                <a:solidFill>
                  <a:schemeClr val="bg1">
                    <a:lumMod val="50000"/>
                  </a:schemeClr>
                </a:solidFill>
              </a:rPr>
              <a:t>（</a:t>
            </a:r>
            <a:r>
              <a:rPr lang="en-US" altLang="ja-JP" sz="1200" dirty="0" smtClean="0">
                <a:solidFill>
                  <a:schemeClr val="bg1">
                    <a:lumMod val="50000"/>
                  </a:schemeClr>
                </a:solidFill>
              </a:rPr>
              <a:t>NAD</a:t>
            </a:r>
            <a:r>
              <a:rPr lang="ja-JP" altLang="en-US" sz="1200" dirty="0" smtClean="0">
                <a:solidFill>
                  <a:schemeClr val="bg1">
                    <a:lumMod val="50000"/>
                  </a:schemeClr>
                </a:solidFill>
              </a:rPr>
              <a:t>）</a:t>
            </a:r>
            <a:endParaRPr lang="en-US" sz="1200" dirty="0">
              <a:solidFill>
                <a:schemeClr val="bg1">
                  <a:lumMod val="50000"/>
                </a:schemeClr>
              </a:solidFill>
            </a:endParaRPr>
          </a:p>
        </p:txBody>
      </p:sp>
      <p:sp>
        <p:nvSpPr>
          <p:cNvPr id="89" name="TextBox 88"/>
          <p:cNvSpPr txBox="1"/>
          <p:nvPr/>
        </p:nvSpPr>
        <p:spPr>
          <a:xfrm>
            <a:off x="4716016" y="1242571"/>
            <a:ext cx="901100" cy="184666"/>
          </a:xfrm>
          <a:prstGeom prst="rect">
            <a:avLst/>
          </a:prstGeom>
          <a:solidFill>
            <a:schemeClr val="bg1"/>
          </a:solidFill>
          <a:ln>
            <a:noFill/>
          </a:ln>
        </p:spPr>
        <p:txBody>
          <a:bodyPr wrap="none" lIns="76801" tIns="0" rIns="76801" bIns="0">
            <a:spAutoFit/>
          </a:bodyPr>
          <a:lstStyle/>
          <a:p>
            <a:pPr>
              <a:defRPr/>
            </a:pPr>
            <a:r>
              <a:rPr lang="ja-JP" altLang="en-US" sz="1200" dirty="0" smtClean="0">
                <a:solidFill>
                  <a:schemeClr val="bg1">
                    <a:lumMod val="50000"/>
                  </a:schemeClr>
                </a:solidFill>
              </a:rPr>
              <a:t>クライアント</a:t>
            </a:r>
            <a:endParaRPr lang="en-US" sz="1200" dirty="0">
              <a:solidFill>
                <a:schemeClr val="bg1">
                  <a:lumMod val="50000"/>
                </a:schemeClr>
              </a:solidFill>
            </a:endParaRPr>
          </a:p>
        </p:txBody>
      </p:sp>
      <p:sp>
        <p:nvSpPr>
          <p:cNvPr id="91" name="Line 7"/>
          <p:cNvSpPr>
            <a:spLocks noChangeShapeType="1"/>
          </p:cNvSpPr>
          <p:nvPr/>
        </p:nvSpPr>
        <p:spPr bwMode="auto">
          <a:xfrm flipV="1">
            <a:off x="7133089" y="941396"/>
            <a:ext cx="1057559" cy="0"/>
          </a:xfrm>
          <a:prstGeom prst="line">
            <a:avLst/>
          </a:prstGeom>
          <a:noFill/>
          <a:ln w="28575">
            <a:solidFill>
              <a:schemeClr val="bg1">
                <a:lumMod val="65000"/>
              </a:schemeClr>
            </a:solidFill>
            <a:round/>
            <a:headEnd/>
            <a:tailEnd/>
          </a:ln>
          <a:effectLst>
            <a:outerShdw blurRad="50800" dist="38100" dir="2700000" algn="tl" rotWithShape="0">
              <a:prstClr val="black">
                <a:alpha val="40000"/>
              </a:prstClr>
            </a:outerShdw>
          </a:effectLst>
        </p:spPr>
        <p:txBody>
          <a:bodyPr lIns="61335" tIns="30667" rIns="61335" bIns="30667"/>
          <a:lstStyle/>
          <a:p>
            <a:pPr>
              <a:defRPr/>
            </a:pPr>
            <a:endParaRPr lang="en-US">
              <a:latin typeface="+mn-lt"/>
            </a:endParaRPr>
          </a:p>
        </p:txBody>
      </p:sp>
      <p:sp>
        <p:nvSpPr>
          <p:cNvPr id="12" name="Text Placeholder 11"/>
          <p:cNvSpPr>
            <a:spLocks noGrp="1"/>
          </p:cNvSpPr>
          <p:nvPr>
            <p:ph type="body" sz="quarter" idx="10"/>
          </p:nvPr>
        </p:nvSpPr>
        <p:spPr>
          <a:xfrm>
            <a:off x="251521" y="871726"/>
            <a:ext cx="4767707" cy="673910"/>
          </a:xfrm>
        </p:spPr>
        <p:txBody>
          <a:bodyPr/>
          <a:lstStyle/>
          <a:p>
            <a:r>
              <a:rPr lang="ja-JP" altLang="en-US" sz="1600" dirty="0" smtClean="0"/>
              <a:t>認証リスエストに含まれる各種アトリビュートを条件とし、認証・認可結果を制御</a:t>
            </a:r>
            <a:endParaRPr lang="en-US" sz="1600" dirty="0"/>
          </a:p>
        </p:txBody>
      </p:sp>
      <p:sp>
        <p:nvSpPr>
          <p:cNvPr id="66" name="Title 65"/>
          <p:cNvSpPr>
            <a:spLocks noGrp="1"/>
          </p:cNvSpPr>
          <p:nvPr>
            <p:ph type="title"/>
          </p:nvPr>
        </p:nvSpPr>
        <p:spPr>
          <a:xfrm>
            <a:off x="229703" y="87474"/>
            <a:ext cx="8588861" cy="628650"/>
          </a:xfrm>
        </p:spPr>
        <p:txBody>
          <a:bodyPr/>
          <a:lstStyle/>
          <a:p>
            <a:pPr lvl="0"/>
            <a:r>
              <a:rPr lang="en-US" altLang="ja-JP" sz="2800" dirty="0" smtClean="0">
                <a:latin typeface="+mn-lt"/>
              </a:rPr>
              <a:t>RADIUS</a:t>
            </a:r>
            <a:r>
              <a:rPr lang="ja-JP" altLang="en-US" sz="2800" dirty="0" smtClean="0">
                <a:latin typeface="+mn-lt"/>
              </a:rPr>
              <a:t>アトリビュートの利用</a:t>
            </a:r>
            <a:endParaRPr lang="en-US" sz="2800" dirty="0" smtClean="0">
              <a:latin typeface="+mn-lt"/>
            </a:endParaRPr>
          </a:p>
        </p:txBody>
      </p:sp>
      <p:grpSp>
        <p:nvGrpSpPr>
          <p:cNvPr id="57" name="Group 56"/>
          <p:cNvGrpSpPr/>
          <p:nvPr/>
        </p:nvGrpSpPr>
        <p:grpSpPr>
          <a:xfrm>
            <a:off x="7959900" y="635318"/>
            <a:ext cx="774539" cy="488874"/>
            <a:chOff x="3440922" y="3809331"/>
            <a:chExt cx="664912" cy="664912"/>
          </a:xfrm>
          <a:effectLst>
            <a:outerShdw blurRad="63500" sx="102000" sy="102000" algn="ctr" rotWithShape="0">
              <a:prstClr val="black">
                <a:alpha val="67000"/>
              </a:prstClr>
            </a:outerShdw>
          </a:effectLst>
        </p:grpSpPr>
        <p:pic>
          <p:nvPicPr>
            <p:cNvPr id="63" name="Picture 62" descr="\\MV-FS\Projects\Cisco\References\Brand Assets\Kubrick Icons\Device Icons\Device_generic_3048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0922" y="3809331"/>
              <a:ext cx="664912" cy="664912"/>
            </a:xfrm>
            <a:prstGeom prst="rect">
              <a:avLst/>
            </a:prstGeom>
            <a:ln>
              <a:noFill/>
            </a:ln>
            <a:effectLst>
              <a:outerShdw blurRad="292100" dist="139700" dir="2700000" algn="tl" rotWithShape="0">
                <a:srgbClr val="333333">
                  <a:alpha val="65000"/>
                </a:srgbClr>
              </a:outerShdw>
            </a:effectLst>
          </p:spPr>
        </p:pic>
        <p:grpSp>
          <p:nvGrpSpPr>
            <p:cNvPr id="64" name="Group 6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5" name="Freeform 64"/>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67" name="Freeform 66"/>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68" name="Freeform 67"/>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69" name="Freeform 68"/>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0" name="Freeform 69"/>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1" name="Freeform 70"/>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2" name="Freeform 71"/>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3" name="Freeform 72"/>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4" name="Freeform 73"/>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5" name="Freeform 74"/>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6" name="Freeform 75"/>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7" name="Freeform 76"/>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8" name="Freeform 77"/>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79" name="Freeform 78"/>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80" name="Freeform 79"/>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81" name="Freeform 80"/>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82" name="Freeform 81"/>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84" name="Freeform 83"/>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0" name="Freeform 89"/>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3" name="Freeform 92"/>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4" name="Freeform 93"/>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5" name="Freeform 94"/>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7" name="Freeform 96"/>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8" name="Freeform 97"/>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grpSp>
      </p:grpSp>
      <p:pic>
        <p:nvPicPr>
          <p:cNvPr id="102" name="Picture 16" descr="LAPTO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8382" y="804898"/>
            <a:ext cx="689723" cy="383667"/>
          </a:xfrm>
          <a:prstGeom prst="rect">
            <a:avLst/>
          </a:prstGeom>
          <a:noFill/>
          <a:ln w="9525">
            <a:noFill/>
            <a:miter lim="800000"/>
            <a:headEnd/>
            <a:tailEnd/>
          </a:ln>
        </p:spPr>
      </p:pic>
      <p:sp>
        <p:nvSpPr>
          <p:cNvPr id="103" name="TextBox 102"/>
          <p:cNvSpPr txBox="1"/>
          <p:nvPr/>
        </p:nvSpPr>
        <p:spPr>
          <a:xfrm>
            <a:off x="7840323" y="1180159"/>
            <a:ext cx="1193848" cy="184666"/>
          </a:xfrm>
          <a:prstGeom prst="rect">
            <a:avLst/>
          </a:prstGeom>
          <a:noFill/>
          <a:ln>
            <a:noFill/>
          </a:ln>
        </p:spPr>
        <p:txBody>
          <a:bodyPr wrap="none" lIns="76801" tIns="0" rIns="76801" bIns="0">
            <a:spAutoFit/>
          </a:bodyPr>
          <a:lstStyle/>
          <a:p>
            <a:pPr>
              <a:defRPr/>
            </a:pPr>
            <a:r>
              <a:rPr lang="en-US" sz="1200" dirty="0" smtClean="0">
                <a:solidFill>
                  <a:schemeClr val="bg1">
                    <a:lumMod val="50000"/>
                  </a:schemeClr>
                </a:solidFill>
              </a:rPr>
              <a:t>RADIUS</a:t>
            </a:r>
            <a:r>
              <a:rPr lang="ja-JP" altLang="en-US" sz="1200" dirty="0" smtClean="0">
                <a:solidFill>
                  <a:schemeClr val="bg1">
                    <a:lumMod val="50000"/>
                  </a:schemeClr>
                </a:solidFill>
              </a:rPr>
              <a:t>サーバ</a:t>
            </a:r>
            <a:endParaRPr lang="en-US" sz="1200" dirty="0">
              <a:solidFill>
                <a:schemeClr val="bg1">
                  <a:lumMod val="50000"/>
                </a:schemeClr>
              </a:solidFill>
            </a:endParaRPr>
          </a:p>
        </p:txBody>
      </p:sp>
      <p:pic>
        <p:nvPicPr>
          <p:cNvPr id="113" name="Picture 112"/>
          <p:cNvPicPr>
            <a:picLocks noChangeAspect="1"/>
          </p:cNvPicPr>
          <p:nvPr/>
        </p:nvPicPr>
        <p:blipFill rotWithShape="1">
          <a:blip r:embed="rId5" cstate="screen">
            <a:extLst>
              <a:ext uri="{28A0092B-C50C-407E-A947-70E740481C1C}">
                <a14:useLocalDpi xmlns:a14="http://schemas.microsoft.com/office/drawing/2010/main"/>
              </a:ext>
            </a:extLst>
          </a:blip>
          <a:srcRect l="4741" t="27185" r="4551" b="28669"/>
          <a:stretch/>
        </p:blipFill>
        <p:spPr>
          <a:xfrm>
            <a:off x="6473387" y="801610"/>
            <a:ext cx="737435" cy="269174"/>
          </a:xfrm>
          <a:prstGeom prst="rect">
            <a:avLst/>
          </a:prstGeom>
        </p:spPr>
      </p:pic>
      <p:pic>
        <p:nvPicPr>
          <p:cNvPr id="114" name="Picture 4" descr="\\Mv-fs\Projects\Cisco\References\Brand Assets\Kubrick Icons\Device Icons\Device_access_point_3063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24128" y="825972"/>
            <a:ext cx="593390" cy="185702"/>
          </a:xfrm>
          <a:prstGeom prst="rect">
            <a:avLst/>
          </a:prstGeom>
          <a:noFill/>
          <a:effectLst/>
        </p:spPr>
      </p:pic>
      <p:pic>
        <p:nvPicPr>
          <p:cNvPr id="115" name="Picture 114" descr="Untitl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79815">
            <a:off x="5524209" y="985424"/>
            <a:ext cx="187539" cy="136903"/>
          </a:xfrm>
          <a:prstGeom prst="rect">
            <a:avLst/>
          </a:prstGeom>
        </p:spPr>
      </p:pic>
      <p:sp>
        <p:nvSpPr>
          <p:cNvPr id="116" name="Line 7"/>
          <p:cNvSpPr>
            <a:spLocks noChangeShapeType="1"/>
          </p:cNvSpPr>
          <p:nvPr/>
        </p:nvSpPr>
        <p:spPr bwMode="auto">
          <a:xfrm flipV="1">
            <a:off x="6244127" y="942934"/>
            <a:ext cx="282783" cy="0"/>
          </a:xfrm>
          <a:prstGeom prst="line">
            <a:avLst/>
          </a:prstGeom>
          <a:noFill/>
          <a:ln w="28575">
            <a:solidFill>
              <a:schemeClr val="bg1">
                <a:lumMod val="65000"/>
              </a:schemeClr>
            </a:solidFill>
            <a:round/>
            <a:headEnd/>
            <a:tailEnd/>
          </a:ln>
          <a:effectLst>
            <a:outerShdw blurRad="50800" dist="38100" dir="2700000" algn="tl" rotWithShape="0">
              <a:prstClr val="black">
                <a:alpha val="40000"/>
              </a:prstClr>
            </a:outerShdw>
          </a:effectLst>
        </p:spPr>
        <p:txBody>
          <a:bodyPr lIns="61335" tIns="30667" rIns="61335" bIns="30667"/>
          <a:lstStyle/>
          <a:p>
            <a:pPr>
              <a:defRPr/>
            </a:pPr>
            <a:endParaRPr lang="en-US">
              <a:latin typeface="+mn-lt"/>
            </a:endParaRPr>
          </a:p>
        </p:txBody>
      </p:sp>
      <p:sp>
        <p:nvSpPr>
          <p:cNvPr id="118" name="TextBox 117"/>
          <p:cNvSpPr txBox="1"/>
          <p:nvPr/>
        </p:nvSpPr>
        <p:spPr>
          <a:xfrm>
            <a:off x="6609199" y="249492"/>
            <a:ext cx="1891229" cy="262218"/>
          </a:xfrm>
          <a:prstGeom prst="rect">
            <a:avLst/>
          </a:prstGeom>
          <a:noFill/>
        </p:spPr>
        <p:txBody>
          <a:bodyPr wrap="none" lIns="76801" tIns="38401" rIns="76801" bIns="38401">
            <a:spAutoFit/>
          </a:bodyPr>
          <a:lstStyle/>
          <a:p>
            <a:pPr>
              <a:defRPr/>
            </a:pPr>
            <a:r>
              <a:rPr lang="en-US" sz="1200" dirty="0">
                <a:solidFill>
                  <a:schemeClr val="bg1">
                    <a:lumMod val="50000"/>
                  </a:schemeClr>
                </a:solidFill>
              </a:rPr>
              <a:t>RADIUS Access-Request</a:t>
            </a:r>
          </a:p>
        </p:txBody>
      </p:sp>
      <p:pic>
        <p:nvPicPr>
          <p:cNvPr id="60" name="Picture 59" descr="スクリーンショット 2013-05-23 12.01.35.png"/>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95026" y="1749852"/>
            <a:ext cx="5039443" cy="2644868"/>
          </a:xfrm>
          <a:prstGeom prst="rect">
            <a:avLst/>
          </a:prstGeom>
          <a:ln>
            <a:noFill/>
          </a:ln>
          <a:effectLst>
            <a:outerShdw blurRad="292100" dist="139700" dir="2700000" algn="tl" rotWithShape="0">
              <a:srgbClr val="333333">
                <a:alpha val="65000"/>
              </a:srgbClr>
            </a:outerShdw>
          </a:effectLst>
        </p:spPr>
      </p:pic>
      <p:sp>
        <p:nvSpPr>
          <p:cNvPr id="86" name="Rectangle 85"/>
          <p:cNvSpPr/>
          <p:nvPr/>
        </p:nvSpPr>
        <p:spPr>
          <a:xfrm>
            <a:off x="1536146" y="3421492"/>
            <a:ext cx="2226696" cy="15569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Rectangular Callout 1"/>
          <p:cNvSpPr/>
          <p:nvPr/>
        </p:nvSpPr>
        <p:spPr>
          <a:xfrm>
            <a:off x="5815813" y="3153333"/>
            <a:ext cx="2456905" cy="729412"/>
          </a:xfrm>
          <a:prstGeom prst="wedgeRectCallout">
            <a:avLst>
              <a:gd name="adj1" fmla="val -102350"/>
              <a:gd name="adj2" fmla="val -17651"/>
            </a:avLst>
          </a:prstGeom>
          <a:solidFill>
            <a:srgbClr val="FFFFFF"/>
          </a:solidFill>
          <a:ln>
            <a:solidFill>
              <a:srgbClr val="0096D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110" name="Group 45"/>
          <p:cNvGraphicFramePr>
            <a:graphicFrameLocks noGrp="1"/>
          </p:cNvGraphicFramePr>
          <p:nvPr>
            <p:extLst/>
          </p:nvPr>
        </p:nvGraphicFramePr>
        <p:xfrm>
          <a:off x="5817733" y="3164477"/>
          <a:ext cx="2450302" cy="747224"/>
        </p:xfrm>
        <a:graphic>
          <a:graphicData uri="http://schemas.openxmlformats.org/drawingml/2006/table">
            <a:tbl>
              <a:tblPr/>
              <a:tblGrid>
                <a:gridCol w="1225151"/>
                <a:gridCol w="1225151"/>
              </a:tblGrid>
              <a:tr h="213611">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bg1"/>
                          </a:solidFill>
                          <a:effectLst/>
                          <a:latin typeface="Arial" charset="0"/>
                          <a:ea typeface="ＭＳ Ｐゴシック" pitchFamily="50" charset="-128"/>
                        </a:rPr>
                        <a:t>Service-Type</a:t>
                      </a:r>
                    </a:p>
                  </a:txBody>
                  <a:tcPr marL="82124" marR="82124" marT="30796" marB="30796"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bg1"/>
                          </a:solidFill>
                          <a:effectLst/>
                          <a:latin typeface="Arial" charset="0"/>
                          <a:ea typeface="ＭＳ Ｐゴシック" pitchFamily="50" charset="-128"/>
                        </a:rPr>
                        <a:t>認証タイプ</a:t>
                      </a:r>
                    </a:p>
                  </a:txBody>
                  <a:tcPr marL="82124" marR="82124" marT="30796" marB="30796" horzOverflow="overflow">
                    <a:lnL w="12700" cap="flat" cmpd="sng" algn="ctr">
                      <a:solidFill>
                        <a:srgbClr val="0096D6"/>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solidFill>
                      <a:schemeClr val="tx2"/>
                    </a:solidFill>
                  </a:tcPr>
                </a:tc>
              </a:tr>
              <a:tr h="168219">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Framed</a:t>
                      </a:r>
                    </a:p>
                  </a:txBody>
                  <a:tcPr marL="82124" marR="82124" marT="8100" marB="8100"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802.1X:</a:t>
                      </a:r>
                    </a:p>
                  </a:txBody>
                  <a:tcPr marL="82124" marR="82124" marT="8100" marB="8100" horzOverflow="overflow">
                    <a:lnL w="12700" cap="flat" cmpd="sng" algn="ctr">
                      <a:solidFill>
                        <a:srgbClr val="0096D6"/>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r>
              <a:tr h="168219">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Call Check</a:t>
                      </a:r>
                    </a:p>
                  </a:txBody>
                  <a:tcPr marL="82124" marR="82124" marT="8100" marB="8100"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MAB</a:t>
                      </a:r>
                    </a:p>
                  </a:txBody>
                  <a:tcPr marL="82124" marR="82124" marT="8100" marB="8100" horzOverflow="overflow">
                    <a:lnL w="12700" cap="flat" cmpd="sng" algn="ctr">
                      <a:solidFill>
                        <a:srgbClr val="0096D6"/>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r>
              <a:tr h="168219">
                <a:tc>
                  <a:txBody>
                    <a:bodyPr/>
                    <a:lstStyle/>
                    <a:p>
                      <a:pPr marL="0" marR="0" lvl="0" indent="0" algn="l" defTabSz="814388" rtl="0" eaLnBrk="0" fontAlgn="base" latinLnBrk="0" hangingPunct="0">
                        <a:lnSpc>
                          <a:spcPct val="90000"/>
                        </a:lnSpc>
                        <a:spcBef>
                          <a:spcPts val="0"/>
                        </a:spcBef>
                        <a:spcAft>
                          <a:spcPct val="0"/>
                        </a:spcAft>
                        <a:buClrTx/>
                        <a:buSzTx/>
                        <a:buFontTx/>
                        <a:buNone/>
                        <a:tabLst/>
                      </a:pP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Login</a:t>
                      </a:r>
                    </a:p>
                  </a:txBody>
                  <a:tcPr marL="82124" marR="82124" marT="8100" marB="8100"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err="1" smtClean="0">
                          <a:ln>
                            <a:noFill/>
                          </a:ln>
                          <a:solidFill>
                            <a:schemeClr val="tx1"/>
                          </a:solidFill>
                          <a:effectLst/>
                          <a:latin typeface="Arial" charset="0"/>
                          <a:ea typeface="ＭＳ Ｐゴシック" pitchFamily="50" charset="-128"/>
                        </a:rPr>
                        <a:t>WebAuth</a:t>
                      </a:r>
                      <a:endParaRPr kumimoji="0" lang="en-US" altLang="ja-JP" sz="1100" b="0" i="0" u="none" strike="noStrike" cap="none" normalizeH="0" baseline="0" dirty="0" smtClean="0">
                        <a:ln>
                          <a:noFill/>
                        </a:ln>
                        <a:solidFill>
                          <a:schemeClr val="tx1"/>
                        </a:solidFill>
                        <a:effectLst/>
                        <a:latin typeface="Arial" charset="0"/>
                        <a:ea typeface="ＭＳ Ｐゴシック" pitchFamily="50" charset="-128"/>
                      </a:endParaRPr>
                    </a:p>
                  </a:txBody>
                  <a:tcPr marL="82124" marR="82124" marT="8100" marB="8100" horzOverflow="overflow">
                    <a:lnL w="12700" cap="flat" cmpd="sng" algn="ctr">
                      <a:solidFill>
                        <a:srgbClr val="0096D6"/>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0096D6"/>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r>
            </a:tbl>
          </a:graphicData>
        </a:graphic>
      </p:graphicFrame>
      <p:sp>
        <p:nvSpPr>
          <p:cNvPr id="111" name="Rectangle 110"/>
          <p:cNvSpPr/>
          <p:nvPr/>
        </p:nvSpPr>
        <p:spPr>
          <a:xfrm>
            <a:off x="1529517" y="3664138"/>
            <a:ext cx="3059116" cy="15569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2" name="Rectangular Callout 121"/>
          <p:cNvSpPr/>
          <p:nvPr/>
        </p:nvSpPr>
        <p:spPr>
          <a:xfrm>
            <a:off x="5796136" y="4110234"/>
            <a:ext cx="3096748" cy="567751"/>
          </a:xfrm>
          <a:prstGeom prst="wedgeRectCallout">
            <a:avLst>
              <a:gd name="adj1" fmla="val -92620"/>
              <a:gd name="adj2" fmla="val -90163"/>
            </a:avLst>
          </a:prstGeom>
          <a:solidFill>
            <a:srgbClr val="FFFFFF"/>
          </a:solidFill>
          <a:ln>
            <a:solidFill>
              <a:srgbClr val="0096D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123" name="Group 45"/>
          <p:cNvGraphicFramePr>
            <a:graphicFrameLocks noGrp="1"/>
          </p:cNvGraphicFramePr>
          <p:nvPr>
            <p:extLst/>
          </p:nvPr>
        </p:nvGraphicFramePr>
        <p:xfrm>
          <a:off x="5819652" y="4127935"/>
          <a:ext cx="3094828" cy="571766"/>
        </p:xfrm>
        <a:graphic>
          <a:graphicData uri="http://schemas.openxmlformats.org/drawingml/2006/table">
            <a:tbl>
              <a:tblPr/>
              <a:tblGrid>
                <a:gridCol w="1547414"/>
                <a:gridCol w="1547414"/>
              </a:tblGrid>
              <a:tr h="213611">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bg1"/>
                          </a:solidFill>
                          <a:effectLst/>
                          <a:latin typeface="Arial" charset="0"/>
                          <a:ea typeface="ＭＳ Ｐゴシック" pitchFamily="50" charset="-128"/>
                        </a:rPr>
                        <a:t>NAS Port–Type</a:t>
                      </a:r>
                    </a:p>
                  </a:txBody>
                  <a:tcPr marL="82124" marR="82124" marT="30796" marB="30796"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bg1"/>
                          </a:solidFill>
                          <a:effectLst/>
                          <a:latin typeface="Arial" charset="0"/>
                          <a:ea typeface="ＭＳ Ｐゴシック" pitchFamily="50" charset="-128"/>
                        </a:rPr>
                        <a:t>ネットワークタイプ</a:t>
                      </a:r>
                    </a:p>
                  </a:txBody>
                  <a:tcPr marL="82124" marR="82124" marT="30796" marB="30796" horzOverflow="overflow">
                    <a:lnL w="12700" cap="flat" cmpd="sng" algn="ctr">
                      <a:solidFill>
                        <a:srgbClr val="0096D6"/>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solidFill>
                      <a:schemeClr val="tx2"/>
                    </a:solidFill>
                  </a:tcPr>
                </a:tc>
              </a:tr>
              <a:tr h="168219">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Ethernet</a:t>
                      </a:r>
                    </a:p>
                  </a:txBody>
                  <a:tcPr marL="82124" marR="82124" marT="8100" marB="8100"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Arial" charset="0"/>
                          <a:ea typeface="ＭＳ Ｐゴシック" pitchFamily="50" charset="-128"/>
                        </a:rPr>
                        <a:t>有線</a:t>
                      </a:r>
                      <a:endParaRPr kumimoji="0" lang="en-US" altLang="ja-JP" sz="1100" b="0" i="0" u="none" strike="noStrike" cap="none" normalizeH="0" baseline="0" dirty="0" smtClean="0">
                        <a:ln>
                          <a:noFill/>
                        </a:ln>
                        <a:solidFill>
                          <a:schemeClr val="tx1"/>
                        </a:solidFill>
                        <a:effectLst/>
                        <a:latin typeface="Arial" charset="0"/>
                        <a:ea typeface="ＭＳ Ｐゴシック" pitchFamily="50" charset="-128"/>
                      </a:endParaRPr>
                    </a:p>
                  </a:txBody>
                  <a:tcPr marL="82124" marR="82124" marT="8100" marB="8100" horzOverflow="overflow">
                    <a:lnL w="12700" cap="flat" cmpd="sng" algn="ctr">
                      <a:solidFill>
                        <a:srgbClr val="0096D6"/>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r>
              <a:tr h="168219">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Wireless 802.11</a:t>
                      </a:r>
                    </a:p>
                  </a:txBody>
                  <a:tcPr marL="82124" marR="82124" marT="8100" marB="8100"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Arial" charset="0"/>
                          <a:ea typeface="ＭＳ Ｐゴシック" pitchFamily="50" charset="-128"/>
                        </a:rPr>
                        <a:t>無線</a:t>
                      </a:r>
                      <a:endParaRPr kumimoji="0" lang="en-US" altLang="ja-JP" sz="1100" b="0" i="0" u="none" strike="noStrike" cap="none" normalizeH="0" baseline="0" dirty="0" smtClean="0">
                        <a:ln>
                          <a:noFill/>
                        </a:ln>
                        <a:solidFill>
                          <a:schemeClr val="tx1"/>
                        </a:solidFill>
                        <a:effectLst/>
                        <a:latin typeface="Arial" charset="0"/>
                        <a:ea typeface="ＭＳ Ｐゴシック" pitchFamily="50" charset="-128"/>
                      </a:endParaRPr>
                    </a:p>
                  </a:txBody>
                  <a:tcPr marL="82124" marR="82124" marT="8100" marB="8100" horzOverflow="overflow">
                    <a:lnL w="12700" cap="flat" cmpd="sng" algn="ctr">
                      <a:solidFill>
                        <a:srgbClr val="0096D6"/>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r>
            </a:tbl>
          </a:graphicData>
        </a:graphic>
      </p:graphicFrame>
      <p:cxnSp>
        <p:nvCxnSpPr>
          <p:cNvPr id="5" name="Curved Connector 4"/>
          <p:cNvCxnSpPr/>
          <p:nvPr/>
        </p:nvCxnSpPr>
        <p:spPr>
          <a:xfrm rot="5400000" flipH="1" flipV="1">
            <a:off x="7549495" y="-74657"/>
            <a:ext cx="85931" cy="1534475"/>
          </a:xfrm>
          <a:prstGeom prst="curvedConnector3">
            <a:avLst>
              <a:gd name="adj1" fmla="val 277112"/>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442935" y="1491630"/>
            <a:ext cx="4260944" cy="292996"/>
          </a:xfrm>
          <a:prstGeom prst="rect">
            <a:avLst/>
          </a:prstGeom>
          <a:noFill/>
        </p:spPr>
        <p:txBody>
          <a:bodyPr wrap="none" lIns="76801" tIns="38401" rIns="76801" bIns="38401">
            <a:spAutoFit/>
          </a:bodyPr>
          <a:lstStyle/>
          <a:p>
            <a:pPr>
              <a:defRPr/>
            </a:pPr>
            <a:r>
              <a:rPr lang="en-US" sz="1400" dirty="0" smtClean="0"/>
              <a:t>Cisco WLC 7.3 RADIUS </a:t>
            </a:r>
            <a:r>
              <a:rPr lang="en-US" sz="1400" dirty="0"/>
              <a:t>Access-</a:t>
            </a:r>
            <a:r>
              <a:rPr lang="en-US" sz="1400" dirty="0" smtClean="0"/>
              <a:t>Request </a:t>
            </a:r>
            <a:r>
              <a:rPr lang="ja-JP" altLang="en-US" sz="1400" dirty="0" smtClean="0"/>
              <a:t>キャプチャ</a:t>
            </a:r>
            <a:endParaRPr lang="en-US" sz="1400" dirty="0"/>
          </a:p>
        </p:txBody>
      </p:sp>
      <p:sp>
        <p:nvSpPr>
          <p:cNvPr id="125" name="Rectangle 124"/>
          <p:cNvSpPr/>
          <p:nvPr/>
        </p:nvSpPr>
        <p:spPr>
          <a:xfrm>
            <a:off x="1640597" y="2566852"/>
            <a:ext cx="3192303" cy="15569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6" name="Rectangle 125"/>
          <p:cNvSpPr/>
          <p:nvPr/>
        </p:nvSpPr>
        <p:spPr>
          <a:xfrm>
            <a:off x="1628370" y="2716426"/>
            <a:ext cx="3782580" cy="15569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0" name="TextBox 129"/>
          <p:cNvSpPr txBox="1"/>
          <p:nvPr/>
        </p:nvSpPr>
        <p:spPr>
          <a:xfrm>
            <a:off x="5796136" y="1430046"/>
            <a:ext cx="1695187" cy="292996"/>
          </a:xfrm>
          <a:prstGeom prst="rect">
            <a:avLst/>
          </a:prstGeom>
          <a:noFill/>
        </p:spPr>
        <p:txBody>
          <a:bodyPr wrap="none" lIns="76801" tIns="38401" rIns="76801" bIns="38401">
            <a:spAutoFit/>
          </a:bodyPr>
          <a:lstStyle/>
          <a:p>
            <a:pPr>
              <a:defRPr/>
            </a:pPr>
            <a:r>
              <a:rPr lang="ja-JP" altLang="en-US" sz="1400" dirty="0" smtClean="0"/>
              <a:t>アトリビュート使用例</a:t>
            </a:r>
            <a:endParaRPr lang="en-US" sz="1400" dirty="0"/>
          </a:p>
        </p:txBody>
      </p:sp>
      <p:sp>
        <p:nvSpPr>
          <p:cNvPr id="132" name="Rectangular Callout 131"/>
          <p:cNvSpPr/>
          <p:nvPr/>
        </p:nvSpPr>
        <p:spPr>
          <a:xfrm>
            <a:off x="5813892" y="1683338"/>
            <a:ext cx="2151256" cy="406874"/>
          </a:xfrm>
          <a:prstGeom prst="wedgeRectCallout">
            <a:avLst>
              <a:gd name="adj1" fmla="val -95360"/>
              <a:gd name="adj2" fmla="val 94786"/>
            </a:avLst>
          </a:prstGeom>
          <a:solidFill>
            <a:srgbClr val="FFFFFF"/>
          </a:solidFill>
          <a:ln>
            <a:solidFill>
              <a:srgbClr val="0096D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14" name="Table 13"/>
          <p:cNvGraphicFramePr>
            <a:graphicFrameLocks noGrp="1"/>
          </p:cNvGraphicFramePr>
          <p:nvPr>
            <p:extLst/>
          </p:nvPr>
        </p:nvGraphicFramePr>
        <p:xfrm>
          <a:off x="5819653" y="1698070"/>
          <a:ext cx="2145494" cy="396308"/>
        </p:xfrm>
        <a:graphic>
          <a:graphicData uri="http://schemas.openxmlformats.org/drawingml/2006/table">
            <a:tbl>
              <a:tblPr/>
              <a:tblGrid>
                <a:gridCol w="2145494"/>
              </a:tblGrid>
              <a:tr h="213611">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bg1"/>
                          </a:solidFill>
                          <a:effectLst/>
                          <a:latin typeface="Arial" charset="0"/>
                          <a:ea typeface="ＭＳ Ｐゴシック" pitchFamily="50" charset="-128"/>
                        </a:rPr>
                        <a:t>Calling Station ID</a:t>
                      </a:r>
                    </a:p>
                  </a:txBody>
                  <a:tcPr marL="82124" marR="82124" marT="30796" marB="30796"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solidFill>
                      <a:schemeClr val="tx2"/>
                    </a:solidFill>
                  </a:tcPr>
                </a:tc>
              </a:tr>
              <a:tr h="168219">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Arial" charset="0"/>
                          <a:ea typeface="ＭＳ Ｐゴシック" pitchFamily="50" charset="-128"/>
                        </a:rPr>
                        <a:t>クライアント</a:t>
                      </a: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MAC</a:t>
                      </a:r>
                      <a:r>
                        <a:rPr kumimoji="0" lang="ja-JP" altLang="en-US" sz="1100" b="0" i="0" u="none" strike="noStrike" cap="none" normalizeH="0" baseline="0" dirty="0" smtClean="0">
                          <a:ln>
                            <a:noFill/>
                          </a:ln>
                          <a:solidFill>
                            <a:schemeClr val="tx1"/>
                          </a:solidFill>
                          <a:effectLst/>
                          <a:latin typeface="Arial" charset="0"/>
                          <a:ea typeface="ＭＳ Ｐゴシック" pitchFamily="50" charset="-128"/>
                        </a:rPr>
                        <a:t>アドレス</a:t>
                      </a:r>
                      <a:endParaRPr kumimoji="0" lang="en-US" altLang="ja-JP" sz="1100" b="0" i="0" u="none" strike="noStrike" cap="none" normalizeH="0" baseline="0" dirty="0" smtClean="0">
                        <a:ln>
                          <a:noFill/>
                        </a:ln>
                        <a:solidFill>
                          <a:schemeClr val="tx1"/>
                        </a:solidFill>
                        <a:effectLst/>
                        <a:latin typeface="Arial" charset="0"/>
                        <a:ea typeface="ＭＳ Ｐゴシック" pitchFamily="50" charset="-128"/>
                      </a:endParaRPr>
                    </a:p>
                  </a:txBody>
                  <a:tcPr marL="82124" marR="82124" marT="8100" marB="8100"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r>
            </a:tbl>
          </a:graphicData>
        </a:graphic>
      </p:graphicFrame>
      <p:sp>
        <p:nvSpPr>
          <p:cNvPr id="134" name="Rectangular Callout 133"/>
          <p:cNvSpPr/>
          <p:nvPr/>
        </p:nvSpPr>
        <p:spPr>
          <a:xfrm>
            <a:off x="5819653" y="2185895"/>
            <a:ext cx="2398519" cy="406874"/>
          </a:xfrm>
          <a:prstGeom prst="wedgeRectCallout">
            <a:avLst>
              <a:gd name="adj1" fmla="val -70216"/>
              <a:gd name="adj2" fmla="val 34098"/>
            </a:avLst>
          </a:prstGeom>
          <a:solidFill>
            <a:srgbClr val="FFFFFF"/>
          </a:solidFill>
          <a:ln>
            <a:solidFill>
              <a:srgbClr val="0096D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135" name="Table 134"/>
          <p:cNvGraphicFramePr>
            <a:graphicFrameLocks noGrp="1"/>
          </p:cNvGraphicFramePr>
          <p:nvPr>
            <p:extLst/>
          </p:nvPr>
        </p:nvGraphicFramePr>
        <p:xfrm>
          <a:off x="5825414" y="2200627"/>
          <a:ext cx="2372663" cy="396308"/>
        </p:xfrm>
        <a:graphic>
          <a:graphicData uri="http://schemas.openxmlformats.org/drawingml/2006/table">
            <a:tbl>
              <a:tblPr/>
              <a:tblGrid>
                <a:gridCol w="2372663"/>
              </a:tblGrid>
              <a:tr h="213611">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bg1"/>
                          </a:solidFill>
                          <a:effectLst/>
                          <a:latin typeface="Arial" charset="0"/>
                          <a:ea typeface="ＭＳ Ｐゴシック" pitchFamily="50" charset="-128"/>
                        </a:rPr>
                        <a:t>Called Station ID</a:t>
                      </a:r>
                    </a:p>
                  </a:txBody>
                  <a:tcPr marL="82124" marR="82124" marT="30796" marB="30796"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solidFill>
                      <a:schemeClr val="tx2"/>
                    </a:solidFill>
                  </a:tcPr>
                </a:tc>
              </a:tr>
              <a:tr h="168219">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NAD MAC</a:t>
                      </a:r>
                      <a:r>
                        <a:rPr kumimoji="0" lang="ja-JP" altLang="en-US" sz="1100" b="0" i="0" u="none" strike="noStrike" cap="none" normalizeH="0" baseline="0" dirty="0" smtClean="0">
                          <a:ln>
                            <a:noFill/>
                          </a:ln>
                          <a:solidFill>
                            <a:schemeClr val="tx1"/>
                          </a:solidFill>
                          <a:effectLst/>
                          <a:latin typeface="Arial" charset="0"/>
                          <a:ea typeface="ＭＳ Ｐゴシック" pitchFamily="50" charset="-128"/>
                        </a:rPr>
                        <a:t>アドレス</a:t>
                      </a: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 + SSID</a:t>
                      </a:r>
                      <a:r>
                        <a:rPr kumimoji="0" lang="ja-JP" altLang="en-US" sz="1100" b="0" i="0" u="none" strike="noStrike" cap="none" normalizeH="0" baseline="0" dirty="0" smtClean="0">
                          <a:ln>
                            <a:noFill/>
                          </a:ln>
                          <a:solidFill>
                            <a:schemeClr val="tx1"/>
                          </a:solidFill>
                          <a:effectLst/>
                          <a:latin typeface="Arial" charset="0"/>
                          <a:ea typeface="ＭＳ Ｐゴシック" pitchFamily="50" charset="-128"/>
                        </a:rPr>
                        <a:t>名</a:t>
                      </a:r>
                      <a:endParaRPr kumimoji="0" lang="en-US" altLang="ja-JP" sz="1100" b="0" i="0" u="none" strike="noStrike" cap="none" normalizeH="0" baseline="0" dirty="0" smtClean="0">
                        <a:ln>
                          <a:noFill/>
                        </a:ln>
                        <a:solidFill>
                          <a:schemeClr val="tx1"/>
                        </a:solidFill>
                        <a:effectLst/>
                        <a:latin typeface="Arial" charset="0"/>
                        <a:ea typeface="ＭＳ Ｐゴシック" pitchFamily="50" charset="-128"/>
                      </a:endParaRPr>
                    </a:p>
                  </a:txBody>
                  <a:tcPr marL="82124" marR="82124" marT="8100" marB="8100"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r>
            </a:tbl>
          </a:graphicData>
        </a:graphic>
      </p:graphicFrame>
      <p:sp>
        <p:nvSpPr>
          <p:cNvPr id="136" name="Rectangular Callout 135"/>
          <p:cNvSpPr/>
          <p:nvPr/>
        </p:nvSpPr>
        <p:spPr>
          <a:xfrm>
            <a:off x="5834725" y="2657189"/>
            <a:ext cx="1515826" cy="406874"/>
          </a:xfrm>
          <a:prstGeom prst="wedgeRectCallout">
            <a:avLst>
              <a:gd name="adj1" fmla="val -120502"/>
              <a:gd name="adj2" fmla="val 40689"/>
            </a:avLst>
          </a:prstGeom>
          <a:solidFill>
            <a:srgbClr val="FFFFFF"/>
          </a:solidFill>
          <a:ln>
            <a:solidFill>
              <a:srgbClr val="0096D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137" name="Table 136"/>
          <p:cNvGraphicFramePr>
            <a:graphicFrameLocks noGrp="1"/>
          </p:cNvGraphicFramePr>
          <p:nvPr>
            <p:extLst/>
          </p:nvPr>
        </p:nvGraphicFramePr>
        <p:xfrm>
          <a:off x="5840486" y="2671921"/>
          <a:ext cx="1510065" cy="396308"/>
        </p:xfrm>
        <a:graphic>
          <a:graphicData uri="http://schemas.openxmlformats.org/drawingml/2006/table">
            <a:tbl>
              <a:tblPr/>
              <a:tblGrid>
                <a:gridCol w="1510065"/>
              </a:tblGrid>
              <a:tr h="213611">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bg1"/>
                          </a:solidFill>
                          <a:effectLst/>
                          <a:latin typeface="Arial" charset="0"/>
                          <a:ea typeface="ＭＳ Ｐゴシック" pitchFamily="50" charset="-128"/>
                        </a:rPr>
                        <a:t>NAS IP Address</a:t>
                      </a:r>
                    </a:p>
                  </a:txBody>
                  <a:tcPr marL="82124" marR="82124" marT="30796" marB="30796"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solidFill>
                      <a:schemeClr val="tx2"/>
                    </a:solidFill>
                  </a:tcPr>
                </a:tc>
              </a:tr>
              <a:tr h="168219">
                <a:tc>
                  <a:txBody>
                    <a:bodyPr/>
                    <a:lstStyle/>
                    <a:p>
                      <a:pPr marL="0" marR="0" lvl="0" indent="0" algn="l" defTabSz="814388" rtl="0" eaLnBrk="0" fontAlgn="base" latinLnBrk="0" hangingPunct="0">
                        <a:lnSpc>
                          <a:spcPct val="95000"/>
                        </a:lnSpc>
                        <a:spcBef>
                          <a:spcPts val="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Arial" charset="0"/>
                          <a:ea typeface="ＭＳ Ｐゴシック" pitchFamily="50" charset="-128"/>
                        </a:rPr>
                        <a:t>NAD IP</a:t>
                      </a:r>
                      <a:r>
                        <a:rPr kumimoji="0" lang="ja-JP" altLang="en-US" sz="1100" b="0" i="0" u="none" strike="noStrike" cap="none" normalizeH="0" baseline="0" dirty="0" smtClean="0">
                          <a:ln>
                            <a:noFill/>
                          </a:ln>
                          <a:solidFill>
                            <a:schemeClr val="tx1"/>
                          </a:solidFill>
                          <a:effectLst/>
                          <a:latin typeface="Arial" charset="0"/>
                          <a:ea typeface="ＭＳ Ｐゴシック" pitchFamily="50" charset="-128"/>
                        </a:rPr>
                        <a:t>アドレス</a:t>
                      </a:r>
                      <a:endParaRPr kumimoji="0" lang="en-US" altLang="ja-JP" sz="1100" b="0" i="0" u="none" strike="noStrike" cap="none" normalizeH="0" baseline="0" dirty="0" smtClean="0">
                        <a:ln>
                          <a:noFill/>
                        </a:ln>
                        <a:solidFill>
                          <a:schemeClr val="tx1"/>
                        </a:solidFill>
                        <a:effectLst/>
                        <a:latin typeface="Arial" charset="0"/>
                        <a:ea typeface="ＭＳ Ｐゴシック" pitchFamily="50" charset="-128"/>
                      </a:endParaRPr>
                    </a:p>
                  </a:txBody>
                  <a:tcPr marL="82124" marR="82124" marT="8100" marB="8100" horzOverflow="overflow">
                    <a:lnL w="12700" cap="flat" cmpd="sng" algn="ctr">
                      <a:solidFill>
                        <a:srgbClr val="0096D6"/>
                      </a:solidFill>
                      <a:prstDash val="solid"/>
                      <a:round/>
                      <a:headEnd type="none" w="med" len="med"/>
                      <a:tailEnd type="none" w="med" len="med"/>
                    </a:lnL>
                    <a:lnR w="12700" cap="flat" cmpd="sng" algn="ctr">
                      <a:solidFill>
                        <a:srgbClr val="0096D6"/>
                      </a:solidFill>
                      <a:prstDash val="solid"/>
                      <a:round/>
                      <a:headEnd type="none" w="med" len="med"/>
                      <a:tailEnd type="none" w="med" len="med"/>
                    </a:lnR>
                    <a:lnT w="12700" cap="flat" cmpd="sng" algn="ctr">
                      <a:solidFill>
                        <a:srgbClr val="0096D6"/>
                      </a:solidFill>
                      <a:prstDash val="solid"/>
                      <a:round/>
                      <a:headEnd type="none" w="med" len="med"/>
                      <a:tailEnd type="none" w="med" len="med"/>
                    </a:lnT>
                    <a:lnB w="12700" cap="flat" cmpd="sng" algn="ctr">
                      <a:solidFill>
                        <a:srgbClr val="0096D6"/>
                      </a:solidFill>
                      <a:prstDash val="solid"/>
                      <a:round/>
                      <a:headEnd type="none" w="med" len="med"/>
                      <a:tailEnd type="none" w="med" len="med"/>
                    </a:lnB>
                    <a:lnTlToBr>
                      <a:noFill/>
                    </a:lnTlToBr>
                    <a:lnBlToTr>
                      <a:noFill/>
                    </a:lnBlToTr>
                    <a:noFill/>
                  </a:tcPr>
                </a:tc>
              </a:tr>
            </a:tbl>
          </a:graphicData>
        </a:graphic>
      </p:graphicFrame>
      <p:sp>
        <p:nvSpPr>
          <p:cNvPr id="18" name="TextBox 17"/>
          <p:cNvSpPr txBox="1"/>
          <p:nvPr/>
        </p:nvSpPr>
        <p:spPr>
          <a:xfrm>
            <a:off x="7606008" y="1437625"/>
            <a:ext cx="1574505" cy="276999"/>
          </a:xfrm>
          <a:prstGeom prst="rect">
            <a:avLst/>
          </a:prstGeom>
          <a:noFill/>
        </p:spPr>
        <p:txBody>
          <a:bodyPr wrap="square" rtlCol="0">
            <a:spAutoFit/>
          </a:bodyPr>
          <a:lstStyle/>
          <a:p>
            <a:r>
              <a:rPr lang="en-US" altLang="ja-JP" sz="1200" dirty="0" smtClean="0">
                <a:solidFill>
                  <a:srgbClr val="FF0000"/>
                </a:solidFill>
              </a:rPr>
              <a:t>※Cisco WLC</a:t>
            </a:r>
            <a:r>
              <a:rPr lang="ja-JP" altLang="en-US" sz="1200" dirty="0" smtClean="0">
                <a:solidFill>
                  <a:srgbClr val="FF0000"/>
                </a:solidFill>
              </a:rPr>
              <a:t>の場合</a:t>
            </a:r>
            <a:endParaRPr lang="en-US" sz="1200" dirty="0">
              <a:solidFill>
                <a:srgbClr val="FF0000"/>
              </a:solidFill>
            </a:endParaRPr>
          </a:p>
        </p:txBody>
      </p:sp>
      <p:sp>
        <p:nvSpPr>
          <p:cNvPr id="138" name="Rectangle 137"/>
          <p:cNvSpPr/>
          <p:nvPr/>
        </p:nvSpPr>
        <p:spPr>
          <a:xfrm>
            <a:off x="1546058" y="3071610"/>
            <a:ext cx="2463721" cy="14268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TextBox 3"/>
          <p:cNvSpPr txBox="1"/>
          <p:nvPr/>
        </p:nvSpPr>
        <p:spPr>
          <a:xfrm>
            <a:off x="5760640" y="3867894"/>
            <a:ext cx="3563888" cy="261610"/>
          </a:xfrm>
          <a:prstGeom prst="rect">
            <a:avLst/>
          </a:prstGeom>
          <a:noFill/>
        </p:spPr>
        <p:txBody>
          <a:bodyPr wrap="square" rtlCol="0">
            <a:spAutoFit/>
          </a:bodyPr>
          <a:lstStyle/>
          <a:p>
            <a:r>
              <a:rPr lang="en-US" altLang="ja-JP" sz="1100" dirty="0" smtClean="0"/>
              <a:t>※Catalyst </a:t>
            </a:r>
            <a:r>
              <a:rPr lang="en-US" altLang="ja-JP" sz="1100" dirty="0" err="1" smtClean="0"/>
              <a:t>WebAuth</a:t>
            </a:r>
            <a:r>
              <a:rPr lang="en-US" altLang="ja-JP" sz="1100" dirty="0" smtClean="0"/>
              <a:t> : </a:t>
            </a:r>
            <a:r>
              <a:rPr lang="en-US" altLang="ja-JP" sz="1100" dirty="0"/>
              <a:t>O</a:t>
            </a:r>
            <a:r>
              <a:rPr lang="en-US" altLang="ja-JP" sz="1100" dirty="0" smtClean="0"/>
              <a:t>utbound</a:t>
            </a:r>
            <a:endParaRPr lang="en-US" sz="1100" dirty="0"/>
          </a:p>
        </p:txBody>
      </p:sp>
    </p:spTree>
    <p:extLst>
      <p:ext uri="{BB962C8B-B14F-4D97-AF65-F5344CB8AC3E}">
        <p14:creationId xmlns:p14="http://schemas.microsoft.com/office/powerpoint/2010/main" val="1906922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smtClean="0"/>
              <a:t>5. </a:t>
            </a:r>
            <a:r>
              <a:rPr lang="ja-JP" altLang="en-US" dirty="0" smtClean="0"/>
              <a:t>サンプル設定</a:t>
            </a:r>
            <a:endParaRPr lang="en-US" dirty="0"/>
          </a:p>
        </p:txBody>
      </p:sp>
    </p:spTree>
    <p:extLst>
      <p:ext uri="{BB962C8B-B14F-4D97-AF65-F5344CB8AC3E}">
        <p14:creationId xmlns:p14="http://schemas.microsoft.com/office/powerpoint/2010/main" val="1492251950"/>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sz="3600" dirty="0" smtClean="0"/>
              <a:t>認証・認可ポリシー</a:t>
            </a:r>
            <a:r>
              <a:rPr lang="en-US" altLang="ja-JP" sz="3600" dirty="0" smtClean="0"/>
              <a:t/>
            </a:r>
            <a:br>
              <a:rPr lang="en-US" altLang="ja-JP" sz="3600" dirty="0" smtClean="0"/>
            </a:br>
            <a:r>
              <a:rPr lang="ja-JP" altLang="en-US" sz="3600" dirty="0" smtClean="0"/>
              <a:t>設定サンプル</a:t>
            </a:r>
            <a:endParaRPr lang="en-US" sz="3600" dirty="0"/>
          </a:p>
        </p:txBody>
      </p:sp>
      <p:sp>
        <p:nvSpPr>
          <p:cNvPr id="6" name="Text Placeholder 5"/>
          <p:cNvSpPr>
            <a:spLocks noGrp="1"/>
          </p:cNvSpPr>
          <p:nvPr>
            <p:ph type="body" sz="quarter" idx="11"/>
          </p:nvPr>
        </p:nvSpPr>
        <p:spPr/>
        <p:txBody>
          <a:bodyPr/>
          <a:lstStyle/>
          <a:p>
            <a:pPr marL="285750" indent="-285750">
              <a:buFont typeface="Arial"/>
              <a:buChar char="•"/>
            </a:pPr>
            <a:r>
              <a:rPr lang="ja-JP" altLang="en-US" dirty="0" smtClean="0"/>
              <a:t>ユーザ認証</a:t>
            </a:r>
            <a:r>
              <a:rPr lang="en-US" altLang="ja-JP" dirty="0" smtClean="0"/>
              <a:t>+MAC</a:t>
            </a:r>
            <a:r>
              <a:rPr lang="ja-JP" altLang="en-US" dirty="0" smtClean="0"/>
              <a:t>アドレス認証</a:t>
            </a:r>
            <a:endParaRPr lang="en-US" altLang="ja-JP" dirty="0" smtClean="0"/>
          </a:p>
          <a:p>
            <a:pPr marL="285750" indent="-285750">
              <a:buFont typeface="Arial"/>
              <a:buChar char="•"/>
            </a:pPr>
            <a:r>
              <a:rPr lang="ja-JP" altLang="en-US" dirty="0" smtClean="0"/>
              <a:t>証明書認証</a:t>
            </a:r>
            <a:endParaRPr lang="en-US" altLang="ja-JP" dirty="0" smtClean="0"/>
          </a:p>
          <a:p>
            <a:pPr marL="285750" indent="-285750">
              <a:buFont typeface="Arial"/>
              <a:buChar char="•"/>
            </a:pPr>
            <a:r>
              <a:rPr lang="en-US" dirty="0" smtClean="0"/>
              <a:t>ゲストアクセス</a:t>
            </a:r>
          </a:p>
          <a:p>
            <a:pPr marL="285750" indent="-285750">
              <a:buFont typeface="Arial"/>
              <a:buChar char="•"/>
            </a:pPr>
            <a:r>
              <a:rPr lang="en-US" dirty="0" smtClean="0"/>
              <a:t>セルフプロビジョニング</a:t>
            </a:r>
            <a:endParaRPr lang="en-US" dirty="0"/>
          </a:p>
        </p:txBody>
      </p:sp>
    </p:spTree>
    <p:extLst>
      <p:ext uri="{BB962C8B-B14F-4D97-AF65-F5344CB8AC3E}">
        <p14:creationId xmlns:p14="http://schemas.microsoft.com/office/powerpoint/2010/main" val="1964493984"/>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23528" y="1059582"/>
            <a:ext cx="8496944" cy="1350150"/>
          </a:xfrm>
          <a:prstGeom prst="roundRect">
            <a:avLst/>
          </a:prstGeom>
          <a:solidFill>
            <a:srgbClr val="90BDDB"/>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smtClean="0"/>
          </a:p>
        </p:txBody>
      </p:sp>
      <p:sp>
        <p:nvSpPr>
          <p:cNvPr id="2" name="Text Placeholder 1"/>
          <p:cNvSpPr>
            <a:spLocks noGrp="1"/>
          </p:cNvSpPr>
          <p:nvPr>
            <p:ph type="body" sz="quarter" idx="10"/>
          </p:nvPr>
        </p:nvSpPr>
        <p:spPr>
          <a:xfrm>
            <a:off x="395536" y="1167595"/>
            <a:ext cx="8208912" cy="1274717"/>
          </a:xfrm>
        </p:spPr>
        <p:txBody>
          <a:bodyPr>
            <a:normAutofit/>
          </a:bodyPr>
          <a:lstStyle/>
          <a:p>
            <a:r>
              <a:rPr lang="ja-JP" altLang="en-US" sz="1800" dirty="0" smtClean="0"/>
              <a:t>想定顧客例</a:t>
            </a:r>
            <a:endParaRPr lang="en-US" altLang="ja-JP" sz="1800" dirty="0"/>
          </a:p>
          <a:p>
            <a:pPr marL="692150" lvl="1" indent="-285750">
              <a:buFont typeface="Wingdings" charset="2"/>
              <a:buChar char="Ø"/>
            </a:pPr>
            <a:r>
              <a:rPr lang="ja-JP" altLang="en-US" sz="1400" dirty="0" smtClean="0"/>
              <a:t>企業ネットワーク上で</a:t>
            </a:r>
            <a:r>
              <a:rPr lang="en-US" altLang="ja-JP" sz="1400" dirty="0" smtClean="0"/>
              <a:t>802.1x</a:t>
            </a:r>
            <a:r>
              <a:rPr lang="ja-JP" altLang="en-US" sz="1400" dirty="0" smtClean="0"/>
              <a:t>ユーザ認証を行っているが、端末レベルの制御も追加したい。</a:t>
            </a:r>
            <a:endParaRPr lang="en-US" altLang="ja-JP" sz="1400" dirty="0"/>
          </a:p>
          <a:p>
            <a:pPr marL="692150" lvl="1" indent="-285750">
              <a:buFont typeface="Wingdings" charset="2"/>
              <a:buChar char="Ø"/>
            </a:pPr>
            <a:r>
              <a:rPr lang="ja-JP" altLang="en-US" sz="1400" dirty="0" smtClean="0"/>
              <a:t>支給したスマートデバイス端末のみを、社内無線</a:t>
            </a:r>
            <a:r>
              <a:rPr lang="en-US" altLang="ja-JP" sz="1400" dirty="0" smtClean="0"/>
              <a:t>LAN</a:t>
            </a:r>
            <a:r>
              <a:rPr lang="ja-JP" altLang="en-US" sz="1400" dirty="0" smtClean="0"/>
              <a:t>経由でネットワークへアクセスさせて業務アプリにアクセスさせたいが、証明書の利用はハードルが高いと感じている。</a:t>
            </a:r>
            <a:endParaRPr lang="en-US" altLang="ja-JP" sz="1400" dirty="0" smtClean="0"/>
          </a:p>
        </p:txBody>
      </p:sp>
      <p:sp>
        <p:nvSpPr>
          <p:cNvPr id="3" name="Title 2"/>
          <p:cNvSpPr>
            <a:spLocks noGrp="1"/>
          </p:cNvSpPr>
          <p:nvPr>
            <p:ph type="title"/>
          </p:nvPr>
        </p:nvSpPr>
        <p:spPr/>
        <p:txBody>
          <a:bodyPr/>
          <a:lstStyle/>
          <a:p>
            <a:r>
              <a:rPr lang="ja-JP" altLang="en-US" sz="2400" dirty="0" smtClean="0">
                <a:solidFill>
                  <a:srgbClr val="F68B1F"/>
                </a:solidFill>
              </a:rPr>
              <a:t>設定サンプル </a:t>
            </a:r>
            <a:r>
              <a:rPr lang="en-US" altLang="ja-JP" sz="2400" dirty="0" smtClean="0">
                <a:solidFill>
                  <a:srgbClr val="F68B1F"/>
                </a:solidFill>
              </a:rPr>
              <a:t>(1) </a:t>
            </a:r>
            <a:r>
              <a:rPr lang="en-US" altLang="ja-JP" sz="2800" dirty="0" smtClean="0"/>
              <a:t/>
            </a:r>
            <a:br>
              <a:rPr lang="en-US" altLang="ja-JP" sz="2800" dirty="0" smtClean="0"/>
            </a:br>
            <a:r>
              <a:rPr lang="ja-JP" altLang="en-US" sz="2800" dirty="0" smtClean="0"/>
              <a:t>ユーザ認証＋端末制御</a:t>
            </a:r>
            <a:endParaRPr lang="en-US" sz="2800" dirty="0"/>
          </a:p>
        </p:txBody>
      </p:sp>
      <p:cxnSp>
        <p:nvCxnSpPr>
          <p:cNvPr id="62" name="Straight Connector 118"/>
          <p:cNvCxnSpPr/>
          <p:nvPr/>
        </p:nvCxnSpPr>
        <p:spPr>
          <a:xfrm flipH="1">
            <a:off x="3839964" y="3867894"/>
            <a:ext cx="936104" cy="0"/>
          </a:xfrm>
          <a:prstGeom prst="line">
            <a:avLst/>
          </a:prstGeom>
          <a:ln>
            <a:solidFill>
              <a:schemeClr val="bg1">
                <a:lumMod val="50000"/>
              </a:schemeClr>
            </a:solidFill>
            <a:tailEnd type="none" w="sm" len="sm"/>
          </a:ln>
        </p:spPr>
        <p:style>
          <a:lnRef idx="3">
            <a:schemeClr val="accent4"/>
          </a:lnRef>
          <a:fillRef idx="0">
            <a:schemeClr val="accent4"/>
          </a:fillRef>
          <a:effectRef idx="2">
            <a:schemeClr val="accent4"/>
          </a:effectRef>
          <a:fontRef idx="minor">
            <a:schemeClr val="tx1"/>
          </a:fontRef>
        </p:style>
      </p:cxnSp>
      <p:pic>
        <p:nvPicPr>
          <p:cNvPr id="66" name="Picture 9"/>
          <p:cNvPicPr>
            <a:picLocks noChangeAspect="1" noChangeArrowheads="1"/>
          </p:cNvPicPr>
          <p:nvPr/>
        </p:nvPicPr>
        <p:blipFill>
          <a:blip r:embed="rId2" cstate="print"/>
          <a:srcRect/>
          <a:stretch>
            <a:fillRect/>
          </a:stretch>
        </p:blipFill>
        <p:spPr bwMode="auto">
          <a:xfrm>
            <a:off x="3263902" y="3597865"/>
            <a:ext cx="648071" cy="503609"/>
          </a:xfrm>
          <a:prstGeom prst="rect">
            <a:avLst/>
          </a:prstGeom>
          <a:noFill/>
          <a:ln w="9525">
            <a:noFill/>
            <a:miter lim="800000"/>
            <a:headEnd/>
            <a:tailEnd/>
          </a:ln>
        </p:spPr>
      </p:pic>
      <p:pic>
        <p:nvPicPr>
          <p:cNvPr id="68" name="Picture 50" descr="iPhone_Gen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1967756" y="3219822"/>
            <a:ext cx="309034" cy="432048"/>
          </a:xfrm>
          <a:prstGeom prst="rect">
            <a:avLst/>
          </a:prstGeom>
          <a:noFill/>
          <a:ln w="9525">
            <a:noFill/>
            <a:miter lim="800000"/>
            <a:headEnd/>
            <a:tailEnd/>
          </a:ln>
          <a:effectLst>
            <a:outerShdw blurRad="63500" dist="38100" dir="5400000" algn="t" rotWithShape="0">
              <a:srgbClr val="000000">
                <a:alpha val="39998"/>
              </a:srgbClr>
            </a:outerShdw>
          </a:effectLst>
        </p:spPr>
      </p:pic>
      <p:grpSp>
        <p:nvGrpSpPr>
          <p:cNvPr id="71" name="Group 166"/>
          <p:cNvGrpSpPr>
            <a:grpSpLocks/>
          </p:cNvGrpSpPr>
          <p:nvPr/>
        </p:nvGrpSpPr>
        <p:grpSpPr bwMode="auto">
          <a:xfrm>
            <a:off x="4283968" y="2949792"/>
            <a:ext cx="720080" cy="432048"/>
            <a:chOff x="6577533" y="1282101"/>
            <a:chExt cx="1035503" cy="1035503"/>
          </a:xfrm>
        </p:grpSpPr>
        <p:pic>
          <p:nvPicPr>
            <p:cNvPr id="90" name="Picture 7" descr="\\CHICOSTORAGE\Client Projects\Cisco References\Kubrick Icons\Device Icons\Device_generic_3048_default_256.png"/>
            <p:cNvPicPr>
              <a:picLocks noChangeAspect="1" noChangeArrowheads="1"/>
            </p:cNvPicPr>
            <p:nvPr/>
          </p:nvPicPr>
          <p:blipFill>
            <a:blip r:embed="rId4" cstate="screen"/>
            <a:srcRect/>
            <a:stretch>
              <a:fillRect/>
            </a:stretch>
          </p:blipFill>
          <p:spPr bwMode="auto">
            <a:xfrm>
              <a:off x="6577533" y="1282101"/>
              <a:ext cx="1035503" cy="1035503"/>
            </a:xfrm>
            <a:prstGeom prst="rect">
              <a:avLst/>
            </a:prstGeom>
            <a:noFill/>
            <a:ln w="9525">
              <a:noFill/>
              <a:miter lim="800000"/>
              <a:headEnd/>
              <a:tailEnd/>
            </a:ln>
          </p:spPr>
        </p:pic>
        <p:grpSp>
          <p:nvGrpSpPr>
            <p:cNvPr id="91" name="Group 603"/>
            <p:cNvGrpSpPr>
              <a:grpSpLocks/>
            </p:cNvGrpSpPr>
            <p:nvPr/>
          </p:nvGrpSpPr>
          <p:grpSpPr bwMode="auto">
            <a:xfrm>
              <a:off x="6895235" y="1612907"/>
              <a:ext cx="400047" cy="573366"/>
              <a:chOff x="6556" y="492"/>
              <a:chExt cx="2551" cy="3655"/>
            </a:xfrm>
            <a:solidFill>
              <a:schemeClr val="bg1"/>
            </a:solidFill>
            <a:effectLst/>
          </p:grpSpPr>
          <p:sp>
            <p:nvSpPr>
              <p:cNvPr id="9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9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9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9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9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9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9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9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0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1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1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1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1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1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1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grpSp>
      </p:grpSp>
      <p:sp>
        <p:nvSpPr>
          <p:cNvPr id="74" name="テキスト ボックス 69"/>
          <p:cNvSpPr txBox="1"/>
          <p:nvPr/>
        </p:nvSpPr>
        <p:spPr>
          <a:xfrm>
            <a:off x="3779912" y="2988990"/>
            <a:ext cx="648072" cy="307777"/>
          </a:xfrm>
          <a:prstGeom prst="rect">
            <a:avLst/>
          </a:prstGeom>
          <a:noFill/>
        </p:spPr>
        <p:txBody>
          <a:bodyPr wrap="square" rtlCol="0">
            <a:spAutoFit/>
          </a:bodyPr>
          <a:lstStyle/>
          <a:p>
            <a:pPr algn="ctr"/>
            <a:r>
              <a:rPr kumimoji="1" lang="en-US" altLang="ja-JP" sz="1400" smtClean="0">
                <a:solidFill>
                  <a:srgbClr val="4C4C4C"/>
                </a:solidFill>
              </a:rPr>
              <a:t>ISE</a:t>
            </a:r>
            <a:endParaRPr kumimoji="1" lang="ja-JP" altLang="en-US" sz="1400">
              <a:solidFill>
                <a:srgbClr val="4C4C4C"/>
              </a:solidFill>
            </a:endParaRPr>
          </a:p>
        </p:txBody>
      </p:sp>
      <p:sp>
        <p:nvSpPr>
          <p:cNvPr id="75" name="テキスト ボックス 70"/>
          <p:cNvSpPr txBox="1"/>
          <p:nvPr/>
        </p:nvSpPr>
        <p:spPr>
          <a:xfrm>
            <a:off x="4099272" y="3975907"/>
            <a:ext cx="1612900" cy="276999"/>
          </a:xfrm>
          <a:prstGeom prst="rect">
            <a:avLst/>
          </a:prstGeom>
          <a:noFill/>
        </p:spPr>
        <p:txBody>
          <a:bodyPr wrap="square" rtlCol="0">
            <a:spAutoFit/>
          </a:bodyPr>
          <a:lstStyle/>
          <a:p>
            <a:pPr algn="ctr"/>
            <a:r>
              <a:rPr kumimoji="1" lang="en-US" altLang="ja-JP" sz="1200" dirty="0" smtClean="0">
                <a:solidFill>
                  <a:srgbClr val="4C4C4C"/>
                </a:solidFill>
              </a:rPr>
              <a:t>WLAN Controller</a:t>
            </a:r>
            <a:endParaRPr kumimoji="1" lang="ja-JP" altLang="en-US" sz="1200" dirty="0">
              <a:solidFill>
                <a:srgbClr val="4C4C4C"/>
              </a:solidFill>
            </a:endParaRPr>
          </a:p>
        </p:txBody>
      </p:sp>
      <p:sp>
        <p:nvSpPr>
          <p:cNvPr id="76" name="テキスト ボックス 71"/>
          <p:cNvSpPr txBox="1"/>
          <p:nvPr/>
        </p:nvSpPr>
        <p:spPr>
          <a:xfrm>
            <a:off x="2759844" y="3984181"/>
            <a:ext cx="1612900" cy="276999"/>
          </a:xfrm>
          <a:prstGeom prst="rect">
            <a:avLst/>
          </a:prstGeom>
          <a:noFill/>
        </p:spPr>
        <p:txBody>
          <a:bodyPr wrap="square" rtlCol="0">
            <a:spAutoFit/>
          </a:bodyPr>
          <a:lstStyle/>
          <a:p>
            <a:pPr algn="ctr"/>
            <a:r>
              <a:rPr kumimoji="1" lang="en-US" altLang="ja-JP" sz="1200" smtClean="0">
                <a:solidFill>
                  <a:srgbClr val="4C4C4C"/>
                </a:solidFill>
              </a:rPr>
              <a:t>Access Point</a:t>
            </a:r>
            <a:endParaRPr kumimoji="1" lang="ja-JP" altLang="en-US" sz="1200">
              <a:solidFill>
                <a:srgbClr val="4C4C4C"/>
              </a:solidFill>
            </a:endParaRPr>
          </a:p>
        </p:txBody>
      </p:sp>
      <p:grpSp>
        <p:nvGrpSpPr>
          <p:cNvPr id="77" name="Group 10"/>
          <p:cNvGrpSpPr>
            <a:grpSpLocks/>
          </p:cNvGrpSpPr>
          <p:nvPr/>
        </p:nvGrpSpPr>
        <p:grpSpPr bwMode="auto">
          <a:xfrm>
            <a:off x="6144220" y="3451268"/>
            <a:ext cx="1308100" cy="656927"/>
            <a:chOff x="3898603" y="1771650"/>
            <a:chExt cx="1156294" cy="875904"/>
          </a:xfrm>
        </p:grpSpPr>
        <p:pic>
          <p:nvPicPr>
            <p:cNvPr id="88" name="Picture 171" descr="Device_cloud_white_3041_default_256.png"/>
            <p:cNvPicPr>
              <a:picLocks noChangeAspect="1"/>
            </p:cNvPicPr>
            <p:nvPr/>
          </p:nvPicPr>
          <p:blipFill>
            <a:blip r:embed="rId5" cstate="screen"/>
            <a:srcRect/>
            <a:stretch>
              <a:fillRect/>
            </a:stretch>
          </p:blipFill>
          <p:spPr bwMode="auto">
            <a:xfrm>
              <a:off x="3898603" y="1771650"/>
              <a:ext cx="1156294" cy="771526"/>
            </a:xfrm>
            <a:prstGeom prst="rect">
              <a:avLst/>
            </a:prstGeom>
            <a:noFill/>
            <a:ln w="9525">
              <a:noFill/>
              <a:miter lim="800000"/>
              <a:headEnd/>
              <a:tailEnd/>
            </a:ln>
          </p:spPr>
        </p:pic>
        <p:sp>
          <p:nvSpPr>
            <p:cNvPr id="89" name="TextBox 273"/>
            <p:cNvSpPr txBox="1"/>
            <p:nvPr/>
          </p:nvSpPr>
          <p:spPr>
            <a:xfrm>
              <a:off x="3963986" y="2032000"/>
              <a:ext cx="1056661" cy="615554"/>
            </a:xfrm>
            <a:prstGeom prst="rect">
              <a:avLst/>
            </a:prstGeom>
            <a:noFill/>
          </p:spPr>
          <p:txBody>
            <a:bodyPr>
              <a:spAutoFit/>
            </a:bodyPr>
            <a:lstStyle/>
            <a:p>
              <a:pPr algn="ctr"/>
              <a:r>
                <a:rPr lang="ja-JP" altLang="en-US" sz="1200" i="0" smtClean="0">
                  <a:solidFill>
                    <a:srgbClr val="404040"/>
                  </a:solidFill>
                  <a:latin typeface="Arial"/>
                  <a:cs typeface="Arial"/>
                </a:rPr>
                <a:t>社内</a:t>
              </a:r>
              <a:endParaRPr lang="en-US" altLang="ja-JP" sz="1200" i="0" smtClean="0">
                <a:solidFill>
                  <a:srgbClr val="404040"/>
                </a:solidFill>
                <a:latin typeface="Arial"/>
                <a:cs typeface="Arial"/>
              </a:endParaRPr>
            </a:p>
            <a:p>
              <a:pPr algn="ctr"/>
              <a:r>
                <a:rPr lang="ja-JP" altLang="en-US" sz="1200" i="0" smtClean="0">
                  <a:solidFill>
                    <a:srgbClr val="404040"/>
                  </a:solidFill>
                  <a:latin typeface="Arial"/>
                  <a:cs typeface="Arial"/>
                </a:rPr>
                <a:t>ネットワーク</a:t>
              </a:r>
              <a:endParaRPr lang="en-US" sz="1200" i="0" dirty="0">
                <a:solidFill>
                  <a:srgbClr val="404040"/>
                </a:solidFill>
                <a:latin typeface="Arial"/>
                <a:cs typeface="Arial"/>
              </a:endParaRPr>
            </a:p>
          </p:txBody>
        </p:sp>
      </p:grpSp>
      <p:cxnSp>
        <p:nvCxnSpPr>
          <p:cNvPr id="80" name="Straight Connector 118"/>
          <p:cNvCxnSpPr/>
          <p:nvPr/>
        </p:nvCxnSpPr>
        <p:spPr>
          <a:xfrm flipV="1">
            <a:off x="4932041" y="3867894"/>
            <a:ext cx="1167659" cy="0"/>
          </a:xfrm>
          <a:prstGeom prst="line">
            <a:avLst/>
          </a:prstGeom>
          <a:ln>
            <a:solidFill>
              <a:schemeClr val="bg1">
                <a:lumMod val="50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pic>
        <p:nvPicPr>
          <p:cNvPr id="81" name="Picture 194" descr="WLS.png"/>
          <p:cNvPicPr>
            <a:picLocks noChangeAspect="1"/>
          </p:cNvPicPr>
          <p:nvPr/>
        </p:nvPicPr>
        <p:blipFill>
          <a:blip r:embed="rId6" cstate="screen"/>
          <a:srcRect/>
          <a:stretch>
            <a:fillRect/>
          </a:stretch>
        </p:blipFill>
        <p:spPr bwMode="auto">
          <a:xfrm>
            <a:off x="4200005" y="3705876"/>
            <a:ext cx="776557" cy="270030"/>
          </a:xfrm>
          <a:prstGeom prst="rect">
            <a:avLst/>
          </a:prstGeom>
          <a:noFill/>
          <a:ln w="9525">
            <a:noFill/>
            <a:miter lim="800000"/>
            <a:headEnd/>
            <a:tailEnd/>
          </a:ln>
        </p:spPr>
      </p:pic>
      <p:sp>
        <p:nvSpPr>
          <p:cNvPr id="82" name="テキスト ボックス 86"/>
          <p:cNvSpPr txBox="1"/>
          <p:nvPr/>
        </p:nvSpPr>
        <p:spPr>
          <a:xfrm>
            <a:off x="1331640" y="2929998"/>
            <a:ext cx="1612900" cy="307777"/>
          </a:xfrm>
          <a:prstGeom prst="rect">
            <a:avLst/>
          </a:prstGeom>
          <a:noFill/>
        </p:spPr>
        <p:txBody>
          <a:bodyPr wrap="square" rtlCol="0">
            <a:spAutoFit/>
          </a:bodyPr>
          <a:lstStyle/>
          <a:p>
            <a:pPr algn="ctr"/>
            <a:r>
              <a:rPr kumimoji="1" lang="ja-JP" altLang="en-US" sz="1400" dirty="0" smtClean="0">
                <a:solidFill>
                  <a:srgbClr val="4C4C4C"/>
                </a:solidFill>
              </a:rPr>
              <a:t>会社貸与端末</a:t>
            </a:r>
            <a:endParaRPr kumimoji="1" lang="ja-JP" altLang="en-US" sz="1400" dirty="0">
              <a:solidFill>
                <a:srgbClr val="4C4C4C"/>
              </a:solidFill>
            </a:endParaRPr>
          </a:p>
        </p:txBody>
      </p:sp>
      <p:sp>
        <p:nvSpPr>
          <p:cNvPr id="83" name="テキスト ボックス 87"/>
          <p:cNvSpPr txBox="1"/>
          <p:nvPr/>
        </p:nvSpPr>
        <p:spPr>
          <a:xfrm>
            <a:off x="1374924" y="3808902"/>
            <a:ext cx="1612900" cy="307777"/>
          </a:xfrm>
          <a:prstGeom prst="rect">
            <a:avLst/>
          </a:prstGeom>
          <a:noFill/>
        </p:spPr>
        <p:txBody>
          <a:bodyPr wrap="square" rtlCol="0">
            <a:spAutoFit/>
          </a:bodyPr>
          <a:lstStyle/>
          <a:p>
            <a:pPr algn="ctr"/>
            <a:r>
              <a:rPr kumimoji="1" lang="ja-JP" altLang="en-US" sz="1400" dirty="0" smtClean="0">
                <a:solidFill>
                  <a:srgbClr val="4C4C4C"/>
                </a:solidFill>
              </a:rPr>
              <a:t>プライベート端末</a:t>
            </a:r>
            <a:endParaRPr kumimoji="1" lang="ja-JP" altLang="en-US" sz="1400" dirty="0">
              <a:solidFill>
                <a:srgbClr val="4C4C4C"/>
              </a:solidFill>
            </a:endParaRPr>
          </a:p>
        </p:txBody>
      </p:sp>
      <p:pic>
        <p:nvPicPr>
          <p:cNvPr id="84" name="Picture 32"/>
          <p:cNvPicPr>
            <a:picLocks noChangeAspect="1" noChangeArrowheads="1"/>
          </p:cNvPicPr>
          <p:nvPr/>
        </p:nvPicPr>
        <p:blipFill>
          <a:blip r:embed="rId7" cstate="print"/>
          <a:stretch>
            <a:fillRect/>
          </a:stretch>
        </p:blipFill>
        <p:spPr bwMode="auto">
          <a:xfrm>
            <a:off x="1026260" y="3435846"/>
            <a:ext cx="305381" cy="636028"/>
          </a:xfrm>
          <a:prstGeom prst="rect">
            <a:avLst/>
          </a:prstGeom>
          <a:noFill/>
          <a:ln w="9525">
            <a:noFill/>
            <a:miter lim="800000"/>
            <a:headEnd/>
            <a:tailEnd/>
          </a:ln>
          <a:effectLst/>
        </p:spPr>
      </p:pic>
      <p:pic>
        <p:nvPicPr>
          <p:cNvPr id="117" name="Picture 50" descr="iPhone_Gen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1967756" y="4069109"/>
            <a:ext cx="309034" cy="432048"/>
          </a:xfrm>
          <a:prstGeom prst="rect">
            <a:avLst/>
          </a:prstGeom>
          <a:noFill/>
          <a:ln w="9525">
            <a:noFill/>
            <a:miter lim="800000"/>
            <a:headEnd/>
            <a:tailEnd/>
          </a:ln>
          <a:effectLst>
            <a:outerShdw blurRad="63500" dist="38100" dir="5400000" algn="t" rotWithShape="0">
              <a:srgbClr val="000000">
                <a:alpha val="39998"/>
              </a:srgbClr>
            </a:outerShdw>
          </a:effectLst>
        </p:spPr>
      </p:pic>
      <p:grpSp>
        <p:nvGrpSpPr>
          <p:cNvPr id="124" name="Group 122"/>
          <p:cNvGrpSpPr/>
          <p:nvPr/>
        </p:nvGrpSpPr>
        <p:grpSpPr>
          <a:xfrm>
            <a:off x="5580112" y="3003022"/>
            <a:ext cx="720080" cy="378818"/>
            <a:chOff x="1445077" y="7320617"/>
            <a:chExt cx="778611" cy="556079"/>
          </a:xfrm>
        </p:grpSpPr>
        <p:pic>
          <p:nvPicPr>
            <p:cNvPr id="125" name="Picture 32" descr="\\MV-FS\Projects\Cisco\References\Brand Assets\Kubrick Icons\Device Icons\Device_optical_amplifier_3102_default_256.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6200000" flipV="1">
              <a:off x="1556343" y="7209351"/>
              <a:ext cx="556079" cy="778611"/>
            </a:xfrm>
            <a:prstGeom prst="rect">
              <a:avLst/>
            </a:prstGeom>
            <a:noFill/>
          </p:spPr>
        </p:pic>
        <p:grpSp>
          <p:nvGrpSpPr>
            <p:cNvPr id="126" name="Group 124"/>
            <p:cNvGrpSpPr/>
            <p:nvPr/>
          </p:nvGrpSpPr>
          <p:grpSpPr>
            <a:xfrm>
              <a:off x="1683991" y="7512138"/>
              <a:ext cx="241056" cy="275606"/>
              <a:chOff x="939308" y="6981760"/>
              <a:chExt cx="241056" cy="275606"/>
            </a:xfrm>
          </p:grpSpPr>
          <p:grpSp>
            <p:nvGrpSpPr>
              <p:cNvPr id="127" name="Group 125"/>
              <p:cNvGrpSpPr/>
              <p:nvPr/>
            </p:nvGrpSpPr>
            <p:grpSpPr>
              <a:xfrm>
                <a:off x="1025197" y="6981760"/>
                <a:ext cx="69278" cy="186532"/>
                <a:chOff x="1030724" y="6981760"/>
                <a:chExt cx="69278" cy="186532"/>
              </a:xfrm>
            </p:grpSpPr>
            <p:sp>
              <p:nvSpPr>
                <p:cNvPr id="134" name="Oval 132"/>
                <p:cNvSpPr/>
                <p:nvPr/>
              </p:nvSpPr>
              <p:spPr>
                <a:xfrm>
                  <a:off x="1030724" y="6981760"/>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5" name="Oval 133"/>
                <p:cNvSpPr/>
                <p:nvPr/>
              </p:nvSpPr>
              <p:spPr>
                <a:xfrm>
                  <a:off x="1030724" y="7099014"/>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36" name="Straight Connector 134"/>
                <p:cNvCxnSpPr/>
                <p:nvPr/>
              </p:nvCxnSpPr>
              <p:spPr>
                <a:xfrm>
                  <a:off x="1065363" y="6995097"/>
                  <a:ext cx="0" cy="1385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8" name="Group 126"/>
              <p:cNvGrpSpPr/>
              <p:nvPr/>
            </p:nvGrpSpPr>
            <p:grpSpPr>
              <a:xfrm>
                <a:off x="939308" y="7138415"/>
                <a:ext cx="241056" cy="118951"/>
                <a:chOff x="939308" y="7138415"/>
                <a:chExt cx="241056" cy="118951"/>
              </a:xfrm>
            </p:grpSpPr>
            <p:grpSp>
              <p:nvGrpSpPr>
                <p:cNvPr id="129" name="Group 127"/>
                <p:cNvGrpSpPr/>
                <p:nvPr/>
              </p:nvGrpSpPr>
              <p:grpSpPr>
                <a:xfrm>
                  <a:off x="939308" y="7188088"/>
                  <a:ext cx="241056" cy="69278"/>
                  <a:chOff x="939308" y="7188088"/>
                  <a:chExt cx="241056" cy="69278"/>
                </a:xfrm>
              </p:grpSpPr>
              <p:sp>
                <p:nvSpPr>
                  <p:cNvPr id="132" name="Oval 130"/>
                  <p:cNvSpPr/>
                  <p:nvPr/>
                </p:nvSpPr>
                <p:spPr>
                  <a:xfrm>
                    <a:off x="939308" y="7188088"/>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3" name="Oval 131"/>
                  <p:cNvSpPr/>
                  <p:nvPr/>
                </p:nvSpPr>
                <p:spPr>
                  <a:xfrm>
                    <a:off x="1111086" y="7188088"/>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cxnSp>
              <p:nvCxnSpPr>
                <p:cNvPr id="130" name="Straight Connector 128"/>
                <p:cNvCxnSpPr/>
                <p:nvPr/>
              </p:nvCxnSpPr>
              <p:spPr>
                <a:xfrm>
                  <a:off x="1070115" y="7138415"/>
                  <a:ext cx="78138" cy="781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29"/>
                <p:cNvCxnSpPr/>
                <p:nvPr/>
              </p:nvCxnSpPr>
              <p:spPr>
                <a:xfrm flipV="1">
                  <a:off x="982473" y="7138415"/>
                  <a:ext cx="73819" cy="738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pic>
        <p:nvPicPr>
          <p:cNvPr id="138" name="Picture 13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3468942">
            <a:off x="2894755" y="3711453"/>
            <a:ext cx="370840" cy="264257"/>
          </a:xfrm>
          <a:prstGeom prst="rect">
            <a:avLst/>
          </a:prstGeom>
        </p:spPr>
      </p:pic>
      <p:sp>
        <p:nvSpPr>
          <p:cNvPr id="139" name="テキスト ボックス 69"/>
          <p:cNvSpPr txBox="1"/>
          <p:nvPr/>
        </p:nvSpPr>
        <p:spPr>
          <a:xfrm>
            <a:off x="5940152" y="2949792"/>
            <a:ext cx="1080120" cy="461665"/>
          </a:xfrm>
          <a:prstGeom prst="rect">
            <a:avLst/>
          </a:prstGeom>
          <a:noFill/>
        </p:spPr>
        <p:txBody>
          <a:bodyPr wrap="square" rtlCol="0">
            <a:spAutoFit/>
          </a:bodyPr>
          <a:lstStyle/>
          <a:p>
            <a:pPr algn="ctr"/>
            <a:r>
              <a:rPr kumimoji="1" lang="en-US" altLang="ja-JP" sz="1200" dirty="0" smtClean="0">
                <a:solidFill>
                  <a:srgbClr val="4C4C4C"/>
                </a:solidFill>
              </a:rPr>
              <a:t>Active Directory</a:t>
            </a:r>
            <a:endParaRPr kumimoji="1" lang="ja-JP" altLang="en-US" sz="1200" dirty="0">
              <a:solidFill>
                <a:srgbClr val="4C4C4C"/>
              </a:solidFill>
            </a:endParaRPr>
          </a:p>
        </p:txBody>
      </p:sp>
      <p:cxnSp>
        <p:nvCxnSpPr>
          <p:cNvPr id="146" name="Straight Arrow Connector 145"/>
          <p:cNvCxnSpPr/>
          <p:nvPr/>
        </p:nvCxnSpPr>
        <p:spPr>
          <a:xfrm>
            <a:off x="4860032" y="3219822"/>
            <a:ext cx="864096"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nvGrpSpPr>
          <p:cNvPr id="164" name="Group 163"/>
          <p:cNvGrpSpPr/>
          <p:nvPr/>
        </p:nvGrpSpPr>
        <p:grpSpPr>
          <a:xfrm>
            <a:off x="4788024" y="2625756"/>
            <a:ext cx="2304256" cy="540060"/>
            <a:chOff x="4788024" y="3501008"/>
            <a:chExt cx="2304256" cy="720080"/>
          </a:xfrm>
        </p:grpSpPr>
        <p:pic>
          <p:nvPicPr>
            <p:cNvPr id="140" name="Picture 30" descr="DataCenterApp.pn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036848" y="3770346"/>
              <a:ext cx="399248" cy="37873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1" name="テキスト ボックス 69"/>
            <p:cNvSpPr txBox="1"/>
            <p:nvPr/>
          </p:nvSpPr>
          <p:spPr>
            <a:xfrm>
              <a:off x="4788024" y="3501008"/>
              <a:ext cx="792088" cy="369332"/>
            </a:xfrm>
            <a:prstGeom prst="rect">
              <a:avLst/>
            </a:prstGeom>
            <a:noFill/>
          </p:spPr>
          <p:txBody>
            <a:bodyPr wrap="square" rtlCol="0">
              <a:spAutoFit/>
            </a:bodyPr>
            <a:lstStyle/>
            <a:p>
              <a:pPr algn="ctr"/>
              <a:r>
                <a:rPr kumimoji="1" lang="ja-JP" altLang="en-US" sz="1200" dirty="0" smtClean="0">
                  <a:solidFill>
                    <a:srgbClr val="4C4C4C"/>
                  </a:solidFill>
                  <a:latin typeface="+mn-ea"/>
                  <a:ea typeface="+mn-ea"/>
                </a:rPr>
                <a:t>内部</a:t>
              </a:r>
              <a:r>
                <a:rPr kumimoji="1" lang="en-US" altLang="ja-JP" sz="1200" dirty="0" smtClean="0">
                  <a:solidFill>
                    <a:srgbClr val="4C4C4C"/>
                  </a:solidFill>
                  <a:latin typeface="+mn-ea"/>
                  <a:ea typeface="+mn-ea"/>
                </a:rPr>
                <a:t>DB</a:t>
              </a:r>
              <a:endParaRPr kumimoji="1" lang="ja-JP" altLang="en-US" sz="1200" dirty="0">
                <a:solidFill>
                  <a:srgbClr val="4C4C4C"/>
                </a:solidFill>
                <a:latin typeface="+mn-ea"/>
                <a:ea typeface="+mn-ea"/>
              </a:endParaRPr>
            </a:p>
          </p:txBody>
        </p:sp>
        <p:cxnSp>
          <p:nvCxnSpPr>
            <p:cNvPr id="148" name="Straight Arrow Connector 147"/>
            <p:cNvCxnSpPr/>
            <p:nvPr/>
          </p:nvCxnSpPr>
          <p:spPr>
            <a:xfrm flipV="1">
              <a:off x="4860032" y="4077072"/>
              <a:ext cx="271632" cy="14401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55" name="Rounded Rectangle 154"/>
            <p:cNvSpPr/>
            <p:nvPr/>
          </p:nvSpPr>
          <p:spPr>
            <a:xfrm>
              <a:off x="5508104" y="3573016"/>
              <a:ext cx="1584176" cy="28803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b="1" dirty="0" err="1" smtClean="0">
                  <a:solidFill>
                    <a:schemeClr val="bg1"/>
                  </a:solidFill>
                  <a:latin typeface="MS PGothic" charset="-128"/>
                  <a:ea typeface="MS PGothic" charset="-128"/>
                  <a:cs typeface="MS PGothic" charset="-128"/>
                </a:rPr>
                <a:t>MACアドレス参照</a:t>
              </a:r>
              <a:endParaRPr lang="en-US" sz="1200" b="1" dirty="0" smtClean="0">
                <a:solidFill>
                  <a:schemeClr val="bg1"/>
                </a:solidFill>
                <a:latin typeface="MS PGothic" charset="-128"/>
                <a:ea typeface="MS PGothic" charset="-128"/>
                <a:cs typeface="MS PGothic" charset="-128"/>
              </a:endParaRPr>
            </a:p>
          </p:txBody>
        </p:sp>
      </p:grpSp>
      <p:sp>
        <p:nvSpPr>
          <p:cNvPr id="156" name="Rounded Rectangle 155"/>
          <p:cNvSpPr/>
          <p:nvPr/>
        </p:nvSpPr>
        <p:spPr>
          <a:xfrm>
            <a:off x="6876256" y="3003798"/>
            <a:ext cx="936104" cy="216024"/>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err="1" smtClean="0">
                <a:latin typeface="+mn-ea"/>
              </a:rPr>
              <a:t>ID</a:t>
            </a:r>
            <a:r>
              <a:rPr lang="en-US" sz="1200" b="1" dirty="0" err="1" smtClean="0">
                <a:latin typeface="MS PGothic" charset="-128"/>
                <a:ea typeface="MS PGothic" charset="-128"/>
                <a:cs typeface="MS PGothic" charset="-128"/>
              </a:rPr>
              <a:t>参照</a:t>
            </a:r>
            <a:endParaRPr lang="en-US" sz="1200" b="1" dirty="0" smtClean="0">
              <a:latin typeface="MS PGothic" charset="-128"/>
              <a:ea typeface="MS PGothic" charset="-128"/>
              <a:cs typeface="MS PGothic" charset="-128"/>
            </a:endParaRPr>
          </a:p>
        </p:txBody>
      </p:sp>
      <p:sp>
        <p:nvSpPr>
          <p:cNvPr id="157" name="Rounded Rectangle 156"/>
          <p:cNvSpPr/>
          <p:nvPr/>
        </p:nvSpPr>
        <p:spPr>
          <a:xfrm>
            <a:off x="3995936" y="4191930"/>
            <a:ext cx="2592288" cy="216024"/>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t>PEAP-MSCHAPv2</a:t>
            </a:r>
            <a:r>
              <a:rPr lang="en-US" sz="1200" b="1" dirty="0"/>
              <a:t> </a:t>
            </a:r>
            <a:r>
              <a:rPr lang="en-US" sz="1200" b="1" dirty="0" smtClean="0"/>
              <a:t>/ 802.1x</a:t>
            </a:r>
            <a:r>
              <a:rPr lang="ja-JP" altLang="en-US" sz="1200" b="1" dirty="0" smtClean="0">
                <a:latin typeface="+mn-ea"/>
              </a:rPr>
              <a:t>認証</a:t>
            </a:r>
            <a:endParaRPr lang="en-US" sz="1200" b="1" dirty="0" smtClean="0">
              <a:latin typeface="+mn-ea"/>
            </a:endParaRPr>
          </a:p>
        </p:txBody>
      </p:sp>
      <p:sp>
        <p:nvSpPr>
          <p:cNvPr id="160" name="Freeform 159"/>
          <p:cNvSpPr/>
          <p:nvPr/>
        </p:nvSpPr>
        <p:spPr>
          <a:xfrm>
            <a:off x="2411760" y="3448050"/>
            <a:ext cx="3644900" cy="299569"/>
          </a:xfrm>
          <a:custGeom>
            <a:avLst/>
            <a:gdLst>
              <a:gd name="connsiteX0" fmla="*/ 0 w 3644900"/>
              <a:gd name="connsiteY0" fmla="*/ 0 h 399425"/>
              <a:gd name="connsiteX1" fmla="*/ 622300 w 3644900"/>
              <a:gd name="connsiteY1" fmla="*/ 355600 h 399425"/>
              <a:gd name="connsiteX2" fmla="*/ 3644900 w 3644900"/>
              <a:gd name="connsiteY2" fmla="*/ 393700 h 399425"/>
            </a:gdLst>
            <a:ahLst/>
            <a:cxnLst>
              <a:cxn ang="0">
                <a:pos x="connsiteX0" y="connsiteY0"/>
              </a:cxn>
              <a:cxn ang="0">
                <a:pos x="connsiteX1" y="connsiteY1"/>
              </a:cxn>
              <a:cxn ang="0">
                <a:pos x="connsiteX2" y="connsiteY2"/>
              </a:cxn>
            </a:cxnLst>
            <a:rect l="l" t="t" r="r" b="b"/>
            <a:pathLst>
              <a:path w="3644900" h="399425">
                <a:moveTo>
                  <a:pt x="0" y="0"/>
                </a:moveTo>
                <a:cubicBezTo>
                  <a:pt x="7408" y="144991"/>
                  <a:pt x="14817" y="289983"/>
                  <a:pt x="622300" y="355600"/>
                </a:cubicBezTo>
                <a:cubicBezTo>
                  <a:pt x="1229783" y="421217"/>
                  <a:pt x="3644900" y="393700"/>
                  <a:pt x="3644900" y="393700"/>
                </a:cubicBezTo>
              </a:path>
            </a:pathLst>
          </a:custGeom>
          <a:ln>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2" name="Freeform 161"/>
          <p:cNvSpPr/>
          <p:nvPr/>
        </p:nvSpPr>
        <p:spPr>
          <a:xfrm>
            <a:off x="2411760" y="3973510"/>
            <a:ext cx="3594100" cy="380438"/>
          </a:xfrm>
          <a:custGeom>
            <a:avLst/>
            <a:gdLst>
              <a:gd name="connsiteX0" fmla="*/ 0 w 3594100"/>
              <a:gd name="connsiteY0" fmla="*/ 507250 h 507250"/>
              <a:gd name="connsiteX1" fmla="*/ 749300 w 3594100"/>
              <a:gd name="connsiteY1" fmla="*/ 50050 h 507250"/>
              <a:gd name="connsiteX2" fmla="*/ 3594100 w 3594100"/>
              <a:gd name="connsiteY2" fmla="*/ 11950 h 507250"/>
            </a:gdLst>
            <a:ahLst/>
            <a:cxnLst>
              <a:cxn ang="0">
                <a:pos x="connsiteX0" y="connsiteY0"/>
              </a:cxn>
              <a:cxn ang="0">
                <a:pos x="connsiteX1" y="connsiteY1"/>
              </a:cxn>
              <a:cxn ang="0">
                <a:pos x="connsiteX2" y="connsiteY2"/>
              </a:cxn>
            </a:cxnLst>
            <a:rect l="l" t="t" r="r" b="b"/>
            <a:pathLst>
              <a:path w="3594100" h="507250">
                <a:moveTo>
                  <a:pt x="0" y="507250"/>
                </a:moveTo>
                <a:cubicBezTo>
                  <a:pt x="75141" y="319925"/>
                  <a:pt x="150283" y="132600"/>
                  <a:pt x="749300" y="50050"/>
                </a:cubicBezTo>
                <a:cubicBezTo>
                  <a:pt x="1348317" y="-32500"/>
                  <a:pt x="3594100" y="11950"/>
                  <a:pt x="3594100" y="11950"/>
                </a:cubicBezTo>
              </a:path>
            </a:pathLst>
          </a:cu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3" name="Up-Down Arrow 162"/>
          <p:cNvSpPr/>
          <p:nvPr/>
        </p:nvSpPr>
        <p:spPr>
          <a:xfrm>
            <a:off x="4499992" y="3381840"/>
            <a:ext cx="216024" cy="378042"/>
          </a:xfrm>
          <a:prstGeom prst="upDown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69" name="Group 168"/>
          <p:cNvGrpSpPr/>
          <p:nvPr/>
        </p:nvGrpSpPr>
        <p:grpSpPr>
          <a:xfrm>
            <a:off x="2336800" y="3813888"/>
            <a:ext cx="1947168" cy="540060"/>
            <a:chOff x="2336800" y="5085184"/>
            <a:chExt cx="1947168" cy="720080"/>
          </a:xfrm>
        </p:grpSpPr>
        <p:sp>
          <p:nvSpPr>
            <p:cNvPr id="165" name="Freeform 164"/>
            <p:cNvSpPr/>
            <p:nvPr/>
          </p:nvSpPr>
          <p:spPr>
            <a:xfrm>
              <a:off x="2336800" y="5208364"/>
              <a:ext cx="1016000" cy="596900"/>
            </a:xfrm>
            <a:custGeom>
              <a:avLst/>
              <a:gdLst>
                <a:gd name="connsiteX0" fmla="*/ 0 w 1016000"/>
                <a:gd name="connsiteY0" fmla="*/ 596900 h 596900"/>
                <a:gd name="connsiteX1" fmla="*/ 342900 w 1016000"/>
                <a:gd name="connsiteY1" fmla="*/ 165100 h 596900"/>
                <a:gd name="connsiteX2" fmla="*/ 1016000 w 1016000"/>
                <a:gd name="connsiteY2" fmla="*/ 0 h 596900"/>
              </a:gdLst>
              <a:ahLst/>
              <a:cxnLst>
                <a:cxn ang="0">
                  <a:pos x="connsiteX0" y="connsiteY0"/>
                </a:cxn>
                <a:cxn ang="0">
                  <a:pos x="connsiteX1" y="connsiteY1"/>
                </a:cxn>
                <a:cxn ang="0">
                  <a:pos x="connsiteX2" y="connsiteY2"/>
                </a:cxn>
              </a:cxnLst>
              <a:rect l="l" t="t" r="r" b="b"/>
              <a:pathLst>
                <a:path w="1016000" h="596900">
                  <a:moveTo>
                    <a:pt x="0" y="596900"/>
                  </a:moveTo>
                  <a:cubicBezTo>
                    <a:pt x="86783" y="430741"/>
                    <a:pt x="173567" y="264583"/>
                    <a:pt x="342900" y="165100"/>
                  </a:cubicBezTo>
                  <a:cubicBezTo>
                    <a:pt x="512233" y="65617"/>
                    <a:pt x="1016000" y="0"/>
                    <a:pt x="1016000" y="0"/>
                  </a:cubicBez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66" name="Group 165"/>
            <p:cNvGrpSpPr/>
            <p:nvPr/>
          </p:nvGrpSpPr>
          <p:grpSpPr>
            <a:xfrm>
              <a:off x="3995936" y="5085184"/>
              <a:ext cx="288032" cy="288032"/>
              <a:chOff x="-1549400" y="4267200"/>
              <a:chExt cx="368300" cy="368300"/>
            </a:xfrm>
          </p:grpSpPr>
          <p:sp>
            <p:nvSpPr>
              <p:cNvPr id="167" name="Rounded Rectangle 166"/>
              <p:cNvSpPr/>
              <p:nvPr/>
            </p:nvSpPr>
            <p:spPr>
              <a:xfrm>
                <a:off x="-1549400" y="4267200"/>
                <a:ext cx="368300" cy="368300"/>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00000"/>
                  </a:solidFill>
                </a:endParaRPr>
              </a:p>
            </p:txBody>
          </p:sp>
          <p:sp>
            <p:nvSpPr>
              <p:cNvPr id="168" name="Freeform 167"/>
              <p:cNvSpPr>
                <a:spLocks/>
              </p:cNvSpPr>
              <p:nvPr/>
            </p:nvSpPr>
            <p:spPr bwMode="auto">
              <a:xfrm rot="244540">
                <a:off x="-1498733" y="4339180"/>
                <a:ext cx="246295" cy="214549"/>
              </a:xfrm>
              <a:custGeom>
                <a:avLst/>
                <a:gdLst>
                  <a:gd name="T0" fmla="*/ 58 w 95"/>
                  <a:gd name="T1" fmla="*/ 37 h 83"/>
                  <a:gd name="T2" fmla="*/ 57 w 95"/>
                  <a:gd name="T3" fmla="*/ 37 h 83"/>
                  <a:gd name="T4" fmla="*/ 89 w 95"/>
                  <a:gd name="T5" fmla="*/ 4 h 83"/>
                  <a:gd name="T6" fmla="*/ 87 w 95"/>
                  <a:gd name="T7" fmla="*/ 0 h 83"/>
                  <a:gd name="T8" fmla="*/ 50 w 95"/>
                  <a:gd name="T9" fmla="*/ 29 h 83"/>
                  <a:gd name="T10" fmla="*/ 50 w 95"/>
                  <a:gd name="T11" fmla="*/ 29 h 83"/>
                  <a:gd name="T12" fmla="*/ 43 w 95"/>
                  <a:gd name="T13" fmla="*/ 22 h 83"/>
                  <a:gd name="T14" fmla="*/ 20 w 95"/>
                  <a:gd name="T15" fmla="*/ 4 h 83"/>
                  <a:gd name="T16" fmla="*/ 16 w 95"/>
                  <a:gd name="T17" fmla="*/ 2 h 83"/>
                  <a:gd name="T18" fmla="*/ 8 w 95"/>
                  <a:gd name="T19" fmla="*/ 1 h 83"/>
                  <a:gd name="T20" fmla="*/ 5 w 95"/>
                  <a:gd name="T21" fmla="*/ 4 h 83"/>
                  <a:gd name="T22" fmla="*/ 0 w 95"/>
                  <a:gd name="T23" fmla="*/ 15 h 83"/>
                  <a:gd name="T24" fmla="*/ 10 w 95"/>
                  <a:gd name="T25" fmla="*/ 16 h 83"/>
                  <a:gd name="T26" fmla="*/ 12 w 95"/>
                  <a:gd name="T27" fmla="*/ 17 h 83"/>
                  <a:gd name="T28" fmla="*/ 25 w 95"/>
                  <a:gd name="T29" fmla="*/ 25 h 83"/>
                  <a:gd name="T30" fmla="*/ 38 w 95"/>
                  <a:gd name="T31" fmla="*/ 34 h 83"/>
                  <a:gd name="T32" fmla="*/ 42 w 95"/>
                  <a:gd name="T33" fmla="*/ 38 h 83"/>
                  <a:gd name="T34" fmla="*/ 19 w 95"/>
                  <a:gd name="T35" fmla="*/ 67 h 83"/>
                  <a:gd name="T36" fmla="*/ 10 w 95"/>
                  <a:gd name="T37" fmla="*/ 82 h 83"/>
                  <a:gd name="T38" fmla="*/ 28 w 95"/>
                  <a:gd name="T39" fmla="*/ 83 h 83"/>
                  <a:gd name="T40" fmla="*/ 51 w 95"/>
                  <a:gd name="T41" fmla="*/ 45 h 83"/>
                  <a:gd name="T42" fmla="*/ 85 w 95"/>
                  <a:gd name="T43" fmla="*/ 82 h 83"/>
                  <a:gd name="T44" fmla="*/ 95 w 95"/>
                  <a:gd name="T45" fmla="*/ 82 h 83"/>
                  <a:gd name="T46" fmla="*/ 58 w 95"/>
                  <a:gd name="T47"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83">
                    <a:moveTo>
                      <a:pt x="58" y="37"/>
                    </a:moveTo>
                    <a:cubicBezTo>
                      <a:pt x="58" y="37"/>
                      <a:pt x="58" y="37"/>
                      <a:pt x="57" y="37"/>
                    </a:cubicBezTo>
                    <a:cubicBezTo>
                      <a:pt x="69" y="22"/>
                      <a:pt x="80" y="11"/>
                      <a:pt x="89" y="4"/>
                    </a:cubicBezTo>
                    <a:cubicBezTo>
                      <a:pt x="87" y="0"/>
                      <a:pt x="87" y="0"/>
                      <a:pt x="87" y="0"/>
                    </a:cubicBezTo>
                    <a:cubicBezTo>
                      <a:pt x="75" y="7"/>
                      <a:pt x="63" y="17"/>
                      <a:pt x="50" y="29"/>
                    </a:cubicBezTo>
                    <a:cubicBezTo>
                      <a:pt x="50" y="29"/>
                      <a:pt x="50" y="29"/>
                      <a:pt x="50" y="29"/>
                    </a:cubicBezTo>
                    <a:cubicBezTo>
                      <a:pt x="48" y="27"/>
                      <a:pt x="45" y="25"/>
                      <a:pt x="43" y="22"/>
                    </a:cubicBezTo>
                    <a:cubicBezTo>
                      <a:pt x="35" y="15"/>
                      <a:pt x="28" y="9"/>
                      <a:pt x="20" y="4"/>
                    </a:cubicBezTo>
                    <a:cubicBezTo>
                      <a:pt x="16" y="2"/>
                      <a:pt x="16" y="2"/>
                      <a:pt x="16" y="2"/>
                    </a:cubicBezTo>
                    <a:cubicBezTo>
                      <a:pt x="13" y="0"/>
                      <a:pt x="10" y="0"/>
                      <a:pt x="8" y="1"/>
                    </a:cubicBezTo>
                    <a:cubicBezTo>
                      <a:pt x="7" y="2"/>
                      <a:pt x="6" y="3"/>
                      <a:pt x="5" y="4"/>
                    </a:cubicBezTo>
                    <a:cubicBezTo>
                      <a:pt x="3" y="7"/>
                      <a:pt x="1" y="10"/>
                      <a:pt x="0" y="15"/>
                    </a:cubicBezTo>
                    <a:cubicBezTo>
                      <a:pt x="3" y="14"/>
                      <a:pt x="7" y="15"/>
                      <a:pt x="10" y="16"/>
                    </a:cubicBezTo>
                    <a:cubicBezTo>
                      <a:pt x="11" y="16"/>
                      <a:pt x="12" y="17"/>
                      <a:pt x="12" y="17"/>
                    </a:cubicBezTo>
                    <a:cubicBezTo>
                      <a:pt x="16" y="19"/>
                      <a:pt x="21" y="22"/>
                      <a:pt x="25" y="25"/>
                    </a:cubicBezTo>
                    <a:cubicBezTo>
                      <a:pt x="29" y="28"/>
                      <a:pt x="33" y="31"/>
                      <a:pt x="38" y="34"/>
                    </a:cubicBezTo>
                    <a:cubicBezTo>
                      <a:pt x="39" y="35"/>
                      <a:pt x="41" y="36"/>
                      <a:pt x="42" y="38"/>
                    </a:cubicBezTo>
                    <a:cubicBezTo>
                      <a:pt x="33" y="47"/>
                      <a:pt x="25" y="57"/>
                      <a:pt x="19" y="67"/>
                    </a:cubicBezTo>
                    <a:cubicBezTo>
                      <a:pt x="10" y="82"/>
                      <a:pt x="10" y="82"/>
                      <a:pt x="10" y="82"/>
                    </a:cubicBezTo>
                    <a:cubicBezTo>
                      <a:pt x="10" y="82"/>
                      <a:pt x="28" y="83"/>
                      <a:pt x="28" y="83"/>
                    </a:cubicBezTo>
                    <a:cubicBezTo>
                      <a:pt x="35" y="68"/>
                      <a:pt x="43" y="56"/>
                      <a:pt x="51" y="45"/>
                    </a:cubicBezTo>
                    <a:cubicBezTo>
                      <a:pt x="66" y="57"/>
                      <a:pt x="78" y="72"/>
                      <a:pt x="85" y="82"/>
                    </a:cubicBezTo>
                    <a:cubicBezTo>
                      <a:pt x="95" y="82"/>
                      <a:pt x="95" y="82"/>
                      <a:pt x="95" y="82"/>
                    </a:cubicBezTo>
                    <a:cubicBezTo>
                      <a:pt x="88" y="70"/>
                      <a:pt x="71" y="50"/>
                      <a:pt x="58" y="37"/>
                    </a:cubicBezTo>
                    <a:close/>
                  </a:path>
                </a:pathLst>
              </a:custGeom>
              <a:solidFill>
                <a:srgbClr val="FFFFFF"/>
              </a:solidFill>
              <a:ln w="9525">
                <a:noFill/>
                <a:round/>
                <a:headEnd/>
                <a:tailEnd/>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endParaRPr lang="en-US" dirty="0">
                  <a:solidFill>
                    <a:srgbClr val="000000"/>
                  </a:solidFill>
                </a:endParaRPr>
              </a:p>
            </p:txBody>
          </p:sp>
        </p:grpSp>
      </p:grpSp>
      <p:sp>
        <p:nvSpPr>
          <p:cNvPr id="170" name="TextBox 169"/>
          <p:cNvSpPr txBox="1"/>
          <p:nvPr/>
        </p:nvSpPr>
        <p:spPr>
          <a:xfrm>
            <a:off x="7128792" y="2549538"/>
            <a:ext cx="1763688" cy="461665"/>
          </a:xfrm>
          <a:prstGeom prst="rect">
            <a:avLst/>
          </a:prstGeom>
          <a:noFill/>
        </p:spPr>
        <p:txBody>
          <a:bodyPr wrap="square" rtlCol="0">
            <a:spAutoFit/>
          </a:bodyPr>
          <a:lstStyle/>
          <a:p>
            <a:r>
              <a:rPr lang="en-US" altLang="ja-JP" sz="1200" dirty="0" smtClean="0">
                <a:solidFill>
                  <a:srgbClr val="FF0000"/>
                </a:solidFill>
              </a:rPr>
              <a:t>※</a:t>
            </a:r>
            <a:r>
              <a:rPr lang="ja-JP" altLang="en-US" sz="1200" dirty="0" smtClean="0">
                <a:solidFill>
                  <a:srgbClr val="FF0000"/>
                </a:solidFill>
              </a:rPr>
              <a:t>ネットワーク機器側の設定変更なし</a:t>
            </a:r>
            <a:endParaRPr lang="en-US" sz="1200" dirty="0">
              <a:solidFill>
                <a:srgbClr val="FF0000"/>
              </a:solidFill>
            </a:endParaRPr>
          </a:p>
        </p:txBody>
      </p:sp>
      <p:grpSp>
        <p:nvGrpSpPr>
          <p:cNvPr id="87" name="Group 86"/>
          <p:cNvGrpSpPr/>
          <p:nvPr/>
        </p:nvGrpSpPr>
        <p:grpSpPr>
          <a:xfrm>
            <a:off x="6328838" y="-1440"/>
            <a:ext cx="2885116" cy="402431"/>
            <a:chOff x="5718685" y="3175"/>
            <a:chExt cx="3484886" cy="536575"/>
          </a:xfrm>
        </p:grpSpPr>
        <p:sp>
          <p:nvSpPr>
            <p:cNvPr id="116" name="Freeform 115"/>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18" name="TextBox 117"/>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(1)</a:t>
              </a:r>
              <a:endParaRPr lang="en-US" dirty="0">
                <a:solidFill>
                  <a:schemeClr val="bg1"/>
                </a:solidFill>
              </a:endParaRPr>
            </a:p>
          </p:txBody>
        </p:sp>
      </p:grpSp>
    </p:spTree>
    <p:extLst>
      <p:ext uri="{BB962C8B-B14F-4D97-AF65-F5344CB8AC3E}">
        <p14:creationId xmlns:p14="http://schemas.microsoft.com/office/powerpoint/2010/main" val="1836800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1000"/>
                                        <p:tgtEl>
                                          <p:spTgt spid="164"/>
                                        </p:tgtEl>
                                      </p:cBhvr>
                                    </p:animEffect>
                                  </p:childTnLst>
                                </p:cTn>
                              </p:par>
                            </p:childTnLst>
                          </p:cTn>
                        </p:par>
                        <p:par>
                          <p:cTn id="8" fill="hold">
                            <p:stCondLst>
                              <p:cond delay="1000"/>
                            </p:stCondLst>
                            <p:childTnLst>
                              <p:par>
                                <p:cTn id="9" presetID="3" presetClass="exit" presetSubtype="10" fill="hold" grpId="0" nodeType="afterEffect">
                                  <p:stCondLst>
                                    <p:cond delay="500"/>
                                  </p:stCondLst>
                                  <p:childTnLst>
                                    <p:animEffect transition="out" filter="blinds(horizontal)">
                                      <p:cBhvr>
                                        <p:cTn id="10" dur="500"/>
                                        <p:tgtEl>
                                          <p:spTgt spid="162"/>
                                        </p:tgtEl>
                                      </p:cBhvr>
                                    </p:animEffect>
                                    <p:set>
                                      <p:cBhvr>
                                        <p:cTn id="11" dur="1" fill="hold">
                                          <p:stCondLst>
                                            <p:cond delay="499"/>
                                          </p:stCondLst>
                                        </p:cTn>
                                        <p:tgtEl>
                                          <p:spTgt spid="162"/>
                                        </p:tgtEl>
                                        <p:attrNameLst>
                                          <p:attrName>style.visibility</p:attrName>
                                        </p:attrNameLst>
                                      </p:cBhvr>
                                      <p:to>
                                        <p:strVal val="hidden"/>
                                      </p:to>
                                    </p:se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wipe(left)">
                                      <p:cBhvr>
                                        <p:cTn id="15" dur="500"/>
                                        <p:tgtEl>
                                          <p:spTgt spid="16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7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ound Same Side Corner Rectangle 148"/>
          <p:cNvSpPr/>
          <p:nvPr/>
        </p:nvSpPr>
        <p:spPr>
          <a:xfrm>
            <a:off x="69450" y="943247"/>
            <a:ext cx="8992261" cy="3819684"/>
          </a:xfrm>
          <a:prstGeom prst="round2SameRect">
            <a:avLst>
              <a:gd name="adj1" fmla="val 4126"/>
              <a:gd name="adj2" fmla="val 0"/>
            </a:avLst>
          </a:prstGeom>
          <a:gradFill flip="none" rotWithShape="1">
            <a:gsLst>
              <a:gs pos="2000">
                <a:schemeClr val="bg2">
                  <a:lumMod val="75000"/>
                </a:schemeClr>
              </a:gs>
              <a:gs pos="45000">
                <a:srgbClr val="FFFFFF"/>
              </a:gs>
            </a:gsLst>
            <a:lin ang="5400000" scaled="0"/>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spcBef>
                <a:spcPts val="300"/>
              </a:spcBef>
            </a:pPr>
            <a:endParaRPr lang="en-US" sz="1300" dirty="0"/>
          </a:p>
        </p:txBody>
      </p:sp>
      <p:sp>
        <p:nvSpPr>
          <p:cNvPr id="3" name="Title 2"/>
          <p:cNvSpPr>
            <a:spLocks noGrp="1"/>
          </p:cNvSpPr>
          <p:nvPr>
            <p:ph type="title"/>
          </p:nvPr>
        </p:nvSpPr>
        <p:spPr/>
        <p:txBody>
          <a:bodyPr/>
          <a:lstStyle/>
          <a:p>
            <a:r>
              <a:rPr lang="en-US" altLang="ja-JP" dirty="0" smtClean="0"/>
              <a:t>ISE</a:t>
            </a:r>
            <a:r>
              <a:rPr lang="ja-JP" altLang="en-US" dirty="0" smtClean="0"/>
              <a:t>で実現するセキュアアクセス</a:t>
            </a:r>
            <a:endParaRPr lang="en-US" dirty="0"/>
          </a:p>
        </p:txBody>
      </p:sp>
      <p:sp>
        <p:nvSpPr>
          <p:cNvPr id="792" name="Rectangle 141"/>
          <p:cNvSpPr>
            <a:spLocks noChangeArrowheads="1"/>
          </p:cNvSpPr>
          <p:nvPr/>
        </p:nvSpPr>
        <p:spPr bwMode="auto">
          <a:xfrm>
            <a:off x="4679721" y="3761193"/>
            <a:ext cx="2041698" cy="649477"/>
          </a:xfrm>
          <a:prstGeom prst="rect">
            <a:avLst/>
          </a:prstGeom>
          <a:noFill/>
          <a:ln w="9525">
            <a:noFill/>
            <a:miter lim="800000"/>
            <a:headEnd/>
            <a:tailEnd/>
          </a:ln>
        </p:spPr>
        <p:txBody>
          <a:bodyPr wrap="square" lIns="294199" tIns="147100" rIns="294199" bIns="147100">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ABDFF0">
                    <a:lumMod val="10000"/>
                  </a:srgbClr>
                </a:solidFill>
                <a:effectLst/>
                <a:uLnTx/>
                <a:uFillTx/>
                <a:latin typeface="Arial"/>
              </a:rPr>
              <a:t>Cisco </a:t>
            </a:r>
            <a:r>
              <a:rPr kumimoji="0" lang="ja-JP" altLang="en-US" sz="1200" b="0" i="0" u="none" strike="noStrike" kern="0" cap="none" spc="0" normalizeH="0" baseline="0" noProof="0" dirty="0" smtClean="0">
                <a:ln>
                  <a:noFill/>
                </a:ln>
                <a:solidFill>
                  <a:srgbClr val="ABDFF0">
                    <a:lumMod val="10000"/>
                  </a:srgbClr>
                </a:solidFill>
                <a:effectLst/>
                <a:uLnTx/>
                <a:uFillTx/>
                <a:latin typeface="Arial"/>
              </a:rPr>
              <a:t>ワイヤレス</a:t>
            </a:r>
            <a:endParaRPr kumimoji="0" lang="en-US" sz="1200" b="0" i="0" u="none" strike="noStrike" kern="0" cap="none" spc="0" normalizeH="0" baseline="0" noProof="0" dirty="0">
              <a:ln>
                <a:noFill/>
              </a:ln>
              <a:solidFill>
                <a:srgbClr val="ABDFF0">
                  <a:lumMod val="10000"/>
                </a:srgbClr>
              </a:solidFill>
              <a:effectLst/>
              <a:uLnTx/>
              <a:uFillTx/>
              <a:latin typeface="Arial"/>
            </a:endParaRPr>
          </a:p>
          <a:p>
            <a:pPr marL="0" marR="0" lvl="0" indent="0" algn="just" defTabSz="914400" eaLnBrk="1" fontAlgn="auto" latinLnBrk="0" hangingPunct="1">
              <a:lnSpc>
                <a:spcPct val="95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BDFF0">
                    <a:lumMod val="10000"/>
                  </a:srgbClr>
                </a:solidFill>
                <a:effectLst/>
                <a:uLnTx/>
                <a:uFillTx/>
                <a:latin typeface="Arial"/>
              </a:rPr>
              <a:t>LAN </a:t>
            </a:r>
            <a:r>
              <a:rPr kumimoji="0" lang="ja-JP" altLang="en-US" sz="1200" b="0" i="0" u="none" strike="noStrike" kern="0" cap="none" spc="0" normalizeH="0" baseline="0" noProof="0" dirty="0">
                <a:ln>
                  <a:noFill/>
                </a:ln>
                <a:solidFill>
                  <a:srgbClr val="ABDFF0">
                    <a:lumMod val="10000"/>
                  </a:srgbClr>
                </a:solidFill>
                <a:effectLst/>
                <a:uLnTx/>
                <a:uFillTx/>
                <a:latin typeface="Arial"/>
              </a:rPr>
              <a:t>コントローラ</a:t>
            </a:r>
            <a:endParaRPr kumimoji="0" lang="en-US" sz="1200" b="0" i="0" u="none" strike="noStrike" kern="0" cap="none" spc="0" normalizeH="0" baseline="0" noProof="0" dirty="0">
              <a:ln>
                <a:noFill/>
              </a:ln>
              <a:solidFill>
                <a:srgbClr val="ABDFF0">
                  <a:lumMod val="10000"/>
                </a:srgbClr>
              </a:solidFill>
              <a:effectLst/>
              <a:uLnTx/>
              <a:uFillTx/>
              <a:latin typeface="Arial"/>
            </a:endParaRPr>
          </a:p>
        </p:txBody>
      </p:sp>
      <p:sp>
        <p:nvSpPr>
          <p:cNvPr id="794" name="Rectangle 141"/>
          <p:cNvSpPr>
            <a:spLocks noChangeArrowheads="1"/>
          </p:cNvSpPr>
          <p:nvPr/>
        </p:nvSpPr>
        <p:spPr bwMode="auto">
          <a:xfrm>
            <a:off x="3553438" y="1939009"/>
            <a:ext cx="1732808" cy="472506"/>
          </a:xfrm>
          <a:prstGeom prst="rect">
            <a:avLst/>
          </a:prstGeom>
          <a:noFill/>
          <a:ln w="9525">
            <a:noFill/>
            <a:miter lim="800000"/>
            <a:headEnd/>
            <a:tailEnd/>
          </a:ln>
        </p:spPr>
        <p:txBody>
          <a:bodyPr wrap="square" lIns="294199" tIns="147100" rIns="294199" bIns="147100">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ABDFF0">
                    <a:lumMod val="10000"/>
                  </a:srgbClr>
                </a:solidFill>
                <a:effectLst/>
                <a:uLnTx/>
                <a:uFillTx/>
                <a:latin typeface="Arial"/>
              </a:rPr>
              <a:t>Cisco</a:t>
            </a:r>
            <a:r>
              <a:rPr kumimoji="0" lang="ja-JP" altLang="en-US" sz="1200" b="0" i="0" u="none" strike="noStrike" kern="0" cap="none" spc="0" normalizeH="0" baseline="0" noProof="0" dirty="0" smtClean="0">
                <a:ln>
                  <a:noFill/>
                </a:ln>
                <a:solidFill>
                  <a:srgbClr val="ABDFF0">
                    <a:lumMod val="10000"/>
                  </a:srgbClr>
                </a:solidFill>
                <a:effectLst/>
                <a:uLnTx/>
                <a:uFillTx/>
                <a:latin typeface="Arial"/>
              </a:rPr>
              <a:t>スイッチ</a:t>
            </a:r>
            <a:endParaRPr kumimoji="0" lang="ja-JP" altLang="en-US" sz="1200" b="0" i="0" u="none" strike="noStrike" kern="0" cap="none" spc="0" normalizeH="0" baseline="0" noProof="0" dirty="0">
              <a:ln>
                <a:noFill/>
              </a:ln>
              <a:solidFill>
                <a:srgbClr val="ABDFF0">
                  <a:lumMod val="10000"/>
                </a:srgbClr>
              </a:solidFill>
              <a:effectLst/>
              <a:uLnTx/>
              <a:uFillTx/>
              <a:latin typeface="Arial"/>
            </a:endParaRPr>
          </a:p>
        </p:txBody>
      </p:sp>
      <p:cxnSp>
        <p:nvCxnSpPr>
          <p:cNvPr id="797" name="Straight Connector 270"/>
          <p:cNvCxnSpPr>
            <a:cxnSpLocks noChangeShapeType="1"/>
          </p:cNvCxnSpPr>
          <p:nvPr/>
        </p:nvCxnSpPr>
        <p:spPr bwMode="auto">
          <a:xfrm>
            <a:off x="4155325" y="3662248"/>
            <a:ext cx="660223" cy="1028"/>
          </a:xfrm>
          <a:prstGeom prst="line">
            <a:avLst/>
          </a:prstGeom>
          <a:noFill/>
          <a:ln w="12700">
            <a:solidFill>
              <a:sysClr val="windowText" lastClr="000000"/>
            </a:solidFill>
            <a:round/>
            <a:headEnd/>
            <a:tailEnd/>
          </a:ln>
        </p:spPr>
      </p:cxnSp>
      <p:cxnSp>
        <p:nvCxnSpPr>
          <p:cNvPr id="798" name="Straight Arrow Connector 797"/>
          <p:cNvCxnSpPr/>
          <p:nvPr/>
        </p:nvCxnSpPr>
        <p:spPr>
          <a:xfrm rot="10800000">
            <a:off x="6673503" y="3024839"/>
            <a:ext cx="761073" cy="505428"/>
          </a:xfrm>
          <a:prstGeom prst="straightConnector1">
            <a:avLst/>
          </a:prstGeom>
          <a:noFill/>
          <a:ln w="38100" cap="flat" cmpd="sng" algn="ctr">
            <a:solidFill>
              <a:schemeClr val="tx1">
                <a:lumMod val="75000"/>
                <a:lumOff val="25000"/>
              </a:schemeClr>
            </a:solidFill>
            <a:prstDash val="solid"/>
            <a:headEnd type="triangle"/>
            <a:tailEnd type="triangle"/>
          </a:ln>
          <a:effectLst/>
        </p:spPr>
      </p:cxnSp>
      <p:sp>
        <p:nvSpPr>
          <p:cNvPr id="801" name="Rectangle 141"/>
          <p:cNvSpPr>
            <a:spLocks noChangeArrowheads="1"/>
          </p:cNvSpPr>
          <p:nvPr/>
        </p:nvSpPr>
        <p:spPr bwMode="auto">
          <a:xfrm>
            <a:off x="7506838" y="2246319"/>
            <a:ext cx="1565326" cy="474045"/>
          </a:xfrm>
          <a:prstGeom prst="rect">
            <a:avLst/>
          </a:prstGeom>
          <a:noFill/>
          <a:ln w="9525">
            <a:noFill/>
            <a:miter lim="800000"/>
            <a:headEnd/>
            <a:tailEnd/>
          </a:ln>
        </p:spPr>
        <p:txBody>
          <a:bodyPr wrap="square" lIns="294199" tIns="147100" rIns="294199" bIns="147100">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ABDFF0">
                    <a:lumMod val="10000"/>
                  </a:srgbClr>
                </a:solidFill>
                <a:effectLst/>
                <a:uLnTx/>
                <a:uFillTx/>
                <a:latin typeface="Arial"/>
              </a:rPr>
              <a:t>内部リソース</a:t>
            </a:r>
          </a:p>
        </p:txBody>
      </p:sp>
      <p:pic>
        <p:nvPicPr>
          <p:cNvPr id="802" name="Picture 26" descr="C:\Users\Jessica.DUARTE\Desktop\Misc\device icons\Device_access_point_3063_default_6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18874" y="3530001"/>
            <a:ext cx="453135" cy="327039"/>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807" name="Picture 80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447668">
            <a:off x="3633878" y="3553626"/>
            <a:ext cx="250449" cy="264257"/>
          </a:xfrm>
          <a:prstGeom prst="rect">
            <a:avLst/>
          </a:prstGeom>
        </p:spPr>
      </p:pic>
      <p:pic>
        <p:nvPicPr>
          <p:cNvPr id="808" name="Picture 6" descr="C:\Users\Jessica.DUARTE\Desktop\Misc\device icons\Device_standard_host_3038_default_64.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46673" y="2577587"/>
            <a:ext cx="615232" cy="444030"/>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809" name="Picture 7" descr="C:\Users\Jessica.DUARTE\Desktop\Misc\device icons\Device_cluster_controller_3072_default_25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01438" y="2543404"/>
            <a:ext cx="559229" cy="526466"/>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813" name="Picture 4" descr="C:\Users\Jessica.DUARTE\Desktop\Misc\device icons\Device_asa5500_3075_default_256.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89071" y="1270115"/>
            <a:ext cx="762828" cy="651745"/>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816" name="Rectangle 141"/>
          <p:cNvSpPr>
            <a:spLocks noChangeArrowheads="1"/>
          </p:cNvSpPr>
          <p:nvPr/>
        </p:nvSpPr>
        <p:spPr bwMode="auto">
          <a:xfrm>
            <a:off x="4406490" y="1172959"/>
            <a:ext cx="1552326" cy="649477"/>
          </a:xfrm>
          <a:prstGeom prst="rect">
            <a:avLst/>
          </a:prstGeom>
          <a:noFill/>
          <a:ln w="9525">
            <a:noFill/>
            <a:miter lim="800000"/>
            <a:headEnd/>
            <a:tailEnd/>
          </a:ln>
        </p:spPr>
        <p:txBody>
          <a:bodyPr wrap="square" lIns="294199" tIns="147100" rIns="294199" bIns="147100">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ABDFF0">
                    <a:lumMod val="10000"/>
                  </a:srgbClr>
                </a:solidFill>
                <a:effectLst/>
                <a:uLnTx/>
                <a:uFillTx/>
                <a:latin typeface="Arial"/>
              </a:rPr>
              <a:t>Cisco</a:t>
            </a:r>
            <a:r>
              <a:rPr lang="en-US" altLang="ja-JP" sz="1200" kern="0" dirty="0">
                <a:solidFill>
                  <a:srgbClr val="ABDFF0">
                    <a:lumMod val="10000"/>
                  </a:srgbClr>
                </a:solidFill>
                <a:latin typeface="Arial"/>
              </a:rPr>
              <a:t> </a:t>
            </a:r>
            <a:r>
              <a:rPr kumimoji="0" lang="en-US" altLang="ja-JP" sz="1200" b="0" i="0" u="none" strike="noStrike" kern="0" cap="none" spc="0" normalizeH="0" baseline="0" noProof="0" dirty="0" smtClean="0">
                <a:ln>
                  <a:noFill/>
                </a:ln>
                <a:solidFill>
                  <a:srgbClr val="ABDFF0">
                    <a:lumMod val="10000"/>
                  </a:srgbClr>
                </a:solidFill>
                <a:effectLst/>
                <a:uLnTx/>
                <a:uFillTx/>
                <a:latin typeface="Arial"/>
              </a:rPr>
              <a:t>VPN</a:t>
            </a:r>
            <a:endParaRPr kumimoji="0" lang="en-US" altLang="ja-JP" sz="1200" b="0" i="0" u="none" strike="noStrike" kern="0" cap="none" spc="0" normalizeH="0" baseline="0" noProof="0" dirty="0">
              <a:ln>
                <a:noFill/>
              </a:ln>
              <a:solidFill>
                <a:srgbClr val="ABDFF0">
                  <a:lumMod val="10000"/>
                </a:srgbClr>
              </a:solidFill>
              <a:effectLst/>
              <a:uLnTx/>
              <a:uFillTx/>
              <a:latin typeface="Arial"/>
            </a:endParaRPr>
          </a:p>
          <a:p>
            <a:pPr marL="0" marR="0" lvl="0" indent="0" algn="just"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ABDFF0">
                    <a:lumMod val="10000"/>
                  </a:srgbClr>
                </a:solidFill>
                <a:effectLst/>
                <a:uLnTx/>
                <a:uFillTx/>
                <a:latin typeface="Arial"/>
              </a:rPr>
              <a:t>終端装置</a:t>
            </a:r>
            <a:endParaRPr kumimoji="0" lang="en-US" sz="1200" b="0" i="0" u="none" strike="noStrike" kern="0" cap="none" spc="0" normalizeH="0" baseline="0" noProof="0" dirty="0">
              <a:ln>
                <a:noFill/>
              </a:ln>
              <a:solidFill>
                <a:srgbClr val="ABDFF0">
                  <a:lumMod val="10000"/>
                </a:srgbClr>
              </a:solidFill>
              <a:effectLst/>
              <a:uLnTx/>
              <a:uFillTx/>
              <a:latin typeface="Arial"/>
            </a:endParaRPr>
          </a:p>
        </p:txBody>
      </p:sp>
      <p:sp>
        <p:nvSpPr>
          <p:cNvPr id="822" name="Rounded Rectangle 821"/>
          <p:cNvSpPr/>
          <p:nvPr/>
        </p:nvSpPr>
        <p:spPr>
          <a:xfrm>
            <a:off x="7195663" y="3184627"/>
            <a:ext cx="1499640" cy="941530"/>
          </a:xfrm>
          <a:prstGeom prst="roundRect">
            <a:avLst/>
          </a:prstGeom>
          <a:gradFill flip="none" rotWithShape="1">
            <a:gsLst>
              <a:gs pos="0">
                <a:srgbClr val="FFFF00"/>
              </a:gs>
              <a:gs pos="100000">
                <a:srgbClr val="FFFFFF">
                  <a:alpha val="20000"/>
                </a:srgbClr>
              </a:gs>
            </a:gsLst>
            <a:path path="shape">
              <a:fillToRect l="50000" t="50000" r="50000" b="50000"/>
            </a:path>
            <a:tileRect/>
          </a:gradFill>
          <a:ln w="9525" cap="flat" cmpd="sng" algn="ctr">
            <a:no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3" name="Rectangle 141"/>
          <p:cNvSpPr>
            <a:spLocks noChangeArrowheads="1"/>
          </p:cNvSpPr>
          <p:nvPr/>
        </p:nvSpPr>
        <p:spPr bwMode="auto">
          <a:xfrm>
            <a:off x="7060867" y="3851386"/>
            <a:ext cx="1861862" cy="655138"/>
          </a:xfrm>
          <a:prstGeom prst="rect">
            <a:avLst/>
          </a:prstGeom>
          <a:noFill/>
          <a:ln w="9525">
            <a:noFill/>
            <a:miter lim="800000"/>
            <a:headEnd/>
            <a:tailEnd/>
          </a:ln>
        </p:spPr>
        <p:txBody>
          <a:bodyPr wrap="square" lIns="294199" tIns="147100" rIns="294199" bIns="147100">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ABDFF0">
                    <a:lumMod val="10000"/>
                  </a:srgbClr>
                </a:solidFill>
                <a:effectLst/>
                <a:uLnTx/>
                <a:uFillTx/>
                <a:latin typeface="Arial"/>
              </a:rPr>
              <a:t>Cisco </a:t>
            </a:r>
            <a:r>
              <a:rPr kumimoji="0" lang="en-US" altLang="ja-JP" sz="1200" b="0" i="0" u="none" strike="noStrike" kern="0" cap="none" spc="0" normalizeH="0" baseline="0" noProof="0" dirty="0" err="1">
                <a:ln>
                  <a:noFill/>
                </a:ln>
                <a:solidFill>
                  <a:srgbClr val="ABDFF0">
                    <a:lumMod val="10000"/>
                  </a:srgbClr>
                </a:solidFill>
                <a:effectLst/>
                <a:uLnTx/>
                <a:uFillTx/>
                <a:latin typeface="Arial"/>
              </a:rPr>
              <a:t>ISE</a:t>
            </a:r>
            <a:endParaRPr kumimoji="0" lang="en-US" altLang="ja-JP" sz="1200" b="0" i="0" u="none" strike="noStrike" kern="0" cap="none" spc="0" normalizeH="0" baseline="0" noProof="0" dirty="0">
              <a:ln>
                <a:noFill/>
              </a:ln>
              <a:solidFill>
                <a:srgbClr val="ABDFF0">
                  <a:lumMod val="10000"/>
                </a:srgbClr>
              </a:solidFill>
              <a:effectLst/>
              <a:uLnTx/>
              <a:uFillTx/>
              <a:latin typeface="Arial"/>
            </a:endParaRPr>
          </a:p>
          <a:p>
            <a:pPr marL="0" marR="0" lvl="0" indent="0" algn="just"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ABDFF0">
                    <a:lumMod val="10000"/>
                  </a:srgbClr>
                </a:solidFill>
                <a:effectLst/>
                <a:uLnTx/>
                <a:uFillTx/>
                <a:latin typeface="Arial"/>
              </a:rPr>
              <a:t>ポリシー サービス  </a:t>
            </a:r>
          </a:p>
        </p:txBody>
      </p:sp>
      <p:grpSp>
        <p:nvGrpSpPr>
          <p:cNvPr id="824" name="Group 166"/>
          <p:cNvGrpSpPr/>
          <p:nvPr/>
        </p:nvGrpSpPr>
        <p:grpSpPr>
          <a:xfrm>
            <a:off x="7559856" y="3322471"/>
            <a:ext cx="761935" cy="534570"/>
            <a:chOff x="6577533" y="1299935"/>
            <a:chExt cx="1035503" cy="1035503"/>
          </a:xfrm>
          <a:effectLst>
            <a:outerShdw blurRad="63500" sx="102000" sy="102000" algn="ctr" rotWithShape="0">
              <a:prstClr val="black">
                <a:alpha val="40000"/>
              </a:prstClr>
            </a:outerShdw>
          </a:effectLst>
        </p:grpSpPr>
        <p:pic>
          <p:nvPicPr>
            <p:cNvPr id="855" name="Picture 7" descr="\\CHICOSTORAGE\Client Projects\Cisco References\Kubrick Icons\Device Icons\Device_generic_3048_default_256.png"/>
            <p:cNvPicPr>
              <a:picLocks noChangeAspect="1" noChangeArrowheads="1"/>
            </p:cNvPicPr>
            <p:nvPr/>
          </p:nvPicPr>
          <p:blipFill>
            <a:blip r:embed="rId8" cstate="print"/>
            <a:srcRect/>
            <a:stretch>
              <a:fillRect/>
            </a:stretch>
          </p:blipFill>
          <p:spPr bwMode="auto">
            <a:xfrm>
              <a:off x="6577533" y="1299935"/>
              <a:ext cx="1035503" cy="1035503"/>
            </a:xfrm>
            <a:prstGeom prst="rect">
              <a:avLst/>
            </a:prstGeom>
            <a:noFill/>
            <a:ln w="9525">
              <a:noFill/>
              <a:miter lim="800000"/>
              <a:headEnd/>
              <a:tailEnd/>
            </a:ln>
            <a:effectLst/>
          </p:spPr>
        </p:pic>
        <p:grpSp>
          <p:nvGrpSpPr>
            <p:cNvPr id="856" name="Group 603"/>
            <p:cNvGrpSpPr>
              <a:grpSpLocks/>
            </p:cNvGrpSpPr>
            <p:nvPr/>
          </p:nvGrpSpPr>
          <p:grpSpPr bwMode="auto">
            <a:xfrm>
              <a:off x="6895239" y="1612907"/>
              <a:ext cx="400047" cy="573366"/>
              <a:chOff x="6556" y="492"/>
              <a:chExt cx="2551" cy="3655"/>
            </a:xfrm>
            <a:solidFill>
              <a:sysClr val="window" lastClr="FFFFFF"/>
            </a:solidFill>
            <a:effectLst/>
          </p:grpSpPr>
          <p:sp>
            <p:nvSpPr>
              <p:cNvPr id="857"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58"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59"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0"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1"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2"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3"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4"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5"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6"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7"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8"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69"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0"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1"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2"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3"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4"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5"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6"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7"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8"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9"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80"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pic>
        <p:nvPicPr>
          <p:cNvPr id="151" name="Picture 24" descr="WhiteCloud"/>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00567" y="1059408"/>
            <a:ext cx="1470629" cy="752166"/>
          </a:xfrm>
          <a:prstGeom prst="rect">
            <a:avLst/>
          </a:prstGeom>
          <a:noFill/>
        </p:spPr>
      </p:pic>
      <p:pic>
        <p:nvPicPr>
          <p:cNvPr id="152" name="Picture 24" descr="WhiteCloud"/>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16885" y="1554378"/>
            <a:ext cx="1105844" cy="565593"/>
          </a:xfrm>
          <a:prstGeom prst="rect">
            <a:avLst/>
          </a:prstGeom>
          <a:noFill/>
        </p:spPr>
      </p:pic>
      <p:sp>
        <p:nvSpPr>
          <p:cNvPr id="2" name="TextBox 1"/>
          <p:cNvSpPr txBox="1"/>
          <p:nvPr/>
        </p:nvSpPr>
        <p:spPr>
          <a:xfrm>
            <a:off x="7031050" y="1290593"/>
            <a:ext cx="1485032" cy="307777"/>
          </a:xfrm>
          <a:prstGeom prst="rect">
            <a:avLst/>
          </a:prstGeom>
          <a:noFill/>
        </p:spPr>
        <p:txBody>
          <a:bodyPr wrap="square" rtlCol="0">
            <a:spAutoFit/>
          </a:bodyPr>
          <a:lstStyle/>
          <a:p>
            <a:r>
              <a:rPr lang="ja-JP" altLang="en-US" sz="1400" dirty="0" smtClean="0"/>
              <a:t>インターネット</a:t>
            </a:r>
            <a:endParaRPr lang="en-US" sz="1400" dirty="0"/>
          </a:p>
        </p:txBody>
      </p:sp>
      <p:sp>
        <p:nvSpPr>
          <p:cNvPr id="153" name="TextBox 152"/>
          <p:cNvSpPr txBox="1"/>
          <p:nvPr/>
        </p:nvSpPr>
        <p:spPr>
          <a:xfrm>
            <a:off x="7739173" y="1712626"/>
            <a:ext cx="1410002" cy="261610"/>
          </a:xfrm>
          <a:prstGeom prst="rect">
            <a:avLst/>
          </a:prstGeom>
          <a:noFill/>
        </p:spPr>
        <p:txBody>
          <a:bodyPr wrap="square" rtlCol="0">
            <a:spAutoFit/>
          </a:bodyPr>
          <a:lstStyle/>
          <a:p>
            <a:r>
              <a:rPr lang="ja-JP" altLang="en-US" sz="1100" dirty="0" smtClean="0"/>
              <a:t>クラウドサービス</a:t>
            </a:r>
            <a:endParaRPr lang="en-US" sz="1100" dirty="0"/>
          </a:p>
        </p:txBody>
      </p:sp>
      <p:grpSp>
        <p:nvGrpSpPr>
          <p:cNvPr id="15" name="Group 14"/>
          <p:cNvGrpSpPr/>
          <p:nvPr/>
        </p:nvGrpSpPr>
        <p:grpSpPr>
          <a:xfrm>
            <a:off x="107580" y="1850587"/>
            <a:ext cx="7260037" cy="2500500"/>
            <a:chOff x="49705" y="1850587"/>
            <a:chExt cx="7260037" cy="2500500"/>
          </a:xfrm>
        </p:grpSpPr>
        <p:sp>
          <p:nvSpPr>
            <p:cNvPr id="787" name="Freeform 786"/>
            <p:cNvSpPr/>
            <p:nvPr/>
          </p:nvSpPr>
          <p:spPr>
            <a:xfrm>
              <a:off x="4828106" y="3116569"/>
              <a:ext cx="1286448" cy="647291"/>
            </a:xfrm>
            <a:custGeom>
              <a:avLst/>
              <a:gdLst>
                <a:gd name="connsiteX0" fmla="*/ 0 w 831273"/>
                <a:gd name="connsiteY0" fmla="*/ 692727 h 692727"/>
                <a:gd name="connsiteX1" fmla="*/ 831273 w 831273"/>
                <a:gd name="connsiteY1" fmla="*/ 692727 h 692727"/>
                <a:gd name="connsiteX2" fmla="*/ 831273 w 831273"/>
                <a:gd name="connsiteY2" fmla="*/ 0 h 692727"/>
              </a:gdLst>
              <a:ahLst/>
              <a:cxnLst>
                <a:cxn ang="0">
                  <a:pos x="connsiteX0" y="connsiteY0"/>
                </a:cxn>
                <a:cxn ang="0">
                  <a:pos x="connsiteX1" y="connsiteY1"/>
                </a:cxn>
                <a:cxn ang="0">
                  <a:pos x="connsiteX2" y="connsiteY2"/>
                </a:cxn>
              </a:cxnLst>
              <a:rect l="l" t="t" r="r" b="b"/>
              <a:pathLst>
                <a:path w="831273" h="692727">
                  <a:moveTo>
                    <a:pt x="0" y="692727"/>
                  </a:moveTo>
                  <a:lnTo>
                    <a:pt x="831273" y="692727"/>
                  </a:lnTo>
                  <a:lnTo>
                    <a:pt x="831273" y="0"/>
                  </a:lnTo>
                </a:path>
              </a:pathLst>
            </a:custGeom>
            <a:noFill/>
            <a:ln w="38100" cap="flat" cmpd="sng" algn="ctr">
              <a:solidFill>
                <a:schemeClr val="bg1">
                  <a:lumMod val="50000"/>
                </a:schemeClr>
              </a:solidFill>
              <a:prstDash val="solid"/>
              <a:tailEnd type="triangle"/>
            </a:ln>
            <a:effectLst/>
          </p:spPr>
          <p:txBody>
            <a:bodyPr lIns="294199" tIns="147100" rIns="294199" bIns="14710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Calibri"/>
              </a:endParaRPr>
            </a:p>
          </p:txBody>
        </p:sp>
        <p:cxnSp>
          <p:nvCxnSpPr>
            <p:cNvPr id="790" name="Straight Arrow Connector 789"/>
            <p:cNvCxnSpPr/>
            <p:nvPr/>
          </p:nvCxnSpPr>
          <p:spPr>
            <a:xfrm flipH="1">
              <a:off x="6111469" y="1850587"/>
              <a:ext cx="1198273" cy="712899"/>
            </a:xfrm>
            <a:prstGeom prst="straightConnector1">
              <a:avLst/>
            </a:prstGeom>
            <a:noFill/>
            <a:ln w="38100" cap="flat" cmpd="sng" algn="ctr">
              <a:solidFill>
                <a:srgbClr val="7F7F7F"/>
              </a:solidFill>
              <a:prstDash val="solid"/>
              <a:headEnd type="triangle"/>
              <a:tailEnd type="none"/>
            </a:ln>
            <a:effectLst/>
          </p:spPr>
        </p:cxnSp>
        <p:grpSp>
          <p:nvGrpSpPr>
            <p:cNvPr id="11" name="Group 10"/>
            <p:cNvGrpSpPr/>
            <p:nvPr/>
          </p:nvGrpSpPr>
          <p:grpSpPr>
            <a:xfrm>
              <a:off x="49705" y="3831284"/>
              <a:ext cx="3842842" cy="519803"/>
              <a:chOff x="49705" y="3831284"/>
              <a:chExt cx="3842842" cy="519803"/>
            </a:xfrm>
          </p:grpSpPr>
          <p:pic>
            <p:nvPicPr>
              <p:cNvPr id="903" name="Picture 902"/>
              <p:cNvPicPr>
                <a:picLocks noChangeAspect="1"/>
              </p:cNvPicPr>
              <p:nvPr/>
            </p:nvPicPr>
            <p:blipFill>
              <a:blip r:embed="rId11" cstate="email">
                <a:extLst>
                  <a:ext uri="{BEBA8EAE-BF5A-486C-A8C5-ECC9F3942E4B}">
                    <a14:imgProps xmlns:a14="http://schemas.microsoft.com/office/drawing/2010/main">
                      <a14:imgLayer r:embed="rId12">
                        <a14:imgEffect>
                          <a14:backgroundRemoval t="9821" b="89286" l="9821" r="100000"/>
                        </a14:imgEffect>
                      </a14:imgLayer>
                    </a14:imgProps>
                  </a:ext>
                  <a:ext uri="{28A0092B-C50C-407E-A947-70E740481C1C}">
                    <a14:useLocalDpi xmlns:a14="http://schemas.microsoft.com/office/drawing/2010/main"/>
                  </a:ext>
                </a:extLst>
              </a:blip>
              <a:stretch>
                <a:fillRect/>
              </a:stretch>
            </p:blipFill>
            <p:spPr>
              <a:xfrm>
                <a:off x="2371791" y="3831284"/>
                <a:ext cx="617444" cy="519803"/>
              </a:xfrm>
              <a:prstGeom prst="rect">
                <a:avLst/>
              </a:prstGeom>
              <a:effectLst>
                <a:outerShdw blurRad="63500" sx="102000" sy="102000" algn="ctr" rotWithShape="0">
                  <a:prstClr val="black">
                    <a:alpha val="40000"/>
                  </a:prstClr>
                </a:outerShdw>
              </a:effectLst>
            </p:spPr>
          </p:pic>
          <p:sp>
            <p:nvSpPr>
              <p:cNvPr id="820" name="TextBox 111"/>
              <p:cNvSpPr txBox="1">
                <a:spLocks noChangeArrowheads="1"/>
              </p:cNvSpPr>
              <p:nvPr/>
            </p:nvSpPr>
            <p:spPr bwMode="auto">
              <a:xfrm>
                <a:off x="49705" y="3864819"/>
                <a:ext cx="2868306" cy="444737"/>
              </a:xfrm>
              <a:prstGeom prst="rect">
                <a:avLst/>
              </a:prstGeom>
              <a:noFill/>
              <a:ln w="9525">
                <a:noFill/>
                <a:miter lim="800000"/>
                <a:headEnd/>
                <a:tailEnd/>
              </a:ln>
            </p:spPr>
            <p:txBody>
              <a:bodyPr wrap="square">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来訪者にはゲストアカウントを発行し</a:t>
                </a:r>
                <a:endParaRPr kumimoji="0" lang="en-US" altLang="ja-JP" sz="1200" b="1" i="0" u="none" strike="noStrike" kern="0" cap="none" spc="0" normalizeH="0" baseline="0" noProof="0" dirty="0" smtClean="0">
                  <a:ln>
                    <a:noFill/>
                  </a:ln>
                  <a:solidFill>
                    <a:srgbClr val="ABDFF0">
                      <a:lumMod val="10000"/>
                    </a:srgbClr>
                  </a:solidFill>
                  <a:effectLst/>
                  <a:uLnTx/>
                  <a:uFillTx/>
                  <a:latin typeface="Arial"/>
                </a:endParaRPr>
              </a:p>
              <a:p>
                <a:pPr marL="0" marR="0" lvl="0" indent="0" algn="just" defTabSz="914400" eaLnBrk="1" fontAlgn="auto" latinLnBrk="0" hangingPunct="1">
                  <a:lnSpc>
                    <a:spcPct val="95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インターネットアクセスを提供</a:t>
                </a:r>
                <a:endParaRPr kumimoji="0" lang="ja-JP" altLang="en-US" sz="1200" b="1" i="0" u="none" strike="noStrike" kern="0" cap="none" spc="0" normalizeH="0" baseline="0" noProof="0" dirty="0">
                  <a:ln>
                    <a:noFill/>
                  </a:ln>
                  <a:solidFill>
                    <a:srgbClr val="ABDFF0">
                      <a:lumMod val="10000"/>
                    </a:srgbClr>
                  </a:solidFill>
                  <a:effectLst/>
                  <a:uLnTx/>
                  <a:uFillTx/>
                  <a:latin typeface="Arial"/>
                </a:endParaRPr>
              </a:p>
            </p:txBody>
          </p:sp>
          <p:sp>
            <p:nvSpPr>
              <p:cNvPr id="821" name="Freeform 820"/>
              <p:cNvSpPr/>
              <p:nvPr/>
            </p:nvSpPr>
            <p:spPr>
              <a:xfrm>
                <a:off x="3157416" y="3873556"/>
                <a:ext cx="735131" cy="363731"/>
              </a:xfrm>
              <a:custGeom>
                <a:avLst/>
                <a:gdLst>
                  <a:gd name="connsiteX0" fmla="*/ 0 w 831273"/>
                  <a:gd name="connsiteY0" fmla="*/ 692727 h 692727"/>
                  <a:gd name="connsiteX1" fmla="*/ 831273 w 831273"/>
                  <a:gd name="connsiteY1" fmla="*/ 692727 h 692727"/>
                  <a:gd name="connsiteX2" fmla="*/ 831273 w 831273"/>
                  <a:gd name="connsiteY2" fmla="*/ 0 h 692727"/>
                </a:gdLst>
                <a:ahLst/>
                <a:cxnLst>
                  <a:cxn ang="0">
                    <a:pos x="connsiteX0" y="connsiteY0"/>
                  </a:cxn>
                  <a:cxn ang="0">
                    <a:pos x="connsiteX1" y="connsiteY1"/>
                  </a:cxn>
                  <a:cxn ang="0">
                    <a:pos x="connsiteX2" y="connsiteY2"/>
                  </a:cxn>
                </a:cxnLst>
                <a:rect l="l" t="t" r="r" b="b"/>
                <a:pathLst>
                  <a:path w="831273" h="692727">
                    <a:moveTo>
                      <a:pt x="0" y="692727"/>
                    </a:moveTo>
                    <a:lnTo>
                      <a:pt x="831273" y="692727"/>
                    </a:lnTo>
                    <a:lnTo>
                      <a:pt x="831273" y="0"/>
                    </a:lnTo>
                  </a:path>
                </a:pathLst>
              </a:custGeom>
              <a:noFill/>
              <a:ln w="38100" cap="flat" cmpd="sng" algn="ctr">
                <a:solidFill>
                  <a:schemeClr val="bg1">
                    <a:lumMod val="50000"/>
                  </a:schemeClr>
                </a:solidFill>
                <a:prstDash val="solid"/>
                <a:tailEnd type="triangle"/>
              </a:ln>
              <a:effectLst/>
            </p:spPr>
            <p:txBody>
              <a:bodyPr lIns="294199" tIns="147100" rIns="294199" bIns="14710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Calibri"/>
                </a:endParaRPr>
              </a:p>
            </p:txBody>
          </p:sp>
          <p:pic>
            <p:nvPicPr>
              <p:cNvPr id="162" name="Picture 4" descr="C:\Users\Jessica.DUARTE\Desktop\Misc\device icons\Device_laptop_3145_unreachable_64.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924230" y="3983079"/>
                <a:ext cx="306634" cy="270740"/>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grpSp>
      <p:grpSp>
        <p:nvGrpSpPr>
          <p:cNvPr id="12" name="Group 11"/>
          <p:cNvGrpSpPr/>
          <p:nvPr/>
        </p:nvGrpSpPr>
        <p:grpSpPr>
          <a:xfrm>
            <a:off x="153879" y="1304972"/>
            <a:ext cx="7344785" cy="1242285"/>
            <a:chOff x="96004" y="1304972"/>
            <a:chExt cx="7344785" cy="1242285"/>
          </a:xfrm>
        </p:grpSpPr>
        <p:cxnSp>
          <p:nvCxnSpPr>
            <p:cNvPr id="786" name="Straight Arrow Connector 785"/>
            <p:cNvCxnSpPr/>
            <p:nvPr/>
          </p:nvCxnSpPr>
          <p:spPr>
            <a:xfrm rot="10800000">
              <a:off x="6403604" y="2546148"/>
              <a:ext cx="1037185" cy="1109"/>
            </a:xfrm>
            <a:prstGeom prst="straightConnector1">
              <a:avLst/>
            </a:prstGeom>
            <a:noFill/>
            <a:ln w="38100" cap="flat" cmpd="sng" algn="ctr">
              <a:solidFill>
                <a:schemeClr val="accent5"/>
              </a:solidFill>
              <a:prstDash val="solid"/>
              <a:headEnd type="triangle"/>
              <a:tailEnd type="none"/>
            </a:ln>
            <a:effectLst/>
          </p:spPr>
        </p:cxnSp>
        <p:sp>
          <p:nvSpPr>
            <p:cNvPr id="814" name="Freeform 813"/>
            <p:cNvSpPr/>
            <p:nvPr/>
          </p:nvSpPr>
          <p:spPr>
            <a:xfrm rot="10800000" flipH="1">
              <a:off x="4649902" y="1685790"/>
              <a:ext cx="933150" cy="518233"/>
            </a:xfrm>
            <a:custGeom>
              <a:avLst/>
              <a:gdLst>
                <a:gd name="connsiteX0" fmla="*/ 0 w 831273"/>
                <a:gd name="connsiteY0" fmla="*/ 692727 h 692727"/>
                <a:gd name="connsiteX1" fmla="*/ 831273 w 831273"/>
                <a:gd name="connsiteY1" fmla="*/ 692727 h 692727"/>
                <a:gd name="connsiteX2" fmla="*/ 831273 w 831273"/>
                <a:gd name="connsiteY2" fmla="*/ 0 h 692727"/>
              </a:gdLst>
              <a:ahLst/>
              <a:cxnLst>
                <a:cxn ang="0">
                  <a:pos x="connsiteX0" y="connsiteY0"/>
                </a:cxn>
                <a:cxn ang="0">
                  <a:pos x="connsiteX1" y="connsiteY1"/>
                </a:cxn>
                <a:cxn ang="0">
                  <a:pos x="connsiteX2" y="connsiteY2"/>
                </a:cxn>
              </a:cxnLst>
              <a:rect l="l" t="t" r="r" b="b"/>
              <a:pathLst>
                <a:path w="831273" h="692727">
                  <a:moveTo>
                    <a:pt x="0" y="692727"/>
                  </a:moveTo>
                  <a:lnTo>
                    <a:pt x="831273" y="692727"/>
                  </a:lnTo>
                  <a:lnTo>
                    <a:pt x="831273" y="0"/>
                  </a:lnTo>
                </a:path>
              </a:pathLst>
            </a:custGeom>
            <a:noFill/>
            <a:ln w="38100" cap="flat" cmpd="sng" algn="ctr">
              <a:solidFill>
                <a:schemeClr val="accent5"/>
              </a:solidFill>
              <a:prstDash val="solid"/>
              <a:tailEnd type="triangle"/>
            </a:ln>
            <a:effectLst/>
          </p:spPr>
          <p:txBody>
            <a:bodyPr lIns="294199" tIns="147100" rIns="294199" bIns="14710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66CC"/>
                </a:solidFill>
                <a:effectLst/>
                <a:uLnTx/>
                <a:uFillTx/>
                <a:latin typeface="Calibri"/>
              </a:endParaRPr>
            </a:p>
          </p:txBody>
        </p:sp>
        <p:grpSp>
          <p:nvGrpSpPr>
            <p:cNvPr id="7" name="Group 6"/>
            <p:cNvGrpSpPr/>
            <p:nvPr/>
          </p:nvGrpSpPr>
          <p:grpSpPr>
            <a:xfrm>
              <a:off x="96004" y="1304972"/>
              <a:ext cx="3832195" cy="529636"/>
              <a:chOff x="96004" y="1304972"/>
              <a:chExt cx="3832195" cy="529636"/>
            </a:xfrm>
          </p:grpSpPr>
          <p:cxnSp>
            <p:nvCxnSpPr>
              <p:cNvPr id="828" name="Straight Arrow Connector 827"/>
              <p:cNvCxnSpPr/>
              <p:nvPr/>
            </p:nvCxnSpPr>
            <p:spPr>
              <a:xfrm flipH="1">
                <a:off x="3058063" y="1673843"/>
                <a:ext cx="870136" cy="0"/>
              </a:xfrm>
              <a:prstGeom prst="straightConnector1">
                <a:avLst/>
              </a:prstGeom>
              <a:noFill/>
              <a:ln w="38100" cap="flat" cmpd="sng" algn="ctr">
                <a:solidFill>
                  <a:schemeClr val="accent5"/>
                </a:solidFill>
                <a:prstDash val="solid"/>
                <a:headEnd type="triangle"/>
                <a:tailEnd type="none"/>
              </a:ln>
              <a:effectLst/>
            </p:spPr>
          </p:cxnSp>
          <p:grpSp>
            <p:nvGrpSpPr>
              <p:cNvPr id="6" name="Group 5"/>
              <p:cNvGrpSpPr/>
              <p:nvPr/>
            </p:nvGrpSpPr>
            <p:grpSpPr>
              <a:xfrm>
                <a:off x="96004" y="1304972"/>
                <a:ext cx="3100261" cy="529636"/>
                <a:chOff x="96004" y="1304972"/>
                <a:chExt cx="3100261" cy="529636"/>
              </a:xfrm>
            </p:grpSpPr>
            <p:grpSp>
              <p:nvGrpSpPr>
                <p:cNvPr id="815" name="Group 814"/>
                <p:cNvGrpSpPr/>
                <p:nvPr/>
              </p:nvGrpSpPr>
              <p:grpSpPr>
                <a:xfrm>
                  <a:off x="96004" y="1304972"/>
                  <a:ext cx="2812047" cy="529636"/>
                  <a:chOff x="-145091" y="1509745"/>
                  <a:chExt cx="2905015" cy="758107"/>
                </a:xfrm>
              </p:grpSpPr>
              <p:pic>
                <p:nvPicPr>
                  <p:cNvPr id="895" name="Picture 894"/>
                  <p:cNvPicPr>
                    <a:picLocks noChangeAspect="1"/>
                  </p:cNvPicPr>
                  <p:nvPr/>
                </p:nvPicPr>
                <p:blipFill>
                  <a:blip r:embed="rId14" cstate="email">
                    <a:extLst>
                      <a:ext uri="{BEBA8EAE-BF5A-486C-A8C5-ECC9F3942E4B}">
                        <a14:imgProps xmlns:a14="http://schemas.microsoft.com/office/drawing/2010/main">
                          <a14:imgLayer r:embed="rId15">
                            <a14:imgEffect>
                              <a14:backgroundRemoval t="9821" b="89286" l="9821" r="100000"/>
                            </a14:imgEffect>
                          </a14:imgLayer>
                        </a14:imgProps>
                      </a:ext>
                      <a:ext uri="{28A0092B-C50C-407E-A947-70E740481C1C}">
                        <a14:useLocalDpi xmlns:a14="http://schemas.microsoft.com/office/drawing/2010/main"/>
                      </a:ext>
                    </a:extLst>
                  </a:blip>
                  <a:stretch>
                    <a:fillRect/>
                  </a:stretch>
                </p:blipFill>
                <p:spPr>
                  <a:xfrm>
                    <a:off x="2176996" y="1556201"/>
                    <a:ext cx="582928" cy="711651"/>
                  </a:xfrm>
                  <a:prstGeom prst="rect">
                    <a:avLst/>
                  </a:prstGeom>
                  <a:effectLst>
                    <a:outerShdw blurRad="63500" sx="102000" sy="102000" algn="ctr" rotWithShape="0">
                      <a:prstClr val="black">
                        <a:alpha val="40000"/>
                      </a:prstClr>
                    </a:outerShdw>
                  </a:effectLst>
                </p:spPr>
              </p:pic>
              <p:sp>
                <p:nvSpPr>
                  <p:cNvPr id="896" name="TextBox 111"/>
                  <p:cNvSpPr txBox="1">
                    <a:spLocks noChangeArrowheads="1"/>
                  </p:cNvSpPr>
                  <p:nvPr/>
                </p:nvSpPr>
                <p:spPr bwMode="auto">
                  <a:xfrm>
                    <a:off x="-145091" y="1509745"/>
                    <a:ext cx="2604543" cy="634382"/>
                  </a:xfrm>
                  <a:prstGeom prst="rect">
                    <a:avLst/>
                  </a:prstGeom>
                  <a:noFill/>
                  <a:ln w="9525">
                    <a:noFill/>
                    <a:miter lim="800000"/>
                    <a:headEnd/>
                    <a:tailEnd/>
                  </a:ln>
                </p:spPr>
                <p:txBody>
                  <a:bodyPr wrap="square">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従業員は支給</a:t>
                    </a:r>
                    <a:r>
                      <a:rPr lang="ja-JP" altLang="en-US" sz="1200" b="1" kern="0" noProof="0" dirty="0" smtClean="0">
                        <a:solidFill>
                          <a:srgbClr val="ABDFF0">
                            <a:lumMod val="10000"/>
                          </a:srgbClr>
                        </a:solidFill>
                        <a:latin typeface="Arial"/>
                      </a:rPr>
                      <a:t>モバイル</a:t>
                    </a: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端末から</a:t>
                    </a:r>
                    <a:r>
                      <a:rPr lang="en-US" altLang="ja-JP" sz="1200" b="1" kern="0" dirty="0" smtClean="0">
                        <a:solidFill>
                          <a:srgbClr val="ABDFF0">
                            <a:lumMod val="10000"/>
                          </a:srgbClr>
                        </a:solidFill>
                        <a:latin typeface="Arial"/>
                      </a:rPr>
                      <a:t>VPN</a:t>
                    </a: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経由で一部社内サーバを閲覧</a:t>
                    </a:r>
                    <a:endParaRPr kumimoji="0" lang="en-US" altLang="ja-JP" sz="1200" b="1" i="0" u="none" strike="noStrike" kern="0" cap="none" spc="0" normalizeH="0" baseline="0" noProof="0" dirty="0" smtClean="0">
                      <a:ln>
                        <a:noFill/>
                      </a:ln>
                      <a:solidFill>
                        <a:srgbClr val="ABDFF0">
                          <a:lumMod val="10000"/>
                        </a:srgbClr>
                      </a:solidFill>
                      <a:effectLst/>
                      <a:uLnTx/>
                      <a:uFillTx/>
                      <a:latin typeface="Arial"/>
                    </a:endParaRPr>
                  </a:p>
                </p:txBody>
              </p:sp>
            </p:grpSp>
            <p:grpSp>
              <p:nvGrpSpPr>
                <p:cNvPr id="5" name="Group 4"/>
                <p:cNvGrpSpPr/>
                <p:nvPr/>
              </p:nvGrpSpPr>
              <p:grpSpPr>
                <a:xfrm>
                  <a:off x="2864242" y="1455216"/>
                  <a:ext cx="332023" cy="268453"/>
                  <a:chOff x="2864242" y="1455216"/>
                  <a:chExt cx="332023" cy="268453"/>
                </a:xfrm>
              </p:grpSpPr>
              <p:pic>
                <p:nvPicPr>
                  <p:cNvPr id="161" name="Picture 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864242" y="1455216"/>
                    <a:ext cx="207885" cy="268453"/>
                  </a:xfrm>
                  <a:prstGeom prst="rect">
                    <a:avLst/>
                  </a:prstGeom>
                  <a:noFill/>
                  <a:ln w="9525">
                    <a:noFill/>
                    <a:miter lim="800000"/>
                    <a:headEnd/>
                    <a:tailEnd/>
                  </a:ln>
                </p:spPr>
              </p:pic>
              <p:pic>
                <p:nvPicPr>
                  <p:cNvPr id="158" name="Picture 1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950176" y="1513824"/>
                    <a:ext cx="246089" cy="205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grpSp>
        </p:grpSp>
      </p:grpSp>
      <p:grpSp>
        <p:nvGrpSpPr>
          <p:cNvPr id="14" name="Group 13"/>
          <p:cNvGrpSpPr/>
          <p:nvPr/>
        </p:nvGrpSpPr>
        <p:grpSpPr>
          <a:xfrm>
            <a:off x="-46300" y="2843703"/>
            <a:ext cx="7547956" cy="785522"/>
            <a:chOff x="-104175" y="2843703"/>
            <a:chExt cx="7547956" cy="785522"/>
          </a:xfrm>
        </p:grpSpPr>
        <p:sp>
          <p:nvSpPr>
            <p:cNvPr id="788" name="Freeform 787"/>
            <p:cNvSpPr/>
            <p:nvPr/>
          </p:nvSpPr>
          <p:spPr>
            <a:xfrm>
              <a:off x="5091133" y="3145266"/>
              <a:ext cx="804671" cy="483959"/>
            </a:xfrm>
            <a:custGeom>
              <a:avLst/>
              <a:gdLst>
                <a:gd name="connsiteX0" fmla="*/ 0 w 831273"/>
                <a:gd name="connsiteY0" fmla="*/ 692727 h 692727"/>
                <a:gd name="connsiteX1" fmla="*/ 831273 w 831273"/>
                <a:gd name="connsiteY1" fmla="*/ 692727 h 692727"/>
                <a:gd name="connsiteX2" fmla="*/ 831273 w 831273"/>
                <a:gd name="connsiteY2" fmla="*/ 0 h 692727"/>
              </a:gdLst>
              <a:ahLst/>
              <a:cxnLst>
                <a:cxn ang="0">
                  <a:pos x="connsiteX0" y="connsiteY0"/>
                </a:cxn>
                <a:cxn ang="0">
                  <a:pos x="connsiteX1" y="connsiteY1"/>
                </a:cxn>
                <a:cxn ang="0">
                  <a:pos x="connsiteX2" y="connsiteY2"/>
                </a:cxn>
              </a:cxnLst>
              <a:rect l="l" t="t" r="r" b="b"/>
              <a:pathLst>
                <a:path w="831273" h="692727">
                  <a:moveTo>
                    <a:pt x="0" y="692727"/>
                  </a:moveTo>
                  <a:lnTo>
                    <a:pt x="831273" y="692727"/>
                  </a:lnTo>
                  <a:lnTo>
                    <a:pt x="831273" y="0"/>
                  </a:lnTo>
                </a:path>
              </a:pathLst>
            </a:custGeom>
            <a:noFill/>
            <a:ln w="38100" cap="flat" cmpd="sng" algn="ctr">
              <a:solidFill>
                <a:srgbClr val="646AAB"/>
              </a:solidFill>
              <a:prstDash val="solid"/>
              <a:tailEnd type="triangle"/>
            </a:ln>
            <a:effectLst/>
          </p:spPr>
          <p:txBody>
            <a:bodyPr lIns="294199" tIns="147100" rIns="294199" bIns="14710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Calibri"/>
              </a:endParaRPr>
            </a:p>
          </p:txBody>
        </p:sp>
        <p:cxnSp>
          <p:nvCxnSpPr>
            <p:cNvPr id="154" name="Straight Arrow Connector 153"/>
            <p:cNvCxnSpPr/>
            <p:nvPr/>
          </p:nvCxnSpPr>
          <p:spPr>
            <a:xfrm rot="10800000">
              <a:off x="6406596" y="2843703"/>
              <a:ext cx="1037185" cy="1109"/>
            </a:xfrm>
            <a:prstGeom prst="straightConnector1">
              <a:avLst/>
            </a:prstGeom>
            <a:noFill/>
            <a:ln w="38100" cap="flat" cmpd="sng" algn="ctr">
              <a:solidFill>
                <a:schemeClr val="accent1">
                  <a:lumMod val="60000"/>
                  <a:lumOff val="40000"/>
                </a:schemeClr>
              </a:solidFill>
              <a:prstDash val="solid"/>
              <a:headEnd type="triangle"/>
              <a:tailEnd type="none"/>
            </a:ln>
            <a:effectLst/>
          </p:spPr>
        </p:cxnSp>
        <p:grpSp>
          <p:nvGrpSpPr>
            <p:cNvPr id="10" name="Group 9"/>
            <p:cNvGrpSpPr/>
            <p:nvPr/>
          </p:nvGrpSpPr>
          <p:grpSpPr>
            <a:xfrm>
              <a:off x="-104175" y="2948098"/>
              <a:ext cx="4002381" cy="647938"/>
              <a:chOff x="-104175" y="2948098"/>
              <a:chExt cx="4002381" cy="647938"/>
            </a:xfrm>
          </p:grpSpPr>
          <p:sp>
            <p:nvSpPr>
              <p:cNvPr id="826" name="Freeform 825"/>
              <p:cNvSpPr/>
              <p:nvPr/>
            </p:nvSpPr>
            <p:spPr>
              <a:xfrm rot="10800000" flipH="1">
                <a:off x="2988083" y="3203304"/>
                <a:ext cx="910123" cy="375072"/>
              </a:xfrm>
              <a:custGeom>
                <a:avLst/>
                <a:gdLst>
                  <a:gd name="connsiteX0" fmla="*/ 0 w 831273"/>
                  <a:gd name="connsiteY0" fmla="*/ 692727 h 692727"/>
                  <a:gd name="connsiteX1" fmla="*/ 831273 w 831273"/>
                  <a:gd name="connsiteY1" fmla="*/ 692727 h 692727"/>
                  <a:gd name="connsiteX2" fmla="*/ 831273 w 831273"/>
                  <a:gd name="connsiteY2" fmla="*/ 0 h 692727"/>
                </a:gdLst>
                <a:ahLst/>
                <a:cxnLst>
                  <a:cxn ang="0">
                    <a:pos x="connsiteX0" y="connsiteY0"/>
                  </a:cxn>
                  <a:cxn ang="0">
                    <a:pos x="connsiteX1" y="connsiteY1"/>
                  </a:cxn>
                  <a:cxn ang="0">
                    <a:pos x="connsiteX2" y="connsiteY2"/>
                  </a:cxn>
                </a:cxnLst>
                <a:rect l="l" t="t" r="r" b="b"/>
                <a:pathLst>
                  <a:path w="831273" h="692727">
                    <a:moveTo>
                      <a:pt x="0" y="692727"/>
                    </a:moveTo>
                    <a:lnTo>
                      <a:pt x="831273" y="692727"/>
                    </a:lnTo>
                    <a:lnTo>
                      <a:pt x="831273" y="0"/>
                    </a:lnTo>
                  </a:path>
                </a:pathLst>
              </a:custGeom>
              <a:noFill/>
              <a:ln w="38100" cap="flat" cmpd="sng" algn="ctr">
                <a:solidFill>
                  <a:srgbClr val="646AAB"/>
                </a:solidFill>
                <a:prstDash val="solid"/>
                <a:tailEnd type="triangle"/>
              </a:ln>
              <a:effectLst/>
            </p:spPr>
            <p:txBody>
              <a:bodyPr lIns="294199" tIns="147100" rIns="294199" bIns="14710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Calibri"/>
                </a:endParaRPr>
              </a:p>
            </p:txBody>
          </p:sp>
          <p:grpSp>
            <p:nvGrpSpPr>
              <p:cNvPr id="9" name="Group 8"/>
              <p:cNvGrpSpPr/>
              <p:nvPr/>
            </p:nvGrpSpPr>
            <p:grpSpPr>
              <a:xfrm>
                <a:off x="-104175" y="2948098"/>
                <a:ext cx="3021763" cy="647938"/>
                <a:chOff x="-104175" y="2948098"/>
                <a:chExt cx="3021763" cy="647938"/>
              </a:xfrm>
            </p:grpSpPr>
            <p:sp>
              <p:nvSpPr>
                <p:cNvPr id="817" name="TextBox 269"/>
                <p:cNvSpPr txBox="1">
                  <a:spLocks noChangeArrowheads="1"/>
                </p:cNvSpPr>
                <p:nvPr/>
              </p:nvSpPr>
              <p:spPr bwMode="auto">
                <a:xfrm>
                  <a:off x="-104175" y="2948098"/>
                  <a:ext cx="2486420" cy="647938"/>
                </a:xfrm>
                <a:prstGeom prst="rect">
                  <a:avLst/>
                </a:prstGeom>
                <a:noFill/>
                <a:ln w="9525">
                  <a:noFill/>
                  <a:miter lim="800000"/>
                  <a:headEnd/>
                  <a:tailEnd/>
                </a:ln>
              </p:spPr>
              <p:txBody>
                <a:bodyPr wrap="square" lIns="294199" tIns="147100" rIns="294199" bIns="147100">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lang="ja-JP" altLang="en-US" sz="1200" b="1" kern="0" dirty="0" smtClean="0">
                      <a:solidFill>
                        <a:srgbClr val="ABDFF0">
                          <a:lumMod val="10000"/>
                        </a:srgbClr>
                      </a:solidFill>
                      <a:latin typeface="Arial"/>
                    </a:rPr>
                    <a:t>役員</a:t>
                  </a: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は私物端末を専用無線</a:t>
                  </a:r>
                  <a:r>
                    <a:rPr kumimoji="0" lang="en-US" altLang="ja-JP" sz="1200" b="1" i="0" u="none" strike="noStrike" kern="0" cap="none" spc="0" normalizeH="0" baseline="0" noProof="0" dirty="0" smtClean="0">
                      <a:ln>
                        <a:noFill/>
                      </a:ln>
                      <a:solidFill>
                        <a:srgbClr val="ABDFF0">
                          <a:lumMod val="10000"/>
                        </a:srgbClr>
                      </a:solidFill>
                      <a:effectLst/>
                      <a:uLnTx/>
                      <a:uFillTx/>
                      <a:latin typeface="Arial"/>
                    </a:rPr>
                    <a:t>LAN</a:t>
                  </a: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に接続</a:t>
                  </a:r>
                  <a:r>
                    <a:rPr lang="ja-JP" altLang="en-US" sz="1200" b="1" kern="0" dirty="0" smtClean="0">
                      <a:solidFill>
                        <a:srgbClr val="ABDFF0">
                          <a:lumMod val="10000"/>
                        </a:srgbClr>
                      </a:solidFill>
                      <a:latin typeface="Arial"/>
                    </a:rPr>
                    <a:t>して業務に利用</a:t>
                  </a:r>
                  <a:endParaRPr lang="en-US" altLang="ja-JP" sz="1200" b="1" kern="0" dirty="0" smtClean="0">
                    <a:solidFill>
                      <a:srgbClr val="ABDFF0">
                        <a:lumMod val="10000"/>
                      </a:srgbClr>
                    </a:solidFill>
                    <a:latin typeface="Arial"/>
                  </a:endParaRPr>
                </a:p>
              </p:txBody>
            </p:sp>
            <p:pic>
              <p:nvPicPr>
                <p:cNvPr id="883" name="Picture 882"/>
                <p:cNvPicPr>
                  <a:picLocks noChangeAspect="1"/>
                </p:cNvPicPr>
                <p:nvPr/>
              </p:nvPicPr>
              <p:blipFill>
                <a:blip r:embed="rId18" cstate="email">
                  <a:extLst>
                    <a:ext uri="{BEBA8EAE-BF5A-486C-A8C5-ECC9F3942E4B}">
                      <a14:imgProps xmlns:a14="http://schemas.microsoft.com/office/drawing/2010/main">
                        <a14:imgLayer r:embed="rId19">
                          <a14:imgEffect>
                            <a14:backgroundRemoval t="9821" b="89286" l="9821" r="100000"/>
                          </a14:imgEffect>
                        </a14:imgLayer>
                      </a14:imgProps>
                    </a:ext>
                    <a:ext uri="{28A0092B-C50C-407E-A947-70E740481C1C}">
                      <a14:useLocalDpi xmlns:a14="http://schemas.microsoft.com/office/drawing/2010/main"/>
                    </a:ext>
                  </a:extLst>
                </a:blip>
                <a:stretch>
                  <a:fillRect/>
                </a:stretch>
              </p:blipFill>
              <p:spPr>
                <a:xfrm>
                  <a:off x="2049832" y="3027996"/>
                  <a:ext cx="561019" cy="511517"/>
                </a:xfrm>
                <a:prstGeom prst="rect">
                  <a:avLst/>
                </a:prstGeom>
                <a:effectLst>
                  <a:outerShdw blurRad="63500" sx="102000" sy="102000" algn="ctr" rotWithShape="0">
                    <a:prstClr val="black">
                      <a:alpha val="40000"/>
                    </a:prstClr>
                  </a:outerShdw>
                </a:effectLst>
              </p:spPr>
            </p:pic>
            <p:pic>
              <p:nvPicPr>
                <p:cNvPr id="164" name="Picture 16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95896" y="3181633"/>
                  <a:ext cx="321692" cy="236472"/>
                </a:xfrm>
                <a:prstGeom prst="rect">
                  <a:avLst/>
                </a:prstGeom>
              </p:spPr>
            </p:pic>
          </p:grpSp>
        </p:grpSp>
      </p:grpSp>
      <p:grpSp>
        <p:nvGrpSpPr>
          <p:cNvPr id="13" name="Group 12"/>
          <p:cNvGrpSpPr/>
          <p:nvPr/>
        </p:nvGrpSpPr>
        <p:grpSpPr>
          <a:xfrm>
            <a:off x="142304" y="1754063"/>
            <a:ext cx="7356360" cy="1039063"/>
            <a:chOff x="84429" y="1754063"/>
            <a:chExt cx="7356360" cy="1039063"/>
          </a:xfrm>
        </p:grpSpPr>
        <p:cxnSp>
          <p:nvCxnSpPr>
            <p:cNvPr id="785" name="Straight Arrow Connector 784"/>
            <p:cNvCxnSpPr/>
            <p:nvPr/>
          </p:nvCxnSpPr>
          <p:spPr>
            <a:xfrm rot="10800000">
              <a:off x="6403604" y="2691303"/>
              <a:ext cx="1037185" cy="1109"/>
            </a:xfrm>
            <a:prstGeom prst="straightConnector1">
              <a:avLst/>
            </a:prstGeom>
            <a:noFill/>
            <a:ln w="38100" cap="flat" cmpd="sng" algn="ctr">
              <a:solidFill>
                <a:srgbClr val="0000FF"/>
              </a:solidFill>
              <a:prstDash val="solid"/>
              <a:headEnd type="triangle"/>
              <a:tailEnd type="none"/>
            </a:ln>
            <a:effectLst/>
          </p:spPr>
        </p:cxnSp>
        <p:cxnSp>
          <p:nvCxnSpPr>
            <p:cNvPr id="789" name="Straight Arrow Connector 788"/>
            <p:cNvCxnSpPr/>
            <p:nvPr/>
          </p:nvCxnSpPr>
          <p:spPr>
            <a:xfrm flipH="1">
              <a:off x="5900941" y="1754063"/>
              <a:ext cx="1268115" cy="734710"/>
            </a:xfrm>
            <a:prstGeom prst="straightConnector1">
              <a:avLst/>
            </a:prstGeom>
            <a:noFill/>
            <a:ln w="38100" cap="flat" cmpd="sng" algn="ctr">
              <a:solidFill>
                <a:srgbClr val="0000FF"/>
              </a:solidFill>
              <a:prstDash val="solid"/>
              <a:headEnd type="triangle"/>
              <a:tailEnd type="none"/>
            </a:ln>
            <a:effectLst/>
          </p:spPr>
        </p:cxnSp>
        <p:cxnSp>
          <p:nvCxnSpPr>
            <p:cNvPr id="799" name="Straight Arrow Connector 798"/>
            <p:cNvCxnSpPr/>
            <p:nvPr/>
          </p:nvCxnSpPr>
          <p:spPr>
            <a:xfrm rot="10800000">
              <a:off x="3493614" y="2534773"/>
              <a:ext cx="1759739" cy="1109"/>
            </a:xfrm>
            <a:prstGeom prst="straightConnector1">
              <a:avLst/>
            </a:prstGeom>
            <a:noFill/>
            <a:ln w="38100" cap="flat" cmpd="sng" algn="ctr">
              <a:solidFill>
                <a:srgbClr val="0000FF"/>
              </a:solidFill>
              <a:prstDash val="solid"/>
              <a:headEnd type="triangle"/>
              <a:tailEnd type="none"/>
            </a:ln>
            <a:effectLst/>
          </p:spPr>
        </p:cxnSp>
        <p:grpSp>
          <p:nvGrpSpPr>
            <p:cNvPr id="8" name="Group 7"/>
            <p:cNvGrpSpPr/>
            <p:nvPr/>
          </p:nvGrpSpPr>
          <p:grpSpPr>
            <a:xfrm>
              <a:off x="84429" y="1999895"/>
              <a:ext cx="3288701" cy="793231"/>
              <a:chOff x="84429" y="1999895"/>
              <a:chExt cx="3288701" cy="793231"/>
            </a:xfrm>
          </p:grpSpPr>
          <p:cxnSp>
            <p:nvCxnSpPr>
              <p:cNvPr id="811" name="Straight Arrow Connector 810"/>
              <p:cNvCxnSpPr/>
              <p:nvPr/>
            </p:nvCxnSpPr>
            <p:spPr>
              <a:xfrm rot="10800000">
                <a:off x="2335945" y="2538478"/>
                <a:ext cx="1037185" cy="1109"/>
              </a:xfrm>
              <a:prstGeom prst="straightConnector1">
                <a:avLst/>
              </a:prstGeom>
              <a:noFill/>
              <a:ln w="38100" cap="flat" cmpd="sng" algn="ctr">
                <a:solidFill>
                  <a:srgbClr val="0000FF"/>
                </a:solidFill>
                <a:prstDash val="solid"/>
                <a:headEnd type="triangle"/>
                <a:tailEnd type="none"/>
              </a:ln>
              <a:effectLst/>
            </p:spPr>
          </p:cxnSp>
          <p:grpSp>
            <p:nvGrpSpPr>
              <p:cNvPr id="812" name="Group 811"/>
              <p:cNvGrpSpPr/>
              <p:nvPr/>
            </p:nvGrpSpPr>
            <p:grpSpPr>
              <a:xfrm>
                <a:off x="84429" y="1999895"/>
                <a:ext cx="3137488" cy="793231"/>
                <a:chOff x="-373114" y="3284188"/>
                <a:chExt cx="3241213" cy="1135412"/>
              </a:xfrm>
            </p:grpSpPr>
            <p:sp>
              <p:nvSpPr>
                <p:cNvPr id="897" name="TextBox 112"/>
                <p:cNvSpPr txBox="1">
                  <a:spLocks noChangeArrowheads="1"/>
                </p:cNvSpPr>
                <p:nvPr/>
              </p:nvSpPr>
              <p:spPr bwMode="auto">
                <a:xfrm>
                  <a:off x="-373114" y="3284188"/>
                  <a:ext cx="3241213" cy="636586"/>
                </a:xfrm>
                <a:prstGeom prst="rect">
                  <a:avLst/>
                </a:prstGeom>
                <a:noFill/>
                <a:ln w="9525">
                  <a:noFill/>
                  <a:miter lim="800000"/>
                  <a:headEnd/>
                  <a:tailEnd/>
                </a:ln>
              </p:spPr>
              <p:txBody>
                <a:bodyPr wrap="square">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従業員はコンプライアンス準拠</a:t>
                  </a:r>
                  <a:r>
                    <a:rPr kumimoji="0" lang="en-US" altLang="ja-JP" sz="1200" b="1" i="0" u="none" strike="noStrike" kern="0" cap="none" spc="0" normalizeH="0" baseline="0" noProof="0" dirty="0" smtClean="0">
                      <a:ln>
                        <a:noFill/>
                      </a:ln>
                      <a:solidFill>
                        <a:srgbClr val="ABDFF0">
                          <a:lumMod val="10000"/>
                        </a:srgbClr>
                      </a:solidFill>
                      <a:effectLst/>
                      <a:uLnTx/>
                      <a:uFillTx/>
                      <a:latin typeface="Arial"/>
                    </a:rPr>
                    <a:t>PC</a:t>
                  </a: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端末</a:t>
                  </a:r>
                  <a:r>
                    <a:rPr lang="ja-JP" altLang="en-US" sz="1200" b="1" kern="0" dirty="0" smtClean="0">
                      <a:solidFill>
                        <a:srgbClr val="ABDFF0">
                          <a:lumMod val="10000"/>
                        </a:srgbClr>
                      </a:solidFill>
                      <a:latin typeface="Arial"/>
                    </a:rPr>
                    <a:t>から</a:t>
                  </a:r>
                  <a:r>
                    <a:rPr lang="en-US" altLang="ja-JP" sz="1200" b="1" kern="0" dirty="0" smtClean="0">
                      <a:solidFill>
                        <a:srgbClr val="ABDFF0">
                          <a:lumMod val="10000"/>
                        </a:srgbClr>
                      </a:solidFill>
                      <a:latin typeface="Arial"/>
                    </a:rPr>
                    <a:t/>
                  </a:r>
                  <a:br>
                    <a:rPr lang="en-US" altLang="ja-JP" sz="1200" b="1" kern="0" dirty="0" smtClean="0">
                      <a:solidFill>
                        <a:srgbClr val="ABDFF0">
                          <a:lumMod val="10000"/>
                        </a:srgbClr>
                      </a:solidFill>
                      <a:latin typeface="Arial"/>
                    </a:rPr>
                  </a:br>
                  <a:r>
                    <a:rPr lang="ja-JP" altLang="en-US" sz="1200" b="1" kern="0" dirty="0" smtClean="0">
                      <a:solidFill>
                        <a:srgbClr val="ABDFF0">
                          <a:lumMod val="10000"/>
                        </a:srgbClr>
                      </a:solidFill>
                      <a:latin typeface="Arial"/>
                    </a:rPr>
                    <a:t>有線経由で</a:t>
                  </a: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社内リソースへ</a:t>
                  </a:r>
                  <a:r>
                    <a:rPr lang="ja-JP" altLang="en-US" sz="1200" b="1" kern="0" dirty="0" smtClean="0">
                      <a:solidFill>
                        <a:srgbClr val="ABDFF0">
                          <a:lumMod val="10000"/>
                        </a:srgbClr>
                      </a:solidFill>
                      <a:latin typeface="Arial"/>
                    </a:rPr>
                    <a:t>フル</a:t>
                  </a:r>
                  <a:r>
                    <a:rPr kumimoji="0" lang="ja-JP" altLang="en-US" sz="1200" b="1" i="0" u="none" strike="noStrike" kern="0" cap="none" spc="0" normalizeH="0" baseline="0" noProof="0" dirty="0" smtClean="0">
                      <a:ln>
                        <a:noFill/>
                      </a:ln>
                      <a:solidFill>
                        <a:srgbClr val="ABDFF0">
                          <a:lumMod val="10000"/>
                        </a:srgbClr>
                      </a:solidFill>
                      <a:effectLst/>
                      <a:uLnTx/>
                      <a:uFillTx/>
                      <a:latin typeface="Arial"/>
                    </a:rPr>
                    <a:t>アクセス</a:t>
                  </a:r>
                  <a:endParaRPr kumimoji="0" lang="en-US" altLang="ja-JP" sz="1200" b="1" i="0" u="none" strike="noStrike" kern="0" cap="none" spc="0" normalizeH="0" baseline="0" noProof="0" dirty="0" smtClean="0">
                    <a:ln>
                      <a:noFill/>
                    </a:ln>
                    <a:solidFill>
                      <a:srgbClr val="ABDFF0">
                        <a:lumMod val="10000"/>
                      </a:srgbClr>
                    </a:solidFill>
                    <a:effectLst/>
                    <a:uLnTx/>
                    <a:uFillTx/>
                    <a:latin typeface="Arial"/>
                  </a:endParaRPr>
                </a:p>
              </p:txBody>
            </p:sp>
            <p:pic>
              <p:nvPicPr>
                <p:cNvPr id="899" name="Picture 898"/>
                <p:cNvPicPr>
                  <a:picLocks noChangeAspect="1"/>
                </p:cNvPicPr>
                <p:nvPr/>
              </p:nvPicPr>
              <p:blipFill>
                <a:blip r:embed="rId21" cstate="email">
                  <a:extLst>
                    <a:ext uri="{BEBA8EAE-BF5A-486C-A8C5-ECC9F3942E4B}">
                      <a14:imgProps xmlns:a14="http://schemas.microsoft.com/office/drawing/2010/main">
                        <a14:imgLayer r:embed="rId22">
                          <a14:imgEffect>
                            <a14:backgroundRemoval t="9821" b="89286" l="9821" r="100000"/>
                          </a14:imgEffect>
                        </a14:imgLayer>
                      </a14:imgProps>
                    </a:ext>
                    <a:ext uri="{28A0092B-C50C-407E-A947-70E740481C1C}">
                      <a14:useLocalDpi xmlns:a14="http://schemas.microsoft.com/office/drawing/2010/main"/>
                    </a:ext>
                  </a:extLst>
                </a:blip>
                <a:stretch>
                  <a:fillRect/>
                </a:stretch>
              </p:blipFill>
              <p:spPr>
                <a:xfrm>
                  <a:off x="1247089" y="3707948"/>
                  <a:ext cx="581712" cy="711652"/>
                </a:xfrm>
                <a:prstGeom prst="rect">
                  <a:avLst/>
                </a:prstGeom>
                <a:effectLst>
                  <a:outerShdw blurRad="63500" sx="102000" sy="102000" algn="ctr" rotWithShape="0">
                    <a:prstClr val="black">
                      <a:alpha val="40000"/>
                    </a:prstClr>
                  </a:outerShdw>
                </a:effectLst>
              </p:spPr>
            </p:pic>
          </p:grpSp>
          <p:pic>
            <p:nvPicPr>
              <p:cNvPr id="165" name="Picture 164" descr="72883965.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139726" y="2428004"/>
                <a:ext cx="382432" cy="261652"/>
              </a:xfrm>
              <a:prstGeom prst="rect">
                <a:avLst/>
              </a:prstGeom>
            </p:spPr>
          </p:pic>
        </p:grpSp>
      </p:grpSp>
      <p:pic>
        <p:nvPicPr>
          <p:cNvPr id="804" name="Picture 27" descr="C:\Users\Jessica.DUARTE\Desktop\Misc\device icons\Device_lock_3044_64.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3872840" y="2569307"/>
            <a:ext cx="268275" cy="193621"/>
          </a:xfrm>
          <a:prstGeom prst="rect">
            <a:avLst/>
          </a:prstGeom>
          <a:noFill/>
          <a:extLst>
            <a:ext uri="{909E8E84-426E-40dd-AFC4-6F175D3DCCD1}">
              <a14:hiddenFill xmlns="" xmlns:a14="http://schemas.microsoft.com/office/drawing/2010/main">
                <a:solidFill>
                  <a:srgbClr val="FFFFFF"/>
                </a:solidFill>
              </a14:hiddenFill>
            </a:ext>
          </a:extLst>
        </p:spPr>
      </p:pic>
      <p:pic>
        <p:nvPicPr>
          <p:cNvPr id="155" name="Picture 24" descr="WhiteCloud"/>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995945" y="2183071"/>
            <a:ext cx="1793895" cy="917503"/>
          </a:xfrm>
          <a:prstGeom prst="rect">
            <a:avLst/>
          </a:prstGeom>
          <a:noFill/>
        </p:spPr>
      </p:pic>
      <p:sp>
        <p:nvSpPr>
          <p:cNvPr id="796" name="Rectangle 141"/>
          <p:cNvSpPr>
            <a:spLocks noChangeArrowheads="1"/>
          </p:cNvSpPr>
          <p:nvPr/>
        </p:nvSpPr>
        <p:spPr bwMode="auto">
          <a:xfrm>
            <a:off x="5095294" y="2295800"/>
            <a:ext cx="1615311" cy="666405"/>
          </a:xfrm>
          <a:prstGeom prst="rect">
            <a:avLst/>
          </a:prstGeom>
          <a:noFill/>
          <a:ln w="9525">
            <a:noFill/>
            <a:miter lim="800000"/>
            <a:headEnd/>
            <a:tailEnd/>
          </a:ln>
        </p:spPr>
        <p:txBody>
          <a:bodyPr wrap="square" lIns="294199" tIns="147100" rIns="294199" bIns="14710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000000"/>
                </a:solidFill>
                <a:effectLst/>
                <a:uLnTx/>
                <a:uFillTx/>
                <a:latin typeface="Arial"/>
              </a:rPr>
              <a:t>キャンパス</a:t>
            </a:r>
            <a:endParaRPr kumimoji="0" lang="en-US" altLang="ja-JP" sz="1200" b="1" i="0" u="none" strike="noStrike" kern="0" cap="none" spc="0" normalizeH="0" baseline="0" noProof="0" dirty="0">
              <a:ln>
                <a:noFill/>
              </a:ln>
              <a:solidFill>
                <a:srgbClr val="000000"/>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000000"/>
                </a:solidFill>
                <a:effectLst/>
                <a:uLnTx/>
                <a:uFillTx/>
                <a:latin typeface="Arial"/>
              </a:rPr>
              <a:t> ネットワーク</a:t>
            </a:r>
          </a:p>
        </p:txBody>
      </p:sp>
      <p:pic>
        <p:nvPicPr>
          <p:cNvPr id="805" name="Picture 804" descr="WLS.png"/>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bwMode="auto">
          <a:xfrm>
            <a:off x="4711591" y="3520834"/>
            <a:ext cx="830636" cy="346686"/>
          </a:xfrm>
          <a:prstGeom prst="rect">
            <a:avLst/>
          </a:prstGeom>
          <a:effectLst>
            <a:outerShdw blurRad="63500" sx="102000" sy="102000" algn="ctr" rotWithShape="0">
              <a:prstClr val="black">
                <a:alpha val="40000"/>
              </a:prstClr>
            </a:outerShdw>
          </a:effectLst>
        </p:spPr>
      </p:pic>
      <p:pic>
        <p:nvPicPr>
          <p:cNvPr id="806" name="Picture 27" descr="C:\Users\Jessica.DUARTE\Desktop\Misc\device icons\Device_lock_3044_64.pn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4681411" y="3455462"/>
            <a:ext cx="268275" cy="233376"/>
          </a:xfrm>
          <a:prstGeom prst="rect">
            <a:avLst/>
          </a:prstGeom>
          <a:noFill/>
          <a:extLst>
            <a:ext uri="{909E8E84-426E-40dd-AFC4-6F175D3DCCD1}">
              <a14:hiddenFill xmlns="" xmlns:a14="http://schemas.microsoft.com/office/drawing/2010/main">
                <a:solidFill>
                  <a:srgbClr val="FFFFFF"/>
                </a:solidFill>
              </a14:hiddenFill>
            </a:ext>
          </a:extLst>
        </p:spPr>
      </p:pic>
      <p:pic>
        <p:nvPicPr>
          <p:cNvPr id="803" name="Picture 28" descr="C:\Users\Jessica.DUARTE\Desktop\Misc\device icons\Device_layer3_switch_3137_default_64.png"/>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3494171" y="2257149"/>
            <a:ext cx="556929" cy="473520"/>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793" name="Rectangle 141"/>
          <p:cNvSpPr>
            <a:spLocks noChangeArrowheads="1"/>
          </p:cNvSpPr>
          <p:nvPr/>
        </p:nvSpPr>
        <p:spPr bwMode="auto">
          <a:xfrm>
            <a:off x="3384705" y="3750255"/>
            <a:ext cx="1854307" cy="649477"/>
          </a:xfrm>
          <a:prstGeom prst="rect">
            <a:avLst/>
          </a:prstGeom>
          <a:noFill/>
          <a:ln w="9525">
            <a:noFill/>
            <a:miter lim="800000"/>
            <a:headEnd/>
            <a:tailEnd/>
          </a:ln>
        </p:spPr>
        <p:txBody>
          <a:bodyPr wrap="square" lIns="294199" tIns="147100" rIns="294199" bIns="147100">
            <a:spAutoFit/>
          </a:bodyPr>
          <a:lstStyle/>
          <a:p>
            <a:pPr marL="0" marR="0" lvl="0" indent="0" algn="just" defTabSz="914400" eaLnBrk="1" fontAlgn="auto" latinLnBrk="0" hangingPunct="1">
              <a:lnSpc>
                <a:spcPct val="95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rgbClr val="ABDFF0">
                    <a:lumMod val="10000"/>
                  </a:srgbClr>
                </a:solidFill>
                <a:effectLst/>
                <a:uLnTx/>
                <a:uFillTx/>
                <a:latin typeface="Arial"/>
              </a:rPr>
              <a:t>Cisco </a:t>
            </a:r>
          </a:p>
          <a:p>
            <a:pPr marL="0" marR="0" lvl="0" indent="0" algn="just"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ABDFF0">
                    <a:lumMod val="10000"/>
                  </a:srgbClr>
                </a:solidFill>
                <a:effectLst/>
                <a:uLnTx/>
                <a:uFillTx/>
                <a:latin typeface="Arial"/>
              </a:rPr>
              <a:t>アクセスポイント</a:t>
            </a:r>
            <a:endParaRPr kumimoji="0" lang="ja-JP" altLang="en-US" sz="1200" b="0" i="0" u="none" strike="noStrike" kern="0" cap="none" spc="0" normalizeH="0" baseline="0" noProof="0" dirty="0">
              <a:ln>
                <a:noFill/>
              </a:ln>
              <a:solidFill>
                <a:srgbClr val="ABDFF0">
                  <a:lumMod val="10000"/>
                </a:srgbClr>
              </a:solidFill>
              <a:effectLst/>
              <a:uLnTx/>
              <a:uFillTx/>
              <a:latin typeface="Arial"/>
            </a:endParaRPr>
          </a:p>
        </p:txBody>
      </p:sp>
      <p:sp>
        <p:nvSpPr>
          <p:cNvPr id="4" name="Rounded Rectangular Callout 3"/>
          <p:cNvSpPr/>
          <p:nvPr/>
        </p:nvSpPr>
        <p:spPr>
          <a:xfrm>
            <a:off x="5953679" y="4351087"/>
            <a:ext cx="2969050" cy="571373"/>
          </a:xfrm>
          <a:prstGeom prst="wedgeRoundRectCallout">
            <a:avLst>
              <a:gd name="adj1" fmla="val -6167"/>
              <a:gd name="adj2" fmla="val -86739"/>
              <a:gd name="adj3" fmla="val 16667"/>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smtClean="0"/>
          </a:p>
        </p:txBody>
      </p:sp>
      <p:sp>
        <p:nvSpPr>
          <p:cNvPr id="157" name="TextBox 156"/>
          <p:cNvSpPr txBox="1"/>
          <p:nvPr/>
        </p:nvSpPr>
        <p:spPr>
          <a:xfrm>
            <a:off x="6000368" y="4381098"/>
            <a:ext cx="2877006" cy="5232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dirty="0" smtClean="0">
                <a:solidFill>
                  <a:srgbClr val="FFFF00"/>
                </a:solidFill>
              </a:rPr>
              <a:t>組織のネットワークポリシーを</a:t>
            </a:r>
            <a:endParaRPr lang="en-US" altLang="ja-JP" sz="1400" dirty="0" smtClean="0">
              <a:solidFill>
                <a:srgbClr val="FFFF00"/>
              </a:solidFill>
            </a:endParaRPr>
          </a:p>
          <a:p>
            <a:pPr algn="ctr"/>
            <a:r>
              <a:rPr lang="ja-JP" altLang="en-US" sz="1400" dirty="0" smtClean="0">
                <a:solidFill>
                  <a:srgbClr val="FFFF00"/>
                </a:solidFill>
              </a:rPr>
              <a:t>中央で統合管理・監視</a:t>
            </a:r>
            <a:endParaRPr lang="en-US" sz="1400" dirty="0">
              <a:solidFill>
                <a:srgbClr val="FFFF00"/>
              </a:solidFill>
            </a:endParaRPr>
          </a:p>
        </p:txBody>
      </p:sp>
    </p:spTree>
    <p:extLst>
      <p:ext uri="{BB962C8B-B14F-4D97-AF65-F5344CB8AC3E}">
        <p14:creationId xmlns:p14="http://schemas.microsoft.com/office/powerpoint/2010/main" val="103253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p:cNvSpPr/>
          <p:nvPr/>
        </p:nvSpPr>
        <p:spPr>
          <a:xfrm>
            <a:off x="3707904" y="1815665"/>
            <a:ext cx="5040560" cy="50884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80" name="Rounded Rectangle 79"/>
          <p:cNvSpPr/>
          <p:nvPr/>
        </p:nvSpPr>
        <p:spPr>
          <a:xfrm>
            <a:off x="2555776" y="1329611"/>
            <a:ext cx="5112568" cy="471681"/>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p:txBody>
      </p:sp>
      <p:grpSp>
        <p:nvGrpSpPr>
          <p:cNvPr id="19" name="Group 18"/>
          <p:cNvGrpSpPr/>
          <p:nvPr/>
        </p:nvGrpSpPr>
        <p:grpSpPr>
          <a:xfrm>
            <a:off x="323528" y="2349532"/>
            <a:ext cx="8534400" cy="1025144"/>
            <a:chOff x="395536" y="1916832"/>
            <a:chExt cx="8534400" cy="1105518"/>
          </a:xfrm>
        </p:grpSpPr>
        <p:pic>
          <p:nvPicPr>
            <p:cNvPr id="4" name="Picture 3" descr="スクリーンショット 2013-09-29 16.51.0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5536" y="2075677"/>
              <a:ext cx="8534400" cy="946673"/>
            </a:xfrm>
            <a:prstGeom prst="rect">
              <a:avLst/>
            </a:prstGeom>
            <a:ln>
              <a:noFill/>
            </a:ln>
            <a:effectLst>
              <a:outerShdw blurRad="292100" dist="139700" dir="2700000" algn="tl" rotWithShape="0">
                <a:srgbClr val="333333">
                  <a:alpha val="65000"/>
                </a:srgbClr>
              </a:outerShdw>
            </a:effectLst>
          </p:spPr>
        </p:pic>
        <p:pic>
          <p:nvPicPr>
            <p:cNvPr id="17" name="Picture 16" descr="スクリーンショット 2013-09-29 18.28.08.png"/>
            <p:cNvPicPr>
              <a:picLocks noChangeAspect="1"/>
            </p:cNvPicPr>
            <p:nvPr/>
          </p:nvPicPr>
          <p:blipFill rotWithShape="1">
            <a:blip r:embed="rId3" cstate="print">
              <a:extLst>
                <a:ext uri="{28A0092B-C50C-407E-A947-70E740481C1C}">
                  <a14:useLocalDpi xmlns:a14="http://schemas.microsoft.com/office/drawing/2010/main"/>
                </a:ext>
              </a:extLst>
            </a:blip>
            <a:srcRect b="-3901"/>
            <a:stretch/>
          </p:blipFill>
          <p:spPr>
            <a:xfrm>
              <a:off x="395536" y="1916832"/>
              <a:ext cx="8520066" cy="202534"/>
            </a:xfrm>
            <a:prstGeom prst="rect">
              <a:avLst/>
            </a:prstGeom>
            <a:ln>
              <a:noFill/>
            </a:ln>
            <a:effectLst/>
          </p:spPr>
        </p:pic>
      </p:grpSp>
      <p:sp>
        <p:nvSpPr>
          <p:cNvPr id="2" name="Title 1"/>
          <p:cNvSpPr>
            <a:spLocks noGrp="1"/>
          </p:cNvSpPr>
          <p:nvPr>
            <p:ph type="title"/>
          </p:nvPr>
        </p:nvSpPr>
        <p:spPr/>
        <p:txBody>
          <a:bodyPr/>
          <a:lstStyle/>
          <a:p>
            <a:r>
              <a:rPr lang="en-US" altLang="ja-JP" sz="2800" dirty="0" smtClean="0"/>
              <a:t>Authorization Policy </a:t>
            </a:r>
            <a:r>
              <a:rPr lang="ja-JP" altLang="en-US" sz="2800" dirty="0" smtClean="0"/>
              <a:t>設定例</a:t>
            </a:r>
            <a:endParaRPr lang="en-US" sz="2800" dirty="0"/>
          </a:p>
        </p:txBody>
      </p:sp>
      <p:sp>
        <p:nvSpPr>
          <p:cNvPr id="25" name="Freeform 24"/>
          <p:cNvSpPr/>
          <p:nvPr/>
        </p:nvSpPr>
        <p:spPr>
          <a:xfrm>
            <a:off x="3344292" y="2550834"/>
            <a:ext cx="3784600" cy="450912"/>
          </a:xfrm>
          <a:custGeom>
            <a:avLst/>
            <a:gdLst>
              <a:gd name="connsiteX0" fmla="*/ 1714500 w 3784600"/>
              <a:gd name="connsiteY0" fmla="*/ 0 h 457200"/>
              <a:gd name="connsiteX1" fmla="*/ 3784600 w 3784600"/>
              <a:gd name="connsiteY1" fmla="*/ 0 h 457200"/>
              <a:gd name="connsiteX2" fmla="*/ 3784600 w 3784600"/>
              <a:gd name="connsiteY2" fmla="*/ 457200 h 457200"/>
              <a:gd name="connsiteX3" fmla="*/ 0 w 3784600"/>
              <a:gd name="connsiteY3" fmla="*/ 457200 h 457200"/>
              <a:gd name="connsiteX4" fmla="*/ 0 w 3784600"/>
              <a:gd name="connsiteY4" fmla="*/ 203200 h 457200"/>
              <a:gd name="connsiteX5" fmla="*/ 1727200 w 3784600"/>
              <a:gd name="connsiteY5" fmla="*/ 203200 h 457200"/>
              <a:gd name="connsiteX6" fmla="*/ 1714500 w 37846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4600" h="457200">
                <a:moveTo>
                  <a:pt x="1714500" y="0"/>
                </a:moveTo>
                <a:lnTo>
                  <a:pt x="3784600" y="0"/>
                </a:lnTo>
                <a:lnTo>
                  <a:pt x="3784600" y="457200"/>
                </a:lnTo>
                <a:lnTo>
                  <a:pt x="0" y="457200"/>
                </a:lnTo>
                <a:lnTo>
                  <a:pt x="0" y="203200"/>
                </a:lnTo>
                <a:lnTo>
                  <a:pt x="1727200" y="203200"/>
                </a:lnTo>
                <a:lnTo>
                  <a:pt x="1714500" y="0"/>
                </a:lnTo>
                <a:close/>
              </a:path>
            </a:pathLst>
          </a:custGeom>
          <a:noFill/>
          <a:ln>
            <a:solidFill>
              <a:srgbClr val="007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3347864" y="2550834"/>
            <a:ext cx="1440160" cy="162018"/>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 name="TextBox 26"/>
          <p:cNvSpPr txBox="1"/>
          <p:nvPr/>
        </p:nvSpPr>
        <p:spPr>
          <a:xfrm>
            <a:off x="2760936" y="1329612"/>
            <a:ext cx="4835400" cy="523220"/>
          </a:xfrm>
          <a:prstGeom prst="rect">
            <a:avLst/>
          </a:prstGeom>
          <a:noFill/>
        </p:spPr>
        <p:txBody>
          <a:bodyPr wrap="square" rtlCol="0">
            <a:spAutoFit/>
          </a:bodyPr>
          <a:lstStyle/>
          <a:p>
            <a:r>
              <a:rPr lang="ja-JP" altLang="en-US" sz="1400" dirty="0" smtClean="0">
                <a:solidFill>
                  <a:srgbClr val="FF0000"/>
                </a:solidFill>
              </a:rPr>
              <a:t>コンディション</a:t>
            </a:r>
            <a:r>
              <a:rPr lang="en-US" altLang="ja-JP" sz="1400" dirty="0" smtClean="0">
                <a:solidFill>
                  <a:srgbClr val="FF0000"/>
                </a:solidFill>
              </a:rPr>
              <a:t>①</a:t>
            </a:r>
          </a:p>
          <a:p>
            <a:r>
              <a:rPr lang="ja-JP" altLang="en-US" sz="1400" dirty="0" smtClean="0">
                <a:solidFill>
                  <a:srgbClr val="FF0000"/>
                </a:solidFill>
              </a:rPr>
              <a:t>端末の</a:t>
            </a:r>
            <a:r>
              <a:rPr lang="en-US" altLang="ja-JP" sz="1400" dirty="0" smtClean="0">
                <a:solidFill>
                  <a:srgbClr val="FF0000"/>
                </a:solidFill>
              </a:rPr>
              <a:t> Identity Group </a:t>
            </a:r>
            <a:r>
              <a:rPr lang="ja-JP" altLang="en-US" sz="1400" dirty="0" smtClean="0">
                <a:solidFill>
                  <a:srgbClr val="FF0000"/>
                </a:solidFill>
              </a:rPr>
              <a:t>が</a:t>
            </a:r>
            <a:r>
              <a:rPr lang="en-US" altLang="ja-JP" sz="1400" dirty="0" smtClean="0">
                <a:solidFill>
                  <a:srgbClr val="FF0000"/>
                </a:solidFill>
              </a:rPr>
              <a:t> “</a:t>
            </a:r>
            <a:r>
              <a:rPr lang="en-US" altLang="ja-JP" sz="1400" i="1" dirty="0" smtClean="0">
                <a:solidFill>
                  <a:srgbClr val="FF0000"/>
                </a:solidFill>
              </a:rPr>
              <a:t>CompanyDeviceGroup1</a:t>
            </a:r>
            <a:r>
              <a:rPr lang="en-US" altLang="ja-JP" sz="1400" dirty="0" smtClean="0">
                <a:solidFill>
                  <a:srgbClr val="FF0000"/>
                </a:solidFill>
              </a:rPr>
              <a:t>” </a:t>
            </a:r>
            <a:endParaRPr lang="en-US" sz="1400" dirty="0">
              <a:solidFill>
                <a:srgbClr val="FF0000"/>
              </a:solidFill>
            </a:endParaRPr>
          </a:p>
        </p:txBody>
      </p:sp>
      <p:sp>
        <p:nvSpPr>
          <p:cNvPr id="34" name="TextBox 33"/>
          <p:cNvSpPr txBox="1"/>
          <p:nvPr/>
        </p:nvSpPr>
        <p:spPr>
          <a:xfrm>
            <a:off x="3923928" y="1801293"/>
            <a:ext cx="5328592" cy="523220"/>
          </a:xfrm>
          <a:prstGeom prst="rect">
            <a:avLst/>
          </a:prstGeom>
          <a:noFill/>
        </p:spPr>
        <p:txBody>
          <a:bodyPr wrap="square" rtlCol="0">
            <a:spAutoFit/>
          </a:bodyPr>
          <a:lstStyle/>
          <a:p>
            <a:r>
              <a:rPr lang="ja-JP" altLang="en-US" sz="1400" dirty="0" smtClean="0">
                <a:solidFill>
                  <a:schemeClr val="accent1"/>
                </a:solidFill>
              </a:rPr>
              <a:t>コンディション</a:t>
            </a:r>
            <a:r>
              <a:rPr lang="en-US" altLang="ja-JP" sz="1400" dirty="0" smtClean="0">
                <a:solidFill>
                  <a:schemeClr val="accent1"/>
                </a:solidFill>
              </a:rPr>
              <a:t>②,③</a:t>
            </a:r>
          </a:p>
          <a:p>
            <a:r>
              <a:rPr lang="en-US" altLang="ja-JP" sz="1400" dirty="0" smtClean="0">
                <a:solidFill>
                  <a:schemeClr val="accent1"/>
                </a:solidFill>
              </a:rPr>
              <a:t>MSCHAPv2</a:t>
            </a:r>
            <a:r>
              <a:rPr lang="ja-JP" altLang="en-US" sz="1400" dirty="0" smtClean="0">
                <a:solidFill>
                  <a:schemeClr val="accent1"/>
                </a:solidFill>
              </a:rPr>
              <a:t>認証成功</a:t>
            </a:r>
            <a:r>
              <a:rPr lang="en-US" altLang="ja-JP" sz="1400" dirty="0" smtClean="0">
                <a:solidFill>
                  <a:schemeClr val="accent1"/>
                </a:solidFill>
              </a:rPr>
              <a:t> </a:t>
            </a:r>
            <a:r>
              <a:rPr lang="ja-JP" altLang="en-US" sz="1200" dirty="0" smtClean="0">
                <a:solidFill>
                  <a:schemeClr val="accent1"/>
                </a:solidFill>
              </a:rPr>
              <a:t>かつ</a:t>
            </a:r>
            <a:r>
              <a:rPr lang="en-US" altLang="ja-JP" sz="1200" dirty="0" smtClean="0">
                <a:solidFill>
                  <a:schemeClr val="accent1"/>
                </a:solidFill>
              </a:rPr>
              <a:t> </a:t>
            </a:r>
            <a:r>
              <a:rPr lang="ja-JP" altLang="en-US" sz="1400" dirty="0" smtClean="0">
                <a:solidFill>
                  <a:schemeClr val="accent1"/>
                </a:solidFill>
              </a:rPr>
              <a:t>ユーザ</a:t>
            </a:r>
            <a:r>
              <a:rPr lang="en-US" altLang="ja-JP" sz="1400" dirty="0" smtClean="0">
                <a:solidFill>
                  <a:schemeClr val="accent1"/>
                </a:solidFill>
              </a:rPr>
              <a:t>AD</a:t>
            </a:r>
            <a:r>
              <a:rPr lang="ja-JP" altLang="en-US" sz="1400" dirty="0" smtClean="0">
                <a:solidFill>
                  <a:schemeClr val="accent1"/>
                </a:solidFill>
              </a:rPr>
              <a:t>グループ</a:t>
            </a:r>
            <a:r>
              <a:rPr lang="en-US" altLang="ja-JP" sz="1400" dirty="0" smtClean="0">
                <a:solidFill>
                  <a:schemeClr val="accent1"/>
                </a:solidFill>
              </a:rPr>
              <a:t>”</a:t>
            </a:r>
            <a:r>
              <a:rPr lang="en-US" altLang="ja-JP" sz="1400" i="1" dirty="0" smtClean="0">
                <a:solidFill>
                  <a:schemeClr val="accent1"/>
                </a:solidFill>
              </a:rPr>
              <a:t>employee”</a:t>
            </a:r>
          </a:p>
        </p:txBody>
      </p:sp>
      <p:cxnSp>
        <p:nvCxnSpPr>
          <p:cNvPr id="62" name="Straight Connector 61"/>
          <p:cNvCxnSpPr/>
          <p:nvPr/>
        </p:nvCxnSpPr>
        <p:spPr>
          <a:xfrm>
            <a:off x="3419872" y="1795426"/>
            <a:ext cx="0" cy="67943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796136" y="2326536"/>
            <a:ext cx="0" cy="224299"/>
          </a:xfrm>
          <a:prstGeom prst="line">
            <a:avLst/>
          </a:prstGeom>
          <a:ln>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6328838" y="-1440"/>
            <a:ext cx="2885116" cy="402431"/>
            <a:chOff x="5718685" y="3175"/>
            <a:chExt cx="3484886" cy="536575"/>
          </a:xfrm>
        </p:grpSpPr>
        <p:sp>
          <p:nvSpPr>
            <p:cNvPr id="20" name="Freeform 19"/>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1" name="TextBox 20"/>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(1)</a:t>
              </a:r>
              <a:endParaRPr lang="en-US" dirty="0">
                <a:solidFill>
                  <a:schemeClr val="bg1"/>
                </a:solidFill>
              </a:endParaRPr>
            </a:p>
          </p:txBody>
        </p:sp>
      </p:grpSp>
    </p:spTree>
    <p:extLst>
      <p:ext uri="{BB962C8B-B14F-4D97-AF65-F5344CB8AC3E}">
        <p14:creationId xmlns:p14="http://schemas.microsoft.com/office/powerpoint/2010/main" val="1022023145"/>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563888" y="1221600"/>
            <a:ext cx="5256584" cy="1998222"/>
          </a:xfrm>
        </p:spPr>
        <p:txBody>
          <a:bodyPr>
            <a:noAutofit/>
          </a:bodyPr>
          <a:lstStyle/>
          <a:p>
            <a:r>
              <a:rPr lang="en-US" sz="1400" dirty="0"/>
              <a:t>ISE</a:t>
            </a:r>
            <a:r>
              <a:rPr lang="ja-JP" altLang="en-US" sz="1400" dirty="0" smtClean="0"/>
              <a:t>のインターナル</a:t>
            </a:r>
            <a:r>
              <a:rPr lang="en-US" sz="1400" dirty="0" smtClean="0"/>
              <a:t>データベース</a:t>
            </a:r>
            <a:r>
              <a:rPr lang="ja-JP" altLang="en-US" sz="1400" dirty="0" smtClean="0"/>
              <a:t>内で</a:t>
            </a:r>
            <a:r>
              <a:rPr lang="en-US" sz="1400" dirty="0" smtClean="0"/>
              <a:t>エントリ</a:t>
            </a:r>
            <a:r>
              <a:rPr lang="ja-JP" altLang="en-US" sz="1400" dirty="0" smtClean="0"/>
              <a:t>を分類するための</a:t>
            </a:r>
            <a:r>
              <a:rPr lang="en-US" sz="1400" dirty="0" smtClean="0"/>
              <a:t>グループ</a:t>
            </a:r>
          </a:p>
          <a:p>
            <a:r>
              <a:rPr lang="ja-JP" altLang="en-US" sz="1400" dirty="0" smtClean="0"/>
              <a:t>データベース</a:t>
            </a:r>
            <a:r>
              <a:rPr lang="en-US" altLang="ja-JP" sz="1400" dirty="0" smtClean="0"/>
              <a:t>(User, Endpoint)</a:t>
            </a:r>
            <a:r>
              <a:rPr lang="ja-JP" altLang="en-US" sz="1400" dirty="0" smtClean="0"/>
              <a:t>に応じた二種類の</a:t>
            </a:r>
            <a:r>
              <a:rPr lang="en-US" altLang="ja-JP" sz="1400" dirty="0" smtClean="0"/>
              <a:t>Identity Group</a:t>
            </a:r>
          </a:p>
          <a:p>
            <a:pPr lvl="1"/>
            <a:r>
              <a:rPr lang="en-US" altLang="ja-JP" sz="1200" dirty="0" smtClean="0"/>
              <a:t>- User Identity Group (</a:t>
            </a:r>
            <a:r>
              <a:rPr lang="ja-JP" altLang="en-US" sz="1200" dirty="0" smtClean="0"/>
              <a:t>エントリ：ユーザ</a:t>
            </a:r>
            <a:r>
              <a:rPr lang="en-US" altLang="ja-JP" sz="1200" dirty="0" smtClean="0"/>
              <a:t>ID)</a:t>
            </a:r>
            <a:endParaRPr lang="en-US" altLang="ja-JP" sz="1200" dirty="0"/>
          </a:p>
          <a:p>
            <a:pPr lvl="1"/>
            <a:r>
              <a:rPr lang="en-US" altLang="ja-JP" sz="1200" dirty="0" smtClean="0"/>
              <a:t>- Endpoint Identity Group </a:t>
            </a:r>
            <a:r>
              <a:rPr lang="ja-JP" altLang="en-US" sz="1200" dirty="0" smtClean="0"/>
              <a:t>（エントリ：端末</a:t>
            </a:r>
            <a:r>
              <a:rPr lang="en-US" altLang="ja-JP" sz="1200" dirty="0" smtClean="0"/>
              <a:t>MAC</a:t>
            </a:r>
            <a:r>
              <a:rPr lang="ja-JP" altLang="en-US" sz="1200" dirty="0" smtClean="0"/>
              <a:t>アドレス）</a:t>
            </a:r>
            <a:r>
              <a:rPr lang="en-US" altLang="ja-JP" sz="1200" dirty="0" smtClean="0"/>
              <a:t> </a:t>
            </a:r>
            <a:r>
              <a:rPr lang="en-US" altLang="ja-JP" sz="1050" dirty="0" smtClean="0"/>
              <a:t>※ISE2.0</a:t>
            </a:r>
            <a:r>
              <a:rPr lang="ja-JP" altLang="en-US" sz="1050" dirty="0" smtClean="0"/>
              <a:t>まで</a:t>
            </a:r>
            <a:endParaRPr lang="en-US" altLang="ja-JP" sz="1050" dirty="0"/>
          </a:p>
          <a:p>
            <a:r>
              <a:rPr lang="ja-JP" altLang="en-US" sz="1400" dirty="0" smtClean="0"/>
              <a:t>デフォルトグループ</a:t>
            </a:r>
            <a:r>
              <a:rPr lang="en-US" altLang="ja-JP" sz="1400" dirty="0" smtClean="0"/>
              <a:t> (Profiled, </a:t>
            </a:r>
            <a:r>
              <a:rPr lang="en-US" altLang="ja-JP" sz="1400" dirty="0" err="1" smtClean="0"/>
              <a:t>RegisterdDevice</a:t>
            </a:r>
            <a:r>
              <a:rPr lang="ja-JP" altLang="en-US" sz="1400" dirty="0" smtClean="0"/>
              <a:t>他</a:t>
            </a:r>
            <a:r>
              <a:rPr lang="en-US" altLang="ja-JP" sz="1400" dirty="0" smtClean="0"/>
              <a:t>)</a:t>
            </a:r>
            <a:r>
              <a:rPr lang="ja-JP" altLang="en-US" sz="1400" dirty="0" smtClean="0"/>
              <a:t>に加えて、管理者が任意に新規作成可能</a:t>
            </a:r>
            <a:endParaRPr lang="en-US" altLang="ja-JP" sz="1400" dirty="0" smtClean="0"/>
          </a:p>
        </p:txBody>
      </p:sp>
      <p:sp>
        <p:nvSpPr>
          <p:cNvPr id="2" name="Title 1"/>
          <p:cNvSpPr>
            <a:spLocks noGrp="1"/>
          </p:cNvSpPr>
          <p:nvPr>
            <p:ph type="title"/>
          </p:nvPr>
        </p:nvSpPr>
        <p:spPr>
          <a:xfrm>
            <a:off x="231612" y="195486"/>
            <a:ext cx="8588861" cy="628650"/>
          </a:xfrm>
        </p:spPr>
        <p:txBody>
          <a:bodyPr/>
          <a:lstStyle/>
          <a:p>
            <a:r>
              <a:rPr lang="en-US" sz="2800" dirty="0" smtClean="0"/>
              <a:t>Identity Group</a:t>
            </a:r>
            <a:r>
              <a:rPr lang="ja-JP" altLang="en-US" sz="2800" dirty="0" smtClean="0"/>
              <a:t>とは</a:t>
            </a:r>
            <a:endParaRPr lang="en-US" sz="2800" dirty="0"/>
          </a:p>
        </p:txBody>
      </p:sp>
      <p:sp>
        <p:nvSpPr>
          <p:cNvPr id="8" name="TextBox 7"/>
          <p:cNvSpPr txBox="1"/>
          <p:nvPr/>
        </p:nvSpPr>
        <p:spPr>
          <a:xfrm>
            <a:off x="325437" y="882756"/>
            <a:ext cx="4588118" cy="307777"/>
          </a:xfrm>
          <a:prstGeom prst="rect">
            <a:avLst/>
          </a:prstGeom>
          <a:noFill/>
        </p:spPr>
        <p:txBody>
          <a:bodyPr wrap="square" rtlCol="0">
            <a:spAutoFit/>
          </a:bodyPr>
          <a:lstStyle/>
          <a:p>
            <a:r>
              <a:rPr lang="en-US" sz="1400" b="1" dirty="0" smtClean="0"/>
              <a:t>Administration &gt; Identity Management &gt; Groups</a:t>
            </a:r>
            <a:endParaRPr lang="en-US" sz="1400" b="1" dirty="0"/>
          </a:p>
        </p:txBody>
      </p:sp>
      <p:grpSp>
        <p:nvGrpSpPr>
          <p:cNvPr id="11" name="Group 10"/>
          <p:cNvGrpSpPr/>
          <p:nvPr/>
        </p:nvGrpSpPr>
        <p:grpSpPr>
          <a:xfrm>
            <a:off x="345831" y="1167594"/>
            <a:ext cx="3008706" cy="3436658"/>
            <a:chOff x="5724128" y="1295062"/>
            <a:chExt cx="3008706" cy="4582210"/>
          </a:xfrm>
        </p:grpSpPr>
        <p:pic>
          <p:nvPicPr>
            <p:cNvPr id="3" name="Picture 2" descr="スクリーンショット 2013-07-11 20.40.1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24128" y="1295062"/>
              <a:ext cx="3007705" cy="4388602"/>
            </a:xfrm>
            <a:prstGeom prst="rect">
              <a:avLst/>
            </a:prstGeom>
          </p:spPr>
        </p:pic>
        <p:pic>
          <p:nvPicPr>
            <p:cNvPr id="9" name="Picture 8" descr="スクリーンショット 2013-09-29 22.01.3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23612" y="3517228"/>
              <a:ext cx="2780836" cy="626400"/>
            </a:xfrm>
            <a:prstGeom prst="rect">
              <a:avLst/>
            </a:prstGeom>
          </p:spPr>
        </p:pic>
        <p:pic>
          <p:nvPicPr>
            <p:cNvPr id="10" name="Picture 9" descr="スクリーンショット 2013-07-11 20.40.14.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24128" y="4149080"/>
              <a:ext cx="3008706" cy="1728192"/>
            </a:xfrm>
            <a:prstGeom prst="rect">
              <a:avLst/>
            </a:prstGeom>
          </p:spPr>
        </p:pic>
      </p:grpSp>
      <p:sp>
        <p:nvSpPr>
          <p:cNvPr id="15" name="Trapezoid 14"/>
          <p:cNvSpPr/>
          <p:nvPr/>
        </p:nvSpPr>
        <p:spPr>
          <a:xfrm rot="17953911">
            <a:off x="2350684" y="2525203"/>
            <a:ext cx="1591057" cy="2177696"/>
          </a:xfrm>
          <a:prstGeom prst="trapezoid">
            <a:avLst>
              <a:gd name="adj" fmla="val 47155"/>
            </a:avLst>
          </a:prstGeom>
          <a:gradFill flip="none" rotWithShape="1">
            <a:gsLst>
              <a:gs pos="0">
                <a:schemeClr val="bg1">
                  <a:lumMod val="75000"/>
                </a:schemeClr>
              </a:gs>
              <a:gs pos="100000">
                <a:srgbClr val="FFFFFF">
                  <a:alpha val="66000"/>
                </a:srgbClr>
              </a:gs>
            </a:gsLst>
            <a:lin ang="1596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3" name="Picture 12" descr="スクリーンショット 2013-09-29 20.25.5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07904" y="3336993"/>
            <a:ext cx="3240360" cy="1503010"/>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6328838" y="-1440"/>
            <a:ext cx="2885116" cy="402431"/>
            <a:chOff x="5718685" y="3175"/>
            <a:chExt cx="3484886" cy="536575"/>
          </a:xfrm>
        </p:grpSpPr>
        <p:sp>
          <p:nvSpPr>
            <p:cNvPr id="16" name="Freeform 15"/>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(1)</a:t>
              </a:r>
              <a:endParaRPr lang="en-US" dirty="0">
                <a:solidFill>
                  <a:schemeClr val="bg1"/>
                </a:solidFill>
              </a:endParaRPr>
            </a:p>
          </p:txBody>
        </p:sp>
      </p:grpSp>
    </p:spTree>
    <p:extLst>
      <p:ext uri="{BB962C8B-B14F-4D97-AF65-F5344CB8AC3E}">
        <p14:creationId xmlns:p14="http://schemas.microsoft.com/office/powerpoint/2010/main" val="1568789309"/>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4" y="1081009"/>
            <a:ext cx="4260279" cy="3395741"/>
          </a:xfrm>
        </p:spPr>
        <p:txBody>
          <a:bodyPr>
            <a:normAutofit/>
          </a:bodyPr>
          <a:lstStyle/>
          <a:p>
            <a:r>
              <a:rPr lang="en-US" sz="1600" dirty="0" smtClean="0"/>
              <a:t>Admin GUI</a:t>
            </a:r>
            <a:r>
              <a:rPr lang="ja-JP" altLang="en-US" sz="1600" dirty="0" smtClean="0"/>
              <a:t>からのインポート</a:t>
            </a:r>
            <a:endParaRPr lang="en-US" sz="1600" dirty="0"/>
          </a:p>
        </p:txBody>
      </p:sp>
      <p:sp>
        <p:nvSpPr>
          <p:cNvPr id="3" name="Title 2"/>
          <p:cNvSpPr>
            <a:spLocks noGrp="1"/>
          </p:cNvSpPr>
          <p:nvPr>
            <p:ph type="title"/>
          </p:nvPr>
        </p:nvSpPr>
        <p:spPr/>
        <p:txBody>
          <a:bodyPr/>
          <a:lstStyle/>
          <a:p>
            <a:r>
              <a:rPr lang="ja-JP" altLang="en-US" sz="2800" dirty="0" smtClean="0"/>
              <a:t>内部データベースへの</a:t>
            </a:r>
            <a:r>
              <a:rPr lang="en-US" sz="2800" dirty="0" smtClean="0"/>
              <a:t>MAC</a:t>
            </a:r>
            <a:r>
              <a:rPr lang="ja-JP" altLang="en-US" sz="2800" dirty="0" smtClean="0"/>
              <a:t>アドレス追加</a:t>
            </a:r>
            <a:endParaRPr lang="en-US" sz="2000" dirty="0"/>
          </a:p>
        </p:txBody>
      </p:sp>
      <p:sp>
        <p:nvSpPr>
          <p:cNvPr id="2" name="Text Placeholder 1"/>
          <p:cNvSpPr>
            <a:spLocks noGrp="1"/>
          </p:cNvSpPr>
          <p:nvPr>
            <p:ph type="body" sz="quarter" idx="4294967295"/>
          </p:nvPr>
        </p:nvSpPr>
        <p:spPr>
          <a:xfrm>
            <a:off x="4464050" y="1112838"/>
            <a:ext cx="4679950" cy="865187"/>
          </a:xfrm>
          <a:prstGeom prst="rect">
            <a:avLst/>
          </a:prstGeom>
        </p:spPr>
        <p:txBody>
          <a:bodyPr/>
          <a:lstStyle/>
          <a:p>
            <a:r>
              <a:rPr lang="en-US" sz="1600" dirty="0" smtClean="0"/>
              <a:t>External </a:t>
            </a:r>
            <a:r>
              <a:rPr lang="en-US" sz="1600" dirty="0" err="1" smtClean="0"/>
              <a:t>RESTful</a:t>
            </a:r>
            <a:r>
              <a:rPr lang="en-US" sz="1600" dirty="0" smtClean="0"/>
              <a:t> Service (ERS) API </a:t>
            </a:r>
            <a:endParaRPr lang="en-US" sz="1600" dirty="0"/>
          </a:p>
        </p:txBody>
      </p:sp>
      <p:pic>
        <p:nvPicPr>
          <p:cNvPr id="7" name="Picture 6" descr="スクリーンショット 2013-09-29 21.46.1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52" y="3196761"/>
            <a:ext cx="3456384" cy="1373212"/>
          </a:xfrm>
          <a:prstGeom prst="rect">
            <a:avLst/>
          </a:prstGeom>
          <a:ln>
            <a:noFill/>
          </a:ln>
          <a:effectLst>
            <a:outerShdw blurRad="292100" dist="139700" dir="2700000" algn="tl" rotWithShape="0">
              <a:srgbClr val="333333">
                <a:alpha val="65000"/>
              </a:srgbClr>
            </a:outerShdw>
          </a:effectLst>
        </p:spPr>
      </p:pic>
      <p:pic>
        <p:nvPicPr>
          <p:cNvPr id="8" name="Picture 7" descr="スクリーンショット 2013-09-29 19.06.0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552" y="1437624"/>
            <a:ext cx="2981796" cy="1370852"/>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83568" y="4407954"/>
            <a:ext cx="3240360" cy="2700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err="1" smtClean="0">
                <a:solidFill>
                  <a:srgbClr val="4C4C4C"/>
                </a:solidFill>
              </a:rPr>
              <a:t>csv</a:t>
            </a:r>
            <a:r>
              <a:rPr lang="ja-JP" altLang="en-US" sz="1400" dirty="0" smtClean="0">
                <a:solidFill>
                  <a:srgbClr val="4C4C4C"/>
                </a:solidFill>
              </a:rPr>
              <a:t>または</a:t>
            </a:r>
            <a:r>
              <a:rPr lang="en-US" altLang="ja-JP" sz="1400" dirty="0" smtClean="0">
                <a:solidFill>
                  <a:srgbClr val="4C4C4C"/>
                </a:solidFill>
              </a:rPr>
              <a:t>LDAP</a:t>
            </a:r>
            <a:r>
              <a:rPr lang="ja-JP" altLang="en-US" sz="1400" dirty="0" smtClean="0">
                <a:solidFill>
                  <a:srgbClr val="4C4C4C"/>
                </a:solidFill>
              </a:rPr>
              <a:t>からの一括登録</a:t>
            </a:r>
            <a:endParaRPr lang="en-US" sz="1400" dirty="0" smtClean="0">
              <a:solidFill>
                <a:srgbClr val="4C4C4C"/>
              </a:solidFill>
            </a:endParaRPr>
          </a:p>
        </p:txBody>
      </p:sp>
      <p:sp>
        <p:nvSpPr>
          <p:cNvPr id="10" name="Rectangle 9"/>
          <p:cNvSpPr/>
          <p:nvPr/>
        </p:nvSpPr>
        <p:spPr>
          <a:xfrm>
            <a:off x="683568" y="2723525"/>
            <a:ext cx="3240360" cy="2700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400" dirty="0" smtClean="0">
                <a:solidFill>
                  <a:srgbClr val="4C4C4C"/>
                </a:solidFill>
              </a:rPr>
              <a:t>エントリ毎の手動登録</a:t>
            </a:r>
            <a:endParaRPr lang="en-US" sz="1400" dirty="0" smtClean="0">
              <a:solidFill>
                <a:srgbClr val="4C4C4C"/>
              </a:solidFill>
            </a:endParaRPr>
          </a:p>
        </p:txBody>
      </p:sp>
      <p:sp>
        <p:nvSpPr>
          <p:cNvPr id="6" name="TextBox 5"/>
          <p:cNvSpPr txBox="1"/>
          <p:nvPr/>
        </p:nvSpPr>
        <p:spPr>
          <a:xfrm>
            <a:off x="4536504" y="1383618"/>
            <a:ext cx="4644008" cy="1097736"/>
          </a:xfrm>
          <a:prstGeom prst="rect">
            <a:avLst/>
          </a:prstGeom>
          <a:noFill/>
        </p:spPr>
        <p:txBody>
          <a:bodyPr wrap="square" rtlCol="0">
            <a:spAutoFit/>
          </a:bodyPr>
          <a:lstStyle/>
          <a:p>
            <a:pPr marL="285750" indent="-285750">
              <a:spcBef>
                <a:spcPts val="400"/>
              </a:spcBef>
              <a:buFont typeface="Arial"/>
              <a:buChar char="•"/>
            </a:pPr>
            <a:r>
              <a:rPr lang="en-US" sz="1400" dirty="0" smtClean="0">
                <a:solidFill>
                  <a:srgbClr val="4C4C4C"/>
                </a:solidFill>
              </a:rPr>
              <a:t>User</a:t>
            </a:r>
            <a:r>
              <a:rPr lang="ja-JP" altLang="en-US" sz="1400" dirty="0" smtClean="0">
                <a:solidFill>
                  <a:srgbClr val="4C4C4C"/>
                </a:solidFill>
              </a:rPr>
              <a:t>および</a:t>
            </a:r>
            <a:r>
              <a:rPr lang="en-US" altLang="ja-JP" sz="1400" dirty="0" smtClean="0">
                <a:solidFill>
                  <a:srgbClr val="4C4C4C"/>
                </a:solidFill>
              </a:rPr>
              <a:t>Endpoint</a:t>
            </a:r>
            <a:r>
              <a:rPr lang="ja-JP" altLang="en-US" sz="1400" dirty="0" smtClean="0">
                <a:solidFill>
                  <a:srgbClr val="4C4C4C"/>
                </a:solidFill>
              </a:rPr>
              <a:t>の</a:t>
            </a:r>
            <a:r>
              <a:rPr lang="en-US" altLang="ja-JP" sz="1400" dirty="0" smtClean="0">
                <a:solidFill>
                  <a:srgbClr val="4C4C4C"/>
                </a:solidFill>
              </a:rPr>
              <a:t>Create/ Read/Update/Delete</a:t>
            </a:r>
          </a:p>
          <a:p>
            <a:pPr>
              <a:spcBef>
                <a:spcPts val="400"/>
              </a:spcBef>
            </a:pPr>
            <a:r>
              <a:rPr lang="en-US" altLang="ja-JP" sz="1200" dirty="0" smtClean="0"/>
              <a:t>(</a:t>
            </a:r>
            <a:r>
              <a:rPr lang="ja-JP" altLang="en-US" sz="1200" dirty="0" smtClean="0"/>
              <a:t>参照</a:t>
            </a:r>
            <a:r>
              <a:rPr lang="en-US" altLang="ja-JP" sz="1200" dirty="0" smtClean="0"/>
              <a:t>) </a:t>
            </a:r>
            <a:r>
              <a:rPr lang="en-US" sz="1200" dirty="0" smtClean="0"/>
              <a:t>ISE </a:t>
            </a:r>
            <a:r>
              <a:rPr lang="en-US" sz="1200" dirty="0"/>
              <a:t>1.2 API Reference </a:t>
            </a:r>
            <a:r>
              <a:rPr lang="en-US" sz="1200" dirty="0" smtClean="0"/>
              <a:t>Guide</a:t>
            </a:r>
            <a:endParaRPr lang="en-US" sz="1200" dirty="0"/>
          </a:p>
          <a:p>
            <a:r>
              <a:rPr lang="en-US" sz="1100" dirty="0"/>
              <a:t>http://</a:t>
            </a:r>
            <a:r>
              <a:rPr lang="en-US" sz="1100" dirty="0" err="1"/>
              <a:t>www.cisco.com</a:t>
            </a:r>
            <a:r>
              <a:rPr lang="en-US" sz="1100" dirty="0"/>
              <a:t>/en/US/docs/security/</a:t>
            </a:r>
            <a:r>
              <a:rPr lang="en-US" sz="1100" dirty="0" err="1"/>
              <a:t>ise</a:t>
            </a:r>
            <a:r>
              <a:rPr lang="en-US" sz="1100" dirty="0"/>
              <a:t>/1.2/</a:t>
            </a:r>
            <a:r>
              <a:rPr lang="en-US" sz="1100" dirty="0" err="1"/>
              <a:t>api_ref_guide</a:t>
            </a:r>
            <a:r>
              <a:rPr lang="en-US" sz="1100" dirty="0"/>
              <a:t>/ise_api_ref_ers1.html</a:t>
            </a:r>
          </a:p>
          <a:p>
            <a:endParaRPr lang="en-US" sz="1400" dirty="0">
              <a:solidFill>
                <a:srgbClr val="4C4C4C"/>
              </a:solidFill>
            </a:endParaRPr>
          </a:p>
        </p:txBody>
      </p:sp>
      <p:sp>
        <p:nvSpPr>
          <p:cNvPr id="25" name="Rectangle 24"/>
          <p:cNvSpPr/>
          <p:nvPr/>
        </p:nvSpPr>
        <p:spPr>
          <a:xfrm>
            <a:off x="4606790" y="2260349"/>
            <a:ext cx="4429706" cy="2895794"/>
          </a:xfrm>
          <a:prstGeom prst="rect">
            <a:avLst/>
          </a:prstGeom>
          <a:solidFill>
            <a:srgbClr val="FFFF66">
              <a:alpha val="65000"/>
            </a:srgbClr>
          </a:solidFill>
          <a:effectLst/>
        </p:spPr>
        <p:txBody>
          <a:bodyPr wrap="square">
            <a:spAutoFit/>
          </a:bodyPr>
          <a:lstStyle/>
          <a:p>
            <a:pPr lvl="0">
              <a:lnSpc>
                <a:spcPct val="95000"/>
              </a:lnSpc>
              <a:spcBef>
                <a:spcPts val="100"/>
              </a:spcBef>
              <a:buClr>
                <a:srgbClr val="6DB344"/>
              </a:buClr>
              <a:buSzPct val="90000"/>
            </a:pPr>
            <a:r>
              <a:rPr lang="en-US" sz="1100" b="1" dirty="0" smtClean="0">
                <a:solidFill>
                  <a:srgbClr val="546568"/>
                </a:solidFill>
              </a:rPr>
              <a:t>MAC</a:t>
            </a:r>
            <a:r>
              <a:rPr lang="ja-JP" altLang="en-US" sz="1100" b="1" dirty="0" smtClean="0">
                <a:solidFill>
                  <a:srgbClr val="546568"/>
                </a:solidFill>
              </a:rPr>
              <a:t>アドレス追加例</a:t>
            </a:r>
            <a:endParaRPr lang="en-US" sz="1100" b="1" dirty="0" smtClean="0">
              <a:solidFill>
                <a:srgbClr val="546568"/>
              </a:solidFill>
            </a:endParaRPr>
          </a:p>
          <a:p>
            <a:pPr lvl="0">
              <a:lnSpc>
                <a:spcPct val="95000"/>
              </a:lnSpc>
              <a:spcBef>
                <a:spcPts val="100"/>
              </a:spcBef>
              <a:buClr>
                <a:srgbClr val="6DB344"/>
              </a:buClr>
              <a:buSzPct val="90000"/>
            </a:pPr>
            <a:r>
              <a:rPr lang="en-US" sz="1000" dirty="0" smtClean="0">
                <a:solidFill>
                  <a:srgbClr val="546568"/>
                </a:solidFill>
              </a:rPr>
              <a:t>Request </a:t>
            </a:r>
            <a:r>
              <a:rPr lang="en-US" sz="1000" dirty="0">
                <a:solidFill>
                  <a:srgbClr val="546568"/>
                </a:solidFill>
              </a:rPr>
              <a:t>Header: Name = </a:t>
            </a:r>
            <a:r>
              <a:rPr lang="en-US" sz="1000" b="1" dirty="0">
                <a:solidFill>
                  <a:srgbClr val="0096D6"/>
                </a:solidFill>
              </a:rPr>
              <a:t>Content-Type</a:t>
            </a:r>
            <a:r>
              <a:rPr lang="en-US" sz="1000" dirty="0">
                <a:solidFill>
                  <a:srgbClr val="546568"/>
                </a:solidFill>
              </a:rPr>
              <a:t>; Value = application/vnd.com.cisco.ise.identity.endpoint.1.0+xml </a:t>
            </a:r>
          </a:p>
          <a:p>
            <a:pPr lvl="0">
              <a:lnSpc>
                <a:spcPct val="95000"/>
              </a:lnSpc>
              <a:spcBef>
                <a:spcPts val="100"/>
              </a:spcBef>
              <a:buClr>
                <a:srgbClr val="6DB344"/>
              </a:buClr>
              <a:buSzPct val="90000"/>
            </a:pPr>
            <a:r>
              <a:rPr lang="en-US" sz="1000" b="1" dirty="0">
                <a:solidFill>
                  <a:srgbClr val="0096D6"/>
                </a:solidFill>
              </a:rPr>
              <a:t>POST</a:t>
            </a:r>
            <a:r>
              <a:rPr lang="en-US" sz="1000" dirty="0">
                <a:solidFill>
                  <a:srgbClr val="546568"/>
                </a:solidFill>
              </a:rPr>
              <a:t> https://ise12beta.cts.local:9060/</a:t>
            </a:r>
            <a:r>
              <a:rPr lang="en-US" sz="1000" dirty="0" err="1">
                <a:solidFill>
                  <a:srgbClr val="546568"/>
                </a:solidFill>
              </a:rPr>
              <a:t>ers</a:t>
            </a:r>
            <a:r>
              <a:rPr lang="en-US" sz="1000" dirty="0">
                <a:solidFill>
                  <a:srgbClr val="546568"/>
                </a:solidFill>
              </a:rPr>
              <a:t>/</a:t>
            </a:r>
            <a:r>
              <a:rPr lang="en-US" sz="1000" dirty="0" err="1">
                <a:solidFill>
                  <a:srgbClr val="546568"/>
                </a:solidFill>
              </a:rPr>
              <a:t>config</a:t>
            </a:r>
            <a:r>
              <a:rPr lang="en-US" sz="1000" dirty="0">
                <a:solidFill>
                  <a:srgbClr val="546568"/>
                </a:solidFill>
              </a:rPr>
              <a:t>/endpoint</a:t>
            </a:r>
            <a:endParaRPr lang="en-US" sz="1000" b="1" dirty="0">
              <a:solidFill>
                <a:srgbClr val="546568"/>
              </a:solidFill>
            </a:endParaRPr>
          </a:p>
          <a:p>
            <a:pPr lvl="0">
              <a:lnSpc>
                <a:spcPct val="95000"/>
              </a:lnSpc>
              <a:spcBef>
                <a:spcPts val="100"/>
              </a:spcBef>
              <a:buClr>
                <a:srgbClr val="6DB344"/>
              </a:buClr>
              <a:buSzPct val="90000"/>
            </a:pPr>
            <a:r>
              <a:rPr lang="en-US" sz="1000" b="1" dirty="0">
                <a:solidFill>
                  <a:srgbClr val="0096D6"/>
                </a:solidFill>
              </a:rPr>
              <a:t>Body</a:t>
            </a:r>
          </a:p>
          <a:p>
            <a:pPr marL="0" lvl="1" indent="-115888">
              <a:lnSpc>
                <a:spcPct val="95000"/>
              </a:lnSpc>
              <a:spcBef>
                <a:spcPts val="200"/>
              </a:spcBef>
            </a:pPr>
            <a:r>
              <a:rPr lang="en-US" sz="900" dirty="0">
                <a:solidFill>
                  <a:srgbClr val="546568"/>
                </a:solidFill>
              </a:rPr>
              <a:t>&lt;?xml version="1.0" encoding="UTF-8" standalone="yes"?&gt;</a:t>
            </a:r>
          </a:p>
          <a:p>
            <a:pPr marL="0" lvl="1" indent="-115888">
              <a:lnSpc>
                <a:spcPct val="95000"/>
              </a:lnSpc>
              <a:spcBef>
                <a:spcPts val="200"/>
              </a:spcBef>
            </a:pPr>
            <a:r>
              <a:rPr lang="en-US" sz="900" dirty="0">
                <a:solidFill>
                  <a:srgbClr val="546568"/>
                </a:solidFill>
              </a:rPr>
              <a:t>&lt;ns3:endpoint xmlns:ns2="</a:t>
            </a:r>
            <a:r>
              <a:rPr lang="en-US" sz="900" dirty="0" err="1">
                <a:solidFill>
                  <a:srgbClr val="546568"/>
                </a:solidFill>
              </a:rPr>
              <a:t>ers.ise.cisco.com</a:t>
            </a:r>
            <a:r>
              <a:rPr lang="en-US" sz="900" dirty="0">
                <a:solidFill>
                  <a:srgbClr val="546568"/>
                </a:solidFill>
              </a:rPr>
              <a:t>" xmlns:ns3="</a:t>
            </a:r>
            <a:r>
              <a:rPr lang="en-US" sz="900" dirty="0" err="1">
                <a:solidFill>
                  <a:srgbClr val="546568"/>
                </a:solidFill>
              </a:rPr>
              <a:t>identity.ers.ise.cisco.com</a:t>
            </a:r>
            <a:r>
              <a:rPr lang="en-US" sz="900" dirty="0">
                <a:solidFill>
                  <a:srgbClr val="546568"/>
                </a:solidFill>
              </a:rPr>
              <a:t>"&gt; </a:t>
            </a:r>
          </a:p>
          <a:p>
            <a:pPr marL="0" lvl="1" indent="-115888">
              <a:lnSpc>
                <a:spcPct val="95000"/>
              </a:lnSpc>
              <a:spcBef>
                <a:spcPts val="200"/>
              </a:spcBef>
            </a:pPr>
            <a:r>
              <a:rPr lang="en-US" sz="900" dirty="0">
                <a:solidFill>
                  <a:srgbClr val="546568"/>
                </a:solidFill>
              </a:rPr>
              <a:t>&lt;group&gt;</a:t>
            </a:r>
            <a:r>
              <a:rPr lang="en-US" sz="900" b="1" dirty="0">
                <a:solidFill>
                  <a:srgbClr val="0000FF"/>
                </a:solidFill>
              </a:rPr>
              <a:t>Apple-</a:t>
            </a:r>
            <a:r>
              <a:rPr lang="en-US" sz="900" b="1" dirty="0" err="1">
                <a:solidFill>
                  <a:srgbClr val="0000FF"/>
                </a:solidFill>
              </a:rPr>
              <a:t>iDevice</a:t>
            </a:r>
            <a:r>
              <a:rPr lang="en-US" sz="900" dirty="0">
                <a:solidFill>
                  <a:srgbClr val="546568"/>
                </a:solidFill>
              </a:rPr>
              <a:t>&lt;/group&gt;</a:t>
            </a:r>
          </a:p>
          <a:p>
            <a:pPr marL="0" lvl="1" indent="-115888">
              <a:lnSpc>
                <a:spcPct val="95000"/>
              </a:lnSpc>
              <a:spcBef>
                <a:spcPts val="200"/>
              </a:spcBef>
            </a:pPr>
            <a:r>
              <a:rPr lang="en-US" sz="900" dirty="0">
                <a:solidFill>
                  <a:srgbClr val="546568"/>
                </a:solidFill>
              </a:rPr>
              <a:t>&lt;</a:t>
            </a:r>
            <a:r>
              <a:rPr lang="en-US" sz="900" dirty="0" err="1">
                <a:solidFill>
                  <a:srgbClr val="546568"/>
                </a:solidFill>
              </a:rPr>
              <a:t>groupId</a:t>
            </a:r>
            <a:r>
              <a:rPr lang="en-US" sz="900" dirty="0">
                <a:solidFill>
                  <a:srgbClr val="546568"/>
                </a:solidFill>
              </a:rPr>
              <a:t>&gt;</a:t>
            </a:r>
            <a:r>
              <a:rPr lang="en-US" sz="900" b="1" dirty="0">
                <a:solidFill>
                  <a:srgbClr val="0000FF"/>
                </a:solidFill>
              </a:rPr>
              <a:t>c57ee510-92e5-11e2-b4e7-000c2928ba88</a:t>
            </a:r>
            <a:r>
              <a:rPr lang="en-US" sz="900" dirty="0">
                <a:solidFill>
                  <a:srgbClr val="546568"/>
                </a:solidFill>
              </a:rPr>
              <a:t>&lt;/</a:t>
            </a:r>
            <a:r>
              <a:rPr lang="en-US" sz="900" dirty="0" err="1">
                <a:solidFill>
                  <a:srgbClr val="546568"/>
                </a:solidFill>
              </a:rPr>
              <a:t>groupId</a:t>
            </a:r>
            <a:r>
              <a:rPr lang="en-US" sz="900" dirty="0">
                <a:solidFill>
                  <a:srgbClr val="546568"/>
                </a:solidFill>
              </a:rPr>
              <a:t>&gt;</a:t>
            </a:r>
          </a:p>
          <a:p>
            <a:pPr marL="0" lvl="1" indent="-115888">
              <a:lnSpc>
                <a:spcPct val="95000"/>
              </a:lnSpc>
              <a:spcBef>
                <a:spcPts val="200"/>
              </a:spcBef>
            </a:pPr>
            <a:r>
              <a:rPr lang="en-US" sz="900" dirty="0">
                <a:solidFill>
                  <a:srgbClr val="546568"/>
                </a:solidFill>
              </a:rPr>
              <a:t>&lt;</a:t>
            </a:r>
            <a:r>
              <a:rPr lang="en-US" sz="900" dirty="0" err="1">
                <a:solidFill>
                  <a:srgbClr val="546568"/>
                </a:solidFill>
              </a:rPr>
              <a:t>identityStore</a:t>
            </a:r>
            <a:r>
              <a:rPr lang="en-US" sz="900" dirty="0">
                <a:solidFill>
                  <a:srgbClr val="546568"/>
                </a:solidFill>
              </a:rPr>
              <a:t>&gt;</a:t>
            </a:r>
            <a:r>
              <a:rPr lang="en-US" sz="900" b="1" dirty="0">
                <a:solidFill>
                  <a:srgbClr val="0000FF"/>
                </a:solidFill>
              </a:rPr>
              <a:t>Internal Users</a:t>
            </a:r>
            <a:r>
              <a:rPr lang="en-US" sz="900" dirty="0">
                <a:solidFill>
                  <a:srgbClr val="546568"/>
                </a:solidFill>
              </a:rPr>
              <a:t>&lt;/</a:t>
            </a:r>
            <a:r>
              <a:rPr lang="en-US" sz="900" dirty="0" err="1">
                <a:solidFill>
                  <a:srgbClr val="546568"/>
                </a:solidFill>
              </a:rPr>
              <a:t>identityStore</a:t>
            </a:r>
            <a:r>
              <a:rPr lang="en-US" sz="900" dirty="0">
                <a:solidFill>
                  <a:srgbClr val="546568"/>
                </a:solidFill>
              </a:rPr>
              <a:t>&gt;</a:t>
            </a:r>
          </a:p>
          <a:p>
            <a:pPr marL="0" lvl="1" indent="-115888">
              <a:lnSpc>
                <a:spcPct val="95000"/>
              </a:lnSpc>
              <a:spcBef>
                <a:spcPts val="200"/>
              </a:spcBef>
            </a:pPr>
            <a:r>
              <a:rPr lang="en-US" sz="900" dirty="0">
                <a:solidFill>
                  <a:srgbClr val="546568"/>
                </a:solidFill>
              </a:rPr>
              <a:t>&lt;</a:t>
            </a:r>
            <a:r>
              <a:rPr lang="en-US" sz="900" dirty="0" err="1">
                <a:solidFill>
                  <a:srgbClr val="546568"/>
                </a:solidFill>
              </a:rPr>
              <a:t>identityStoreId</a:t>
            </a:r>
            <a:r>
              <a:rPr lang="en-US" sz="900" dirty="0">
                <a:solidFill>
                  <a:srgbClr val="546568"/>
                </a:solidFill>
              </a:rPr>
              <a:t>&gt;</a:t>
            </a:r>
            <a:r>
              <a:rPr lang="en-US" sz="900" b="1" dirty="0">
                <a:solidFill>
                  <a:srgbClr val="0000FF"/>
                </a:solidFill>
              </a:rPr>
              <a:t>0113f3b0-8d49-11e2-8ecb-0050568e0196</a:t>
            </a:r>
            <a:r>
              <a:rPr lang="en-US" sz="900" dirty="0">
                <a:solidFill>
                  <a:srgbClr val="546568"/>
                </a:solidFill>
              </a:rPr>
              <a:t>&lt;/</a:t>
            </a:r>
            <a:r>
              <a:rPr lang="en-US" sz="900" dirty="0" err="1">
                <a:solidFill>
                  <a:srgbClr val="546568"/>
                </a:solidFill>
              </a:rPr>
              <a:t>identityStoreId</a:t>
            </a:r>
            <a:r>
              <a:rPr lang="en-US" sz="900" dirty="0">
                <a:solidFill>
                  <a:srgbClr val="546568"/>
                </a:solidFill>
              </a:rPr>
              <a:t>&gt;</a:t>
            </a:r>
          </a:p>
          <a:p>
            <a:pPr marL="0" lvl="1" indent="-115888">
              <a:lnSpc>
                <a:spcPct val="95000"/>
              </a:lnSpc>
              <a:spcBef>
                <a:spcPts val="200"/>
              </a:spcBef>
            </a:pPr>
            <a:r>
              <a:rPr lang="en-US" sz="900" dirty="0">
                <a:solidFill>
                  <a:srgbClr val="546568"/>
                </a:solidFill>
              </a:rPr>
              <a:t>&lt;mac&gt;</a:t>
            </a:r>
            <a:r>
              <a:rPr lang="en-US" sz="900" b="1" dirty="0">
                <a:solidFill>
                  <a:srgbClr val="0000FF"/>
                </a:solidFill>
              </a:rPr>
              <a:t>33:44:55:66:77:88</a:t>
            </a:r>
            <a:r>
              <a:rPr lang="en-US" sz="900" dirty="0">
                <a:solidFill>
                  <a:srgbClr val="546568"/>
                </a:solidFill>
              </a:rPr>
              <a:t>&lt;/mac&gt;</a:t>
            </a:r>
          </a:p>
          <a:p>
            <a:pPr marL="0" lvl="1" indent="-115888">
              <a:lnSpc>
                <a:spcPct val="95000"/>
              </a:lnSpc>
              <a:spcBef>
                <a:spcPts val="200"/>
              </a:spcBef>
            </a:pPr>
            <a:r>
              <a:rPr lang="en-US" sz="900" dirty="0">
                <a:solidFill>
                  <a:srgbClr val="546568"/>
                </a:solidFill>
              </a:rPr>
              <a:t>&lt;profile&gt;</a:t>
            </a:r>
            <a:r>
              <a:rPr lang="en-US" sz="900" b="1" dirty="0">
                <a:solidFill>
                  <a:srgbClr val="0000FF"/>
                </a:solidFill>
              </a:rPr>
              <a:t>Apple-</a:t>
            </a:r>
            <a:r>
              <a:rPr lang="en-US" sz="900" b="1" dirty="0" err="1">
                <a:solidFill>
                  <a:srgbClr val="0000FF"/>
                </a:solidFill>
              </a:rPr>
              <a:t>iPad</a:t>
            </a:r>
            <a:r>
              <a:rPr lang="en-US" sz="900" dirty="0">
                <a:solidFill>
                  <a:srgbClr val="546568"/>
                </a:solidFill>
              </a:rPr>
              <a:t>&lt;/profile&gt;</a:t>
            </a:r>
          </a:p>
          <a:p>
            <a:pPr marL="0" lvl="1" indent="-115888">
              <a:lnSpc>
                <a:spcPct val="95000"/>
              </a:lnSpc>
              <a:spcBef>
                <a:spcPts val="200"/>
              </a:spcBef>
            </a:pPr>
            <a:r>
              <a:rPr lang="en-US" sz="900" dirty="0">
                <a:solidFill>
                  <a:srgbClr val="546568"/>
                </a:solidFill>
              </a:rPr>
              <a:t>&lt;</a:t>
            </a:r>
            <a:r>
              <a:rPr lang="en-US" sz="900" dirty="0" err="1">
                <a:solidFill>
                  <a:srgbClr val="546568"/>
                </a:solidFill>
              </a:rPr>
              <a:t>profileId</a:t>
            </a:r>
            <a:r>
              <a:rPr lang="en-US" sz="900" dirty="0">
                <a:solidFill>
                  <a:srgbClr val="546568"/>
                </a:solidFill>
              </a:rPr>
              <a:t>&gt;</a:t>
            </a:r>
            <a:r>
              <a:rPr lang="en-US" sz="900" b="1" dirty="0">
                <a:solidFill>
                  <a:srgbClr val="0000FF"/>
                </a:solidFill>
              </a:rPr>
              <a:t>4a7db410-8d48-11e2-8ecb-0050568e0196</a:t>
            </a:r>
            <a:r>
              <a:rPr lang="en-US" sz="900" dirty="0">
                <a:solidFill>
                  <a:srgbClr val="546568"/>
                </a:solidFill>
              </a:rPr>
              <a:t>&lt;/</a:t>
            </a:r>
            <a:r>
              <a:rPr lang="en-US" sz="900" dirty="0" err="1">
                <a:solidFill>
                  <a:srgbClr val="546568"/>
                </a:solidFill>
              </a:rPr>
              <a:t>profileId</a:t>
            </a:r>
            <a:r>
              <a:rPr lang="en-US" sz="900" dirty="0">
                <a:solidFill>
                  <a:srgbClr val="546568"/>
                </a:solidFill>
              </a:rPr>
              <a:t>&gt;</a:t>
            </a:r>
          </a:p>
          <a:p>
            <a:pPr marL="0" lvl="1" indent="-115888">
              <a:lnSpc>
                <a:spcPct val="95000"/>
              </a:lnSpc>
              <a:spcBef>
                <a:spcPts val="200"/>
              </a:spcBef>
            </a:pPr>
            <a:r>
              <a:rPr lang="en-US" sz="900" dirty="0">
                <a:solidFill>
                  <a:srgbClr val="546568"/>
                </a:solidFill>
              </a:rPr>
              <a:t>&lt;</a:t>
            </a:r>
            <a:r>
              <a:rPr lang="en-US" sz="900" dirty="0" err="1">
                <a:solidFill>
                  <a:srgbClr val="546568"/>
                </a:solidFill>
              </a:rPr>
              <a:t>staticGroupAssignment</a:t>
            </a:r>
            <a:r>
              <a:rPr lang="en-US" sz="900" dirty="0">
                <a:solidFill>
                  <a:srgbClr val="546568"/>
                </a:solidFill>
              </a:rPr>
              <a:t>&gt;</a:t>
            </a:r>
            <a:r>
              <a:rPr lang="en-US" sz="900" b="1" dirty="0">
                <a:solidFill>
                  <a:srgbClr val="0000FF"/>
                </a:solidFill>
              </a:rPr>
              <a:t>true</a:t>
            </a:r>
            <a:r>
              <a:rPr lang="en-US" sz="900" dirty="0">
                <a:solidFill>
                  <a:srgbClr val="546568"/>
                </a:solidFill>
              </a:rPr>
              <a:t>&lt;/</a:t>
            </a:r>
            <a:r>
              <a:rPr lang="en-US" sz="900" dirty="0" err="1">
                <a:solidFill>
                  <a:srgbClr val="546568"/>
                </a:solidFill>
              </a:rPr>
              <a:t>staticGroupAssignment</a:t>
            </a:r>
            <a:r>
              <a:rPr lang="en-US" sz="900" dirty="0">
                <a:solidFill>
                  <a:srgbClr val="546568"/>
                </a:solidFill>
              </a:rPr>
              <a:t>&gt;</a:t>
            </a:r>
          </a:p>
          <a:p>
            <a:pPr marL="0" lvl="1" indent="-115888">
              <a:lnSpc>
                <a:spcPct val="95000"/>
              </a:lnSpc>
              <a:spcBef>
                <a:spcPts val="200"/>
              </a:spcBef>
            </a:pPr>
            <a:r>
              <a:rPr lang="en-US" sz="900" dirty="0">
                <a:solidFill>
                  <a:srgbClr val="546568"/>
                </a:solidFill>
              </a:rPr>
              <a:t>&lt;</a:t>
            </a:r>
            <a:r>
              <a:rPr lang="en-US" sz="900" dirty="0" err="1">
                <a:solidFill>
                  <a:srgbClr val="546568"/>
                </a:solidFill>
              </a:rPr>
              <a:t>staticProfileAssignment</a:t>
            </a:r>
            <a:r>
              <a:rPr lang="en-US" sz="900" dirty="0">
                <a:solidFill>
                  <a:srgbClr val="546568"/>
                </a:solidFill>
              </a:rPr>
              <a:t>&gt;</a:t>
            </a:r>
            <a:r>
              <a:rPr lang="en-US" sz="900" b="1" dirty="0">
                <a:solidFill>
                  <a:srgbClr val="0000FF"/>
                </a:solidFill>
              </a:rPr>
              <a:t>true</a:t>
            </a:r>
            <a:r>
              <a:rPr lang="en-US" sz="900" dirty="0">
                <a:solidFill>
                  <a:srgbClr val="546568"/>
                </a:solidFill>
              </a:rPr>
              <a:t>&lt;/</a:t>
            </a:r>
            <a:r>
              <a:rPr lang="en-US" sz="900" dirty="0" err="1">
                <a:solidFill>
                  <a:srgbClr val="546568"/>
                </a:solidFill>
              </a:rPr>
              <a:t>staticProfileAssignment</a:t>
            </a:r>
            <a:r>
              <a:rPr lang="en-US" sz="900" dirty="0">
                <a:solidFill>
                  <a:srgbClr val="546568"/>
                </a:solidFill>
              </a:rPr>
              <a:t>&gt;</a:t>
            </a:r>
          </a:p>
          <a:p>
            <a:pPr marL="0" lvl="1" indent="-115888">
              <a:lnSpc>
                <a:spcPct val="95000"/>
              </a:lnSpc>
              <a:spcBef>
                <a:spcPts val="200"/>
              </a:spcBef>
            </a:pPr>
            <a:r>
              <a:rPr lang="en-US" sz="900" dirty="0">
                <a:solidFill>
                  <a:srgbClr val="546568"/>
                </a:solidFill>
              </a:rPr>
              <a:t>&lt;/ns3:endpoint&gt;</a:t>
            </a:r>
            <a:endParaRPr lang="en-US" sz="300" dirty="0">
              <a:solidFill>
                <a:srgbClr val="546568"/>
              </a:solidFill>
            </a:endParaRPr>
          </a:p>
        </p:txBody>
      </p:sp>
      <p:grpSp>
        <p:nvGrpSpPr>
          <p:cNvPr id="29" name="Group 28"/>
          <p:cNvGrpSpPr/>
          <p:nvPr/>
        </p:nvGrpSpPr>
        <p:grpSpPr>
          <a:xfrm>
            <a:off x="6328838" y="-1440"/>
            <a:ext cx="2885116" cy="402431"/>
            <a:chOff x="5718685" y="3175"/>
            <a:chExt cx="3484886" cy="536575"/>
          </a:xfrm>
        </p:grpSpPr>
        <p:sp>
          <p:nvSpPr>
            <p:cNvPr id="30" name="Freeform 29"/>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(1)</a:t>
              </a:r>
              <a:endParaRPr lang="en-US" dirty="0">
                <a:solidFill>
                  <a:schemeClr val="bg1"/>
                </a:solidFill>
              </a:endParaRPr>
            </a:p>
          </p:txBody>
        </p:sp>
      </p:grpSp>
    </p:spTree>
    <p:extLst>
      <p:ext uri="{BB962C8B-B14F-4D97-AF65-F5344CB8AC3E}">
        <p14:creationId xmlns:p14="http://schemas.microsoft.com/office/powerpoint/2010/main" val="1985182144"/>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Screen Shot 2016-09-08 at 10.14.20.png"/>
          <p:cNvPicPr>
            <a:picLocks noChangeAspect="1"/>
          </p:cNvPicPr>
          <p:nvPr/>
        </p:nvPicPr>
        <p:blipFill rotWithShape="1">
          <a:blip r:embed="rId2">
            <a:extLst>
              <a:ext uri="{28A0092B-C50C-407E-A947-70E740481C1C}">
                <a14:useLocalDpi xmlns:a14="http://schemas.microsoft.com/office/drawing/2010/main" val="0"/>
              </a:ext>
            </a:extLst>
          </a:blip>
          <a:srcRect r="15175" b="23759"/>
          <a:stretch/>
        </p:blipFill>
        <p:spPr>
          <a:xfrm>
            <a:off x="336265" y="1449167"/>
            <a:ext cx="3819715" cy="1385708"/>
          </a:xfrm>
          <a:prstGeom prst="rect">
            <a:avLst/>
          </a:prstGeom>
        </p:spPr>
      </p:pic>
      <p:sp>
        <p:nvSpPr>
          <p:cNvPr id="3" name="Title 2"/>
          <p:cNvSpPr>
            <a:spLocks noGrp="1"/>
          </p:cNvSpPr>
          <p:nvPr>
            <p:ph type="title"/>
          </p:nvPr>
        </p:nvSpPr>
        <p:spPr/>
        <p:txBody>
          <a:bodyPr/>
          <a:lstStyle/>
          <a:p>
            <a:r>
              <a:rPr lang="en-US" altLang="ja-JP" dirty="0" smtClean="0"/>
              <a:t>Identity Group</a:t>
            </a:r>
            <a:r>
              <a:rPr lang="ja-JP" altLang="en-US" dirty="0" smtClean="0"/>
              <a:t>の作成</a:t>
            </a:r>
            <a:endParaRPr lang="en-US" dirty="0"/>
          </a:p>
        </p:txBody>
      </p:sp>
      <p:sp>
        <p:nvSpPr>
          <p:cNvPr id="7" name="Rectangle 6"/>
          <p:cNvSpPr/>
          <p:nvPr/>
        </p:nvSpPr>
        <p:spPr>
          <a:xfrm>
            <a:off x="295741" y="978075"/>
            <a:ext cx="6416942" cy="22834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Administration  &gt; Identity Management &gt; Identities &gt; Users</a:t>
            </a:r>
          </a:p>
        </p:txBody>
      </p:sp>
      <p:sp>
        <p:nvSpPr>
          <p:cNvPr id="8" name="Line Callout 1 7"/>
          <p:cNvSpPr/>
          <p:nvPr/>
        </p:nvSpPr>
        <p:spPr>
          <a:xfrm>
            <a:off x="3177096" y="2001531"/>
            <a:ext cx="1329854" cy="231376"/>
          </a:xfrm>
          <a:prstGeom prst="borderCallout1">
            <a:avLst>
              <a:gd name="adj1" fmla="val 101565"/>
              <a:gd name="adj2" fmla="val -6107"/>
              <a:gd name="adj3" fmla="val 167966"/>
              <a:gd name="adj4" fmla="val -41373"/>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altLang="ja-JP" sz="1200" dirty="0" smtClean="0">
                <a:solidFill>
                  <a:srgbClr val="6C6C6C"/>
                </a:solidFill>
              </a:rPr>
              <a:t>Add</a:t>
            </a:r>
            <a:r>
              <a:rPr lang="ja-JP" altLang="en-US" sz="1200" dirty="0" smtClean="0">
                <a:solidFill>
                  <a:srgbClr val="6C6C6C"/>
                </a:solidFill>
              </a:rPr>
              <a:t>をクリック</a:t>
            </a:r>
            <a:endParaRPr lang="en-US" altLang="ja-JP" sz="1200" dirty="0" smtClean="0">
              <a:solidFill>
                <a:srgbClr val="6C6C6C"/>
              </a:solidFill>
            </a:endParaRPr>
          </a:p>
        </p:txBody>
      </p:sp>
      <p:pic>
        <p:nvPicPr>
          <p:cNvPr id="11" name="Picture 10" descr="Screen Shot 2016-09-08 at 10.14.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625" y="3006761"/>
            <a:ext cx="5469032" cy="1515413"/>
          </a:xfrm>
          <a:prstGeom prst="rect">
            <a:avLst/>
          </a:prstGeom>
        </p:spPr>
      </p:pic>
      <p:sp>
        <p:nvSpPr>
          <p:cNvPr id="9" name="Line Callout 1 8"/>
          <p:cNvSpPr/>
          <p:nvPr/>
        </p:nvSpPr>
        <p:spPr>
          <a:xfrm>
            <a:off x="5780204" y="2922091"/>
            <a:ext cx="2173797" cy="255258"/>
          </a:xfrm>
          <a:prstGeom prst="borderCallout1">
            <a:avLst>
              <a:gd name="adj1" fmla="val 138710"/>
              <a:gd name="adj2" fmla="val -2517"/>
              <a:gd name="adj3" fmla="val 200983"/>
              <a:gd name="adj4" fmla="val -20551"/>
            </a:avLst>
          </a:prstGeom>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200" dirty="0" smtClean="0">
                <a:solidFill>
                  <a:srgbClr val="6C6C6C"/>
                </a:solidFill>
              </a:rPr>
              <a:t>グループ名を入力して</a:t>
            </a:r>
            <a:r>
              <a:rPr lang="en-US" altLang="ja-JP" sz="1200" dirty="0" smtClean="0">
                <a:solidFill>
                  <a:srgbClr val="6C6C6C"/>
                </a:solidFill>
              </a:rPr>
              <a:t>Submit</a:t>
            </a:r>
          </a:p>
        </p:txBody>
      </p:sp>
      <p:grpSp>
        <p:nvGrpSpPr>
          <p:cNvPr id="12" name="Group 11"/>
          <p:cNvGrpSpPr/>
          <p:nvPr/>
        </p:nvGrpSpPr>
        <p:grpSpPr>
          <a:xfrm>
            <a:off x="6328838" y="-1440"/>
            <a:ext cx="2885116" cy="402431"/>
            <a:chOff x="5718685" y="3175"/>
            <a:chExt cx="3484886" cy="536575"/>
          </a:xfrm>
        </p:grpSpPr>
        <p:sp>
          <p:nvSpPr>
            <p:cNvPr id="13" name="Freeform 12"/>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(1)</a:t>
              </a:r>
              <a:endParaRPr lang="en-US" dirty="0">
                <a:solidFill>
                  <a:schemeClr val="bg1"/>
                </a:solidFill>
              </a:endParaRPr>
            </a:p>
          </p:txBody>
        </p:sp>
      </p:grpSp>
    </p:spTree>
    <p:extLst>
      <p:ext uri="{BB962C8B-B14F-4D97-AF65-F5344CB8AC3E}">
        <p14:creationId xmlns:p14="http://schemas.microsoft.com/office/powerpoint/2010/main" val="1650354416"/>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MAC</a:t>
            </a:r>
            <a:r>
              <a:rPr lang="ja-JP" altLang="en-US" dirty="0" smtClean="0"/>
              <a:t>アドレス登録方法</a:t>
            </a:r>
            <a:r>
              <a:rPr lang="en-US" altLang="ja-JP" dirty="0" smtClean="0"/>
              <a:t> (〜ISE2.0)</a:t>
            </a:r>
            <a:endParaRPr lang="en-US" dirty="0"/>
          </a:p>
        </p:txBody>
      </p:sp>
      <p:pic>
        <p:nvPicPr>
          <p:cNvPr id="5" name="Picture 4" descr="Screen Shot 2016-09-07 at 16.33.33.png"/>
          <p:cNvPicPr>
            <a:picLocks noChangeAspect="1"/>
          </p:cNvPicPr>
          <p:nvPr/>
        </p:nvPicPr>
        <p:blipFill rotWithShape="1">
          <a:blip r:embed="rId2">
            <a:extLst>
              <a:ext uri="{28A0092B-C50C-407E-A947-70E740481C1C}">
                <a14:useLocalDpi xmlns:a14="http://schemas.microsoft.com/office/drawing/2010/main" val="0"/>
              </a:ext>
            </a:extLst>
          </a:blip>
          <a:srcRect r="25979"/>
          <a:stretch/>
        </p:blipFill>
        <p:spPr>
          <a:xfrm>
            <a:off x="332732" y="1280007"/>
            <a:ext cx="3496265" cy="3037600"/>
          </a:xfrm>
          <a:prstGeom prst="rect">
            <a:avLst/>
          </a:prstGeom>
        </p:spPr>
      </p:pic>
      <p:pic>
        <p:nvPicPr>
          <p:cNvPr id="6" name="Picture 5" descr="Screen Shot 2016-09-07 at 16.34.07.png"/>
          <p:cNvPicPr>
            <a:picLocks noChangeAspect="1"/>
          </p:cNvPicPr>
          <p:nvPr/>
        </p:nvPicPr>
        <p:blipFill rotWithShape="1">
          <a:blip r:embed="rId3">
            <a:extLst>
              <a:ext uri="{28A0092B-C50C-407E-A947-70E740481C1C}">
                <a14:useLocalDpi xmlns:a14="http://schemas.microsoft.com/office/drawing/2010/main" val="0"/>
              </a:ext>
            </a:extLst>
          </a:blip>
          <a:srcRect l="25318" t="22278" r="4491" b="5259"/>
          <a:stretch/>
        </p:blipFill>
        <p:spPr>
          <a:xfrm>
            <a:off x="3962678" y="1280006"/>
            <a:ext cx="4935641" cy="2558824"/>
          </a:xfrm>
          <a:prstGeom prst="rect">
            <a:avLst/>
          </a:prstGeom>
        </p:spPr>
      </p:pic>
      <p:sp>
        <p:nvSpPr>
          <p:cNvPr id="7" name="Rectangle 6"/>
          <p:cNvSpPr/>
          <p:nvPr/>
        </p:nvSpPr>
        <p:spPr>
          <a:xfrm>
            <a:off x="295741" y="978075"/>
            <a:ext cx="6416942" cy="22834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Administration  &gt; Identity Management &gt; Identities</a:t>
            </a:r>
            <a:r>
              <a:rPr lang="en-US" sz="1600" dirty="0"/>
              <a:t> </a:t>
            </a:r>
            <a:r>
              <a:rPr lang="en-US" sz="1600" dirty="0" smtClean="0"/>
              <a:t>&gt; Endpoints</a:t>
            </a:r>
          </a:p>
        </p:txBody>
      </p:sp>
      <p:sp>
        <p:nvSpPr>
          <p:cNvPr id="8" name="Line Callout 1 7"/>
          <p:cNvSpPr/>
          <p:nvPr/>
        </p:nvSpPr>
        <p:spPr>
          <a:xfrm>
            <a:off x="2460947" y="3109406"/>
            <a:ext cx="1329854" cy="231376"/>
          </a:xfrm>
          <a:prstGeom prst="borderCallout1">
            <a:avLst>
              <a:gd name="adj1" fmla="val 101565"/>
              <a:gd name="adj2" fmla="val -6107"/>
              <a:gd name="adj3" fmla="val 176221"/>
              <a:gd name="adj4" fmla="val -22704"/>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altLang="ja-JP" sz="1200" dirty="0" smtClean="0">
                <a:solidFill>
                  <a:srgbClr val="6C6C6C"/>
                </a:solidFill>
              </a:rPr>
              <a:t>Add</a:t>
            </a:r>
            <a:r>
              <a:rPr lang="ja-JP" altLang="en-US" sz="1200" dirty="0" smtClean="0">
                <a:solidFill>
                  <a:srgbClr val="6C6C6C"/>
                </a:solidFill>
              </a:rPr>
              <a:t>をクリック</a:t>
            </a:r>
            <a:endParaRPr lang="en-US" altLang="ja-JP" sz="1200" dirty="0" smtClean="0">
              <a:solidFill>
                <a:srgbClr val="6C6C6C"/>
              </a:solidFill>
            </a:endParaRPr>
          </a:p>
        </p:txBody>
      </p:sp>
      <p:sp>
        <p:nvSpPr>
          <p:cNvPr id="9" name="Line Callout 1 8"/>
          <p:cNvSpPr/>
          <p:nvPr/>
        </p:nvSpPr>
        <p:spPr>
          <a:xfrm>
            <a:off x="6257635" y="1680836"/>
            <a:ext cx="2173797" cy="255258"/>
          </a:xfrm>
          <a:prstGeom prst="borderCallout1">
            <a:avLst>
              <a:gd name="adj1" fmla="val 30219"/>
              <a:gd name="adj2" fmla="val -6031"/>
              <a:gd name="adj3" fmla="val -23480"/>
              <a:gd name="adj4" fmla="val -24504"/>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altLang="ja-JP" sz="1200" dirty="0" smtClean="0">
                <a:solidFill>
                  <a:srgbClr val="6C6C6C"/>
                </a:solidFill>
              </a:rPr>
              <a:t>MAC</a:t>
            </a:r>
            <a:r>
              <a:rPr lang="ja-JP" altLang="en-US" sz="1200" dirty="0" smtClean="0">
                <a:solidFill>
                  <a:srgbClr val="6C6C6C"/>
                </a:solidFill>
              </a:rPr>
              <a:t>アドレスを入力して</a:t>
            </a:r>
            <a:r>
              <a:rPr lang="en-US" altLang="ja-JP" sz="1200" dirty="0" smtClean="0">
                <a:solidFill>
                  <a:srgbClr val="6C6C6C"/>
                </a:solidFill>
              </a:rPr>
              <a:t>Save</a:t>
            </a:r>
          </a:p>
        </p:txBody>
      </p:sp>
      <p:sp>
        <p:nvSpPr>
          <p:cNvPr id="10" name="Line Callout 1 9"/>
          <p:cNvSpPr/>
          <p:nvPr/>
        </p:nvSpPr>
        <p:spPr>
          <a:xfrm>
            <a:off x="6257635" y="2822694"/>
            <a:ext cx="2525619" cy="255258"/>
          </a:xfrm>
          <a:prstGeom prst="borderCallout1">
            <a:avLst>
              <a:gd name="adj1" fmla="val 30219"/>
              <a:gd name="adj2" fmla="val -6031"/>
              <a:gd name="adj3" fmla="val 114938"/>
              <a:gd name="adj4" fmla="val -21868"/>
            </a:avLst>
          </a:prstGeom>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200" dirty="0" smtClean="0">
                <a:solidFill>
                  <a:srgbClr val="6C6C6C"/>
                </a:solidFill>
              </a:rPr>
              <a:t>（オプション）所属グループを選択</a:t>
            </a:r>
            <a:endParaRPr lang="en-US" altLang="ja-JP" sz="1200" dirty="0" smtClean="0">
              <a:solidFill>
                <a:srgbClr val="6C6C6C"/>
              </a:solidFill>
            </a:endParaRPr>
          </a:p>
        </p:txBody>
      </p:sp>
      <p:grpSp>
        <p:nvGrpSpPr>
          <p:cNvPr id="11" name="Group 10"/>
          <p:cNvGrpSpPr/>
          <p:nvPr/>
        </p:nvGrpSpPr>
        <p:grpSpPr>
          <a:xfrm>
            <a:off x="6328838" y="-1440"/>
            <a:ext cx="2885116" cy="402431"/>
            <a:chOff x="5718685" y="3175"/>
            <a:chExt cx="3484886" cy="536575"/>
          </a:xfrm>
        </p:grpSpPr>
        <p:sp>
          <p:nvSpPr>
            <p:cNvPr id="12" name="Freeform 11"/>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(1)</a:t>
              </a:r>
              <a:endParaRPr lang="en-US" dirty="0">
                <a:solidFill>
                  <a:schemeClr val="bg1"/>
                </a:solidFill>
              </a:endParaRPr>
            </a:p>
          </p:txBody>
        </p:sp>
      </p:grpSp>
    </p:spTree>
    <p:extLst>
      <p:ext uri="{BB962C8B-B14F-4D97-AF65-F5344CB8AC3E}">
        <p14:creationId xmlns:p14="http://schemas.microsoft.com/office/powerpoint/2010/main" val="607885060"/>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MAC</a:t>
            </a:r>
            <a:r>
              <a:rPr lang="ja-JP" altLang="en-US" dirty="0" smtClean="0"/>
              <a:t>アドレス登録方法</a:t>
            </a:r>
            <a:r>
              <a:rPr lang="en-US" altLang="ja-JP" dirty="0" smtClean="0"/>
              <a:t> (ISE 2.1〜)</a:t>
            </a:r>
            <a:endParaRPr lang="en-US" dirty="0"/>
          </a:p>
        </p:txBody>
      </p:sp>
      <p:pic>
        <p:nvPicPr>
          <p:cNvPr id="5" name="Picture 4" descr="Screen Shot 2016-09-07 at 13.39.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060" y="1260508"/>
            <a:ext cx="4932590" cy="2874344"/>
          </a:xfrm>
          <a:prstGeom prst="rect">
            <a:avLst/>
          </a:prstGeom>
        </p:spPr>
      </p:pic>
      <p:pic>
        <p:nvPicPr>
          <p:cNvPr id="2" name="Picture 1" descr="Screen Shot 2016-09-07 at 13.39.27.png"/>
          <p:cNvPicPr>
            <a:picLocks noChangeAspect="1"/>
          </p:cNvPicPr>
          <p:nvPr/>
        </p:nvPicPr>
        <p:blipFill rotWithShape="1">
          <a:blip r:embed="rId3">
            <a:extLst>
              <a:ext uri="{28A0092B-C50C-407E-A947-70E740481C1C}">
                <a14:useLocalDpi xmlns:a14="http://schemas.microsoft.com/office/drawing/2010/main" val="0"/>
              </a:ext>
            </a:extLst>
          </a:blip>
          <a:srcRect r="44768"/>
          <a:stretch/>
        </p:blipFill>
        <p:spPr>
          <a:xfrm>
            <a:off x="315105" y="1260508"/>
            <a:ext cx="3179691" cy="3418655"/>
          </a:xfrm>
          <a:prstGeom prst="rect">
            <a:avLst/>
          </a:prstGeom>
        </p:spPr>
      </p:pic>
      <p:sp>
        <p:nvSpPr>
          <p:cNvPr id="6" name="Line Callout 1 5"/>
          <p:cNvSpPr/>
          <p:nvPr/>
        </p:nvSpPr>
        <p:spPr>
          <a:xfrm>
            <a:off x="1410599" y="3529575"/>
            <a:ext cx="1329854" cy="231376"/>
          </a:xfrm>
          <a:prstGeom prst="borderCallout1">
            <a:avLst>
              <a:gd name="adj1" fmla="val 101565"/>
              <a:gd name="adj2" fmla="val -6107"/>
              <a:gd name="adj3" fmla="val 176221"/>
              <a:gd name="adj4" fmla="val -22704"/>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altLang="ja-JP" sz="1200" dirty="0" smtClean="0">
                <a:solidFill>
                  <a:srgbClr val="6C6C6C"/>
                </a:solidFill>
              </a:rPr>
              <a:t>Add</a:t>
            </a:r>
            <a:r>
              <a:rPr lang="ja-JP" altLang="en-US" sz="1200" dirty="0" smtClean="0">
                <a:solidFill>
                  <a:srgbClr val="6C6C6C"/>
                </a:solidFill>
              </a:rPr>
              <a:t>をクリック</a:t>
            </a:r>
            <a:endParaRPr lang="en-US" altLang="ja-JP" sz="1200" dirty="0" smtClean="0">
              <a:solidFill>
                <a:srgbClr val="6C6C6C"/>
              </a:solidFill>
            </a:endParaRPr>
          </a:p>
        </p:txBody>
      </p:sp>
      <p:sp>
        <p:nvSpPr>
          <p:cNvPr id="7" name="Line Callout 1 6"/>
          <p:cNvSpPr/>
          <p:nvPr/>
        </p:nvSpPr>
        <p:spPr>
          <a:xfrm>
            <a:off x="6267184" y="2186948"/>
            <a:ext cx="2173797" cy="255258"/>
          </a:xfrm>
          <a:prstGeom prst="borderCallout1">
            <a:avLst>
              <a:gd name="adj1" fmla="val 30219"/>
              <a:gd name="adj2" fmla="val -6031"/>
              <a:gd name="adj3" fmla="val -23480"/>
              <a:gd name="adj4" fmla="val -24504"/>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altLang="ja-JP" sz="1200" dirty="0" smtClean="0">
                <a:solidFill>
                  <a:srgbClr val="6C6C6C"/>
                </a:solidFill>
              </a:rPr>
              <a:t>MAC</a:t>
            </a:r>
            <a:r>
              <a:rPr lang="ja-JP" altLang="en-US" sz="1200" dirty="0" smtClean="0">
                <a:solidFill>
                  <a:srgbClr val="6C6C6C"/>
                </a:solidFill>
              </a:rPr>
              <a:t>アドレスを入力して</a:t>
            </a:r>
            <a:r>
              <a:rPr lang="en-US" altLang="ja-JP" sz="1200" dirty="0" smtClean="0">
                <a:solidFill>
                  <a:srgbClr val="6C6C6C"/>
                </a:solidFill>
              </a:rPr>
              <a:t>Save</a:t>
            </a:r>
          </a:p>
        </p:txBody>
      </p:sp>
      <p:sp>
        <p:nvSpPr>
          <p:cNvPr id="8" name="Line Callout 1 7"/>
          <p:cNvSpPr/>
          <p:nvPr/>
        </p:nvSpPr>
        <p:spPr>
          <a:xfrm>
            <a:off x="6267184" y="2998068"/>
            <a:ext cx="2525619" cy="255258"/>
          </a:xfrm>
          <a:prstGeom prst="borderCallout1">
            <a:avLst>
              <a:gd name="adj1" fmla="val 30219"/>
              <a:gd name="adj2" fmla="val -6031"/>
              <a:gd name="adj3" fmla="val 114938"/>
              <a:gd name="adj4" fmla="val -21868"/>
            </a:avLst>
          </a:prstGeom>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200" dirty="0" smtClean="0">
                <a:solidFill>
                  <a:srgbClr val="6C6C6C"/>
                </a:solidFill>
              </a:rPr>
              <a:t>（オプション）所属グループを選択</a:t>
            </a:r>
            <a:endParaRPr lang="en-US" altLang="ja-JP" sz="1200" dirty="0" smtClean="0">
              <a:solidFill>
                <a:srgbClr val="6C6C6C"/>
              </a:solidFill>
            </a:endParaRPr>
          </a:p>
        </p:txBody>
      </p:sp>
      <p:sp>
        <p:nvSpPr>
          <p:cNvPr id="9" name="Rectangle 8"/>
          <p:cNvSpPr/>
          <p:nvPr/>
        </p:nvSpPr>
        <p:spPr>
          <a:xfrm>
            <a:off x="295741" y="978075"/>
            <a:ext cx="3867459" cy="22834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Context Visibility &gt; Endpoints</a:t>
            </a:r>
          </a:p>
        </p:txBody>
      </p:sp>
      <p:grpSp>
        <p:nvGrpSpPr>
          <p:cNvPr id="10" name="Group 9"/>
          <p:cNvGrpSpPr/>
          <p:nvPr/>
        </p:nvGrpSpPr>
        <p:grpSpPr>
          <a:xfrm>
            <a:off x="6328838" y="-1440"/>
            <a:ext cx="2885116" cy="402431"/>
            <a:chOff x="5718685" y="3175"/>
            <a:chExt cx="3484886" cy="536575"/>
          </a:xfrm>
        </p:grpSpPr>
        <p:sp>
          <p:nvSpPr>
            <p:cNvPr id="11" name="Freeform 10"/>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(1)</a:t>
              </a:r>
              <a:endParaRPr lang="en-US" dirty="0">
                <a:solidFill>
                  <a:schemeClr val="bg1"/>
                </a:solidFill>
              </a:endParaRPr>
            </a:p>
          </p:txBody>
        </p:sp>
      </p:grpSp>
    </p:spTree>
    <p:extLst>
      <p:ext uri="{BB962C8B-B14F-4D97-AF65-F5344CB8AC3E}">
        <p14:creationId xmlns:p14="http://schemas.microsoft.com/office/powerpoint/2010/main" val="1144494641"/>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528" y="1059582"/>
            <a:ext cx="8496944" cy="1237301"/>
          </a:xfrm>
          <a:prstGeom prst="roundRect">
            <a:avLst/>
          </a:prstGeom>
          <a:solidFill>
            <a:schemeClr val="accent5">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smtClean="0"/>
          </a:p>
        </p:txBody>
      </p:sp>
      <p:sp>
        <p:nvSpPr>
          <p:cNvPr id="5" name="Text Placeholder 1"/>
          <p:cNvSpPr>
            <a:spLocks noGrp="1"/>
          </p:cNvSpPr>
          <p:nvPr>
            <p:ph type="body" sz="quarter" idx="10"/>
          </p:nvPr>
        </p:nvSpPr>
        <p:spPr>
          <a:xfrm>
            <a:off x="395536" y="1102470"/>
            <a:ext cx="8208912" cy="1194413"/>
          </a:xfrm>
        </p:spPr>
        <p:txBody>
          <a:bodyPr>
            <a:normAutofit fontScale="92500" lnSpcReduction="10000"/>
          </a:bodyPr>
          <a:lstStyle/>
          <a:p>
            <a:r>
              <a:rPr lang="ja-JP" altLang="en-US" sz="1600" dirty="0" smtClean="0"/>
              <a:t>想定顧客例</a:t>
            </a:r>
            <a:endParaRPr lang="en-US" altLang="ja-JP" sz="1600" dirty="0"/>
          </a:p>
          <a:p>
            <a:pPr marL="692150" lvl="1" indent="-285750">
              <a:buFont typeface="Wingdings" charset="2"/>
              <a:buChar char="Ø"/>
            </a:pPr>
            <a:r>
              <a:rPr lang="ja-JP" altLang="en-US" sz="1400" dirty="0" smtClean="0"/>
              <a:t>証明書を使用した</a:t>
            </a:r>
            <a:r>
              <a:rPr lang="en-US" altLang="ja-JP" sz="1400" dirty="0" smtClean="0"/>
              <a:t>802.1x</a:t>
            </a:r>
            <a:r>
              <a:rPr lang="ja-JP" altLang="en-US" sz="1400" dirty="0" smtClean="0"/>
              <a:t>認証を実施し、セキュリティを向上したい</a:t>
            </a:r>
            <a:endParaRPr lang="en-US" altLang="ja-JP" sz="1400" dirty="0" smtClean="0"/>
          </a:p>
          <a:p>
            <a:pPr marL="692150" lvl="1" indent="-285750">
              <a:buFont typeface="Wingdings" charset="2"/>
              <a:buChar char="Ø"/>
            </a:pPr>
            <a:r>
              <a:rPr lang="ja-JP" altLang="en-US" sz="1400" dirty="0" smtClean="0"/>
              <a:t>必要に応じて、ユーザや端末属性に応じて適用する</a:t>
            </a:r>
            <a:r>
              <a:rPr lang="en-US" altLang="ja-JP" sz="1400" dirty="0" smtClean="0"/>
              <a:t>VLAN</a:t>
            </a:r>
            <a:r>
              <a:rPr lang="ja-JP" altLang="en-US" sz="1400" dirty="0" smtClean="0"/>
              <a:t>や</a:t>
            </a:r>
            <a:r>
              <a:rPr lang="en-US" altLang="ja-JP" sz="1400" dirty="0" smtClean="0"/>
              <a:t>ACL</a:t>
            </a:r>
            <a:r>
              <a:rPr lang="ja-JP" altLang="en-US" sz="1400" dirty="0" smtClean="0"/>
              <a:t>を変更したい</a:t>
            </a:r>
            <a:endParaRPr lang="en-US" altLang="ja-JP" sz="1400" dirty="0" smtClean="0"/>
          </a:p>
          <a:p>
            <a:pPr marL="692150" lvl="1" indent="-285750">
              <a:buFont typeface="Wingdings" charset="2"/>
              <a:buChar char="Ø"/>
            </a:pPr>
            <a:r>
              <a:rPr lang="ja-JP" altLang="en-US" sz="1400" dirty="0" smtClean="0"/>
              <a:t>外部の認証局を利用し、証明書の内容（アトリビュート）を属性に応じて変えている場合に有効</a:t>
            </a:r>
            <a:endParaRPr lang="en-US" altLang="ja-JP" sz="1100" dirty="0" smtClean="0"/>
          </a:p>
          <a:p>
            <a:pPr marL="406400" lvl="1" indent="0">
              <a:buNone/>
            </a:pPr>
            <a:r>
              <a:rPr lang="en-US" altLang="ja-JP" sz="1100" dirty="0"/>
              <a:t>	</a:t>
            </a:r>
            <a:r>
              <a:rPr lang="en-US" altLang="ja-JP" sz="1100" dirty="0" smtClean="0"/>
              <a:t>※</a:t>
            </a:r>
            <a:r>
              <a:rPr lang="ja-JP" altLang="en-US" sz="1100" dirty="0" smtClean="0"/>
              <a:t>証明書の各アトリビュートに含まれる内容を確認の上、適切な検索条件を指定してください</a:t>
            </a:r>
            <a:endParaRPr lang="en-US" altLang="ja-JP" sz="1100" dirty="0"/>
          </a:p>
        </p:txBody>
      </p:sp>
      <p:sp>
        <p:nvSpPr>
          <p:cNvPr id="3" name="Title 2"/>
          <p:cNvSpPr>
            <a:spLocks noGrp="1"/>
          </p:cNvSpPr>
          <p:nvPr>
            <p:ph type="title"/>
          </p:nvPr>
        </p:nvSpPr>
        <p:spPr/>
        <p:txBody>
          <a:bodyPr/>
          <a:lstStyle/>
          <a:p>
            <a:r>
              <a:rPr lang="ja-JP" altLang="en-US" sz="2400" dirty="0" smtClean="0">
                <a:solidFill>
                  <a:srgbClr val="F68B1F"/>
                </a:solidFill>
              </a:rPr>
              <a:t>設定サンプル</a:t>
            </a:r>
            <a:r>
              <a:rPr lang="en-US" altLang="ja-JP" sz="2400" dirty="0" smtClean="0">
                <a:solidFill>
                  <a:srgbClr val="F68B1F"/>
                </a:solidFill>
              </a:rPr>
              <a:t>(2) </a:t>
            </a:r>
            <a:r>
              <a:rPr lang="en-US" altLang="ja-JP" sz="2800" dirty="0" smtClean="0"/>
              <a:t/>
            </a:r>
            <a:br>
              <a:rPr lang="en-US" altLang="ja-JP" sz="2800" dirty="0" smtClean="0"/>
            </a:br>
            <a:r>
              <a:rPr lang="ja-JP" altLang="en-US" sz="2800" dirty="0" smtClean="0"/>
              <a:t>証明書認証</a:t>
            </a:r>
            <a:endParaRPr lang="en-US" sz="2800" dirty="0"/>
          </a:p>
        </p:txBody>
      </p:sp>
      <p:grpSp>
        <p:nvGrpSpPr>
          <p:cNvPr id="9" name="Group 166"/>
          <p:cNvGrpSpPr>
            <a:grpSpLocks/>
          </p:cNvGrpSpPr>
          <p:nvPr/>
        </p:nvGrpSpPr>
        <p:grpSpPr bwMode="auto">
          <a:xfrm>
            <a:off x="4644008" y="2809987"/>
            <a:ext cx="720080" cy="432048"/>
            <a:chOff x="6577533" y="1282101"/>
            <a:chExt cx="1035503" cy="1035503"/>
          </a:xfrm>
        </p:grpSpPr>
        <p:pic>
          <p:nvPicPr>
            <p:cNvPr id="10"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11" name="Group 603"/>
            <p:cNvGrpSpPr>
              <a:grpSpLocks/>
            </p:cNvGrpSpPr>
            <p:nvPr/>
          </p:nvGrpSpPr>
          <p:grpSpPr bwMode="auto">
            <a:xfrm>
              <a:off x="6895235" y="1612907"/>
              <a:ext cx="400047" cy="573366"/>
              <a:chOff x="6556" y="492"/>
              <a:chExt cx="2551" cy="3655"/>
            </a:xfrm>
            <a:solidFill>
              <a:schemeClr val="bg1"/>
            </a:solidFill>
            <a:effectLst/>
          </p:grpSpPr>
          <p:sp>
            <p:nvSpPr>
              <p:cNvPr id="1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1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2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3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3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3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3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3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sp>
            <p:nvSpPr>
              <p:cNvPr id="3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i="0" dirty="0">
                  <a:latin typeface="Arial"/>
                  <a:cs typeface="Arial"/>
                </a:endParaRPr>
              </a:p>
            </p:txBody>
          </p:sp>
        </p:grpSp>
      </p:grpSp>
      <p:sp>
        <p:nvSpPr>
          <p:cNvPr id="36" name="テキスト ボックス 69"/>
          <p:cNvSpPr txBox="1"/>
          <p:nvPr/>
        </p:nvSpPr>
        <p:spPr>
          <a:xfrm>
            <a:off x="4139952" y="2849184"/>
            <a:ext cx="648072" cy="307777"/>
          </a:xfrm>
          <a:prstGeom prst="rect">
            <a:avLst/>
          </a:prstGeom>
          <a:noFill/>
        </p:spPr>
        <p:txBody>
          <a:bodyPr wrap="square" rtlCol="0">
            <a:spAutoFit/>
          </a:bodyPr>
          <a:lstStyle/>
          <a:p>
            <a:pPr algn="ctr"/>
            <a:r>
              <a:rPr kumimoji="1" lang="en-US" altLang="ja-JP" sz="1400" dirty="0" smtClean="0">
                <a:solidFill>
                  <a:srgbClr val="4C4C4C"/>
                </a:solidFill>
              </a:rPr>
              <a:t>ISE</a:t>
            </a:r>
            <a:endParaRPr kumimoji="1" lang="ja-JP" altLang="en-US" sz="1400" dirty="0">
              <a:solidFill>
                <a:srgbClr val="4C4C4C"/>
              </a:solidFill>
            </a:endParaRPr>
          </a:p>
        </p:txBody>
      </p:sp>
      <p:sp>
        <p:nvSpPr>
          <p:cNvPr id="37" name="テキスト ボックス 70"/>
          <p:cNvSpPr txBox="1"/>
          <p:nvPr/>
        </p:nvSpPr>
        <p:spPr>
          <a:xfrm>
            <a:off x="4410635" y="3876169"/>
            <a:ext cx="1008112" cy="276999"/>
          </a:xfrm>
          <a:prstGeom prst="rect">
            <a:avLst/>
          </a:prstGeom>
          <a:noFill/>
        </p:spPr>
        <p:txBody>
          <a:bodyPr wrap="square" rtlCol="0">
            <a:spAutoFit/>
          </a:bodyPr>
          <a:lstStyle/>
          <a:p>
            <a:pPr algn="ctr"/>
            <a:r>
              <a:rPr kumimoji="1" lang="en-US" altLang="ja-JP" sz="1200" dirty="0" smtClean="0">
                <a:solidFill>
                  <a:srgbClr val="4C4C4C"/>
                </a:solidFill>
              </a:rPr>
              <a:t>Switch</a:t>
            </a:r>
            <a:endParaRPr kumimoji="1" lang="ja-JP" altLang="en-US" sz="1200" dirty="0">
              <a:solidFill>
                <a:srgbClr val="4C4C4C"/>
              </a:solidFill>
            </a:endParaRPr>
          </a:p>
        </p:txBody>
      </p:sp>
      <p:grpSp>
        <p:nvGrpSpPr>
          <p:cNvPr id="39" name="Group 10"/>
          <p:cNvGrpSpPr>
            <a:grpSpLocks/>
          </p:cNvGrpSpPr>
          <p:nvPr/>
        </p:nvGrpSpPr>
        <p:grpSpPr bwMode="auto">
          <a:xfrm>
            <a:off x="6504260" y="3311462"/>
            <a:ext cx="1308100" cy="656927"/>
            <a:chOff x="3898603" y="1771650"/>
            <a:chExt cx="1156294" cy="875904"/>
          </a:xfrm>
        </p:grpSpPr>
        <p:pic>
          <p:nvPicPr>
            <p:cNvPr id="40" name="Picture 171" descr="Device_cloud_white_3041_default_256.png"/>
            <p:cNvPicPr>
              <a:picLocks noChangeAspect="1"/>
            </p:cNvPicPr>
            <p:nvPr/>
          </p:nvPicPr>
          <p:blipFill>
            <a:blip r:embed="rId3" cstate="screen"/>
            <a:srcRect/>
            <a:stretch>
              <a:fillRect/>
            </a:stretch>
          </p:blipFill>
          <p:spPr bwMode="auto">
            <a:xfrm>
              <a:off x="3898603" y="1771650"/>
              <a:ext cx="1156294" cy="771526"/>
            </a:xfrm>
            <a:prstGeom prst="rect">
              <a:avLst/>
            </a:prstGeom>
            <a:noFill/>
            <a:ln w="9525">
              <a:noFill/>
              <a:miter lim="800000"/>
              <a:headEnd/>
              <a:tailEnd/>
            </a:ln>
          </p:spPr>
        </p:pic>
        <p:sp>
          <p:nvSpPr>
            <p:cNvPr id="41" name="TextBox 273"/>
            <p:cNvSpPr txBox="1"/>
            <p:nvPr/>
          </p:nvSpPr>
          <p:spPr>
            <a:xfrm>
              <a:off x="3963986" y="2032000"/>
              <a:ext cx="1056661" cy="615554"/>
            </a:xfrm>
            <a:prstGeom prst="rect">
              <a:avLst/>
            </a:prstGeom>
            <a:noFill/>
          </p:spPr>
          <p:txBody>
            <a:bodyPr>
              <a:spAutoFit/>
            </a:bodyPr>
            <a:lstStyle/>
            <a:p>
              <a:pPr algn="ctr"/>
              <a:r>
                <a:rPr lang="ja-JP" altLang="en-US" sz="1200" i="0" smtClean="0">
                  <a:solidFill>
                    <a:srgbClr val="404040"/>
                  </a:solidFill>
                  <a:latin typeface="Arial"/>
                  <a:cs typeface="Arial"/>
                </a:rPr>
                <a:t>社内</a:t>
              </a:r>
              <a:endParaRPr lang="en-US" altLang="ja-JP" sz="1200" i="0" smtClean="0">
                <a:solidFill>
                  <a:srgbClr val="404040"/>
                </a:solidFill>
                <a:latin typeface="Arial"/>
                <a:cs typeface="Arial"/>
              </a:endParaRPr>
            </a:p>
            <a:p>
              <a:pPr algn="ctr"/>
              <a:r>
                <a:rPr lang="ja-JP" altLang="en-US" sz="1200" i="0" smtClean="0">
                  <a:solidFill>
                    <a:srgbClr val="404040"/>
                  </a:solidFill>
                  <a:latin typeface="Arial"/>
                  <a:cs typeface="Arial"/>
                </a:rPr>
                <a:t>ネットワーク</a:t>
              </a:r>
              <a:endParaRPr lang="en-US" sz="1200" i="0" dirty="0">
                <a:solidFill>
                  <a:srgbClr val="404040"/>
                </a:solidFill>
                <a:latin typeface="Arial"/>
                <a:cs typeface="Arial"/>
              </a:endParaRPr>
            </a:p>
          </p:txBody>
        </p:sp>
      </p:grpSp>
      <p:cxnSp>
        <p:nvCxnSpPr>
          <p:cNvPr id="42" name="Straight Connector 118"/>
          <p:cNvCxnSpPr/>
          <p:nvPr/>
        </p:nvCxnSpPr>
        <p:spPr>
          <a:xfrm flipV="1">
            <a:off x="5274732" y="3759882"/>
            <a:ext cx="1167659" cy="0"/>
          </a:xfrm>
          <a:prstGeom prst="line">
            <a:avLst/>
          </a:prstGeom>
          <a:ln>
            <a:solidFill>
              <a:schemeClr val="accent5">
                <a:lumMod val="7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pic>
        <p:nvPicPr>
          <p:cNvPr id="46" name="Picture 32"/>
          <p:cNvPicPr>
            <a:picLocks noChangeAspect="1" noChangeArrowheads="1"/>
          </p:cNvPicPr>
          <p:nvPr/>
        </p:nvPicPr>
        <p:blipFill>
          <a:blip r:embed="rId4" cstate="print"/>
          <a:stretch>
            <a:fillRect/>
          </a:stretch>
        </p:blipFill>
        <p:spPr bwMode="auto">
          <a:xfrm>
            <a:off x="1235175" y="3921900"/>
            <a:ext cx="233373" cy="486054"/>
          </a:xfrm>
          <a:prstGeom prst="rect">
            <a:avLst/>
          </a:prstGeom>
          <a:noFill/>
          <a:ln w="9525">
            <a:noFill/>
            <a:miter lim="800000"/>
            <a:headEnd/>
            <a:tailEnd/>
          </a:ln>
          <a:effectLst/>
        </p:spPr>
      </p:pic>
      <p:grpSp>
        <p:nvGrpSpPr>
          <p:cNvPr id="48" name="Group 122"/>
          <p:cNvGrpSpPr/>
          <p:nvPr/>
        </p:nvGrpSpPr>
        <p:grpSpPr>
          <a:xfrm>
            <a:off x="5940152" y="2863217"/>
            <a:ext cx="720080" cy="378818"/>
            <a:chOff x="1445077" y="7320617"/>
            <a:chExt cx="778611" cy="556079"/>
          </a:xfrm>
        </p:grpSpPr>
        <p:pic>
          <p:nvPicPr>
            <p:cNvPr id="49" name="Picture 32" descr="\\MV-FS\Projects\Cisco\References\Brand Assets\Kubrick Icons\Device Icons\Device_optical_amplifier_3102_default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6200000" flipV="1">
              <a:off x="1556343" y="7209351"/>
              <a:ext cx="556079" cy="778611"/>
            </a:xfrm>
            <a:prstGeom prst="rect">
              <a:avLst/>
            </a:prstGeom>
            <a:noFill/>
          </p:spPr>
        </p:pic>
        <p:grpSp>
          <p:nvGrpSpPr>
            <p:cNvPr id="50" name="Group 124"/>
            <p:cNvGrpSpPr/>
            <p:nvPr/>
          </p:nvGrpSpPr>
          <p:grpSpPr>
            <a:xfrm>
              <a:off x="1683991" y="7512138"/>
              <a:ext cx="241056" cy="275606"/>
              <a:chOff x="939308" y="6981760"/>
              <a:chExt cx="241056" cy="275606"/>
            </a:xfrm>
          </p:grpSpPr>
          <p:grpSp>
            <p:nvGrpSpPr>
              <p:cNvPr id="51" name="Group 125"/>
              <p:cNvGrpSpPr/>
              <p:nvPr/>
            </p:nvGrpSpPr>
            <p:grpSpPr>
              <a:xfrm>
                <a:off x="1025197" y="6981760"/>
                <a:ext cx="69278" cy="186532"/>
                <a:chOff x="1030724" y="6981760"/>
                <a:chExt cx="69278" cy="186532"/>
              </a:xfrm>
            </p:grpSpPr>
            <p:sp>
              <p:nvSpPr>
                <p:cNvPr id="58" name="Oval 132"/>
                <p:cNvSpPr/>
                <p:nvPr/>
              </p:nvSpPr>
              <p:spPr>
                <a:xfrm>
                  <a:off x="1030724" y="6981760"/>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9" name="Oval 133"/>
                <p:cNvSpPr/>
                <p:nvPr/>
              </p:nvSpPr>
              <p:spPr>
                <a:xfrm>
                  <a:off x="1030724" y="7099014"/>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60" name="Straight Connector 134"/>
                <p:cNvCxnSpPr/>
                <p:nvPr/>
              </p:nvCxnSpPr>
              <p:spPr>
                <a:xfrm>
                  <a:off x="1065363" y="6995097"/>
                  <a:ext cx="0" cy="1385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2" name="Group 126"/>
              <p:cNvGrpSpPr/>
              <p:nvPr/>
            </p:nvGrpSpPr>
            <p:grpSpPr>
              <a:xfrm>
                <a:off x="939308" y="7138415"/>
                <a:ext cx="241056" cy="118951"/>
                <a:chOff x="939308" y="7138415"/>
                <a:chExt cx="241056" cy="118951"/>
              </a:xfrm>
            </p:grpSpPr>
            <p:grpSp>
              <p:nvGrpSpPr>
                <p:cNvPr id="53" name="Group 127"/>
                <p:cNvGrpSpPr/>
                <p:nvPr/>
              </p:nvGrpSpPr>
              <p:grpSpPr>
                <a:xfrm>
                  <a:off x="939308" y="7188088"/>
                  <a:ext cx="241056" cy="69278"/>
                  <a:chOff x="939308" y="7188088"/>
                  <a:chExt cx="241056" cy="69278"/>
                </a:xfrm>
              </p:grpSpPr>
              <p:sp>
                <p:nvSpPr>
                  <p:cNvPr id="56" name="Oval 130"/>
                  <p:cNvSpPr/>
                  <p:nvPr/>
                </p:nvSpPr>
                <p:spPr>
                  <a:xfrm>
                    <a:off x="939308" y="7188088"/>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7" name="Oval 131"/>
                  <p:cNvSpPr/>
                  <p:nvPr/>
                </p:nvSpPr>
                <p:spPr>
                  <a:xfrm>
                    <a:off x="1111086" y="7188088"/>
                    <a:ext cx="69278" cy="692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cxnSp>
              <p:nvCxnSpPr>
                <p:cNvPr id="54" name="Straight Connector 128"/>
                <p:cNvCxnSpPr/>
                <p:nvPr/>
              </p:nvCxnSpPr>
              <p:spPr>
                <a:xfrm>
                  <a:off x="1070115" y="7138415"/>
                  <a:ext cx="78138" cy="781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129"/>
                <p:cNvCxnSpPr/>
                <p:nvPr/>
              </p:nvCxnSpPr>
              <p:spPr>
                <a:xfrm flipV="1">
                  <a:off x="982473" y="7138415"/>
                  <a:ext cx="73819" cy="738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62" name="テキスト ボックス 69"/>
          <p:cNvSpPr txBox="1"/>
          <p:nvPr/>
        </p:nvSpPr>
        <p:spPr>
          <a:xfrm>
            <a:off x="6300192" y="2809987"/>
            <a:ext cx="1080120" cy="461665"/>
          </a:xfrm>
          <a:prstGeom prst="rect">
            <a:avLst/>
          </a:prstGeom>
          <a:noFill/>
        </p:spPr>
        <p:txBody>
          <a:bodyPr wrap="square" rtlCol="0">
            <a:spAutoFit/>
          </a:bodyPr>
          <a:lstStyle/>
          <a:p>
            <a:pPr algn="ctr"/>
            <a:r>
              <a:rPr kumimoji="1" lang="en-US" altLang="ja-JP" sz="1200" dirty="0" smtClean="0">
                <a:solidFill>
                  <a:srgbClr val="4C4C4C"/>
                </a:solidFill>
              </a:rPr>
              <a:t>Active Directory</a:t>
            </a:r>
            <a:endParaRPr kumimoji="1" lang="ja-JP" altLang="en-US" sz="1200" dirty="0">
              <a:solidFill>
                <a:srgbClr val="4C4C4C"/>
              </a:solidFill>
            </a:endParaRPr>
          </a:p>
        </p:txBody>
      </p:sp>
      <p:cxnSp>
        <p:nvCxnSpPr>
          <p:cNvPr id="63" name="Straight Arrow Connector 62"/>
          <p:cNvCxnSpPr/>
          <p:nvPr/>
        </p:nvCxnSpPr>
        <p:spPr>
          <a:xfrm>
            <a:off x="5220072" y="3080017"/>
            <a:ext cx="864096"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5148064" y="2485951"/>
            <a:ext cx="792088" cy="540060"/>
            <a:chOff x="4788024" y="3501008"/>
            <a:chExt cx="792088" cy="720080"/>
          </a:xfrm>
        </p:grpSpPr>
        <p:pic>
          <p:nvPicPr>
            <p:cNvPr id="65" name="Picture 30" descr="DataCenterApp.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36848" y="3770346"/>
              <a:ext cx="399248" cy="37873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6" name="テキスト ボックス 69"/>
            <p:cNvSpPr txBox="1"/>
            <p:nvPr/>
          </p:nvSpPr>
          <p:spPr>
            <a:xfrm>
              <a:off x="4788024" y="3501008"/>
              <a:ext cx="792088" cy="369332"/>
            </a:xfrm>
            <a:prstGeom prst="rect">
              <a:avLst/>
            </a:prstGeom>
            <a:noFill/>
          </p:spPr>
          <p:txBody>
            <a:bodyPr wrap="square" rtlCol="0">
              <a:spAutoFit/>
            </a:bodyPr>
            <a:lstStyle/>
            <a:p>
              <a:pPr algn="ctr"/>
              <a:r>
                <a:rPr kumimoji="1" lang="ja-JP" altLang="en-US" sz="1200" dirty="0" smtClean="0">
                  <a:solidFill>
                    <a:srgbClr val="4C4C4C"/>
                  </a:solidFill>
                </a:rPr>
                <a:t>内部</a:t>
              </a:r>
              <a:r>
                <a:rPr kumimoji="1" lang="en-US" altLang="ja-JP" sz="1200" dirty="0" smtClean="0">
                  <a:solidFill>
                    <a:srgbClr val="4C4C4C"/>
                  </a:solidFill>
                </a:rPr>
                <a:t>DB</a:t>
              </a:r>
              <a:endParaRPr kumimoji="1" lang="ja-JP" altLang="en-US" sz="1200" dirty="0">
                <a:solidFill>
                  <a:srgbClr val="4C4C4C"/>
                </a:solidFill>
              </a:endParaRPr>
            </a:p>
          </p:txBody>
        </p:sp>
        <p:cxnSp>
          <p:nvCxnSpPr>
            <p:cNvPr id="67" name="Straight Arrow Connector 66"/>
            <p:cNvCxnSpPr/>
            <p:nvPr/>
          </p:nvCxnSpPr>
          <p:spPr>
            <a:xfrm flipV="1">
              <a:off x="4860032" y="4077072"/>
              <a:ext cx="271632" cy="14401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
        <p:nvSpPr>
          <p:cNvPr id="69" name="Rounded Rectangle 68"/>
          <p:cNvSpPr/>
          <p:nvPr/>
        </p:nvSpPr>
        <p:spPr>
          <a:xfrm>
            <a:off x="5994811" y="2571750"/>
            <a:ext cx="1584176" cy="216024"/>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t>グループ参照</a:t>
            </a:r>
            <a:r>
              <a:rPr lang="en-US" sz="1200" b="1" dirty="0"/>
              <a:t> </a:t>
            </a:r>
            <a:r>
              <a:rPr lang="en-US" sz="1200" b="1" dirty="0" smtClean="0"/>
              <a:t>(</a:t>
            </a:r>
            <a:r>
              <a:rPr lang="ja-JP" altLang="en-US" sz="1200" b="1" dirty="0" smtClean="0"/>
              <a:t>任意</a:t>
            </a:r>
            <a:r>
              <a:rPr lang="en-US" sz="1200" b="1" dirty="0" smtClean="0"/>
              <a:t>)</a:t>
            </a:r>
          </a:p>
        </p:txBody>
      </p:sp>
      <p:sp>
        <p:nvSpPr>
          <p:cNvPr id="70" name="Rounded Rectangle 69"/>
          <p:cNvSpPr/>
          <p:nvPr/>
        </p:nvSpPr>
        <p:spPr>
          <a:xfrm>
            <a:off x="4355976" y="4137924"/>
            <a:ext cx="1368152" cy="216024"/>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t>802.1x</a:t>
            </a:r>
            <a:r>
              <a:rPr lang="ja-JP" altLang="en-US" sz="1200" b="1" dirty="0" smtClean="0"/>
              <a:t>認証</a:t>
            </a:r>
            <a:endParaRPr lang="en-US" sz="1200" b="1" dirty="0" smtClean="0"/>
          </a:p>
        </p:txBody>
      </p:sp>
      <p:sp>
        <p:nvSpPr>
          <p:cNvPr id="71" name="Freeform 70"/>
          <p:cNvSpPr/>
          <p:nvPr/>
        </p:nvSpPr>
        <p:spPr>
          <a:xfrm>
            <a:off x="2339752" y="3406307"/>
            <a:ext cx="2088232" cy="299569"/>
          </a:xfrm>
          <a:custGeom>
            <a:avLst/>
            <a:gdLst>
              <a:gd name="connsiteX0" fmla="*/ 0 w 3644900"/>
              <a:gd name="connsiteY0" fmla="*/ 0 h 399425"/>
              <a:gd name="connsiteX1" fmla="*/ 622300 w 3644900"/>
              <a:gd name="connsiteY1" fmla="*/ 355600 h 399425"/>
              <a:gd name="connsiteX2" fmla="*/ 3644900 w 3644900"/>
              <a:gd name="connsiteY2" fmla="*/ 393700 h 399425"/>
            </a:gdLst>
            <a:ahLst/>
            <a:cxnLst>
              <a:cxn ang="0">
                <a:pos x="connsiteX0" y="connsiteY0"/>
              </a:cxn>
              <a:cxn ang="0">
                <a:pos x="connsiteX1" y="connsiteY1"/>
              </a:cxn>
              <a:cxn ang="0">
                <a:pos x="connsiteX2" y="connsiteY2"/>
              </a:cxn>
            </a:cxnLst>
            <a:rect l="l" t="t" r="r" b="b"/>
            <a:pathLst>
              <a:path w="3644900" h="399425">
                <a:moveTo>
                  <a:pt x="0" y="0"/>
                </a:moveTo>
                <a:cubicBezTo>
                  <a:pt x="7408" y="144991"/>
                  <a:pt x="14817" y="289983"/>
                  <a:pt x="622300" y="355600"/>
                </a:cubicBezTo>
                <a:cubicBezTo>
                  <a:pt x="1229783" y="421217"/>
                  <a:pt x="3644900" y="393700"/>
                  <a:pt x="3644900" y="393700"/>
                </a:cubicBezTo>
              </a:path>
            </a:pathLst>
          </a:custGeom>
          <a:ln>
            <a:solidFill>
              <a:schemeClr val="tx1">
                <a:lumMod val="75000"/>
              </a:schemeClr>
            </a:solidFill>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a:off x="2357101" y="3833705"/>
            <a:ext cx="2059127" cy="380438"/>
          </a:xfrm>
          <a:custGeom>
            <a:avLst/>
            <a:gdLst>
              <a:gd name="connsiteX0" fmla="*/ 0 w 3594100"/>
              <a:gd name="connsiteY0" fmla="*/ 507250 h 507250"/>
              <a:gd name="connsiteX1" fmla="*/ 749300 w 3594100"/>
              <a:gd name="connsiteY1" fmla="*/ 50050 h 507250"/>
              <a:gd name="connsiteX2" fmla="*/ 3594100 w 3594100"/>
              <a:gd name="connsiteY2" fmla="*/ 11950 h 507250"/>
            </a:gdLst>
            <a:ahLst/>
            <a:cxnLst>
              <a:cxn ang="0">
                <a:pos x="connsiteX0" y="connsiteY0"/>
              </a:cxn>
              <a:cxn ang="0">
                <a:pos x="connsiteX1" y="connsiteY1"/>
              </a:cxn>
              <a:cxn ang="0">
                <a:pos x="connsiteX2" y="connsiteY2"/>
              </a:cxn>
            </a:cxnLst>
            <a:rect l="l" t="t" r="r" b="b"/>
            <a:pathLst>
              <a:path w="3594100" h="507250">
                <a:moveTo>
                  <a:pt x="0" y="507250"/>
                </a:moveTo>
                <a:cubicBezTo>
                  <a:pt x="75141" y="319925"/>
                  <a:pt x="150283" y="132600"/>
                  <a:pt x="749300" y="50050"/>
                </a:cubicBezTo>
                <a:cubicBezTo>
                  <a:pt x="1348317" y="-32500"/>
                  <a:pt x="3594100" y="11950"/>
                  <a:pt x="3594100" y="11950"/>
                </a:cubicBezTo>
              </a:path>
            </a:pathLst>
          </a:custGeom>
          <a:ln>
            <a:solidFill>
              <a:srgbClr val="8BA223"/>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Up-Down Arrow 72"/>
          <p:cNvSpPr/>
          <p:nvPr/>
        </p:nvSpPr>
        <p:spPr>
          <a:xfrm>
            <a:off x="4860032" y="3219822"/>
            <a:ext cx="216024" cy="378042"/>
          </a:xfrm>
          <a:prstGeom prst="upDown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80" name="Picture 3" descr="\\MV-FS\Projects\Cisco\References\Brand Assets\Kubrick Icons\Device Icons\Device_switch_3062_default_256.png"/>
          <p:cNvPicPr>
            <a:picLocks noChangeAspect="1" noChangeArrowheads="1"/>
          </p:cNvPicPr>
          <p:nvPr/>
        </p:nvPicPr>
        <p:blipFill>
          <a:blip r:embed="rId7" cstate="print"/>
          <a:srcRect/>
          <a:stretch>
            <a:fillRect/>
          </a:stretch>
        </p:blipFill>
        <p:spPr bwMode="auto">
          <a:xfrm>
            <a:off x="4482643" y="3381840"/>
            <a:ext cx="864096" cy="702078"/>
          </a:xfrm>
          <a:prstGeom prst="rect">
            <a:avLst/>
          </a:prstGeom>
          <a:noFill/>
        </p:spPr>
      </p:pic>
      <p:cxnSp>
        <p:nvCxnSpPr>
          <p:cNvPr id="82" name="Straight Connector 118"/>
          <p:cNvCxnSpPr/>
          <p:nvPr/>
        </p:nvCxnSpPr>
        <p:spPr>
          <a:xfrm flipV="1">
            <a:off x="5274732" y="3705876"/>
            <a:ext cx="1167659" cy="0"/>
          </a:xfrm>
          <a:prstGeom prst="line">
            <a:avLst/>
          </a:prstGeom>
          <a:ln>
            <a:solidFill>
              <a:srgbClr val="0071A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pic>
        <p:nvPicPr>
          <p:cNvPr id="83" name="Picture 32"/>
          <p:cNvPicPr>
            <a:picLocks noChangeAspect="1" noChangeArrowheads="1"/>
          </p:cNvPicPr>
          <p:nvPr/>
        </p:nvPicPr>
        <p:blipFill>
          <a:blip r:embed="rId4" cstate="print"/>
          <a:stretch>
            <a:fillRect/>
          </a:stretch>
        </p:blipFill>
        <p:spPr bwMode="auto">
          <a:xfrm>
            <a:off x="1235175" y="3057804"/>
            <a:ext cx="233373" cy="486054"/>
          </a:xfrm>
          <a:prstGeom prst="rect">
            <a:avLst/>
          </a:prstGeom>
          <a:noFill/>
          <a:ln w="9525">
            <a:noFill/>
            <a:miter lim="800000"/>
            <a:headEnd/>
            <a:tailEnd/>
          </a:ln>
          <a:effectLst/>
        </p:spPr>
      </p:pic>
      <p:pic>
        <p:nvPicPr>
          <p:cNvPr id="84" name="Picture 181" descr="laptop-white-XSmall.png"/>
          <p:cNvPicPr>
            <a:picLocks noChangeAspect="1"/>
          </p:cNvPicPr>
          <p:nvPr/>
        </p:nvPicPr>
        <p:blipFill>
          <a:blip r:embed="rId8" cstate="print">
            <a:extLst>
              <a:ext uri="{28A0092B-C50C-407E-A947-70E740481C1C}">
                <a14:useLocalDpi xmlns:a14="http://schemas.microsoft.com/office/drawing/2010/main"/>
              </a:ext>
            </a:extLst>
          </a:blip>
          <a:srcRect l="5850" r="8372" b="14801"/>
          <a:stretch>
            <a:fillRect/>
          </a:stretch>
        </p:blipFill>
        <p:spPr bwMode="auto">
          <a:xfrm>
            <a:off x="1523206" y="3111810"/>
            <a:ext cx="744538" cy="388144"/>
          </a:xfrm>
          <a:prstGeom prst="rect">
            <a:avLst/>
          </a:prstGeom>
          <a:noFill/>
          <a:ln w="9525">
            <a:noFill/>
            <a:miter lim="800000"/>
            <a:headEnd/>
            <a:tailEnd/>
          </a:ln>
        </p:spPr>
      </p:pic>
      <p:pic>
        <p:nvPicPr>
          <p:cNvPr id="85" name="Picture 181" descr="laptop-white-XSmall.png"/>
          <p:cNvPicPr>
            <a:picLocks noChangeAspect="1"/>
          </p:cNvPicPr>
          <p:nvPr/>
        </p:nvPicPr>
        <p:blipFill>
          <a:blip r:embed="rId8" cstate="print">
            <a:extLst>
              <a:ext uri="{28A0092B-C50C-407E-A947-70E740481C1C}">
                <a14:useLocalDpi xmlns:a14="http://schemas.microsoft.com/office/drawing/2010/main"/>
              </a:ext>
            </a:extLst>
          </a:blip>
          <a:srcRect l="5850" r="8372" b="14801"/>
          <a:stretch>
            <a:fillRect/>
          </a:stretch>
        </p:blipFill>
        <p:spPr bwMode="auto">
          <a:xfrm>
            <a:off x="1523206" y="3975906"/>
            <a:ext cx="744538" cy="388144"/>
          </a:xfrm>
          <a:prstGeom prst="rect">
            <a:avLst/>
          </a:prstGeom>
          <a:noFill/>
          <a:ln w="9525">
            <a:noFill/>
            <a:miter lim="800000"/>
            <a:headEnd/>
            <a:tailEnd/>
          </a:ln>
        </p:spPr>
      </p:pic>
      <p:sp>
        <p:nvSpPr>
          <p:cNvPr id="2" name="Folded Corner 1"/>
          <p:cNvSpPr/>
          <p:nvPr/>
        </p:nvSpPr>
        <p:spPr>
          <a:xfrm>
            <a:off x="1979712" y="2972005"/>
            <a:ext cx="288032" cy="270030"/>
          </a:xfrm>
          <a:prstGeom prst="foldedCorner">
            <a:avLst>
              <a:gd name="adj" fmla="val 39595"/>
            </a:avLst>
          </a:prstGeom>
          <a:solidFill>
            <a:srgbClr val="FFFF66"/>
          </a:solidFill>
          <a:ln w="19050" cmpd="sng">
            <a:solidFill>
              <a:srgbClr val="4C4C4C"/>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7" name="Straight Connector 6"/>
          <p:cNvCxnSpPr/>
          <p:nvPr/>
        </p:nvCxnSpPr>
        <p:spPr>
          <a:xfrm>
            <a:off x="2051720" y="3026011"/>
            <a:ext cx="180000" cy="0"/>
          </a:xfrm>
          <a:prstGeom prst="line">
            <a:avLst/>
          </a:prstGeom>
          <a:ln w="12700" cmpd="sng">
            <a:solidFill>
              <a:srgbClr val="4C4C4C"/>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2051720" y="3080017"/>
            <a:ext cx="180000" cy="0"/>
          </a:xfrm>
          <a:prstGeom prst="line">
            <a:avLst/>
          </a:prstGeom>
          <a:ln w="12700" cmpd="sng">
            <a:solidFill>
              <a:srgbClr val="4C4C4C"/>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2051720" y="3134023"/>
            <a:ext cx="180000" cy="0"/>
          </a:xfrm>
          <a:prstGeom prst="line">
            <a:avLst/>
          </a:prstGeom>
          <a:ln w="12700" cmpd="sng">
            <a:solidFill>
              <a:srgbClr val="4C4C4C"/>
            </a:solidFill>
          </a:ln>
          <a:effectLst/>
        </p:spPr>
        <p:style>
          <a:lnRef idx="2">
            <a:schemeClr val="accent1"/>
          </a:lnRef>
          <a:fillRef idx="0">
            <a:schemeClr val="accent1"/>
          </a:fillRef>
          <a:effectRef idx="1">
            <a:schemeClr val="accent1"/>
          </a:effectRef>
          <a:fontRef idx="minor">
            <a:schemeClr val="tx1"/>
          </a:fontRef>
        </p:style>
      </p:cxnSp>
      <p:sp>
        <p:nvSpPr>
          <p:cNvPr id="93" name="Folded Corner 92"/>
          <p:cNvSpPr/>
          <p:nvPr/>
        </p:nvSpPr>
        <p:spPr>
          <a:xfrm>
            <a:off x="1979712" y="3890107"/>
            <a:ext cx="288032" cy="270030"/>
          </a:xfrm>
          <a:prstGeom prst="foldedCorner">
            <a:avLst>
              <a:gd name="adj" fmla="val 39595"/>
            </a:avLst>
          </a:prstGeom>
          <a:solidFill>
            <a:srgbClr val="FFFF66"/>
          </a:solidFill>
          <a:ln w="19050" cmpd="sng">
            <a:solidFill>
              <a:srgbClr val="4C4C4C"/>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94" name="Straight Connector 93"/>
          <p:cNvCxnSpPr/>
          <p:nvPr/>
        </p:nvCxnSpPr>
        <p:spPr>
          <a:xfrm>
            <a:off x="2051720" y="3944113"/>
            <a:ext cx="180000" cy="0"/>
          </a:xfrm>
          <a:prstGeom prst="line">
            <a:avLst/>
          </a:prstGeom>
          <a:ln w="12700" cmpd="sng">
            <a:solidFill>
              <a:srgbClr val="4C4C4C"/>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051720" y="3998119"/>
            <a:ext cx="180000" cy="0"/>
          </a:xfrm>
          <a:prstGeom prst="line">
            <a:avLst/>
          </a:prstGeom>
          <a:ln w="12700" cmpd="sng">
            <a:solidFill>
              <a:srgbClr val="4C4C4C"/>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51720" y="4052125"/>
            <a:ext cx="180000" cy="0"/>
          </a:xfrm>
          <a:prstGeom prst="line">
            <a:avLst/>
          </a:prstGeom>
          <a:ln w="12700" cmpd="sng">
            <a:solidFill>
              <a:srgbClr val="4C4C4C"/>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043608" y="2701975"/>
            <a:ext cx="1800200" cy="307777"/>
          </a:xfrm>
          <a:prstGeom prst="rect">
            <a:avLst/>
          </a:prstGeom>
          <a:noFill/>
        </p:spPr>
        <p:txBody>
          <a:bodyPr wrap="square" rtlCol="0">
            <a:spAutoFit/>
          </a:bodyPr>
          <a:lstStyle/>
          <a:p>
            <a:r>
              <a:rPr lang="ja-JP" altLang="en-US" sz="1400" dirty="0" smtClean="0">
                <a:solidFill>
                  <a:srgbClr val="4C4C4C"/>
                </a:solidFill>
              </a:rPr>
              <a:t>端末</a:t>
            </a:r>
            <a:r>
              <a:rPr lang="en-US" altLang="ja-JP" sz="1400" dirty="0" smtClean="0">
                <a:solidFill>
                  <a:srgbClr val="4C4C4C"/>
                </a:solidFill>
              </a:rPr>
              <a:t> + </a:t>
            </a:r>
            <a:r>
              <a:rPr lang="ja-JP" altLang="en-US" sz="1400" dirty="0" smtClean="0">
                <a:solidFill>
                  <a:srgbClr val="4C4C4C"/>
                </a:solidFill>
              </a:rPr>
              <a:t>ユーザ証明書</a:t>
            </a:r>
            <a:endParaRPr lang="en-US" sz="1400" dirty="0">
              <a:solidFill>
                <a:srgbClr val="4C4C4C"/>
              </a:solidFill>
            </a:endParaRPr>
          </a:p>
        </p:txBody>
      </p:sp>
      <p:sp>
        <p:nvSpPr>
          <p:cNvPr id="43" name="TextBox 42"/>
          <p:cNvSpPr txBox="1"/>
          <p:nvPr/>
        </p:nvSpPr>
        <p:spPr>
          <a:xfrm>
            <a:off x="2987824" y="3435846"/>
            <a:ext cx="1656184" cy="307777"/>
          </a:xfrm>
          <a:prstGeom prst="rect">
            <a:avLst/>
          </a:prstGeom>
          <a:noFill/>
        </p:spPr>
        <p:txBody>
          <a:bodyPr wrap="square" rtlCol="0">
            <a:spAutoFit/>
          </a:bodyPr>
          <a:lstStyle/>
          <a:p>
            <a:r>
              <a:rPr lang="en-US" sz="1400" b="1" dirty="0" smtClean="0"/>
              <a:t>Sales </a:t>
            </a:r>
            <a:r>
              <a:rPr lang="en-US" sz="1400" b="1" dirty="0" err="1" smtClean="0"/>
              <a:t>Vlan</a:t>
            </a:r>
            <a:endParaRPr lang="en-US" sz="1400" b="1" dirty="0"/>
          </a:p>
        </p:txBody>
      </p:sp>
      <p:sp>
        <p:nvSpPr>
          <p:cNvPr id="97" name="TextBox 96"/>
          <p:cNvSpPr txBox="1"/>
          <p:nvPr/>
        </p:nvSpPr>
        <p:spPr>
          <a:xfrm>
            <a:off x="2843808" y="3907092"/>
            <a:ext cx="1656184" cy="307777"/>
          </a:xfrm>
          <a:prstGeom prst="rect">
            <a:avLst/>
          </a:prstGeom>
          <a:noFill/>
        </p:spPr>
        <p:txBody>
          <a:bodyPr wrap="square" rtlCol="0">
            <a:spAutoFit/>
          </a:bodyPr>
          <a:lstStyle/>
          <a:p>
            <a:r>
              <a:rPr lang="en-US" sz="1400" b="1" dirty="0" smtClean="0">
                <a:solidFill>
                  <a:schemeClr val="accent5">
                    <a:lumMod val="75000"/>
                  </a:schemeClr>
                </a:solidFill>
              </a:rPr>
              <a:t>Marketing </a:t>
            </a:r>
            <a:r>
              <a:rPr lang="en-US" sz="1400" b="1" dirty="0" err="1" smtClean="0">
                <a:solidFill>
                  <a:schemeClr val="accent5">
                    <a:lumMod val="75000"/>
                  </a:schemeClr>
                </a:solidFill>
              </a:rPr>
              <a:t>Vlan</a:t>
            </a:r>
            <a:endParaRPr lang="en-US" sz="1400" b="1" dirty="0">
              <a:solidFill>
                <a:schemeClr val="accent5">
                  <a:lumMod val="75000"/>
                </a:schemeClr>
              </a:solidFill>
            </a:endParaRPr>
          </a:p>
        </p:txBody>
      </p:sp>
      <p:grpSp>
        <p:nvGrpSpPr>
          <p:cNvPr id="104" name="Group 103"/>
          <p:cNvGrpSpPr/>
          <p:nvPr/>
        </p:nvGrpSpPr>
        <p:grpSpPr>
          <a:xfrm>
            <a:off x="6328838" y="-1440"/>
            <a:ext cx="2885116" cy="402431"/>
            <a:chOff x="5718685" y="3175"/>
            <a:chExt cx="3484886" cy="536575"/>
          </a:xfrm>
        </p:grpSpPr>
        <p:sp>
          <p:nvSpPr>
            <p:cNvPr id="105" name="Freeform 104"/>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06" name="TextBox 105"/>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(2)</a:t>
              </a:r>
              <a:endParaRPr lang="en-US" dirty="0">
                <a:solidFill>
                  <a:schemeClr val="bg1"/>
                </a:solidFill>
              </a:endParaRPr>
            </a:p>
          </p:txBody>
        </p:sp>
      </p:grpSp>
      <p:pic>
        <p:nvPicPr>
          <p:cNvPr id="90" name="Picture 1065" descr="File Server_Updated20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7864" y="2552886"/>
            <a:ext cx="416496"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 name="テキスト ボックス 69"/>
          <p:cNvSpPr txBox="1"/>
          <p:nvPr/>
        </p:nvSpPr>
        <p:spPr>
          <a:xfrm>
            <a:off x="3692352" y="2552887"/>
            <a:ext cx="1095672" cy="276999"/>
          </a:xfrm>
          <a:prstGeom prst="rect">
            <a:avLst/>
          </a:prstGeom>
          <a:noFill/>
        </p:spPr>
        <p:txBody>
          <a:bodyPr wrap="square" rtlCol="0">
            <a:spAutoFit/>
          </a:bodyPr>
          <a:lstStyle/>
          <a:p>
            <a:pPr algn="ctr"/>
            <a:r>
              <a:rPr kumimoji="1" lang="ja-JP" altLang="en-US" sz="1200" dirty="0" smtClean="0">
                <a:solidFill>
                  <a:srgbClr val="4C4C4C"/>
                </a:solidFill>
              </a:rPr>
              <a:t>外部認証局</a:t>
            </a:r>
            <a:endParaRPr kumimoji="1" lang="ja-JP" altLang="en-US" sz="1200" dirty="0">
              <a:solidFill>
                <a:srgbClr val="4C4C4C"/>
              </a:solidFill>
            </a:endParaRPr>
          </a:p>
        </p:txBody>
      </p:sp>
    </p:spTree>
    <p:extLst>
      <p:ext uri="{BB962C8B-B14F-4D97-AF65-F5344CB8AC3E}">
        <p14:creationId xmlns:p14="http://schemas.microsoft.com/office/powerpoint/2010/main" val="510405108"/>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スクリーンショット 2013-10-01 21.22.0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4" y="1815666"/>
            <a:ext cx="8928992" cy="83029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altLang="ja-JP" sz="2800" dirty="0" smtClean="0"/>
              <a:t>Authorization Policy </a:t>
            </a:r>
            <a:r>
              <a:rPr lang="ja-JP" altLang="en-US" sz="2800" dirty="0" smtClean="0"/>
              <a:t>設定例</a:t>
            </a:r>
            <a:endParaRPr lang="en-US" sz="2800" dirty="0"/>
          </a:p>
        </p:txBody>
      </p:sp>
      <p:sp>
        <p:nvSpPr>
          <p:cNvPr id="6" name="Rectangle 5"/>
          <p:cNvSpPr/>
          <p:nvPr/>
        </p:nvSpPr>
        <p:spPr>
          <a:xfrm>
            <a:off x="3203848" y="2031690"/>
            <a:ext cx="3024336" cy="162018"/>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ectangle 15"/>
          <p:cNvSpPr/>
          <p:nvPr/>
        </p:nvSpPr>
        <p:spPr>
          <a:xfrm>
            <a:off x="3203848" y="2260450"/>
            <a:ext cx="3096344" cy="14928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ounded Rectangle 8"/>
          <p:cNvSpPr/>
          <p:nvPr/>
        </p:nvSpPr>
        <p:spPr>
          <a:xfrm>
            <a:off x="3995936" y="1329612"/>
            <a:ext cx="4392488" cy="432048"/>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p:txBody>
      </p:sp>
      <p:sp>
        <p:nvSpPr>
          <p:cNvPr id="27" name="TextBox 26"/>
          <p:cNvSpPr txBox="1"/>
          <p:nvPr/>
        </p:nvSpPr>
        <p:spPr>
          <a:xfrm>
            <a:off x="4139952" y="1286196"/>
            <a:ext cx="4536504" cy="523220"/>
          </a:xfrm>
          <a:prstGeom prst="rect">
            <a:avLst/>
          </a:prstGeom>
          <a:noFill/>
        </p:spPr>
        <p:txBody>
          <a:bodyPr wrap="square" rtlCol="0">
            <a:spAutoFit/>
          </a:bodyPr>
          <a:lstStyle/>
          <a:p>
            <a:r>
              <a:rPr lang="ja-JP" altLang="en-US" sz="1400" dirty="0" smtClean="0">
                <a:solidFill>
                  <a:srgbClr val="FF0000"/>
                </a:solidFill>
              </a:rPr>
              <a:t>コンディション</a:t>
            </a:r>
            <a:r>
              <a:rPr lang="en-US" altLang="ja-JP" sz="1400" dirty="0" smtClean="0">
                <a:solidFill>
                  <a:srgbClr val="FF0000"/>
                </a:solidFill>
              </a:rPr>
              <a:t>②</a:t>
            </a:r>
          </a:p>
          <a:p>
            <a:r>
              <a:rPr lang="en-US" altLang="en-US" sz="1400" dirty="0" err="1" smtClean="0">
                <a:solidFill>
                  <a:srgbClr val="FF0000"/>
                </a:solidFill>
              </a:rPr>
              <a:t>証明書のSubject</a:t>
            </a:r>
            <a:r>
              <a:rPr lang="en-US" altLang="en-US" sz="1400" dirty="0" smtClean="0">
                <a:solidFill>
                  <a:srgbClr val="FF0000"/>
                </a:solidFill>
              </a:rPr>
              <a:t> Organization Unit(OU) </a:t>
            </a:r>
            <a:r>
              <a:rPr lang="ja-JP" altLang="en-US" sz="1400" dirty="0" smtClean="0">
                <a:solidFill>
                  <a:srgbClr val="FF0000"/>
                </a:solidFill>
              </a:rPr>
              <a:t>が </a:t>
            </a:r>
            <a:r>
              <a:rPr lang="en-US" altLang="ja-JP" sz="1400" dirty="0" smtClean="0">
                <a:solidFill>
                  <a:srgbClr val="FF0000"/>
                </a:solidFill>
              </a:rPr>
              <a:t>“</a:t>
            </a:r>
            <a:r>
              <a:rPr lang="en-US" altLang="ja-JP" sz="1400" i="1" dirty="0" smtClean="0">
                <a:solidFill>
                  <a:srgbClr val="FF0000"/>
                </a:solidFill>
              </a:rPr>
              <a:t>sales</a:t>
            </a:r>
            <a:r>
              <a:rPr lang="en-US" altLang="ja-JP" sz="1400" dirty="0" smtClean="0">
                <a:solidFill>
                  <a:srgbClr val="FF0000"/>
                </a:solidFill>
              </a:rPr>
              <a:t>” </a:t>
            </a:r>
            <a:endParaRPr lang="en-US" sz="1400" dirty="0">
              <a:solidFill>
                <a:srgbClr val="FF0000"/>
              </a:solidFill>
            </a:endParaRPr>
          </a:p>
        </p:txBody>
      </p:sp>
      <p:pic>
        <p:nvPicPr>
          <p:cNvPr id="11" name="Picture 10" descr="スクリーンショット 2013-10-01 21.22.56.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03648" y="3435846"/>
            <a:ext cx="6759846" cy="432048"/>
          </a:xfrm>
          <a:prstGeom prst="rect">
            <a:avLst/>
          </a:prstGeom>
          <a:ln>
            <a:noFill/>
          </a:ln>
          <a:effectLst>
            <a:outerShdw blurRad="292100" dist="139700" dir="2700000" algn="tl" rotWithShape="0">
              <a:srgbClr val="333333">
                <a:alpha val="65000"/>
              </a:srgbClr>
            </a:outerShdw>
          </a:effectLst>
        </p:spPr>
      </p:pic>
      <p:pic>
        <p:nvPicPr>
          <p:cNvPr id="12" name="Picture 11" descr="スクリーンショット 2013-10-01 21.23.36.png"/>
          <p:cNvPicPr>
            <a:picLocks noChangeAspect="1"/>
          </p:cNvPicPr>
          <p:nvPr/>
        </p:nvPicPr>
        <p:blipFill rotWithShape="1">
          <a:blip r:embed="rId4" cstate="print">
            <a:extLst>
              <a:ext uri="{28A0092B-C50C-407E-A947-70E740481C1C}">
                <a14:useLocalDpi xmlns:a14="http://schemas.microsoft.com/office/drawing/2010/main"/>
              </a:ext>
            </a:extLst>
          </a:blip>
          <a:srcRect b="-5563"/>
          <a:stretch/>
        </p:blipFill>
        <p:spPr>
          <a:xfrm>
            <a:off x="1403649" y="3975906"/>
            <a:ext cx="6763072" cy="342063"/>
          </a:xfrm>
          <a:prstGeom prst="rect">
            <a:avLst/>
          </a:prstGeom>
          <a:ln>
            <a:noFill/>
          </a:ln>
          <a:effectLst>
            <a:outerShdw blurRad="292100" dist="139700" dir="2700000" algn="tl" rotWithShape="0">
              <a:srgbClr val="333333">
                <a:alpha val="65000"/>
              </a:srgbClr>
            </a:outerShdw>
          </a:effectLst>
        </p:spPr>
      </p:pic>
      <p:sp>
        <p:nvSpPr>
          <p:cNvPr id="24" name="Rounded Rectangle 23"/>
          <p:cNvSpPr/>
          <p:nvPr/>
        </p:nvSpPr>
        <p:spPr>
          <a:xfrm>
            <a:off x="899592" y="1343985"/>
            <a:ext cx="2880320" cy="378042"/>
          </a:xfrm>
          <a:prstGeom prst="roundRect">
            <a:avLst/>
          </a:prstGeom>
          <a:ln>
            <a:solidFill>
              <a:srgbClr val="21479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p:txBody>
      </p:sp>
      <p:sp>
        <p:nvSpPr>
          <p:cNvPr id="26" name="TextBox 25"/>
          <p:cNvSpPr txBox="1"/>
          <p:nvPr/>
        </p:nvSpPr>
        <p:spPr>
          <a:xfrm>
            <a:off x="1115616" y="1275342"/>
            <a:ext cx="2664296" cy="523220"/>
          </a:xfrm>
          <a:prstGeom prst="rect">
            <a:avLst/>
          </a:prstGeom>
          <a:noFill/>
        </p:spPr>
        <p:txBody>
          <a:bodyPr wrap="square" rtlCol="0">
            <a:spAutoFit/>
          </a:bodyPr>
          <a:lstStyle/>
          <a:p>
            <a:r>
              <a:rPr lang="ja-JP" altLang="en-US" sz="1400" dirty="0" smtClean="0">
                <a:solidFill>
                  <a:schemeClr val="accent1"/>
                </a:solidFill>
              </a:rPr>
              <a:t>コンディション</a:t>
            </a:r>
            <a:r>
              <a:rPr lang="en-US" altLang="ja-JP" sz="1400" dirty="0" smtClean="0">
                <a:solidFill>
                  <a:schemeClr val="accent1"/>
                </a:solidFill>
              </a:rPr>
              <a:t>①</a:t>
            </a:r>
          </a:p>
          <a:p>
            <a:r>
              <a:rPr lang="ja-JP" altLang="en-US" sz="1400" dirty="0" smtClean="0">
                <a:solidFill>
                  <a:schemeClr val="accent1"/>
                </a:solidFill>
              </a:rPr>
              <a:t>証明書</a:t>
            </a:r>
            <a:r>
              <a:rPr lang="en-US" altLang="ja-JP" sz="1400" dirty="0" smtClean="0">
                <a:solidFill>
                  <a:schemeClr val="accent1"/>
                </a:solidFill>
              </a:rPr>
              <a:t>(X509 PKI)</a:t>
            </a:r>
            <a:r>
              <a:rPr lang="ja-JP" altLang="en-US" sz="1400" dirty="0" smtClean="0">
                <a:solidFill>
                  <a:schemeClr val="accent1"/>
                </a:solidFill>
              </a:rPr>
              <a:t>認証成功</a:t>
            </a:r>
            <a:endParaRPr lang="en-US" altLang="ja-JP" sz="1400" i="1" dirty="0" smtClean="0">
              <a:solidFill>
                <a:schemeClr val="accent1"/>
              </a:solidFill>
            </a:endParaRPr>
          </a:p>
        </p:txBody>
      </p:sp>
      <p:sp>
        <p:nvSpPr>
          <p:cNvPr id="29" name="Rectangle 28"/>
          <p:cNvSpPr/>
          <p:nvPr/>
        </p:nvSpPr>
        <p:spPr>
          <a:xfrm>
            <a:off x="3203848" y="2422468"/>
            <a:ext cx="3456384" cy="203288"/>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Rectangle 29"/>
          <p:cNvSpPr/>
          <p:nvPr/>
        </p:nvSpPr>
        <p:spPr>
          <a:xfrm>
            <a:off x="3203848" y="1869672"/>
            <a:ext cx="3096344" cy="14928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1" name="Elbow Connector 20"/>
          <p:cNvCxnSpPr>
            <a:stCxn id="24" idx="2"/>
          </p:cNvCxnSpPr>
          <p:nvPr/>
        </p:nvCxnSpPr>
        <p:spPr>
          <a:xfrm rot="16200000" flipH="1">
            <a:off x="2670975" y="1390805"/>
            <a:ext cx="201651" cy="864096"/>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flipV="1">
            <a:off x="6228184" y="1761660"/>
            <a:ext cx="792088" cy="378042"/>
          </a:xfrm>
          <a:prstGeom prst="bentConnector3">
            <a:avLst>
              <a:gd name="adj1" fmla="val 101307"/>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851920" y="1059582"/>
            <a:ext cx="5472608" cy="307777"/>
          </a:xfrm>
          <a:prstGeom prst="rect">
            <a:avLst/>
          </a:prstGeom>
          <a:noFill/>
        </p:spPr>
        <p:txBody>
          <a:bodyPr wrap="square" rtlCol="0">
            <a:spAutoFit/>
          </a:bodyPr>
          <a:lstStyle/>
          <a:p>
            <a:r>
              <a:rPr lang="en-US" altLang="ja-JP" sz="1400" dirty="0" smtClean="0">
                <a:solidFill>
                  <a:srgbClr val="4C4C4C"/>
                </a:solidFill>
              </a:rPr>
              <a:t>※</a:t>
            </a:r>
            <a:r>
              <a:rPr lang="ja-JP" altLang="en-US" sz="1400" dirty="0" smtClean="0">
                <a:solidFill>
                  <a:srgbClr val="4C4C4C"/>
                </a:solidFill>
              </a:rPr>
              <a:t>証明書内にグループ属性を示すアトリビュートがある場合</a:t>
            </a:r>
            <a:endParaRPr lang="en-US" sz="1400" dirty="0">
              <a:solidFill>
                <a:srgbClr val="4C4C4C"/>
              </a:solidFill>
            </a:endParaRPr>
          </a:p>
        </p:txBody>
      </p:sp>
      <p:sp>
        <p:nvSpPr>
          <p:cNvPr id="38" name="TextBox 37"/>
          <p:cNvSpPr txBox="1"/>
          <p:nvPr/>
        </p:nvSpPr>
        <p:spPr>
          <a:xfrm>
            <a:off x="1187624" y="3165816"/>
            <a:ext cx="5688632" cy="307777"/>
          </a:xfrm>
          <a:prstGeom prst="rect">
            <a:avLst/>
          </a:prstGeom>
          <a:noFill/>
        </p:spPr>
        <p:txBody>
          <a:bodyPr wrap="square" rtlCol="0">
            <a:spAutoFit/>
          </a:bodyPr>
          <a:lstStyle/>
          <a:p>
            <a:r>
              <a:rPr lang="en-US" altLang="ja-JP" sz="1400" dirty="0" smtClean="0">
                <a:solidFill>
                  <a:srgbClr val="4C4C4C"/>
                </a:solidFill>
              </a:rPr>
              <a:t>※</a:t>
            </a:r>
            <a:r>
              <a:rPr lang="ja-JP" altLang="en-US" sz="1400" dirty="0" smtClean="0">
                <a:solidFill>
                  <a:srgbClr val="4C4C4C"/>
                </a:solidFill>
              </a:rPr>
              <a:t>証明書内にグループ属性を示すアトリビュートがない場合</a:t>
            </a:r>
            <a:endParaRPr lang="en-US" sz="1400" dirty="0">
              <a:solidFill>
                <a:srgbClr val="4C4C4C"/>
              </a:solidFill>
            </a:endParaRPr>
          </a:p>
        </p:txBody>
      </p:sp>
      <p:sp>
        <p:nvSpPr>
          <p:cNvPr id="39" name="Up-Down Arrow 38"/>
          <p:cNvSpPr/>
          <p:nvPr/>
        </p:nvSpPr>
        <p:spPr>
          <a:xfrm>
            <a:off x="4572000" y="2733768"/>
            <a:ext cx="432048" cy="378042"/>
          </a:xfrm>
          <a:prstGeom prst="upDownArrow">
            <a:avLst>
              <a:gd name="adj1" fmla="val 50000"/>
              <a:gd name="adj2" fmla="val 38242"/>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Rectangle 39"/>
          <p:cNvSpPr/>
          <p:nvPr/>
        </p:nvSpPr>
        <p:spPr>
          <a:xfrm>
            <a:off x="4427984" y="3597864"/>
            <a:ext cx="3456384" cy="27003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ectangle 40"/>
          <p:cNvSpPr/>
          <p:nvPr/>
        </p:nvSpPr>
        <p:spPr>
          <a:xfrm>
            <a:off x="4427984" y="4137924"/>
            <a:ext cx="2448272" cy="162018"/>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TextBox 41"/>
          <p:cNvSpPr txBox="1"/>
          <p:nvPr/>
        </p:nvSpPr>
        <p:spPr>
          <a:xfrm>
            <a:off x="1475656" y="4353948"/>
            <a:ext cx="6480720" cy="523220"/>
          </a:xfrm>
          <a:prstGeom prst="rect">
            <a:avLst/>
          </a:prstGeom>
          <a:noFill/>
        </p:spPr>
        <p:txBody>
          <a:bodyPr wrap="square" rtlCol="0">
            <a:spAutoFit/>
          </a:bodyPr>
          <a:lstStyle/>
          <a:p>
            <a:r>
              <a:rPr lang="en-US" sz="1400" dirty="0" smtClean="0">
                <a:solidFill>
                  <a:srgbClr val="4C4C4C"/>
                </a:solidFill>
              </a:rPr>
              <a:t>Common Name (CN) </a:t>
            </a:r>
            <a:r>
              <a:rPr lang="ja-JP" altLang="en-US" sz="1400" dirty="0" smtClean="0">
                <a:solidFill>
                  <a:srgbClr val="4C4C4C"/>
                </a:solidFill>
              </a:rPr>
              <a:t>のユーザ名の属すグループを</a:t>
            </a:r>
            <a:r>
              <a:rPr lang="en-US" altLang="ja-JP" sz="1400" dirty="0" smtClean="0">
                <a:solidFill>
                  <a:srgbClr val="4C4C4C"/>
                </a:solidFill>
              </a:rPr>
              <a:t>AD</a:t>
            </a:r>
            <a:r>
              <a:rPr lang="ja-JP" altLang="en-US" sz="1400" dirty="0" smtClean="0">
                <a:solidFill>
                  <a:srgbClr val="4C4C4C"/>
                </a:solidFill>
              </a:rPr>
              <a:t>や</a:t>
            </a:r>
            <a:r>
              <a:rPr lang="en-US" altLang="ja-JP" sz="1400" dirty="0" smtClean="0">
                <a:solidFill>
                  <a:srgbClr val="4C4C4C"/>
                </a:solidFill>
              </a:rPr>
              <a:t>Internal DB</a:t>
            </a:r>
            <a:r>
              <a:rPr lang="ja-JP" altLang="en-US" sz="1400" dirty="0" smtClean="0">
                <a:solidFill>
                  <a:srgbClr val="4C4C4C"/>
                </a:solidFill>
              </a:rPr>
              <a:t>から検索し、その値に基づく制御を行うことも可能</a:t>
            </a:r>
            <a:endParaRPr lang="en-US" sz="1400" dirty="0">
              <a:solidFill>
                <a:srgbClr val="4C4C4C"/>
              </a:solidFill>
            </a:endParaRPr>
          </a:p>
        </p:txBody>
      </p:sp>
      <p:grpSp>
        <p:nvGrpSpPr>
          <p:cNvPr id="46" name="Group 45"/>
          <p:cNvGrpSpPr/>
          <p:nvPr/>
        </p:nvGrpSpPr>
        <p:grpSpPr>
          <a:xfrm>
            <a:off x="6328839" y="-1440"/>
            <a:ext cx="2885116" cy="402431"/>
            <a:chOff x="5718685" y="3175"/>
            <a:chExt cx="3484886" cy="536575"/>
          </a:xfrm>
        </p:grpSpPr>
        <p:sp>
          <p:nvSpPr>
            <p:cNvPr id="47" name="Freeform 46"/>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48" name="TextBox 47"/>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(2)</a:t>
              </a:r>
              <a:endParaRPr lang="en-US" dirty="0">
                <a:solidFill>
                  <a:schemeClr val="bg1"/>
                </a:solidFill>
              </a:endParaRPr>
            </a:p>
          </p:txBody>
        </p:sp>
      </p:grpSp>
    </p:spTree>
    <p:extLst>
      <p:ext uri="{BB962C8B-B14F-4D97-AF65-F5344CB8AC3E}">
        <p14:creationId xmlns:p14="http://schemas.microsoft.com/office/powerpoint/2010/main" val="13289640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P spid="41" grpId="0" animBg="1"/>
      <p:bldP spid="4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23528" y="763497"/>
            <a:ext cx="8496944" cy="1506492"/>
          </a:xfrm>
          <a:prstGeom prst="roundRect">
            <a:avLst/>
          </a:prstGeom>
          <a:solidFill>
            <a:schemeClr val="accent5">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smtClean="0"/>
          </a:p>
        </p:txBody>
      </p:sp>
      <p:sp>
        <p:nvSpPr>
          <p:cNvPr id="4" name="Text Placeholder 3"/>
          <p:cNvSpPr>
            <a:spLocks noGrp="1"/>
          </p:cNvSpPr>
          <p:nvPr>
            <p:ph type="body" sz="quarter" idx="10"/>
          </p:nvPr>
        </p:nvSpPr>
        <p:spPr>
          <a:xfrm>
            <a:off x="462301" y="747523"/>
            <a:ext cx="8277344" cy="380638"/>
          </a:xfrm>
        </p:spPr>
        <p:txBody>
          <a:bodyPr/>
          <a:lstStyle/>
          <a:p>
            <a:pPr>
              <a:buFont typeface="Wingdings" charset="2"/>
              <a:buChar char="ü"/>
            </a:pPr>
            <a:r>
              <a:rPr lang="ja-JP" altLang="en-US" sz="1400" dirty="0" smtClean="0"/>
              <a:t>本設定は製品インストール時にプリセットされており、ルールを有効化して利用することができます</a:t>
            </a:r>
            <a:endParaRPr lang="en-US" sz="1400" dirty="0"/>
          </a:p>
        </p:txBody>
      </p:sp>
      <p:sp>
        <p:nvSpPr>
          <p:cNvPr id="3" name="Title 2"/>
          <p:cNvSpPr>
            <a:spLocks noGrp="1"/>
          </p:cNvSpPr>
          <p:nvPr>
            <p:ph type="title"/>
          </p:nvPr>
        </p:nvSpPr>
        <p:spPr>
          <a:xfrm>
            <a:off x="437766" y="121686"/>
            <a:ext cx="8345488" cy="731837"/>
          </a:xfrm>
        </p:spPr>
        <p:txBody>
          <a:bodyPr/>
          <a:lstStyle/>
          <a:p>
            <a:r>
              <a:rPr lang="ja-JP" altLang="en-US" sz="2400" dirty="0" smtClean="0">
                <a:solidFill>
                  <a:srgbClr val="F68B1F"/>
                </a:solidFill>
              </a:rPr>
              <a:t>設定サンプル </a:t>
            </a:r>
            <a:r>
              <a:rPr lang="en-US" altLang="ja-JP" sz="2400" dirty="0" smtClean="0">
                <a:solidFill>
                  <a:srgbClr val="F68B1F"/>
                </a:solidFill>
              </a:rPr>
              <a:t>(3) </a:t>
            </a:r>
            <a:r>
              <a:rPr lang="en-US" altLang="ja-JP" sz="2800" dirty="0" smtClean="0"/>
              <a:t/>
            </a:r>
            <a:br>
              <a:rPr lang="en-US" altLang="ja-JP" sz="2800" dirty="0" smtClean="0"/>
            </a:br>
            <a:r>
              <a:rPr lang="ja-JP" altLang="en-US" sz="2800" dirty="0" smtClean="0"/>
              <a:t>ゲストアクセス</a:t>
            </a:r>
            <a:endParaRPr lang="en-US" sz="2800" dirty="0"/>
          </a:p>
        </p:txBody>
      </p:sp>
      <p:grpSp>
        <p:nvGrpSpPr>
          <p:cNvPr id="87" name="Group 86"/>
          <p:cNvGrpSpPr/>
          <p:nvPr/>
        </p:nvGrpSpPr>
        <p:grpSpPr>
          <a:xfrm>
            <a:off x="6328838" y="-10989"/>
            <a:ext cx="2885116" cy="402431"/>
            <a:chOff x="5718685" y="3175"/>
            <a:chExt cx="3484886" cy="536575"/>
          </a:xfrm>
        </p:grpSpPr>
        <p:sp>
          <p:nvSpPr>
            <p:cNvPr id="116" name="Freeform 115"/>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18" name="TextBox 117"/>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(3)</a:t>
              </a:r>
              <a:endParaRPr lang="en-US" dirty="0">
                <a:solidFill>
                  <a:schemeClr val="bg1"/>
                </a:solidFill>
              </a:endParaRPr>
            </a:p>
          </p:txBody>
        </p:sp>
      </p:grpSp>
      <p:pic>
        <p:nvPicPr>
          <p:cNvPr id="7" name="Picture 6" descr="Screen Shot 2016-09-08 at 11.28.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668" y="2933518"/>
            <a:ext cx="8609745" cy="60989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4314452" y="2981270"/>
            <a:ext cx="739734" cy="149282"/>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12" name="Rounded Rectangle 11"/>
          <p:cNvSpPr/>
          <p:nvPr/>
        </p:nvSpPr>
        <p:spPr>
          <a:xfrm>
            <a:off x="4123033" y="2441210"/>
            <a:ext cx="2136314" cy="432048"/>
          </a:xfrm>
          <a:prstGeom prst="roundRect">
            <a:avLst/>
          </a:pr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13" name="TextBox 12"/>
          <p:cNvSpPr txBox="1"/>
          <p:nvPr/>
        </p:nvSpPr>
        <p:spPr>
          <a:xfrm>
            <a:off x="4267049" y="2397794"/>
            <a:ext cx="2160239" cy="523220"/>
          </a:xfrm>
          <a:prstGeom prst="rect">
            <a:avLst/>
          </a:prstGeom>
          <a:noFill/>
        </p:spPr>
        <p:txBody>
          <a:bodyPr wrap="square" rtlCol="0">
            <a:spAutoFit/>
          </a:bodyPr>
          <a:lstStyle/>
          <a:p>
            <a:r>
              <a:rPr lang="ja-JP" altLang="en-US" sz="1400" dirty="0" smtClean="0">
                <a:solidFill>
                  <a:schemeClr val="accent1"/>
                </a:solidFill>
              </a:rPr>
              <a:t>コンディション</a:t>
            </a:r>
            <a:r>
              <a:rPr lang="en-US" altLang="ja-JP" sz="1400" dirty="0" smtClean="0">
                <a:solidFill>
                  <a:schemeClr val="accent1"/>
                </a:solidFill>
              </a:rPr>
              <a:t>②</a:t>
            </a:r>
          </a:p>
          <a:p>
            <a:r>
              <a:rPr lang="en-US" altLang="ja-JP" sz="1400" dirty="0">
                <a:solidFill>
                  <a:schemeClr val="accent1"/>
                </a:solidFill>
              </a:rPr>
              <a:t>Wireless MAB</a:t>
            </a:r>
            <a:r>
              <a:rPr lang="ja-JP" altLang="en-US" sz="1400" dirty="0">
                <a:solidFill>
                  <a:schemeClr val="accent1"/>
                </a:solidFill>
              </a:rPr>
              <a:t>接続時</a:t>
            </a:r>
            <a:endParaRPr lang="en-US" altLang="ja-JP" sz="1400" dirty="0">
              <a:solidFill>
                <a:schemeClr val="accent1"/>
              </a:solidFill>
            </a:endParaRPr>
          </a:p>
        </p:txBody>
      </p:sp>
      <p:sp>
        <p:nvSpPr>
          <p:cNvPr id="14" name="Rounded Rectangle 13"/>
          <p:cNvSpPr/>
          <p:nvPr/>
        </p:nvSpPr>
        <p:spPr>
          <a:xfrm>
            <a:off x="1026689" y="2416892"/>
            <a:ext cx="2509266" cy="435831"/>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p:txBody>
      </p:sp>
      <p:sp>
        <p:nvSpPr>
          <p:cNvPr id="15" name="TextBox 14"/>
          <p:cNvSpPr txBox="1"/>
          <p:nvPr/>
        </p:nvSpPr>
        <p:spPr>
          <a:xfrm>
            <a:off x="1242713" y="2386940"/>
            <a:ext cx="2293242" cy="523220"/>
          </a:xfrm>
          <a:prstGeom prst="rect">
            <a:avLst/>
          </a:prstGeom>
          <a:noFill/>
        </p:spPr>
        <p:txBody>
          <a:bodyPr wrap="square" rtlCol="0">
            <a:spAutoFit/>
          </a:bodyPr>
          <a:lstStyle/>
          <a:p>
            <a:r>
              <a:rPr lang="ja-JP" altLang="en-US" sz="1400" dirty="0" smtClean="0">
                <a:solidFill>
                  <a:srgbClr val="FF0000"/>
                </a:solidFill>
              </a:rPr>
              <a:t>コンディション</a:t>
            </a:r>
            <a:r>
              <a:rPr lang="en-US" altLang="ja-JP" sz="1400" dirty="0" smtClean="0">
                <a:solidFill>
                  <a:srgbClr val="FF0000"/>
                </a:solidFill>
              </a:rPr>
              <a:t>①</a:t>
            </a:r>
          </a:p>
          <a:p>
            <a:r>
              <a:rPr lang="ja-JP" altLang="en-US" sz="1400" dirty="0" smtClean="0">
                <a:solidFill>
                  <a:srgbClr val="FF0000"/>
                </a:solidFill>
              </a:rPr>
              <a:t>ゲスト</a:t>
            </a:r>
            <a:r>
              <a:rPr lang="en-US" altLang="ja-JP" sz="1400" dirty="0" smtClean="0">
                <a:solidFill>
                  <a:srgbClr val="FF0000"/>
                </a:solidFill>
              </a:rPr>
              <a:t>Web</a:t>
            </a:r>
            <a:r>
              <a:rPr lang="ja-JP" altLang="en-US" sz="1400" dirty="0" smtClean="0">
                <a:solidFill>
                  <a:srgbClr val="FF0000"/>
                </a:solidFill>
              </a:rPr>
              <a:t>認証成功</a:t>
            </a:r>
            <a:endParaRPr lang="en-US" altLang="ja-JP" sz="1400" i="1" dirty="0" smtClean="0">
              <a:solidFill>
                <a:srgbClr val="FF0000"/>
              </a:solidFill>
            </a:endParaRPr>
          </a:p>
        </p:txBody>
      </p:sp>
      <p:sp>
        <p:nvSpPr>
          <p:cNvPr id="16" name="Rectangle 15"/>
          <p:cNvSpPr/>
          <p:nvPr/>
        </p:nvSpPr>
        <p:spPr>
          <a:xfrm>
            <a:off x="3388239" y="2981270"/>
            <a:ext cx="792088" cy="149282"/>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7" name="Elbow Connector 16"/>
          <p:cNvCxnSpPr>
            <a:stCxn id="14" idx="2"/>
            <a:endCxn id="16" idx="1"/>
          </p:cNvCxnSpPr>
          <p:nvPr/>
        </p:nvCxnSpPr>
        <p:spPr>
          <a:xfrm rot="16200000" flipH="1">
            <a:off x="2733186" y="2400858"/>
            <a:ext cx="203188" cy="1106917"/>
          </a:xfrm>
          <a:prstGeom prst="bentConnector2">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11" idx="3"/>
          </p:cNvCxnSpPr>
          <p:nvPr/>
        </p:nvCxnSpPr>
        <p:spPr>
          <a:xfrm flipV="1">
            <a:off x="5054186" y="2873258"/>
            <a:ext cx="1205161" cy="182653"/>
          </a:xfrm>
          <a:prstGeom prst="bentConnector3">
            <a:avLst>
              <a:gd name="adj1" fmla="val 50000"/>
            </a:avLst>
          </a:prstGeom>
          <a:ln/>
        </p:spPr>
        <p:style>
          <a:lnRef idx="2">
            <a:schemeClr val="accent1"/>
          </a:lnRef>
          <a:fillRef idx="1">
            <a:schemeClr val="lt1"/>
          </a:fillRef>
          <a:effectRef idx="0">
            <a:schemeClr val="accent1"/>
          </a:effectRef>
          <a:fontRef idx="minor">
            <a:schemeClr val="dk1"/>
          </a:fontRef>
        </p:style>
      </p:cxnSp>
      <p:sp>
        <p:nvSpPr>
          <p:cNvPr id="20" name="Rounded Rectangle 19"/>
          <p:cNvSpPr/>
          <p:nvPr/>
        </p:nvSpPr>
        <p:spPr>
          <a:xfrm>
            <a:off x="1650327" y="3609193"/>
            <a:ext cx="2238927" cy="456377"/>
          </a:xfrm>
          <a:prstGeom prst="roundRect">
            <a:avLst/>
          </a:pr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21" name="TextBox 20"/>
          <p:cNvSpPr txBox="1"/>
          <p:nvPr/>
        </p:nvSpPr>
        <p:spPr>
          <a:xfrm>
            <a:off x="1758339" y="3580547"/>
            <a:ext cx="2664296" cy="523220"/>
          </a:xfrm>
          <a:prstGeom prst="rect">
            <a:avLst/>
          </a:prstGeom>
          <a:noFill/>
        </p:spPr>
        <p:txBody>
          <a:bodyPr wrap="square" rtlCol="0">
            <a:spAutoFit/>
          </a:bodyPr>
          <a:lstStyle/>
          <a:p>
            <a:r>
              <a:rPr lang="ja-JP" altLang="en-US" sz="1400" dirty="0" smtClean="0">
                <a:solidFill>
                  <a:schemeClr val="accent1"/>
                </a:solidFill>
              </a:rPr>
              <a:t>コンディション</a:t>
            </a:r>
            <a:r>
              <a:rPr lang="en-US" altLang="ja-JP" sz="1400" dirty="0" smtClean="0">
                <a:solidFill>
                  <a:schemeClr val="accent1"/>
                </a:solidFill>
              </a:rPr>
              <a:t>①</a:t>
            </a:r>
          </a:p>
          <a:p>
            <a:r>
              <a:rPr lang="en-US" altLang="ja-JP" sz="1400" dirty="0" smtClean="0">
                <a:solidFill>
                  <a:schemeClr val="accent1"/>
                </a:solidFill>
              </a:rPr>
              <a:t>Wireless MAB</a:t>
            </a:r>
            <a:r>
              <a:rPr lang="ja-JP" altLang="en-US" sz="1400" dirty="0" smtClean="0">
                <a:solidFill>
                  <a:schemeClr val="accent1"/>
                </a:solidFill>
              </a:rPr>
              <a:t>接続時</a:t>
            </a:r>
            <a:endParaRPr lang="en-US" altLang="ja-JP" sz="1400" dirty="0" smtClean="0">
              <a:solidFill>
                <a:schemeClr val="accent1"/>
              </a:solidFill>
            </a:endParaRPr>
          </a:p>
        </p:txBody>
      </p:sp>
      <p:sp>
        <p:nvSpPr>
          <p:cNvPr id="22" name="Rectangle 21"/>
          <p:cNvSpPr/>
          <p:nvPr/>
        </p:nvSpPr>
        <p:spPr>
          <a:xfrm>
            <a:off x="3417667" y="3275442"/>
            <a:ext cx="792088" cy="149282"/>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cxnSp>
        <p:nvCxnSpPr>
          <p:cNvPr id="23" name="Elbow Connector 22"/>
          <p:cNvCxnSpPr>
            <a:stCxn id="21" idx="0"/>
            <a:endCxn id="22" idx="1"/>
          </p:cNvCxnSpPr>
          <p:nvPr/>
        </p:nvCxnSpPr>
        <p:spPr>
          <a:xfrm rot="5400000" flipH="1" flipV="1">
            <a:off x="3138845" y="3301725"/>
            <a:ext cx="230464" cy="327180"/>
          </a:xfrm>
          <a:prstGeom prst="bentConnector2">
            <a:avLst/>
          </a:prstGeom>
        </p:spPr>
        <p:style>
          <a:lnRef idx="2">
            <a:schemeClr val="accent1"/>
          </a:lnRef>
          <a:fillRef idx="1">
            <a:schemeClr val="lt1"/>
          </a:fillRef>
          <a:effectRef idx="0">
            <a:schemeClr val="accent1"/>
          </a:effectRef>
          <a:fontRef idx="minor">
            <a:schemeClr val="dk1"/>
          </a:fontRef>
        </p:style>
      </p:cxnSp>
      <p:sp>
        <p:nvSpPr>
          <p:cNvPr id="24" name="Rectangle 23"/>
          <p:cNvSpPr/>
          <p:nvPr/>
        </p:nvSpPr>
        <p:spPr>
          <a:xfrm>
            <a:off x="7390116" y="3275442"/>
            <a:ext cx="988393" cy="149282"/>
          </a:xfrm>
          <a:prstGeom prst="rect">
            <a:avLst/>
          </a:prstGeom>
          <a:noFill/>
          <a:ln>
            <a:solidFill>
              <a:srgbClr val="66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cxnSp>
        <p:nvCxnSpPr>
          <p:cNvPr id="5" name="Elbow Connector 4"/>
          <p:cNvCxnSpPr>
            <a:stCxn id="24" idx="2"/>
          </p:cNvCxnSpPr>
          <p:nvPr/>
        </p:nvCxnSpPr>
        <p:spPr>
          <a:xfrm rot="16200000" flipH="1">
            <a:off x="8072751" y="3236285"/>
            <a:ext cx="353610" cy="730487"/>
          </a:xfrm>
          <a:prstGeom prst="bentConnector2">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259347" y="3824893"/>
            <a:ext cx="3091482" cy="492443"/>
          </a:xfrm>
          <a:prstGeom prst="rect">
            <a:avLst/>
          </a:prstGeom>
          <a:noFill/>
        </p:spPr>
        <p:txBody>
          <a:bodyPr wrap="square" rtlCol="0">
            <a:spAutoFit/>
          </a:bodyPr>
          <a:lstStyle/>
          <a:p>
            <a:r>
              <a:rPr lang="ja-JP" altLang="en-US" sz="1400" dirty="0" smtClean="0">
                <a:solidFill>
                  <a:srgbClr val="660066"/>
                </a:solidFill>
              </a:rPr>
              <a:t>ゲストポータルに</a:t>
            </a:r>
            <a:r>
              <a:rPr lang="en-US" altLang="ja-JP" sz="1400" dirty="0" smtClean="0">
                <a:solidFill>
                  <a:srgbClr val="660066"/>
                </a:solidFill>
              </a:rPr>
              <a:t>Web</a:t>
            </a:r>
            <a:r>
              <a:rPr lang="ja-JP" altLang="en-US" sz="1400" dirty="0" smtClean="0">
                <a:solidFill>
                  <a:srgbClr val="660066"/>
                </a:solidFill>
              </a:rPr>
              <a:t>リダイレクト</a:t>
            </a:r>
            <a:endParaRPr lang="en-US" altLang="ja-JP" sz="1400" dirty="0" smtClean="0">
              <a:solidFill>
                <a:srgbClr val="660066"/>
              </a:solidFill>
            </a:endParaRPr>
          </a:p>
          <a:p>
            <a:r>
              <a:rPr lang="en-US" altLang="ja-JP" sz="1200" dirty="0" smtClean="0">
                <a:solidFill>
                  <a:srgbClr val="660066"/>
                </a:solidFill>
              </a:rPr>
              <a:t>※Authorization Profile</a:t>
            </a:r>
            <a:r>
              <a:rPr lang="ja-JP" altLang="en-US" sz="1200" dirty="0" smtClean="0">
                <a:solidFill>
                  <a:srgbClr val="660066"/>
                </a:solidFill>
              </a:rPr>
              <a:t>設定（次頁）を参照</a:t>
            </a:r>
            <a:endParaRPr lang="en-US" sz="1200" dirty="0">
              <a:solidFill>
                <a:srgbClr val="660066"/>
              </a:solidFill>
            </a:endParaRPr>
          </a:p>
        </p:txBody>
      </p:sp>
      <p:sp>
        <p:nvSpPr>
          <p:cNvPr id="8" name="Rounded Rectangle 7"/>
          <p:cNvSpPr/>
          <p:nvPr/>
        </p:nvSpPr>
        <p:spPr>
          <a:xfrm>
            <a:off x="141959" y="3260676"/>
            <a:ext cx="630994" cy="206724"/>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ja-JP" sz="1100" dirty="0" smtClean="0"/>
              <a:t>Rule-1</a:t>
            </a:r>
            <a:endParaRPr lang="en-US" sz="1100" dirty="0" smtClean="0"/>
          </a:p>
        </p:txBody>
      </p:sp>
      <p:sp>
        <p:nvSpPr>
          <p:cNvPr id="25" name="Rounded Rectangle 24"/>
          <p:cNvSpPr/>
          <p:nvPr/>
        </p:nvSpPr>
        <p:spPr>
          <a:xfrm>
            <a:off x="141959" y="2972894"/>
            <a:ext cx="630994" cy="206724"/>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ja-JP" sz="1100" dirty="0" smtClean="0"/>
              <a:t>Rule-2</a:t>
            </a:r>
            <a:endParaRPr lang="en-US" sz="1100" dirty="0" smtClean="0"/>
          </a:p>
        </p:txBody>
      </p:sp>
      <p:sp>
        <p:nvSpPr>
          <p:cNvPr id="26" name="Text Placeholder 4"/>
          <p:cNvSpPr txBox="1">
            <a:spLocks/>
          </p:cNvSpPr>
          <p:nvPr/>
        </p:nvSpPr>
        <p:spPr>
          <a:xfrm>
            <a:off x="462300" y="1162536"/>
            <a:ext cx="8277345" cy="1998222"/>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400" dirty="0" smtClean="0"/>
              <a:t>ISE</a:t>
            </a:r>
            <a:r>
              <a:rPr lang="ja-JP" altLang="en-US" sz="1400" dirty="0" smtClean="0"/>
              <a:t>の各種</a:t>
            </a:r>
            <a:r>
              <a:rPr lang="en-US" altLang="ja-JP" sz="1400" dirty="0" smtClean="0"/>
              <a:t>Web</a:t>
            </a:r>
            <a:r>
              <a:rPr lang="ja-JP" altLang="en-US" sz="1400" dirty="0" smtClean="0"/>
              <a:t>ポータル機能を使う場合、</a:t>
            </a:r>
            <a:r>
              <a:rPr lang="en-US" altLang="ja-JP" sz="1400" dirty="0" smtClean="0"/>
              <a:t>Central Web Authentication (CWA) </a:t>
            </a:r>
            <a:r>
              <a:rPr lang="ja-JP" altLang="en-US" sz="1400" dirty="0" smtClean="0"/>
              <a:t>認証方式を利用する</a:t>
            </a:r>
            <a:endParaRPr lang="en-US" altLang="ja-JP" sz="1400" dirty="0" smtClean="0"/>
          </a:p>
          <a:p>
            <a:pPr marL="292040" lvl="1" indent="0">
              <a:buNone/>
            </a:pPr>
            <a:r>
              <a:rPr lang="en-US" altLang="ja-JP" sz="1200" dirty="0" smtClean="0"/>
              <a:t>※CWA</a:t>
            </a:r>
            <a:r>
              <a:rPr lang="ja-JP" altLang="en-US" sz="1200" dirty="0" smtClean="0"/>
              <a:t>の解説は次頁を参照</a:t>
            </a:r>
            <a:endParaRPr lang="en-US" altLang="ja-JP" sz="1200" dirty="0" smtClean="0"/>
          </a:p>
          <a:p>
            <a:r>
              <a:rPr lang="en-US" sz="1400" dirty="0" smtClean="0"/>
              <a:t>Web</a:t>
            </a:r>
            <a:r>
              <a:rPr lang="ja-JP" altLang="en-US" sz="1400" dirty="0" smtClean="0"/>
              <a:t>ポータルへのログイン前とログイン後の２回認証を行う仕組みのため、それぞれに該当する</a:t>
            </a:r>
            <a:r>
              <a:rPr lang="en-US" altLang="ja-JP" sz="1400" dirty="0" smtClean="0"/>
              <a:t>Authorization Rule</a:t>
            </a:r>
            <a:r>
              <a:rPr lang="ja-JP" altLang="en-US" sz="1400" dirty="0" smtClean="0"/>
              <a:t>を</a:t>
            </a:r>
            <a:r>
              <a:rPr lang="en-US" altLang="ja-JP" sz="1400" dirty="0" smtClean="0"/>
              <a:t>2</a:t>
            </a:r>
            <a:r>
              <a:rPr lang="ja-JP" altLang="en-US" sz="1400" dirty="0" smtClean="0"/>
              <a:t>行設定する必要がある</a:t>
            </a:r>
            <a:endParaRPr lang="en-US" sz="1400" dirty="0" smtClean="0"/>
          </a:p>
        </p:txBody>
      </p:sp>
    </p:spTree>
    <p:extLst>
      <p:ext uri="{BB962C8B-B14F-4D97-AF65-F5344CB8AC3E}">
        <p14:creationId xmlns:p14="http://schemas.microsoft.com/office/powerpoint/2010/main" val="2068657866"/>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p:cNvGrpSpPr/>
          <p:nvPr/>
        </p:nvGrpSpPr>
        <p:grpSpPr>
          <a:xfrm>
            <a:off x="7985729" y="3513703"/>
            <a:ext cx="348385" cy="707657"/>
            <a:chOff x="8060829" y="3199283"/>
            <a:chExt cx="348385" cy="979964"/>
          </a:xfrm>
        </p:grpSpPr>
        <p:cxnSp>
          <p:nvCxnSpPr>
            <p:cNvPr id="84" name="Straight Connector 83"/>
            <p:cNvCxnSpPr/>
            <p:nvPr/>
          </p:nvCxnSpPr>
          <p:spPr>
            <a:xfrm>
              <a:off x="8060829" y="3199283"/>
              <a:ext cx="335685" cy="0"/>
            </a:xfrm>
            <a:prstGeom prst="line">
              <a:avLst/>
            </a:prstGeom>
            <a:ln>
              <a:solidFill>
                <a:srgbClr val="9AD495"/>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8409214" y="3199283"/>
              <a:ext cx="0" cy="979964"/>
            </a:xfrm>
            <a:prstGeom prst="line">
              <a:avLst/>
            </a:prstGeom>
            <a:ln>
              <a:solidFill>
                <a:srgbClr val="9AD495"/>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H="1">
              <a:off x="8126905" y="4179247"/>
              <a:ext cx="282309" cy="0"/>
            </a:xfrm>
            <a:prstGeom prst="straightConnector1">
              <a:avLst/>
            </a:prstGeom>
            <a:ln>
              <a:solidFill>
                <a:srgbClr val="9AD495"/>
              </a:solidFill>
              <a:tailEnd type="arrow"/>
            </a:ln>
          </p:spPr>
          <p:style>
            <a:lnRef idx="2">
              <a:schemeClr val="accent1"/>
            </a:lnRef>
            <a:fillRef idx="0">
              <a:schemeClr val="accent1"/>
            </a:fillRef>
            <a:effectRef idx="1">
              <a:schemeClr val="accent1"/>
            </a:effectRef>
            <a:fontRef idx="minor">
              <a:schemeClr val="tx1"/>
            </a:fontRef>
          </p:style>
        </p:cxnSp>
      </p:grpSp>
      <p:sp>
        <p:nvSpPr>
          <p:cNvPr id="145" name="Rounded Rectangle 144"/>
          <p:cNvSpPr/>
          <p:nvPr/>
        </p:nvSpPr>
        <p:spPr>
          <a:xfrm>
            <a:off x="462960" y="3983838"/>
            <a:ext cx="7571985" cy="730152"/>
          </a:xfrm>
          <a:prstGeom prst="roundRect">
            <a:avLst>
              <a:gd name="adj" fmla="val 12069"/>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4" name="Rounded Rectangle 143"/>
          <p:cNvSpPr/>
          <p:nvPr/>
        </p:nvSpPr>
        <p:spPr>
          <a:xfrm>
            <a:off x="450748" y="2610100"/>
            <a:ext cx="7571985" cy="1025725"/>
          </a:xfrm>
          <a:prstGeom prst="roundRect">
            <a:avLst>
              <a:gd name="adj" fmla="val 12069"/>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ounded Rectangle 18"/>
          <p:cNvSpPr/>
          <p:nvPr/>
        </p:nvSpPr>
        <p:spPr>
          <a:xfrm>
            <a:off x="450748" y="1817913"/>
            <a:ext cx="7571985" cy="691447"/>
          </a:xfrm>
          <a:prstGeom prst="roundRect">
            <a:avLst>
              <a:gd name="adj" fmla="val 12069"/>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TextBox 38"/>
          <p:cNvSpPr txBox="1"/>
          <p:nvPr/>
        </p:nvSpPr>
        <p:spPr>
          <a:xfrm>
            <a:off x="7464527" y="988279"/>
            <a:ext cx="463059" cy="276999"/>
          </a:xfrm>
          <a:prstGeom prst="rect">
            <a:avLst/>
          </a:prstGeom>
          <a:noFill/>
        </p:spPr>
        <p:txBody>
          <a:bodyPr wrap="square" rtlCol="0">
            <a:spAutoFit/>
          </a:bodyPr>
          <a:lstStyle/>
          <a:p>
            <a:r>
              <a:rPr lang="en-US" sz="1200" dirty="0" smtClean="0">
                <a:solidFill>
                  <a:prstClr val="black"/>
                </a:solidFill>
                <a:cs typeface="Arial" pitchFamily="34" charset="0"/>
              </a:rPr>
              <a:t>ISE</a:t>
            </a:r>
            <a:endParaRPr lang="en-US" sz="1200" dirty="0">
              <a:solidFill>
                <a:prstClr val="black"/>
              </a:solidFill>
              <a:cs typeface="Arial" pitchFamily="34" charset="0"/>
            </a:endParaRPr>
          </a:p>
        </p:txBody>
      </p:sp>
      <p:cxnSp>
        <p:nvCxnSpPr>
          <p:cNvPr id="45" name="Straight Connector 44"/>
          <p:cNvCxnSpPr/>
          <p:nvPr/>
        </p:nvCxnSpPr>
        <p:spPr>
          <a:xfrm>
            <a:off x="917422" y="1757724"/>
            <a:ext cx="0" cy="312362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248953" y="1647267"/>
            <a:ext cx="1" cy="323407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655040" y="1647265"/>
            <a:ext cx="43678" cy="323408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5" name="Picture 33" descr="sponsor_green_ti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4343" y="945973"/>
            <a:ext cx="1014923" cy="835528"/>
          </a:xfrm>
          <a:prstGeom prst="rect">
            <a:avLst/>
          </a:prstGeom>
          <a:noFill/>
          <a:ln w="9525">
            <a:noFill/>
            <a:miter lim="800000"/>
            <a:headEnd/>
            <a:tailEnd/>
          </a:ln>
        </p:spPr>
      </p:pic>
      <p:sp>
        <p:nvSpPr>
          <p:cNvPr id="72" name="Curved Left Arrow 71"/>
          <p:cNvSpPr/>
          <p:nvPr/>
        </p:nvSpPr>
        <p:spPr>
          <a:xfrm>
            <a:off x="7374365" y="3572559"/>
            <a:ext cx="304800" cy="2674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solidFill>
              <a:cs typeface="Arial" pitchFamily="34" charset="0"/>
            </a:endParaRPr>
          </a:p>
        </p:txBody>
      </p:sp>
      <p:grpSp>
        <p:nvGrpSpPr>
          <p:cNvPr id="82" name="Group 81"/>
          <p:cNvGrpSpPr/>
          <p:nvPr/>
        </p:nvGrpSpPr>
        <p:grpSpPr>
          <a:xfrm>
            <a:off x="7241788" y="1207770"/>
            <a:ext cx="947610" cy="583279"/>
            <a:chOff x="3440922" y="3809331"/>
            <a:chExt cx="664912" cy="664912"/>
          </a:xfrm>
          <a:effectLst>
            <a:outerShdw blurRad="63500" sx="102000" sy="102000" algn="ctr" rotWithShape="0">
              <a:prstClr val="black">
                <a:alpha val="67000"/>
              </a:prstClr>
            </a:outerShdw>
          </a:effectLst>
        </p:grpSpPr>
        <p:pic>
          <p:nvPicPr>
            <p:cNvPr id="85" name="Picture 84" descr="\\MV-FS\Projects\Cisco\References\Brand Assets\Kubrick Icons\Device Icons\Device_generic_3048_default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40922" y="3809331"/>
              <a:ext cx="664912" cy="664912"/>
            </a:xfrm>
            <a:prstGeom prst="rect">
              <a:avLst/>
            </a:prstGeom>
            <a:ln>
              <a:noFill/>
            </a:ln>
            <a:effectLst>
              <a:outerShdw blurRad="292100" dist="139700" dir="2700000" algn="tl" rotWithShape="0">
                <a:srgbClr val="333333">
                  <a:alpha val="65000"/>
                </a:srgbClr>
              </a:outerShdw>
            </a:effectLst>
          </p:spPr>
        </p:pic>
        <p:grpSp>
          <p:nvGrpSpPr>
            <p:cNvPr id="87" name="Group 86"/>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88" name="Freeform 87"/>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89" name="Freeform 88"/>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0" name="Freeform 89"/>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1" name="Freeform 90"/>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2" name="Freeform 91"/>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3" name="Freeform 92"/>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4" name="Freeform 93"/>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5" name="Freeform 94"/>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6" name="Freeform 95"/>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7" name="Freeform 96"/>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8" name="Freeform 97"/>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99" name="Freeform 98"/>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0" name="Freeform 99"/>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1" name="Freeform 100"/>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2" name="Freeform 101"/>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3" name="Freeform 102"/>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4" name="Freeform 103"/>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5" name="Freeform 104"/>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6" name="Freeform 105"/>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7" name="Freeform 106"/>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8" name="Freeform 107"/>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09" name="Freeform 108"/>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10" name="Freeform 109"/>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sp>
            <p:nvSpPr>
              <p:cNvPr id="111" name="Freeform 110"/>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chemeClr val="lt1"/>
                  </a:solidFill>
                </a:endParaRPr>
              </a:p>
            </p:txBody>
          </p:sp>
        </p:grpSp>
      </p:grpSp>
      <p:pic>
        <p:nvPicPr>
          <p:cNvPr id="112" name="Picture 111"/>
          <p:cNvPicPr>
            <a:picLocks noChangeAspect="1"/>
          </p:cNvPicPr>
          <p:nvPr/>
        </p:nvPicPr>
        <p:blipFill rotWithShape="1">
          <a:blip r:embed="rId5" cstate="screen">
            <a:extLst>
              <a:ext uri="{28A0092B-C50C-407E-A947-70E740481C1C}">
                <a14:useLocalDpi xmlns:a14="http://schemas.microsoft.com/office/drawing/2010/main"/>
              </a:ext>
            </a:extLst>
          </a:blip>
          <a:srcRect l="4741" t="27185" r="4551" b="28669"/>
          <a:stretch/>
        </p:blipFill>
        <p:spPr>
          <a:xfrm>
            <a:off x="3785989" y="1295712"/>
            <a:ext cx="925927" cy="337976"/>
          </a:xfrm>
          <a:prstGeom prst="rect">
            <a:avLst/>
          </a:prstGeom>
        </p:spPr>
      </p:pic>
      <p:pic>
        <p:nvPicPr>
          <p:cNvPr id="113" name="Picture 4" descr="\\Mv-fs\Projects\Cisco\References\Brand Assets\Kubrick Icons\Device Icons\Device_access_point_3063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32218" y="1388876"/>
            <a:ext cx="593390" cy="185702"/>
          </a:xfrm>
          <a:prstGeom prst="rect">
            <a:avLst/>
          </a:prstGeom>
          <a:noFill/>
          <a:effectLst/>
        </p:spPr>
      </p:pic>
      <p:cxnSp>
        <p:nvCxnSpPr>
          <p:cNvPr id="14" name="Straight Arrow Connector 13"/>
          <p:cNvCxnSpPr/>
          <p:nvPr/>
        </p:nvCxnSpPr>
        <p:spPr>
          <a:xfrm flipH="1">
            <a:off x="5034928" y="2280405"/>
            <a:ext cx="2450600" cy="0"/>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114" name="Rounded Rectangle 113"/>
          <p:cNvSpPr/>
          <p:nvPr/>
        </p:nvSpPr>
        <p:spPr>
          <a:xfrm>
            <a:off x="3490222" y="2152920"/>
            <a:ext cx="1392598" cy="299932"/>
          </a:xfrm>
          <a:prstGeom prst="roundRect">
            <a:avLst/>
          </a:prstGeom>
          <a:solidFill>
            <a:schemeClr val="bg1"/>
          </a:solidFill>
          <a:ln w="12700">
            <a:solidFill>
              <a:srgbClr val="0000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smtClean="0">
                <a:solidFill>
                  <a:srgbClr val="3366FF"/>
                </a:solidFill>
              </a:rPr>
              <a:t>Redirect ACL+URL</a:t>
            </a:r>
            <a:endParaRPr kumimoji="1" lang="ja-JP" altLang="en-US" sz="1100" b="1" dirty="0" smtClean="0">
              <a:solidFill>
                <a:srgbClr val="3366FF"/>
              </a:solidFill>
            </a:endParaRPr>
          </a:p>
        </p:txBody>
      </p:sp>
      <p:sp>
        <p:nvSpPr>
          <p:cNvPr id="115" name="Rounded Rectangle 114"/>
          <p:cNvSpPr/>
          <p:nvPr/>
        </p:nvSpPr>
        <p:spPr>
          <a:xfrm>
            <a:off x="3490222" y="2689615"/>
            <a:ext cx="1392598" cy="290375"/>
          </a:xfrm>
          <a:prstGeom prst="roundRect">
            <a:avLst/>
          </a:prstGeom>
          <a:solidFill>
            <a:schemeClr val="bg1"/>
          </a:solidFill>
          <a:ln w="12700">
            <a:solidFill>
              <a:srgbClr val="0000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rgbClr val="3366FF"/>
                </a:solidFill>
              </a:rPr>
              <a:t>ポータルへ</a:t>
            </a:r>
            <a:endParaRPr kumimoji="1" lang="en-US" altLang="ja-JP" sz="1100" b="1" dirty="0" smtClean="0">
              <a:solidFill>
                <a:srgbClr val="3366FF"/>
              </a:solidFill>
            </a:endParaRPr>
          </a:p>
          <a:p>
            <a:pPr algn="ctr"/>
            <a:r>
              <a:rPr kumimoji="1" lang="ja-JP" altLang="en-US" sz="1100" b="1" dirty="0" smtClean="0">
                <a:solidFill>
                  <a:srgbClr val="3366FF"/>
                </a:solidFill>
              </a:rPr>
              <a:t>リダイレクト</a:t>
            </a:r>
          </a:p>
        </p:txBody>
      </p:sp>
      <p:cxnSp>
        <p:nvCxnSpPr>
          <p:cNvPr id="116" name="Straight Arrow Connector 115"/>
          <p:cNvCxnSpPr/>
          <p:nvPr/>
        </p:nvCxnSpPr>
        <p:spPr>
          <a:xfrm flipV="1">
            <a:off x="1086907" y="2875689"/>
            <a:ext cx="2259285"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H="1">
            <a:off x="1086907" y="2976075"/>
            <a:ext cx="2259284"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1066826" y="3127921"/>
            <a:ext cx="6418702"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122" name="Rounded Rectangle 121"/>
          <p:cNvSpPr/>
          <p:nvPr/>
        </p:nvSpPr>
        <p:spPr>
          <a:xfrm>
            <a:off x="7105945" y="3299638"/>
            <a:ext cx="1202312" cy="244247"/>
          </a:xfrm>
          <a:prstGeom prst="roundRect">
            <a:avLst/>
          </a:prstGeom>
          <a:solidFill>
            <a:schemeClr val="bg1"/>
          </a:solidFill>
          <a:ln w="12700">
            <a:solidFill>
              <a:srgbClr val="0000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rgbClr val="3366FF"/>
                </a:solidFill>
              </a:rPr>
              <a:t>ログイン認証</a:t>
            </a:r>
          </a:p>
        </p:txBody>
      </p:sp>
      <p:cxnSp>
        <p:nvCxnSpPr>
          <p:cNvPr id="123" name="Straight Arrow Connector 122"/>
          <p:cNvCxnSpPr/>
          <p:nvPr/>
        </p:nvCxnSpPr>
        <p:spPr>
          <a:xfrm>
            <a:off x="4421664" y="2055849"/>
            <a:ext cx="3063864" cy="1"/>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125" name="Rounded Rectangle 124"/>
          <p:cNvSpPr/>
          <p:nvPr/>
        </p:nvSpPr>
        <p:spPr>
          <a:xfrm>
            <a:off x="5248801" y="1903503"/>
            <a:ext cx="1392598" cy="236699"/>
          </a:xfrm>
          <a:prstGeom prst="roundRect">
            <a:avLst/>
          </a:prstGeom>
          <a:solidFill>
            <a:schemeClr val="bg1"/>
          </a:solidFill>
          <a:ln w="12700">
            <a:solidFill>
              <a:srgbClr val="7F7F7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smtClean="0">
                <a:solidFill>
                  <a:srgbClr val="4C4C4C"/>
                </a:solidFill>
              </a:rPr>
              <a:t>MAB</a:t>
            </a:r>
            <a:r>
              <a:rPr kumimoji="1" lang="en-US" altLang="ja-JP" sz="1100" dirty="0" smtClean="0">
                <a:solidFill>
                  <a:srgbClr val="4C4C4C"/>
                </a:solidFill>
              </a:rPr>
              <a:t> (or 802.1x)</a:t>
            </a:r>
            <a:endParaRPr kumimoji="1" lang="ja-JP" altLang="en-US" sz="1100" dirty="0" smtClean="0">
              <a:solidFill>
                <a:srgbClr val="4C4C4C"/>
              </a:solidFill>
            </a:endParaRPr>
          </a:p>
        </p:txBody>
      </p:sp>
      <p:cxnSp>
        <p:nvCxnSpPr>
          <p:cNvPr id="129" name="Straight Arrow Connector 128"/>
          <p:cNvCxnSpPr/>
          <p:nvPr/>
        </p:nvCxnSpPr>
        <p:spPr>
          <a:xfrm>
            <a:off x="1066826" y="3446171"/>
            <a:ext cx="58287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a:off x="1074696" y="3217214"/>
            <a:ext cx="63986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5" name="Straight Arrow Connector 2054"/>
          <p:cNvCxnSpPr/>
          <p:nvPr/>
        </p:nvCxnSpPr>
        <p:spPr>
          <a:xfrm flipH="1">
            <a:off x="4421664" y="3782356"/>
            <a:ext cx="282012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a:off x="4949444" y="4455311"/>
            <a:ext cx="2450600" cy="0"/>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a:off x="4421664" y="4221597"/>
            <a:ext cx="3051652" cy="0"/>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141" name="Rounded Rectangle 140"/>
          <p:cNvSpPr/>
          <p:nvPr/>
        </p:nvSpPr>
        <p:spPr>
          <a:xfrm>
            <a:off x="3492354" y="4339279"/>
            <a:ext cx="1392598" cy="236699"/>
          </a:xfrm>
          <a:prstGeom prst="roundRect">
            <a:avLst/>
          </a:prstGeom>
          <a:solidFill>
            <a:schemeClr val="bg1"/>
          </a:solidFill>
          <a:ln w="12700">
            <a:solidFill>
              <a:srgbClr val="0000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err="1" smtClean="0">
                <a:solidFill>
                  <a:srgbClr val="3366FF"/>
                </a:solidFill>
              </a:rPr>
              <a:t>dACL</a:t>
            </a:r>
            <a:r>
              <a:rPr kumimoji="1" lang="en-US" altLang="ja-JP" sz="1100" b="1" dirty="0" smtClean="0">
                <a:solidFill>
                  <a:srgbClr val="3366FF"/>
                </a:solidFill>
              </a:rPr>
              <a:t> / VLAN</a:t>
            </a:r>
            <a:endParaRPr kumimoji="1" lang="ja-JP" altLang="en-US" sz="1100" b="1" dirty="0" smtClean="0">
              <a:solidFill>
                <a:srgbClr val="3366FF"/>
              </a:solidFill>
            </a:endParaRPr>
          </a:p>
        </p:txBody>
      </p:sp>
      <p:sp>
        <p:nvSpPr>
          <p:cNvPr id="138" name="Rounded Rectangle 137"/>
          <p:cNvSpPr/>
          <p:nvPr/>
        </p:nvSpPr>
        <p:spPr>
          <a:xfrm>
            <a:off x="5248801" y="4093560"/>
            <a:ext cx="1392598" cy="236699"/>
          </a:xfrm>
          <a:prstGeom prst="roundRect">
            <a:avLst/>
          </a:prstGeom>
          <a:solidFill>
            <a:schemeClr val="bg1"/>
          </a:solidFill>
          <a:ln w="12700">
            <a:solidFill>
              <a:srgbClr val="7F7F7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smtClean="0">
                <a:solidFill>
                  <a:srgbClr val="4C4C4C"/>
                </a:solidFill>
              </a:rPr>
              <a:t>MAB</a:t>
            </a:r>
            <a:r>
              <a:rPr kumimoji="1" lang="en-US" altLang="ja-JP" sz="1100" dirty="0" smtClean="0">
                <a:solidFill>
                  <a:srgbClr val="4C4C4C"/>
                </a:solidFill>
              </a:rPr>
              <a:t> (or 802.1x)</a:t>
            </a:r>
            <a:endParaRPr kumimoji="1" lang="ja-JP" altLang="en-US" sz="1100" dirty="0" smtClean="0">
              <a:solidFill>
                <a:srgbClr val="4C4C4C"/>
              </a:solidFill>
            </a:endParaRPr>
          </a:p>
        </p:txBody>
      </p:sp>
      <p:sp>
        <p:nvSpPr>
          <p:cNvPr id="150" name="Rounded Rectangle 149"/>
          <p:cNvSpPr/>
          <p:nvPr/>
        </p:nvSpPr>
        <p:spPr>
          <a:xfrm>
            <a:off x="5236589" y="3144655"/>
            <a:ext cx="1392598" cy="362597"/>
          </a:xfrm>
          <a:prstGeom prst="roundRect">
            <a:avLst/>
          </a:prstGeom>
          <a:solidFill>
            <a:schemeClr val="bg1"/>
          </a:solidFill>
          <a:ln w="12700">
            <a:solidFill>
              <a:srgbClr val="7F7F7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smtClean="0">
                <a:solidFill>
                  <a:srgbClr val="4C4C4C"/>
                </a:solidFill>
              </a:rPr>
              <a:t>Web</a:t>
            </a:r>
            <a:r>
              <a:rPr kumimoji="1" lang="ja-JP" altLang="en-US" sz="1100" b="1" dirty="0" smtClean="0">
                <a:solidFill>
                  <a:srgbClr val="4C4C4C"/>
                </a:solidFill>
              </a:rPr>
              <a:t>認証</a:t>
            </a:r>
          </a:p>
        </p:txBody>
      </p:sp>
      <p:sp>
        <p:nvSpPr>
          <p:cNvPr id="158" name="Rounded Rectangle 157"/>
          <p:cNvSpPr/>
          <p:nvPr/>
        </p:nvSpPr>
        <p:spPr>
          <a:xfrm>
            <a:off x="5248801" y="3601207"/>
            <a:ext cx="1392598" cy="345756"/>
          </a:xfrm>
          <a:prstGeom prst="roundRect">
            <a:avLst/>
          </a:prstGeom>
          <a:solidFill>
            <a:schemeClr val="bg1"/>
          </a:solidFill>
          <a:ln w="12700">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rgbClr val="FF0000"/>
                </a:solidFill>
              </a:rPr>
              <a:t>RADIUS CoA</a:t>
            </a:r>
            <a:r>
              <a:rPr kumimoji="1" lang="en-US" altLang="ja-JP" sz="1100" dirty="0">
                <a:solidFill>
                  <a:srgbClr val="FF0000"/>
                </a:solidFill>
              </a:rPr>
              <a:t> </a:t>
            </a:r>
            <a:endParaRPr kumimoji="1" lang="en-US" altLang="ja-JP" sz="1100" dirty="0" smtClean="0">
              <a:solidFill>
                <a:srgbClr val="FF0000"/>
              </a:solidFill>
            </a:endParaRPr>
          </a:p>
          <a:p>
            <a:pPr algn="ctr"/>
            <a:r>
              <a:rPr kumimoji="1" lang="en-US" altLang="ja-JP" sz="1000" dirty="0" smtClean="0">
                <a:solidFill>
                  <a:srgbClr val="FF0000"/>
                </a:solidFill>
              </a:rPr>
              <a:t>※</a:t>
            </a:r>
            <a:r>
              <a:rPr kumimoji="1" lang="ja-JP" altLang="en-US" sz="1000" dirty="0" smtClean="0">
                <a:solidFill>
                  <a:srgbClr val="FF0000"/>
                </a:solidFill>
              </a:rPr>
              <a:t>再認証</a:t>
            </a:r>
          </a:p>
        </p:txBody>
      </p:sp>
      <p:sp>
        <p:nvSpPr>
          <p:cNvPr id="33" name="TextBox 32"/>
          <p:cNvSpPr txBox="1"/>
          <p:nvPr/>
        </p:nvSpPr>
        <p:spPr>
          <a:xfrm>
            <a:off x="586200" y="1817913"/>
            <a:ext cx="1489907" cy="307777"/>
          </a:xfrm>
          <a:prstGeom prst="rect">
            <a:avLst/>
          </a:prstGeom>
          <a:noFill/>
        </p:spPr>
        <p:txBody>
          <a:bodyPr wrap="square" rtlCol="0">
            <a:spAutoFit/>
          </a:bodyPr>
          <a:lstStyle/>
          <a:p>
            <a:r>
              <a:rPr lang="en-US" sz="1400" dirty="0" smtClean="0"/>
              <a:t>1. MAB</a:t>
            </a:r>
          </a:p>
        </p:txBody>
      </p:sp>
      <p:sp>
        <p:nvSpPr>
          <p:cNvPr id="161" name="TextBox 160"/>
          <p:cNvSpPr txBox="1"/>
          <p:nvPr/>
        </p:nvSpPr>
        <p:spPr>
          <a:xfrm>
            <a:off x="586200" y="2625588"/>
            <a:ext cx="1489907" cy="307777"/>
          </a:xfrm>
          <a:prstGeom prst="rect">
            <a:avLst/>
          </a:prstGeom>
          <a:noFill/>
        </p:spPr>
        <p:txBody>
          <a:bodyPr wrap="square" rtlCol="0">
            <a:spAutoFit/>
          </a:bodyPr>
          <a:lstStyle/>
          <a:p>
            <a:r>
              <a:rPr lang="en-US" sz="1400" dirty="0"/>
              <a:t>2</a:t>
            </a:r>
            <a:r>
              <a:rPr lang="en-US" sz="1400" dirty="0" smtClean="0"/>
              <a:t>. Web </a:t>
            </a:r>
            <a:r>
              <a:rPr lang="en-US" sz="1400" dirty="0" err="1" smtClean="0"/>
              <a:t>Auth</a:t>
            </a:r>
            <a:endParaRPr lang="en-US" sz="1400" dirty="0" smtClean="0"/>
          </a:p>
        </p:txBody>
      </p:sp>
      <p:sp>
        <p:nvSpPr>
          <p:cNvPr id="162" name="TextBox 161"/>
          <p:cNvSpPr txBox="1"/>
          <p:nvPr/>
        </p:nvSpPr>
        <p:spPr>
          <a:xfrm>
            <a:off x="586199" y="4008485"/>
            <a:ext cx="1844066" cy="307777"/>
          </a:xfrm>
          <a:prstGeom prst="rect">
            <a:avLst/>
          </a:prstGeom>
          <a:noFill/>
        </p:spPr>
        <p:txBody>
          <a:bodyPr wrap="square" rtlCol="0">
            <a:spAutoFit/>
          </a:bodyPr>
          <a:lstStyle/>
          <a:p>
            <a:r>
              <a:rPr lang="en-US" sz="1400" dirty="0"/>
              <a:t>3</a:t>
            </a:r>
            <a:r>
              <a:rPr lang="en-US" sz="1400" dirty="0" smtClean="0"/>
              <a:t>. MAB (</a:t>
            </a:r>
            <a:r>
              <a:rPr lang="ja-JP" altLang="en-US" sz="1400" dirty="0" smtClean="0"/>
              <a:t>再認証</a:t>
            </a:r>
            <a:r>
              <a:rPr lang="en-US" sz="1400" dirty="0" smtClean="0"/>
              <a:t>)</a:t>
            </a:r>
          </a:p>
        </p:txBody>
      </p:sp>
      <p:sp>
        <p:nvSpPr>
          <p:cNvPr id="34" name="TextBox 33"/>
          <p:cNvSpPr txBox="1"/>
          <p:nvPr/>
        </p:nvSpPr>
        <p:spPr>
          <a:xfrm>
            <a:off x="5593522" y="2295586"/>
            <a:ext cx="1400584" cy="276999"/>
          </a:xfrm>
          <a:prstGeom prst="rect">
            <a:avLst/>
          </a:prstGeom>
          <a:noFill/>
        </p:spPr>
        <p:txBody>
          <a:bodyPr wrap="square" rtlCol="0">
            <a:spAutoFit/>
          </a:bodyPr>
          <a:lstStyle/>
          <a:p>
            <a:r>
              <a:rPr lang="en-US" sz="1200" dirty="0" smtClean="0">
                <a:solidFill>
                  <a:srgbClr val="4C4C4C"/>
                </a:solidFill>
              </a:rPr>
              <a:t>RADIUS Accept</a:t>
            </a:r>
            <a:endParaRPr lang="en-US" sz="1200" dirty="0">
              <a:solidFill>
                <a:srgbClr val="4C4C4C"/>
              </a:solidFill>
            </a:endParaRPr>
          </a:p>
        </p:txBody>
      </p:sp>
      <p:pic>
        <p:nvPicPr>
          <p:cNvPr id="63" name="Picture 62"/>
          <p:cNvPicPr>
            <a:picLocks noChangeAspect="1"/>
          </p:cNvPicPr>
          <p:nvPr/>
        </p:nvPicPr>
        <p:blipFill rotWithShape="1">
          <a:blip r:embed="rId7"/>
          <a:srcRect l="13841" t="24267" r="24412" b="11408"/>
          <a:stretch/>
        </p:blipFill>
        <p:spPr>
          <a:xfrm>
            <a:off x="1624250" y="3015378"/>
            <a:ext cx="1721942" cy="726185"/>
          </a:xfrm>
          <a:prstGeom prst="rect">
            <a:avLst/>
          </a:prstGeom>
          <a:ln>
            <a:noFill/>
          </a:ln>
          <a:effectLst>
            <a:outerShdw blurRad="292100" dist="139700" dir="2700000" algn="tl" rotWithShape="0">
              <a:srgbClr val="333333">
                <a:alpha val="65000"/>
              </a:srgbClr>
            </a:outerShdw>
          </a:effectLst>
        </p:spPr>
      </p:pic>
      <p:sp>
        <p:nvSpPr>
          <p:cNvPr id="2" name="Rounded Rectangular Callout 1"/>
          <p:cNvSpPr/>
          <p:nvPr/>
        </p:nvSpPr>
        <p:spPr>
          <a:xfrm>
            <a:off x="4809548" y="988279"/>
            <a:ext cx="2432240" cy="680778"/>
          </a:xfrm>
          <a:prstGeom prst="wedgeRoundRectCallout">
            <a:avLst>
              <a:gd name="adj1" fmla="val -9162"/>
              <a:gd name="adj2" fmla="val 77234"/>
              <a:gd name="adj3" fmla="val 16667"/>
            </a:avLst>
          </a:prstGeom>
          <a:ln/>
        </p:spPr>
        <p:style>
          <a:lnRef idx="1">
            <a:schemeClr val="dk1"/>
          </a:lnRef>
          <a:fillRef idx="3">
            <a:schemeClr val="dk1"/>
          </a:fillRef>
          <a:effectRef idx="2">
            <a:schemeClr val="dk1"/>
          </a:effectRef>
          <a:fontRef idx="minor">
            <a:schemeClr val="lt1"/>
          </a:fontRef>
        </p:style>
        <p:txBody>
          <a:bodyPr rtlCol="0" anchor="ctr"/>
          <a:lstStyle/>
          <a:p>
            <a:r>
              <a:rPr lang="en-US" sz="1000" dirty="0" smtClean="0"/>
              <a:t>point:</a:t>
            </a:r>
          </a:p>
          <a:p>
            <a:r>
              <a:rPr lang="en-US" sz="1050" dirty="0" smtClean="0"/>
              <a:t>URL</a:t>
            </a:r>
            <a:r>
              <a:rPr lang="ja-JP" altLang="en-US" sz="1050" dirty="0" smtClean="0"/>
              <a:t>リダイレクト設定の通知のため</a:t>
            </a:r>
            <a:r>
              <a:rPr lang="en-US" sz="1050" dirty="0" smtClean="0"/>
              <a:t>MAB</a:t>
            </a:r>
            <a:r>
              <a:rPr lang="ja-JP" altLang="en-US" sz="1050" dirty="0" smtClean="0"/>
              <a:t>認証を利用。</a:t>
            </a:r>
            <a:r>
              <a:rPr lang="en-US" altLang="ja-JP" sz="1050" dirty="0" smtClean="0"/>
              <a:t>MAC</a:t>
            </a:r>
            <a:r>
              <a:rPr lang="ja-JP" altLang="en-US" sz="1050" dirty="0" smtClean="0"/>
              <a:t>エントリがデータベースになくても応答するように設定</a:t>
            </a:r>
            <a:endParaRPr lang="en-US" sz="1050" dirty="0" smtClean="0"/>
          </a:p>
        </p:txBody>
      </p:sp>
      <p:sp>
        <p:nvSpPr>
          <p:cNvPr id="3" name="TextBox 2"/>
          <p:cNvSpPr txBox="1"/>
          <p:nvPr/>
        </p:nvSpPr>
        <p:spPr>
          <a:xfrm>
            <a:off x="4763363" y="772559"/>
            <a:ext cx="2630134" cy="253916"/>
          </a:xfrm>
          <a:prstGeom prst="rect">
            <a:avLst/>
          </a:prstGeom>
          <a:noFill/>
        </p:spPr>
        <p:txBody>
          <a:bodyPr wrap="square" rtlCol="0">
            <a:spAutoFit/>
          </a:bodyPr>
          <a:lstStyle/>
          <a:p>
            <a:r>
              <a:rPr lang="en-US" altLang="ja-JP" sz="1050" dirty="0" smtClean="0"/>
              <a:t>※MAB: MAC Authentication Bypass</a:t>
            </a:r>
            <a:endParaRPr lang="en-US" sz="1050" dirty="0"/>
          </a:p>
        </p:txBody>
      </p:sp>
      <p:sp>
        <p:nvSpPr>
          <p:cNvPr id="66" name="TextBox 65"/>
          <p:cNvSpPr txBox="1"/>
          <p:nvPr/>
        </p:nvSpPr>
        <p:spPr>
          <a:xfrm>
            <a:off x="3253234" y="960202"/>
            <a:ext cx="1584961" cy="307777"/>
          </a:xfrm>
          <a:prstGeom prst="rect">
            <a:avLst/>
          </a:prstGeom>
          <a:noFill/>
        </p:spPr>
        <p:txBody>
          <a:bodyPr wrap="square" rtlCol="0">
            <a:spAutoFit/>
          </a:bodyPr>
          <a:lstStyle/>
          <a:p>
            <a:r>
              <a:rPr lang="en-US" sz="1400" dirty="0" smtClean="0">
                <a:solidFill>
                  <a:prstClr val="black"/>
                </a:solidFill>
                <a:cs typeface="Arial" pitchFamily="34" charset="0"/>
              </a:rPr>
              <a:t>Network Device</a:t>
            </a:r>
            <a:endParaRPr lang="en-US" sz="1400" dirty="0">
              <a:solidFill>
                <a:prstClr val="black"/>
              </a:solidFill>
              <a:cs typeface="Arial" pitchFamily="34" charset="0"/>
            </a:endParaRPr>
          </a:p>
        </p:txBody>
      </p:sp>
      <p:grpSp>
        <p:nvGrpSpPr>
          <p:cNvPr id="18" name="Group 17"/>
          <p:cNvGrpSpPr/>
          <p:nvPr/>
        </p:nvGrpSpPr>
        <p:grpSpPr>
          <a:xfrm>
            <a:off x="8002506" y="2259260"/>
            <a:ext cx="348385" cy="707657"/>
            <a:chOff x="8060829" y="3199283"/>
            <a:chExt cx="348385" cy="979964"/>
          </a:xfrm>
        </p:grpSpPr>
        <p:cxnSp>
          <p:nvCxnSpPr>
            <p:cNvPr id="11" name="Straight Connector 10"/>
            <p:cNvCxnSpPr/>
            <p:nvPr/>
          </p:nvCxnSpPr>
          <p:spPr>
            <a:xfrm>
              <a:off x="8060829" y="3199283"/>
              <a:ext cx="335685" cy="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409214" y="3199283"/>
              <a:ext cx="0" cy="979964"/>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8126905" y="4179247"/>
              <a:ext cx="282309" cy="0"/>
            </a:xfrm>
            <a:prstGeom prst="straightConnector1">
              <a:avLst/>
            </a:prstGeom>
            <a:ln>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7927586" y="2399460"/>
            <a:ext cx="1188006" cy="461665"/>
          </a:xfrm>
          <a:prstGeom prst="rect">
            <a:avLst/>
          </a:prstGeom>
          <a:noFill/>
        </p:spPr>
        <p:txBody>
          <a:bodyPr wrap="square" rtlCol="0">
            <a:spAutoFit/>
          </a:bodyPr>
          <a:lstStyle/>
          <a:p>
            <a:r>
              <a:rPr lang="ja-JP" altLang="en-US" sz="1200" dirty="0" smtClean="0">
                <a:solidFill>
                  <a:srgbClr val="008000"/>
                </a:solidFill>
              </a:rPr>
              <a:t>セッション</a:t>
            </a:r>
            <a:r>
              <a:rPr lang="en-US" altLang="ja-JP" sz="1200" dirty="0" smtClean="0">
                <a:solidFill>
                  <a:srgbClr val="008000"/>
                </a:solidFill>
              </a:rPr>
              <a:t>ID</a:t>
            </a:r>
            <a:r>
              <a:rPr lang="ja-JP" altLang="en-US" sz="1200" dirty="0" smtClean="0">
                <a:solidFill>
                  <a:srgbClr val="008000"/>
                </a:solidFill>
              </a:rPr>
              <a:t>の引き継ぎ</a:t>
            </a:r>
            <a:endParaRPr lang="en-US" sz="1200" dirty="0">
              <a:solidFill>
                <a:srgbClr val="008000"/>
              </a:solidFill>
            </a:endParaRPr>
          </a:p>
        </p:txBody>
      </p:sp>
      <p:sp>
        <p:nvSpPr>
          <p:cNvPr id="120" name="TextBox 119"/>
          <p:cNvSpPr txBox="1"/>
          <p:nvPr/>
        </p:nvSpPr>
        <p:spPr>
          <a:xfrm>
            <a:off x="7936880" y="3666047"/>
            <a:ext cx="1188006" cy="461665"/>
          </a:xfrm>
          <a:prstGeom prst="rect">
            <a:avLst/>
          </a:prstGeom>
          <a:noFill/>
        </p:spPr>
        <p:txBody>
          <a:bodyPr wrap="square" rtlCol="0">
            <a:spAutoFit/>
          </a:bodyPr>
          <a:lstStyle/>
          <a:p>
            <a:r>
              <a:rPr lang="ja-JP" altLang="en-US" sz="1200" dirty="0" smtClean="0">
                <a:solidFill>
                  <a:srgbClr val="008000"/>
                </a:solidFill>
              </a:rPr>
              <a:t>セッション</a:t>
            </a:r>
            <a:r>
              <a:rPr lang="en-US" altLang="ja-JP" sz="1200" dirty="0" smtClean="0">
                <a:solidFill>
                  <a:srgbClr val="008000"/>
                </a:solidFill>
              </a:rPr>
              <a:t>ID</a:t>
            </a:r>
            <a:r>
              <a:rPr lang="ja-JP" altLang="en-US" sz="1200" dirty="0" smtClean="0">
                <a:solidFill>
                  <a:srgbClr val="008000"/>
                </a:solidFill>
              </a:rPr>
              <a:t>の引き継ぎ</a:t>
            </a:r>
            <a:endParaRPr lang="en-US" sz="1200" dirty="0">
              <a:solidFill>
                <a:srgbClr val="008000"/>
              </a:solidFill>
            </a:endParaRPr>
          </a:p>
        </p:txBody>
      </p:sp>
      <p:sp>
        <p:nvSpPr>
          <p:cNvPr id="121" name="Rounded Rectangular Callout 120"/>
          <p:cNvSpPr/>
          <p:nvPr/>
        </p:nvSpPr>
        <p:spPr>
          <a:xfrm>
            <a:off x="4809549" y="4578425"/>
            <a:ext cx="3907369" cy="513065"/>
          </a:xfrm>
          <a:prstGeom prst="wedgeRoundRectCallout">
            <a:avLst>
              <a:gd name="adj1" fmla="val -60634"/>
              <a:gd name="adj2" fmla="val -57132"/>
              <a:gd name="adj3" fmla="val 16667"/>
            </a:avLst>
          </a:prstGeom>
          <a:ln/>
        </p:spPr>
        <p:style>
          <a:lnRef idx="1">
            <a:schemeClr val="dk1"/>
          </a:lnRef>
          <a:fillRef idx="3">
            <a:schemeClr val="dk1"/>
          </a:fillRef>
          <a:effectRef idx="2">
            <a:schemeClr val="dk1"/>
          </a:effectRef>
          <a:fontRef idx="minor">
            <a:schemeClr val="lt1"/>
          </a:fontRef>
        </p:style>
        <p:txBody>
          <a:bodyPr rtlCol="0" anchor="ctr"/>
          <a:lstStyle/>
          <a:p>
            <a:r>
              <a:rPr lang="en-US" sz="1000" dirty="0" smtClean="0"/>
              <a:t>point:</a:t>
            </a:r>
          </a:p>
          <a:p>
            <a:r>
              <a:rPr lang="ja-JP" altLang="en-US" sz="1050" dirty="0" smtClean="0"/>
              <a:t>ゲストの</a:t>
            </a:r>
            <a:r>
              <a:rPr lang="en-US" altLang="ja-JP" sz="1050" dirty="0" smtClean="0"/>
              <a:t>Web</a:t>
            </a:r>
            <a:r>
              <a:rPr lang="ja-JP" altLang="en-US" sz="1050" dirty="0" smtClean="0"/>
              <a:t>認証が完了したセッションは</a:t>
            </a:r>
            <a:r>
              <a:rPr lang="en-US" altLang="ja-JP" sz="1050" dirty="0" smtClean="0"/>
              <a:t>Guest Flow</a:t>
            </a:r>
            <a:r>
              <a:rPr lang="ja-JP" altLang="en-US" sz="1050" dirty="0" smtClean="0"/>
              <a:t>フラグで識別し、適切な認可結果を付与</a:t>
            </a:r>
            <a:endParaRPr lang="en-US" altLang="ja-JP" sz="1050" dirty="0" smtClean="0"/>
          </a:p>
        </p:txBody>
      </p:sp>
      <p:sp>
        <p:nvSpPr>
          <p:cNvPr id="4" name="Rectangle 3"/>
          <p:cNvSpPr/>
          <p:nvPr/>
        </p:nvSpPr>
        <p:spPr>
          <a:xfrm>
            <a:off x="3945796" y="2909179"/>
            <a:ext cx="4572000" cy="261610"/>
          </a:xfrm>
          <a:prstGeom prst="rect">
            <a:avLst/>
          </a:prstGeom>
        </p:spPr>
        <p:txBody>
          <a:bodyPr>
            <a:spAutoFit/>
          </a:bodyPr>
          <a:lstStyle/>
          <a:p>
            <a:r>
              <a:rPr lang="en-US" sz="1100" dirty="0"/>
              <a:t>https://</a:t>
            </a:r>
            <a:r>
              <a:rPr lang="en-US" sz="1100" dirty="0" err="1"/>
              <a:t>ip:port</a:t>
            </a:r>
            <a:r>
              <a:rPr lang="en-US" sz="1100" dirty="0"/>
              <a:t>/</a:t>
            </a:r>
            <a:r>
              <a:rPr lang="en-US" sz="1100" dirty="0" err="1"/>
              <a:t>guestportal</a:t>
            </a:r>
            <a:r>
              <a:rPr lang="en-US" sz="1100" dirty="0"/>
              <a:t>/</a:t>
            </a:r>
            <a:r>
              <a:rPr lang="en-US" sz="1100" dirty="0" err="1"/>
              <a:t>gateway?</a:t>
            </a:r>
            <a:r>
              <a:rPr lang="en-US" sz="1100" dirty="0" err="1">
                <a:solidFill>
                  <a:srgbClr val="008000"/>
                </a:solidFill>
              </a:rPr>
              <a:t>sessionId</a:t>
            </a:r>
            <a:r>
              <a:rPr lang="en-US" sz="1100" dirty="0"/>
              <a:t>=</a:t>
            </a:r>
            <a:r>
              <a:rPr lang="en-US" sz="1100" dirty="0" err="1"/>
              <a:t>xxx&amp;action</a:t>
            </a:r>
            <a:r>
              <a:rPr lang="en-US" sz="1100" dirty="0"/>
              <a:t>=</a:t>
            </a:r>
            <a:r>
              <a:rPr lang="en-US" sz="1100" dirty="0" err="1" smtClean="0"/>
              <a:t>cwa</a:t>
            </a:r>
            <a:endParaRPr lang="en-US" sz="1100" dirty="0"/>
          </a:p>
        </p:txBody>
      </p:sp>
      <p:cxnSp>
        <p:nvCxnSpPr>
          <p:cNvPr id="79" name="Straight Arrow Connector 78"/>
          <p:cNvCxnSpPr/>
          <p:nvPr/>
        </p:nvCxnSpPr>
        <p:spPr>
          <a:xfrm>
            <a:off x="1088286" y="2055850"/>
            <a:ext cx="3063864" cy="1"/>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357695" y="2092868"/>
            <a:ext cx="2311451" cy="276999"/>
          </a:xfrm>
          <a:prstGeom prst="rect">
            <a:avLst/>
          </a:prstGeom>
          <a:noFill/>
        </p:spPr>
        <p:txBody>
          <a:bodyPr wrap="square" rtlCol="0">
            <a:spAutoFit/>
          </a:bodyPr>
          <a:lstStyle/>
          <a:p>
            <a:r>
              <a:rPr lang="en-US" sz="1200" dirty="0" smtClean="0">
                <a:solidFill>
                  <a:srgbClr val="4C4C4C"/>
                </a:solidFill>
              </a:rPr>
              <a:t>L2 Frame (ARP, DHCP etc.)</a:t>
            </a:r>
            <a:endParaRPr lang="en-US" sz="1200" dirty="0">
              <a:solidFill>
                <a:srgbClr val="4C4C4C"/>
              </a:solidFill>
            </a:endParaRPr>
          </a:p>
        </p:txBody>
      </p:sp>
      <p:sp>
        <p:nvSpPr>
          <p:cNvPr id="5" name="Title 4"/>
          <p:cNvSpPr>
            <a:spLocks noGrp="1"/>
          </p:cNvSpPr>
          <p:nvPr>
            <p:ph type="title"/>
          </p:nvPr>
        </p:nvSpPr>
        <p:spPr>
          <a:xfrm>
            <a:off x="437766" y="262561"/>
            <a:ext cx="8345488" cy="731837"/>
          </a:xfrm>
        </p:spPr>
        <p:txBody>
          <a:bodyPr/>
          <a:lstStyle/>
          <a:p>
            <a:r>
              <a:rPr lang="ja-JP" altLang="en-US" sz="2400" dirty="0">
                <a:solidFill>
                  <a:srgbClr val="F68B1F"/>
                </a:solidFill>
              </a:rPr>
              <a:t>設定サンプル </a:t>
            </a:r>
            <a:r>
              <a:rPr lang="en-US" altLang="ja-JP" sz="2400" dirty="0">
                <a:solidFill>
                  <a:srgbClr val="F68B1F"/>
                </a:solidFill>
              </a:rPr>
              <a:t>(3) </a:t>
            </a:r>
            <a:r>
              <a:rPr lang="en-US" altLang="ja-JP" sz="2800" dirty="0"/>
              <a:t/>
            </a:r>
            <a:br>
              <a:rPr lang="en-US" altLang="ja-JP" sz="2800" dirty="0"/>
            </a:br>
            <a:r>
              <a:rPr lang="ja-JP" altLang="en-US" sz="2800" dirty="0" smtClean="0"/>
              <a:t>ゲストアクセス</a:t>
            </a:r>
            <a:r>
              <a:rPr lang="en-US" altLang="ja-JP" sz="2800" dirty="0" smtClean="0"/>
              <a:t> - </a:t>
            </a:r>
            <a:r>
              <a:rPr lang="en-US" sz="2800" dirty="0" smtClean="0"/>
              <a:t>Central </a:t>
            </a:r>
            <a:r>
              <a:rPr lang="en-US" sz="2800" dirty="0"/>
              <a:t>Web </a:t>
            </a:r>
            <a:r>
              <a:rPr lang="en-US" sz="2800" dirty="0" err="1"/>
              <a:t>Auth</a:t>
            </a:r>
            <a:r>
              <a:rPr lang="en-US" sz="2800" dirty="0"/>
              <a:t> (CWA) </a:t>
            </a:r>
            <a:r>
              <a:rPr lang="en-US" sz="2800" dirty="0" smtClean="0"/>
              <a:t>フロー</a:t>
            </a:r>
            <a:br>
              <a:rPr lang="en-US" sz="2800" dirty="0" smtClean="0"/>
            </a:br>
            <a:endParaRPr lang="en-US" sz="2800" dirty="0"/>
          </a:p>
        </p:txBody>
      </p:sp>
      <p:grpSp>
        <p:nvGrpSpPr>
          <p:cNvPr id="124" name="Group 123"/>
          <p:cNvGrpSpPr/>
          <p:nvPr/>
        </p:nvGrpSpPr>
        <p:grpSpPr>
          <a:xfrm>
            <a:off x="6328838" y="-10989"/>
            <a:ext cx="2885116" cy="402431"/>
            <a:chOff x="5718685" y="3175"/>
            <a:chExt cx="3484886" cy="536575"/>
          </a:xfrm>
        </p:grpSpPr>
        <p:sp>
          <p:nvSpPr>
            <p:cNvPr id="126" name="Freeform 125"/>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27" name="TextBox 126"/>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(3)</a:t>
              </a:r>
              <a:endParaRPr lang="en-US" dirty="0">
                <a:solidFill>
                  <a:schemeClr val="bg1"/>
                </a:solidFill>
              </a:endParaRPr>
            </a:p>
          </p:txBody>
        </p:sp>
      </p:grpSp>
      <p:sp>
        <p:nvSpPr>
          <p:cNvPr id="128" name="Rounded Rectangle 127"/>
          <p:cNvSpPr/>
          <p:nvPr/>
        </p:nvSpPr>
        <p:spPr>
          <a:xfrm>
            <a:off x="122269" y="2104079"/>
            <a:ext cx="630994" cy="206724"/>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ja-JP" sz="1100" dirty="0" smtClean="0"/>
              <a:t>Rule-1</a:t>
            </a:r>
            <a:endParaRPr lang="en-US" sz="1100" dirty="0" smtClean="0"/>
          </a:p>
        </p:txBody>
      </p:sp>
      <p:sp>
        <p:nvSpPr>
          <p:cNvPr id="130" name="Rounded Rectangle 129"/>
          <p:cNvSpPr/>
          <p:nvPr/>
        </p:nvSpPr>
        <p:spPr>
          <a:xfrm>
            <a:off x="122269" y="4330259"/>
            <a:ext cx="630994" cy="206724"/>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ja-JP" sz="1100" dirty="0" smtClean="0"/>
              <a:t>Rule-2</a:t>
            </a:r>
            <a:endParaRPr lang="en-US" sz="1100" dirty="0" smtClean="0"/>
          </a:p>
        </p:txBody>
      </p:sp>
    </p:spTree>
    <p:extLst>
      <p:ext uri="{BB962C8B-B14F-4D97-AF65-F5344CB8AC3E}">
        <p14:creationId xmlns:p14="http://schemas.microsoft.com/office/powerpoint/2010/main" val="17250893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サポート認証方式</a:t>
            </a:r>
            <a:endParaRPr lang="en-US" dirty="0"/>
          </a:p>
        </p:txBody>
      </p:sp>
      <p:sp>
        <p:nvSpPr>
          <p:cNvPr id="58" name="Rounded Rectangle 97"/>
          <p:cNvSpPr>
            <a:spLocks noChangeArrowheads="1"/>
          </p:cNvSpPr>
          <p:nvPr/>
        </p:nvSpPr>
        <p:spPr bwMode="auto">
          <a:xfrm>
            <a:off x="439268" y="993490"/>
            <a:ext cx="3391618" cy="1122215"/>
          </a:xfrm>
          <a:prstGeom prst="roundRect">
            <a:avLst>
              <a:gd name="adj" fmla="val 5009"/>
            </a:avLst>
          </a:prstGeom>
          <a:solidFill>
            <a:schemeClr val="bg1">
              <a:lumMod val="95000"/>
            </a:schemeClr>
          </a:solidFill>
          <a:ln>
            <a:noFill/>
          </a:ln>
          <a:effectLst>
            <a:outerShdw blurRad="63500" dist="50800" dir="5400000" algn="ctr" rotWithShape="0">
              <a:srgbClr val="000000">
                <a:alpha val="26999"/>
              </a:srgbClr>
            </a:outerShdw>
          </a:effectLst>
          <a:extLst/>
        </p:spPr>
        <p:txBody>
          <a:bodyPr anchor="ctr"/>
          <a:lstStyle/>
          <a:p>
            <a:pPr algn="ctr">
              <a:buClr>
                <a:srgbClr val="000000"/>
              </a:buClr>
              <a:buSzPct val="100000"/>
              <a:buFont typeface="Times New Roman" pitchFamily="18" charset="0"/>
              <a:buNone/>
              <a:defRPr/>
            </a:pPr>
            <a:endParaRPr lang="en-US" dirty="0">
              <a:solidFill>
                <a:srgbClr val="FFFFFF"/>
              </a:solidFill>
              <a:latin typeface="Arial" pitchFamily="34" charset="0"/>
              <a:ea typeface="+mn-ea"/>
              <a:cs typeface="Arial" pitchFamily="34" charset="0"/>
              <a:sym typeface="Arial" pitchFamily="34" charset="0"/>
            </a:endParaRPr>
          </a:p>
        </p:txBody>
      </p:sp>
      <p:sp>
        <p:nvSpPr>
          <p:cNvPr id="59" name="TextBox 58"/>
          <p:cNvSpPr txBox="1"/>
          <p:nvPr/>
        </p:nvSpPr>
        <p:spPr>
          <a:xfrm>
            <a:off x="482142" y="1028889"/>
            <a:ext cx="838691" cy="338554"/>
          </a:xfrm>
          <a:prstGeom prst="rect">
            <a:avLst/>
          </a:prstGeom>
          <a:noFill/>
        </p:spPr>
        <p:txBody>
          <a:bodyPr wrap="none" rtlCol="0">
            <a:spAutoFit/>
          </a:bodyPr>
          <a:lstStyle/>
          <a:p>
            <a:r>
              <a:rPr lang="en-US" sz="1600" dirty="0" smtClean="0"/>
              <a:t>802.1X</a:t>
            </a:r>
            <a:endParaRPr lang="en-US" sz="1050" dirty="0"/>
          </a:p>
        </p:txBody>
      </p:sp>
      <p:sp>
        <p:nvSpPr>
          <p:cNvPr id="62" name="Rounded Rectangle 97"/>
          <p:cNvSpPr>
            <a:spLocks noChangeArrowheads="1"/>
          </p:cNvSpPr>
          <p:nvPr/>
        </p:nvSpPr>
        <p:spPr bwMode="auto">
          <a:xfrm>
            <a:off x="437725" y="2175307"/>
            <a:ext cx="3391618" cy="1133373"/>
          </a:xfrm>
          <a:prstGeom prst="roundRect">
            <a:avLst>
              <a:gd name="adj" fmla="val 5009"/>
            </a:avLst>
          </a:prstGeom>
          <a:solidFill>
            <a:schemeClr val="bg1">
              <a:lumMod val="95000"/>
            </a:schemeClr>
          </a:solidFill>
          <a:ln>
            <a:noFill/>
          </a:ln>
          <a:effectLst>
            <a:outerShdw blurRad="63500" dist="50800" dir="5400000" algn="ctr" rotWithShape="0">
              <a:srgbClr val="000000">
                <a:alpha val="26999"/>
              </a:srgbClr>
            </a:outerShdw>
          </a:effectLst>
          <a:extLst/>
        </p:spPr>
        <p:txBody>
          <a:bodyPr anchor="ctr"/>
          <a:lstStyle/>
          <a:p>
            <a:pPr algn="ctr">
              <a:buClr>
                <a:srgbClr val="000000"/>
              </a:buClr>
              <a:buSzPct val="100000"/>
              <a:buFont typeface="Times New Roman" pitchFamily="18" charset="0"/>
              <a:buNone/>
              <a:defRPr/>
            </a:pPr>
            <a:endParaRPr lang="en-US" dirty="0">
              <a:solidFill>
                <a:srgbClr val="FFFFFF"/>
              </a:solidFill>
              <a:latin typeface="Arial" pitchFamily="34" charset="0"/>
              <a:ea typeface="+mn-ea"/>
              <a:cs typeface="Arial" pitchFamily="34" charset="0"/>
              <a:sym typeface="Arial" pitchFamily="34" charset="0"/>
            </a:endParaRPr>
          </a:p>
        </p:txBody>
      </p:sp>
      <p:sp>
        <p:nvSpPr>
          <p:cNvPr id="63" name="Rounded Rectangle 97"/>
          <p:cNvSpPr>
            <a:spLocks noChangeArrowheads="1"/>
          </p:cNvSpPr>
          <p:nvPr/>
        </p:nvSpPr>
        <p:spPr bwMode="auto">
          <a:xfrm>
            <a:off x="426560" y="3376026"/>
            <a:ext cx="3391618" cy="1141800"/>
          </a:xfrm>
          <a:prstGeom prst="roundRect">
            <a:avLst>
              <a:gd name="adj" fmla="val 5009"/>
            </a:avLst>
          </a:prstGeom>
          <a:solidFill>
            <a:schemeClr val="bg1">
              <a:lumMod val="95000"/>
            </a:schemeClr>
          </a:solidFill>
          <a:ln>
            <a:noFill/>
          </a:ln>
          <a:effectLst>
            <a:outerShdw blurRad="63500" dist="50800" dir="5400000" algn="ctr" rotWithShape="0">
              <a:srgbClr val="000000">
                <a:alpha val="26999"/>
              </a:srgbClr>
            </a:outerShdw>
          </a:effectLst>
          <a:extLst/>
        </p:spPr>
        <p:txBody>
          <a:bodyPr anchor="ctr"/>
          <a:lstStyle/>
          <a:p>
            <a:pPr algn="ctr">
              <a:buClr>
                <a:srgbClr val="000000"/>
              </a:buClr>
              <a:buSzPct val="100000"/>
              <a:buFont typeface="Times New Roman" pitchFamily="18" charset="0"/>
              <a:buNone/>
              <a:defRPr/>
            </a:pPr>
            <a:endParaRPr lang="en-US" dirty="0">
              <a:solidFill>
                <a:srgbClr val="FFFFFF"/>
              </a:solidFill>
              <a:latin typeface="Arial" pitchFamily="34" charset="0"/>
              <a:ea typeface="+mn-ea"/>
              <a:cs typeface="Arial" pitchFamily="34" charset="0"/>
              <a:sym typeface="Arial" pitchFamily="34" charset="0"/>
            </a:endParaRPr>
          </a:p>
        </p:txBody>
      </p:sp>
      <p:sp>
        <p:nvSpPr>
          <p:cNvPr id="64" name="TextBox 63"/>
          <p:cNvSpPr txBox="1"/>
          <p:nvPr/>
        </p:nvSpPr>
        <p:spPr>
          <a:xfrm>
            <a:off x="420650" y="2258809"/>
            <a:ext cx="3354905" cy="338554"/>
          </a:xfrm>
          <a:prstGeom prst="rect">
            <a:avLst/>
          </a:prstGeom>
          <a:noFill/>
        </p:spPr>
        <p:txBody>
          <a:bodyPr wrap="none" rtlCol="0">
            <a:spAutoFit/>
          </a:bodyPr>
          <a:lstStyle/>
          <a:p>
            <a:r>
              <a:rPr lang="en-US" sz="1600" dirty="0" smtClean="0"/>
              <a:t>MAC Authentication Bypass (MAB)</a:t>
            </a:r>
            <a:endParaRPr lang="en-US" sz="1050" dirty="0"/>
          </a:p>
        </p:txBody>
      </p:sp>
      <p:sp>
        <p:nvSpPr>
          <p:cNvPr id="65" name="TextBox 64"/>
          <p:cNvSpPr txBox="1"/>
          <p:nvPr/>
        </p:nvSpPr>
        <p:spPr>
          <a:xfrm>
            <a:off x="488679" y="3479114"/>
            <a:ext cx="1948971" cy="338554"/>
          </a:xfrm>
          <a:prstGeom prst="rect">
            <a:avLst/>
          </a:prstGeom>
          <a:noFill/>
        </p:spPr>
        <p:txBody>
          <a:bodyPr wrap="none" rtlCol="0">
            <a:spAutoFit/>
          </a:bodyPr>
          <a:lstStyle/>
          <a:p>
            <a:r>
              <a:rPr lang="en-US" sz="1600" dirty="0" smtClean="0"/>
              <a:t>Web Authentication</a:t>
            </a:r>
            <a:endParaRPr lang="en-US" dirty="0"/>
          </a:p>
        </p:txBody>
      </p:sp>
      <p:pic>
        <p:nvPicPr>
          <p:cNvPr id="74" name="Picture 2"/>
          <p:cNvPicPr>
            <a:picLocks noChangeAspect="1" noChangeArrowheads="1"/>
          </p:cNvPicPr>
          <p:nvPr/>
        </p:nvPicPr>
        <p:blipFill>
          <a:blip r:embed="rId2" cstate="print"/>
          <a:srcRect/>
          <a:stretch>
            <a:fillRect/>
          </a:stretch>
        </p:blipFill>
        <p:spPr bwMode="auto">
          <a:xfrm>
            <a:off x="2750487" y="3743314"/>
            <a:ext cx="395203" cy="512528"/>
          </a:xfrm>
          <a:prstGeom prst="rect">
            <a:avLst/>
          </a:prstGeom>
          <a:noFill/>
          <a:ln w="9525">
            <a:noFill/>
            <a:miter lim="800000"/>
            <a:headEnd/>
            <a:tailEnd/>
          </a:ln>
        </p:spPr>
      </p:pic>
      <p:pic>
        <p:nvPicPr>
          <p:cNvPr id="75" name="Picture 7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5815" y="1241453"/>
            <a:ext cx="649721" cy="643223"/>
          </a:xfrm>
          <a:prstGeom prst="rect">
            <a:avLst/>
          </a:prstGeom>
        </p:spPr>
      </p:pic>
      <p:pic>
        <p:nvPicPr>
          <p:cNvPr id="60" name="Picture 7" descr="certificate-icon.jpg"/>
          <p:cNvPicPr>
            <a:picLocks noChangeAspect="1"/>
          </p:cNvPicPr>
          <p:nvPr/>
        </p:nvPicPr>
        <p:blipFill>
          <a:blip r:embed="rId4" cstate="print"/>
          <a:srcRect/>
          <a:stretch>
            <a:fillRect/>
          </a:stretch>
        </p:blipFill>
        <p:spPr bwMode="auto">
          <a:xfrm>
            <a:off x="3014037" y="1433005"/>
            <a:ext cx="375019" cy="197031"/>
          </a:xfrm>
          <a:prstGeom prst="rect">
            <a:avLst/>
          </a:prstGeom>
          <a:noFill/>
          <a:ln w="9525">
            <a:noFill/>
            <a:miter lim="800000"/>
            <a:headEnd/>
            <a:tailEnd/>
          </a:ln>
        </p:spPr>
      </p:pic>
      <p:pic>
        <p:nvPicPr>
          <p:cNvPr id="61" name="Picture 6" descr="C:\Documents and Settings\scadora\Local Settings\Temporary Internet Files\Content.IE5\04U79LWL\MCj04413100000[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68439" y="1204405"/>
            <a:ext cx="533400" cy="400050"/>
          </a:xfrm>
          <a:prstGeom prst="rect">
            <a:avLst/>
          </a:prstGeom>
          <a:noFill/>
        </p:spPr>
      </p:pic>
      <p:pic>
        <p:nvPicPr>
          <p:cNvPr id="78" name="Picture 37" descr="printer2"/>
          <p:cNvPicPr>
            <a:picLocks noChangeAspect="1" noChangeArrowheads="1"/>
          </p:cNvPicPr>
          <p:nvPr/>
        </p:nvPicPr>
        <p:blipFill>
          <a:blip r:embed="rId6" cstate="print"/>
          <a:srcRect/>
          <a:stretch>
            <a:fillRect/>
          </a:stretch>
        </p:blipFill>
        <p:spPr bwMode="auto">
          <a:xfrm>
            <a:off x="2581567" y="2610999"/>
            <a:ext cx="999972" cy="611094"/>
          </a:xfrm>
          <a:prstGeom prst="rect">
            <a:avLst/>
          </a:prstGeom>
          <a:noFill/>
        </p:spPr>
      </p:pic>
      <p:pic>
        <p:nvPicPr>
          <p:cNvPr id="79" name="Picture 7" descr="certificate-icon.jpg"/>
          <p:cNvPicPr>
            <a:picLocks noChangeAspect="1"/>
          </p:cNvPicPr>
          <p:nvPr/>
        </p:nvPicPr>
        <p:blipFill>
          <a:blip r:embed="rId4" cstate="print"/>
          <a:srcRect/>
          <a:stretch>
            <a:fillRect/>
          </a:stretch>
        </p:blipFill>
        <p:spPr bwMode="auto">
          <a:xfrm>
            <a:off x="3019906" y="3948097"/>
            <a:ext cx="435105" cy="228600"/>
          </a:xfrm>
          <a:prstGeom prst="rect">
            <a:avLst/>
          </a:prstGeom>
          <a:noFill/>
          <a:ln w="9525">
            <a:noFill/>
            <a:miter lim="800000"/>
            <a:headEnd/>
            <a:tailEnd/>
          </a:ln>
        </p:spPr>
      </p:pic>
      <p:pic>
        <p:nvPicPr>
          <p:cNvPr id="80" name="Picture 12" descr="C:\Documents and Settings\scadora\Local Settings\Temporary Internet Files\Content.IE5\I9EFGT2Z\MCj04325370000[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72306" y="3890947"/>
            <a:ext cx="298346" cy="223760"/>
          </a:xfrm>
          <a:prstGeom prst="rect">
            <a:avLst/>
          </a:prstGeom>
          <a:noFill/>
        </p:spPr>
      </p:pic>
      <p:sp>
        <p:nvSpPr>
          <p:cNvPr id="81" name="Rounded Rectangle 97"/>
          <p:cNvSpPr>
            <a:spLocks noChangeArrowheads="1"/>
          </p:cNvSpPr>
          <p:nvPr/>
        </p:nvSpPr>
        <p:spPr bwMode="auto">
          <a:xfrm>
            <a:off x="6511459" y="995059"/>
            <a:ext cx="2407437" cy="3553777"/>
          </a:xfrm>
          <a:prstGeom prst="roundRect">
            <a:avLst>
              <a:gd name="adj" fmla="val 5009"/>
            </a:avLst>
          </a:prstGeom>
          <a:solidFill>
            <a:schemeClr val="bg1">
              <a:lumMod val="95000"/>
            </a:schemeClr>
          </a:solidFill>
          <a:ln>
            <a:noFill/>
          </a:ln>
          <a:effectLst>
            <a:outerShdw blurRad="63500" dist="50800" dir="5400000" algn="ctr" rotWithShape="0">
              <a:srgbClr val="000000">
                <a:alpha val="26999"/>
              </a:srgbClr>
            </a:outerShdw>
          </a:effectLst>
          <a:extLst/>
        </p:spPr>
        <p:txBody>
          <a:bodyPr anchor="ctr"/>
          <a:lstStyle/>
          <a:p>
            <a:pPr algn="ctr">
              <a:buClr>
                <a:srgbClr val="000000"/>
              </a:buClr>
              <a:buSzPct val="100000"/>
              <a:buFont typeface="Times New Roman" pitchFamily="18" charset="0"/>
              <a:buNone/>
              <a:defRPr/>
            </a:pPr>
            <a:endParaRPr lang="en-US" dirty="0">
              <a:solidFill>
                <a:srgbClr val="FFFFFF"/>
              </a:solidFill>
              <a:latin typeface="Arial" pitchFamily="34" charset="0"/>
              <a:ea typeface="+mn-ea"/>
              <a:cs typeface="Arial" pitchFamily="34" charset="0"/>
              <a:sym typeface="Arial" pitchFamily="34" charset="0"/>
            </a:endParaRPr>
          </a:p>
        </p:txBody>
      </p:sp>
      <p:sp>
        <p:nvSpPr>
          <p:cNvPr id="5" name="TextBox 4"/>
          <p:cNvSpPr txBox="1"/>
          <p:nvPr/>
        </p:nvSpPr>
        <p:spPr>
          <a:xfrm>
            <a:off x="6577805" y="1317269"/>
            <a:ext cx="1914576" cy="338554"/>
          </a:xfrm>
          <a:prstGeom prst="rect">
            <a:avLst/>
          </a:prstGeom>
          <a:noFill/>
        </p:spPr>
        <p:txBody>
          <a:bodyPr wrap="square" rtlCol="0">
            <a:spAutoFit/>
          </a:bodyPr>
          <a:lstStyle/>
          <a:p>
            <a:r>
              <a:rPr lang="ja-JP" altLang="en-US" sz="1600" dirty="0" smtClean="0"/>
              <a:t>外部連携：</a:t>
            </a:r>
            <a:endParaRPr lang="en-US" altLang="ja-JP" sz="1600" dirty="0" smtClean="0"/>
          </a:p>
        </p:txBody>
      </p:sp>
      <p:sp>
        <p:nvSpPr>
          <p:cNvPr id="130" name="TextBox 129"/>
          <p:cNvSpPr txBox="1"/>
          <p:nvPr/>
        </p:nvSpPr>
        <p:spPr>
          <a:xfrm>
            <a:off x="644510" y="1374128"/>
            <a:ext cx="1999880" cy="461665"/>
          </a:xfrm>
          <a:prstGeom prst="rect">
            <a:avLst/>
          </a:prstGeom>
          <a:noFill/>
        </p:spPr>
        <p:txBody>
          <a:bodyPr wrap="square" rtlCol="0">
            <a:spAutoFit/>
          </a:bodyPr>
          <a:lstStyle/>
          <a:p>
            <a:r>
              <a:rPr lang="en-US" sz="1200" dirty="0" smtClean="0"/>
              <a:t>802.1x</a:t>
            </a:r>
            <a:r>
              <a:rPr lang="ja-JP" altLang="en-US" sz="1200" dirty="0" smtClean="0"/>
              <a:t>サプリカント有り</a:t>
            </a:r>
            <a:endParaRPr lang="en-US" altLang="ja-JP" sz="1200" dirty="0" smtClean="0"/>
          </a:p>
          <a:p>
            <a:r>
              <a:rPr lang="ja-JP" altLang="en-US" sz="1200" dirty="0" smtClean="0"/>
              <a:t>従業員端末</a:t>
            </a:r>
            <a:endParaRPr lang="en-US" sz="1200" dirty="0"/>
          </a:p>
        </p:txBody>
      </p:sp>
      <p:sp>
        <p:nvSpPr>
          <p:cNvPr id="131" name="TextBox 130"/>
          <p:cNvSpPr txBox="1"/>
          <p:nvPr/>
        </p:nvSpPr>
        <p:spPr>
          <a:xfrm>
            <a:off x="654739" y="2616354"/>
            <a:ext cx="2095748" cy="461665"/>
          </a:xfrm>
          <a:prstGeom prst="rect">
            <a:avLst/>
          </a:prstGeom>
          <a:noFill/>
        </p:spPr>
        <p:txBody>
          <a:bodyPr wrap="square" rtlCol="0">
            <a:spAutoFit/>
          </a:bodyPr>
          <a:lstStyle/>
          <a:p>
            <a:r>
              <a:rPr lang="en-US" altLang="ja-JP" sz="1200" dirty="0" smtClean="0"/>
              <a:t>802.1x</a:t>
            </a:r>
            <a:r>
              <a:rPr lang="ja-JP" altLang="en-US" sz="1200" dirty="0" smtClean="0"/>
              <a:t>サプリカントなし</a:t>
            </a:r>
            <a:endParaRPr lang="en-US" altLang="ja-JP" sz="1200" dirty="0" smtClean="0"/>
          </a:p>
          <a:p>
            <a:r>
              <a:rPr lang="ja-JP" altLang="en-US" sz="1200" dirty="0" smtClean="0"/>
              <a:t>ユーザインプット不可端末</a:t>
            </a:r>
            <a:endParaRPr lang="en-US" sz="1200" dirty="0"/>
          </a:p>
        </p:txBody>
      </p:sp>
      <p:sp>
        <p:nvSpPr>
          <p:cNvPr id="132" name="TextBox 131"/>
          <p:cNvSpPr txBox="1"/>
          <p:nvPr/>
        </p:nvSpPr>
        <p:spPr>
          <a:xfrm>
            <a:off x="617577" y="3801718"/>
            <a:ext cx="2038237" cy="461665"/>
          </a:xfrm>
          <a:prstGeom prst="rect">
            <a:avLst/>
          </a:prstGeom>
          <a:noFill/>
        </p:spPr>
        <p:txBody>
          <a:bodyPr wrap="square" rtlCol="0">
            <a:spAutoFit/>
          </a:bodyPr>
          <a:lstStyle/>
          <a:p>
            <a:r>
              <a:rPr lang="en-US" altLang="ja-JP" sz="1200" dirty="0"/>
              <a:t>802.1x</a:t>
            </a:r>
            <a:r>
              <a:rPr lang="ja-JP" altLang="en-US" sz="1200" dirty="0"/>
              <a:t>サプリカントなし</a:t>
            </a:r>
            <a:endParaRPr lang="en-US" altLang="ja-JP" sz="1200" dirty="0"/>
          </a:p>
          <a:p>
            <a:r>
              <a:rPr lang="ja-JP" altLang="en-US" sz="1200" dirty="0" smtClean="0"/>
              <a:t>ゲストアクセス</a:t>
            </a:r>
            <a:r>
              <a:rPr lang="en-US" altLang="ja-JP" sz="1200" dirty="0" smtClean="0"/>
              <a:t> / </a:t>
            </a:r>
            <a:r>
              <a:rPr lang="ja-JP" altLang="en-US" sz="1200" dirty="0" smtClean="0"/>
              <a:t>持込端末</a:t>
            </a:r>
            <a:endParaRPr lang="en-US" sz="1200" dirty="0"/>
          </a:p>
        </p:txBody>
      </p:sp>
      <p:grpSp>
        <p:nvGrpSpPr>
          <p:cNvPr id="160" name="Group 159"/>
          <p:cNvGrpSpPr/>
          <p:nvPr/>
        </p:nvGrpSpPr>
        <p:grpSpPr>
          <a:xfrm>
            <a:off x="4738869" y="2255467"/>
            <a:ext cx="972886" cy="880813"/>
            <a:chOff x="4919135" y="2046975"/>
            <a:chExt cx="1010799" cy="918721"/>
          </a:xfrm>
        </p:grpSpPr>
        <p:pic>
          <p:nvPicPr>
            <p:cNvPr id="134" name="Picture 25" descr="\\MV-FS\Projects\Cisco\References\Brand Assets\Kubrick Icons\Device Icons\Device_generic_3048_default_256.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19135" y="2046975"/>
              <a:ext cx="1010799" cy="918721"/>
            </a:xfrm>
            <a:prstGeom prst="rect">
              <a:avLst/>
            </a:prstGeom>
            <a:noFill/>
          </p:spPr>
        </p:pic>
        <p:grpSp>
          <p:nvGrpSpPr>
            <p:cNvPr id="135" name="Group 603"/>
            <p:cNvGrpSpPr>
              <a:grpSpLocks/>
            </p:cNvGrpSpPr>
            <p:nvPr/>
          </p:nvGrpSpPr>
          <p:grpSpPr bwMode="auto">
            <a:xfrm>
              <a:off x="5222435" y="2321802"/>
              <a:ext cx="382500" cy="528596"/>
              <a:chOff x="6556" y="492"/>
              <a:chExt cx="2551" cy="3655"/>
            </a:xfrm>
            <a:solidFill>
              <a:srgbClr val="FFFFFF"/>
            </a:solidFill>
            <a:effectLst>
              <a:outerShdw blurRad="63500" sx="102000" sy="102000" algn="ctr" rotWithShape="0">
                <a:prstClr val="black">
                  <a:alpha val="40000"/>
                </a:prstClr>
              </a:outerShdw>
            </a:effectLst>
          </p:grpSpPr>
          <p:sp>
            <p:nvSpPr>
              <p:cNvPr id="13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3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3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3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4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15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grpSp>
      </p:grpSp>
      <p:sp>
        <p:nvSpPr>
          <p:cNvPr id="171" name="Rectangle 170"/>
          <p:cNvSpPr/>
          <p:nvPr/>
        </p:nvSpPr>
        <p:spPr>
          <a:xfrm>
            <a:off x="6589061" y="1722237"/>
            <a:ext cx="2251641" cy="2677656"/>
          </a:xfrm>
          <a:prstGeom prst="rect">
            <a:avLst/>
          </a:prstGeom>
        </p:spPr>
        <p:txBody>
          <a:bodyPr wrap="square">
            <a:spAutoFit/>
          </a:bodyPr>
          <a:lstStyle/>
          <a:p>
            <a:r>
              <a:rPr lang="ja-JP" altLang="en-US" sz="1400" dirty="0"/>
              <a:t>ユーザディレクトリ</a:t>
            </a:r>
            <a:endParaRPr lang="en-US" altLang="ja-JP" sz="1400" dirty="0"/>
          </a:p>
          <a:p>
            <a:r>
              <a:rPr lang="en-US" sz="1400" dirty="0"/>
              <a:t> - RADIUS</a:t>
            </a:r>
          </a:p>
          <a:p>
            <a:r>
              <a:rPr lang="en-US" sz="1400" dirty="0"/>
              <a:t> - Active Directory</a:t>
            </a:r>
          </a:p>
          <a:p>
            <a:r>
              <a:rPr lang="en-US" sz="1400" dirty="0"/>
              <a:t> - LDAP Servers</a:t>
            </a:r>
          </a:p>
          <a:p>
            <a:r>
              <a:rPr lang="en-US" sz="1400" dirty="0"/>
              <a:t> - Token Servers</a:t>
            </a:r>
          </a:p>
          <a:p>
            <a:endParaRPr lang="en-US" sz="1400" dirty="0"/>
          </a:p>
          <a:p>
            <a:r>
              <a:rPr lang="ja-JP" altLang="en-US" sz="1400" dirty="0" smtClean="0"/>
              <a:t>ロギング</a:t>
            </a:r>
            <a:endParaRPr lang="en-US" altLang="ja-JP" sz="1400" dirty="0"/>
          </a:p>
          <a:p>
            <a:r>
              <a:rPr lang="en-US" sz="1400" dirty="0"/>
              <a:t> - Syslog </a:t>
            </a:r>
            <a:r>
              <a:rPr lang="en-US" sz="1400" dirty="0" smtClean="0"/>
              <a:t>Servers</a:t>
            </a:r>
          </a:p>
          <a:p>
            <a:endParaRPr lang="en-US" sz="1400" dirty="0"/>
          </a:p>
          <a:p>
            <a:r>
              <a:rPr lang="ja-JP" altLang="en-US" sz="1400" dirty="0" smtClean="0"/>
              <a:t>モニタリング連携</a:t>
            </a:r>
            <a:endParaRPr lang="en-US" altLang="ja-JP" sz="1400" dirty="0" smtClean="0"/>
          </a:p>
          <a:p>
            <a:r>
              <a:rPr lang="en-US" sz="1400" dirty="0"/>
              <a:t> </a:t>
            </a:r>
            <a:r>
              <a:rPr lang="en-US" sz="1400" dirty="0" smtClean="0"/>
              <a:t>- Prime Infrastructure</a:t>
            </a:r>
            <a:br>
              <a:rPr lang="en-US" sz="1400" dirty="0" smtClean="0"/>
            </a:br>
            <a:r>
              <a:rPr lang="en-US" sz="1400" dirty="0" smtClean="0"/>
              <a:t>   (PI)</a:t>
            </a:r>
            <a:endParaRPr lang="en-US" sz="1400" dirty="0"/>
          </a:p>
        </p:txBody>
      </p:sp>
      <p:sp>
        <p:nvSpPr>
          <p:cNvPr id="172" name="Trapezoid 171"/>
          <p:cNvSpPr/>
          <p:nvPr/>
        </p:nvSpPr>
        <p:spPr>
          <a:xfrm rot="5400000">
            <a:off x="2393950" y="2457450"/>
            <a:ext cx="3498850" cy="603250"/>
          </a:xfrm>
          <a:prstGeom prst="trapezoid">
            <a:avLst>
              <a:gd name="adj" fmla="val 207774"/>
            </a:avLst>
          </a:prstGeom>
          <a:gradFill flip="none" rotWithShape="1">
            <a:gsLst>
              <a:gs pos="0">
                <a:schemeClr val="bg1">
                  <a:lumMod val="65000"/>
                  <a:alpha val="60000"/>
                </a:schemeClr>
              </a:gs>
              <a:gs pos="10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4" name="Trapezoid 173"/>
          <p:cNvSpPr/>
          <p:nvPr/>
        </p:nvSpPr>
        <p:spPr>
          <a:xfrm rot="16200000">
            <a:off x="4464050" y="2508250"/>
            <a:ext cx="3498850" cy="603250"/>
          </a:xfrm>
          <a:prstGeom prst="trapezoid">
            <a:avLst>
              <a:gd name="adj" fmla="val 207774"/>
            </a:avLst>
          </a:prstGeom>
          <a:gradFill flip="none" rotWithShape="1">
            <a:gsLst>
              <a:gs pos="0">
                <a:schemeClr val="bg1">
                  <a:lumMod val="65000"/>
                  <a:alpha val="60000"/>
                </a:schemeClr>
              </a:gs>
              <a:gs pos="10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 name="Trapezoid 51"/>
          <p:cNvSpPr/>
          <p:nvPr/>
        </p:nvSpPr>
        <p:spPr>
          <a:xfrm>
            <a:off x="4438280" y="3452418"/>
            <a:ext cx="1549962" cy="603250"/>
          </a:xfrm>
          <a:prstGeom prst="trapezoid">
            <a:avLst>
              <a:gd name="adj" fmla="val 61988"/>
            </a:avLst>
          </a:prstGeom>
          <a:gradFill flip="none" rotWithShape="1">
            <a:gsLst>
              <a:gs pos="0">
                <a:schemeClr val="bg1">
                  <a:lumMod val="65000"/>
                  <a:alpha val="60000"/>
                </a:schemeClr>
              </a:gs>
              <a:gs pos="10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 name="Rounded Rectangle 97"/>
          <p:cNvSpPr>
            <a:spLocks noChangeArrowheads="1"/>
          </p:cNvSpPr>
          <p:nvPr/>
        </p:nvSpPr>
        <p:spPr bwMode="auto">
          <a:xfrm>
            <a:off x="4408567" y="4024489"/>
            <a:ext cx="1644788" cy="779279"/>
          </a:xfrm>
          <a:prstGeom prst="roundRect">
            <a:avLst>
              <a:gd name="adj" fmla="val 5009"/>
            </a:avLst>
          </a:prstGeom>
          <a:solidFill>
            <a:schemeClr val="bg1">
              <a:lumMod val="95000"/>
            </a:schemeClr>
          </a:solidFill>
          <a:ln>
            <a:noFill/>
          </a:ln>
          <a:effectLst>
            <a:outerShdw blurRad="63500" dist="50800" dir="5400000" algn="ctr" rotWithShape="0">
              <a:srgbClr val="000000">
                <a:alpha val="26999"/>
              </a:srgbClr>
            </a:outerShdw>
          </a:effectLst>
          <a:extLst/>
        </p:spPr>
        <p:txBody>
          <a:bodyPr anchor="ctr"/>
          <a:lstStyle/>
          <a:p>
            <a:pPr algn="ctr">
              <a:buClr>
                <a:srgbClr val="000000"/>
              </a:buClr>
              <a:buSzPct val="100000"/>
              <a:buFont typeface="Times New Roman" pitchFamily="18" charset="0"/>
              <a:buNone/>
              <a:defRPr/>
            </a:pPr>
            <a:endParaRPr lang="en-US" dirty="0">
              <a:solidFill>
                <a:srgbClr val="FFFFFF"/>
              </a:solidFill>
              <a:latin typeface="Arial" pitchFamily="34" charset="0"/>
              <a:ea typeface="+mn-ea"/>
              <a:cs typeface="Arial" pitchFamily="34" charset="0"/>
              <a:sym typeface="Arial" pitchFamily="34" charset="0"/>
            </a:endParaRPr>
          </a:p>
        </p:txBody>
      </p:sp>
      <p:sp>
        <p:nvSpPr>
          <p:cNvPr id="53" name="TextBox 52"/>
          <p:cNvSpPr txBox="1"/>
          <p:nvPr/>
        </p:nvSpPr>
        <p:spPr>
          <a:xfrm>
            <a:off x="4445000" y="4055668"/>
            <a:ext cx="1121521" cy="338554"/>
          </a:xfrm>
          <a:prstGeom prst="rect">
            <a:avLst/>
          </a:prstGeom>
          <a:noFill/>
        </p:spPr>
        <p:txBody>
          <a:bodyPr wrap="none" rtlCol="0">
            <a:spAutoFit/>
          </a:bodyPr>
          <a:lstStyle/>
          <a:p>
            <a:r>
              <a:rPr lang="en-US" sz="1600" dirty="0" smtClean="0"/>
              <a:t>TACACS+</a:t>
            </a:r>
            <a:endParaRPr lang="en-US" dirty="0"/>
          </a:p>
        </p:txBody>
      </p:sp>
      <p:sp>
        <p:nvSpPr>
          <p:cNvPr id="54" name="TextBox 53"/>
          <p:cNvSpPr txBox="1"/>
          <p:nvPr/>
        </p:nvSpPr>
        <p:spPr>
          <a:xfrm>
            <a:off x="4579472" y="4333255"/>
            <a:ext cx="1361026" cy="430887"/>
          </a:xfrm>
          <a:prstGeom prst="rect">
            <a:avLst/>
          </a:prstGeom>
          <a:noFill/>
        </p:spPr>
        <p:txBody>
          <a:bodyPr wrap="square" rtlCol="0">
            <a:spAutoFit/>
          </a:bodyPr>
          <a:lstStyle/>
          <a:p>
            <a:r>
              <a:rPr lang="ja-JP" altLang="en-US" sz="1100" dirty="0" smtClean="0"/>
              <a:t>ネットワーク機器のアクセス管理</a:t>
            </a:r>
            <a:endParaRPr lang="en-US" sz="1100" dirty="0"/>
          </a:p>
        </p:txBody>
      </p:sp>
      <p:sp>
        <p:nvSpPr>
          <p:cNvPr id="3" name="TextBox 2"/>
          <p:cNvSpPr txBox="1"/>
          <p:nvPr/>
        </p:nvSpPr>
        <p:spPr>
          <a:xfrm>
            <a:off x="4327193" y="4784889"/>
            <a:ext cx="2977503" cy="230832"/>
          </a:xfrm>
          <a:prstGeom prst="rect">
            <a:avLst/>
          </a:prstGeom>
          <a:noFill/>
        </p:spPr>
        <p:txBody>
          <a:bodyPr wrap="square" rtlCol="0">
            <a:spAutoFit/>
          </a:bodyPr>
          <a:lstStyle/>
          <a:p>
            <a:r>
              <a:rPr lang="en-US" altLang="ja-JP" sz="900" dirty="0" smtClean="0"/>
              <a:t>※ISE2.0〜</a:t>
            </a:r>
            <a:r>
              <a:rPr lang="ja-JP" altLang="en-US" sz="900" dirty="0" smtClean="0"/>
              <a:t>対応（</a:t>
            </a:r>
            <a:r>
              <a:rPr lang="en-US" altLang="ja-JP" sz="900" dirty="0" smtClean="0"/>
              <a:t>Device Admin</a:t>
            </a:r>
            <a:r>
              <a:rPr lang="ja-JP" altLang="en-US" sz="900" dirty="0" smtClean="0"/>
              <a:t>ライセンスが必要）</a:t>
            </a:r>
            <a:endParaRPr lang="en-US" sz="900" dirty="0"/>
          </a:p>
        </p:txBody>
      </p:sp>
      <p:sp>
        <p:nvSpPr>
          <p:cNvPr id="56" name="TextBox 55"/>
          <p:cNvSpPr txBox="1"/>
          <p:nvPr/>
        </p:nvSpPr>
        <p:spPr>
          <a:xfrm>
            <a:off x="3847234" y="2608183"/>
            <a:ext cx="959918" cy="338554"/>
          </a:xfrm>
          <a:prstGeom prst="rect">
            <a:avLst/>
          </a:prstGeom>
          <a:noFill/>
        </p:spPr>
        <p:txBody>
          <a:bodyPr wrap="none" rtlCol="0">
            <a:spAutoFit/>
          </a:bodyPr>
          <a:lstStyle/>
          <a:p>
            <a:r>
              <a:rPr lang="en-US" sz="1600" dirty="0" smtClean="0"/>
              <a:t>RADIUS</a:t>
            </a:r>
            <a:endParaRPr lang="en-US" dirty="0"/>
          </a:p>
        </p:txBody>
      </p:sp>
    </p:spTree>
    <p:extLst>
      <p:ext uri="{BB962C8B-B14F-4D97-AF65-F5344CB8AC3E}">
        <p14:creationId xmlns:p14="http://schemas.microsoft.com/office/powerpoint/2010/main" val="154587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737974"/>
            <a:ext cx="8277344" cy="380638"/>
          </a:xfrm>
        </p:spPr>
        <p:txBody>
          <a:bodyPr/>
          <a:lstStyle/>
          <a:p>
            <a:pPr>
              <a:buFont typeface="Wingdings" charset="2"/>
              <a:buChar char="ü"/>
            </a:pPr>
            <a:r>
              <a:rPr lang="ja-JP" altLang="en-US" sz="1400" dirty="0" smtClean="0"/>
              <a:t>本設定は製品インストール時にプリセットされています</a:t>
            </a:r>
            <a:endParaRPr lang="en-US" sz="1400" dirty="0"/>
          </a:p>
        </p:txBody>
      </p:sp>
      <p:sp>
        <p:nvSpPr>
          <p:cNvPr id="3" name="Title 2"/>
          <p:cNvSpPr>
            <a:spLocks noGrp="1"/>
          </p:cNvSpPr>
          <p:nvPr>
            <p:ph type="title"/>
          </p:nvPr>
        </p:nvSpPr>
        <p:spPr>
          <a:xfrm>
            <a:off x="437766" y="112137"/>
            <a:ext cx="8345488" cy="731837"/>
          </a:xfrm>
        </p:spPr>
        <p:txBody>
          <a:bodyPr/>
          <a:lstStyle/>
          <a:p>
            <a:r>
              <a:rPr lang="ja-JP" altLang="en-US" sz="2400" dirty="0" smtClean="0">
                <a:solidFill>
                  <a:srgbClr val="F68B1F"/>
                </a:solidFill>
              </a:rPr>
              <a:t>設定サンプル </a:t>
            </a:r>
            <a:r>
              <a:rPr lang="en-US" altLang="ja-JP" sz="2400" dirty="0" smtClean="0">
                <a:solidFill>
                  <a:srgbClr val="F68B1F"/>
                </a:solidFill>
              </a:rPr>
              <a:t>(3) </a:t>
            </a:r>
            <a:r>
              <a:rPr lang="en-US" altLang="ja-JP" sz="2800" dirty="0" smtClean="0"/>
              <a:t/>
            </a:r>
            <a:br>
              <a:rPr lang="en-US" altLang="ja-JP" sz="2800" dirty="0" smtClean="0"/>
            </a:br>
            <a:r>
              <a:rPr lang="ja-JP" altLang="en-US" sz="2800" dirty="0" smtClean="0"/>
              <a:t>ゲストアクセス</a:t>
            </a:r>
            <a:endParaRPr lang="en-US" sz="2800" dirty="0"/>
          </a:p>
        </p:txBody>
      </p:sp>
      <p:grpSp>
        <p:nvGrpSpPr>
          <p:cNvPr id="87" name="Group 86"/>
          <p:cNvGrpSpPr/>
          <p:nvPr/>
        </p:nvGrpSpPr>
        <p:grpSpPr>
          <a:xfrm>
            <a:off x="6328838" y="-10989"/>
            <a:ext cx="2885116" cy="402431"/>
            <a:chOff x="5718685" y="3175"/>
            <a:chExt cx="3484886" cy="536575"/>
          </a:xfrm>
        </p:grpSpPr>
        <p:sp>
          <p:nvSpPr>
            <p:cNvPr id="116" name="Freeform 115"/>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18" name="TextBox 117"/>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(3)</a:t>
              </a:r>
              <a:endParaRPr lang="en-US" dirty="0">
                <a:solidFill>
                  <a:schemeClr val="bg1"/>
                </a:solidFill>
              </a:endParaRPr>
            </a:p>
          </p:txBody>
        </p:sp>
      </p:grpSp>
      <p:pic>
        <p:nvPicPr>
          <p:cNvPr id="5" name="Picture 4" descr="Screen Shot 2016-09-08 at 11.30.18.png"/>
          <p:cNvPicPr>
            <a:picLocks noChangeAspect="1"/>
          </p:cNvPicPr>
          <p:nvPr/>
        </p:nvPicPr>
        <p:blipFill rotWithShape="1">
          <a:blip r:embed="rId2">
            <a:extLst>
              <a:ext uri="{28A0092B-C50C-407E-A947-70E740481C1C}">
                <a14:useLocalDpi xmlns:a14="http://schemas.microsoft.com/office/drawing/2010/main" val="0"/>
              </a:ext>
            </a:extLst>
          </a:blip>
          <a:srcRect t="2508"/>
          <a:stretch/>
        </p:blipFill>
        <p:spPr>
          <a:xfrm>
            <a:off x="1088541" y="1070867"/>
            <a:ext cx="7192153" cy="3765935"/>
          </a:xfrm>
          <a:prstGeom prst="rect">
            <a:avLst/>
          </a:prstGeom>
        </p:spPr>
      </p:pic>
      <p:pic>
        <p:nvPicPr>
          <p:cNvPr id="2" name="Picture 1" descr="Screen Shot 2016-09-08 at 11.3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1" y="1959987"/>
            <a:ext cx="7192153" cy="3140619"/>
          </a:xfrm>
          <a:prstGeom prst="rect">
            <a:avLst/>
          </a:prstGeom>
        </p:spPr>
      </p:pic>
      <p:sp>
        <p:nvSpPr>
          <p:cNvPr id="9" name="Rectangle 8"/>
          <p:cNvSpPr/>
          <p:nvPr/>
        </p:nvSpPr>
        <p:spPr>
          <a:xfrm>
            <a:off x="1197307" y="2223901"/>
            <a:ext cx="4404778" cy="443827"/>
          </a:xfrm>
          <a:prstGeom prst="rect">
            <a:avLst/>
          </a:prstGeom>
          <a:noFill/>
          <a:ln>
            <a:solidFill>
              <a:srgbClr val="66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10" name="Rounded Rectangle 9"/>
          <p:cNvSpPr/>
          <p:nvPr/>
        </p:nvSpPr>
        <p:spPr>
          <a:xfrm>
            <a:off x="5995905" y="1630032"/>
            <a:ext cx="2777504" cy="1274957"/>
          </a:xfrm>
          <a:prstGeom prst="roundRect">
            <a:avLst/>
          </a:prstGeom>
          <a:solidFill>
            <a:srgbClr val="FFFFFF"/>
          </a:solidFill>
          <a:ln>
            <a:solidFill>
              <a:srgbClr val="66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solidFill>
                <a:srgbClr val="660066"/>
              </a:solidFill>
            </a:endParaRPr>
          </a:p>
        </p:txBody>
      </p:sp>
      <p:sp>
        <p:nvSpPr>
          <p:cNvPr id="11" name="TextBox 10"/>
          <p:cNvSpPr txBox="1"/>
          <p:nvPr/>
        </p:nvSpPr>
        <p:spPr>
          <a:xfrm>
            <a:off x="6045132" y="1665284"/>
            <a:ext cx="2733894" cy="1200329"/>
          </a:xfrm>
          <a:prstGeom prst="rect">
            <a:avLst/>
          </a:prstGeom>
          <a:noFill/>
        </p:spPr>
        <p:txBody>
          <a:bodyPr wrap="square" rtlCol="0">
            <a:spAutoFit/>
          </a:bodyPr>
          <a:lstStyle/>
          <a:p>
            <a:r>
              <a:rPr lang="en-US" altLang="ja-JP" sz="1200" dirty="0" smtClean="0">
                <a:solidFill>
                  <a:srgbClr val="660066"/>
                </a:solidFill>
              </a:rPr>
              <a:t>Web </a:t>
            </a:r>
            <a:r>
              <a:rPr lang="en-US" altLang="ja-JP" sz="1200" dirty="0" err="1" smtClean="0">
                <a:solidFill>
                  <a:srgbClr val="660066"/>
                </a:solidFill>
              </a:rPr>
              <a:t>Auth</a:t>
            </a:r>
            <a:r>
              <a:rPr lang="ja-JP" altLang="en-US" sz="1200" dirty="0" smtClean="0">
                <a:solidFill>
                  <a:srgbClr val="660066"/>
                </a:solidFill>
              </a:rPr>
              <a:t>の方式：</a:t>
            </a:r>
            <a:r>
              <a:rPr lang="en-US" altLang="ja-JP" sz="1200" dirty="0" smtClean="0">
                <a:solidFill>
                  <a:srgbClr val="660066"/>
                </a:solidFill>
              </a:rPr>
              <a:t> </a:t>
            </a:r>
            <a:r>
              <a:rPr lang="en-US" altLang="ja-JP" sz="1200" dirty="0" smtClean="0">
                <a:solidFill>
                  <a:schemeClr val="tx1">
                    <a:lumMod val="75000"/>
                  </a:schemeClr>
                </a:solidFill>
              </a:rPr>
              <a:t>CWA</a:t>
            </a:r>
          </a:p>
          <a:p>
            <a:r>
              <a:rPr lang="ja-JP" altLang="en-US" sz="1200" dirty="0" smtClean="0">
                <a:solidFill>
                  <a:srgbClr val="660066"/>
                </a:solidFill>
              </a:rPr>
              <a:t>リダイレクト</a:t>
            </a:r>
            <a:r>
              <a:rPr lang="en-US" altLang="ja-JP" sz="1200" dirty="0" smtClean="0">
                <a:solidFill>
                  <a:srgbClr val="660066"/>
                </a:solidFill>
              </a:rPr>
              <a:t>ACL</a:t>
            </a:r>
            <a:r>
              <a:rPr lang="ja-JP" altLang="en-US" sz="1200" dirty="0" smtClean="0">
                <a:solidFill>
                  <a:srgbClr val="660066"/>
                </a:solidFill>
              </a:rPr>
              <a:t>：</a:t>
            </a:r>
            <a:r>
              <a:rPr lang="en-US" altLang="ja-JP" sz="1200" dirty="0" smtClean="0">
                <a:solidFill>
                  <a:srgbClr val="660066"/>
                </a:solidFill>
              </a:rPr>
              <a:t> </a:t>
            </a:r>
            <a:r>
              <a:rPr lang="en-US" altLang="ja-JP" sz="1200" dirty="0" smtClean="0">
                <a:solidFill>
                  <a:srgbClr val="4D4D4D"/>
                </a:solidFill>
              </a:rPr>
              <a:t>ACL_WEBAUTH_REDIRECT</a:t>
            </a:r>
          </a:p>
          <a:p>
            <a:r>
              <a:rPr lang="ja-JP" altLang="en-US" sz="1200" dirty="0" smtClean="0">
                <a:solidFill>
                  <a:srgbClr val="660066"/>
                </a:solidFill>
              </a:rPr>
              <a:t>リダイレクト先ポータル名：</a:t>
            </a:r>
            <a:endParaRPr lang="en-US" altLang="ja-JP" sz="1200" dirty="0" smtClean="0">
              <a:solidFill>
                <a:srgbClr val="660066"/>
              </a:solidFill>
            </a:endParaRPr>
          </a:p>
          <a:p>
            <a:r>
              <a:rPr lang="en-US" altLang="ja-JP" sz="1200" dirty="0" smtClean="0">
                <a:solidFill>
                  <a:srgbClr val="4D4D4D"/>
                </a:solidFill>
              </a:rPr>
              <a:t>Self-</a:t>
            </a:r>
            <a:r>
              <a:rPr lang="en-US" altLang="ja-JP" sz="1200" dirty="0" err="1" smtClean="0">
                <a:solidFill>
                  <a:srgbClr val="4D4D4D"/>
                </a:solidFill>
              </a:rPr>
              <a:t>Registerd</a:t>
            </a:r>
            <a:r>
              <a:rPr lang="en-US" altLang="ja-JP" sz="1200" dirty="0" smtClean="0">
                <a:solidFill>
                  <a:srgbClr val="4D4D4D"/>
                </a:solidFill>
              </a:rPr>
              <a:t> Guest Portal (default)</a:t>
            </a:r>
            <a:endParaRPr lang="en-US" altLang="ja-JP" sz="1200" dirty="0">
              <a:solidFill>
                <a:srgbClr val="4D4D4D"/>
              </a:solidFill>
            </a:endParaRPr>
          </a:p>
          <a:p>
            <a:r>
              <a:rPr lang="ja-JP" altLang="en-US" sz="1200" dirty="0" smtClean="0">
                <a:solidFill>
                  <a:srgbClr val="660066"/>
                </a:solidFill>
              </a:rPr>
              <a:t>の設定を</a:t>
            </a:r>
            <a:r>
              <a:rPr lang="en-US" altLang="ja-JP" sz="1200" dirty="0" smtClean="0">
                <a:solidFill>
                  <a:srgbClr val="660066"/>
                </a:solidFill>
              </a:rPr>
              <a:t> Access Accept</a:t>
            </a:r>
            <a:r>
              <a:rPr lang="en-US" altLang="ja-JP" sz="1200" dirty="0">
                <a:solidFill>
                  <a:srgbClr val="660066"/>
                </a:solidFill>
              </a:rPr>
              <a:t> </a:t>
            </a:r>
            <a:r>
              <a:rPr lang="ja-JP" altLang="en-US" sz="1200" dirty="0" smtClean="0">
                <a:solidFill>
                  <a:srgbClr val="660066"/>
                </a:solidFill>
              </a:rPr>
              <a:t>応答で通知</a:t>
            </a:r>
            <a:endParaRPr lang="en-US" altLang="ja-JP" sz="1200" dirty="0">
              <a:solidFill>
                <a:srgbClr val="660066"/>
              </a:solidFill>
            </a:endParaRPr>
          </a:p>
        </p:txBody>
      </p:sp>
      <p:cxnSp>
        <p:nvCxnSpPr>
          <p:cNvPr id="12" name="Elbow Connector 11"/>
          <p:cNvCxnSpPr>
            <a:stCxn id="9" idx="3"/>
            <a:endCxn id="10" idx="2"/>
          </p:cNvCxnSpPr>
          <p:nvPr/>
        </p:nvCxnSpPr>
        <p:spPr>
          <a:xfrm>
            <a:off x="5602085" y="2445815"/>
            <a:ext cx="1782572" cy="459174"/>
          </a:xfrm>
          <a:prstGeom prst="bentConnector4">
            <a:avLst>
              <a:gd name="adj1" fmla="val 11046"/>
              <a:gd name="adj2" fmla="val 149785"/>
            </a:avLst>
          </a:prstGeom>
          <a:ln>
            <a:solidFill>
              <a:srgbClr val="660066"/>
            </a:solidFill>
          </a:ln>
        </p:spPr>
        <p:style>
          <a:lnRef idx="2">
            <a:schemeClr val="accent1"/>
          </a:lnRef>
          <a:fillRef idx="1">
            <a:schemeClr val="lt1"/>
          </a:fillRef>
          <a:effectRef idx="0">
            <a:schemeClr val="accent1"/>
          </a:effectRef>
          <a:fontRef idx="minor">
            <a:schemeClr val="dk1"/>
          </a:fontRef>
        </p:style>
      </p:cxnSp>
      <p:sp>
        <p:nvSpPr>
          <p:cNvPr id="25" name="TextBox 24"/>
          <p:cNvSpPr txBox="1"/>
          <p:nvPr/>
        </p:nvSpPr>
        <p:spPr>
          <a:xfrm>
            <a:off x="5355951" y="3169774"/>
            <a:ext cx="3788050" cy="577081"/>
          </a:xfrm>
          <a:prstGeom prst="rect">
            <a:avLst/>
          </a:prstGeom>
          <a:noFill/>
        </p:spPr>
        <p:txBody>
          <a:bodyPr wrap="square" rtlCol="0">
            <a:spAutoFit/>
          </a:bodyPr>
          <a:lstStyle/>
          <a:p>
            <a:r>
              <a:rPr lang="en-US" sz="1050" dirty="0" smtClean="0">
                <a:solidFill>
                  <a:srgbClr val="4D4D4D"/>
                </a:solidFill>
              </a:rPr>
              <a:t>※</a:t>
            </a:r>
            <a:r>
              <a:rPr lang="ja-JP" altLang="en-US" sz="1050" dirty="0" smtClean="0">
                <a:solidFill>
                  <a:srgbClr val="4D4D4D"/>
                </a:solidFill>
              </a:rPr>
              <a:t>本プリセット設定を利用するには、ネットワークデバイスで設定するリダイレクト</a:t>
            </a:r>
            <a:r>
              <a:rPr lang="en-US" altLang="ja-JP" sz="1050" dirty="0" smtClean="0">
                <a:solidFill>
                  <a:srgbClr val="4D4D4D"/>
                </a:solidFill>
              </a:rPr>
              <a:t>ACL</a:t>
            </a:r>
            <a:r>
              <a:rPr lang="ja-JP" altLang="en-US" sz="1050" dirty="0" smtClean="0">
                <a:solidFill>
                  <a:srgbClr val="4D4D4D"/>
                </a:solidFill>
              </a:rPr>
              <a:t>名を</a:t>
            </a:r>
            <a:r>
              <a:rPr lang="en-US" altLang="ja-JP" sz="1050" dirty="0" smtClean="0">
                <a:solidFill>
                  <a:srgbClr val="4D4D4D"/>
                </a:solidFill>
              </a:rPr>
              <a:t>”ACL_WEBAUTH_REDIRECT”</a:t>
            </a:r>
            <a:r>
              <a:rPr lang="ja-JP" altLang="en-US" sz="1050" dirty="0" smtClean="0">
                <a:solidFill>
                  <a:srgbClr val="4D4D4D"/>
                </a:solidFill>
              </a:rPr>
              <a:t>とするか、実</a:t>
            </a:r>
            <a:r>
              <a:rPr lang="en-US" altLang="ja-JP" sz="1050" dirty="0" smtClean="0">
                <a:solidFill>
                  <a:srgbClr val="4D4D4D"/>
                </a:solidFill>
              </a:rPr>
              <a:t>ACL</a:t>
            </a:r>
            <a:r>
              <a:rPr lang="ja-JP" altLang="en-US" sz="1050" dirty="0" smtClean="0">
                <a:solidFill>
                  <a:srgbClr val="4D4D4D"/>
                </a:solidFill>
              </a:rPr>
              <a:t>名に合わせて本設定を変更する必要があります</a:t>
            </a:r>
            <a:endParaRPr lang="en-US" sz="1050" dirty="0">
              <a:solidFill>
                <a:srgbClr val="4D4D4D"/>
              </a:solidFill>
            </a:endParaRPr>
          </a:p>
        </p:txBody>
      </p:sp>
    </p:spTree>
    <p:extLst>
      <p:ext uri="{BB962C8B-B14F-4D97-AF65-F5344CB8AC3E}">
        <p14:creationId xmlns:p14="http://schemas.microsoft.com/office/powerpoint/2010/main" val="752091447"/>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323528" y="753136"/>
            <a:ext cx="8496944" cy="1543748"/>
          </a:xfrm>
          <a:prstGeom prst="roundRect">
            <a:avLst/>
          </a:prstGeom>
          <a:solidFill>
            <a:schemeClr val="accent5">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a:xfrm>
            <a:off x="437766" y="112137"/>
            <a:ext cx="8345488" cy="731837"/>
          </a:xfrm>
        </p:spPr>
        <p:txBody>
          <a:bodyPr/>
          <a:lstStyle/>
          <a:p>
            <a:r>
              <a:rPr lang="ja-JP" altLang="en-US" sz="2400" dirty="0" smtClean="0">
                <a:solidFill>
                  <a:srgbClr val="F68B1F"/>
                </a:solidFill>
              </a:rPr>
              <a:t>設定サンプル </a:t>
            </a:r>
            <a:r>
              <a:rPr lang="en-US" altLang="ja-JP" sz="2400" dirty="0" smtClean="0">
                <a:solidFill>
                  <a:srgbClr val="F68B1F"/>
                </a:solidFill>
              </a:rPr>
              <a:t>(4) </a:t>
            </a:r>
            <a:r>
              <a:rPr lang="en-US" altLang="ja-JP" sz="2800" dirty="0"/>
              <a:t/>
            </a:r>
            <a:br>
              <a:rPr lang="en-US" altLang="ja-JP" sz="2800" dirty="0"/>
            </a:br>
            <a:r>
              <a:rPr lang="ja-JP" altLang="en-US" sz="2800" dirty="0" smtClean="0"/>
              <a:t>セルフプロビジョニング（</a:t>
            </a:r>
            <a:r>
              <a:rPr lang="en-US" altLang="ja-JP" sz="2800" dirty="0" smtClean="0"/>
              <a:t>BYOD</a:t>
            </a:r>
            <a:r>
              <a:rPr lang="ja-JP" altLang="en-US" sz="2800" dirty="0" smtClean="0"/>
              <a:t>）</a:t>
            </a:r>
            <a:endParaRPr lang="en-US" sz="2800" dirty="0"/>
          </a:p>
        </p:txBody>
      </p:sp>
      <p:grpSp>
        <p:nvGrpSpPr>
          <p:cNvPr id="87" name="Group 86"/>
          <p:cNvGrpSpPr/>
          <p:nvPr/>
        </p:nvGrpSpPr>
        <p:grpSpPr>
          <a:xfrm>
            <a:off x="6328838" y="-1440"/>
            <a:ext cx="2885116" cy="402431"/>
            <a:chOff x="5718685" y="3175"/>
            <a:chExt cx="3484886" cy="536575"/>
          </a:xfrm>
        </p:grpSpPr>
        <p:sp>
          <p:nvSpPr>
            <p:cNvPr id="116" name="Freeform 115"/>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18" name="TextBox 117"/>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(4)</a:t>
              </a:r>
              <a:endParaRPr lang="en-US" dirty="0">
                <a:solidFill>
                  <a:schemeClr val="bg1"/>
                </a:solidFill>
              </a:endParaRPr>
            </a:p>
          </p:txBody>
        </p:sp>
      </p:grpSp>
      <p:sp>
        <p:nvSpPr>
          <p:cNvPr id="7" name="Text Placeholder 3"/>
          <p:cNvSpPr txBox="1">
            <a:spLocks/>
          </p:cNvSpPr>
          <p:nvPr/>
        </p:nvSpPr>
        <p:spPr>
          <a:xfrm>
            <a:off x="462301" y="737974"/>
            <a:ext cx="8277344" cy="380638"/>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charset="2"/>
              <a:buChar char="ü"/>
            </a:pPr>
            <a:r>
              <a:rPr lang="ja-JP" altLang="en-US" sz="1400" dirty="0" smtClean="0"/>
              <a:t>本設定は製品インストール時にプリセットされており、ルールを有効化して利用することができます</a:t>
            </a:r>
            <a:endParaRPr lang="ja-JP" altLang="en-US" sz="1400" dirty="0"/>
          </a:p>
        </p:txBody>
      </p:sp>
      <p:pic>
        <p:nvPicPr>
          <p:cNvPr id="2" name="Picture 1" descr="Screen Shot 2016-09-08 at 12.05.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41" y="3137389"/>
            <a:ext cx="8698338" cy="649968"/>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477655" y="3180891"/>
            <a:ext cx="1109842" cy="147358"/>
          </a:xfrm>
          <a:prstGeom prst="rect">
            <a:avLst/>
          </a:prstGeom>
          <a:noFill/>
          <a:ln>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9" name="Rounded Rectangle 8"/>
          <p:cNvSpPr/>
          <p:nvPr/>
        </p:nvSpPr>
        <p:spPr>
          <a:xfrm>
            <a:off x="2947244" y="2423946"/>
            <a:ext cx="1891990" cy="432048"/>
          </a:xfrm>
          <a:prstGeom prst="roundRect">
            <a:avLst/>
          </a:prstGeom>
          <a:solidFill>
            <a:srgbClr val="FFFFFF"/>
          </a:solidFill>
          <a:ln>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11" name="Rounded Rectangle 10"/>
          <p:cNvSpPr/>
          <p:nvPr/>
        </p:nvSpPr>
        <p:spPr>
          <a:xfrm>
            <a:off x="782661" y="2422758"/>
            <a:ext cx="1929952" cy="435831"/>
          </a:xfrm>
          <a:prstGeom prst="roundRect">
            <a:avLst/>
          </a:prstGeom>
          <a:ln>
            <a:solidFill>
              <a:srgbClr val="21479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p:txBody>
      </p:sp>
      <p:sp>
        <p:nvSpPr>
          <p:cNvPr id="12" name="TextBox 11"/>
          <p:cNvSpPr txBox="1"/>
          <p:nvPr/>
        </p:nvSpPr>
        <p:spPr>
          <a:xfrm>
            <a:off x="812196" y="2373118"/>
            <a:ext cx="1900417" cy="523220"/>
          </a:xfrm>
          <a:prstGeom prst="rect">
            <a:avLst/>
          </a:prstGeom>
          <a:noFill/>
        </p:spPr>
        <p:txBody>
          <a:bodyPr wrap="square" rtlCol="0">
            <a:spAutoFit/>
          </a:bodyPr>
          <a:lstStyle/>
          <a:p>
            <a:r>
              <a:rPr lang="ja-JP" altLang="en-US" sz="1400" dirty="0" smtClean="0">
                <a:solidFill>
                  <a:schemeClr val="accent1"/>
                </a:solidFill>
              </a:rPr>
              <a:t>コンディション</a:t>
            </a:r>
            <a:r>
              <a:rPr lang="en-US" altLang="ja-JP" sz="1400" dirty="0" smtClean="0">
                <a:solidFill>
                  <a:schemeClr val="accent1"/>
                </a:solidFill>
              </a:rPr>
              <a:t>①</a:t>
            </a:r>
            <a:endParaRPr lang="en-US" altLang="ja-JP" sz="1400" dirty="0">
              <a:solidFill>
                <a:schemeClr val="accent1"/>
              </a:solidFill>
            </a:endParaRPr>
          </a:p>
          <a:p>
            <a:r>
              <a:rPr lang="en-US" altLang="ja-JP" sz="1400" dirty="0">
                <a:solidFill>
                  <a:schemeClr val="accent1"/>
                </a:solidFill>
              </a:rPr>
              <a:t>Wireless 802.1x </a:t>
            </a:r>
            <a:r>
              <a:rPr lang="ja-JP" altLang="en-US" sz="1400" dirty="0" smtClean="0">
                <a:solidFill>
                  <a:schemeClr val="accent1"/>
                </a:solidFill>
              </a:rPr>
              <a:t>接続</a:t>
            </a:r>
            <a:endParaRPr lang="en-US" altLang="ja-JP" sz="1400" dirty="0">
              <a:solidFill>
                <a:schemeClr val="accent1"/>
              </a:solidFill>
            </a:endParaRPr>
          </a:p>
        </p:txBody>
      </p:sp>
      <p:sp>
        <p:nvSpPr>
          <p:cNvPr id="13" name="Rectangle 12"/>
          <p:cNvSpPr/>
          <p:nvPr/>
        </p:nvSpPr>
        <p:spPr>
          <a:xfrm>
            <a:off x="3373656" y="3169123"/>
            <a:ext cx="924080" cy="14928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4" name="Elbow Connector 13"/>
          <p:cNvCxnSpPr>
            <a:stCxn id="11" idx="2"/>
            <a:endCxn id="13" idx="0"/>
          </p:cNvCxnSpPr>
          <p:nvPr/>
        </p:nvCxnSpPr>
        <p:spPr>
          <a:xfrm rot="16200000" flipH="1">
            <a:off x="2636399" y="1969826"/>
            <a:ext cx="310534" cy="2088059"/>
          </a:xfrm>
          <a:prstGeom prst="bentConnector3">
            <a:avLst>
              <a:gd name="adj1" fmla="val 50000"/>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8" idx="0"/>
            <a:endCxn id="9" idx="2"/>
          </p:cNvCxnSpPr>
          <p:nvPr/>
        </p:nvCxnSpPr>
        <p:spPr>
          <a:xfrm rot="16200000" flipV="1">
            <a:off x="4300460" y="2448774"/>
            <a:ext cx="324897" cy="1139337"/>
          </a:xfrm>
          <a:prstGeom prst="bentConnector3">
            <a:avLst>
              <a:gd name="adj1" fmla="val 50000"/>
            </a:avLst>
          </a:prstGeom>
          <a:ln>
            <a:solidFill>
              <a:srgbClr val="FF6600"/>
            </a:solidFill>
          </a:ln>
        </p:spPr>
        <p:style>
          <a:lnRef idx="2">
            <a:schemeClr val="accent1"/>
          </a:lnRef>
          <a:fillRef idx="1">
            <a:schemeClr val="lt1"/>
          </a:fillRef>
          <a:effectRef idx="0">
            <a:schemeClr val="accent1"/>
          </a:effectRef>
          <a:fontRef idx="minor">
            <a:schemeClr val="dk1"/>
          </a:fontRef>
        </p:style>
      </p:cxnSp>
      <p:sp>
        <p:nvSpPr>
          <p:cNvPr id="16" name="Rounded Rectangle 15"/>
          <p:cNvSpPr/>
          <p:nvPr/>
        </p:nvSpPr>
        <p:spPr>
          <a:xfrm>
            <a:off x="1635744" y="4003770"/>
            <a:ext cx="1923581" cy="456377"/>
          </a:xfrm>
          <a:prstGeom prst="roundRect">
            <a:avLst/>
          </a:pr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17" name="TextBox 16"/>
          <p:cNvSpPr txBox="1"/>
          <p:nvPr/>
        </p:nvSpPr>
        <p:spPr>
          <a:xfrm>
            <a:off x="1636445" y="3972125"/>
            <a:ext cx="1922880" cy="523220"/>
          </a:xfrm>
          <a:prstGeom prst="rect">
            <a:avLst/>
          </a:prstGeom>
          <a:noFill/>
        </p:spPr>
        <p:txBody>
          <a:bodyPr wrap="square" rtlCol="0">
            <a:spAutoFit/>
          </a:bodyPr>
          <a:lstStyle/>
          <a:p>
            <a:r>
              <a:rPr lang="ja-JP" altLang="en-US" sz="1400" dirty="0" smtClean="0">
                <a:solidFill>
                  <a:schemeClr val="accent1"/>
                </a:solidFill>
              </a:rPr>
              <a:t>コンディション</a:t>
            </a:r>
            <a:r>
              <a:rPr lang="en-US" altLang="ja-JP" sz="1400" dirty="0" smtClean="0">
                <a:solidFill>
                  <a:schemeClr val="accent1"/>
                </a:solidFill>
              </a:rPr>
              <a:t>①</a:t>
            </a:r>
          </a:p>
          <a:p>
            <a:r>
              <a:rPr lang="en-US" altLang="ja-JP" sz="1400" dirty="0" smtClean="0">
                <a:solidFill>
                  <a:schemeClr val="accent1"/>
                </a:solidFill>
              </a:rPr>
              <a:t>Wireless 802.1x </a:t>
            </a:r>
            <a:r>
              <a:rPr lang="ja-JP" altLang="en-US" sz="1400" dirty="0" smtClean="0">
                <a:solidFill>
                  <a:schemeClr val="accent1"/>
                </a:solidFill>
              </a:rPr>
              <a:t>接続</a:t>
            </a:r>
            <a:endParaRPr lang="en-US" altLang="ja-JP" sz="1400" dirty="0" smtClean="0">
              <a:solidFill>
                <a:schemeClr val="accent1"/>
              </a:solidFill>
            </a:endParaRPr>
          </a:p>
        </p:txBody>
      </p:sp>
      <p:sp>
        <p:nvSpPr>
          <p:cNvPr id="18" name="Rectangle 17"/>
          <p:cNvSpPr/>
          <p:nvPr/>
        </p:nvSpPr>
        <p:spPr>
          <a:xfrm>
            <a:off x="3403083" y="3502671"/>
            <a:ext cx="894653" cy="149281"/>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cxnSp>
        <p:nvCxnSpPr>
          <p:cNvPr id="19" name="Elbow Connector 18"/>
          <p:cNvCxnSpPr>
            <a:stCxn id="17" idx="0"/>
            <a:endCxn id="18" idx="1"/>
          </p:cNvCxnSpPr>
          <p:nvPr/>
        </p:nvCxnSpPr>
        <p:spPr>
          <a:xfrm rot="5400000" flipH="1" flipV="1">
            <a:off x="2803078" y="3372120"/>
            <a:ext cx="394813" cy="805198"/>
          </a:xfrm>
          <a:prstGeom prst="bentConnector2">
            <a:avLst/>
          </a:prstGeom>
        </p:spPr>
        <p:style>
          <a:lnRef idx="2">
            <a:schemeClr val="accent1"/>
          </a:lnRef>
          <a:fillRef idx="1">
            <a:schemeClr val="lt1"/>
          </a:fillRef>
          <a:effectRef idx="0">
            <a:schemeClr val="accent1"/>
          </a:effectRef>
          <a:fontRef idx="minor">
            <a:schemeClr val="dk1"/>
          </a:fontRef>
        </p:style>
      </p:cxnSp>
      <p:sp>
        <p:nvSpPr>
          <p:cNvPr id="20" name="Rectangle 19"/>
          <p:cNvSpPr/>
          <p:nvPr/>
        </p:nvSpPr>
        <p:spPr>
          <a:xfrm>
            <a:off x="7375533" y="3502671"/>
            <a:ext cx="988393" cy="149282"/>
          </a:xfrm>
          <a:prstGeom prst="rect">
            <a:avLst/>
          </a:prstGeom>
          <a:noFill/>
          <a:ln>
            <a:solidFill>
              <a:srgbClr val="66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cxnSp>
        <p:nvCxnSpPr>
          <p:cNvPr id="21" name="Elbow Connector 20"/>
          <p:cNvCxnSpPr>
            <a:stCxn id="20" idx="2"/>
          </p:cNvCxnSpPr>
          <p:nvPr/>
        </p:nvCxnSpPr>
        <p:spPr>
          <a:xfrm rot="16200000" flipH="1">
            <a:off x="8058168" y="3463514"/>
            <a:ext cx="353610" cy="730487"/>
          </a:xfrm>
          <a:prstGeom prst="bentConnector2">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296360" y="4071810"/>
            <a:ext cx="3091482" cy="492443"/>
          </a:xfrm>
          <a:prstGeom prst="rect">
            <a:avLst/>
          </a:prstGeom>
          <a:noFill/>
        </p:spPr>
        <p:txBody>
          <a:bodyPr wrap="square" rtlCol="0">
            <a:spAutoFit/>
          </a:bodyPr>
          <a:lstStyle/>
          <a:p>
            <a:r>
              <a:rPr lang="en-US" altLang="ja-JP" sz="1400" dirty="0" smtClean="0">
                <a:solidFill>
                  <a:srgbClr val="660066"/>
                </a:solidFill>
              </a:rPr>
              <a:t>NSP</a:t>
            </a:r>
            <a:r>
              <a:rPr lang="ja-JP" altLang="en-US" sz="1400" dirty="0" smtClean="0">
                <a:solidFill>
                  <a:srgbClr val="660066"/>
                </a:solidFill>
              </a:rPr>
              <a:t>ポータルに</a:t>
            </a:r>
            <a:r>
              <a:rPr lang="en-US" altLang="ja-JP" sz="1400" dirty="0" smtClean="0">
                <a:solidFill>
                  <a:srgbClr val="660066"/>
                </a:solidFill>
              </a:rPr>
              <a:t>Web</a:t>
            </a:r>
            <a:r>
              <a:rPr lang="ja-JP" altLang="en-US" sz="1400" dirty="0" smtClean="0">
                <a:solidFill>
                  <a:srgbClr val="660066"/>
                </a:solidFill>
              </a:rPr>
              <a:t>リダイレクト</a:t>
            </a:r>
            <a:endParaRPr lang="en-US" altLang="ja-JP" sz="1400" dirty="0" smtClean="0">
              <a:solidFill>
                <a:srgbClr val="660066"/>
              </a:solidFill>
            </a:endParaRPr>
          </a:p>
          <a:p>
            <a:r>
              <a:rPr lang="en-US" altLang="ja-JP" sz="1200" dirty="0" smtClean="0">
                <a:solidFill>
                  <a:srgbClr val="660066"/>
                </a:solidFill>
              </a:rPr>
              <a:t>※Authorization Profile</a:t>
            </a:r>
            <a:r>
              <a:rPr lang="ja-JP" altLang="en-US" sz="1200" dirty="0" smtClean="0">
                <a:solidFill>
                  <a:srgbClr val="660066"/>
                </a:solidFill>
              </a:rPr>
              <a:t>設定（次頁）を参照</a:t>
            </a:r>
            <a:endParaRPr lang="en-US" sz="1200" dirty="0">
              <a:solidFill>
                <a:srgbClr val="660066"/>
              </a:solidFill>
            </a:endParaRPr>
          </a:p>
        </p:txBody>
      </p:sp>
      <p:sp>
        <p:nvSpPr>
          <p:cNvPr id="26" name="TextBox 25"/>
          <p:cNvSpPr txBox="1"/>
          <p:nvPr/>
        </p:nvSpPr>
        <p:spPr>
          <a:xfrm>
            <a:off x="2977412" y="2379520"/>
            <a:ext cx="1861822" cy="523220"/>
          </a:xfrm>
          <a:prstGeom prst="rect">
            <a:avLst/>
          </a:prstGeom>
          <a:noFill/>
        </p:spPr>
        <p:txBody>
          <a:bodyPr wrap="square" rtlCol="0">
            <a:spAutoFit/>
          </a:bodyPr>
          <a:lstStyle/>
          <a:p>
            <a:r>
              <a:rPr lang="ja-JP" altLang="en-US" sz="1400" dirty="0" smtClean="0">
                <a:solidFill>
                  <a:srgbClr val="FF6600"/>
                </a:solidFill>
              </a:rPr>
              <a:t>コンディション</a:t>
            </a:r>
            <a:r>
              <a:rPr lang="en-US" altLang="ja-JP" sz="1400" dirty="0" smtClean="0">
                <a:solidFill>
                  <a:srgbClr val="FF6600"/>
                </a:solidFill>
              </a:rPr>
              <a:t>②</a:t>
            </a:r>
          </a:p>
          <a:p>
            <a:r>
              <a:rPr lang="en-US" altLang="ja-JP" sz="1400" dirty="0" smtClean="0">
                <a:solidFill>
                  <a:srgbClr val="FF6600"/>
                </a:solidFill>
              </a:rPr>
              <a:t>BYOD</a:t>
            </a:r>
            <a:r>
              <a:rPr lang="ja-JP" altLang="en-US" sz="1400" dirty="0" smtClean="0">
                <a:solidFill>
                  <a:srgbClr val="FF6600"/>
                </a:solidFill>
              </a:rPr>
              <a:t>登録済み端末</a:t>
            </a:r>
            <a:endParaRPr lang="en-US" altLang="ja-JP" sz="1400" dirty="0">
              <a:solidFill>
                <a:srgbClr val="FF6600"/>
              </a:solidFill>
            </a:endParaRPr>
          </a:p>
        </p:txBody>
      </p:sp>
      <p:sp>
        <p:nvSpPr>
          <p:cNvPr id="27" name="Rectangle 26"/>
          <p:cNvSpPr/>
          <p:nvPr/>
        </p:nvSpPr>
        <p:spPr>
          <a:xfrm>
            <a:off x="5808559" y="3158431"/>
            <a:ext cx="517336" cy="159973"/>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29" name="Rounded Rectangle 28"/>
          <p:cNvSpPr/>
          <p:nvPr/>
        </p:nvSpPr>
        <p:spPr>
          <a:xfrm>
            <a:off x="4983068" y="2404258"/>
            <a:ext cx="1543834" cy="432048"/>
          </a:xfrm>
          <a:prstGeom prst="roundRect">
            <a:avLst/>
          </a:prstGeom>
          <a:solidFill>
            <a:srgbClr val="FFFFFF"/>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30" name="TextBox 29"/>
          <p:cNvSpPr txBox="1"/>
          <p:nvPr/>
        </p:nvSpPr>
        <p:spPr>
          <a:xfrm>
            <a:off x="5023081" y="2369676"/>
            <a:ext cx="1553046" cy="523220"/>
          </a:xfrm>
          <a:prstGeom prst="rect">
            <a:avLst/>
          </a:prstGeom>
          <a:noFill/>
        </p:spPr>
        <p:txBody>
          <a:bodyPr wrap="square" rtlCol="0">
            <a:spAutoFit/>
          </a:bodyPr>
          <a:lstStyle/>
          <a:p>
            <a:r>
              <a:rPr lang="ja-JP" altLang="en-US" sz="1400" dirty="0" smtClean="0">
                <a:solidFill>
                  <a:srgbClr val="FF0000"/>
                </a:solidFill>
              </a:rPr>
              <a:t>コンディション</a:t>
            </a:r>
            <a:r>
              <a:rPr lang="en-US" altLang="ja-JP" sz="1400" dirty="0" smtClean="0">
                <a:solidFill>
                  <a:srgbClr val="FF0000"/>
                </a:solidFill>
              </a:rPr>
              <a:t>③</a:t>
            </a:r>
          </a:p>
          <a:p>
            <a:r>
              <a:rPr lang="en-US" altLang="ja-JP" sz="1400" dirty="0" smtClean="0">
                <a:solidFill>
                  <a:srgbClr val="FF0000"/>
                </a:solidFill>
              </a:rPr>
              <a:t>TLS</a:t>
            </a:r>
            <a:r>
              <a:rPr lang="ja-JP" altLang="en-US" sz="1400" dirty="0" smtClean="0">
                <a:solidFill>
                  <a:srgbClr val="FF0000"/>
                </a:solidFill>
              </a:rPr>
              <a:t>認証成功</a:t>
            </a:r>
            <a:endParaRPr lang="en-US" altLang="ja-JP" sz="1400" dirty="0">
              <a:solidFill>
                <a:srgbClr val="FF0000"/>
              </a:solidFill>
            </a:endParaRPr>
          </a:p>
        </p:txBody>
      </p:sp>
      <p:cxnSp>
        <p:nvCxnSpPr>
          <p:cNvPr id="31" name="Elbow Connector 30"/>
          <p:cNvCxnSpPr>
            <a:stCxn id="27" idx="3"/>
            <a:endCxn id="30" idx="2"/>
          </p:cNvCxnSpPr>
          <p:nvPr/>
        </p:nvCxnSpPr>
        <p:spPr>
          <a:xfrm flipH="1" flipV="1">
            <a:off x="5799604" y="2892896"/>
            <a:ext cx="526291" cy="345522"/>
          </a:xfrm>
          <a:prstGeom prst="bentConnector4">
            <a:avLst>
              <a:gd name="adj1" fmla="val -43436"/>
              <a:gd name="adj2" fmla="val 61575"/>
            </a:avLst>
          </a:prstGeom>
          <a:ln>
            <a:solidFill>
              <a:srgbClr val="FF0000"/>
            </a:solidFill>
          </a:ln>
        </p:spPr>
        <p:style>
          <a:lnRef idx="2">
            <a:schemeClr val="accent1"/>
          </a:lnRef>
          <a:fillRef idx="1">
            <a:schemeClr val="lt1"/>
          </a:fillRef>
          <a:effectRef idx="0">
            <a:schemeClr val="accent1"/>
          </a:effectRef>
          <a:fontRef idx="minor">
            <a:schemeClr val="dk1"/>
          </a:fontRef>
        </p:style>
      </p:cxnSp>
      <p:sp>
        <p:nvSpPr>
          <p:cNvPr id="40" name="Rectangle 39"/>
          <p:cNvSpPr/>
          <p:nvPr/>
        </p:nvSpPr>
        <p:spPr>
          <a:xfrm>
            <a:off x="4533121" y="3498641"/>
            <a:ext cx="896848" cy="159973"/>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41" name="Rounded Rectangle 40"/>
          <p:cNvSpPr/>
          <p:nvPr/>
        </p:nvSpPr>
        <p:spPr>
          <a:xfrm>
            <a:off x="4126364" y="3993926"/>
            <a:ext cx="1543834" cy="432048"/>
          </a:xfrm>
          <a:prstGeom prst="roundRect">
            <a:avLst/>
          </a:prstGeom>
          <a:solidFill>
            <a:srgbClr val="FFFFFF"/>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42" name="TextBox 41"/>
          <p:cNvSpPr txBox="1"/>
          <p:nvPr/>
        </p:nvSpPr>
        <p:spPr>
          <a:xfrm>
            <a:off x="4198740" y="3947367"/>
            <a:ext cx="1553046" cy="523220"/>
          </a:xfrm>
          <a:prstGeom prst="rect">
            <a:avLst/>
          </a:prstGeom>
          <a:noFill/>
        </p:spPr>
        <p:txBody>
          <a:bodyPr wrap="square" rtlCol="0">
            <a:spAutoFit/>
          </a:bodyPr>
          <a:lstStyle/>
          <a:p>
            <a:r>
              <a:rPr lang="ja-JP" altLang="en-US" sz="1400" dirty="0" smtClean="0">
                <a:solidFill>
                  <a:srgbClr val="FF0000"/>
                </a:solidFill>
              </a:rPr>
              <a:t>コンディション</a:t>
            </a:r>
            <a:r>
              <a:rPr lang="en-US" altLang="ja-JP" sz="1400" dirty="0" smtClean="0">
                <a:solidFill>
                  <a:srgbClr val="FF0000"/>
                </a:solidFill>
              </a:rPr>
              <a:t>②</a:t>
            </a:r>
          </a:p>
          <a:p>
            <a:r>
              <a:rPr lang="en-US" altLang="ja-JP" sz="1400" dirty="0" smtClean="0">
                <a:solidFill>
                  <a:srgbClr val="FF0000"/>
                </a:solidFill>
              </a:rPr>
              <a:t>PEAP</a:t>
            </a:r>
            <a:r>
              <a:rPr lang="ja-JP" altLang="en-US" sz="1400" dirty="0" smtClean="0">
                <a:solidFill>
                  <a:srgbClr val="FF0000"/>
                </a:solidFill>
              </a:rPr>
              <a:t>認証成功</a:t>
            </a:r>
            <a:endParaRPr lang="en-US" altLang="ja-JP" sz="1400" dirty="0">
              <a:solidFill>
                <a:srgbClr val="FF0000"/>
              </a:solidFill>
            </a:endParaRPr>
          </a:p>
        </p:txBody>
      </p:sp>
      <p:cxnSp>
        <p:nvCxnSpPr>
          <p:cNvPr id="43" name="Elbow Connector 42"/>
          <p:cNvCxnSpPr>
            <a:stCxn id="40" idx="2"/>
          </p:cNvCxnSpPr>
          <p:nvPr/>
        </p:nvCxnSpPr>
        <p:spPr>
          <a:xfrm rot="5400000">
            <a:off x="4777179" y="3779716"/>
            <a:ext cx="325468" cy="83264"/>
          </a:xfrm>
          <a:prstGeom prst="bentConnector3">
            <a:avLst>
              <a:gd name="adj1" fmla="val 50000"/>
            </a:avLst>
          </a:prstGeom>
          <a:ln>
            <a:solidFill>
              <a:srgbClr val="FF0000"/>
            </a:solidFill>
          </a:ln>
        </p:spPr>
        <p:style>
          <a:lnRef idx="2">
            <a:schemeClr val="accent1"/>
          </a:lnRef>
          <a:fillRef idx="1">
            <a:schemeClr val="lt1"/>
          </a:fillRef>
          <a:effectRef idx="0">
            <a:schemeClr val="accent1"/>
          </a:effectRef>
          <a:fontRef idx="minor">
            <a:schemeClr val="dk1"/>
          </a:fontRef>
        </p:style>
      </p:cxnSp>
      <p:sp>
        <p:nvSpPr>
          <p:cNvPr id="51" name="Rectangle 50"/>
          <p:cNvSpPr/>
          <p:nvPr/>
        </p:nvSpPr>
        <p:spPr>
          <a:xfrm>
            <a:off x="3384122" y="3318405"/>
            <a:ext cx="781622" cy="159973"/>
          </a:xfrm>
          <a:prstGeom prst="rect">
            <a:avLst/>
          </a:prstGeom>
          <a:no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solidFill>
                <a:schemeClr val="accent6"/>
              </a:solidFill>
            </a:endParaRPr>
          </a:p>
        </p:txBody>
      </p:sp>
      <p:cxnSp>
        <p:nvCxnSpPr>
          <p:cNvPr id="53" name="Elbow Connector 52"/>
          <p:cNvCxnSpPr>
            <a:stCxn id="51" idx="3"/>
            <a:endCxn id="58" idx="1"/>
          </p:cNvCxnSpPr>
          <p:nvPr/>
        </p:nvCxnSpPr>
        <p:spPr>
          <a:xfrm flipV="1">
            <a:off x="4165744" y="2542878"/>
            <a:ext cx="2581151" cy="855514"/>
          </a:xfrm>
          <a:prstGeom prst="bentConnector3">
            <a:avLst>
              <a:gd name="adj1" fmla="val 96847"/>
            </a:avLst>
          </a:prstGeom>
          <a:ln>
            <a:solidFill>
              <a:schemeClr val="accent6"/>
            </a:solidFill>
          </a:ln>
        </p:spPr>
        <p:style>
          <a:lnRef idx="2">
            <a:schemeClr val="accent1"/>
          </a:lnRef>
          <a:fillRef idx="1">
            <a:schemeClr val="lt1"/>
          </a:fillRef>
          <a:effectRef idx="0">
            <a:schemeClr val="accent1"/>
          </a:effectRef>
          <a:fontRef idx="minor">
            <a:schemeClr val="dk1"/>
          </a:fontRef>
        </p:style>
      </p:cxnSp>
      <p:sp>
        <p:nvSpPr>
          <p:cNvPr id="58" name="Rounded Rectangle 57"/>
          <p:cNvSpPr/>
          <p:nvPr/>
        </p:nvSpPr>
        <p:spPr>
          <a:xfrm>
            <a:off x="6746895" y="2326854"/>
            <a:ext cx="2305783" cy="432048"/>
          </a:xfrm>
          <a:prstGeom prst="roundRect">
            <a:avLst/>
          </a:prstGeom>
          <a:solidFill>
            <a:srgbClr val="FFFFFF"/>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solidFill>
                <a:schemeClr val="accent6"/>
              </a:solidFill>
            </a:endParaRPr>
          </a:p>
        </p:txBody>
      </p:sp>
      <p:sp>
        <p:nvSpPr>
          <p:cNvPr id="59" name="TextBox 58"/>
          <p:cNvSpPr txBox="1"/>
          <p:nvPr/>
        </p:nvSpPr>
        <p:spPr>
          <a:xfrm>
            <a:off x="6746895" y="2281268"/>
            <a:ext cx="2333559" cy="523220"/>
          </a:xfrm>
          <a:prstGeom prst="rect">
            <a:avLst/>
          </a:prstGeom>
          <a:noFill/>
        </p:spPr>
        <p:txBody>
          <a:bodyPr wrap="square" rtlCol="0">
            <a:spAutoFit/>
          </a:bodyPr>
          <a:lstStyle/>
          <a:p>
            <a:r>
              <a:rPr lang="ja-JP" altLang="en-US" sz="1400" dirty="0" smtClean="0">
                <a:solidFill>
                  <a:schemeClr val="accent6"/>
                </a:solidFill>
              </a:rPr>
              <a:t>コンディション</a:t>
            </a:r>
            <a:r>
              <a:rPr lang="en-US" altLang="ja-JP" sz="1400" dirty="0" smtClean="0">
                <a:solidFill>
                  <a:schemeClr val="accent6"/>
                </a:solidFill>
              </a:rPr>
              <a:t>④</a:t>
            </a:r>
          </a:p>
          <a:p>
            <a:r>
              <a:rPr lang="ja-JP" altLang="en-US" sz="1400" dirty="0" smtClean="0">
                <a:solidFill>
                  <a:schemeClr val="accent6"/>
                </a:solidFill>
              </a:rPr>
              <a:t>証明書内</a:t>
            </a:r>
            <a:r>
              <a:rPr lang="en-US" altLang="ja-JP" sz="1400" dirty="0" smtClean="0">
                <a:solidFill>
                  <a:schemeClr val="accent6"/>
                </a:solidFill>
              </a:rPr>
              <a:t>MAC</a:t>
            </a:r>
            <a:r>
              <a:rPr lang="ja-JP" altLang="en-US" sz="1400" dirty="0" smtClean="0">
                <a:solidFill>
                  <a:schemeClr val="accent6"/>
                </a:solidFill>
              </a:rPr>
              <a:t>アドレス照合</a:t>
            </a:r>
            <a:endParaRPr lang="en-US" altLang="ja-JP" sz="1400" dirty="0" smtClean="0">
              <a:solidFill>
                <a:schemeClr val="accent6"/>
              </a:solidFill>
            </a:endParaRPr>
          </a:p>
        </p:txBody>
      </p:sp>
      <p:sp>
        <p:nvSpPr>
          <p:cNvPr id="96" name="Rounded Rectangle 95"/>
          <p:cNvSpPr/>
          <p:nvPr/>
        </p:nvSpPr>
        <p:spPr>
          <a:xfrm>
            <a:off x="58461" y="3487905"/>
            <a:ext cx="630994" cy="206724"/>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ja-JP" sz="1100" dirty="0" smtClean="0"/>
              <a:t>Rule-1</a:t>
            </a:r>
            <a:endParaRPr lang="en-US" sz="1100" dirty="0" smtClean="0"/>
          </a:p>
        </p:txBody>
      </p:sp>
      <p:sp>
        <p:nvSpPr>
          <p:cNvPr id="97" name="Rounded Rectangle 96"/>
          <p:cNvSpPr/>
          <p:nvPr/>
        </p:nvSpPr>
        <p:spPr>
          <a:xfrm>
            <a:off x="58461" y="3200123"/>
            <a:ext cx="630994" cy="206724"/>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ja-JP" sz="1100" dirty="0" smtClean="0"/>
              <a:t>Rule-2</a:t>
            </a:r>
            <a:endParaRPr lang="en-US" sz="1100" dirty="0" smtClean="0"/>
          </a:p>
        </p:txBody>
      </p:sp>
      <p:sp>
        <p:nvSpPr>
          <p:cNvPr id="98" name="Text Placeholder 4"/>
          <p:cNvSpPr txBox="1">
            <a:spLocks/>
          </p:cNvSpPr>
          <p:nvPr/>
        </p:nvSpPr>
        <p:spPr>
          <a:xfrm>
            <a:off x="462300" y="1162536"/>
            <a:ext cx="8277345" cy="1998222"/>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400" dirty="0" smtClean="0"/>
              <a:t>プロビジョニング前とプロビジョニング後の２回認証を行う仕組みのため、それぞれに該当する</a:t>
            </a:r>
            <a:r>
              <a:rPr lang="en-US" altLang="ja-JP" sz="1400" dirty="0" smtClean="0"/>
              <a:t>Authorization Rule</a:t>
            </a:r>
            <a:r>
              <a:rPr lang="ja-JP" altLang="en-US" sz="1400" dirty="0" smtClean="0"/>
              <a:t>を</a:t>
            </a:r>
            <a:r>
              <a:rPr lang="en-US" altLang="ja-JP" sz="1400" dirty="0" smtClean="0"/>
              <a:t>2</a:t>
            </a:r>
            <a:r>
              <a:rPr lang="ja-JP" altLang="en-US" sz="1400" dirty="0" smtClean="0"/>
              <a:t>行設定する必要がある</a:t>
            </a:r>
            <a:endParaRPr lang="en-US" altLang="ja-JP" sz="1400" dirty="0" smtClean="0"/>
          </a:p>
          <a:p>
            <a:r>
              <a:rPr lang="ja-JP" altLang="en-US" sz="1400" dirty="0" smtClean="0"/>
              <a:t>プロビジョニング前の初期認証は、</a:t>
            </a:r>
            <a:r>
              <a:rPr lang="en-US" altLang="ja-JP" sz="1400" dirty="0" smtClean="0"/>
              <a:t>Central </a:t>
            </a:r>
            <a:r>
              <a:rPr lang="en-US" altLang="ja-JP" sz="1400" dirty="0"/>
              <a:t>Web Authentication (CWA) </a:t>
            </a:r>
            <a:r>
              <a:rPr lang="ja-JP" altLang="en-US" sz="1400" dirty="0" smtClean="0"/>
              <a:t>認証または</a:t>
            </a:r>
            <a:r>
              <a:rPr lang="en-US" altLang="ja-JP" sz="1400" dirty="0" smtClean="0"/>
              <a:t>802.1x</a:t>
            </a:r>
            <a:r>
              <a:rPr lang="ja-JP" altLang="en-US" sz="1400" dirty="0" smtClean="0"/>
              <a:t>のいずれかから選択が可能</a:t>
            </a:r>
            <a:endParaRPr lang="en-US" altLang="ja-JP" sz="1400" dirty="0"/>
          </a:p>
          <a:p>
            <a:endParaRPr lang="en-US" sz="1400" dirty="0" smtClean="0"/>
          </a:p>
        </p:txBody>
      </p:sp>
      <p:sp>
        <p:nvSpPr>
          <p:cNvPr id="4" name="TextBox 3"/>
          <p:cNvSpPr txBox="1"/>
          <p:nvPr/>
        </p:nvSpPr>
        <p:spPr>
          <a:xfrm>
            <a:off x="6719119" y="2752146"/>
            <a:ext cx="2438947" cy="430887"/>
          </a:xfrm>
          <a:prstGeom prst="rect">
            <a:avLst/>
          </a:prstGeom>
          <a:noFill/>
        </p:spPr>
        <p:txBody>
          <a:bodyPr wrap="square" rtlCol="0">
            <a:spAutoFit/>
          </a:bodyPr>
          <a:lstStyle/>
          <a:p>
            <a:r>
              <a:rPr lang="en-US" altLang="ja-JP" sz="1050" dirty="0" smtClean="0"/>
              <a:t>※ISE</a:t>
            </a:r>
            <a:r>
              <a:rPr lang="ja-JP" altLang="en-US" sz="1050" dirty="0" smtClean="0"/>
              <a:t>のプロビジョニング機能で証明書を発行した場合にのみ有効な条件</a:t>
            </a:r>
            <a:endParaRPr lang="en-US" sz="1050" dirty="0"/>
          </a:p>
        </p:txBody>
      </p:sp>
    </p:spTree>
    <p:extLst>
      <p:ext uri="{BB962C8B-B14F-4D97-AF65-F5344CB8AC3E}">
        <p14:creationId xmlns:p14="http://schemas.microsoft.com/office/powerpoint/2010/main" val="312203487"/>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112137"/>
            <a:ext cx="8345488" cy="731837"/>
          </a:xfrm>
        </p:spPr>
        <p:txBody>
          <a:bodyPr/>
          <a:lstStyle/>
          <a:p>
            <a:r>
              <a:rPr lang="ja-JP" altLang="en-US" sz="2400" dirty="0" smtClean="0">
                <a:solidFill>
                  <a:srgbClr val="F68B1F"/>
                </a:solidFill>
              </a:rPr>
              <a:t>設定サンプル </a:t>
            </a:r>
            <a:r>
              <a:rPr lang="en-US" altLang="ja-JP" sz="2400" dirty="0" smtClean="0">
                <a:solidFill>
                  <a:srgbClr val="F68B1F"/>
                </a:solidFill>
              </a:rPr>
              <a:t>(4) </a:t>
            </a:r>
            <a:r>
              <a:rPr lang="en-US" altLang="ja-JP" sz="2800" dirty="0"/>
              <a:t/>
            </a:r>
            <a:br>
              <a:rPr lang="en-US" altLang="ja-JP" sz="2800" dirty="0"/>
            </a:br>
            <a:r>
              <a:rPr lang="ja-JP" altLang="en-US" sz="2800" dirty="0" smtClean="0"/>
              <a:t>セルフプロビジョニング（</a:t>
            </a:r>
            <a:r>
              <a:rPr lang="en-US" altLang="ja-JP" sz="2800" dirty="0" smtClean="0"/>
              <a:t>BYOD</a:t>
            </a:r>
            <a:r>
              <a:rPr lang="ja-JP" altLang="en-US" sz="2800" dirty="0" smtClean="0"/>
              <a:t>）</a:t>
            </a:r>
            <a:endParaRPr lang="en-US" sz="2800" dirty="0"/>
          </a:p>
        </p:txBody>
      </p:sp>
      <p:grpSp>
        <p:nvGrpSpPr>
          <p:cNvPr id="87" name="Group 86"/>
          <p:cNvGrpSpPr/>
          <p:nvPr/>
        </p:nvGrpSpPr>
        <p:grpSpPr>
          <a:xfrm>
            <a:off x="6328838" y="-1440"/>
            <a:ext cx="2885116" cy="402431"/>
            <a:chOff x="5718685" y="3175"/>
            <a:chExt cx="3484886" cy="536575"/>
          </a:xfrm>
        </p:grpSpPr>
        <p:sp>
          <p:nvSpPr>
            <p:cNvPr id="116" name="Freeform 115"/>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18" name="TextBox 117"/>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(4)</a:t>
              </a:r>
              <a:endParaRPr lang="en-US" dirty="0">
                <a:solidFill>
                  <a:schemeClr val="bg1"/>
                </a:solidFill>
              </a:endParaRPr>
            </a:p>
          </p:txBody>
        </p:sp>
      </p:grpSp>
      <p:sp>
        <p:nvSpPr>
          <p:cNvPr id="7" name="Text Placeholder 3"/>
          <p:cNvSpPr txBox="1">
            <a:spLocks/>
          </p:cNvSpPr>
          <p:nvPr/>
        </p:nvSpPr>
        <p:spPr>
          <a:xfrm>
            <a:off x="462301" y="737974"/>
            <a:ext cx="8277344" cy="380638"/>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charset="2"/>
              <a:buChar char="ü"/>
            </a:pPr>
            <a:r>
              <a:rPr lang="ja-JP" altLang="en-US" sz="1400" dirty="0" smtClean="0"/>
              <a:t>本設定は製品インストール時にプリセットされています</a:t>
            </a:r>
            <a:endParaRPr lang="ja-JP" altLang="en-US" sz="1400" dirty="0"/>
          </a:p>
        </p:txBody>
      </p:sp>
      <p:pic>
        <p:nvPicPr>
          <p:cNvPr id="4" name="Picture 3" descr="Screen Shot 2016-09-08 at 12.18.51.png"/>
          <p:cNvPicPr>
            <a:picLocks noChangeAspect="1"/>
          </p:cNvPicPr>
          <p:nvPr/>
        </p:nvPicPr>
        <p:blipFill rotWithShape="1">
          <a:blip r:embed="rId2">
            <a:extLst>
              <a:ext uri="{28A0092B-C50C-407E-A947-70E740481C1C}">
                <a14:useLocalDpi xmlns:a14="http://schemas.microsoft.com/office/drawing/2010/main" val="0"/>
              </a:ext>
            </a:extLst>
          </a:blip>
          <a:srcRect t="2287" b="64776"/>
          <a:stretch/>
        </p:blipFill>
        <p:spPr>
          <a:xfrm>
            <a:off x="1135096" y="1098175"/>
            <a:ext cx="7519851" cy="1218528"/>
          </a:xfrm>
          <a:prstGeom prst="rect">
            <a:avLst/>
          </a:prstGeom>
        </p:spPr>
      </p:pic>
      <p:pic>
        <p:nvPicPr>
          <p:cNvPr id="9" name="Picture 8" descr="Screen Shot 2016-09-08 at 12.18.51.png"/>
          <p:cNvPicPr>
            <a:picLocks noChangeAspect="1"/>
          </p:cNvPicPr>
          <p:nvPr/>
        </p:nvPicPr>
        <p:blipFill rotWithShape="1">
          <a:blip r:embed="rId2">
            <a:extLst>
              <a:ext uri="{28A0092B-C50C-407E-A947-70E740481C1C}">
                <a14:useLocalDpi xmlns:a14="http://schemas.microsoft.com/office/drawing/2010/main" val="0"/>
              </a:ext>
            </a:extLst>
          </a:blip>
          <a:srcRect t="53229" r="3323"/>
          <a:stretch/>
        </p:blipFill>
        <p:spPr>
          <a:xfrm>
            <a:off x="1135096" y="2011126"/>
            <a:ext cx="7518608" cy="1789504"/>
          </a:xfrm>
          <a:prstGeom prst="rect">
            <a:avLst/>
          </a:prstGeom>
        </p:spPr>
      </p:pic>
      <p:pic>
        <p:nvPicPr>
          <p:cNvPr id="5" name="Picture 4" descr="Screen Shot 2016-09-08 at 12.19.04.png"/>
          <p:cNvPicPr>
            <a:picLocks noChangeAspect="1"/>
          </p:cNvPicPr>
          <p:nvPr/>
        </p:nvPicPr>
        <p:blipFill rotWithShape="1">
          <a:blip r:embed="rId3">
            <a:extLst>
              <a:ext uri="{28A0092B-C50C-407E-A947-70E740481C1C}">
                <a14:useLocalDpi xmlns:a14="http://schemas.microsoft.com/office/drawing/2010/main" val="0"/>
              </a:ext>
            </a:extLst>
          </a:blip>
          <a:srcRect l="246" t="59412" r="3315"/>
          <a:stretch/>
        </p:blipFill>
        <p:spPr>
          <a:xfrm>
            <a:off x="1135095" y="2659903"/>
            <a:ext cx="7518609" cy="1571471"/>
          </a:xfrm>
          <a:prstGeom prst="rect">
            <a:avLst/>
          </a:prstGeom>
        </p:spPr>
      </p:pic>
      <p:pic>
        <p:nvPicPr>
          <p:cNvPr id="8" name="Picture 7" descr="Screen Shot 2016-09-08 at 12.21.14.png"/>
          <p:cNvPicPr>
            <a:picLocks noChangeAspect="1"/>
          </p:cNvPicPr>
          <p:nvPr/>
        </p:nvPicPr>
        <p:blipFill rotWithShape="1">
          <a:blip r:embed="rId4">
            <a:extLst>
              <a:ext uri="{28A0092B-C50C-407E-A947-70E740481C1C}">
                <a14:useLocalDpi xmlns:a14="http://schemas.microsoft.com/office/drawing/2010/main" val="0"/>
              </a:ext>
            </a:extLst>
          </a:blip>
          <a:srcRect l="247" r="1988"/>
          <a:stretch/>
        </p:blipFill>
        <p:spPr>
          <a:xfrm>
            <a:off x="1135096" y="3495043"/>
            <a:ext cx="7562217" cy="1518341"/>
          </a:xfrm>
          <a:prstGeom prst="rect">
            <a:avLst/>
          </a:prstGeom>
        </p:spPr>
      </p:pic>
      <p:sp>
        <p:nvSpPr>
          <p:cNvPr id="11" name="Rectangle 10"/>
          <p:cNvSpPr/>
          <p:nvPr/>
        </p:nvSpPr>
        <p:spPr>
          <a:xfrm>
            <a:off x="1197307" y="2659902"/>
            <a:ext cx="4404778" cy="443827"/>
          </a:xfrm>
          <a:prstGeom prst="rect">
            <a:avLst/>
          </a:prstGeom>
          <a:noFill/>
          <a:ln>
            <a:solidFill>
              <a:srgbClr val="66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12" name="Rounded Rectangle 11"/>
          <p:cNvSpPr/>
          <p:nvPr/>
        </p:nvSpPr>
        <p:spPr>
          <a:xfrm>
            <a:off x="5995905" y="1630032"/>
            <a:ext cx="2777504" cy="1274957"/>
          </a:xfrm>
          <a:prstGeom prst="roundRect">
            <a:avLst/>
          </a:prstGeom>
          <a:solidFill>
            <a:srgbClr val="FFFFFF"/>
          </a:solidFill>
          <a:ln>
            <a:solidFill>
              <a:srgbClr val="6600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solidFill>
                <a:srgbClr val="660066"/>
              </a:solidFill>
            </a:endParaRPr>
          </a:p>
        </p:txBody>
      </p:sp>
      <p:sp>
        <p:nvSpPr>
          <p:cNvPr id="13" name="TextBox 12"/>
          <p:cNvSpPr txBox="1"/>
          <p:nvPr/>
        </p:nvSpPr>
        <p:spPr>
          <a:xfrm>
            <a:off x="6045132" y="1665284"/>
            <a:ext cx="2733894" cy="1200329"/>
          </a:xfrm>
          <a:prstGeom prst="rect">
            <a:avLst/>
          </a:prstGeom>
          <a:noFill/>
        </p:spPr>
        <p:txBody>
          <a:bodyPr wrap="square" rtlCol="0">
            <a:spAutoFit/>
          </a:bodyPr>
          <a:lstStyle/>
          <a:p>
            <a:r>
              <a:rPr lang="en-US" altLang="ja-JP" sz="1200" dirty="0" smtClean="0">
                <a:solidFill>
                  <a:srgbClr val="660066"/>
                </a:solidFill>
              </a:rPr>
              <a:t>Web </a:t>
            </a:r>
            <a:r>
              <a:rPr lang="en-US" altLang="ja-JP" sz="1200" dirty="0" err="1" smtClean="0">
                <a:solidFill>
                  <a:srgbClr val="660066"/>
                </a:solidFill>
              </a:rPr>
              <a:t>Auth</a:t>
            </a:r>
            <a:r>
              <a:rPr lang="ja-JP" altLang="en-US" sz="1200" dirty="0" smtClean="0">
                <a:solidFill>
                  <a:srgbClr val="660066"/>
                </a:solidFill>
              </a:rPr>
              <a:t>の方式：</a:t>
            </a:r>
            <a:r>
              <a:rPr lang="en-US" altLang="ja-JP" sz="1200" dirty="0" smtClean="0">
                <a:solidFill>
                  <a:srgbClr val="660066"/>
                </a:solidFill>
              </a:rPr>
              <a:t> </a:t>
            </a:r>
            <a:r>
              <a:rPr lang="en-US" altLang="ja-JP" sz="1200" dirty="0" smtClean="0">
                <a:solidFill>
                  <a:schemeClr val="tx1">
                    <a:lumMod val="75000"/>
                  </a:schemeClr>
                </a:solidFill>
              </a:rPr>
              <a:t>NSP</a:t>
            </a:r>
          </a:p>
          <a:p>
            <a:r>
              <a:rPr lang="ja-JP" altLang="en-US" sz="1200" dirty="0" smtClean="0">
                <a:solidFill>
                  <a:srgbClr val="660066"/>
                </a:solidFill>
              </a:rPr>
              <a:t>リダイレクト</a:t>
            </a:r>
            <a:r>
              <a:rPr lang="en-US" altLang="ja-JP" sz="1200" dirty="0" smtClean="0">
                <a:solidFill>
                  <a:srgbClr val="660066"/>
                </a:solidFill>
              </a:rPr>
              <a:t>ACL</a:t>
            </a:r>
            <a:r>
              <a:rPr lang="ja-JP" altLang="en-US" sz="1200" dirty="0" smtClean="0">
                <a:solidFill>
                  <a:srgbClr val="660066"/>
                </a:solidFill>
              </a:rPr>
              <a:t>：</a:t>
            </a:r>
            <a:r>
              <a:rPr lang="en-US" altLang="ja-JP" sz="1200" dirty="0" smtClean="0">
                <a:solidFill>
                  <a:srgbClr val="660066"/>
                </a:solidFill>
              </a:rPr>
              <a:t> </a:t>
            </a:r>
            <a:r>
              <a:rPr lang="en-US" altLang="ja-JP" sz="1200" dirty="0" smtClean="0">
                <a:solidFill>
                  <a:srgbClr val="4D4D4D"/>
                </a:solidFill>
              </a:rPr>
              <a:t>ACL_WEBAUTH_REDIRECT</a:t>
            </a:r>
          </a:p>
          <a:p>
            <a:r>
              <a:rPr lang="ja-JP" altLang="en-US" sz="1200" dirty="0" smtClean="0">
                <a:solidFill>
                  <a:srgbClr val="660066"/>
                </a:solidFill>
              </a:rPr>
              <a:t>リダイレクト先ポータル名：</a:t>
            </a:r>
            <a:endParaRPr lang="en-US" altLang="ja-JP" sz="1200" dirty="0" smtClean="0">
              <a:solidFill>
                <a:srgbClr val="660066"/>
              </a:solidFill>
            </a:endParaRPr>
          </a:p>
          <a:p>
            <a:r>
              <a:rPr lang="en-US" altLang="ja-JP" sz="1200" dirty="0" smtClean="0">
                <a:solidFill>
                  <a:srgbClr val="4D4D4D"/>
                </a:solidFill>
              </a:rPr>
              <a:t>BYOD Portal (default)</a:t>
            </a:r>
            <a:endParaRPr lang="en-US" altLang="ja-JP" sz="1200" dirty="0">
              <a:solidFill>
                <a:srgbClr val="4D4D4D"/>
              </a:solidFill>
            </a:endParaRPr>
          </a:p>
          <a:p>
            <a:r>
              <a:rPr lang="ja-JP" altLang="en-US" sz="1200" dirty="0" smtClean="0">
                <a:solidFill>
                  <a:srgbClr val="660066"/>
                </a:solidFill>
              </a:rPr>
              <a:t>の設定を</a:t>
            </a:r>
            <a:r>
              <a:rPr lang="en-US" altLang="ja-JP" sz="1200" dirty="0" smtClean="0">
                <a:solidFill>
                  <a:srgbClr val="660066"/>
                </a:solidFill>
              </a:rPr>
              <a:t> Access Accept</a:t>
            </a:r>
            <a:r>
              <a:rPr lang="en-US" altLang="ja-JP" sz="1200" dirty="0">
                <a:solidFill>
                  <a:srgbClr val="660066"/>
                </a:solidFill>
              </a:rPr>
              <a:t> </a:t>
            </a:r>
            <a:r>
              <a:rPr lang="ja-JP" altLang="en-US" sz="1200" dirty="0" smtClean="0">
                <a:solidFill>
                  <a:srgbClr val="660066"/>
                </a:solidFill>
              </a:rPr>
              <a:t>応答で通知</a:t>
            </a:r>
            <a:endParaRPr lang="en-US" altLang="ja-JP" sz="1200" dirty="0">
              <a:solidFill>
                <a:srgbClr val="660066"/>
              </a:solidFill>
            </a:endParaRPr>
          </a:p>
        </p:txBody>
      </p:sp>
      <p:cxnSp>
        <p:nvCxnSpPr>
          <p:cNvPr id="14" name="Elbow Connector 13"/>
          <p:cNvCxnSpPr>
            <a:stCxn id="11" idx="3"/>
            <a:endCxn id="12" idx="2"/>
          </p:cNvCxnSpPr>
          <p:nvPr/>
        </p:nvCxnSpPr>
        <p:spPr>
          <a:xfrm>
            <a:off x="5602085" y="2881816"/>
            <a:ext cx="1782572" cy="23173"/>
          </a:xfrm>
          <a:prstGeom prst="bentConnector4">
            <a:avLst>
              <a:gd name="adj1" fmla="val 11046"/>
              <a:gd name="adj2" fmla="val 1086493"/>
            </a:avLst>
          </a:prstGeom>
          <a:ln>
            <a:solidFill>
              <a:srgbClr val="660066"/>
            </a:solidFill>
          </a:ln>
        </p:spPr>
        <p:style>
          <a:lnRef idx="2">
            <a:schemeClr val="accent1"/>
          </a:lnRef>
          <a:fillRef idx="1">
            <a:schemeClr val="lt1"/>
          </a:fillRef>
          <a:effectRef idx="0">
            <a:schemeClr val="accent1"/>
          </a:effectRef>
          <a:fontRef idx="minor">
            <a:schemeClr val="dk1"/>
          </a:fontRef>
        </p:style>
      </p:cxnSp>
      <p:sp>
        <p:nvSpPr>
          <p:cNvPr id="15" name="TextBox 14"/>
          <p:cNvSpPr txBox="1"/>
          <p:nvPr/>
        </p:nvSpPr>
        <p:spPr>
          <a:xfrm>
            <a:off x="5355951" y="3169774"/>
            <a:ext cx="3788050" cy="577081"/>
          </a:xfrm>
          <a:prstGeom prst="rect">
            <a:avLst/>
          </a:prstGeom>
          <a:noFill/>
        </p:spPr>
        <p:txBody>
          <a:bodyPr wrap="square" rtlCol="0">
            <a:spAutoFit/>
          </a:bodyPr>
          <a:lstStyle/>
          <a:p>
            <a:r>
              <a:rPr lang="en-US" sz="1050" dirty="0" smtClean="0">
                <a:solidFill>
                  <a:srgbClr val="4D4D4D"/>
                </a:solidFill>
              </a:rPr>
              <a:t>※</a:t>
            </a:r>
            <a:r>
              <a:rPr lang="ja-JP" altLang="en-US" sz="1050" dirty="0" smtClean="0">
                <a:solidFill>
                  <a:srgbClr val="4D4D4D"/>
                </a:solidFill>
              </a:rPr>
              <a:t>本プリセット設定を利用するには、ネットワークデバイスで設定するリダイレクト</a:t>
            </a:r>
            <a:r>
              <a:rPr lang="en-US" altLang="ja-JP" sz="1050" dirty="0" smtClean="0">
                <a:solidFill>
                  <a:srgbClr val="4D4D4D"/>
                </a:solidFill>
              </a:rPr>
              <a:t>ACL</a:t>
            </a:r>
            <a:r>
              <a:rPr lang="ja-JP" altLang="en-US" sz="1050" dirty="0" smtClean="0">
                <a:solidFill>
                  <a:srgbClr val="4D4D4D"/>
                </a:solidFill>
              </a:rPr>
              <a:t>名を</a:t>
            </a:r>
            <a:r>
              <a:rPr lang="en-US" altLang="ja-JP" sz="1050" dirty="0" smtClean="0">
                <a:solidFill>
                  <a:srgbClr val="4D4D4D"/>
                </a:solidFill>
              </a:rPr>
              <a:t>”ACL_WEBAUTH_REDIRECT”</a:t>
            </a:r>
            <a:r>
              <a:rPr lang="ja-JP" altLang="en-US" sz="1050" dirty="0" smtClean="0">
                <a:solidFill>
                  <a:srgbClr val="4D4D4D"/>
                </a:solidFill>
              </a:rPr>
              <a:t>とするか、実</a:t>
            </a:r>
            <a:r>
              <a:rPr lang="en-US" altLang="ja-JP" sz="1050" dirty="0" smtClean="0">
                <a:solidFill>
                  <a:srgbClr val="4D4D4D"/>
                </a:solidFill>
              </a:rPr>
              <a:t>ACL</a:t>
            </a:r>
            <a:r>
              <a:rPr lang="ja-JP" altLang="en-US" sz="1050" dirty="0" smtClean="0">
                <a:solidFill>
                  <a:srgbClr val="4D4D4D"/>
                </a:solidFill>
              </a:rPr>
              <a:t>名に合わせて本設定を変更する必要があります</a:t>
            </a:r>
            <a:endParaRPr lang="en-US" sz="1050" dirty="0">
              <a:solidFill>
                <a:srgbClr val="4D4D4D"/>
              </a:solidFill>
            </a:endParaRPr>
          </a:p>
        </p:txBody>
      </p:sp>
    </p:spTree>
    <p:extLst>
      <p:ext uri="{BB962C8B-B14F-4D97-AF65-F5344CB8AC3E}">
        <p14:creationId xmlns:p14="http://schemas.microsoft.com/office/powerpoint/2010/main" val="901456388"/>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7766" y="200209"/>
            <a:ext cx="8345488" cy="731837"/>
          </a:xfrm>
        </p:spPr>
        <p:txBody>
          <a:bodyPr/>
          <a:lstStyle/>
          <a:p>
            <a:r>
              <a:rPr lang="ja-JP" altLang="en-US" sz="2400" dirty="0">
                <a:solidFill>
                  <a:srgbClr val="F68B1F"/>
                </a:solidFill>
              </a:rPr>
              <a:t>設定サンプル </a:t>
            </a:r>
            <a:r>
              <a:rPr lang="en-US" altLang="ja-JP" sz="2400" dirty="0">
                <a:solidFill>
                  <a:srgbClr val="F68B1F"/>
                </a:solidFill>
              </a:rPr>
              <a:t>(4) </a:t>
            </a:r>
            <a:r>
              <a:rPr lang="en-US" altLang="ja-JP" sz="2800" dirty="0"/>
              <a:t/>
            </a:r>
            <a:br>
              <a:rPr lang="en-US" altLang="ja-JP" sz="2800" dirty="0"/>
            </a:br>
            <a:r>
              <a:rPr lang="ja-JP" altLang="en-US" sz="2800" dirty="0"/>
              <a:t>セルフプロビジョニング（</a:t>
            </a:r>
            <a:r>
              <a:rPr lang="en-US" altLang="ja-JP" sz="2800" dirty="0"/>
              <a:t>BYOD</a:t>
            </a:r>
            <a:r>
              <a:rPr lang="ja-JP" altLang="en-US" sz="2800" dirty="0" smtClean="0"/>
              <a:t>）</a:t>
            </a:r>
            <a:r>
              <a:rPr lang="en-US" altLang="ja-JP" sz="2800" dirty="0" smtClean="0"/>
              <a:t>: </a:t>
            </a:r>
            <a:r>
              <a:rPr lang="en-US" altLang="ja-JP" sz="2800" dirty="0" err="1" smtClean="0"/>
              <a:t>iOS</a:t>
            </a:r>
            <a:r>
              <a:rPr lang="en-US" altLang="ja-JP" sz="2800" dirty="0" smtClean="0"/>
              <a:t> Device</a:t>
            </a:r>
            <a:endParaRPr lang="en-US" sz="2800" dirty="0"/>
          </a:p>
        </p:txBody>
      </p:sp>
      <p:pic>
        <p:nvPicPr>
          <p:cNvPr id="3" name="Picture 2" descr="IMG_0048.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54624" y="972146"/>
            <a:ext cx="2029975" cy="1670292"/>
          </a:xfrm>
          <a:prstGeom prst="rect">
            <a:avLst/>
          </a:prstGeom>
          <a:ln>
            <a:noFill/>
          </a:ln>
          <a:effectLst>
            <a:outerShdw blurRad="292100" dist="139700" dir="2700000" algn="tl" rotWithShape="0">
              <a:srgbClr val="333333">
                <a:alpha val="65000"/>
              </a:srgbClr>
            </a:outerShdw>
          </a:effectLst>
        </p:spPr>
      </p:pic>
      <p:pic>
        <p:nvPicPr>
          <p:cNvPr id="4" name="Picture 3" descr="IMG_0049.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99111" y="949385"/>
            <a:ext cx="2042419" cy="1682643"/>
          </a:xfrm>
          <a:prstGeom prst="rect">
            <a:avLst/>
          </a:prstGeom>
          <a:ln>
            <a:noFill/>
          </a:ln>
          <a:effectLst>
            <a:outerShdw blurRad="292100" dist="139700" dir="2700000" algn="tl" rotWithShape="0">
              <a:srgbClr val="333333">
                <a:alpha val="65000"/>
              </a:srgbClr>
            </a:outerShdw>
          </a:effectLst>
        </p:spPr>
      </p:pic>
      <p:pic>
        <p:nvPicPr>
          <p:cNvPr id="5" name="Picture 4" descr="IMG_005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85240" y="948739"/>
            <a:ext cx="2032035" cy="1652061"/>
          </a:xfrm>
          <a:prstGeom prst="rect">
            <a:avLst/>
          </a:prstGeom>
          <a:ln>
            <a:noFill/>
          </a:ln>
          <a:effectLst>
            <a:outerShdw blurRad="292100" dist="139700" dir="2700000" algn="tl" rotWithShape="0">
              <a:srgbClr val="333333">
                <a:alpha val="65000"/>
              </a:srgbClr>
            </a:outerShdw>
          </a:effectLst>
        </p:spPr>
      </p:pic>
      <p:pic>
        <p:nvPicPr>
          <p:cNvPr id="6" name="Picture 5" descr="IMG_0052.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7372" y="3004883"/>
            <a:ext cx="2048655" cy="1669889"/>
          </a:xfrm>
          <a:prstGeom prst="rect">
            <a:avLst/>
          </a:prstGeom>
          <a:ln>
            <a:noFill/>
          </a:ln>
          <a:effectLst>
            <a:outerShdw blurRad="292100" dist="139700" dir="2700000" algn="tl" rotWithShape="0">
              <a:srgbClr val="333333">
                <a:alpha val="65000"/>
              </a:srgbClr>
            </a:outerShdw>
          </a:effectLst>
        </p:spPr>
      </p:pic>
      <p:pic>
        <p:nvPicPr>
          <p:cNvPr id="9" name="Picture 8" descr="IMG_0053.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63504" y="2997881"/>
            <a:ext cx="2029815" cy="1821630"/>
          </a:xfrm>
          <a:prstGeom prst="rect">
            <a:avLst/>
          </a:prstGeom>
          <a:ln>
            <a:noFill/>
          </a:ln>
          <a:effectLst>
            <a:outerShdw blurRad="292100" dist="139700" dir="2700000" algn="tl" rotWithShape="0">
              <a:srgbClr val="333333">
                <a:alpha val="65000"/>
              </a:srgbClr>
            </a:outerShdw>
          </a:effectLst>
        </p:spPr>
      </p:pic>
      <p:pic>
        <p:nvPicPr>
          <p:cNvPr id="10" name="Picture 9" descr="IMG_0054.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17971" y="2997880"/>
            <a:ext cx="2030407" cy="1832040"/>
          </a:xfrm>
          <a:prstGeom prst="rect">
            <a:avLst/>
          </a:prstGeom>
          <a:ln>
            <a:noFill/>
          </a:ln>
          <a:effectLst>
            <a:outerShdw blurRad="292100" dist="139700" dir="2700000" algn="tl" rotWithShape="0">
              <a:srgbClr val="333333">
                <a:alpha val="65000"/>
              </a:srgbClr>
            </a:outerShdw>
          </a:effectLst>
        </p:spPr>
      </p:pic>
      <p:pic>
        <p:nvPicPr>
          <p:cNvPr id="12" name="Picture 11" descr="IMG_0057.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794120" y="2988126"/>
            <a:ext cx="2087902" cy="1644016"/>
          </a:xfrm>
          <a:prstGeom prst="rect">
            <a:avLst/>
          </a:prstGeom>
          <a:ln>
            <a:noFill/>
          </a:ln>
          <a:effectLst>
            <a:outerShdw blurRad="292100" dist="139700" dir="2700000" algn="tl" rotWithShape="0">
              <a:srgbClr val="333333">
                <a:alpha val="65000"/>
              </a:srgbClr>
            </a:outerShdw>
          </a:effectLst>
        </p:spPr>
      </p:pic>
      <p:sp>
        <p:nvSpPr>
          <p:cNvPr id="15" name="Right Arrow 14"/>
          <p:cNvSpPr/>
          <p:nvPr/>
        </p:nvSpPr>
        <p:spPr>
          <a:xfrm>
            <a:off x="6590593" y="1696585"/>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ight Arrow 15"/>
          <p:cNvSpPr/>
          <p:nvPr/>
        </p:nvSpPr>
        <p:spPr>
          <a:xfrm>
            <a:off x="123214" y="3706426"/>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ight Arrow 16"/>
          <p:cNvSpPr/>
          <p:nvPr/>
        </p:nvSpPr>
        <p:spPr>
          <a:xfrm>
            <a:off x="2256538" y="3707198"/>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ight Arrow 17"/>
          <p:cNvSpPr/>
          <p:nvPr/>
        </p:nvSpPr>
        <p:spPr>
          <a:xfrm>
            <a:off x="4437252" y="3707970"/>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ight Arrow 18"/>
          <p:cNvSpPr/>
          <p:nvPr/>
        </p:nvSpPr>
        <p:spPr>
          <a:xfrm>
            <a:off x="6627445" y="3708742"/>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TextBox 19"/>
          <p:cNvSpPr txBox="1"/>
          <p:nvPr/>
        </p:nvSpPr>
        <p:spPr>
          <a:xfrm>
            <a:off x="50239" y="1237675"/>
            <a:ext cx="2281435" cy="646331"/>
          </a:xfrm>
          <a:prstGeom prst="rect">
            <a:avLst/>
          </a:prstGeom>
          <a:noFill/>
          <a:ln>
            <a:solidFill>
              <a:srgbClr val="FF6600"/>
            </a:solidFill>
          </a:ln>
        </p:spPr>
        <p:txBody>
          <a:bodyPr wrap="square" rtlCol="0">
            <a:spAutoFit/>
          </a:bodyPr>
          <a:lstStyle/>
          <a:p>
            <a:r>
              <a:rPr lang="en-US" altLang="ja-JP" sz="1200" u="sng" dirty="0"/>
              <a:t>Dual </a:t>
            </a:r>
            <a:r>
              <a:rPr lang="en-US" altLang="ja-JP" sz="1200" u="sng" dirty="0" smtClean="0"/>
              <a:t>SSID</a:t>
            </a:r>
            <a:r>
              <a:rPr lang="ja-JP" altLang="en-US" sz="1200" u="sng" dirty="0" smtClean="0"/>
              <a:t>モードの場合</a:t>
            </a:r>
            <a:endParaRPr lang="en-US" altLang="ja-JP" sz="1200" u="sng" dirty="0" smtClean="0"/>
          </a:p>
          <a:p>
            <a:r>
              <a:rPr lang="en-US" sz="1200" dirty="0" smtClean="0"/>
              <a:t>セットアップ用ネットワークに接続</a:t>
            </a:r>
            <a:r>
              <a:rPr lang="ja-JP" altLang="en-US" sz="1200" dirty="0" smtClean="0"/>
              <a:t>後</a:t>
            </a:r>
            <a:r>
              <a:rPr lang="en-US" sz="1200" dirty="0" smtClean="0"/>
              <a:t>ブラウザを起動</a:t>
            </a:r>
            <a:endParaRPr lang="en-US" sz="1200" dirty="0"/>
          </a:p>
        </p:txBody>
      </p:sp>
      <p:sp>
        <p:nvSpPr>
          <p:cNvPr id="21" name="TextBox 20"/>
          <p:cNvSpPr txBox="1"/>
          <p:nvPr/>
        </p:nvSpPr>
        <p:spPr>
          <a:xfrm>
            <a:off x="66346" y="2089445"/>
            <a:ext cx="2255789" cy="461665"/>
          </a:xfrm>
          <a:prstGeom prst="rect">
            <a:avLst/>
          </a:prstGeom>
          <a:noFill/>
          <a:ln>
            <a:solidFill>
              <a:srgbClr val="FF6600"/>
            </a:solidFill>
          </a:ln>
        </p:spPr>
        <p:txBody>
          <a:bodyPr wrap="square" rtlCol="0">
            <a:spAutoFit/>
          </a:bodyPr>
          <a:lstStyle/>
          <a:p>
            <a:r>
              <a:rPr lang="en-US" altLang="ja-JP" sz="1200" u="sng" dirty="0" smtClean="0"/>
              <a:t>Single SSID</a:t>
            </a:r>
            <a:r>
              <a:rPr lang="ja-JP" altLang="en-US" sz="1200" u="sng" dirty="0" smtClean="0"/>
              <a:t>モードの</a:t>
            </a:r>
            <a:r>
              <a:rPr lang="ja-JP" altLang="en-US" sz="1200" u="sng" dirty="0"/>
              <a:t>場合</a:t>
            </a:r>
            <a:endParaRPr lang="en-US" sz="1200" u="sng" dirty="0"/>
          </a:p>
          <a:p>
            <a:r>
              <a:rPr lang="ja-JP" altLang="en-US" sz="1200" dirty="0" smtClean="0"/>
              <a:t>企業</a:t>
            </a:r>
            <a:r>
              <a:rPr lang="en-US" sz="1200" spc="-150" dirty="0" err="1" smtClean="0"/>
              <a:t>ネットワークに</a:t>
            </a:r>
            <a:r>
              <a:rPr lang="en-US" sz="1200" dirty="0" err="1" smtClean="0"/>
              <a:t>PEAP</a:t>
            </a:r>
            <a:r>
              <a:rPr lang="ja-JP" altLang="en-US" sz="1200" dirty="0" smtClean="0"/>
              <a:t>接続</a:t>
            </a:r>
            <a:endParaRPr lang="en-US" sz="1200" dirty="0"/>
          </a:p>
        </p:txBody>
      </p:sp>
      <p:sp>
        <p:nvSpPr>
          <p:cNvPr id="22" name="Right Arrow 21"/>
          <p:cNvSpPr/>
          <p:nvPr/>
        </p:nvSpPr>
        <p:spPr>
          <a:xfrm>
            <a:off x="2322136" y="1440463"/>
            <a:ext cx="251977" cy="236920"/>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Right Arrow 22"/>
          <p:cNvSpPr/>
          <p:nvPr/>
        </p:nvSpPr>
        <p:spPr>
          <a:xfrm>
            <a:off x="2322886" y="2198604"/>
            <a:ext cx="2330863" cy="221820"/>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Right Arrow 23"/>
          <p:cNvSpPr/>
          <p:nvPr/>
        </p:nvSpPr>
        <p:spPr>
          <a:xfrm>
            <a:off x="4408069" y="1441235"/>
            <a:ext cx="251977" cy="217194"/>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 name="TextBox 24"/>
          <p:cNvSpPr txBox="1"/>
          <p:nvPr/>
        </p:nvSpPr>
        <p:spPr>
          <a:xfrm>
            <a:off x="2419072" y="2477933"/>
            <a:ext cx="2083028" cy="276999"/>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dirty="0" smtClean="0"/>
              <a:t>ユーザ名・パスワード認証</a:t>
            </a:r>
            <a:endParaRPr lang="en-US" sz="1200" dirty="0"/>
          </a:p>
        </p:txBody>
      </p:sp>
      <p:sp>
        <p:nvSpPr>
          <p:cNvPr id="26" name="TextBox 25"/>
          <p:cNvSpPr txBox="1"/>
          <p:nvPr/>
        </p:nvSpPr>
        <p:spPr>
          <a:xfrm>
            <a:off x="6959832" y="2478705"/>
            <a:ext cx="1665240" cy="276999"/>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dirty="0" smtClean="0"/>
              <a:t>デバイスの登録</a:t>
            </a:r>
            <a:endParaRPr lang="en-US" sz="1200" dirty="0"/>
          </a:p>
        </p:txBody>
      </p:sp>
      <p:sp>
        <p:nvSpPr>
          <p:cNvPr id="27" name="TextBox 26"/>
          <p:cNvSpPr txBox="1"/>
          <p:nvPr/>
        </p:nvSpPr>
        <p:spPr>
          <a:xfrm>
            <a:off x="344868" y="4554884"/>
            <a:ext cx="1891966" cy="276999"/>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spc="-150" dirty="0" smtClean="0"/>
              <a:t>プロファイルダウンロード</a:t>
            </a:r>
            <a:endParaRPr lang="en-US" sz="1200" spc="-150" dirty="0"/>
          </a:p>
        </p:txBody>
      </p:sp>
      <p:sp>
        <p:nvSpPr>
          <p:cNvPr id="28" name="TextBox 27"/>
          <p:cNvSpPr txBox="1"/>
          <p:nvPr/>
        </p:nvSpPr>
        <p:spPr>
          <a:xfrm>
            <a:off x="4686589" y="4470363"/>
            <a:ext cx="1891966" cy="461665"/>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dirty="0" smtClean="0"/>
              <a:t>サプリカント設定・</a:t>
            </a:r>
            <a:r>
              <a:rPr lang="en-US" altLang="ja-JP" sz="1200" dirty="0" smtClean="0"/>
              <a:t/>
            </a:r>
            <a:br>
              <a:rPr lang="en-US" altLang="ja-JP" sz="1200" dirty="0" smtClean="0"/>
            </a:br>
            <a:r>
              <a:rPr lang="ja-JP" altLang="en-US" sz="1200" dirty="0" smtClean="0"/>
              <a:t>証明書のインストール</a:t>
            </a:r>
            <a:endParaRPr lang="en-US" sz="1200" dirty="0"/>
          </a:p>
        </p:txBody>
      </p:sp>
      <p:sp>
        <p:nvSpPr>
          <p:cNvPr id="29" name="TextBox 28"/>
          <p:cNvSpPr txBox="1"/>
          <p:nvPr/>
        </p:nvSpPr>
        <p:spPr>
          <a:xfrm>
            <a:off x="6867302" y="4470363"/>
            <a:ext cx="1928377" cy="461665"/>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dirty="0" smtClean="0"/>
              <a:t>再認証と</a:t>
            </a:r>
            <a:endParaRPr lang="en-US" altLang="ja-JP" sz="1200" dirty="0" smtClean="0"/>
          </a:p>
          <a:p>
            <a:pPr algn="ctr"/>
            <a:r>
              <a:rPr lang="ja-JP" altLang="en-US" sz="1200" dirty="0" smtClean="0"/>
              <a:t>企業</a:t>
            </a:r>
            <a:r>
              <a:rPr lang="ja-JP" altLang="en-US" sz="1200" spc="-150" dirty="0" smtClean="0"/>
              <a:t>ネットワークへ</a:t>
            </a:r>
            <a:r>
              <a:rPr lang="ja-JP" altLang="en-US" sz="1200" dirty="0" smtClean="0"/>
              <a:t>の接続</a:t>
            </a:r>
            <a:endParaRPr lang="en-US" sz="1200" dirty="0"/>
          </a:p>
        </p:txBody>
      </p:sp>
      <p:grpSp>
        <p:nvGrpSpPr>
          <p:cNvPr id="30" name="Group 29"/>
          <p:cNvGrpSpPr/>
          <p:nvPr/>
        </p:nvGrpSpPr>
        <p:grpSpPr>
          <a:xfrm>
            <a:off x="6328838" y="-1440"/>
            <a:ext cx="2885116" cy="402431"/>
            <a:chOff x="5718685" y="3175"/>
            <a:chExt cx="3484886" cy="536575"/>
          </a:xfrm>
        </p:grpSpPr>
        <p:sp>
          <p:nvSpPr>
            <p:cNvPr id="31" name="Freeform 30"/>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(4)</a:t>
              </a:r>
              <a:endParaRPr lang="en-US" dirty="0">
                <a:solidFill>
                  <a:schemeClr val="bg1"/>
                </a:solidFill>
              </a:endParaRPr>
            </a:p>
          </p:txBody>
        </p:sp>
      </p:grpSp>
      <p:sp>
        <p:nvSpPr>
          <p:cNvPr id="33" name="TextBox 32"/>
          <p:cNvSpPr txBox="1"/>
          <p:nvPr/>
        </p:nvSpPr>
        <p:spPr>
          <a:xfrm>
            <a:off x="2469924" y="4554884"/>
            <a:ext cx="2005716" cy="276999"/>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dirty="0" smtClean="0"/>
              <a:t>ルート証明書のインストール</a:t>
            </a:r>
            <a:endParaRPr lang="en-US" sz="1200" dirty="0"/>
          </a:p>
        </p:txBody>
      </p:sp>
    </p:spTree>
    <p:extLst>
      <p:ext uri="{BB962C8B-B14F-4D97-AF65-F5344CB8AC3E}">
        <p14:creationId xmlns:p14="http://schemas.microsoft.com/office/powerpoint/2010/main" val="2803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1650" y="995057"/>
            <a:ext cx="2843431" cy="1566686"/>
          </a:xfrm>
          <a:prstGeom prst="rect">
            <a:avLst/>
          </a:prstGeom>
          <a:ln>
            <a:noFill/>
          </a:ln>
          <a:effectLst>
            <a:outerShdw blurRad="292100" dist="139700" dir="2700000" algn="tl" rotWithShape="0">
              <a:srgbClr val="333333">
                <a:alpha val="65000"/>
              </a:srgbClr>
            </a:outerShdw>
          </a:effectLst>
        </p:spPr>
      </p:pic>
      <p:pic>
        <p:nvPicPr>
          <p:cNvPr id="3" name="Picture 2" descr="5.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70907" y="995058"/>
            <a:ext cx="2839022" cy="1563661"/>
          </a:xfrm>
          <a:prstGeom prst="rect">
            <a:avLst/>
          </a:prstGeom>
          <a:ln>
            <a:noFill/>
          </a:ln>
          <a:effectLst>
            <a:outerShdw blurRad="292100" dist="139700" dir="2700000" algn="tl" rotWithShape="0">
              <a:srgbClr val="333333">
                <a:alpha val="65000"/>
              </a:srgbClr>
            </a:outerShdw>
          </a:effectLst>
        </p:spPr>
      </p:pic>
      <p:pic>
        <p:nvPicPr>
          <p:cNvPr id="10" name="Picture 9" descr="6.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15919" y="995060"/>
            <a:ext cx="2846107" cy="1561425"/>
          </a:xfrm>
          <a:prstGeom prst="rect">
            <a:avLst/>
          </a:prstGeom>
          <a:ln>
            <a:noFill/>
          </a:ln>
          <a:effectLst>
            <a:outerShdw blurRad="292100" dist="139700" dir="2700000" algn="tl" rotWithShape="0">
              <a:srgbClr val="333333">
                <a:alpha val="65000"/>
              </a:srgbClr>
            </a:outerShdw>
          </a:effectLst>
        </p:spPr>
      </p:pic>
      <p:pic>
        <p:nvPicPr>
          <p:cNvPr id="13" name="Picture 12" descr="10.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7038" y="2964388"/>
            <a:ext cx="2179532" cy="1546542"/>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786562" y="3392675"/>
            <a:ext cx="184666" cy="369332"/>
          </a:xfrm>
          <a:prstGeom prst="rect">
            <a:avLst/>
          </a:prstGeom>
          <a:noFill/>
        </p:spPr>
        <p:txBody>
          <a:bodyPr wrap="none" rtlCol="0">
            <a:spAutoFit/>
          </a:bodyPr>
          <a:lstStyle/>
          <a:p>
            <a:endParaRPr lang="en-US" dirty="0"/>
          </a:p>
        </p:txBody>
      </p:sp>
      <p:pic>
        <p:nvPicPr>
          <p:cNvPr id="16" name="Picture 15" descr="13.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90963" y="2966221"/>
            <a:ext cx="2193561" cy="1810057"/>
          </a:xfrm>
          <a:prstGeom prst="rect">
            <a:avLst/>
          </a:prstGeom>
        </p:spPr>
      </p:pic>
      <p:pic>
        <p:nvPicPr>
          <p:cNvPr id="17" name="Picture 16" descr="14.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620515" y="2962570"/>
            <a:ext cx="2236832" cy="1602660"/>
          </a:xfrm>
          <a:prstGeom prst="rect">
            <a:avLst/>
          </a:prstGeom>
          <a:ln>
            <a:noFill/>
          </a:ln>
          <a:effectLst>
            <a:outerShdw blurRad="292100" dist="139700" dir="2700000" algn="tl" rotWithShape="0">
              <a:srgbClr val="333333">
                <a:alpha val="65000"/>
              </a:srgbClr>
            </a:outerShdw>
          </a:effectLst>
        </p:spPr>
      </p:pic>
      <p:sp>
        <p:nvSpPr>
          <p:cNvPr id="18" name="Right Arrow 17"/>
          <p:cNvSpPr/>
          <p:nvPr/>
        </p:nvSpPr>
        <p:spPr>
          <a:xfrm>
            <a:off x="5860779" y="1639724"/>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ight Arrow 18"/>
          <p:cNvSpPr/>
          <p:nvPr/>
        </p:nvSpPr>
        <p:spPr>
          <a:xfrm>
            <a:off x="2929484" y="1641268"/>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Right Arrow 19"/>
          <p:cNvSpPr/>
          <p:nvPr/>
        </p:nvSpPr>
        <p:spPr>
          <a:xfrm>
            <a:off x="2693281" y="3565820"/>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Right Arrow 20"/>
          <p:cNvSpPr/>
          <p:nvPr/>
        </p:nvSpPr>
        <p:spPr>
          <a:xfrm>
            <a:off x="5281554" y="3566593"/>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ight Arrow 21"/>
          <p:cNvSpPr/>
          <p:nvPr/>
        </p:nvSpPr>
        <p:spPr>
          <a:xfrm>
            <a:off x="106510" y="3585546"/>
            <a:ext cx="248666" cy="381905"/>
          </a:xfrm>
          <a:prstGeom prst="rightArrow">
            <a:avLst/>
          </a:prstGeom>
          <a:solidFill>
            <a:srgbClr val="FF66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3670931" y="2364984"/>
            <a:ext cx="1665240" cy="276999"/>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dirty="0" smtClean="0"/>
              <a:t>デバイスの登録</a:t>
            </a:r>
            <a:endParaRPr lang="en-US" sz="1200" dirty="0"/>
          </a:p>
        </p:txBody>
      </p:sp>
      <p:sp>
        <p:nvSpPr>
          <p:cNvPr id="25" name="TextBox 24"/>
          <p:cNvSpPr txBox="1"/>
          <p:nvPr/>
        </p:nvSpPr>
        <p:spPr>
          <a:xfrm>
            <a:off x="6065985" y="2413141"/>
            <a:ext cx="2767606" cy="461665"/>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spc="-150" dirty="0" smtClean="0"/>
              <a:t>セットアップウィザードのダウンロード</a:t>
            </a:r>
            <a:endParaRPr lang="en-US" altLang="ja-JP" sz="1200" spc="-150" dirty="0" smtClean="0"/>
          </a:p>
          <a:p>
            <a:pPr algn="ctr"/>
            <a:r>
              <a:rPr lang="en-US" altLang="ja-JP" sz="1100" dirty="0" smtClean="0"/>
              <a:t>※Java, ActiveX</a:t>
            </a:r>
            <a:r>
              <a:rPr lang="ja-JP" altLang="en-US" sz="1100" dirty="0" smtClean="0"/>
              <a:t>不要に</a:t>
            </a:r>
            <a:r>
              <a:rPr lang="en-US" altLang="ja-JP" sz="1100" dirty="0" smtClean="0"/>
              <a:t>(1.2.1 sp11〜)</a:t>
            </a:r>
            <a:endParaRPr lang="en-US" sz="1100" dirty="0"/>
          </a:p>
        </p:txBody>
      </p:sp>
      <p:sp>
        <p:nvSpPr>
          <p:cNvPr id="26" name="TextBox 25"/>
          <p:cNvSpPr txBox="1"/>
          <p:nvPr/>
        </p:nvSpPr>
        <p:spPr>
          <a:xfrm>
            <a:off x="3208005" y="4536700"/>
            <a:ext cx="1891966" cy="461665"/>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dirty="0" smtClean="0"/>
              <a:t>サプリカント設定・</a:t>
            </a:r>
            <a:r>
              <a:rPr lang="en-US" altLang="ja-JP" sz="1200" dirty="0" smtClean="0"/>
              <a:t/>
            </a:r>
            <a:br>
              <a:rPr lang="en-US" altLang="ja-JP" sz="1200" dirty="0" smtClean="0"/>
            </a:br>
            <a:r>
              <a:rPr lang="ja-JP" altLang="en-US" sz="1200" dirty="0" smtClean="0"/>
              <a:t>証明書のインストール</a:t>
            </a:r>
            <a:endParaRPr lang="en-US" sz="1200" dirty="0"/>
          </a:p>
        </p:txBody>
      </p:sp>
      <p:sp>
        <p:nvSpPr>
          <p:cNvPr id="27" name="TextBox 26"/>
          <p:cNvSpPr txBox="1"/>
          <p:nvPr/>
        </p:nvSpPr>
        <p:spPr>
          <a:xfrm>
            <a:off x="5620515" y="4547722"/>
            <a:ext cx="2327127" cy="461665"/>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dirty="0" smtClean="0"/>
              <a:t>再認証と企業ネットワークへの</a:t>
            </a:r>
            <a:endParaRPr lang="en-US" altLang="ja-JP" sz="1200" dirty="0" smtClean="0"/>
          </a:p>
          <a:p>
            <a:pPr algn="ctr"/>
            <a:r>
              <a:rPr lang="ja-JP" altLang="en-US" sz="1200" dirty="0" smtClean="0"/>
              <a:t>自動切り替え</a:t>
            </a:r>
            <a:endParaRPr lang="en-US" sz="1200" dirty="0"/>
          </a:p>
        </p:txBody>
      </p:sp>
      <p:sp>
        <p:nvSpPr>
          <p:cNvPr id="28" name="TextBox 27"/>
          <p:cNvSpPr txBox="1"/>
          <p:nvPr/>
        </p:nvSpPr>
        <p:spPr>
          <a:xfrm>
            <a:off x="612505" y="4547722"/>
            <a:ext cx="1709630" cy="276999"/>
          </a:xfrm>
          <a:prstGeom prst="rect">
            <a:avLst/>
          </a:prstGeom>
          <a:ln w="12700" cmpd="sng"/>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200" dirty="0" smtClean="0"/>
              <a:t>ウィザードを起動</a:t>
            </a:r>
            <a:endParaRPr lang="en-US" sz="1200" dirty="0"/>
          </a:p>
        </p:txBody>
      </p:sp>
      <p:sp>
        <p:nvSpPr>
          <p:cNvPr id="23" name="Title 6"/>
          <p:cNvSpPr txBox="1">
            <a:spLocks/>
          </p:cNvSpPr>
          <p:nvPr/>
        </p:nvSpPr>
        <p:spPr bwMode="auto">
          <a:xfrm>
            <a:off x="437766" y="200209"/>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2400" dirty="0" smtClean="0">
                <a:solidFill>
                  <a:srgbClr val="F68B1F"/>
                </a:solidFill>
              </a:rPr>
              <a:t>設定サンプル </a:t>
            </a:r>
            <a:r>
              <a:rPr lang="en-US" altLang="ja-JP" sz="2400" dirty="0" smtClean="0">
                <a:solidFill>
                  <a:srgbClr val="F68B1F"/>
                </a:solidFill>
              </a:rPr>
              <a:t>(4) </a:t>
            </a:r>
            <a:r>
              <a:rPr lang="ja-JP" altLang="en-US" sz="2800" dirty="0" smtClean="0"/>
              <a:t/>
            </a:r>
            <a:br>
              <a:rPr lang="ja-JP" altLang="en-US" sz="2800" dirty="0" smtClean="0"/>
            </a:br>
            <a:r>
              <a:rPr lang="ja-JP" altLang="en-US" sz="2800" dirty="0" smtClean="0"/>
              <a:t>セルフプロビジョニング（</a:t>
            </a:r>
            <a:r>
              <a:rPr lang="en-US" altLang="ja-JP" sz="2800" dirty="0" smtClean="0"/>
              <a:t>BYOD</a:t>
            </a:r>
            <a:r>
              <a:rPr lang="ja-JP" altLang="en-US" sz="2800" dirty="0" smtClean="0"/>
              <a:t>）</a:t>
            </a:r>
            <a:r>
              <a:rPr lang="en-US" altLang="ja-JP" sz="2800" dirty="0" smtClean="0"/>
              <a:t>: Windows / MAC</a:t>
            </a:r>
            <a:endParaRPr lang="ja-JP" altLang="en-US" sz="2800" dirty="0"/>
          </a:p>
        </p:txBody>
      </p:sp>
      <p:grpSp>
        <p:nvGrpSpPr>
          <p:cNvPr id="30" name="Group 29"/>
          <p:cNvGrpSpPr/>
          <p:nvPr/>
        </p:nvGrpSpPr>
        <p:grpSpPr>
          <a:xfrm>
            <a:off x="6328838" y="-1440"/>
            <a:ext cx="2885116" cy="402431"/>
            <a:chOff x="5718685" y="3175"/>
            <a:chExt cx="3484886" cy="536575"/>
          </a:xfrm>
        </p:grpSpPr>
        <p:sp>
          <p:nvSpPr>
            <p:cNvPr id="31" name="Freeform 30"/>
            <p:cNvSpPr>
              <a:spLocks/>
            </p:cNvSpPr>
            <p:nvPr/>
          </p:nvSpPr>
          <p:spPr bwMode="auto">
            <a:xfrm>
              <a:off x="5718685" y="3175"/>
              <a:ext cx="3417380" cy="536575"/>
            </a:xfrm>
            <a:custGeom>
              <a:avLst/>
              <a:gdLst/>
              <a:ahLst/>
              <a:cxnLst>
                <a:cxn ang="0">
                  <a:pos x="1817" y="338"/>
                </a:cxn>
                <a:cxn ang="0">
                  <a:pos x="1817" y="0"/>
                </a:cxn>
                <a:cxn ang="0">
                  <a:pos x="0" y="0"/>
                </a:cxn>
                <a:cxn ang="0">
                  <a:pos x="0" y="0"/>
                </a:cxn>
                <a:cxn ang="0">
                  <a:pos x="11" y="1"/>
                </a:cxn>
                <a:cxn ang="0">
                  <a:pos x="21" y="2"/>
                </a:cxn>
                <a:cxn ang="0">
                  <a:pos x="30" y="6"/>
                </a:cxn>
                <a:cxn ang="0">
                  <a:pos x="38" y="9"/>
                </a:cxn>
                <a:cxn ang="0">
                  <a:pos x="45" y="12"/>
                </a:cxn>
                <a:cxn ang="0">
                  <a:pos x="51" y="18"/>
                </a:cxn>
                <a:cxn ang="0">
                  <a:pos x="55" y="23"/>
                </a:cxn>
                <a:cxn ang="0">
                  <a:pos x="59" y="29"/>
                </a:cxn>
                <a:cxn ang="0">
                  <a:pos x="63" y="34"/>
                </a:cxn>
                <a:cxn ang="0">
                  <a:pos x="65" y="41"/>
                </a:cxn>
                <a:cxn ang="0">
                  <a:pos x="68" y="54"/>
                </a:cxn>
                <a:cxn ang="0">
                  <a:pos x="69" y="68"/>
                </a:cxn>
                <a:cxn ang="0">
                  <a:pos x="70" y="80"/>
                </a:cxn>
                <a:cxn ang="0">
                  <a:pos x="70" y="179"/>
                </a:cxn>
                <a:cxn ang="0">
                  <a:pos x="70" y="179"/>
                </a:cxn>
                <a:cxn ang="0">
                  <a:pos x="70" y="190"/>
                </a:cxn>
                <a:cxn ang="0">
                  <a:pos x="72" y="199"/>
                </a:cxn>
                <a:cxn ang="0">
                  <a:pos x="74" y="208"/>
                </a:cxn>
                <a:cxn ang="0">
                  <a:pos x="76" y="216"/>
                </a:cxn>
                <a:cxn ang="0">
                  <a:pos x="79" y="222"/>
                </a:cxn>
                <a:cxn ang="0">
                  <a:pos x="84" y="229"/>
                </a:cxn>
                <a:cxn ang="0">
                  <a:pos x="88" y="235"/>
                </a:cxn>
                <a:cxn ang="0">
                  <a:pos x="93" y="239"/>
                </a:cxn>
                <a:cxn ang="0">
                  <a:pos x="98" y="243"/>
                </a:cxn>
                <a:cxn ang="0">
                  <a:pos x="105" y="247"/>
                </a:cxn>
                <a:cxn ang="0">
                  <a:pos x="111" y="250"/>
                </a:cxn>
                <a:cxn ang="0">
                  <a:pos x="118" y="252"/>
                </a:cxn>
                <a:cxn ang="0">
                  <a:pos x="133" y="256"/>
                </a:cxn>
                <a:cxn ang="0">
                  <a:pos x="150" y="257"/>
                </a:cxn>
                <a:cxn ang="0">
                  <a:pos x="1708" y="257"/>
                </a:cxn>
                <a:cxn ang="0">
                  <a:pos x="1708" y="257"/>
                </a:cxn>
                <a:cxn ang="0">
                  <a:pos x="1729" y="258"/>
                </a:cxn>
                <a:cxn ang="0">
                  <a:pos x="1749" y="261"/>
                </a:cxn>
                <a:cxn ang="0">
                  <a:pos x="1759" y="263"/>
                </a:cxn>
                <a:cxn ang="0">
                  <a:pos x="1768" y="267"/>
                </a:cxn>
                <a:cxn ang="0">
                  <a:pos x="1777" y="271"/>
                </a:cxn>
                <a:cxn ang="0">
                  <a:pos x="1785" y="275"/>
                </a:cxn>
                <a:cxn ang="0">
                  <a:pos x="1791" y="280"/>
                </a:cxn>
                <a:cxn ang="0">
                  <a:pos x="1798" y="287"/>
                </a:cxn>
                <a:cxn ang="0">
                  <a:pos x="1804" y="293"/>
                </a:cxn>
                <a:cxn ang="0">
                  <a:pos x="1808" y="301"/>
                </a:cxn>
                <a:cxn ang="0">
                  <a:pos x="1812" y="309"/>
                </a:cxn>
                <a:cxn ang="0">
                  <a:pos x="1815" y="317"/>
                </a:cxn>
                <a:cxn ang="0">
                  <a:pos x="1817" y="327"/>
                </a:cxn>
                <a:cxn ang="0">
                  <a:pos x="1817" y="338"/>
                </a:cxn>
                <a:cxn ang="0">
                  <a:pos x="1817" y="338"/>
                </a:cxn>
              </a:cxnLst>
              <a:rect l="0" t="0" r="r" b="b"/>
              <a:pathLst>
                <a:path w="1817" h="338">
                  <a:moveTo>
                    <a:pt x="1817" y="338"/>
                  </a:moveTo>
                  <a:lnTo>
                    <a:pt x="1817" y="0"/>
                  </a:lnTo>
                  <a:lnTo>
                    <a:pt x="0" y="0"/>
                  </a:lnTo>
                  <a:lnTo>
                    <a:pt x="0" y="0"/>
                  </a:lnTo>
                  <a:lnTo>
                    <a:pt x="11" y="1"/>
                  </a:lnTo>
                  <a:lnTo>
                    <a:pt x="21" y="2"/>
                  </a:lnTo>
                  <a:lnTo>
                    <a:pt x="30" y="6"/>
                  </a:lnTo>
                  <a:lnTo>
                    <a:pt x="38" y="9"/>
                  </a:lnTo>
                  <a:lnTo>
                    <a:pt x="45" y="12"/>
                  </a:lnTo>
                  <a:lnTo>
                    <a:pt x="51" y="18"/>
                  </a:lnTo>
                  <a:lnTo>
                    <a:pt x="55" y="23"/>
                  </a:lnTo>
                  <a:lnTo>
                    <a:pt x="59" y="29"/>
                  </a:lnTo>
                  <a:lnTo>
                    <a:pt x="63" y="34"/>
                  </a:lnTo>
                  <a:lnTo>
                    <a:pt x="65" y="41"/>
                  </a:lnTo>
                  <a:lnTo>
                    <a:pt x="68" y="54"/>
                  </a:lnTo>
                  <a:lnTo>
                    <a:pt x="69" y="68"/>
                  </a:lnTo>
                  <a:lnTo>
                    <a:pt x="70" y="80"/>
                  </a:lnTo>
                  <a:lnTo>
                    <a:pt x="70" y="179"/>
                  </a:lnTo>
                  <a:lnTo>
                    <a:pt x="70" y="179"/>
                  </a:lnTo>
                  <a:lnTo>
                    <a:pt x="70" y="190"/>
                  </a:lnTo>
                  <a:lnTo>
                    <a:pt x="72" y="199"/>
                  </a:lnTo>
                  <a:lnTo>
                    <a:pt x="74" y="208"/>
                  </a:lnTo>
                  <a:lnTo>
                    <a:pt x="76" y="216"/>
                  </a:lnTo>
                  <a:lnTo>
                    <a:pt x="79" y="222"/>
                  </a:lnTo>
                  <a:lnTo>
                    <a:pt x="84" y="229"/>
                  </a:lnTo>
                  <a:lnTo>
                    <a:pt x="88" y="235"/>
                  </a:lnTo>
                  <a:lnTo>
                    <a:pt x="93" y="239"/>
                  </a:lnTo>
                  <a:lnTo>
                    <a:pt x="98" y="243"/>
                  </a:lnTo>
                  <a:lnTo>
                    <a:pt x="105" y="247"/>
                  </a:lnTo>
                  <a:lnTo>
                    <a:pt x="111" y="250"/>
                  </a:lnTo>
                  <a:lnTo>
                    <a:pt x="118" y="252"/>
                  </a:lnTo>
                  <a:lnTo>
                    <a:pt x="133" y="256"/>
                  </a:lnTo>
                  <a:lnTo>
                    <a:pt x="150" y="257"/>
                  </a:lnTo>
                  <a:lnTo>
                    <a:pt x="1708" y="257"/>
                  </a:lnTo>
                  <a:lnTo>
                    <a:pt x="1708" y="257"/>
                  </a:lnTo>
                  <a:lnTo>
                    <a:pt x="1729" y="258"/>
                  </a:lnTo>
                  <a:lnTo>
                    <a:pt x="1749" y="261"/>
                  </a:lnTo>
                  <a:lnTo>
                    <a:pt x="1759" y="263"/>
                  </a:lnTo>
                  <a:lnTo>
                    <a:pt x="1768" y="267"/>
                  </a:lnTo>
                  <a:lnTo>
                    <a:pt x="1777" y="271"/>
                  </a:lnTo>
                  <a:lnTo>
                    <a:pt x="1785" y="275"/>
                  </a:lnTo>
                  <a:lnTo>
                    <a:pt x="1791" y="280"/>
                  </a:lnTo>
                  <a:lnTo>
                    <a:pt x="1798" y="287"/>
                  </a:lnTo>
                  <a:lnTo>
                    <a:pt x="1804" y="293"/>
                  </a:lnTo>
                  <a:lnTo>
                    <a:pt x="1808" y="301"/>
                  </a:lnTo>
                  <a:lnTo>
                    <a:pt x="1812" y="309"/>
                  </a:lnTo>
                  <a:lnTo>
                    <a:pt x="1815" y="317"/>
                  </a:lnTo>
                  <a:lnTo>
                    <a:pt x="1817" y="327"/>
                  </a:lnTo>
                  <a:lnTo>
                    <a:pt x="1817" y="338"/>
                  </a:lnTo>
                  <a:lnTo>
                    <a:pt x="1817" y="338"/>
                  </a:lnTo>
                  <a:close/>
                </a:path>
              </a:pathLst>
            </a:custGeom>
            <a:solidFill>
              <a:schemeClr val="accent2">
                <a:lumMod val="75000"/>
              </a:schemeClr>
            </a:solidFill>
            <a:ln w="9525">
              <a:noFill/>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5892641" y="3175"/>
              <a:ext cx="3310930" cy="49244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dirty="0" smtClean="0">
                  <a:solidFill>
                    <a:schemeClr val="bg1"/>
                  </a:solidFill>
                </a:rPr>
                <a:t>設定サンプル</a:t>
              </a:r>
              <a:r>
                <a:rPr lang="en-US" dirty="0" smtClean="0">
                  <a:solidFill>
                    <a:schemeClr val="bg1"/>
                  </a:solidFill>
                </a:rPr>
                <a:t> (4)</a:t>
              </a:r>
              <a:endParaRPr lang="en-US" dirty="0">
                <a:solidFill>
                  <a:schemeClr val="bg1"/>
                </a:solidFill>
              </a:endParaRPr>
            </a:p>
          </p:txBody>
        </p:sp>
      </p:grpSp>
    </p:spTree>
    <p:extLst>
      <p:ext uri="{BB962C8B-B14F-4D97-AF65-F5344CB8AC3E}">
        <p14:creationId xmlns:p14="http://schemas.microsoft.com/office/powerpoint/2010/main" val="8268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smtClean="0"/>
              <a:t>6. ISE2.0</a:t>
            </a:r>
            <a:r>
              <a:rPr lang="ja-JP" altLang="en-US" dirty="0" smtClean="0"/>
              <a:t>以降の新機能</a:t>
            </a:r>
            <a:endParaRPr lang="en-US" dirty="0"/>
          </a:p>
        </p:txBody>
      </p:sp>
    </p:spTree>
    <p:extLst>
      <p:ext uri="{BB962C8B-B14F-4D97-AF65-F5344CB8AC3E}">
        <p14:creationId xmlns:p14="http://schemas.microsoft.com/office/powerpoint/2010/main" val="1072691456"/>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TACACS+</a:t>
            </a:r>
            <a:endParaRPr lang="en-US" sz="3600" dirty="0"/>
          </a:p>
        </p:txBody>
      </p:sp>
      <p:sp>
        <p:nvSpPr>
          <p:cNvPr id="6" name="Text Placeholder 5"/>
          <p:cNvSpPr>
            <a:spLocks noGrp="1"/>
          </p:cNvSpPr>
          <p:nvPr>
            <p:ph type="body" sz="quarter" idx="11"/>
          </p:nvPr>
        </p:nvSpPr>
        <p:spPr/>
        <p:txBody>
          <a:bodyPr/>
          <a:lstStyle/>
          <a:p>
            <a:r>
              <a:rPr lang="ja-JP" altLang="en-US" dirty="0" smtClean="0"/>
              <a:t>ネットワーク機器へのログイン管理だけでなく、ログイン後のプロファイル、コマンドセットもポリシー定義することで役割に応じた管理権限をコマンドレベルで細かく指定が可能。またロギングすることでだれがいつどのような操作を行ったかの監査にも活用可能。</a:t>
            </a:r>
            <a:endParaRPr lang="en-US" dirty="0"/>
          </a:p>
        </p:txBody>
      </p:sp>
    </p:spTree>
    <p:extLst>
      <p:ext uri="{BB962C8B-B14F-4D97-AF65-F5344CB8AC3E}">
        <p14:creationId xmlns:p14="http://schemas.microsoft.com/office/powerpoint/2010/main" val="600084427"/>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Device Admin Service</a:t>
            </a:r>
            <a:r>
              <a:rPr lang="en-US" sz="2800" dirty="0"/>
              <a:t> </a:t>
            </a:r>
            <a:r>
              <a:rPr lang="en-US" sz="2800" dirty="0" smtClean="0"/>
              <a:t>有効化</a:t>
            </a:r>
            <a:r>
              <a:rPr lang="ja-JP" altLang="en-US" sz="2800" dirty="0" smtClean="0"/>
              <a:t>（デフォルト無効）</a:t>
            </a:r>
            <a:endParaRPr lang="en-US" sz="28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690" y="887362"/>
            <a:ext cx="7351083" cy="4134984"/>
          </a:xfrm>
          <a:prstGeom prst="rect">
            <a:avLst/>
          </a:prstGeom>
        </p:spPr>
      </p:pic>
      <p:sp>
        <p:nvSpPr>
          <p:cNvPr id="6" name="Rectangle 5"/>
          <p:cNvSpPr/>
          <p:nvPr/>
        </p:nvSpPr>
        <p:spPr>
          <a:xfrm>
            <a:off x="1630765" y="3591016"/>
            <a:ext cx="2425269" cy="921913"/>
          </a:xfrm>
          <a:prstGeom prst="rect">
            <a:avLst/>
          </a:prstGeom>
          <a:noFill/>
          <a:ln>
            <a:solidFill>
              <a:srgbClr val="7030A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7" name="Group 6"/>
          <p:cNvGrpSpPr/>
          <p:nvPr/>
        </p:nvGrpSpPr>
        <p:grpSpPr>
          <a:xfrm>
            <a:off x="1637031" y="1263454"/>
            <a:ext cx="7423266" cy="2335876"/>
            <a:chOff x="1521229" y="1172095"/>
            <a:chExt cx="7423266" cy="2335876"/>
          </a:xfrm>
        </p:grpSpPr>
        <p:sp>
          <p:nvSpPr>
            <p:cNvPr id="3" name="Freeform 2"/>
            <p:cNvSpPr/>
            <p:nvPr/>
          </p:nvSpPr>
          <p:spPr>
            <a:xfrm>
              <a:off x="1521229" y="1172095"/>
              <a:ext cx="7423266" cy="2335876"/>
            </a:xfrm>
            <a:custGeom>
              <a:avLst/>
              <a:gdLst>
                <a:gd name="connsiteX0" fmla="*/ 0 w 7423266"/>
                <a:gd name="connsiteY0" fmla="*/ 2335876 h 2335876"/>
                <a:gd name="connsiteX1" fmla="*/ 1853738 w 7423266"/>
                <a:gd name="connsiteY1" fmla="*/ 0 h 2335876"/>
                <a:gd name="connsiteX2" fmla="*/ 7423266 w 7423266"/>
                <a:gd name="connsiteY2" fmla="*/ 2103120 h 2335876"/>
                <a:gd name="connsiteX3" fmla="*/ 2419004 w 7423266"/>
                <a:gd name="connsiteY3" fmla="*/ 2335876 h 2335876"/>
                <a:gd name="connsiteX4" fmla="*/ 0 w 7423266"/>
                <a:gd name="connsiteY4" fmla="*/ 2335876 h 233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3266" h="2335876">
                  <a:moveTo>
                    <a:pt x="0" y="2335876"/>
                  </a:moveTo>
                  <a:lnTo>
                    <a:pt x="1853738" y="0"/>
                  </a:lnTo>
                  <a:lnTo>
                    <a:pt x="7423266" y="2103120"/>
                  </a:lnTo>
                  <a:lnTo>
                    <a:pt x="2419004" y="2335876"/>
                  </a:lnTo>
                  <a:lnTo>
                    <a:pt x="0" y="2335876"/>
                  </a:lnTo>
                  <a:close/>
                </a:path>
              </a:pathLst>
            </a:custGeom>
            <a:gradFill>
              <a:gsLst>
                <a:gs pos="0">
                  <a:schemeClr val="accent1">
                    <a:lumMod val="5000"/>
                    <a:lumOff val="95000"/>
                    <a:alpha val="12000"/>
                  </a:schemeClr>
                </a:gs>
                <a:gs pos="74000">
                  <a:schemeClr val="accent1">
                    <a:lumMod val="45000"/>
                    <a:lumOff val="55000"/>
                    <a:alpha val="51000"/>
                  </a:schemeClr>
                </a:gs>
                <a:gs pos="83000">
                  <a:schemeClr val="accent1">
                    <a:lumMod val="45000"/>
                    <a:lumOff val="55000"/>
                    <a:alpha val="52000"/>
                  </a:schemeClr>
                </a:gs>
                <a:gs pos="100000">
                  <a:schemeClr val="accent1">
                    <a:lumMod val="30000"/>
                    <a:lumOff val="70000"/>
                  </a:schemeClr>
                </a:gs>
              </a:gsLst>
              <a:lin ang="5400000" scaled="1"/>
            </a:gradFill>
            <a:ln>
              <a:solidFill>
                <a:srgbClr val="7030A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71360" y="1175004"/>
              <a:ext cx="5548358" cy="2078183"/>
            </a:xfrm>
            <a:prstGeom prst="rect">
              <a:avLst/>
            </a:prstGeom>
            <a:noFill/>
            <a:ln w="25400">
              <a:solidFill>
                <a:srgbClr val="7030A0"/>
              </a:solidFill>
            </a:ln>
            <a:effectLst>
              <a:outerShdw blurRad="76200" dist="50800" dir="5400000" algn="ctr" rotWithShape="0">
                <a:srgbClr val="000000">
                  <a:alpha val="27000"/>
                </a:srgbClr>
              </a:outerShdw>
            </a:effectLst>
          </p:spPr>
        </p:pic>
      </p:grpSp>
      <p:sp>
        <p:nvSpPr>
          <p:cNvPr id="8" name="Left Arrow 7"/>
          <p:cNvSpPr/>
          <p:nvPr/>
        </p:nvSpPr>
        <p:spPr>
          <a:xfrm>
            <a:off x="6109278" y="1720653"/>
            <a:ext cx="2111433" cy="814647"/>
          </a:xfrm>
          <a:prstGeom prst="leftArrow">
            <a:avLst/>
          </a:prstGeom>
          <a:gradFill>
            <a:gsLst>
              <a:gs pos="0">
                <a:schemeClr val="accent1">
                  <a:lumMod val="5000"/>
                  <a:lumOff val="95000"/>
                  <a:alpha val="12000"/>
                </a:schemeClr>
              </a:gs>
              <a:gs pos="74000">
                <a:schemeClr val="accent1">
                  <a:lumMod val="45000"/>
                  <a:lumOff val="55000"/>
                </a:schemeClr>
              </a:gs>
              <a:gs pos="83000">
                <a:schemeClr val="accent1">
                  <a:lumMod val="45000"/>
                  <a:lumOff val="55000"/>
                  <a:alpha val="52000"/>
                </a:schemeClr>
              </a:gs>
              <a:gs pos="100000">
                <a:schemeClr val="accent1">
                  <a:lumMod val="30000"/>
                  <a:lumOff val="70000"/>
                </a:schemeClr>
              </a:gs>
            </a:gsLst>
            <a:lin ang="5400000" scaled="1"/>
          </a:gradFill>
          <a:ln>
            <a:solidFill>
              <a:srgbClr val="7030A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186107" y="3903379"/>
            <a:ext cx="3336130" cy="646331"/>
          </a:xfrm>
          <a:prstGeom prst="rect">
            <a:avLst/>
          </a:prstGeom>
          <a:noFill/>
        </p:spPr>
        <p:txBody>
          <a:bodyPr wrap="square" rtlCol="0">
            <a:spAutoFit/>
          </a:bodyPr>
          <a:lstStyle/>
          <a:p>
            <a:r>
              <a:rPr lang="ja-JP" altLang="en-US" dirty="0" smtClean="0"/>
              <a:t>冗長構成、分散構成の場合は</a:t>
            </a:r>
            <a:endParaRPr lang="en-US" altLang="ja-JP" dirty="0" smtClean="0"/>
          </a:p>
          <a:p>
            <a:r>
              <a:rPr lang="ja-JP" altLang="en-US" dirty="0" smtClean="0"/>
              <a:t>ノード毎に設定必要</a:t>
            </a:r>
            <a:endParaRPr lang="en-US" dirty="0"/>
          </a:p>
        </p:txBody>
      </p:sp>
      <p:sp>
        <p:nvSpPr>
          <p:cNvPr id="9" name="TextBox 8"/>
          <p:cNvSpPr txBox="1"/>
          <p:nvPr/>
        </p:nvSpPr>
        <p:spPr>
          <a:xfrm>
            <a:off x="246415" y="554007"/>
            <a:ext cx="7785137" cy="369332"/>
          </a:xfrm>
          <a:prstGeom prst="rect">
            <a:avLst/>
          </a:prstGeom>
          <a:noFill/>
        </p:spPr>
        <p:txBody>
          <a:bodyPr wrap="square" rtlCol="0">
            <a:spAutoFit/>
          </a:bodyPr>
          <a:lstStyle/>
          <a:p>
            <a:r>
              <a:rPr lang="en-US" dirty="0" smtClean="0"/>
              <a:t>Administration &gt; System &gt; Deployment &gt; [</a:t>
            </a:r>
            <a:r>
              <a:rPr lang="ja-JP" altLang="en-US" dirty="0" smtClean="0"/>
              <a:t>任意の</a:t>
            </a:r>
            <a:r>
              <a:rPr lang="en-US" dirty="0" smtClean="0"/>
              <a:t>ISE</a:t>
            </a:r>
            <a:r>
              <a:rPr lang="ja-JP" altLang="en-US" dirty="0" smtClean="0"/>
              <a:t>ノード</a:t>
            </a:r>
            <a:r>
              <a:rPr lang="en-US" dirty="0" smtClean="0"/>
              <a:t>]</a:t>
            </a:r>
            <a:endParaRPr lang="en-US" dirty="0"/>
          </a:p>
        </p:txBody>
      </p:sp>
    </p:spTree>
    <p:extLst>
      <p:ext uri="{BB962C8B-B14F-4D97-AF65-F5344CB8AC3E}">
        <p14:creationId xmlns:p14="http://schemas.microsoft.com/office/powerpoint/2010/main" val="103575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55958" y="1777845"/>
            <a:ext cx="989457" cy="1160165"/>
            <a:chOff x="155958" y="1912732"/>
            <a:chExt cx="989457" cy="1160165"/>
          </a:xfrm>
        </p:grpSpPr>
        <p:cxnSp>
          <p:nvCxnSpPr>
            <p:cNvPr id="132" name="Straight Connector 131"/>
            <p:cNvCxnSpPr/>
            <p:nvPr/>
          </p:nvCxnSpPr>
          <p:spPr>
            <a:xfrm flipV="1">
              <a:off x="773661" y="2534456"/>
              <a:ext cx="371754" cy="750"/>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33" name="Group 132"/>
            <p:cNvGrpSpPr/>
            <p:nvPr/>
          </p:nvGrpSpPr>
          <p:grpSpPr>
            <a:xfrm>
              <a:off x="155958" y="1912732"/>
              <a:ext cx="792076" cy="1160165"/>
              <a:chOff x="1520872" y="1505780"/>
              <a:chExt cx="1378070" cy="1962949"/>
            </a:xfrm>
          </p:grpSpPr>
          <p:cxnSp>
            <p:nvCxnSpPr>
              <p:cNvPr id="134" name="Straight Connector 133"/>
              <p:cNvCxnSpPr/>
              <p:nvPr/>
            </p:nvCxnSpPr>
            <p:spPr>
              <a:xfrm flipH="1" flipV="1">
                <a:off x="2041384" y="2026106"/>
                <a:ext cx="417336" cy="405089"/>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096327" y="2776635"/>
                <a:ext cx="362393" cy="305324"/>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36" name="Group 357"/>
              <p:cNvGrpSpPr>
                <a:grpSpLocks noChangeAspect="1"/>
              </p:cNvGrpSpPr>
              <p:nvPr/>
            </p:nvGrpSpPr>
            <p:grpSpPr>
              <a:xfrm>
                <a:off x="2289124" y="2243685"/>
                <a:ext cx="609818" cy="609600"/>
                <a:chOff x="7206600" y="5606567"/>
                <a:chExt cx="731520" cy="731520"/>
              </a:xfrm>
            </p:grpSpPr>
            <p:sp>
              <p:nvSpPr>
                <p:cNvPr id="143" name="Oval 263"/>
                <p:cNvSpPr>
                  <a:spLocks/>
                </p:cNvSpPr>
                <p:nvPr/>
              </p:nvSpPr>
              <p:spPr bwMode="auto">
                <a:xfrm>
                  <a:off x="7206600" y="5606567"/>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44" name="Picture 143" descr="whiteparts.ai"/>
                <p:cNvPicPr>
                  <a:picLocks noChangeAspect="1"/>
                </p:cNvPicPr>
                <p:nvPr/>
              </p:nvPicPr>
              <p:blipFill>
                <a:blip r:embed="rId2" cstate="screen">
                  <a:extLst>
                    <a:ext uri="{28A0092B-C50C-407E-A947-70E740481C1C}">
                      <a14:useLocalDpi xmlns:a14="http://schemas.microsoft.com/office/drawing/2010/main"/>
                    </a:ext>
                  </a:extLst>
                </a:blip>
                <a:srcRect l="27590" t="28001" r="64910" b="67076"/>
                <a:stretch>
                  <a:fillRect/>
                </a:stretch>
              </p:blipFill>
              <p:spPr>
                <a:xfrm>
                  <a:off x="7252536" y="5692159"/>
                  <a:ext cx="639648" cy="543405"/>
                </a:xfrm>
                <a:prstGeom prst="rect">
                  <a:avLst/>
                </a:prstGeom>
              </p:spPr>
            </p:pic>
          </p:grpSp>
          <p:grpSp>
            <p:nvGrpSpPr>
              <p:cNvPr id="137" name="Group 357"/>
              <p:cNvGrpSpPr>
                <a:grpSpLocks noChangeAspect="1"/>
              </p:cNvGrpSpPr>
              <p:nvPr/>
            </p:nvGrpSpPr>
            <p:grpSpPr>
              <a:xfrm>
                <a:off x="1520872" y="1505780"/>
                <a:ext cx="609818" cy="609600"/>
                <a:chOff x="7206600" y="5606567"/>
                <a:chExt cx="731520" cy="731520"/>
              </a:xfrm>
            </p:grpSpPr>
            <p:sp>
              <p:nvSpPr>
                <p:cNvPr id="141" name="Oval 263"/>
                <p:cNvSpPr>
                  <a:spLocks/>
                </p:cNvSpPr>
                <p:nvPr/>
              </p:nvSpPr>
              <p:spPr bwMode="auto">
                <a:xfrm>
                  <a:off x="7206600" y="5606567"/>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42" name="Picture 141" descr="whiteparts.ai"/>
                <p:cNvPicPr>
                  <a:picLocks noChangeAspect="1"/>
                </p:cNvPicPr>
                <p:nvPr/>
              </p:nvPicPr>
              <p:blipFill>
                <a:blip r:embed="rId2" cstate="screen">
                  <a:extLst>
                    <a:ext uri="{28A0092B-C50C-407E-A947-70E740481C1C}">
                      <a14:useLocalDpi xmlns:a14="http://schemas.microsoft.com/office/drawing/2010/main"/>
                    </a:ext>
                  </a:extLst>
                </a:blip>
                <a:srcRect l="27590" t="28001" r="64910" b="67076"/>
                <a:stretch>
                  <a:fillRect/>
                </a:stretch>
              </p:blipFill>
              <p:spPr>
                <a:xfrm>
                  <a:off x="7252536" y="5692159"/>
                  <a:ext cx="639648" cy="543405"/>
                </a:xfrm>
                <a:prstGeom prst="rect">
                  <a:avLst/>
                </a:prstGeom>
              </p:spPr>
            </p:pic>
          </p:grpSp>
          <p:grpSp>
            <p:nvGrpSpPr>
              <p:cNvPr id="138" name="Group 137"/>
              <p:cNvGrpSpPr/>
              <p:nvPr/>
            </p:nvGrpSpPr>
            <p:grpSpPr>
              <a:xfrm rot="14400183">
                <a:off x="1615180" y="2953051"/>
                <a:ext cx="515771" cy="515586"/>
                <a:chOff x="2510084" y="1448272"/>
                <a:chExt cx="2366715" cy="2365869"/>
              </a:xfrm>
            </p:grpSpPr>
            <p:sp>
              <p:nvSpPr>
                <p:cNvPr id="139" name="Oval 263"/>
                <p:cNvSpPr>
                  <a:spLocks/>
                </p:cNvSpPr>
                <p:nvPr/>
              </p:nvSpPr>
              <p:spPr bwMode="auto">
                <a:xfrm>
                  <a:off x="2510084" y="1448272"/>
                  <a:ext cx="2366715" cy="2365869"/>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40" name="Picture 139" descr="whiteparts.ai"/>
                <p:cNvPicPr>
                  <a:picLocks noChangeAspect="1"/>
                </p:cNvPicPr>
                <p:nvPr/>
              </p:nvPicPr>
              <p:blipFill>
                <a:blip r:embed="rId3" cstate="screen">
                  <a:extLst>
                    <a:ext uri="{28A0092B-C50C-407E-A947-70E740481C1C}">
                      <a14:useLocalDpi xmlns:a14="http://schemas.microsoft.com/office/drawing/2010/main"/>
                    </a:ext>
                  </a:extLst>
                </a:blip>
                <a:srcRect l="32551" t="36693" r="59517" b="59350"/>
                <a:stretch>
                  <a:fillRect/>
                </a:stretch>
              </p:blipFill>
              <p:spPr>
                <a:xfrm>
                  <a:off x="2819400" y="2038350"/>
                  <a:ext cx="1776424" cy="1146665"/>
                </a:xfrm>
                <a:prstGeom prst="rect">
                  <a:avLst/>
                </a:prstGeom>
                <a:ln>
                  <a:noFill/>
                </a:ln>
                <a:effectLst/>
              </p:spPr>
            </p:pic>
          </p:grpSp>
        </p:grpSp>
      </p:grpSp>
      <p:sp>
        <p:nvSpPr>
          <p:cNvPr id="3" name="Title 2"/>
          <p:cNvSpPr>
            <a:spLocks noGrp="1"/>
          </p:cNvSpPr>
          <p:nvPr>
            <p:ph type="title"/>
          </p:nvPr>
        </p:nvSpPr>
        <p:spPr/>
        <p:txBody>
          <a:bodyPr/>
          <a:lstStyle/>
          <a:p>
            <a:r>
              <a:rPr lang="en-US" altLang="ja-JP" dirty="0" smtClean="0"/>
              <a:t>TACACS+ </a:t>
            </a:r>
            <a:r>
              <a:rPr lang="ja-JP" altLang="en-US" dirty="0" smtClean="0"/>
              <a:t>有効化ノード例</a:t>
            </a:r>
            <a:endParaRPr lang="en-US" dirty="0"/>
          </a:p>
        </p:txBody>
      </p:sp>
      <p:grpSp>
        <p:nvGrpSpPr>
          <p:cNvPr id="37" name="Group 36"/>
          <p:cNvGrpSpPr/>
          <p:nvPr/>
        </p:nvGrpSpPr>
        <p:grpSpPr>
          <a:xfrm>
            <a:off x="1145415" y="1301123"/>
            <a:ext cx="1474693" cy="2007568"/>
            <a:chOff x="2773573" y="1502339"/>
            <a:chExt cx="1805893" cy="2519711"/>
          </a:xfrm>
        </p:grpSpPr>
        <p:sp>
          <p:nvSpPr>
            <p:cNvPr id="4" name="Rounded Rectangle 3"/>
            <p:cNvSpPr/>
            <p:nvPr/>
          </p:nvSpPr>
          <p:spPr>
            <a:xfrm>
              <a:off x="2773573" y="1751902"/>
              <a:ext cx="1805893" cy="2270148"/>
            </a:xfrm>
            <a:prstGeom prst="roundRect">
              <a:avLst>
                <a:gd name="adj" fmla="val 1142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2867634" y="1884037"/>
              <a:ext cx="914400" cy="914401"/>
            </a:xfrm>
            <a:prstGeom prst="rect">
              <a:avLst/>
            </a:prstGeom>
          </p:spPr>
        </p:pic>
        <p:sp>
          <p:nvSpPr>
            <p:cNvPr id="7" name="Rounded Rectangle 6"/>
            <p:cNvSpPr/>
            <p:nvPr/>
          </p:nvSpPr>
          <p:spPr>
            <a:xfrm>
              <a:off x="3172201" y="1502339"/>
              <a:ext cx="932496" cy="4077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ISE</a:t>
              </a:r>
              <a:endParaRPr lang="en-US" sz="1600" dirty="0"/>
            </a:p>
          </p:txBody>
        </p:sp>
        <p:sp>
          <p:nvSpPr>
            <p:cNvPr id="8" name="TextBox 7"/>
            <p:cNvSpPr txBox="1"/>
            <p:nvPr/>
          </p:nvSpPr>
          <p:spPr>
            <a:xfrm>
              <a:off x="2947438" y="2673743"/>
              <a:ext cx="688677" cy="292938"/>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PSN-1</a:t>
              </a:r>
            </a:p>
          </p:txBody>
        </p:sp>
        <p:pic>
          <p:nvPicPr>
            <p:cNvPr id="9" name="Picture 8"/>
            <p:cNvPicPr>
              <a:picLocks noChangeAspect="1"/>
            </p:cNvPicPr>
            <p:nvPr/>
          </p:nvPicPr>
          <p:blipFill>
            <a:blip r:embed="rId4">
              <a:duotone>
                <a:prstClr val="black"/>
                <a:schemeClr val="accent6">
                  <a:tint val="45000"/>
                  <a:satMod val="400000"/>
                </a:schemeClr>
              </a:duotone>
            </a:blip>
            <a:stretch>
              <a:fillRect/>
            </a:stretch>
          </p:blipFill>
          <p:spPr>
            <a:xfrm>
              <a:off x="3823876" y="2004557"/>
              <a:ext cx="669186" cy="669186"/>
            </a:xfrm>
            <a:prstGeom prst="rect">
              <a:avLst/>
            </a:prstGeom>
          </p:spPr>
        </p:pic>
        <p:sp>
          <p:nvSpPr>
            <p:cNvPr id="10" name="TextBox 9"/>
            <p:cNvSpPr txBox="1"/>
            <p:nvPr/>
          </p:nvSpPr>
          <p:spPr>
            <a:xfrm>
              <a:off x="3918205" y="2582631"/>
              <a:ext cx="441146" cy="230832"/>
            </a:xfrm>
            <a:prstGeom prst="rect">
              <a:avLst/>
            </a:prstGeom>
            <a:noFill/>
          </p:spPr>
          <p:txBody>
            <a:bodyPr wrap="none" rtlCol="0">
              <a:spAutoFit/>
            </a:bodyPr>
            <a:lstStyle/>
            <a:p>
              <a:pPr>
                <a:lnSpc>
                  <a:spcPct val="90000"/>
                </a:lnSpc>
                <a:spcBef>
                  <a:spcPts val="600"/>
                </a:spcBef>
              </a:pPr>
              <a:r>
                <a:rPr lang="en-US" sz="1000" smtClean="0">
                  <a:solidFill>
                    <a:srgbClr val="000000"/>
                  </a:solidFill>
                </a:rPr>
                <a:t>PAN</a:t>
              </a:r>
              <a:endParaRPr lang="en-US" sz="1000" dirty="0" smtClean="0">
                <a:solidFill>
                  <a:srgbClr val="000000"/>
                </a:solidFill>
              </a:endParaRPr>
            </a:p>
          </p:txBody>
        </p:sp>
        <p:pic>
          <p:nvPicPr>
            <p:cNvPr id="11" name="Picture 10"/>
            <p:cNvPicPr>
              <a:picLocks noChangeAspect="1"/>
            </p:cNvPicPr>
            <p:nvPr/>
          </p:nvPicPr>
          <p:blipFill>
            <a:blip r:embed="rId4">
              <a:duotone>
                <a:prstClr val="black"/>
                <a:srgbClr val="FFC000">
                  <a:tint val="45000"/>
                  <a:satMod val="400000"/>
                </a:srgbClr>
              </a:duotone>
            </a:blip>
            <a:stretch>
              <a:fillRect/>
            </a:stretch>
          </p:blipFill>
          <p:spPr>
            <a:xfrm>
              <a:off x="3823876" y="3141315"/>
              <a:ext cx="669186" cy="669186"/>
            </a:xfrm>
            <a:prstGeom prst="rect">
              <a:avLst/>
            </a:prstGeom>
          </p:spPr>
        </p:pic>
        <p:sp>
          <p:nvSpPr>
            <p:cNvPr id="12" name="TextBox 11"/>
            <p:cNvSpPr txBox="1"/>
            <p:nvPr/>
          </p:nvSpPr>
          <p:spPr>
            <a:xfrm>
              <a:off x="3918205" y="2928071"/>
              <a:ext cx="470000" cy="230832"/>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MNT</a:t>
              </a:r>
            </a:p>
          </p:txBody>
        </p:sp>
        <p:sp>
          <p:nvSpPr>
            <p:cNvPr id="15" name="TextBox 14"/>
            <p:cNvSpPr txBox="1"/>
            <p:nvPr/>
          </p:nvSpPr>
          <p:spPr>
            <a:xfrm>
              <a:off x="2970330" y="3728871"/>
              <a:ext cx="688677" cy="292938"/>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PSN-2</a:t>
              </a:r>
            </a:p>
          </p:txBody>
        </p:sp>
      </p:grpSp>
      <p:grpSp>
        <p:nvGrpSpPr>
          <p:cNvPr id="38" name="Group 37"/>
          <p:cNvGrpSpPr/>
          <p:nvPr/>
        </p:nvGrpSpPr>
        <p:grpSpPr>
          <a:xfrm>
            <a:off x="6777204" y="1132056"/>
            <a:ext cx="2055361" cy="2863587"/>
            <a:chOff x="6333588" y="930114"/>
            <a:chExt cx="2585510" cy="3561342"/>
          </a:xfrm>
        </p:grpSpPr>
        <p:cxnSp>
          <p:nvCxnSpPr>
            <p:cNvPr id="16" name="Straight Connector 15"/>
            <p:cNvCxnSpPr/>
            <p:nvPr/>
          </p:nvCxnSpPr>
          <p:spPr>
            <a:xfrm>
              <a:off x="6333588" y="1692745"/>
              <a:ext cx="366605"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3588" y="3988684"/>
              <a:ext cx="366605"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614766" y="3222742"/>
              <a:ext cx="2304332" cy="1249093"/>
            </a:xfrm>
            <a:prstGeom prst="roundRect">
              <a:avLst>
                <a:gd name="adj" fmla="val 1142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ounded Rectangle 18"/>
            <p:cNvSpPr/>
            <p:nvPr/>
          </p:nvSpPr>
          <p:spPr>
            <a:xfrm>
              <a:off x="6614766" y="1163647"/>
              <a:ext cx="2304332" cy="1249093"/>
            </a:xfrm>
            <a:prstGeom prst="roundRect">
              <a:avLst>
                <a:gd name="adj" fmla="val 1142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6948042" y="1333743"/>
              <a:ext cx="914400" cy="914400"/>
            </a:xfrm>
            <a:prstGeom prst="rect">
              <a:avLst/>
            </a:prstGeom>
          </p:spPr>
        </p:pic>
        <p:pic>
          <p:nvPicPr>
            <p:cNvPr id="21" name="Picture 20"/>
            <p:cNvPicPr>
              <a:picLocks noChangeAspect="1"/>
            </p:cNvPicPr>
            <p:nvPr/>
          </p:nvPicPr>
          <p:blipFill>
            <a:blip r:embed="rId4"/>
            <a:stretch>
              <a:fillRect/>
            </a:stretch>
          </p:blipFill>
          <p:spPr>
            <a:xfrm>
              <a:off x="6671583" y="1484955"/>
              <a:ext cx="914400" cy="914400"/>
            </a:xfrm>
            <a:prstGeom prst="rect">
              <a:avLst/>
            </a:prstGeom>
          </p:spPr>
        </p:pic>
        <p:sp>
          <p:nvSpPr>
            <p:cNvPr id="22" name="TextBox 21"/>
            <p:cNvSpPr txBox="1"/>
            <p:nvPr/>
          </p:nvSpPr>
          <p:spPr>
            <a:xfrm>
              <a:off x="7682168" y="1528398"/>
              <a:ext cx="707430" cy="558208"/>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PSN-1</a:t>
              </a:r>
            </a:p>
            <a:p>
              <a:pPr>
                <a:lnSpc>
                  <a:spcPct val="90000"/>
                </a:lnSpc>
                <a:spcBef>
                  <a:spcPts val="600"/>
                </a:spcBef>
              </a:pPr>
              <a:r>
                <a:rPr lang="en-US" sz="1000" dirty="0" smtClean="0">
                  <a:solidFill>
                    <a:srgbClr val="000000"/>
                  </a:solidFill>
                </a:rPr>
                <a:t>PSN-3</a:t>
              </a:r>
            </a:p>
          </p:txBody>
        </p:sp>
        <p:pic>
          <p:nvPicPr>
            <p:cNvPr id="23" name="Picture 22"/>
            <p:cNvPicPr>
              <a:picLocks noChangeAspect="1"/>
            </p:cNvPicPr>
            <p:nvPr/>
          </p:nvPicPr>
          <p:blipFill>
            <a:blip r:embed="rId4" cstate="screen">
              <a:duotone>
                <a:prstClr val="black"/>
                <a:srgbClr val="FFC000">
                  <a:tint val="45000"/>
                  <a:satMod val="400000"/>
                </a:srgbClr>
              </a:duotone>
              <a:extLst>
                <a:ext uri="{28A0092B-C50C-407E-A947-70E740481C1C}">
                  <a14:useLocalDpi xmlns:a14="http://schemas.microsoft.com/office/drawing/2010/main"/>
                </a:ext>
              </a:extLst>
            </a:blip>
            <a:stretch>
              <a:fillRect/>
            </a:stretch>
          </p:blipFill>
          <p:spPr>
            <a:xfrm>
              <a:off x="8395636" y="3980529"/>
              <a:ext cx="377738" cy="377738"/>
            </a:xfrm>
            <a:prstGeom prst="rect">
              <a:avLst/>
            </a:prstGeom>
          </p:spPr>
        </p:pic>
        <p:sp>
          <p:nvSpPr>
            <p:cNvPr id="24" name="TextBox 23"/>
            <p:cNvSpPr txBox="1"/>
            <p:nvPr/>
          </p:nvSpPr>
          <p:spPr>
            <a:xfrm>
              <a:off x="8344241" y="3750146"/>
              <a:ext cx="470000" cy="230832"/>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MNT</a:t>
              </a:r>
            </a:p>
          </p:txBody>
        </p:sp>
        <p:sp>
          <p:nvSpPr>
            <p:cNvPr id="27" name="TextBox 26"/>
            <p:cNvSpPr txBox="1"/>
            <p:nvPr/>
          </p:nvSpPr>
          <p:spPr>
            <a:xfrm>
              <a:off x="7682168" y="3664283"/>
              <a:ext cx="716252" cy="558208"/>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PSN-2</a:t>
              </a:r>
            </a:p>
            <a:p>
              <a:pPr>
                <a:lnSpc>
                  <a:spcPct val="90000"/>
                </a:lnSpc>
                <a:spcBef>
                  <a:spcPts val="600"/>
                </a:spcBef>
              </a:pPr>
              <a:r>
                <a:rPr lang="en-US" sz="1000" dirty="0" smtClean="0">
                  <a:solidFill>
                    <a:srgbClr val="000000"/>
                  </a:solidFill>
                </a:rPr>
                <a:t>PSN-4</a:t>
              </a:r>
            </a:p>
          </p:txBody>
        </p:sp>
        <p:sp>
          <p:nvSpPr>
            <p:cNvPr id="28" name="Rounded Rectangle 27"/>
            <p:cNvSpPr/>
            <p:nvPr/>
          </p:nvSpPr>
          <p:spPr>
            <a:xfrm>
              <a:off x="6937044" y="2997453"/>
              <a:ext cx="1758656" cy="3456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RADIUS</a:t>
              </a:r>
              <a:endParaRPr lang="en-US" sz="1600" dirty="0"/>
            </a:p>
          </p:txBody>
        </p:sp>
        <p:pic>
          <p:nvPicPr>
            <p:cNvPr id="29" name="Picture 28"/>
            <p:cNvPicPr>
              <a:picLocks noChangeAspect="1"/>
            </p:cNvPicPr>
            <p:nvPr/>
          </p:nvPicPr>
          <p:blipFill>
            <a:blip r:embed="rId4"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357178" y="3365616"/>
              <a:ext cx="457063" cy="457063"/>
            </a:xfrm>
            <a:prstGeom prst="rect">
              <a:avLst/>
            </a:prstGeom>
          </p:spPr>
        </p:pic>
        <p:sp>
          <p:nvSpPr>
            <p:cNvPr id="30" name="TextBox 29"/>
            <p:cNvSpPr txBox="1"/>
            <p:nvPr/>
          </p:nvSpPr>
          <p:spPr>
            <a:xfrm>
              <a:off x="8344241" y="4260624"/>
              <a:ext cx="441146" cy="230832"/>
            </a:xfrm>
            <a:prstGeom prst="rect">
              <a:avLst/>
            </a:prstGeom>
            <a:noFill/>
          </p:spPr>
          <p:txBody>
            <a:bodyPr wrap="none" rtlCol="0">
              <a:spAutoFit/>
            </a:bodyPr>
            <a:lstStyle/>
            <a:p>
              <a:pPr>
                <a:lnSpc>
                  <a:spcPct val="90000"/>
                </a:lnSpc>
                <a:spcBef>
                  <a:spcPts val="600"/>
                </a:spcBef>
              </a:pPr>
              <a:r>
                <a:rPr lang="en-US" sz="1000" smtClean="0">
                  <a:solidFill>
                    <a:srgbClr val="000000"/>
                  </a:solidFill>
                </a:rPr>
                <a:t>PAN</a:t>
              </a:r>
              <a:endParaRPr lang="en-US" sz="1000" dirty="0" smtClean="0">
                <a:solidFill>
                  <a:srgbClr val="000000"/>
                </a:solidFill>
              </a:endParaRPr>
            </a:p>
          </p:txBody>
        </p:sp>
        <p:sp>
          <p:nvSpPr>
            <p:cNvPr id="31" name="Rounded Rectangle 30"/>
            <p:cNvSpPr/>
            <p:nvPr/>
          </p:nvSpPr>
          <p:spPr>
            <a:xfrm>
              <a:off x="6937044" y="930114"/>
              <a:ext cx="1758656" cy="3456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t>Dev</a:t>
              </a:r>
              <a:r>
                <a:rPr lang="en-US" sz="1600" dirty="0" smtClean="0"/>
                <a:t> Admin</a:t>
              </a:r>
              <a:endParaRPr lang="en-US" sz="1600" dirty="0"/>
            </a:p>
          </p:txBody>
        </p:sp>
        <p:pic>
          <p:nvPicPr>
            <p:cNvPr id="32" name="Picture 31"/>
            <p:cNvPicPr>
              <a:picLocks noChangeAspect="1"/>
            </p:cNvPicPr>
            <p:nvPr/>
          </p:nvPicPr>
          <p:blipFill>
            <a:blip r:embed="rId4" cstate="screen">
              <a:duotone>
                <a:prstClr val="black"/>
                <a:srgbClr val="FFC000">
                  <a:tint val="45000"/>
                  <a:satMod val="400000"/>
                </a:srgbClr>
              </a:duotone>
              <a:extLst>
                <a:ext uri="{28A0092B-C50C-407E-A947-70E740481C1C}">
                  <a14:useLocalDpi xmlns:a14="http://schemas.microsoft.com/office/drawing/2010/main"/>
                </a:ext>
              </a:extLst>
            </a:blip>
            <a:stretch>
              <a:fillRect/>
            </a:stretch>
          </p:blipFill>
          <p:spPr>
            <a:xfrm>
              <a:off x="8395636" y="1923128"/>
              <a:ext cx="377738" cy="377738"/>
            </a:xfrm>
            <a:prstGeom prst="rect">
              <a:avLst/>
            </a:prstGeom>
          </p:spPr>
        </p:pic>
        <p:sp>
          <p:nvSpPr>
            <p:cNvPr id="33" name="TextBox 32"/>
            <p:cNvSpPr txBox="1"/>
            <p:nvPr/>
          </p:nvSpPr>
          <p:spPr>
            <a:xfrm>
              <a:off x="8344241" y="1692745"/>
              <a:ext cx="470000" cy="230832"/>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MNT</a:t>
              </a:r>
            </a:p>
          </p:txBody>
        </p:sp>
        <p:pic>
          <p:nvPicPr>
            <p:cNvPr id="34" name="Picture 33"/>
            <p:cNvPicPr>
              <a:picLocks noChangeAspect="1"/>
            </p:cNvPicPr>
            <p:nvPr/>
          </p:nvPicPr>
          <p:blipFill>
            <a:blip r:embed="rId4"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357178" y="1308215"/>
              <a:ext cx="457063" cy="457063"/>
            </a:xfrm>
            <a:prstGeom prst="rect">
              <a:avLst/>
            </a:prstGeom>
          </p:spPr>
        </p:pic>
        <p:sp>
          <p:nvSpPr>
            <p:cNvPr id="35" name="TextBox 34"/>
            <p:cNvSpPr txBox="1"/>
            <p:nvPr/>
          </p:nvSpPr>
          <p:spPr>
            <a:xfrm>
              <a:off x="8344241" y="2203223"/>
              <a:ext cx="441146" cy="230832"/>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PAN</a:t>
              </a:r>
            </a:p>
          </p:txBody>
        </p:sp>
        <p:cxnSp>
          <p:nvCxnSpPr>
            <p:cNvPr id="36" name="Straight Connector 35"/>
            <p:cNvCxnSpPr/>
            <p:nvPr/>
          </p:nvCxnSpPr>
          <p:spPr>
            <a:xfrm flipH="1" flipV="1">
              <a:off x="6343527" y="1692745"/>
              <a:ext cx="8365" cy="2314570"/>
            </a:xfrm>
            <a:prstGeom prst="line">
              <a:avLst/>
            </a:prstGeom>
            <a:ln w="41275"/>
          </p:spPr>
          <p:style>
            <a:lnRef idx="1">
              <a:schemeClr val="accent1"/>
            </a:lnRef>
            <a:fillRef idx="0">
              <a:schemeClr val="accent1"/>
            </a:fillRef>
            <a:effectRef idx="0">
              <a:schemeClr val="accent1"/>
            </a:effectRef>
            <a:fontRef idx="minor">
              <a:schemeClr val="tx1"/>
            </a:fontRef>
          </p:style>
        </p:cxnSp>
      </p:grpSp>
      <p:sp>
        <p:nvSpPr>
          <p:cNvPr id="103" name="Right Arrow 102"/>
          <p:cNvSpPr/>
          <p:nvPr/>
        </p:nvSpPr>
        <p:spPr>
          <a:xfrm>
            <a:off x="572149" y="1778565"/>
            <a:ext cx="676536" cy="185606"/>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4" name="Right Arrow 103"/>
          <p:cNvSpPr/>
          <p:nvPr/>
        </p:nvSpPr>
        <p:spPr>
          <a:xfrm>
            <a:off x="563329" y="1976235"/>
            <a:ext cx="676536" cy="185606"/>
          </a:xfrm>
          <a:prstGeom prst="rightArrow">
            <a:avLst/>
          </a:prstGeom>
          <a:solidFill>
            <a:srgbClr val="66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8" name="Right Arrow 67"/>
          <p:cNvSpPr/>
          <p:nvPr/>
        </p:nvSpPr>
        <p:spPr>
          <a:xfrm>
            <a:off x="575576" y="2621789"/>
            <a:ext cx="676536" cy="185606"/>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9" name="Right Arrow 68"/>
          <p:cNvSpPr/>
          <p:nvPr/>
        </p:nvSpPr>
        <p:spPr>
          <a:xfrm>
            <a:off x="566756" y="2819459"/>
            <a:ext cx="676536" cy="185606"/>
          </a:xfrm>
          <a:prstGeom prst="rightArrow">
            <a:avLst/>
          </a:prstGeom>
          <a:solidFill>
            <a:srgbClr val="66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70" name="Group 69"/>
          <p:cNvGrpSpPr/>
          <p:nvPr/>
        </p:nvGrpSpPr>
        <p:grpSpPr>
          <a:xfrm>
            <a:off x="4066442" y="1295878"/>
            <a:ext cx="1474693" cy="2007568"/>
            <a:chOff x="2773573" y="1502339"/>
            <a:chExt cx="1805893" cy="2519711"/>
          </a:xfrm>
        </p:grpSpPr>
        <p:sp>
          <p:nvSpPr>
            <p:cNvPr id="71" name="Rounded Rectangle 70"/>
            <p:cNvSpPr/>
            <p:nvPr/>
          </p:nvSpPr>
          <p:spPr>
            <a:xfrm>
              <a:off x="2773573" y="1751902"/>
              <a:ext cx="1805893" cy="2270148"/>
            </a:xfrm>
            <a:prstGeom prst="roundRect">
              <a:avLst>
                <a:gd name="adj" fmla="val 1142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2" name="Picture 71"/>
            <p:cNvPicPr>
              <a:picLocks noChangeAspect="1"/>
            </p:cNvPicPr>
            <p:nvPr/>
          </p:nvPicPr>
          <p:blipFill>
            <a:blip r:embed="rId4"/>
            <a:stretch>
              <a:fillRect/>
            </a:stretch>
          </p:blipFill>
          <p:spPr>
            <a:xfrm>
              <a:off x="2867634" y="1884037"/>
              <a:ext cx="914400" cy="914401"/>
            </a:xfrm>
            <a:prstGeom prst="rect">
              <a:avLst/>
            </a:prstGeom>
          </p:spPr>
        </p:pic>
        <p:sp>
          <p:nvSpPr>
            <p:cNvPr id="73" name="Rounded Rectangle 72"/>
            <p:cNvSpPr/>
            <p:nvPr/>
          </p:nvSpPr>
          <p:spPr>
            <a:xfrm>
              <a:off x="3172201" y="1502339"/>
              <a:ext cx="932496" cy="4077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ISE</a:t>
              </a:r>
              <a:endParaRPr lang="en-US" sz="1600" dirty="0"/>
            </a:p>
          </p:txBody>
        </p:sp>
        <p:sp>
          <p:nvSpPr>
            <p:cNvPr id="74" name="TextBox 73"/>
            <p:cNvSpPr txBox="1"/>
            <p:nvPr/>
          </p:nvSpPr>
          <p:spPr>
            <a:xfrm>
              <a:off x="2947438" y="2673743"/>
              <a:ext cx="688677" cy="292938"/>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PSN-1</a:t>
              </a:r>
            </a:p>
          </p:txBody>
        </p:sp>
        <p:pic>
          <p:nvPicPr>
            <p:cNvPr id="75" name="Picture 74"/>
            <p:cNvPicPr>
              <a:picLocks noChangeAspect="1"/>
            </p:cNvPicPr>
            <p:nvPr/>
          </p:nvPicPr>
          <p:blipFill>
            <a:blip r:embed="rId4">
              <a:duotone>
                <a:prstClr val="black"/>
                <a:schemeClr val="accent6">
                  <a:tint val="45000"/>
                  <a:satMod val="400000"/>
                </a:schemeClr>
              </a:duotone>
            </a:blip>
            <a:stretch>
              <a:fillRect/>
            </a:stretch>
          </p:blipFill>
          <p:spPr>
            <a:xfrm>
              <a:off x="3823876" y="2004557"/>
              <a:ext cx="669186" cy="669186"/>
            </a:xfrm>
            <a:prstGeom prst="rect">
              <a:avLst/>
            </a:prstGeom>
          </p:spPr>
        </p:pic>
        <p:sp>
          <p:nvSpPr>
            <p:cNvPr id="76" name="TextBox 75"/>
            <p:cNvSpPr txBox="1"/>
            <p:nvPr/>
          </p:nvSpPr>
          <p:spPr>
            <a:xfrm>
              <a:off x="3918205" y="2582631"/>
              <a:ext cx="441146" cy="230832"/>
            </a:xfrm>
            <a:prstGeom prst="rect">
              <a:avLst/>
            </a:prstGeom>
            <a:noFill/>
          </p:spPr>
          <p:txBody>
            <a:bodyPr wrap="none" rtlCol="0">
              <a:spAutoFit/>
            </a:bodyPr>
            <a:lstStyle/>
            <a:p>
              <a:pPr>
                <a:lnSpc>
                  <a:spcPct val="90000"/>
                </a:lnSpc>
                <a:spcBef>
                  <a:spcPts val="600"/>
                </a:spcBef>
              </a:pPr>
              <a:r>
                <a:rPr lang="en-US" sz="1000" smtClean="0">
                  <a:solidFill>
                    <a:srgbClr val="000000"/>
                  </a:solidFill>
                </a:rPr>
                <a:t>PAN</a:t>
              </a:r>
              <a:endParaRPr lang="en-US" sz="1000" dirty="0" smtClean="0">
                <a:solidFill>
                  <a:srgbClr val="000000"/>
                </a:solidFill>
              </a:endParaRPr>
            </a:p>
          </p:txBody>
        </p:sp>
        <p:pic>
          <p:nvPicPr>
            <p:cNvPr id="77" name="Picture 76"/>
            <p:cNvPicPr>
              <a:picLocks noChangeAspect="1"/>
            </p:cNvPicPr>
            <p:nvPr/>
          </p:nvPicPr>
          <p:blipFill>
            <a:blip r:embed="rId4">
              <a:duotone>
                <a:prstClr val="black"/>
                <a:srgbClr val="FFC000">
                  <a:tint val="45000"/>
                  <a:satMod val="400000"/>
                </a:srgbClr>
              </a:duotone>
            </a:blip>
            <a:stretch>
              <a:fillRect/>
            </a:stretch>
          </p:blipFill>
          <p:spPr>
            <a:xfrm>
              <a:off x="3823876" y="3141315"/>
              <a:ext cx="669186" cy="669186"/>
            </a:xfrm>
            <a:prstGeom prst="rect">
              <a:avLst/>
            </a:prstGeom>
          </p:spPr>
        </p:pic>
        <p:sp>
          <p:nvSpPr>
            <p:cNvPr id="107" name="TextBox 106"/>
            <p:cNvSpPr txBox="1"/>
            <p:nvPr/>
          </p:nvSpPr>
          <p:spPr>
            <a:xfrm>
              <a:off x="3918205" y="2928071"/>
              <a:ext cx="470000" cy="230832"/>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MNT</a:t>
              </a:r>
            </a:p>
          </p:txBody>
        </p:sp>
        <p:sp>
          <p:nvSpPr>
            <p:cNvPr id="109" name="TextBox 108"/>
            <p:cNvSpPr txBox="1"/>
            <p:nvPr/>
          </p:nvSpPr>
          <p:spPr>
            <a:xfrm>
              <a:off x="2970330" y="3728871"/>
              <a:ext cx="688677" cy="292938"/>
            </a:xfrm>
            <a:prstGeom prst="rect">
              <a:avLst/>
            </a:prstGeom>
            <a:noFill/>
          </p:spPr>
          <p:txBody>
            <a:bodyPr wrap="none" rtlCol="0">
              <a:spAutoFit/>
            </a:bodyPr>
            <a:lstStyle/>
            <a:p>
              <a:pPr>
                <a:lnSpc>
                  <a:spcPct val="90000"/>
                </a:lnSpc>
                <a:spcBef>
                  <a:spcPts val="600"/>
                </a:spcBef>
              </a:pPr>
              <a:r>
                <a:rPr lang="en-US" sz="1000" dirty="0" smtClean="0">
                  <a:solidFill>
                    <a:srgbClr val="000000"/>
                  </a:solidFill>
                </a:rPr>
                <a:t>PSN-2</a:t>
              </a:r>
            </a:p>
          </p:txBody>
        </p:sp>
      </p:grpSp>
      <p:sp>
        <p:nvSpPr>
          <p:cNvPr id="110" name="Right Arrow 109"/>
          <p:cNvSpPr/>
          <p:nvPr/>
        </p:nvSpPr>
        <p:spPr>
          <a:xfrm>
            <a:off x="3484356" y="1782139"/>
            <a:ext cx="676536" cy="185606"/>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3" name="Right Arrow 112"/>
          <p:cNvSpPr/>
          <p:nvPr/>
        </p:nvSpPr>
        <p:spPr>
          <a:xfrm>
            <a:off x="3487783" y="2823033"/>
            <a:ext cx="676536" cy="185606"/>
          </a:xfrm>
          <a:prstGeom prst="rightArrow">
            <a:avLst/>
          </a:prstGeom>
          <a:solidFill>
            <a:srgbClr val="66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4" name="Right Arrow 113"/>
          <p:cNvSpPr/>
          <p:nvPr/>
        </p:nvSpPr>
        <p:spPr>
          <a:xfrm>
            <a:off x="3479442" y="1970990"/>
            <a:ext cx="676536" cy="185606"/>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5" name="Right Arrow 114"/>
          <p:cNvSpPr/>
          <p:nvPr/>
        </p:nvSpPr>
        <p:spPr>
          <a:xfrm>
            <a:off x="3493176" y="2637427"/>
            <a:ext cx="676536" cy="185606"/>
          </a:xfrm>
          <a:prstGeom prst="rightArrow">
            <a:avLst/>
          </a:prstGeom>
          <a:solidFill>
            <a:srgbClr val="66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20" name="Picture 119"/>
          <p:cNvPicPr>
            <a:picLocks noChangeAspect="1"/>
          </p:cNvPicPr>
          <p:nvPr/>
        </p:nvPicPr>
        <p:blipFill>
          <a:blip r:embed="rId4"/>
          <a:stretch>
            <a:fillRect/>
          </a:stretch>
        </p:blipFill>
        <p:spPr>
          <a:xfrm>
            <a:off x="1222225" y="2462586"/>
            <a:ext cx="746699" cy="728545"/>
          </a:xfrm>
          <a:prstGeom prst="rect">
            <a:avLst/>
          </a:prstGeom>
        </p:spPr>
      </p:pic>
      <p:pic>
        <p:nvPicPr>
          <p:cNvPr id="121" name="Picture 120"/>
          <p:cNvPicPr>
            <a:picLocks noChangeAspect="1"/>
          </p:cNvPicPr>
          <p:nvPr/>
        </p:nvPicPr>
        <p:blipFill>
          <a:blip r:embed="rId4"/>
          <a:stretch>
            <a:fillRect/>
          </a:stretch>
        </p:blipFill>
        <p:spPr>
          <a:xfrm>
            <a:off x="4143252" y="2467190"/>
            <a:ext cx="746699" cy="728545"/>
          </a:xfrm>
          <a:prstGeom prst="rect">
            <a:avLst/>
          </a:prstGeom>
        </p:spPr>
      </p:pic>
      <p:pic>
        <p:nvPicPr>
          <p:cNvPr id="122" name="Picture 121"/>
          <p:cNvPicPr>
            <a:picLocks noChangeAspect="1"/>
          </p:cNvPicPr>
          <p:nvPr/>
        </p:nvPicPr>
        <p:blipFill>
          <a:blip r:embed="rId4"/>
          <a:stretch>
            <a:fillRect/>
          </a:stretch>
        </p:blipFill>
        <p:spPr>
          <a:xfrm>
            <a:off x="7265667" y="3126076"/>
            <a:ext cx="726906" cy="735246"/>
          </a:xfrm>
          <a:prstGeom prst="rect">
            <a:avLst/>
          </a:prstGeom>
        </p:spPr>
      </p:pic>
      <p:pic>
        <p:nvPicPr>
          <p:cNvPr id="123" name="Picture 122"/>
          <p:cNvPicPr>
            <a:picLocks noChangeAspect="1"/>
          </p:cNvPicPr>
          <p:nvPr/>
        </p:nvPicPr>
        <p:blipFill>
          <a:blip r:embed="rId4"/>
          <a:stretch>
            <a:fillRect/>
          </a:stretch>
        </p:blipFill>
        <p:spPr>
          <a:xfrm>
            <a:off x="7045894" y="3247662"/>
            <a:ext cx="726906" cy="735246"/>
          </a:xfrm>
          <a:prstGeom prst="rect">
            <a:avLst/>
          </a:prstGeom>
        </p:spPr>
      </p:pic>
      <p:sp>
        <p:nvSpPr>
          <p:cNvPr id="124" name="Right Arrow 123"/>
          <p:cNvSpPr/>
          <p:nvPr/>
        </p:nvSpPr>
        <p:spPr>
          <a:xfrm>
            <a:off x="6430116" y="1642574"/>
            <a:ext cx="676536" cy="185606"/>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5" name="Right Arrow 124"/>
          <p:cNvSpPr/>
          <p:nvPr/>
        </p:nvSpPr>
        <p:spPr>
          <a:xfrm>
            <a:off x="6441444" y="3533988"/>
            <a:ext cx="676536" cy="185606"/>
          </a:xfrm>
          <a:prstGeom prst="rightArrow">
            <a:avLst/>
          </a:prstGeom>
          <a:solidFill>
            <a:srgbClr val="66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6" name="Right Arrow 125"/>
          <p:cNvSpPr/>
          <p:nvPr/>
        </p:nvSpPr>
        <p:spPr>
          <a:xfrm>
            <a:off x="6425202" y="1831425"/>
            <a:ext cx="676536" cy="185606"/>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7" name="Right Arrow 126"/>
          <p:cNvSpPr/>
          <p:nvPr/>
        </p:nvSpPr>
        <p:spPr>
          <a:xfrm>
            <a:off x="6446837" y="3348382"/>
            <a:ext cx="676536" cy="185606"/>
          </a:xfrm>
          <a:prstGeom prst="rightArrow">
            <a:avLst/>
          </a:prstGeom>
          <a:solidFill>
            <a:srgbClr val="66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8" name="Right Arrow 127"/>
          <p:cNvSpPr/>
          <p:nvPr/>
        </p:nvSpPr>
        <p:spPr>
          <a:xfrm>
            <a:off x="6634700" y="326119"/>
            <a:ext cx="676536" cy="185606"/>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9" name="Right Arrow 128"/>
          <p:cNvSpPr/>
          <p:nvPr/>
        </p:nvSpPr>
        <p:spPr>
          <a:xfrm>
            <a:off x="6634700" y="629756"/>
            <a:ext cx="676536" cy="185606"/>
          </a:xfrm>
          <a:prstGeom prst="rightArrow">
            <a:avLst/>
          </a:prstGeom>
          <a:solidFill>
            <a:srgbClr val="66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0" name="TextBox 129"/>
          <p:cNvSpPr txBox="1"/>
          <p:nvPr/>
        </p:nvSpPr>
        <p:spPr>
          <a:xfrm>
            <a:off x="7329040" y="510872"/>
            <a:ext cx="1056825" cy="369332"/>
          </a:xfrm>
          <a:prstGeom prst="rect">
            <a:avLst/>
          </a:prstGeom>
          <a:noFill/>
        </p:spPr>
        <p:txBody>
          <a:bodyPr wrap="none" rtlCol="0">
            <a:spAutoFit/>
          </a:bodyPr>
          <a:lstStyle/>
          <a:p>
            <a:r>
              <a:rPr lang="en-US" dirty="0" smtClean="0"/>
              <a:t>RADIUS</a:t>
            </a:r>
            <a:endParaRPr lang="en-US" dirty="0"/>
          </a:p>
        </p:txBody>
      </p:sp>
      <p:sp>
        <p:nvSpPr>
          <p:cNvPr id="131" name="TextBox 130"/>
          <p:cNvSpPr txBox="1"/>
          <p:nvPr/>
        </p:nvSpPr>
        <p:spPr>
          <a:xfrm>
            <a:off x="7311824" y="220647"/>
            <a:ext cx="1249060" cy="369332"/>
          </a:xfrm>
          <a:prstGeom prst="rect">
            <a:avLst/>
          </a:prstGeom>
          <a:noFill/>
        </p:spPr>
        <p:txBody>
          <a:bodyPr wrap="none" rtlCol="0">
            <a:spAutoFit/>
          </a:bodyPr>
          <a:lstStyle/>
          <a:p>
            <a:r>
              <a:rPr lang="en-US" dirty="0" smtClean="0"/>
              <a:t>TACACS+</a:t>
            </a:r>
            <a:endParaRPr lang="en-US" dirty="0"/>
          </a:p>
        </p:txBody>
      </p:sp>
      <p:grpSp>
        <p:nvGrpSpPr>
          <p:cNvPr id="145" name="Group 144"/>
          <p:cNvGrpSpPr/>
          <p:nvPr/>
        </p:nvGrpSpPr>
        <p:grpSpPr>
          <a:xfrm>
            <a:off x="3076985" y="1760052"/>
            <a:ext cx="989457" cy="1160165"/>
            <a:chOff x="155958" y="1912732"/>
            <a:chExt cx="989457" cy="1160165"/>
          </a:xfrm>
        </p:grpSpPr>
        <p:cxnSp>
          <p:nvCxnSpPr>
            <p:cNvPr id="146" name="Straight Connector 145"/>
            <p:cNvCxnSpPr/>
            <p:nvPr/>
          </p:nvCxnSpPr>
          <p:spPr>
            <a:xfrm flipV="1">
              <a:off x="773661" y="2534456"/>
              <a:ext cx="371754" cy="750"/>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47" name="Group 146"/>
            <p:cNvGrpSpPr/>
            <p:nvPr/>
          </p:nvGrpSpPr>
          <p:grpSpPr>
            <a:xfrm>
              <a:off x="155958" y="1912732"/>
              <a:ext cx="792076" cy="1160165"/>
              <a:chOff x="1520872" y="1505780"/>
              <a:chExt cx="1378070" cy="1962949"/>
            </a:xfrm>
          </p:grpSpPr>
          <p:cxnSp>
            <p:nvCxnSpPr>
              <p:cNvPr id="148" name="Straight Connector 147"/>
              <p:cNvCxnSpPr/>
              <p:nvPr/>
            </p:nvCxnSpPr>
            <p:spPr>
              <a:xfrm flipH="1" flipV="1">
                <a:off x="2041384" y="2026106"/>
                <a:ext cx="417336" cy="405089"/>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2096327" y="2776635"/>
                <a:ext cx="362393" cy="305324"/>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50" name="Group 357"/>
              <p:cNvGrpSpPr>
                <a:grpSpLocks noChangeAspect="1"/>
              </p:cNvGrpSpPr>
              <p:nvPr/>
            </p:nvGrpSpPr>
            <p:grpSpPr>
              <a:xfrm>
                <a:off x="2289124" y="2243685"/>
                <a:ext cx="609818" cy="609600"/>
                <a:chOff x="7206600" y="5606567"/>
                <a:chExt cx="731520" cy="731520"/>
              </a:xfrm>
            </p:grpSpPr>
            <p:sp>
              <p:nvSpPr>
                <p:cNvPr id="157" name="Oval 263"/>
                <p:cNvSpPr>
                  <a:spLocks/>
                </p:cNvSpPr>
                <p:nvPr/>
              </p:nvSpPr>
              <p:spPr bwMode="auto">
                <a:xfrm>
                  <a:off x="7206600" y="5606567"/>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58" name="Picture 157" descr="whiteparts.ai"/>
                <p:cNvPicPr>
                  <a:picLocks noChangeAspect="1"/>
                </p:cNvPicPr>
                <p:nvPr/>
              </p:nvPicPr>
              <p:blipFill>
                <a:blip r:embed="rId2" cstate="screen">
                  <a:extLst>
                    <a:ext uri="{28A0092B-C50C-407E-A947-70E740481C1C}">
                      <a14:useLocalDpi xmlns:a14="http://schemas.microsoft.com/office/drawing/2010/main"/>
                    </a:ext>
                  </a:extLst>
                </a:blip>
                <a:srcRect l="27590" t="28001" r="64910" b="67076"/>
                <a:stretch>
                  <a:fillRect/>
                </a:stretch>
              </p:blipFill>
              <p:spPr>
                <a:xfrm>
                  <a:off x="7252536" y="5692159"/>
                  <a:ext cx="639648" cy="543405"/>
                </a:xfrm>
                <a:prstGeom prst="rect">
                  <a:avLst/>
                </a:prstGeom>
              </p:spPr>
            </p:pic>
          </p:grpSp>
          <p:grpSp>
            <p:nvGrpSpPr>
              <p:cNvPr id="151" name="Group 357"/>
              <p:cNvGrpSpPr>
                <a:grpSpLocks noChangeAspect="1"/>
              </p:cNvGrpSpPr>
              <p:nvPr/>
            </p:nvGrpSpPr>
            <p:grpSpPr>
              <a:xfrm>
                <a:off x="1520872" y="1505780"/>
                <a:ext cx="609818" cy="609600"/>
                <a:chOff x="7206600" y="5606567"/>
                <a:chExt cx="731520" cy="731520"/>
              </a:xfrm>
            </p:grpSpPr>
            <p:sp>
              <p:nvSpPr>
                <p:cNvPr id="155" name="Oval 263"/>
                <p:cNvSpPr>
                  <a:spLocks/>
                </p:cNvSpPr>
                <p:nvPr/>
              </p:nvSpPr>
              <p:spPr bwMode="auto">
                <a:xfrm>
                  <a:off x="7206600" y="5606567"/>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56" name="Picture 155" descr="whiteparts.ai"/>
                <p:cNvPicPr>
                  <a:picLocks noChangeAspect="1"/>
                </p:cNvPicPr>
                <p:nvPr/>
              </p:nvPicPr>
              <p:blipFill>
                <a:blip r:embed="rId2" cstate="screen">
                  <a:extLst>
                    <a:ext uri="{28A0092B-C50C-407E-A947-70E740481C1C}">
                      <a14:useLocalDpi xmlns:a14="http://schemas.microsoft.com/office/drawing/2010/main"/>
                    </a:ext>
                  </a:extLst>
                </a:blip>
                <a:srcRect l="27590" t="28001" r="64910" b="67076"/>
                <a:stretch>
                  <a:fillRect/>
                </a:stretch>
              </p:blipFill>
              <p:spPr>
                <a:xfrm>
                  <a:off x="7252536" y="5692159"/>
                  <a:ext cx="639648" cy="543405"/>
                </a:xfrm>
                <a:prstGeom prst="rect">
                  <a:avLst/>
                </a:prstGeom>
              </p:spPr>
            </p:pic>
          </p:grpSp>
          <p:grpSp>
            <p:nvGrpSpPr>
              <p:cNvPr id="152" name="Group 151"/>
              <p:cNvGrpSpPr/>
              <p:nvPr/>
            </p:nvGrpSpPr>
            <p:grpSpPr>
              <a:xfrm rot="14400183">
                <a:off x="1615180" y="2953051"/>
                <a:ext cx="515771" cy="515586"/>
                <a:chOff x="2510084" y="1448272"/>
                <a:chExt cx="2366715" cy="2365869"/>
              </a:xfrm>
            </p:grpSpPr>
            <p:sp>
              <p:nvSpPr>
                <p:cNvPr id="153" name="Oval 263"/>
                <p:cNvSpPr>
                  <a:spLocks/>
                </p:cNvSpPr>
                <p:nvPr/>
              </p:nvSpPr>
              <p:spPr bwMode="auto">
                <a:xfrm>
                  <a:off x="2510084" y="1448272"/>
                  <a:ext cx="2366715" cy="2365869"/>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54" name="Picture 153" descr="whiteparts.ai"/>
                <p:cNvPicPr>
                  <a:picLocks noChangeAspect="1"/>
                </p:cNvPicPr>
                <p:nvPr/>
              </p:nvPicPr>
              <p:blipFill>
                <a:blip r:embed="rId3" cstate="screen">
                  <a:extLst>
                    <a:ext uri="{28A0092B-C50C-407E-A947-70E740481C1C}">
                      <a14:useLocalDpi xmlns:a14="http://schemas.microsoft.com/office/drawing/2010/main"/>
                    </a:ext>
                  </a:extLst>
                </a:blip>
                <a:srcRect l="32551" t="36693" r="59517" b="59350"/>
                <a:stretch>
                  <a:fillRect/>
                </a:stretch>
              </p:blipFill>
              <p:spPr>
                <a:xfrm>
                  <a:off x="2819400" y="2038350"/>
                  <a:ext cx="1776424" cy="1146665"/>
                </a:xfrm>
                <a:prstGeom prst="rect">
                  <a:avLst/>
                </a:prstGeom>
                <a:ln>
                  <a:noFill/>
                </a:ln>
                <a:effectLst/>
              </p:spPr>
            </p:pic>
          </p:grpSp>
        </p:grpSp>
      </p:grpSp>
      <p:grpSp>
        <p:nvGrpSpPr>
          <p:cNvPr id="159" name="Group 158"/>
          <p:cNvGrpSpPr/>
          <p:nvPr/>
        </p:nvGrpSpPr>
        <p:grpSpPr>
          <a:xfrm>
            <a:off x="5786698" y="2078291"/>
            <a:ext cx="989457" cy="1160165"/>
            <a:chOff x="155958" y="1912732"/>
            <a:chExt cx="989457" cy="1160165"/>
          </a:xfrm>
        </p:grpSpPr>
        <p:cxnSp>
          <p:nvCxnSpPr>
            <p:cNvPr id="160" name="Straight Connector 159"/>
            <p:cNvCxnSpPr/>
            <p:nvPr/>
          </p:nvCxnSpPr>
          <p:spPr>
            <a:xfrm flipV="1">
              <a:off x="773661" y="2534456"/>
              <a:ext cx="371754" cy="750"/>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155958" y="1912732"/>
              <a:ext cx="792076" cy="1160165"/>
              <a:chOff x="1520872" y="1505780"/>
              <a:chExt cx="1378070" cy="1962949"/>
            </a:xfrm>
          </p:grpSpPr>
          <p:cxnSp>
            <p:nvCxnSpPr>
              <p:cNvPr id="162" name="Straight Connector 161"/>
              <p:cNvCxnSpPr/>
              <p:nvPr/>
            </p:nvCxnSpPr>
            <p:spPr>
              <a:xfrm flipH="1" flipV="1">
                <a:off x="2041384" y="2026106"/>
                <a:ext cx="417336" cy="405089"/>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2096327" y="2776635"/>
                <a:ext cx="362393" cy="305324"/>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64" name="Group 357"/>
              <p:cNvGrpSpPr>
                <a:grpSpLocks noChangeAspect="1"/>
              </p:cNvGrpSpPr>
              <p:nvPr/>
            </p:nvGrpSpPr>
            <p:grpSpPr>
              <a:xfrm>
                <a:off x="2289124" y="2243685"/>
                <a:ext cx="609818" cy="609600"/>
                <a:chOff x="7206600" y="5606567"/>
                <a:chExt cx="731520" cy="731520"/>
              </a:xfrm>
            </p:grpSpPr>
            <p:sp>
              <p:nvSpPr>
                <p:cNvPr id="171" name="Oval 263"/>
                <p:cNvSpPr>
                  <a:spLocks/>
                </p:cNvSpPr>
                <p:nvPr/>
              </p:nvSpPr>
              <p:spPr bwMode="auto">
                <a:xfrm>
                  <a:off x="7206600" y="5606567"/>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72" name="Picture 171" descr="whiteparts.ai"/>
                <p:cNvPicPr>
                  <a:picLocks noChangeAspect="1"/>
                </p:cNvPicPr>
                <p:nvPr/>
              </p:nvPicPr>
              <p:blipFill>
                <a:blip r:embed="rId2" cstate="screen">
                  <a:extLst>
                    <a:ext uri="{28A0092B-C50C-407E-A947-70E740481C1C}">
                      <a14:useLocalDpi xmlns:a14="http://schemas.microsoft.com/office/drawing/2010/main"/>
                    </a:ext>
                  </a:extLst>
                </a:blip>
                <a:srcRect l="27590" t="28001" r="64910" b="67076"/>
                <a:stretch>
                  <a:fillRect/>
                </a:stretch>
              </p:blipFill>
              <p:spPr>
                <a:xfrm>
                  <a:off x="7252536" y="5692159"/>
                  <a:ext cx="639648" cy="543405"/>
                </a:xfrm>
                <a:prstGeom prst="rect">
                  <a:avLst/>
                </a:prstGeom>
              </p:spPr>
            </p:pic>
          </p:grpSp>
          <p:grpSp>
            <p:nvGrpSpPr>
              <p:cNvPr id="165" name="Group 357"/>
              <p:cNvGrpSpPr>
                <a:grpSpLocks noChangeAspect="1"/>
              </p:cNvGrpSpPr>
              <p:nvPr/>
            </p:nvGrpSpPr>
            <p:grpSpPr>
              <a:xfrm>
                <a:off x="1520872" y="1505780"/>
                <a:ext cx="609818" cy="609600"/>
                <a:chOff x="7206600" y="5606567"/>
                <a:chExt cx="731520" cy="731520"/>
              </a:xfrm>
            </p:grpSpPr>
            <p:sp>
              <p:nvSpPr>
                <p:cNvPr id="169" name="Oval 263"/>
                <p:cNvSpPr>
                  <a:spLocks/>
                </p:cNvSpPr>
                <p:nvPr/>
              </p:nvSpPr>
              <p:spPr bwMode="auto">
                <a:xfrm>
                  <a:off x="7206600" y="5606567"/>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70" name="Picture 169" descr="whiteparts.ai"/>
                <p:cNvPicPr>
                  <a:picLocks noChangeAspect="1"/>
                </p:cNvPicPr>
                <p:nvPr/>
              </p:nvPicPr>
              <p:blipFill>
                <a:blip r:embed="rId2" cstate="screen">
                  <a:extLst>
                    <a:ext uri="{28A0092B-C50C-407E-A947-70E740481C1C}">
                      <a14:useLocalDpi xmlns:a14="http://schemas.microsoft.com/office/drawing/2010/main"/>
                    </a:ext>
                  </a:extLst>
                </a:blip>
                <a:srcRect l="27590" t="28001" r="64910" b="67076"/>
                <a:stretch>
                  <a:fillRect/>
                </a:stretch>
              </p:blipFill>
              <p:spPr>
                <a:xfrm>
                  <a:off x="7252536" y="5692159"/>
                  <a:ext cx="639648" cy="543405"/>
                </a:xfrm>
                <a:prstGeom prst="rect">
                  <a:avLst/>
                </a:prstGeom>
              </p:spPr>
            </p:pic>
          </p:grpSp>
          <p:grpSp>
            <p:nvGrpSpPr>
              <p:cNvPr id="166" name="Group 165"/>
              <p:cNvGrpSpPr/>
              <p:nvPr/>
            </p:nvGrpSpPr>
            <p:grpSpPr>
              <a:xfrm rot="14400183">
                <a:off x="1615180" y="2953051"/>
                <a:ext cx="515771" cy="515586"/>
                <a:chOff x="2510084" y="1448272"/>
                <a:chExt cx="2366715" cy="2365869"/>
              </a:xfrm>
            </p:grpSpPr>
            <p:sp>
              <p:nvSpPr>
                <p:cNvPr id="167" name="Oval 263"/>
                <p:cNvSpPr>
                  <a:spLocks/>
                </p:cNvSpPr>
                <p:nvPr/>
              </p:nvSpPr>
              <p:spPr bwMode="auto">
                <a:xfrm>
                  <a:off x="2510084" y="1448272"/>
                  <a:ext cx="2366715" cy="2365869"/>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68" name="Picture 167" descr="whiteparts.ai"/>
                <p:cNvPicPr>
                  <a:picLocks noChangeAspect="1"/>
                </p:cNvPicPr>
                <p:nvPr/>
              </p:nvPicPr>
              <p:blipFill>
                <a:blip r:embed="rId3" cstate="screen">
                  <a:extLst>
                    <a:ext uri="{28A0092B-C50C-407E-A947-70E740481C1C}">
                      <a14:useLocalDpi xmlns:a14="http://schemas.microsoft.com/office/drawing/2010/main"/>
                    </a:ext>
                  </a:extLst>
                </a:blip>
                <a:srcRect l="32551" t="36693" r="59517" b="59350"/>
                <a:stretch>
                  <a:fillRect/>
                </a:stretch>
              </p:blipFill>
              <p:spPr>
                <a:xfrm>
                  <a:off x="2819400" y="2038350"/>
                  <a:ext cx="1776424" cy="1146665"/>
                </a:xfrm>
                <a:prstGeom prst="rect">
                  <a:avLst/>
                </a:prstGeom>
                <a:ln>
                  <a:noFill/>
                </a:ln>
                <a:effectLst/>
              </p:spPr>
            </p:pic>
          </p:grpSp>
        </p:grpSp>
      </p:grpSp>
      <p:sp>
        <p:nvSpPr>
          <p:cNvPr id="2" name="TextBox 1"/>
          <p:cNvSpPr txBox="1"/>
          <p:nvPr/>
        </p:nvSpPr>
        <p:spPr>
          <a:xfrm>
            <a:off x="312755" y="3606357"/>
            <a:ext cx="2617315" cy="769441"/>
          </a:xfrm>
          <a:prstGeom prst="rect">
            <a:avLst/>
          </a:prstGeom>
          <a:noFill/>
        </p:spPr>
        <p:txBody>
          <a:bodyPr wrap="square" rtlCol="0">
            <a:spAutoFit/>
          </a:bodyPr>
          <a:lstStyle/>
          <a:p>
            <a:r>
              <a:rPr lang="ja-JP" altLang="en-US" sz="1600" dirty="0" smtClean="0"/>
              <a:t>小規模</a:t>
            </a:r>
            <a:endParaRPr lang="en-US" altLang="ja-JP" sz="1600" dirty="0" smtClean="0"/>
          </a:p>
          <a:p>
            <a:r>
              <a:rPr lang="en-US" sz="1400" dirty="0" smtClean="0"/>
              <a:t>RADIUS</a:t>
            </a:r>
            <a:r>
              <a:rPr lang="ja-JP" altLang="en-US" sz="1400" dirty="0" smtClean="0"/>
              <a:t>および</a:t>
            </a:r>
            <a:r>
              <a:rPr lang="en-US" altLang="ja-JP" sz="1400" dirty="0" smtClean="0"/>
              <a:t>TACACS</a:t>
            </a:r>
            <a:r>
              <a:rPr lang="ja-JP" altLang="en-US" sz="1400" dirty="0" smtClean="0"/>
              <a:t>を単一</a:t>
            </a:r>
            <a:endParaRPr lang="en-US" altLang="ja-JP" sz="1400" dirty="0" smtClean="0"/>
          </a:p>
          <a:p>
            <a:r>
              <a:rPr lang="en-US" sz="1400" dirty="0" smtClean="0"/>
              <a:t>PSN</a:t>
            </a:r>
            <a:r>
              <a:rPr lang="ja-JP" altLang="en-US" sz="1400" dirty="0" smtClean="0"/>
              <a:t>上で処理</a:t>
            </a:r>
            <a:endParaRPr lang="en-US" sz="1400" dirty="0"/>
          </a:p>
        </p:txBody>
      </p:sp>
      <p:sp>
        <p:nvSpPr>
          <p:cNvPr id="106" name="TextBox 105"/>
          <p:cNvSpPr txBox="1"/>
          <p:nvPr/>
        </p:nvSpPr>
        <p:spPr>
          <a:xfrm>
            <a:off x="3256928" y="3610922"/>
            <a:ext cx="2617315" cy="769441"/>
          </a:xfrm>
          <a:prstGeom prst="rect">
            <a:avLst/>
          </a:prstGeom>
          <a:noFill/>
        </p:spPr>
        <p:txBody>
          <a:bodyPr wrap="square" rtlCol="0">
            <a:spAutoFit/>
          </a:bodyPr>
          <a:lstStyle/>
          <a:p>
            <a:r>
              <a:rPr lang="ja-JP" altLang="en-US" sz="1600" dirty="0" smtClean="0"/>
              <a:t>専用</a:t>
            </a:r>
            <a:r>
              <a:rPr lang="en-US" altLang="ja-JP" sz="1600" dirty="0" smtClean="0"/>
              <a:t>PSN</a:t>
            </a:r>
            <a:endParaRPr lang="en-US" sz="1600" dirty="0" smtClean="0"/>
          </a:p>
          <a:p>
            <a:r>
              <a:rPr lang="en-US" sz="1400" dirty="0" smtClean="0"/>
              <a:t>RADIUS</a:t>
            </a:r>
            <a:r>
              <a:rPr lang="ja-JP" altLang="en-US" sz="1400" dirty="0" smtClean="0"/>
              <a:t>および</a:t>
            </a:r>
            <a:r>
              <a:rPr lang="en-US" altLang="ja-JP" sz="1400" dirty="0" smtClean="0"/>
              <a:t>TACACS</a:t>
            </a:r>
            <a:r>
              <a:rPr lang="ja-JP" altLang="en-US" sz="1400" dirty="0" smtClean="0"/>
              <a:t>を処理する</a:t>
            </a:r>
            <a:r>
              <a:rPr lang="en-US" altLang="ja-JP" sz="1400" dirty="0" smtClean="0"/>
              <a:t>PSN</a:t>
            </a:r>
            <a:r>
              <a:rPr lang="ja-JP" altLang="en-US" sz="1400" dirty="0" smtClean="0"/>
              <a:t>を分離</a:t>
            </a:r>
            <a:endParaRPr lang="en-US" sz="1400" dirty="0"/>
          </a:p>
        </p:txBody>
      </p:sp>
      <p:sp>
        <p:nvSpPr>
          <p:cNvPr id="108" name="TextBox 107"/>
          <p:cNvSpPr txBox="1"/>
          <p:nvPr/>
        </p:nvSpPr>
        <p:spPr>
          <a:xfrm>
            <a:off x="6346682" y="4148042"/>
            <a:ext cx="2617315" cy="769441"/>
          </a:xfrm>
          <a:prstGeom prst="rect">
            <a:avLst/>
          </a:prstGeom>
          <a:noFill/>
        </p:spPr>
        <p:txBody>
          <a:bodyPr wrap="square" rtlCol="0">
            <a:spAutoFit/>
          </a:bodyPr>
          <a:lstStyle/>
          <a:p>
            <a:r>
              <a:rPr lang="ja-JP" altLang="en-US" sz="1600" dirty="0" smtClean="0"/>
              <a:t>大規模</a:t>
            </a:r>
            <a:endParaRPr lang="en-US" sz="1600" dirty="0" smtClean="0"/>
          </a:p>
          <a:p>
            <a:r>
              <a:rPr lang="en-US" sz="1400" dirty="0"/>
              <a:t>RADIUS</a:t>
            </a:r>
            <a:r>
              <a:rPr lang="ja-JP" altLang="en-US" sz="1400" dirty="0"/>
              <a:t>および</a:t>
            </a:r>
            <a:r>
              <a:rPr lang="en-US" altLang="ja-JP" sz="1400" dirty="0"/>
              <a:t>TACACS</a:t>
            </a:r>
            <a:r>
              <a:rPr lang="ja-JP" altLang="en-US" sz="1400" dirty="0"/>
              <a:t>を処理する</a:t>
            </a:r>
            <a:r>
              <a:rPr lang="en-US" altLang="ja-JP" sz="1400" dirty="0"/>
              <a:t>PSN</a:t>
            </a:r>
            <a:r>
              <a:rPr lang="ja-JP" altLang="en-US" sz="1400" dirty="0"/>
              <a:t>を分離</a:t>
            </a:r>
            <a:endParaRPr lang="en-US" sz="1400" dirty="0"/>
          </a:p>
        </p:txBody>
      </p:sp>
    </p:spTree>
    <p:extLst>
      <p:ext uri="{BB962C8B-B14F-4D97-AF65-F5344CB8AC3E}">
        <p14:creationId xmlns:p14="http://schemas.microsoft.com/office/powerpoint/2010/main" val="486918957"/>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1-30 at 18.32.0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799" y="638175"/>
            <a:ext cx="7591598" cy="4407051"/>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ja-JP" altLang="en-US" dirty="0" smtClean="0"/>
              <a:t>管理</a:t>
            </a:r>
            <a:r>
              <a:rPr lang="en-US" dirty="0" smtClean="0"/>
              <a:t>GUI: TACACS Work Center</a:t>
            </a:r>
            <a:endParaRPr lang="en-US" dirty="0"/>
          </a:p>
        </p:txBody>
      </p:sp>
      <p:sp>
        <p:nvSpPr>
          <p:cNvPr id="12" name="Rounded Rectangle 11"/>
          <p:cNvSpPr/>
          <p:nvPr/>
        </p:nvSpPr>
        <p:spPr>
          <a:xfrm>
            <a:off x="6469159" y="843635"/>
            <a:ext cx="1371957" cy="1463119"/>
          </a:xfrm>
          <a:prstGeom prst="roundRect">
            <a:avLst>
              <a:gd name="adj" fmla="val 4697"/>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lIns="51449" tIns="25725" rIns="51449" bIns="25725" rtlCol="0" anchor="ctr"/>
          <a:lstStyle/>
          <a:p>
            <a:pPr algn="ctr" defTabSz="685891" fontAlgn="auto">
              <a:spcBef>
                <a:spcPts val="0"/>
              </a:spcBef>
              <a:spcAft>
                <a:spcPts val="0"/>
              </a:spcAft>
              <a:defRPr/>
            </a:pPr>
            <a:endParaRPr lang="en-US" sz="1400" kern="0" dirty="0">
              <a:solidFill>
                <a:srgbClr val="FFFFFF"/>
              </a:solidFill>
              <a:latin typeface="Arial"/>
              <a:ea typeface="+mn-ea"/>
              <a:cs typeface="+mn-cs"/>
            </a:endParaRPr>
          </a:p>
        </p:txBody>
      </p:sp>
      <p:sp>
        <p:nvSpPr>
          <p:cNvPr id="5" name="Rectangle 4"/>
          <p:cNvSpPr>
            <a:spLocks noChangeArrowheads="1"/>
          </p:cNvSpPr>
          <p:nvPr/>
        </p:nvSpPr>
        <p:spPr bwMode="auto">
          <a:xfrm>
            <a:off x="5231123" y="3172185"/>
            <a:ext cx="3667948" cy="611996"/>
          </a:xfrm>
          <a:prstGeom prst="rect">
            <a:avLst/>
          </a:prstGeom>
          <a:ln>
            <a:solidFill>
              <a:srgbClr val="660066"/>
            </a:solidFill>
            <a:headEnd/>
            <a:tailEnd/>
          </a:ln>
        </p:spPr>
        <p:style>
          <a:lnRef idx="2">
            <a:schemeClr val="accent3"/>
          </a:lnRef>
          <a:fillRef idx="1">
            <a:schemeClr val="lt1"/>
          </a:fillRef>
          <a:effectRef idx="0">
            <a:schemeClr val="accent3"/>
          </a:effectRef>
          <a:fontRef idx="minor">
            <a:schemeClr val="dk1"/>
          </a:fontRef>
        </p:style>
        <p:txBody>
          <a:bodyPr wrap="square" lIns="92394" tIns="46800" rIns="92394" bIns="46197">
            <a:spAutoFit/>
          </a:bodyPr>
          <a:lstStyle/>
          <a:p>
            <a:pPr defTabSz="918176">
              <a:spcBef>
                <a:spcPts val="200"/>
              </a:spcBef>
            </a:pPr>
            <a:r>
              <a:rPr lang="en-US" sz="1600" dirty="0" smtClean="0">
                <a:solidFill>
                  <a:srgbClr val="595959"/>
                </a:solidFill>
                <a:latin typeface="Arial" pitchFamily="34" charset="0"/>
                <a:cs typeface="Arial" pitchFamily="34" charset="0"/>
              </a:rPr>
              <a:t>Step-1. </a:t>
            </a:r>
          </a:p>
          <a:p>
            <a:pPr defTabSz="918176">
              <a:spcBef>
                <a:spcPts val="200"/>
              </a:spcBef>
            </a:pPr>
            <a:r>
              <a:rPr lang="en-US" altLang="ja-JP" sz="1600" dirty="0" smtClean="0">
                <a:solidFill>
                  <a:srgbClr val="595959"/>
                </a:solidFill>
                <a:latin typeface="Arial" pitchFamily="34" charset="0"/>
                <a:cs typeface="Arial" pitchFamily="34" charset="0"/>
              </a:rPr>
              <a:t>Profile</a:t>
            </a:r>
            <a:r>
              <a:rPr lang="ja-JP" altLang="en-US" sz="1600" dirty="0" smtClean="0">
                <a:solidFill>
                  <a:srgbClr val="595959"/>
                </a:solidFill>
                <a:latin typeface="Arial" pitchFamily="34" charset="0"/>
                <a:cs typeface="Arial" pitchFamily="34" charset="0"/>
              </a:rPr>
              <a:t>および</a:t>
            </a:r>
            <a:r>
              <a:rPr lang="en-US" altLang="ja-JP" sz="1600" dirty="0" smtClean="0">
                <a:solidFill>
                  <a:srgbClr val="595959"/>
                </a:solidFill>
                <a:latin typeface="Arial" pitchFamily="34" charset="0"/>
                <a:cs typeface="Arial" pitchFamily="34" charset="0"/>
              </a:rPr>
              <a:t>Command Sets</a:t>
            </a:r>
            <a:r>
              <a:rPr lang="ja-JP" altLang="en-US" sz="1600" dirty="0" smtClean="0">
                <a:solidFill>
                  <a:srgbClr val="595959"/>
                </a:solidFill>
                <a:latin typeface="Arial" pitchFamily="34" charset="0"/>
                <a:cs typeface="Arial" pitchFamily="34" charset="0"/>
              </a:rPr>
              <a:t>作成</a:t>
            </a:r>
            <a:endParaRPr lang="en-US" sz="1600" dirty="0">
              <a:solidFill>
                <a:srgbClr val="595959"/>
              </a:solidFill>
              <a:latin typeface="Arial" pitchFamily="34" charset="0"/>
              <a:cs typeface="Arial" pitchFamily="34" charset="0"/>
            </a:endParaRPr>
          </a:p>
        </p:txBody>
      </p:sp>
      <p:cxnSp>
        <p:nvCxnSpPr>
          <p:cNvPr id="6" name="Straight Connector 5"/>
          <p:cNvCxnSpPr/>
          <p:nvPr/>
        </p:nvCxnSpPr>
        <p:spPr>
          <a:xfrm flipH="1">
            <a:off x="2068286" y="3556000"/>
            <a:ext cx="3162837" cy="0"/>
          </a:xfrm>
          <a:prstGeom prst="line">
            <a:avLst/>
          </a:prstGeom>
          <a:ln w="38100">
            <a:solidFill>
              <a:srgbClr val="660066"/>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02507" y="4173422"/>
            <a:ext cx="1613136" cy="0"/>
          </a:xfrm>
          <a:prstGeom prst="line">
            <a:avLst/>
          </a:prstGeom>
          <a:ln w="38100">
            <a:solidFill>
              <a:srgbClr val="660066"/>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15" name="Rectangle 14"/>
          <p:cNvSpPr>
            <a:spLocks noChangeArrowheads="1"/>
          </p:cNvSpPr>
          <p:nvPr/>
        </p:nvSpPr>
        <p:spPr bwMode="auto">
          <a:xfrm>
            <a:off x="5415643" y="3867424"/>
            <a:ext cx="3483428" cy="611996"/>
          </a:xfrm>
          <a:prstGeom prst="rect">
            <a:avLst/>
          </a:prstGeom>
          <a:ln>
            <a:solidFill>
              <a:srgbClr val="660066"/>
            </a:solidFill>
            <a:headEnd/>
            <a:tailEnd/>
          </a:ln>
        </p:spPr>
        <p:style>
          <a:lnRef idx="2">
            <a:schemeClr val="accent3"/>
          </a:lnRef>
          <a:fillRef idx="1">
            <a:schemeClr val="lt1"/>
          </a:fillRef>
          <a:effectRef idx="0">
            <a:schemeClr val="accent3"/>
          </a:effectRef>
          <a:fontRef idx="minor">
            <a:schemeClr val="dk1"/>
          </a:fontRef>
        </p:style>
        <p:txBody>
          <a:bodyPr wrap="square" lIns="92394" tIns="46800" rIns="92394" bIns="46197">
            <a:spAutoFit/>
          </a:bodyPr>
          <a:lstStyle/>
          <a:p>
            <a:pPr defTabSz="918176">
              <a:spcBef>
                <a:spcPts val="200"/>
              </a:spcBef>
            </a:pPr>
            <a:r>
              <a:rPr lang="en-US" sz="1600" dirty="0" smtClean="0">
                <a:solidFill>
                  <a:srgbClr val="595959"/>
                </a:solidFill>
                <a:latin typeface="Arial" pitchFamily="34" charset="0"/>
                <a:cs typeface="Arial" pitchFamily="34" charset="0"/>
              </a:rPr>
              <a:t>Step-2. </a:t>
            </a:r>
          </a:p>
          <a:p>
            <a:pPr defTabSz="918176">
              <a:spcBef>
                <a:spcPts val="200"/>
              </a:spcBef>
            </a:pPr>
            <a:r>
              <a:rPr lang="en-US" altLang="ja-JP" sz="1600" dirty="0" smtClean="0">
                <a:solidFill>
                  <a:srgbClr val="595959"/>
                </a:solidFill>
                <a:latin typeface="Arial" pitchFamily="34" charset="0"/>
                <a:cs typeface="Arial" pitchFamily="34" charset="0"/>
              </a:rPr>
              <a:t>Policy</a:t>
            </a:r>
            <a:r>
              <a:rPr lang="ja-JP" altLang="en-US" sz="1600" dirty="0" smtClean="0">
                <a:solidFill>
                  <a:srgbClr val="595959"/>
                </a:solidFill>
                <a:latin typeface="Arial" pitchFamily="34" charset="0"/>
                <a:cs typeface="Arial" pitchFamily="34" charset="0"/>
              </a:rPr>
              <a:t>作成</a:t>
            </a:r>
            <a:endParaRPr lang="en-US" sz="1600" dirty="0">
              <a:solidFill>
                <a:srgbClr val="595959"/>
              </a:solidFill>
              <a:latin typeface="Arial" pitchFamily="34" charset="0"/>
              <a:cs typeface="Arial" pitchFamily="34" charset="0"/>
            </a:endParaRPr>
          </a:p>
        </p:txBody>
      </p:sp>
    </p:spTree>
    <p:extLst>
      <p:ext uri="{BB962C8B-B14F-4D97-AF65-F5344CB8AC3E}">
        <p14:creationId xmlns:p14="http://schemas.microsoft.com/office/powerpoint/2010/main" val="173421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ja-JP" altLang="en-US" sz="1800" dirty="0" smtClean="0"/>
              <a:t>ネットワーク管理ユーザーに対し、ログイン</a:t>
            </a:r>
            <a:r>
              <a:rPr lang="ja-JP" altLang="en-US" sz="1800" dirty="0"/>
              <a:t>可能</a:t>
            </a:r>
            <a:r>
              <a:rPr lang="ja-JP" altLang="en-US" sz="1800" dirty="0" smtClean="0"/>
              <a:t>なデバイスと、実施可能なコマンドを柔軟</a:t>
            </a:r>
            <a:r>
              <a:rPr lang="ja-JP" altLang="en-US" sz="1800" dirty="0"/>
              <a:t>かつ細かいレベルで</a:t>
            </a:r>
            <a:r>
              <a:rPr lang="ja-JP" altLang="en-US" sz="1800" dirty="0" smtClean="0"/>
              <a:t>制御・監視</a:t>
            </a:r>
            <a:endParaRPr lang="ja-JP" altLang="en-US" sz="1800" dirty="0"/>
          </a:p>
          <a:p>
            <a:r>
              <a:rPr lang="en-US" sz="1800" dirty="0" smtClean="0"/>
              <a:t>Device Administration </a:t>
            </a:r>
            <a:r>
              <a:rPr lang="ja-JP" altLang="en-US" sz="1800" dirty="0" smtClean="0"/>
              <a:t>ライセンスが必要</a:t>
            </a:r>
            <a:endParaRPr lang="en-US" altLang="ja-JP" sz="1800" dirty="0" smtClean="0"/>
          </a:p>
          <a:p>
            <a:r>
              <a:rPr lang="ja-JP" altLang="en-US" sz="1800" dirty="0"/>
              <a:t>提供機能</a:t>
            </a:r>
            <a:r>
              <a:rPr lang="en-US" altLang="ja-JP" sz="1800" dirty="0"/>
              <a:t>:</a:t>
            </a:r>
          </a:p>
          <a:p>
            <a:pPr lvl="1"/>
            <a:r>
              <a:rPr lang="ja-JP" altLang="en-US" sz="1600" dirty="0"/>
              <a:t>コマンドレベルの認可</a:t>
            </a:r>
          </a:p>
          <a:p>
            <a:pPr lvl="1"/>
            <a:r>
              <a:rPr lang="ja-JP" altLang="en-US" sz="1600" dirty="0"/>
              <a:t>詳細な監査ログ</a:t>
            </a:r>
          </a:p>
          <a:p>
            <a:pPr lvl="1"/>
            <a:r>
              <a:rPr lang="ja-JP" altLang="en-US" sz="1600" dirty="0"/>
              <a:t>フローベース制御</a:t>
            </a:r>
            <a:endParaRPr lang="en-US" altLang="ja-JP" sz="1600" dirty="0"/>
          </a:p>
          <a:p>
            <a:endParaRPr lang="ja-JP" altLang="en-US" sz="1800" dirty="0"/>
          </a:p>
        </p:txBody>
      </p:sp>
      <p:sp>
        <p:nvSpPr>
          <p:cNvPr id="2" name="Title 1"/>
          <p:cNvSpPr>
            <a:spLocks noGrp="1"/>
          </p:cNvSpPr>
          <p:nvPr>
            <p:ph type="title"/>
          </p:nvPr>
        </p:nvSpPr>
        <p:spPr/>
        <p:txBody>
          <a:bodyPr/>
          <a:lstStyle/>
          <a:p>
            <a:r>
              <a:rPr lang="en-US" sz="2800" dirty="0" smtClean="0"/>
              <a:t>TACACS+ : </a:t>
            </a:r>
            <a:r>
              <a:rPr lang="ja-JP" altLang="en-US" sz="2800" dirty="0" smtClean="0"/>
              <a:t>デバイス管理のための</a:t>
            </a:r>
            <a:r>
              <a:rPr lang="en-US" sz="2800" dirty="0" smtClean="0"/>
              <a:t>AAA</a:t>
            </a:r>
            <a:endParaRPr lang="en-US" sz="2800" dirty="0"/>
          </a:p>
        </p:txBody>
      </p:sp>
      <p:pic>
        <p:nvPicPr>
          <p:cNvPr id="5" name="Picture 4"/>
          <p:cNvPicPr>
            <a:picLocks noChangeAspect="1"/>
          </p:cNvPicPr>
          <p:nvPr/>
        </p:nvPicPr>
        <p:blipFill>
          <a:blip r:embed="rId2"/>
          <a:stretch>
            <a:fillRect/>
          </a:stretch>
        </p:blipFill>
        <p:spPr>
          <a:xfrm>
            <a:off x="3806964" y="2827293"/>
            <a:ext cx="4976290" cy="1914927"/>
          </a:xfrm>
          <a:prstGeom prst="rect">
            <a:avLst/>
          </a:prstGeom>
        </p:spPr>
      </p:pic>
    </p:spTree>
    <p:extLst>
      <p:ext uri="{BB962C8B-B14F-4D97-AF65-F5344CB8AC3E}">
        <p14:creationId xmlns:p14="http://schemas.microsoft.com/office/powerpoint/2010/main" val="13160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59742" y="85056"/>
            <a:ext cx="8659976" cy="431312"/>
          </a:xfrm>
        </p:spPr>
        <p:txBody>
          <a:bodyPr/>
          <a:lstStyle/>
          <a:p>
            <a:r>
              <a:rPr lang="en-US" dirty="0" smtClean="0"/>
              <a:t>TACACS </a:t>
            </a:r>
            <a:r>
              <a:rPr lang="ja-JP" altLang="en-US" dirty="0" smtClean="0"/>
              <a:t>設定</a:t>
            </a:r>
            <a:r>
              <a:rPr lang="en-US" altLang="ja-JP" dirty="0"/>
              <a:t> </a:t>
            </a:r>
            <a:r>
              <a:rPr lang="en-US" altLang="ja-JP" dirty="0" smtClean="0"/>
              <a:t>: </a:t>
            </a:r>
            <a:r>
              <a:rPr lang="en-US" dirty="0" smtClean="0"/>
              <a:t>Network Devices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671513"/>
            <a:ext cx="7058025" cy="380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ounded Rectangle 10"/>
          <p:cNvSpPr/>
          <p:nvPr/>
        </p:nvSpPr>
        <p:spPr>
          <a:xfrm>
            <a:off x="2148350" y="2137441"/>
            <a:ext cx="984803" cy="205709"/>
          </a:xfrm>
          <a:prstGeom prst="roundRect">
            <a:avLst>
              <a:gd name="adj" fmla="val 4697"/>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lIns="51449" tIns="25725" rIns="51449" bIns="25725" rtlCol="0" anchor="ctr"/>
          <a:lstStyle/>
          <a:p>
            <a:pPr algn="ctr" defTabSz="685891" fontAlgn="auto">
              <a:spcBef>
                <a:spcPts val="0"/>
              </a:spcBef>
              <a:spcAft>
                <a:spcPts val="0"/>
              </a:spcAft>
              <a:defRPr/>
            </a:pPr>
            <a:endParaRPr lang="en-US" sz="1400" kern="0" dirty="0">
              <a:solidFill>
                <a:srgbClr val="FFFFFF"/>
              </a:solidFill>
              <a:latin typeface="Arial"/>
              <a:ea typeface="+mn-ea"/>
              <a:cs typeface="+mn-cs"/>
            </a:endParaRPr>
          </a:p>
        </p:txBody>
      </p:sp>
      <p:cxnSp>
        <p:nvCxnSpPr>
          <p:cNvPr id="12" name="Elbow Connector 11"/>
          <p:cNvCxnSpPr/>
          <p:nvPr/>
        </p:nvCxnSpPr>
        <p:spPr bwMode="auto">
          <a:xfrm>
            <a:off x="3152208" y="2219325"/>
            <a:ext cx="2181793" cy="104775"/>
          </a:xfrm>
          <a:prstGeom prst="bentConnector3">
            <a:avLst>
              <a:gd name="adj1" fmla="val 50000"/>
            </a:avLst>
          </a:prstGeom>
          <a:noFill/>
          <a:ln w="25400" cap="flat" cmpd="sng" algn="ctr">
            <a:solidFill>
              <a:srgbClr val="FF0000"/>
            </a:solidFill>
            <a:prstDash val="solid"/>
          </a:ln>
          <a:effectLst>
            <a:outerShdw blurRad="76200" dist="50800" dir="5400000" algn="ctr" rotWithShape="0">
              <a:srgbClr val="000000">
                <a:alpha val="27000"/>
              </a:srgbClr>
            </a:outerShdw>
          </a:effectLst>
        </p:spPr>
      </p:cxn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74757" y="857041"/>
            <a:ext cx="2791820" cy="2823240"/>
          </a:xfrm>
          <a:prstGeom prst="rect">
            <a:avLst/>
          </a:prstGeom>
          <a:noFill/>
          <a:ln w="2540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pic>
        <p:nvPicPr>
          <p:cNvPr id="2" name="Picture 1" descr="Screen Shot 2015-12-04 at 13.30.08.png"/>
          <p:cNvPicPr>
            <a:picLocks noChangeAspect="1"/>
          </p:cNvPicPr>
          <p:nvPr/>
        </p:nvPicPr>
        <p:blipFill rotWithShape="1">
          <a:blip r:embed="rId5">
            <a:extLst>
              <a:ext uri="{28A0092B-C50C-407E-A947-70E740481C1C}">
                <a14:useLocalDpi xmlns:a14="http://schemas.microsoft.com/office/drawing/2010/main" val="0"/>
              </a:ext>
            </a:extLst>
          </a:blip>
          <a:srcRect l="22562" t="68028" r="16726" b="13056"/>
          <a:stretch/>
        </p:blipFill>
        <p:spPr>
          <a:xfrm>
            <a:off x="4974757" y="3698553"/>
            <a:ext cx="4132696" cy="991125"/>
          </a:xfrm>
          <a:prstGeom prst="rect">
            <a:avLst/>
          </a:prstGeom>
          <a:ln w="28575" cmpd="sng">
            <a:solidFill>
              <a:srgbClr val="FF0000"/>
            </a:solidFill>
          </a:ln>
          <a:effectLst/>
        </p:spPr>
      </p:pic>
    </p:spTree>
    <p:extLst>
      <p:ext uri="{BB962C8B-B14F-4D97-AF65-F5344CB8AC3E}">
        <p14:creationId xmlns:p14="http://schemas.microsoft.com/office/powerpoint/2010/main" val="83076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dissolve">
                                      <p:cBhvr>
                                        <p:cTn id="13" dur="500"/>
                                        <p:tgtEl>
                                          <p:spTgt spid="1027"/>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TACACS </a:t>
            </a:r>
            <a:r>
              <a:rPr lang="ja-JP" altLang="en-US" dirty="0"/>
              <a:t>設定</a:t>
            </a:r>
            <a:r>
              <a:rPr lang="en-US" altLang="ja-JP" dirty="0"/>
              <a:t> : </a:t>
            </a:r>
            <a:r>
              <a:rPr lang="en-US" dirty="0" smtClean="0"/>
              <a:t>Command Set</a:t>
            </a:r>
            <a:endParaRPr lang="en-US" dirty="0"/>
          </a:p>
        </p:txBody>
      </p:sp>
      <p:pic>
        <p:nvPicPr>
          <p:cNvPr id="3" name="Picture 2" descr="Screen Shot 2015-12-04 at 14.53.12.png"/>
          <p:cNvPicPr>
            <a:picLocks noChangeAspect="1"/>
          </p:cNvPicPr>
          <p:nvPr/>
        </p:nvPicPr>
        <p:blipFill rotWithShape="1">
          <a:blip r:embed="rId2" cstate="screen">
            <a:extLst>
              <a:ext uri="{28A0092B-C50C-407E-A947-70E740481C1C}">
                <a14:useLocalDpi xmlns:a14="http://schemas.microsoft.com/office/drawing/2010/main"/>
              </a:ext>
            </a:extLst>
          </a:blip>
          <a:srcRect b="8779"/>
          <a:stretch/>
        </p:blipFill>
        <p:spPr>
          <a:xfrm>
            <a:off x="268251" y="889682"/>
            <a:ext cx="6675243" cy="2053541"/>
          </a:xfrm>
          <a:prstGeom prst="rect">
            <a:avLst/>
          </a:prstGeom>
          <a:ln>
            <a:noFill/>
          </a:ln>
          <a:effectLst>
            <a:outerShdw blurRad="292100" dist="139700" dir="2700000" algn="tl" rotWithShape="0">
              <a:srgbClr val="333333">
                <a:alpha val="65000"/>
              </a:srgbClr>
            </a:outerShdw>
          </a:effectLst>
        </p:spPr>
      </p:pic>
      <p:pic>
        <p:nvPicPr>
          <p:cNvPr id="4" name="Picture 3" descr="Screen Shot 2015-12-04 at 13.44.59.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6536" y="2513627"/>
            <a:ext cx="5941284" cy="258419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68251" y="3131236"/>
            <a:ext cx="2997495" cy="584776"/>
          </a:xfrm>
          <a:prstGeom prst="rect">
            <a:avLst/>
          </a:prstGeom>
          <a:noFill/>
        </p:spPr>
        <p:txBody>
          <a:bodyPr wrap="square" rtlCol="0">
            <a:spAutoFit/>
          </a:bodyPr>
          <a:lstStyle/>
          <a:p>
            <a:r>
              <a:rPr lang="ja-JP" altLang="en-US" sz="1600" dirty="0" smtClean="0"/>
              <a:t>許可・禁止対象のコマンドセットを定義</a:t>
            </a:r>
            <a:endParaRPr lang="en-US" sz="1600" dirty="0"/>
          </a:p>
        </p:txBody>
      </p:sp>
      <p:sp>
        <p:nvSpPr>
          <p:cNvPr id="6" name="Rounded Rectangle 5"/>
          <p:cNvSpPr/>
          <p:nvPr/>
        </p:nvSpPr>
        <p:spPr>
          <a:xfrm>
            <a:off x="3221358" y="3551212"/>
            <a:ext cx="1676153" cy="205709"/>
          </a:xfrm>
          <a:prstGeom prst="roundRect">
            <a:avLst>
              <a:gd name="adj" fmla="val 4697"/>
            </a:avLst>
          </a:prstGeom>
          <a:noFill/>
          <a:ln/>
        </p:spPr>
        <p:style>
          <a:lnRef idx="2">
            <a:schemeClr val="accent6"/>
          </a:lnRef>
          <a:fillRef idx="1">
            <a:schemeClr val="lt1"/>
          </a:fillRef>
          <a:effectRef idx="0">
            <a:schemeClr val="accent6"/>
          </a:effectRef>
          <a:fontRef idx="minor">
            <a:schemeClr val="dk1"/>
          </a:fontRef>
        </p:style>
        <p:txBody>
          <a:bodyPr lIns="51449" tIns="25725" rIns="51449" bIns="25725" rtlCol="0" anchor="ctr"/>
          <a:lstStyle/>
          <a:p>
            <a:pPr algn="ctr" defTabSz="685891" fontAlgn="auto">
              <a:spcBef>
                <a:spcPts val="0"/>
              </a:spcBef>
              <a:spcAft>
                <a:spcPts val="0"/>
              </a:spcAft>
              <a:defRPr/>
            </a:pPr>
            <a:endParaRPr lang="en-US" sz="1400" kern="0" dirty="0">
              <a:solidFill>
                <a:srgbClr val="FFFFFF"/>
              </a:solidFill>
              <a:latin typeface="Arial"/>
              <a:ea typeface="+mn-ea"/>
              <a:cs typeface="+mn-cs"/>
            </a:endParaRPr>
          </a:p>
        </p:txBody>
      </p:sp>
      <p:cxnSp>
        <p:nvCxnSpPr>
          <p:cNvPr id="7" name="Elbow Connector 6"/>
          <p:cNvCxnSpPr/>
          <p:nvPr/>
        </p:nvCxnSpPr>
        <p:spPr bwMode="auto">
          <a:xfrm flipV="1">
            <a:off x="2393933" y="3656426"/>
            <a:ext cx="827425" cy="536943"/>
          </a:xfrm>
          <a:prstGeom prst="bentConnector3">
            <a:avLst>
              <a:gd name="adj1" fmla="val 50000"/>
            </a:avLst>
          </a:prstGeom>
          <a:ln/>
        </p:spPr>
        <p:style>
          <a:lnRef idx="2">
            <a:schemeClr val="accent6"/>
          </a:lnRef>
          <a:fillRef idx="1">
            <a:schemeClr val="lt1"/>
          </a:fillRef>
          <a:effectRef idx="0">
            <a:schemeClr val="accent6"/>
          </a:effectRef>
          <a:fontRef idx="minor">
            <a:schemeClr val="dk1"/>
          </a:fontRef>
        </p:style>
      </p:cxnSp>
      <p:sp>
        <p:nvSpPr>
          <p:cNvPr id="10" name="TextBox 9"/>
          <p:cNvSpPr txBox="1"/>
          <p:nvPr/>
        </p:nvSpPr>
        <p:spPr>
          <a:xfrm>
            <a:off x="594258" y="4030344"/>
            <a:ext cx="1799675"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dirty="0" smtClean="0"/>
              <a:t>Blacklist</a:t>
            </a:r>
            <a:r>
              <a:rPr lang="ja-JP" altLang="en-US" sz="1400" dirty="0" smtClean="0"/>
              <a:t>指定の場合</a:t>
            </a:r>
            <a:endParaRPr lang="en-US" sz="1400" dirty="0"/>
          </a:p>
        </p:txBody>
      </p:sp>
      <p:sp>
        <p:nvSpPr>
          <p:cNvPr id="11" name="TextBox 10"/>
          <p:cNvSpPr txBox="1"/>
          <p:nvPr/>
        </p:nvSpPr>
        <p:spPr>
          <a:xfrm>
            <a:off x="268251" y="590551"/>
            <a:ext cx="6913547" cy="338554"/>
          </a:xfrm>
          <a:prstGeom prst="rect">
            <a:avLst/>
          </a:prstGeom>
          <a:noFill/>
        </p:spPr>
        <p:txBody>
          <a:bodyPr wrap="square" rtlCol="0">
            <a:spAutoFit/>
          </a:bodyPr>
          <a:lstStyle/>
          <a:p>
            <a:r>
              <a:rPr lang="en-US" sz="1600" dirty="0" smtClean="0"/>
              <a:t>Work Centers &gt; Device Administration &gt; Policy Result</a:t>
            </a:r>
            <a:endParaRPr lang="en-US" sz="1600" dirty="0"/>
          </a:p>
        </p:txBody>
      </p:sp>
    </p:spTree>
    <p:extLst>
      <p:ext uri="{BB962C8B-B14F-4D97-AF65-F5344CB8AC3E}">
        <p14:creationId xmlns:p14="http://schemas.microsoft.com/office/powerpoint/2010/main" val="121226486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12-04 at 14.55.3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99" y="850596"/>
            <a:ext cx="6685089" cy="19669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TACACS </a:t>
            </a:r>
            <a:r>
              <a:rPr lang="ja-JP" altLang="en-US" dirty="0"/>
              <a:t>設定</a:t>
            </a:r>
            <a:r>
              <a:rPr lang="en-US" altLang="ja-JP" dirty="0"/>
              <a:t> : </a:t>
            </a:r>
            <a:r>
              <a:rPr lang="en-US" altLang="ja-JP" dirty="0" smtClean="0"/>
              <a:t>Shell </a:t>
            </a:r>
            <a:r>
              <a:rPr lang="en-US" dirty="0" smtClean="0"/>
              <a:t>Profile</a:t>
            </a:r>
            <a:endParaRPr lang="en-US" dirty="0"/>
          </a:p>
        </p:txBody>
      </p:sp>
      <p:pic>
        <p:nvPicPr>
          <p:cNvPr id="5" name="Picture 4" descr="Screen Shot 2015-12-04 at 13.45.41.png"/>
          <p:cNvPicPr>
            <a:picLocks noChangeAspect="1"/>
          </p:cNvPicPr>
          <p:nvPr/>
        </p:nvPicPr>
        <p:blipFill rotWithShape="1">
          <a:blip r:embed="rId3" cstate="screen">
            <a:extLst>
              <a:ext uri="{28A0092B-C50C-407E-A947-70E740481C1C}">
                <a14:useLocalDpi xmlns:a14="http://schemas.microsoft.com/office/drawing/2010/main"/>
              </a:ext>
            </a:extLst>
          </a:blip>
          <a:srcRect t="5994"/>
          <a:stretch/>
        </p:blipFill>
        <p:spPr>
          <a:xfrm>
            <a:off x="3881445" y="1400287"/>
            <a:ext cx="5262555" cy="374321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01525" y="3250001"/>
            <a:ext cx="3061454" cy="1015663"/>
          </a:xfrm>
          <a:prstGeom prst="rect">
            <a:avLst/>
          </a:prstGeom>
          <a:noFill/>
        </p:spPr>
        <p:txBody>
          <a:bodyPr wrap="square" rtlCol="0">
            <a:spAutoFit/>
          </a:bodyPr>
          <a:lstStyle/>
          <a:p>
            <a:r>
              <a:rPr lang="ja-JP" altLang="en-US" sz="1600" dirty="0" smtClean="0"/>
              <a:t>デフォルト</a:t>
            </a:r>
            <a:r>
              <a:rPr lang="en-US" altLang="ja-JP" sz="1600" dirty="0" smtClean="0"/>
              <a:t>Privilege</a:t>
            </a:r>
            <a:r>
              <a:rPr lang="ja-JP" altLang="en-US" sz="1600" dirty="0" smtClean="0"/>
              <a:t>、</a:t>
            </a:r>
            <a:r>
              <a:rPr lang="en-US" altLang="ja-JP" sz="1600" dirty="0" smtClean="0"/>
              <a:t>Timeout</a:t>
            </a:r>
            <a:r>
              <a:rPr lang="ja-JP" altLang="en-US" sz="1600" dirty="0" smtClean="0"/>
              <a:t>値</a:t>
            </a:r>
            <a:endParaRPr lang="en-US" altLang="ja-JP" sz="1600" dirty="0" smtClean="0"/>
          </a:p>
          <a:p>
            <a:r>
              <a:rPr lang="ja-JP" altLang="en-US" sz="1600" dirty="0" smtClean="0"/>
              <a:t>等の</a:t>
            </a:r>
            <a:r>
              <a:rPr lang="en-US" altLang="ja-JP" sz="1600" dirty="0" smtClean="0"/>
              <a:t>Shell</a:t>
            </a:r>
            <a:r>
              <a:rPr lang="ja-JP" altLang="en-US" sz="1600" dirty="0" smtClean="0"/>
              <a:t>プロファイルを定義</a:t>
            </a:r>
            <a:endParaRPr lang="en-US" altLang="ja-JP" sz="1600" dirty="0" smtClean="0"/>
          </a:p>
          <a:p>
            <a:r>
              <a:rPr lang="ja-JP" altLang="en-US" sz="1400" dirty="0" smtClean="0"/>
              <a:t>デバイス</a:t>
            </a:r>
            <a:r>
              <a:rPr lang="en-US" sz="1400" dirty="0" smtClean="0"/>
              <a:t> (IOS, WLC etc.) </a:t>
            </a:r>
            <a:r>
              <a:rPr lang="ja-JP" altLang="en-US" sz="1400" dirty="0" smtClean="0"/>
              <a:t>毎に異なるプロファイル作成を推奨</a:t>
            </a:r>
            <a:endParaRPr lang="en-US" sz="1400" dirty="0"/>
          </a:p>
        </p:txBody>
      </p:sp>
      <p:sp>
        <p:nvSpPr>
          <p:cNvPr id="8" name="TextBox 7"/>
          <p:cNvSpPr txBox="1"/>
          <p:nvPr/>
        </p:nvSpPr>
        <p:spPr>
          <a:xfrm>
            <a:off x="268251" y="554007"/>
            <a:ext cx="6913547" cy="338554"/>
          </a:xfrm>
          <a:prstGeom prst="rect">
            <a:avLst/>
          </a:prstGeom>
          <a:noFill/>
        </p:spPr>
        <p:txBody>
          <a:bodyPr wrap="square" rtlCol="0">
            <a:spAutoFit/>
          </a:bodyPr>
          <a:lstStyle/>
          <a:p>
            <a:r>
              <a:rPr lang="en-US" sz="1600" dirty="0" smtClean="0"/>
              <a:t>Work Centers &gt; Device Administration &gt; Policy Result</a:t>
            </a:r>
            <a:endParaRPr lang="en-US" sz="1600" dirty="0"/>
          </a:p>
        </p:txBody>
      </p:sp>
    </p:spTree>
    <p:extLst>
      <p:ext uri="{BB962C8B-B14F-4D97-AF65-F5344CB8AC3E}">
        <p14:creationId xmlns:p14="http://schemas.microsoft.com/office/powerpoint/2010/main" val="135815973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48967"/>
            <a:ext cx="8513064" cy="434974"/>
          </a:xfrm>
        </p:spPr>
        <p:txBody>
          <a:bodyPr/>
          <a:lstStyle/>
          <a:p>
            <a:r>
              <a:rPr lang="en-US" dirty="0"/>
              <a:t>TACACS </a:t>
            </a:r>
            <a:r>
              <a:rPr lang="ja-JP" altLang="en-US" dirty="0"/>
              <a:t>設定</a:t>
            </a:r>
            <a:r>
              <a:rPr lang="en-US" altLang="ja-JP" dirty="0"/>
              <a:t> : </a:t>
            </a:r>
            <a:r>
              <a:rPr lang="en-US" dirty="0" smtClean="0"/>
              <a:t>Device Admin Policy</a:t>
            </a:r>
            <a:br>
              <a:rPr lang="en-US" dirty="0" smtClean="0"/>
            </a:br>
            <a:r>
              <a:rPr lang="ja-JP" altLang="en-US" sz="2400" dirty="0"/>
              <a:t>（例：</a:t>
            </a:r>
            <a:r>
              <a:rPr lang="en-US" altLang="ja-JP" sz="2400" dirty="0"/>
              <a:t>Cisco IOS</a:t>
            </a:r>
            <a:r>
              <a:rPr lang="ja-JP" altLang="en-US" sz="2400" dirty="0"/>
              <a:t>）</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9742" y="1187023"/>
            <a:ext cx="8659975" cy="3734066"/>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88469" y="1972788"/>
            <a:ext cx="8941777" cy="1429885"/>
            <a:chOff x="88469" y="1698708"/>
            <a:chExt cx="8941777" cy="1429885"/>
          </a:xfrm>
        </p:grpSpPr>
        <p:sp>
          <p:nvSpPr>
            <p:cNvPr id="4" name="Rectangle 3"/>
            <p:cNvSpPr/>
            <p:nvPr/>
          </p:nvSpPr>
          <p:spPr>
            <a:xfrm>
              <a:off x="2356339" y="2794944"/>
              <a:ext cx="6365631" cy="333649"/>
            </a:xfrm>
            <a:prstGeom prst="rect">
              <a:avLst/>
            </a:prstGeom>
            <a:noFill/>
            <a:ln w="31750">
              <a:solidFill>
                <a:srgbClr val="7030A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Freeform 6"/>
            <p:cNvSpPr/>
            <p:nvPr/>
          </p:nvSpPr>
          <p:spPr>
            <a:xfrm>
              <a:off x="88469" y="2473769"/>
              <a:ext cx="8941777" cy="321176"/>
            </a:xfrm>
            <a:custGeom>
              <a:avLst/>
              <a:gdLst>
                <a:gd name="connsiteX0" fmla="*/ 2250831 w 8941777"/>
                <a:gd name="connsiteY0" fmla="*/ 896815 h 905607"/>
                <a:gd name="connsiteX1" fmla="*/ 0 w 8941777"/>
                <a:gd name="connsiteY1" fmla="*/ 0 h 905607"/>
                <a:gd name="connsiteX2" fmla="*/ 8941777 w 8941777"/>
                <a:gd name="connsiteY2" fmla="*/ 0 h 905607"/>
                <a:gd name="connsiteX3" fmla="*/ 8616462 w 8941777"/>
                <a:gd name="connsiteY3" fmla="*/ 905607 h 905607"/>
                <a:gd name="connsiteX4" fmla="*/ 2250831 w 8941777"/>
                <a:gd name="connsiteY4" fmla="*/ 896815 h 9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1777" h="905607">
                  <a:moveTo>
                    <a:pt x="2250831" y="896815"/>
                  </a:moveTo>
                  <a:lnTo>
                    <a:pt x="0" y="0"/>
                  </a:lnTo>
                  <a:lnTo>
                    <a:pt x="8941777" y="0"/>
                  </a:lnTo>
                  <a:lnTo>
                    <a:pt x="8616462" y="905607"/>
                  </a:lnTo>
                  <a:lnTo>
                    <a:pt x="2250831" y="896815"/>
                  </a:lnTo>
                  <a:close/>
                </a:path>
              </a:pathLst>
            </a:custGeom>
            <a:solidFill>
              <a:schemeClr val="accent4">
                <a:alpha val="89000"/>
              </a:schemeClr>
            </a:solidFill>
            <a:ln w="31750">
              <a:solidFill>
                <a:srgbClr val="7030A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23383" t="48502" r="20483" b="40493"/>
            <a:stretch/>
          </p:blipFill>
          <p:spPr>
            <a:xfrm>
              <a:off x="107144" y="1698708"/>
              <a:ext cx="8923101" cy="754302"/>
            </a:xfrm>
            <a:prstGeom prst="rect">
              <a:avLst/>
            </a:prstGeom>
            <a:ln w="28575" cmpd="sng">
              <a:solidFill>
                <a:srgbClr val="660066"/>
              </a:solidFill>
            </a:ln>
            <a:effectLst/>
          </p:spPr>
        </p:pic>
      </p:grpSp>
      <p:sp>
        <p:nvSpPr>
          <p:cNvPr id="10" name="TextBox 9"/>
          <p:cNvSpPr txBox="1"/>
          <p:nvPr/>
        </p:nvSpPr>
        <p:spPr>
          <a:xfrm>
            <a:off x="268251" y="828087"/>
            <a:ext cx="6913547" cy="338554"/>
          </a:xfrm>
          <a:prstGeom prst="rect">
            <a:avLst/>
          </a:prstGeom>
          <a:noFill/>
        </p:spPr>
        <p:txBody>
          <a:bodyPr wrap="square" rtlCol="0">
            <a:spAutoFit/>
          </a:bodyPr>
          <a:lstStyle/>
          <a:p>
            <a:r>
              <a:rPr lang="en-US" sz="1600" dirty="0" smtClean="0"/>
              <a:t>Work Centers &gt; Device Administration &gt; Device Admin Policy Sets</a:t>
            </a:r>
            <a:endParaRPr lang="en-US" sz="1600" dirty="0"/>
          </a:p>
        </p:txBody>
      </p:sp>
    </p:spTree>
    <p:extLst>
      <p:ext uri="{BB962C8B-B14F-4D97-AF65-F5344CB8AC3E}">
        <p14:creationId xmlns:p14="http://schemas.microsoft.com/office/powerpoint/2010/main" val="987032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30289"/>
            <a:ext cx="8513064" cy="434974"/>
          </a:xfrm>
        </p:spPr>
        <p:txBody>
          <a:bodyPr/>
          <a:lstStyle/>
          <a:p>
            <a:r>
              <a:rPr lang="en-US" dirty="0"/>
              <a:t>TACACS </a:t>
            </a:r>
            <a:r>
              <a:rPr lang="ja-JP" altLang="en-US" dirty="0"/>
              <a:t>設定</a:t>
            </a:r>
            <a:r>
              <a:rPr lang="en-US" altLang="ja-JP" dirty="0"/>
              <a:t> : </a:t>
            </a:r>
            <a:r>
              <a:rPr lang="en-US" dirty="0"/>
              <a:t>Device Admin </a:t>
            </a:r>
            <a:r>
              <a:rPr lang="en-US" dirty="0" smtClean="0"/>
              <a:t>Policy</a:t>
            </a:r>
            <a:br>
              <a:rPr lang="en-US" dirty="0" smtClean="0"/>
            </a:br>
            <a:r>
              <a:rPr lang="ja-JP" altLang="en-US" sz="2400" dirty="0" smtClean="0"/>
              <a:t>（例：</a:t>
            </a:r>
            <a:r>
              <a:rPr lang="en-US" altLang="ja-JP" sz="2400" dirty="0" smtClean="0"/>
              <a:t>Cisco IOS</a:t>
            </a:r>
            <a:r>
              <a:rPr lang="ja-JP" altLang="en-US" sz="2400" dirty="0" smtClean="0"/>
              <a:t>）</a:t>
            </a:r>
            <a:endParaRPr lang="en-US" sz="24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9742" y="1187023"/>
            <a:ext cx="8659975" cy="373406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365131" y="4028479"/>
            <a:ext cx="6365631" cy="940777"/>
          </a:xfrm>
          <a:prstGeom prst="rect">
            <a:avLst/>
          </a:prstGeom>
          <a:noFill/>
          <a:ln w="31750">
            <a:solidFill>
              <a:srgbClr val="7030A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 name="Group 4"/>
          <p:cNvGrpSpPr/>
          <p:nvPr/>
        </p:nvGrpSpPr>
        <p:grpSpPr>
          <a:xfrm>
            <a:off x="96715" y="1226399"/>
            <a:ext cx="8941777" cy="2810872"/>
            <a:chOff x="96715" y="1198420"/>
            <a:chExt cx="8941777" cy="2810872"/>
          </a:xfrm>
        </p:grpSpPr>
        <p:pic>
          <p:nvPicPr>
            <p:cNvPr id="6" name="Picture 5"/>
            <p:cNvPicPr>
              <a:picLocks noChangeAspect="1"/>
            </p:cNvPicPr>
            <p:nvPr/>
          </p:nvPicPr>
          <p:blipFill>
            <a:blip r:embed="rId3"/>
            <a:stretch>
              <a:fillRect/>
            </a:stretch>
          </p:blipFill>
          <p:spPr>
            <a:xfrm>
              <a:off x="123092" y="1198420"/>
              <a:ext cx="8906608" cy="1882608"/>
            </a:xfrm>
            <a:prstGeom prst="rect">
              <a:avLst/>
            </a:prstGeom>
            <a:ln w="31750">
              <a:solidFill>
                <a:srgbClr val="7030A0"/>
              </a:solidFill>
            </a:ln>
          </p:spPr>
        </p:pic>
        <p:sp>
          <p:nvSpPr>
            <p:cNvPr id="7" name="Freeform 6"/>
            <p:cNvSpPr/>
            <p:nvPr/>
          </p:nvSpPr>
          <p:spPr>
            <a:xfrm>
              <a:off x="96715" y="3103685"/>
              <a:ext cx="8941777" cy="905607"/>
            </a:xfrm>
            <a:custGeom>
              <a:avLst/>
              <a:gdLst>
                <a:gd name="connsiteX0" fmla="*/ 2250831 w 8941777"/>
                <a:gd name="connsiteY0" fmla="*/ 896815 h 905607"/>
                <a:gd name="connsiteX1" fmla="*/ 0 w 8941777"/>
                <a:gd name="connsiteY1" fmla="*/ 0 h 905607"/>
                <a:gd name="connsiteX2" fmla="*/ 8941777 w 8941777"/>
                <a:gd name="connsiteY2" fmla="*/ 0 h 905607"/>
                <a:gd name="connsiteX3" fmla="*/ 8616462 w 8941777"/>
                <a:gd name="connsiteY3" fmla="*/ 905607 h 905607"/>
                <a:gd name="connsiteX4" fmla="*/ 2250831 w 8941777"/>
                <a:gd name="connsiteY4" fmla="*/ 896815 h 9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1777" h="905607">
                  <a:moveTo>
                    <a:pt x="2250831" y="896815"/>
                  </a:moveTo>
                  <a:lnTo>
                    <a:pt x="0" y="0"/>
                  </a:lnTo>
                  <a:lnTo>
                    <a:pt x="8941777" y="0"/>
                  </a:lnTo>
                  <a:lnTo>
                    <a:pt x="8616462" y="905607"/>
                  </a:lnTo>
                  <a:lnTo>
                    <a:pt x="2250831" y="896815"/>
                  </a:lnTo>
                  <a:close/>
                </a:path>
              </a:pathLst>
            </a:custGeom>
            <a:solidFill>
              <a:schemeClr val="accent4">
                <a:alpha val="89000"/>
              </a:schemeClr>
            </a:solidFill>
            <a:ln w="31750">
              <a:solidFill>
                <a:srgbClr val="7030A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8" name="TextBox 7"/>
          <p:cNvSpPr txBox="1"/>
          <p:nvPr/>
        </p:nvSpPr>
        <p:spPr>
          <a:xfrm>
            <a:off x="268251" y="828087"/>
            <a:ext cx="6913547" cy="338554"/>
          </a:xfrm>
          <a:prstGeom prst="rect">
            <a:avLst/>
          </a:prstGeom>
          <a:noFill/>
        </p:spPr>
        <p:txBody>
          <a:bodyPr wrap="square" rtlCol="0">
            <a:spAutoFit/>
          </a:bodyPr>
          <a:lstStyle/>
          <a:p>
            <a:r>
              <a:rPr lang="en-US" sz="1600" dirty="0" smtClean="0"/>
              <a:t>Work Centers &gt; Device Administration &gt; Device Admin Policy Sets</a:t>
            </a:r>
            <a:endParaRPr lang="en-US" sz="1600" dirty="0"/>
          </a:p>
        </p:txBody>
      </p:sp>
    </p:spTree>
    <p:extLst>
      <p:ext uri="{BB962C8B-B14F-4D97-AF65-F5344CB8AC3E}">
        <p14:creationId xmlns:p14="http://schemas.microsoft.com/office/powerpoint/2010/main" val="1893269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2-09 at 10.27.40.png"/>
          <p:cNvPicPr>
            <a:picLocks noChangeAspect="1"/>
          </p:cNvPicPr>
          <p:nvPr/>
        </p:nvPicPr>
        <p:blipFill rotWithShape="1">
          <a:blip r:embed="rId3">
            <a:extLst>
              <a:ext uri="{28A0092B-C50C-407E-A947-70E740481C1C}">
                <a14:useLocalDpi xmlns:a14="http://schemas.microsoft.com/office/drawing/2010/main" val="0"/>
              </a:ext>
            </a:extLst>
          </a:blip>
          <a:srcRect l="38786" r="2469"/>
          <a:stretch/>
        </p:blipFill>
        <p:spPr>
          <a:xfrm>
            <a:off x="148099" y="1145409"/>
            <a:ext cx="3517259" cy="1328721"/>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ctrTitle"/>
          </p:nvPr>
        </p:nvSpPr>
        <p:spPr>
          <a:xfrm>
            <a:off x="259742" y="263789"/>
            <a:ext cx="8659976" cy="431312"/>
          </a:xfrm>
        </p:spPr>
        <p:txBody>
          <a:bodyPr/>
          <a:lstStyle/>
          <a:p>
            <a:r>
              <a:rPr lang="en-US" dirty="0" smtClean="0"/>
              <a:t>TACACS </a:t>
            </a:r>
            <a:r>
              <a:rPr lang="en-US" dirty="0" err="1" smtClean="0"/>
              <a:t>Livelog</a:t>
            </a:r>
            <a:endParaRPr lang="en-US" dirty="0"/>
          </a:p>
        </p:txBody>
      </p:sp>
      <p:sp>
        <p:nvSpPr>
          <p:cNvPr id="9" name="Rounded Rectangle 8"/>
          <p:cNvSpPr/>
          <p:nvPr/>
        </p:nvSpPr>
        <p:spPr>
          <a:xfrm>
            <a:off x="1914389" y="1448722"/>
            <a:ext cx="1519057" cy="246821"/>
          </a:xfrm>
          <a:prstGeom prst="roundRect">
            <a:avLst>
              <a:gd name="adj" fmla="val 4697"/>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lIns="51449" tIns="25725" rIns="51449" bIns="25725" rtlCol="0" anchor="ctr"/>
          <a:lstStyle/>
          <a:p>
            <a:pPr algn="ctr" defTabSz="685891" fontAlgn="auto">
              <a:spcBef>
                <a:spcPts val="0"/>
              </a:spcBef>
              <a:spcAft>
                <a:spcPts val="0"/>
              </a:spcAft>
              <a:defRPr/>
            </a:pPr>
            <a:endParaRPr lang="en-US" sz="1400" kern="0" dirty="0">
              <a:solidFill>
                <a:srgbClr val="FFFFFF"/>
              </a:solidFill>
              <a:latin typeface="Arial"/>
              <a:ea typeface="+mn-ea"/>
              <a:cs typeface="+mn-cs"/>
            </a:endParaRPr>
          </a:p>
        </p:txBody>
      </p:sp>
      <p:pic>
        <p:nvPicPr>
          <p:cNvPr id="5" name="Picture 4" descr="Screen Shot 2015-12-09 at 10.27.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8" y="2732222"/>
            <a:ext cx="9144000" cy="2025570"/>
          </a:xfrm>
          <a:prstGeom prst="rect">
            <a:avLst/>
          </a:prstGeom>
          <a:ln>
            <a:noFill/>
          </a:ln>
          <a:effectLst>
            <a:outerShdw blurRad="292100" dist="139700" dir="2700000" algn="tl" rotWithShape="0">
              <a:srgbClr val="333333">
                <a:alpha val="65000"/>
              </a:srgbClr>
            </a:outerShdw>
          </a:effectLst>
        </p:spPr>
      </p:pic>
      <p:pic>
        <p:nvPicPr>
          <p:cNvPr id="6" name="Picture 5" descr="Screen Shot 2015-12-09 at 10.30.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9041" y="460398"/>
            <a:ext cx="2341033" cy="2013732"/>
          </a:xfrm>
          <a:prstGeom prst="rect">
            <a:avLst/>
          </a:prstGeom>
          <a:ln>
            <a:noFill/>
          </a:ln>
          <a:effectLst>
            <a:outerShdw blurRad="292100" dist="139700" dir="2700000" algn="tl" rotWithShape="0">
              <a:srgbClr val="333333">
                <a:alpha val="65000"/>
              </a:srgbClr>
            </a:outerShdw>
          </a:effectLst>
        </p:spPr>
      </p:pic>
      <p:sp>
        <p:nvSpPr>
          <p:cNvPr id="10" name="Rounded Rectangle 9"/>
          <p:cNvSpPr/>
          <p:nvPr/>
        </p:nvSpPr>
        <p:spPr>
          <a:xfrm>
            <a:off x="4703704" y="357474"/>
            <a:ext cx="4216014" cy="2229555"/>
          </a:xfrm>
          <a:prstGeom prst="roundRect">
            <a:avLst>
              <a:gd name="adj" fmla="val 10760"/>
            </a:avLst>
          </a:prstGeom>
          <a:noFill/>
          <a:ln w="12700" cmpd="sng">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TextBox 10"/>
          <p:cNvSpPr txBox="1"/>
          <p:nvPr/>
        </p:nvSpPr>
        <p:spPr>
          <a:xfrm>
            <a:off x="4883856" y="1699266"/>
            <a:ext cx="1505185" cy="584776"/>
          </a:xfrm>
          <a:prstGeom prst="rect">
            <a:avLst/>
          </a:prstGeom>
          <a:noFill/>
        </p:spPr>
        <p:txBody>
          <a:bodyPr wrap="square" rtlCol="0">
            <a:spAutoFit/>
          </a:bodyPr>
          <a:lstStyle/>
          <a:p>
            <a:r>
              <a:rPr lang="en-US" sz="1600" dirty="0" smtClean="0"/>
              <a:t>Report</a:t>
            </a:r>
            <a:r>
              <a:rPr lang="ja-JP" altLang="en-US" sz="1600" dirty="0" smtClean="0"/>
              <a:t>も</a:t>
            </a:r>
            <a:r>
              <a:rPr lang="en-US" altLang="ja-JP" sz="1600" dirty="0" smtClean="0"/>
              <a:t>TACACS</a:t>
            </a:r>
            <a:r>
              <a:rPr lang="ja-JP" altLang="en-US" sz="1600" dirty="0" smtClean="0"/>
              <a:t>対応</a:t>
            </a:r>
            <a:endParaRPr lang="en-US" sz="1600" dirty="0"/>
          </a:p>
        </p:txBody>
      </p:sp>
      <p:sp>
        <p:nvSpPr>
          <p:cNvPr id="12" name="TextBox 11"/>
          <p:cNvSpPr txBox="1"/>
          <p:nvPr/>
        </p:nvSpPr>
        <p:spPr>
          <a:xfrm>
            <a:off x="90408" y="827852"/>
            <a:ext cx="3935962" cy="338554"/>
          </a:xfrm>
          <a:prstGeom prst="rect">
            <a:avLst/>
          </a:prstGeom>
          <a:noFill/>
        </p:spPr>
        <p:txBody>
          <a:bodyPr wrap="square" rtlCol="0">
            <a:spAutoFit/>
          </a:bodyPr>
          <a:lstStyle/>
          <a:p>
            <a:r>
              <a:rPr lang="en-US" altLang="ja-JP" sz="1600" dirty="0" smtClean="0"/>
              <a:t>Operations &gt; TACACS </a:t>
            </a:r>
            <a:r>
              <a:rPr lang="en-US" altLang="ja-JP" sz="1600" dirty="0" err="1" smtClean="0"/>
              <a:t>Livelog</a:t>
            </a:r>
            <a:endParaRPr lang="en-US" sz="1600" dirty="0"/>
          </a:p>
        </p:txBody>
      </p:sp>
    </p:spTree>
    <p:extLst>
      <p:ext uri="{BB962C8B-B14F-4D97-AF65-F5344CB8AC3E}">
        <p14:creationId xmlns:p14="http://schemas.microsoft.com/office/powerpoint/2010/main" val="91012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3</a:t>
            </a:r>
            <a:r>
              <a:rPr lang="en-US" sz="3600" baseline="30000" dirty="0" smtClean="0"/>
              <a:t>rd</a:t>
            </a:r>
            <a:r>
              <a:rPr lang="en-US" sz="3600" dirty="0" smtClean="0"/>
              <a:t> </a:t>
            </a:r>
            <a:r>
              <a:rPr lang="ja-JP" altLang="en-US" sz="3600" dirty="0" smtClean="0"/>
              <a:t>パーティ機器のサポート</a:t>
            </a:r>
            <a:endParaRPr lang="en-US" sz="3600" dirty="0"/>
          </a:p>
        </p:txBody>
      </p:sp>
      <p:sp>
        <p:nvSpPr>
          <p:cNvPr id="6" name="Text Placeholder 5"/>
          <p:cNvSpPr>
            <a:spLocks noGrp="1"/>
          </p:cNvSpPr>
          <p:nvPr>
            <p:ph type="body" sz="quarter" idx="11"/>
          </p:nvPr>
        </p:nvSpPr>
        <p:spPr/>
        <p:txBody>
          <a:bodyPr/>
          <a:lstStyle/>
          <a:p>
            <a:r>
              <a:rPr lang="ja-JP" altLang="en-US" dirty="0" smtClean="0"/>
              <a:t>認証ネットワーク機器には</a:t>
            </a:r>
            <a:r>
              <a:rPr lang="en-US" altLang="ja-JP" dirty="0" smtClean="0"/>
              <a:t>Catalyst</a:t>
            </a:r>
            <a:r>
              <a:rPr lang="ja-JP" altLang="en-US" dirty="0" smtClean="0"/>
              <a:t>や</a:t>
            </a:r>
            <a:r>
              <a:rPr lang="en-US" altLang="ja-JP" dirty="0" smtClean="0"/>
              <a:t>WLC</a:t>
            </a:r>
            <a:r>
              <a:rPr lang="ja-JP" altLang="en-US" dirty="0" smtClean="0"/>
              <a:t>以外に他社製機器からも各種機能を利用できるように機能拡張。</a:t>
            </a:r>
            <a:endParaRPr lang="en-US" dirty="0"/>
          </a:p>
        </p:txBody>
      </p:sp>
    </p:spTree>
    <p:extLst>
      <p:ext uri="{BB962C8B-B14F-4D97-AF65-F5344CB8AC3E}">
        <p14:creationId xmlns:p14="http://schemas.microsoft.com/office/powerpoint/2010/main" val="1242739223"/>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ja-JP" altLang="en-US" dirty="0" smtClean="0"/>
              <a:t>他社製品サポート</a:t>
            </a:r>
            <a:endParaRPr lang="en-US" dirty="0"/>
          </a:p>
        </p:txBody>
      </p:sp>
      <p:graphicFrame>
        <p:nvGraphicFramePr>
          <p:cNvPr id="11" name="Diagram 10"/>
          <p:cNvGraphicFramePr/>
          <p:nvPr>
            <p:extLst/>
          </p:nvPr>
        </p:nvGraphicFramePr>
        <p:xfrm>
          <a:off x="609787" y="1420705"/>
          <a:ext cx="8034543" cy="3145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81801" y="1073150"/>
            <a:ext cx="7945945" cy="369332"/>
          </a:xfrm>
          <a:prstGeom prst="rect">
            <a:avLst/>
          </a:prstGeom>
          <a:noFill/>
        </p:spPr>
        <p:txBody>
          <a:bodyPr wrap="square" rtlCol="0">
            <a:spAutoFit/>
          </a:bodyPr>
          <a:lstStyle/>
          <a:p>
            <a:r>
              <a:rPr lang="en-US" dirty="0" smtClean="0"/>
              <a:t>ISE</a:t>
            </a:r>
            <a:r>
              <a:rPr lang="ja-JP" altLang="en-US" dirty="0" smtClean="0"/>
              <a:t>の各種機能を他社製</a:t>
            </a:r>
            <a:r>
              <a:rPr lang="en-US" altLang="ja-JP" dirty="0" smtClean="0"/>
              <a:t>NAD</a:t>
            </a:r>
            <a:r>
              <a:rPr lang="ja-JP" altLang="en-US" dirty="0" smtClean="0"/>
              <a:t>からも利用できるように機能拡張</a:t>
            </a:r>
            <a:endParaRPr lang="en-US" dirty="0"/>
          </a:p>
        </p:txBody>
      </p:sp>
    </p:spTree>
    <p:extLst>
      <p:ext uri="{BB962C8B-B14F-4D97-AF65-F5344CB8AC3E}">
        <p14:creationId xmlns:p14="http://schemas.microsoft.com/office/powerpoint/2010/main" val="29217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a:t>試験済み製品</a:t>
            </a:r>
            <a:endParaRPr lang="en-US" dirty="0"/>
          </a:p>
        </p:txBody>
      </p:sp>
      <p:graphicFrame>
        <p:nvGraphicFramePr>
          <p:cNvPr id="5" name="Table 4"/>
          <p:cNvGraphicFramePr>
            <a:graphicFrameLocks noGrp="1"/>
          </p:cNvGraphicFramePr>
          <p:nvPr>
            <p:extLst/>
          </p:nvPr>
        </p:nvGraphicFramePr>
        <p:xfrm>
          <a:off x="416991" y="914516"/>
          <a:ext cx="8400872" cy="3478530"/>
        </p:xfrm>
        <a:graphic>
          <a:graphicData uri="http://schemas.openxmlformats.org/drawingml/2006/table">
            <a:tbl>
              <a:tblPr firstRow="1" bandRow="1">
                <a:tableStyleId>{7DF18680-E054-41AD-8BC1-D1AEF772440D}</a:tableStyleId>
              </a:tblPr>
              <a:tblGrid>
                <a:gridCol w="1629960"/>
                <a:gridCol w="1770440"/>
                <a:gridCol w="1836564"/>
                <a:gridCol w="979234"/>
                <a:gridCol w="776772"/>
                <a:gridCol w="712041"/>
                <a:gridCol w="695861"/>
              </a:tblGrid>
              <a:tr h="278130">
                <a:tc rowSpan="2">
                  <a:txBody>
                    <a:bodyPr/>
                    <a:lstStyle/>
                    <a:p>
                      <a:endParaRPr lang="en-US" sz="1100" dirty="0" smtClean="0"/>
                    </a:p>
                    <a:p>
                      <a:r>
                        <a:rPr lang="ja-JP" altLang="en-US" sz="1100" dirty="0" smtClean="0"/>
                        <a:t>ベンダー</a:t>
                      </a:r>
                      <a:endParaRPr lang="en-US" sz="1100" dirty="0" smtClean="0"/>
                    </a:p>
                  </a:txBody>
                  <a:tcPr marL="68598" marR="68598" marT="34290" marB="34290">
                    <a:solidFill>
                      <a:schemeClr val="accent6"/>
                    </a:solidFill>
                  </a:tcPr>
                </a:tc>
                <a:tc rowSpan="2">
                  <a:txBody>
                    <a:bodyPr/>
                    <a:lstStyle/>
                    <a:p>
                      <a:endParaRPr lang="en-US" sz="1100" dirty="0" smtClean="0"/>
                    </a:p>
                    <a:p>
                      <a:r>
                        <a:rPr lang="ja-JP" altLang="en-US" sz="1100" dirty="0" smtClean="0"/>
                        <a:t>対象シリーズ</a:t>
                      </a:r>
                      <a:endParaRPr lang="en-US" sz="1100" dirty="0" smtClean="0"/>
                    </a:p>
                  </a:txBody>
                  <a:tcPr marL="68598" marR="68598" marT="34290" marB="34290">
                    <a:solidFill>
                      <a:srgbClr val="33828D"/>
                    </a:solidFill>
                  </a:tcPr>
                </a:tc>
                <a:tc rowSpan="2">
                  <a:txBody>
                    <a:bodyPr/>
                    <a:lstStyle/>
                    <a:p>
                      <a:endParaRPr lang="en-US" sz="1100" dirty="0" smtClean="0"/>
                    </a:p>
                    <a:p>
                      <a:r>
                        <a:rPr lang="ja-JP" altLang="en-US" sz="1100" dirty="0" smtClean="0"/>
                        <a:t>モデル</a:t>
                      </a:r>
                      <a:r>
                        <a:rPr lang="en-US" altLang="ja-JP" sz="1100" dirty="0" smtClean="0"/>
                        <a:t> / </a:t>
                      </a:r>
                      <a:r>
                        <a:rPr lang="ja-JP" altLang="en-US" sz="1100" dirty="0" smtClean="0"/>
                        <a:t>ファームウェア</a:t>
                      </a:r>
                      <a:endParaRPr lang="en-US" sz="1100" dirty="0" smtClean="0"/>
                    </a:p>
                  </a:txBody>
                  <a:tcPr marL="68598" marR="68598" marT="34290" marB="34290">
                    <a:solidFill>
                      <a:srgbClr val="33828D"/>
                    </a:solidFill>
                  </a:tcPr>
                </a:tc>
                <a:tc gridSpan="4">
                  <a:txBody>
                    <a:bodyPr/>
                    <a:lstStyle/>
                    <a:p>
                      <a:pPr algn="ctr"/>
                      <a:r>
                        <a:rPr lang="ja-JP" altLang="en-US" sz="1100" dirty="0" smtClean="0">
                          <a:solidFill>
                            <a:schemeClr val="bg1"/>
                          </a:solidFill>
                        </a:rPr>
                        <a:t>試験済みユースケース</a:t>
                      </a:r>
                      <a:endParaRPr lang="en-US" sz="1100" dirty="0">
                        <a:solidFill>
                          <a:schemeClr val="bg1"/>
                        </a:solidFill>
                      </a:endParaRPr>
                    </a:p>
                  </a:txBody>
                  <a:tcPr marL="68598" marR="68598" marT="34290" marB="34290">
                    <a:solidFill>
                      <a:srgbClr val="33828D"/>
                    </a:solidFill>
                  </a:tcPr>
                </a:tc>
                <a:tc hMerge="1">
                  <a:txBody>
                    <a:bodyPr/>
                    <a:lstStyle/>
                    <a:p>
                      <a:endParaRPr lang="en-US" dirty="0"/>
                    </a:p>
                  </a:txBody>
                  <a:tcPr>
                    <a:solidFill>
                      <a:srgbClr val="33828D"/>
                    </a:solidFill>
                  </a:tcPr>
                </a:tc>
                <a:tc hMerge="1">
                  <a:txBody>
                    <a:bodyPr/>
                    <a:lstStyle/>
                    <a:p>
                      <a:endParaRPr lang="en-US" dirty="0"/>
                    </a:p>
                  </a:txBody>
                  <a:tcPr>
                    <a:solidFill>
                      <a:srgbClr val="33828D"/>
                    </a:solidFill>
                  </a:tcPr>
                </a:tc>
                <a:tc hMerge="1">
                  <a:txBody>
                    <a:bodyPr/>
                    <a:lstStyle/>
                    <a:p>
                      <a:endParaRPr lang="en-US" dirty="0"/>
                    </a:p>
                  </a:txBody>
                  <a:tcPr>
                    <a:solidFill>
                      <a:srgbClr val="33828D"/>
                    </a:solidFill>
                  </a:tcPr>
                </a:tc>
              </a:tr>
              <a:tr h="434340">
                <a:tc vMerge="1">
                  <a:txBody>
                    <a:bodyPr/>
                    <a:lstStyle/>
                    <a:p>
                      <a:endParaRPr lang="en-US" dirty="0"/>
                    </a:p>
                  </a:txBody>
                  <a:tcPr>
                    <a:solidFill>
                      <a:schemeClr val="accent5"/>
                    </a:solidFill>
                  </a:tcPr>
                </a:tc>
                <a:tc vMerge="1">
                  <a:txBody>
                    <a:bodyPr/>
                    <a:lstStyle/>
                    <a:p>
                      <a:endParaRPr lang="en-US" dirty="0"/>
                    </a:p>
                  </a:txBody>
                  <a:tcPr>
                    <a:solidFill>
                      <a:srgbClr val="33828D"/>
                    </a:solidFill>
                  </a:tcPr>
                </a:tc>
                <a:tc vMerge="1">
                  <a:txBody>
                    <a:bodyPr/>
                    <a:lstStyle/>
                    <a:p>
                      <a:endParaRPr lang="en-US"/>
                    </a:p>
                  </a:txBody>
                  <a:tcPr/>
                </a:tc>
                <a:tc>
                  <a:txBody>
                    <a:bodyPr/>
                    <a:lstStyle/>
                    <a:p>
                      <a:r>
                        <a:rPr lang="en-US" sz="1200" dirty="0" smtClean="0">
                          <a:solidFill>
                            <a:schemeClr val="bg1"/>
                          </a:solidFill>
                        </a:rPr>
                        <a:t>802.1x/MAB</a:t>
                      </a:r>
                      <a:endParaRPr lang="en-US" sz="1200" dirty="0">
                        <a:solidFill>
                          <a:schemeClr val="bg1"/>
                        </a:solidFill>
                      </a:endParaRPr>
                    </a:p>
                  </a:txBody>
                  <a:tcPr marL="68598" marR="68598" marT="34290" marB="34290">
                    <a:solidFill>
                      <a:srgbClr val="33828D"/>
                    </a:solidFill>
                  </a:tcPr>
                </a:tc>
                <a:tc>
                  <a:txBody>
                    <a:bodyPr/>
                    <a:lstStyle/>
                    <a:p>
                      <a:r>
                        <a:rPr lang="ja-JP" altLang="en-US" sz="1200" dirty="0" smtClean="0">
                          <a:solidFill>
                            <a:schemeClr val="bg1"/>
                          </a:solidFill>
                        </a:rPr>
                        <a:t>プロファイリング</a:t>
                      </a:r>
                      <a:endParaRPr lang="en-US" sz="1200" dirty="0">
                        <a:solidFill>
                          <a:schemeClr val="bg1"/>
                        </a:solidFill>
                      </a:endParaRPr>
                    </a:p>
                  </a:txBody>
                  <a:tcPr marL="68598" marR="68598" marT="34290" marB="34290">
                    <a:solidFill>
                      <a:srgbClr val="33828D"/>
                    </a:solidFill>
                  </a:tcPr>
                </a:tc>
                <a:tc>
                  <a:txBody>
                    <a:bodyPr/>
                    <a:lstStyle/>
                    <a:p>
                      <a:r>
                        <a:rPr lang="ja-JP" altLang="en-US" sz="1200" dirty="0" smtClean="0">
                          <a:solidFill>
                            <a:schemeClr val="bg1"/>
                          </a:solidFill>
                        </a:rPr>
                        <a:t>検疫</a:t>
                      </a:r>
                      <a:endParaRPr lang="en-US" sz="1200" dirty="0">
                        <a:solidFill>
                          <a:schemeClr val="bg1"/>
                        </a:solidFill>
                      </a:endParaRPr>
                    </a:p>
                  </a:txBody>
                  <a:tcPr marL="68598" marR="68598" marT="34290" marB="34290">
                    <a:solidFill>
                      <a:srgbClr val="33828D"/>
                    </a:solidFill>
                  </a:tcPr>
                </a:tc>
                <a:tc>
                  <a: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ja-JP" altLang="en-US" sz="1200" dirty="0" smtClean="0">
                          <a:solidFill>
                            <a:schemeClr val="bg1"/>
                          </a:solidFill>
                        </a:rPr>
                        <a:t>ゲスト</a:t>
                      </a:r>
                      <a:r>
                        <a:rPr lang="en-US" sz="1200" dirty="0" smtClean="0">
                          <a:solidFill>
                            <a:schemeClr val="bg1"/>
                          </a:solidFill>
                        </a:rPr>
                        <a:t>/BYOD</a:t>
                      </a:r>
                      <a:endParaRPr lang="en-US" sz="1200" dirty="0">
                        <a:solidFill>
                          <a:schemeClr val="bg1"/>
                        </a:solidFill>
                      </a:endParaRPr>
                    </a:p>
                  </a:txBody>
                  <a:tcPr marL="68598" marR="68598" marT="34290" marB="34290">
                    <a:solidFill>
                      <a:srgbClr val="33828D"/>
                    </a:solidFill>
                  </a:tcPr>
                </a:tc>
              </a:tr>
              <a:tr h="285750">
                <a:tc>
                  <a:txBody>
                    <a:bodyPr/>
                    <a:lstStyle/>
                    <a:p>
                      <a:r>
                        <a:rPr lang="en-US" sz="1400" dirty="0" smtClean="0"/>
                        <a:t>Aruba</a:t>
                      </a:r>
                      <a:r>
                        <a:rPr lang="en-US" sz="1400" baseline="0" dirty="0" smtClean="0"/>
                        <a:t> Wireless</a:t>
                      </a:r>
                      <a:endParaRPr lang="en-US" sz="1400" dirty="0"/>
                    </a:p>
                  </a:txBody>
                  <a:tcPr marL="68598" marR="68598" marT="34290" marB="34290"/>
                </a:tc>
                <a:tc>
                  <a:txBody>
                    <a:bodyPr/>
                    <a:lstStyle/>
                    <a:p>
                      <a:r>
                        <a:rPr lang="en-US" sz="1400" dirty="0" smtClean="0"/>
                        <a:t>7000,</a:t>
                      </a:r>
                      <a:r>
                        <a:rPr lang="en-US" sz="1400" baseline="0" dirty="0" smtClean="0"/>
                        <a:t> </a:t>
                      </a:r>
                      <a:r>
                        <a:rPr lang="en-US" sz="1400" kern="1200" dirty="0" err="1" smtClean="0">
                          <a:solidFill>
                            <a:schemeClr val="dk1"/>
                          </a:solidFill>
                          <a:latin typeface="+mn-lt"/>
                          <a:ea typeface="+mn-ea"/>
                          <a:cs typeface="+mn-cs"/>
                        </a:rPr>
                        <a:t>InstantAP</a:t>
                      </a:r>
                      <a:endParaRPr lang="en-US" sz="1400" dirty="0"/>
                    </a:p>
                  </a:txBody>
                  <a:tcPr marL="68598" marR="68598" marT="34290" marB="34290"/>
                </a:tc>
                <a:tc>
                  <a:txBody>
                    <a:bodyPr/>
                    <a:lstStyle/>
                    <a:p>
                      <a:r>
                        <a:rPr lang="en-US" sz="1400" kern="1200" dirty="0" smtClean="0">
                          <a:solidFill>
                            <a:schemeClr val="dk1"/>
                          </a:solidFill>
                          <a:latin typeface="+mn-lt"/>
                          <a:ea typeface="+mn-ea"/>
                          <a:cs typeface="+mn-cs"/>
                        </a:rPr>
                        <a:t>7005-US/6.4.1.0</a:t>
                      </a:r>
                      <a:endParaRPr lang="en-US" sz="14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r>
              <a:tr h="502920">
                <a:tc>
                  <a:txBody>
                    <a:bodyPr/>
                    <a:lstStyle/>
                    <a:p>
                      <a:r>
                        <a:rPr lang="en-US" sz="1400" kern="1200" dirty="0" smtClean="0">
                          <a:solidFill>
                            <a:schemeClr val="dk1"/>
                          </a:solidFill>
                          <a:latin typeface="+mn-lt"/>
                          <a:ea typeface="+mn-ea"/>
                          <a:cs typeface="+mn-cs"/>
                        </a:rPr>
                        <a:t>Motorola Wireless</a:t>
                      </a:r>
                      <a:endParaRPr lang="en-US" sz="1400" dirty="0"/>
                    </a:p>
                  </a:txBody>
                  <a:tcPr marL="68598" marR="68598" marT="34290" marB="34290"/>
                </a:tc>
                <a:tc>
                  <a:txBody>
                    <a:bodyPr/>
                    <a:lstStyle/>
                    <a:p>
                      <a:r>
                        <a:rPr lang="en-US" sz="1400" kern="1200" dirty="0" smtClean="0">
                          <a:solidFill>
                            <a:schemeClr val="dk1"/>
                          </a:solidFill>
                          <a:latin typeface="+mn-lt"/>
                          <a:ea typeface="+mn-ea"/>
                          <a:cs typeface="+mn-cs"/>
                        </a:rPr>
                        <a:t>RFS 4000</a:t>
                      </a:r>
                      <a:endParaRPr lang="en-US" sz="1400" dirty="0"/>
                    </a:p>
                  </a:txBody>
                  <a:tcPr marL="68598" marR="68598" marT="34290" marB="34290"/>
                </a:tc>
                <a:tc>
                  <a:txBody>
                    <a:bodyPr/>
                    <a:lstStyle/>
                    <a:p>
                      <a:r>
                        <a:rPr lang="nl-NL" sz="1400" kern="1200" dirty="0" err="1" smtClean="0">
                          <a:solidFill>
                            <a:schemeClr val="dk1"/>
                          </a:solidFill>
                          <a:latin typeface="+mn-lt"/>
                          <a:ea typeface="+mn-ea"/>
                          <a:cs typeface="+mn-cs"/>
                        </a:rPr>
                        <a:t>Wing</a:t>
                      </a:r>
                      <a:r>
                        <a:rPr lang="nl-NL" sz="1400" kern="1200" dirty="0" smtClean="0">
                          <a:solidFill>
                            <a:schemeClr val="dk1"/>
                          </a:solidFill>
                          <a:latin typeface="+mn-lt"/>
                          <a:ea typeface="+mn-ea"/>
                          <a:cs typeface="+mn-cs"/>
                        </a:rPr>
                        <a:t> v5.5</a:t>
                      </a:r>
                      <a:endParaRPr lang="en-US" sz="14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r>
              <a:tr h="285750">
                <a:tc>
                  <a:txBody>
                    <a:bodyPr/>
                    <a:lstStyle/>
                    <a:p>
                      <a:r>
                        <a:rPr lang="en-US" sz="1400" kern="1200" dirty="0" smtClean="0">
                          <a:solidFill>
                            <a:schemeClr val="dk1"/>
                          </a:solidFill>
                          <a:latin typeface="+mn-lt"/>
                          <a:ea typeface="+mn-ea"/>
                          <a:cs typeface="+mn-cs"/>
                        </a:rPr>
                        <a:t>HP Wireless</a:t>
                      </a:r>
                      <a:endParaRPr lang="en-US" sz="1400" dirty="0"/>
                    </a:p>
                  </a:txBody>
                  <a:tcPr marL="68598" marR="68598" marT="34290" marB="34290"/>
                </a:tc>
                <a:tc>
                  <a:txBody>
                    <a:bodyPr/>
                    <a:lstStyle/>
                    <a:p>
                      <a:r>
                        <a:rPr lang="en-US" sz="1400" kern="1200" dirty="0" smtClean="0">
                          <a:solidFill>
                            <a:schemeClr val="dk1"/>
                          </a:solidFill>
                          <a:latin typeface="+mn-lt"/>
                          <a:ea typeface="+mn-ea"/>
                          <a:cs typeface="+mn-cs"/>
                        </a:rPr>
                        <a:t>830</a:t>
                      </a:r>
                      <a:endParaRPr lang="en-US" sz="1400" dirty="0"/>
                    </a:p>
                  </a:txBody>
                  <a:tcPr marL="68598" marR="68598" marT="34290" marB="34290"/>
                </a:tc>
                <a:tc>
                  <a:txBody>
                    <a:bodyPr/>
                    <a:lstStyle/>
                    <a:p>
                      <a:r>
                        <a:rPr lang="en-US" sz="1400" kern="1200" dirty="0" smtClean="0">
                          <a:solidFill>
                            <a:schemeClr val="dk1"/>
                          </a:solidFill>
                          <a:latin typeface="+mn-lt"/>
                          <a:ea typeface="+mn-ea"/>
                          <a:cs typeface="+mn-cs"/>
                        </a:rPr>
                        <a:t>8P/3507P35</a:t>
                      </a:r>
                      <a:endParaRPr lang="en-US" sz="14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r>
              <a:tr h="502920">
                <a:tc>
                  <a:txBody>
                    <a:bodyPr/>
                    <a:lstStyle/>
                    <a:p>
                      <a:r>
                        <a:rPr lang="en-US" sz="1400" kern="1200" dirty="0" smtClean="0">
                          <a:solidFill>
                            <a:schemeClr val="dk1"/>
                          </a:solidFill>
                          <a:latin typeface="+mn-lt"/>
                          <a:ea typeface="+mn-ea"/>
                          <a:cs typeface="+mn-cs"/>
                        </a:rPr>
                        <a:t>HP Wired</a:t>
                      </a:r>
                      <a:endParaRPr lang="en-US" sz="1400" dirty="0"/>
                    </a:p>
                  </a:txBody>
                  <a:tcPr marL="68598" marR="68598" marT="34290" marB="34290"/>
                </a:tc>
                <a:tc>
                  <a:txBody>
                    <a:bodyPr/>
                    <a:lstStyle/>
                    <a:p>
                      <a:r>
                        <a:rPr lang="en-US" sz="1400" dirty="0" smtClean="0"/>
                        <a:t>H3C, </a:t>
                      </a:r>
                      <a:r>
                        <a:rPr lang="en-US" sz="1400" dirty="0" err="1" smtClean="0"/>
                        <a:t>ProCurve</a:t>
                      </a:r>
                      <a:endParaRPr lang="en-US" sz="1400" dirty="0"/>
                    </a:p>
                  </a:txBody>
                  <a:tcPr marL="68598" marR="68598" marT="34290" marB="34290"/>
                </a:tc>
                <a:tc>
                  <a:txBody>
                    <a:bodyPr/>
                    <a:lstStyle/>
                    <a:p>
                      <a:r>
                        <a:rPr lang="en-US" sz="1400" kern="1200" dirty="0" smtClean="0">
                          <a:solidFill>
                            <a:schemeClr val="dk1"/>
                          </a:solidFill>
                          <a:latin typeface="+mn-lt"/>
                          <a:ea typeface="+mn-ea"/>
                          <a:cs typeface="+mn-cs"/>
                        </a:rPr>
                        <a:t>A5500-24G-4SFP HI/5.20.99</a:t>
                      </a:r>
                      <a:endParaRPr lang="en-US" sz="1400" dirty="0"/>
                    </a:p>
                  </a:txBody>
                  <a:tcPr marL="68598" marR="68598" marT="34290" marB="34290"/>
                </a:tc>
                <a:tc>
                  <a:txBody>
                    <a:bodyPr/>
                    <a:lstStyle/>
                    <a:p>
                      <a:pPr marL="0" marR="0" indent="0" algn="ctr" defTabSz="914209"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txBody>
                  <a:tcPr marL="68598" marR="68598" marT="34290" marB="34290"/>
                </a:tc>
                <a:tc>
                  <a:txBody>
                    <a:bodyPr/>
                    <a:lstStyle/>
                    <a:p>
                      <a:pPr marL="0" marR="0" indent="0" algn="ctr" defTabSz="914209"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b="1"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b="1" dirty="0"/>
                    </a:p>
                  </a:txBody>
                  <a:tcPr marL="68598" marR="68598" marT="34290" marB="34290"/>
                </a:tc>
              </a:tr>
              <a:tr h="285750">
                <a:tc>
                  <a:txBody>
                    <a:bodyPr/>
                    <a:lstStyle/>
                    <a:p>
                      <a:r>
                        <a:rPr lang="en-US" sz="1400" kern="1200" dirty="0" smtClean="0">
                          <a:solidFill>
                            <a:schemeClr val="dk1"/>
                          </a:solidFill>
                          <a:latin typeface="+mn-lt"/>
                          <a:ea typeface="+mn-ea"/>
                          <a:cs typeface="+mn-cs"/>
                        </a:rPr>
                        <a:t>Brocade Wired</a:t>
                      </a:r>
                      <a:endParaRPr lang="en-US" sz="1400" dirty="0"/>
                    </a:p>
                  </a:txBody>
                  <a:tcPr marL="68598" marR="68598" marT="34290" marB="34290"/>
                </a:tc>
                <a:tc>
                  <a:txBody>
                    <a:bodyPr/>
                    <a:lstStyle/>
                    <a:p>
                      <a:r>
                        <a:rPr lang="en-US" sz="1400" kern="1200" dirty="0" smtClean="0">
                          <a:solidFill>
                            <a:schemeClr val="dk1"/>
                          </a:solidFill>
                          <a:latin typeface="+mn-lt"/>
                          <a:ea typeface="+mn-ea"/>
                          <a:cs typeface="+mn-cs"/>
                        </a:rPr>
                        <a:t>ICX 6610</a:t>
                      </a:r>
                      <a:endParaRPr lang="en-US" sz="1400" dirty="0"/>
                    </a:p>
                  </a:txBody>
                  <a:tcPr marL="68598" marR="68598" marT="34290" marB="34290"/>
                </a:tc>
                <a:tc>
                  <a:txBody>
                    <a:bodyPr/>
                    <a:lstStyle/>
                    <a:p>
                      <a:r>
                        <a:rPr lang="en-US" sz="1400" kern="1200" dirty="0" smtClean="0">
                          <a:solidFill>
                            <a:schemeClr val="dk1"/>
                          </a:solidFill>
                          <a:latin typeface="+mn-lt"/>
                          <a:ea typeface="+mn-ea"/>
                          <a:cs typeface="+mn-cs"/>
                        </a:rPr>
                        <a:t>24/08.0.20aT7f3</a:t>
                      </a:r>
                      <a:endParaRPr lang="en-US" sz="14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r>
              <a:tr h="285750">
                <a:tc>
                  <a:txBody>
                    <a:bodyPr/>
                    <a:lstStyle/>
                    <a:p>
                      <a:r>
                        <a:rPr lang="en-US" sz="1400" kern="1200" dirty="0" smtClean="0">
                          <a:solidFill>
                            <a:schemeClr val="dk1"/>
                          </a:solidFill>
                          <a:latin typeface="+mn-lt"/>
                          <a:ea typeface="+mn-ea"/>
                          <a:cs typeface="+mn-cs"/>
                        </a:rPr>
                        <a:t>Ruckus Wireless</a:t>
                      </a:r>
                      <a:endParaRPr lang="en-US" sz="1400" dirty="0"/>
                    </a:p>
                  </a:txBody>
                  <a:tcPr marL="68598" marR="68598" marT="34290" marB="34290"/>
                </a:tc>
                <a:tc>
                  <a:txBody>
                    <a:bodyPr/>
                    <a:lstStyle/>
                    <a:p>
                      <a:r>
                        <a:rPr lang="en-US" sz="1400" kern="1200" dirty="0" smtClean="0">
                          <a:solidFill>
                            <a:schemeClr val="dk1"/>
                          </a:solidFill>
                          <a:latin typeface="+mn-lt"/>
                          <a:ea typeface="+mn-ea"/>
                          <a:cs typeface="+mn-cs"/>
                        </a:rPr>
                        <a:t>ZD1200</a:t>
                      </a:r>
                      <a:endParaRPr lang="en-US" sz="1400" dirty="0"/>
                    </a:p>
                  </a:txBody>
                  <a:tcPr marL="68598" marR="68598" marT="34290" marB="34290"/>
                </a:tc>
                <a:tc>
                  <a:txBody>
                    <a:bodyPr/>
                    <a:lstStyle/>
                    <a:p>
                      <a:r>
                        <a:rPr lang="en-US" sz="1400" kern="1200" dirty="0" smtClean="0">
                          <a:solidFill>
                            <a:schemeClr val="dk1"/>
                          </a:solidFill>
                          <a:latin typeface="+mn-lt"/>
                          <a:ea typeface="+mn-ea"/>
                          <a:cs typeface="+mn-cs"/>
                        </a:rPr>
                        <a:t>9.9.0.0 build 205</a:t>
                      </a:r>
                      <a:endParaRPr lang="en-US" sz="14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c>
                  <a:txBody>
                    <a:bodyPr/>
                    <a:lstStyle/>
                    <a:p>
                      <a:pPr algn="ctr"/>
                      <a:r>
                        <a:rPr lang="en-US" sz="1100" dirty="0" smtClean="0">
                          <a:latin typeface="Zapf Dingbats"/>
                          <a:ea typeface="Zapf Dingbats"/>
                          <a:cs typeface="Zapf Dingbats"/>
                          <a:sym typeface="Zapf Dingbats"/>
                        </a:rPr>
                        <a:t>✖</a:t>
                      </a:r>
                      <a:endParaRPr lang="en-US" sz="1100" dirty="0"/>
                    </a:p>
                  </a:txBody>
                  <a:tcPr marL="68598" marR="68598" marT="34290" marB="34290"/>
                </a:tc>
              </a:tr>
              <a:tr h="617220">
                <a:tc gridSpan="3">
                  <a:txBody>
                    <a:bodyPr/>
                    <a:lstStyle/>
                    <a:p>
                      <a:r>
                        <a:rPr lang="ja-JP" altLang="en-US" sz="1100" dirty="0" smtClean="0"/>
                        <a:t>その他の他社製品</a:t>
                      </a:r>
                      <a:r>
                        <a:rPr lang="en-US" altLang="ja-JP" sz="1100" dirty="0" smtClean="0"/>
                        <a:t>NAD</a:t>
                      </a:r>
                      <a:endParaRPr lang="en-US" sz="1100" dirty="0" smtClean="0"/>
                    </a:p>
                    <a:p>
                      <a:pPr marL="285750" indent="-285750">
                        <a:buFont typeface="Wingdings" charset="2"/>
                        <a:buChar char="v"/>
                      </a:pPr>
                      <a:r>
                        <a:rPr lang="ja-JP" altLang="en-US" sz="1100" baseline="0" dirty="0" smtClean="0"/>
                        <a:t>対象製品が同等機能を有する場合、カスタム</a:t>
                      </a:r>
                      <a:r>
                        <a:rPr lang="en-US" altLang="ja-JP" sz="1100" baseline="0" dirty="0" smtClean="0"/>
                        <a:t>NAD</a:t>
                      </a:r>
                      <a:r>
                        <a:rPr lang="ja-JP" altLang="en-US" sz="1100" baseline="0" dirty="0" smtClean="0"/>
                        <a:t>プロファイルの作成により対応できる可能性がある</a:t>
                      </a:r>
                      <a:endParaRPr lang="en-US" sz="1100" baseline="0" dirty="0" smtClean="0"/>
                    </a:p>
                  </a:txBody>
                  <a:tcPr marL="68598" marR="68598" marT="34290" marB="34290"/>
                </a:tc>
                <a:tc hMerge="1">
                  <a:txBody>
                    <a:bodyPr/>
                    <a:lstStyle/>
                    <a:p>
                      <a:endParaRPr lang="en-US" dirty="0"/>
                    </a:p>
                  </a:txBody>
                  <a:tcPr/>
                </a:tc>
                <a:tc hMerge="1">
                  <a:txBody>
                    <a:bodyPr/>
                    <a:lstStyle/>
                    <a:p>
                      <a:pPr marL="285750" indent="-285750">
                        <a:buFont typeface="Wingdings" charset="2"/>
                        <a:buChar char="v"/>
                      </a:pPr>
                      <a:endParaRPr lang="en-US" sz="1200" baseline="0" dirty="0" smtClean="0"/>
                    </a:p>
                  </a:txBody>
                  <a:tcPr/>
                </a:tc>
                <a:tc>
                  <a:txBody>
                    <a:bodyPr/>
                    <a:lstStyle/>
                    <a:p>
                      <a:pPr marL="0" marR="0" indent="0" algn="ctr" defTabSz="914209"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p>
                      <a:pPr algn="ctr"/>
                      <a:endParaRPr lang="en-US" sz="1100" dirty="0"/>
                    </a:p>
                  </a:txBody>
                  <a:tcPr marL="68598" marR="68598" marT="34290" marB="34290"/>
                </a:tc>
                <a:tc>
                  <a:txBody>
                    <a:bodyPr/>
                    <a:lstStyle/>
                    <a:p>
                      <a:pPr algn="ctr"/>
                      <a:r>
                        <a:rPr lang="en-US" sz="900" dirty="0" smtClean="0"/>
                        <a:t>CoA</a:t>
                      </a:r>
                    </a:p>
                    <a:p>
                      <a:pPr algn="ctr"/>
                      <a:r>
                        <a:rPr lang="en-US" sz="900" dirty="0" smtClean="0"/>
                        <a:t>(RFC 5176)</a:t>
                      </a:r>
                      <a:endParaRPr lang="en-US" altLang="ja-JP" sz="900" dirty="0" smtClean="0"/>
                    </a:p>
                    <a:p>
                      <a:pPr algn="ctr"/>
                      <a:r>
                        <a:rPr lang="ja-JP" altLang="en-US" sz="900" dirty="0" smtClean="0"/>
                        <a:t>必須</a:t>
                      </a:r>
                      <a:endParaRPr lang="en-US" sz="900" dirty="0"/>
                    </a:p>
                  </a:txBody>
                  <a:tcPr marL="68598" marR="68598" marT="34290" marB="34290"/>
                </a:tc>
                <a:tc>
                  <a:txBody>
                    <a:bodyPr/>
                    <a:lstStyle/>
                    <a:p>
                      <a:pPr algn="ctr"/>
                      <a:r>
                        <a:rPr lang="en-US" sz="900" dirty="0" smtClean="0"/>
                        <a:t>CoA (RFC 5176),URL</a:t>
                      </a:r>
                      <a:r>
                        <a:rPr lang="ja-JP" altLang="en-US" sz="900" dirty="0" smtClean="0"/>
                        <a:t>リダイレクト</a:t>
                      </a:r>
                      <a:endParaRPr lang="en-US" altLang="ja-JP" sz="900" dirty="0" smtClean="0"/>
                    </a:p>
                    <a:p>
                      <a:pPr algn="ctr"/>
                      <a:r>
                        <a:rPr lang="ja-JP" altLang="en-US" sz="900" dirty="0" smtClean="0"/>
                        <a:t>必須</a:t>
                      </a:r>
                      <a:endParaRPr lang="en-US" sz="900" dirty="0" smtClean="0"/>
                    </a:p>
                  </a:txBody>
                  <a:tcPr marL="68598" marR="68598" marT="34290" marB="34290"/>
                </a:tc>
                <a:tc>
                  <a:txBody>
                    <a:bodyPr/>
                    <a:lstStyle/>
                    <a:p>
                      <a:pPr algn="ctr"/>
                      <a:r>
                        <a:rPr lang="en-US" sz="900" dirty="0" smtClean="0"/>
                        <a:t>CoA (RFC 5176),URL</a:t>
                      </a:r>
                      <a:r>
                        <a:rPr lang="ja-JP" altLang="en-US" sz="900" dirty="0" smtClean="0"/>
                        <a:t>リダイレクト</a:t>
                      </a:r>
                      <a:endParaRPr lang="en-US" altLang="ja-JP" sz="900" dirty="0" smtClean="0"/>
                    </a:p>
                    <a:p>
                      <a:pPr algn="ctr"/>
                      <a:r>
                        <a:rPr lang="ja-JP" altLang="en-US" sz="900" dirty="0" smtClean="0"/>
                        <a:t>必須</a:t>
                      </a:r>
                      <a:endParaRPr lang="en-US" sz="900" dirty="0" smtClean="0"/>
                    </a:p>
                  </a:txBody>
                  <a:tcPr marL="68598" marR="68598" marT="34290" marB="34290"/>
                </a:tc>
              </a:tr>
            </a:tbl>
          </a:graphicData>
        </a:graphic>
      </p:graphicFrame>
    </p:spTree>
    <p:extLst>
      <p:ext uri="{BB962C8B-B14F-4D97-AF65-F5344CB8AC3E}">
        <p14:creationId xmlns:p14="http://schemas.microsoft.com/office/powerpoint/2010/main" val="214602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5-12-04 at 15.31.4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4556" y="1808168"/>
            <a:ext cx="7429033" cy="3094154"/>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dirty="0" smtClean="0"/>
              <a:t>Network Device Profile</a:t>
            </a:r>
            <a:endParaRPr lang="en-US" dirty="0"/>
          </a:p>
        </p:txBody>
      </p:sp>
      <p:sp>
        <p:nvSpPr>
          <p:cNvPr id="6" name="TextBox 5"/>
          <p:cNvSpPr txBox="1"/>
          <p:nvPr/>
        </p:nvSpPr>
        <p:spPr>
          <a:xfrm>
            <a:off x="304799" y="877134"/>
            <a:ext cx="8513064" cy="623258"/>
          </a:xfrm>
          <a:prstGeom prst="rect">
            <a:avLst/>
          </a:prstGeom>
          <a:noFill/>
        </p:spPr>
        <p:txBody>
          <a:bodyPr wrap="square" lIns="68589" tIns="34295" rIns="68589" bIns="34295" rtlCol="0">
            <a:spAutoFit/>
          </a:bodyPr>
          <a:lstStyle/>
          <a:p>
            <a:r>
              <a:rPr lang="ja-JP" altLang="en-US" dirty="0" smtClean="0"/>
              <a:t>共通の</a:t>
            </a:r>
            <a:r>
              <a:rPr lang="en-US" altLang="ja-JP" dirty="0" smtClean="0"/>
              <a:t>ISE</a:t>
            </a:r>
            <a:r>
              <a:rPr lang="ja-JP" altLang="en-US" dirty="0" smtClean="0"/>
              <a:t>設定で他社製</a:t>
            </a:r>
            <a:r>
              <a:rPr lang="en-US" altLang="ja-JP" dirty="0" smtClean="0"/>
              <a:t>NAD</a:t>
            </a:r>
            <a:r>
              <a:rPr lang="ja-JP" altLang="en-US" dirty="0" smtClean="0"/>
              <a:t>をサポートするためのテンプレート</a:t>
            </a:r>
            <a:endParaRPr lang="en-US" altLang="ja-JP" dirty="0" smtClean="0"/>
          </a:p>
          <a:p>
            <a:r>
              <a:rPr lang="ja-JP" altLang="en-US" dirty="0" smtClean="0"/>
              <a:t>各ベンダー</a:t>
            </a:r>
            <a:r>
              <a:rPr lang="en-US" altLang="ja-JP" dirty="0" smtClean="0"/>
              <a:t>/</a:t>
            </a:r>
            <a:r>
              <a:rPr lang="ja-JP" altLang="en-US" dirty="0" smtClean="0"/>
              <a:t>製品毎にに必要な処理方法をプロファイルとして定義</a:t>
            </a:r>
            <a:endParaRPr lang="en-US" altLang="ja-JP" dirty="0" smtClean="0"/>
          </a:p>
        </p:txBody>
      </p:sp>
      <p:cxnSp>
        <p:nvCxnSpPr>
          <p:cNvPr id="12" name="Straight Arrow Connector 11"/>
          <p:cNvCxnSpPr/>
          <p:nvPr/>
        </p:nvCxnSpPr>
        <p:spPr>
          <a:xfrm flipH="1" flipV="1">
            <a:off x="1359470" y="2709810"/>
            <a:ext cx="603612" cy="4239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1963081" y="3008943"/>
            <a:ext cx="419209" cy="190500"/>
          </a:xfrm>
          <a:prstGeom prst="roundRect">
            <a:avLst>
              <a:gd name="adj" fmla="val 4697"/>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lIns="51449" tIns="25725" rIns="51449" bIns="25725" rtlCol="0" anchor="ctr"/>
          <a:lstStyle/>
          <a:p>
            <a:pPr algn="ctr" defTabSz="685891" fontAlgn="auto">
              <a:spcBef>
                <a:spcPts val="0"/>
              </a:spcBef>
              <a:spcAft>
                <a:spcPts val="0"/>
              </a:spcAft>
              <a:defRPr/>
            </a:pPr>
            <a:endParaRPr lang="en-US" sz="1400" kern="0" dirty="0">
              <a:solidFill>
                <a:srgbClr val="FFFFFF"/>
              </a:solidFill>
              <a:latin typeface="Arial"/>
              <a:ea typeface="+mn-ea"/>
              <a:cs typeface="+mn-cs"/>
            </a:endParaRPr>
          </a:p>
        </p:txBody>
      </p:sp>
      <p:sp>
        <p:nvSpPr>
          <p:cNvPr id="14" name="TextBox 13"/>
          <p:cNvSpPr txBox="1"/>
          <p:nvPr/>
        </p:nvSpPr>
        <p:spPr>
          <a:xfrm>
            <a:off x="58175" y="1932471"/>
            <a:ext cx="1827047" cy="830997"/>
          </a:xfrm>
          <a:prstGeom prst="rect">
            <a:avLst/>
          </a:prstGeom>
          <a:noFill/>
        </p:spPr>
        <p:txBody>
          <a:bodyPr wrap="square" rtlCol="0">
            <a:spAutoFit/>
          </a:bodyPr>
          <a:lstStyle/>
          <a:p>
            <a:r>
              <a:rPr lang="ja-JP" altLang="en-US" sz="1600" dirty="0" smtClean="0"/>
              <a:t>カスタム</a:t>
            </a:r>
            <a:endParaRPr lang="en-US" altLang="ja-JP" sz="1600" dirty="0" smtClean="0"/>
          </a:p>
          <a:p>
            <a:r>
              <a:rPr lang="ja-JP" altLang="en-US" sz="1600" dirty="0" smtClean="0"/>
              <a:t>プロファイルの</a:t>
            </a:r>
            <a:endParaRPr lang="en-US" altLang="ja-JP" sz="1600" dirty="0" smtClean="0"/>
          </a:p>
          <a:p>
            <a:r>
              <a:rPr lang="ja-JP" altLang="en-US" sz="1600" dirty="0" smtClean="0"/>
              <a:t>追加もサポート</a:t>
            </a:r>
            <a:endParaRPr lang="en-US" sz="1600" dirty="0"/>
          </a:p>
        </p:txBody>
      </p:sp>
      <p:cxnSp>
        <p:nvCxnSpPr>
          <p:cNvPr id="16" name="Straight Arrow Connector 15"/>
          <p:cNvCxnSpPr/>
          <p:nvPr/>
        </p:nvCxnSpPr>
        <p:spPr>
          <a:xfrm flipH="1">
            <a:off x="1224958" y="3917152"/>
            <a:ext cx="4743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1708756" y="3393870"/>
            <a:ext cx="6957864" cy="1408666"/>
          </a:xfrm>
          <a:prstGeom prst="roundRect">
            <a:avLst>
              <a:gd name="adj" fmla="val 4697"/>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lIns="51449" tIns="25725" rIns="51449" bIns="25725" rtlCol="0" anchor="ctr"/>
          <a:lstStyle/>
          <a:p>
            <a:pPr algn="ctr" defTabSz="685891" fontAlgn="auto">
              <a:spcBef>
                <a:spcPts val="0"/>
              </a:spcBef>
              <a:spcAft>
                <a:spcPts val="0"/>
              </a:spcAft>
              <a:defRPr/>
            </a:pPr>
            <a:endParaRPr lang="en-US" sz="1400" kern="0" dirty="0">
              <a:solidFill>
                <a:srgbClr val="FFFFFF"/>
              </a:solidFill>
              <a:latin typeface="Arial"/>
              <a:ea typeface="+mn-ea"/>
              <a:cs typeface="+mn-cs"/>
            </a:endParaRPr>
          </a:p>
        </p:txBody>
      </p:sp>
      <p:sp>
        <p:nvSpPr>
          <p:cNvPr id="20" name="TextBox 19"/>
          <p:cNvSpPr txBox="1"/>
          <p:nvPr/>
        </p:nvSpPr>
        <p:spPr>
          <a:xfrm>
            <a:off x="140653" y="3738932"/>
            <a:ext cx="1292351" cy="338554"/>
          </a:xfrm>
          <a:prstGeom prst="rect">
            <a:avLst/>
          </a:prstGeom>
          <a:noFill/>
        </p:spPr>
        <p:txBody>
          <a:bodyPr wrap="square" rtlCol="0">
            <a:spAutoFit/>
          </a:bodyPr>
          <a:lstStyle/>
          <a:p>
            <a:r>
              <a:rPr lang="ja-JP" altLang="en-US" sz="1600" dirty="0" smtClean="0"/>
              <a:t>標準で提供</a:t>
            </a:r>
            <a:endParaRPr lang="en-US" sz="1600" dirty="0"/>
          </a:p>
        </p:txBody>
      </p:sp>
    </p:spTree>
    <p:extLst>
      <p:ext uri="{BB962C8B-B14F-4D97-AF65-F5344CB8AC3E}">
        <p14:creationId xmlns:p14="http://schemas.microsoft.com/office/powerpoint/2010/main" val="142046531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51498" y="3509810"/>
            <a:ext cx="1587463" cy="1355862"/>
          </a:xfrm>
          <a:prstGeom prst="roundRect">
            <a:avLst>
              <a:gd name="adj" fmla="val 12613"/>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 name="Title 1"/>
          <p:cNvSpPr>
            <a:spLocks noGrp="1"/>
          </p:cNvSpPr>
          <p:nvPr>
            <p:ph type="title"/>
          </p:nvPr>
        </p:nvSpPr>
        <p:spPr>
          <a:xfrm>
            <a:off x="259742" y="303064"/>
            <a:ext cx="8659976" cy="564845"/>
          </a:xfrm>
        </p:spPr>
        <p:txBody>
          <a:bodyPr/>
          <a:lstStyle/>
          <a:p>
            <a:r>
              <a:rPr lang="en-US" sz="2800" dirty="0" err="1" smtClean="0"/>
              <a:t>ISEが提供する接続端末への</a:t>
            </a:r>
            <a:r>
              <a:rPr lang="ja-JP" altLang="en-US" sz="2800" dirty="0" smtClean="0"/>
              <a:t>各種</a:t>
            </a:r>
            <a:r>
              <a:rPr lang="en-US" sz="2800" dirty="0" smtClean="0"/>
              <a:t>サービス</a:t>
            </a:r>
            <a:endParaRPr lang="en-US" sz="2800" dirty="0"/>
          </a:p>
        </p:txBody>
      </p:sp>
      <p:sp>
        <p:nvSpPr>
          <p:cNvPr id="9" name="Right Arrow 8"/>
          <p:cNvSpPr/>
          <p:nvPr/>
        </p:nvSpPr>
        <p:spPr>
          <a:xfrm>
            <a:off x="2241044" y="2087909"/>
            <a:ext cx="215263" cy="348394"/>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smtClean="0"/>
          </a:p>
        </p:txBody>
      </p:sp>
      <p:sp>
        <p:nvSpPr>
          <p:cNvPr id="13" name="Rounded Rectangle 12"/>
          <p:cNvSpPr/>
          <p:nvPr/>
        </p:nvSpPr>
        <p:spPr>
          <a:xfrm>
            <a:off x="785278" y="1144932"/>
            <a:ext cx="3216730" cy="3048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400" dirty="0" smtClean="0"/>
              <a:t>接続端末の可視化</a:t>
            </a:r>
            <a:endParaRPr lang="en-US" sz="1400" dirty="0" smtClean="0"/>
          </a:p>
        </p:txBody>
      </p:sp>
      <p:sp>
        <p:nvSpPr>
          <p:cNvPr id="15" name="Rounded Rectangle 14"/>
          <p:cNvSpPr/>
          <p:nvPr/>
        </p:nvSpPr>
        <p:spPr>
          <a:xfrm>
            <a:off x="5248117" y="1128756"/>
            <a:ext cx="3216730" cy="3048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400" dirty="0" smtClean="0"/>
              <a:t>端末管理・証明書配布サービス</a:t>
            </a:r>
            <a:endParaRPr lang="en-US" sz="1400" dirty="0" smtClean="0"/>
          </a:p>
        </p:txBody>
      </p:sp>
      <p:sp>
        <p:nvSpPr>
          <p:cNvPr id="16" name="Rounded Rectangle 15"/>
          <p:cNvSpPr/>
          <p:nvPr/>
        </p:nvSpPr>
        <p:spPr>
          <a:xfrm>
            <a:off x="5246300" y="3070494"/>
            <a:ext cx="3216730" cy="3048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400" dirty="0" smtClean="0"/>
              <a:t>セキュアなゲストアクセスサービス</a:t>
            </a:r>
            <a:endParaRPr lang="en-US" sz="1400" dirty="0" smtClean="0"/>
          </a:p>
        </p:txBody>
      </p:sp>
      <p:sp>
        <p:nvSpPr>
          <p:cNvPr id="19" name="Rounded Rectangle 18"/>
          <p:cNvSpPr/>
          <p:nvPr/>
        </p:nvSpPr>
        <p:spPr>
          <a:xfrm>
            <a:off x="749901" y="3070493"/>
            <a:ext cx="3216730" cy="3048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400" dirty="0" smtClean="0"/>
              <a:t>コンプライアンス準拠</a:t>
            </a:r>
            <a:endParaRPr lang="en-US" sz="1400" dirty="0" smtClean="0"/>
          </a:p>
        </p:txBody>
      </p:sp>
      <p:pic>
        <p:nvPicPr>
          <p:cNvPr id="20" name="Picture 2"/>
          <p:cNvPicPr>
            <a:picLocks noChangeAspect="1" noChangeArrowheads="1"/>
          </p:cNvPicPr>
          <p:nvPr/>
        </p:nvPicPr>
        <p:blipFill>
          <a:blip r:embed="rId2" cstate="print"/>
          <a:srcRect/>
          <a:stretch>
            <a:fillRect/>
          </a:stretch>
        </p:blipFill>
        <p:spPr bwMode="auto">
          <a:xfrm>
            <a:off x="1276980" y="1722199"/>
            <a:ext cx="511912" cy="620535"/>
          </a:xfrm>
          <a:prstGeom prst="rect">
            <a:avLst/>
          </a:prstGeom>
          <a:noFill/>
          <a:ln w="9525">
            <a:noFill/>
            <a:miter lim="800000"/>
            <a:headEnd/>
            <a:tailEnd/>
          </a:ln>
        </p:spPr>
      </p:pic>
      <p:sp>
        <p:nvSpPr>
          <p:cNvPr id="26" name="Right Arrow 25"/>
          <p:cNvSpPr/>
          <p:nvPr/>
        </p:nvSpPr>
        <p:spPr>
          <a:xfrm>
            <a:off x="6779168" y="2090904"/>
            <a:ext cx="215263" cy="348394"/>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smtClean="0"/>
          </a:p>
        </p:txBody>
      </p:sp>
      <p:pic>
        <p:nvPicPr>
          <p:cNvPr id="33" name="Picture 2"/>
          <p:cNvPicPr>
            <a:picLocks noChangeAspect="1" noChangeArrowheads="1"/>
          </p:cNvPicPr>
          <p:nvPr/>
        </p:nvPicPr>
        <p:blipFill>
          <a:blip r:embed="rId2" cstate="print"/>
          <a:srcRect/>
          <a:stretch>
            <a:fillRect/>
          </a:stretch>
        </p:blipFill>
        <p:spPr bwMode="auto">
          <a:xfrm>
            <a:off x="6002695" y="2194952"/>
            <a:ext cx="206638" cy="250484"/>
          </a:xfrm>
          <a:prstGeom prst="rect">
            <a:avLst/>
          </a:prstGeom>
          <a:noFill/>
          <a:ln w="9525">
            <a:noFill/>
            <a:miter lim="800000"/>
            <a:headEnd/>
            <a:tailEnd/>
          </a:ln>
        </p:spPr>
      </p:pic>
      <p:sp>
        <p:nvSpPr>
          <p:cNvPr id="35" name="Right Arrow 34"/>
          <p:cNvSpPr/>
          <p:nvPr/>
        </p:nvSpPr>
        <p:spPr>
          <a:xfrm>
            <a:off x="2238333" y="3863484"/>
            <a:ext cx="215263" cy="348394"/>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smtClean="0"/>
          </a:p>
        </p:txBody>
      </p:sp>
      <p:pic>
        <p:nvPicPr>
          <p:cNvPr id="36" name="Picture 33" descr="sponsor_green_tie.png"/>
          <p:cNvPicPr>
            <a:picLocks noChangeAspect="1"/>
          </p:cNvPicPr>
          <p:nvPr/>
        </p:nvPicPr>
        <p:blipFill>
          <a:blip r:embed="rId3" cstate="print"/>
          <a:srcRect/>
          <a:stretch>
            <a:fillRect/>
          </a:stretch>
        </p:blipFill>
        <p:spPr bwMode="auto">
          <a:xfrm>
            <a:off x="5061002" y="1619249"/>
            <a:ext cx="893177" cy="979787"/>
          </a:xfrm>
          <a:prstGeom prst="rect">
            <a:avLst/>
          </a:prstGeom>
          <a:noFill/>
          <a:ln>
            <a:noFill/>
          </a:ln>
        </p:spPr>
      </p:pic>
      <p:sp>
        <p:nvSpPr>
          <p:cNvPr id="2" name="TextBox 1"/>
          <p:cNvSpPr txBox="1"/>
          <p:nvPr/>
        </p:nvSpPr>
        <p:spPr>
          <a:xfrm>
            <a:off x="5045665" y="2634916"/>
            <a:ext cx="1829275" cy="276999"/>
          </a:xfrm>
          <a:prstGeom prst="rect">
            <a:avLst/>
          </a:prstGeom>
          <a:noFill/>
        </p:spPr>
        <p:txBody>
          <a:bodyPr wrap="square" rtlCol="0">
            <a:spAutoFit/>
          </a:bodyPr>
          <a:lstStyle/>
          <a:p>
            <a:r>
              <a:rPr lang="en-US" altLang="ja-JP" sz="1200" dirty="0" smtClean="0"/>
              <a:t>IT</a:t>
            </a:r>
            <a:r>
              <a:rPr lang="ja-JP" altLang="en-US" sz="1200" dirty="0" smtClean="0"/>
              <a:t>管理者の個別対応</a:t>
            </a:r>
            <a:endParaRPr lang="en-US" altLang="ja-JP" sz="1200" dirty="0" smtClean="0"/>
          </a:p>
        </p:txBody>
      </p:sp>
      <p:pic>
        <p:nvPicPr>
          <p:cNvPr id="39" name="Picture 2"/>
          <p:cNvPicPr>
            <a:picLocks noChangeAspect="1" noChangeArrowheads="1"/>
          </p:cNvPicPr>
          <p:nvPr/>
        </p:nvPicPr>
        <p:blipFill>
          <a:blip r:embed="rId2" cstate="print"/>
          <a:srcRect/>
          <a:stretch>
            <a:fillRect/>
          </a:stretch>
        </p:blipFill>
        <p:spPr bwMode="auto">
          <a:xfrm>
            <a:off x="6126661" y="2243105"/>
            <a:ext cx="206638" cy="250484"/>
          </a:xfrm>
          <a:prstGeom prst="rect">
            <a:avLst/>
          </a:prstGeom>
          <a:noFill/>
          <a:ln w="9525">
            <a:noFill/>
            <a:miter lim="800000"/>
            <a:headEnd/>
            <a:tailEnd/>
          </a:ln>
        </p:spPr>
      </p:pic>
      <p:pic>
        <p:nvPicPr>
          <p:cNvPr id="40" name="Picture 2"/>
          <p:cNvPicPr>
            <a:picLocks noChangeAspect="1" noChangeArrowheads="1"/>
          </p:cNvPicPr>
          <p:nvPr/>
        </p:nvPicPr>
        <p:blipFill>
          <a:blip r:embed="rId2" cstate="print"/>
          <a:srcRect/>
          <a:stretch>
            <a:fillRect/>
          </a:stretch>
        </p:blipFill>
        <p:spPr bwMode="auto">
          <a:xfrm>
            <a:off x="6260105" y="2281781"/>
            <a:ext cx="206638" cy="250484"/>
          </a:xfrm>
          <a:prstGeom prst="rect">
            <a:avLst/>
          </a:prstGeom>
          <a:noFill/>
          <a:ln w="9525">
            <a:noFill/>
            <a:miter lim="800000"/>
            <a:headEnd/>
            <a:tailEnd/>
          </a:ln>
        </p:spPr>
      </p:pic>
      <p:pic>
        <p:nvPicPr>
          <p:cNvPr id="5" name="Picture 4" descr="Screen Shot 2014-07-28 at 10.56.43.png"/>
          <p:cNvPicPr>
            <a:picLocks noChangeAspect="1"/>
          </p:cNvPicPr>
          <p:nvPr/>
        </p:nvPicPr>
        <p:blipFill rotWithShape="1">
          <a:blip r:embed="rId4">
            <a:extLst>
              <a:ext uri="{28A0092B-C50C-407E-A947-70E740481C1C}">
                <a14:useLocalDpi xmlns:a14="http://schemas.microsoft.com/office/drawing/2010/main" val="0"/>
              </a:ext>
            </a:extLst>
          </a:blip>
          <a:srcRect l="569" t="1299" r="1041"/>
          <a:stretch/>
        </p:blipFill>
        <p:spPr>
          <a:xfrm>
            <a:off x="7496353" y="1545409"/>
            <a:ext cx="1205329" cy="858506"/>
          </a:xfrm>
          <a:prstGeom prst="rect">
            <a:avLst/>
          </a:prstGeom>
        </p:spPr>
      </p:pic>
      <p:pic>
        <p:nvPicPr>
          <p:cNvPr id="47" name="Picture 46" descr="j0431640"/>
          <p:cNvPicPr>
            <a:picLocks noChangeAspect="1" noChangeArrowheads="1"/>
          </p:cNvPicPr>
          <p:nvPr/>
        </p:nvPicPr>
        <p:blipFill>
          <a:blip r:embed="rId5" cstate="print"/>
          <a:srcRect/>
          <a:stretch>
            <a:fillRect/>
          </a:stretch>
        </p:blipFill>
        <p:spPr bwMode="auto">
          <a:xfrm>
            <a:off x="7058848" y="2074822"/>
            <a:ext cx="547933" cy="519028"/>
          </a:xfrm>
          <a:prstGeom prst="rect">
            <a:avLst/>
          </a:prstGeom>
          <a:noFill/>
          <a:ln w="9525">
            <a:noFill/>
            <a:miter lim="800000"/>
            <a:headEnd/>
            <a:tailEnd/>
          </a:ln>
        </p:spPr>
      </p:pic>
      <p:pic>
        <p:nvPicPr>
          <p:cNvPr id="50" name="Picture 3" descr="C:\Users\Brent.DUARTE\Documents\Current jobs\Adobe\09-0988\Art\Png\macbookpro.png"/>
          <p:cNvPicPr>
            <a:picLocks noChangeAspect="1" noChangeArrowheads="1"/>
          </p:cNvPicPr>
          <p:nvPr/>
        </p:nvPicPr>
        <p:blipFill>
          <a:blip r:embed="rId6" cstate="print"/>
          <a:stretch>
            <a:fillRect/>
          </a:stretch>
        </p:blipFill>
        <p:spPr bwMode="auto">
          <a:xfrm>
            <a:off x="5892832" y="1785817"/>
            <a:ext cx="401365" cy="213592"/>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51" name="Picture 3" descr="C:\Users\Brent.DUARTE\Documents\Current jobs\Adobe\09-0988\Art\Png\macbookpro.png"/>
          <p:cNvPicPr>
            <a:picLocks noChangeAspect="1" noChangeArrowheads="1"/>
          </p:cNvPicPr>
          <p:nvPr/>
        </p:nvPicPr>
        <p:blipFill>
          <a:blip r:embed="rId6" cstate="print"/>
          <a:stretch>
            <a:fillRect/>
          </a:stretch>
        </p:blipFill>
        <p:spPr bwMode="auto">
          <a:xfrm>
            <a:off x="5988532" y="1847505"/>
            <a:ext cx="401365" cy="213592"/>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52" name="Picture 3" descr="C:\Users\Brent.DUARTE\Documents\Current jobs\Adobe\09-0988\Art\Png\macbookpro.png"/>
          <p:cNvPicPr>
            <a:picLocks noChangeAspect="1" noChangeArrowheads="1"/>
          </p:cNvPicPr>
          <p:nvPr/>
        </p:nvPicPr>
        <p:blipFill>
          <a:blip r:embed="rId6" cstate="print"/>
          <a:stretch>
            <a:fillRect/>
          </a:stretch>
        </p:blipFill>
        <p:spPr bwMode="auto">
          <a:xfrm>
            <a:off x="6152272" y="1897854"/>
            <a:ext cx="401365" cy="213592"/>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53" name="Picture 3" descr="C:\Users\Brent.DUARTE\Documents\Current jobs\Adobe\09-0988\Art\Png\macbookpro.png"/>
          <p:cNvPicPr>
            <a:picLocks noChangeAspect="1" noChangeArrowheads="1"/>
          </p:cNvPicPr>
          <p:nvPr/>
        </p:nvPicPr>
        <p:blipFill>
          <a:blip r:embed="rId6" cstate="print"/>
          <a:stretch>
            <a:fillRect/>
          </a:stretch>
        </p:blipFill>
        <p:spPr bwMode="auto">
          <a:xfrm>
            <a:off x="7423511" y="2329941"/>
            <a:ext cx="401365" cy="213592"/>
          </a:xfrm>
          <a:prstGeom prst="rect">
            <a:avLst/>
          </a:prstGeom>
          <a:noFill/>
          <a:ln w="9525">
            <a:noFill/>
            <a:miter lim="800000"/>
            <a:headEnd/>
            <a:tailEnd/>
          </a:ln>
          <a:effectLst>
            <a:outerShdw blurRad="63500" dist="38100" dir="5400000" algn="t" rotWithShape="0">
              <a:srgbClr val="000000">
                <a:alpha val="39998"/>
              </a:srgbClr>
            </a:outerShdw>
          </a:effectLst>
        </p:spPr>
      </p:pic>
      <p:sp>
        <p:nvSpPr>
          <p:cNvPr id="54" name="TextBox 53"/>
          <p:cNvSpPr txBox="1"/>
          <p:nvPr/>
        </p:nvSpPr>
        <p:spPr>
          <a:xfrm>
            <a:off x="7080445" y="2639914"/>
            <a:ext cx="1829275" cy="461665"/>
          </a:xfrm>
          <a:prstGeom prst="rect">
            <a:avLst/>
          </a:prstGeom>
          <a:noFill/>
        </p:spPr>
        <p:txBody>
          <a:bodyPr wrap="square" rtlCol="0">
            <a:spAutoFit/>
          </a:bodyPr>
          <a:lstStyle/>
          <a:p>
            <a:r>
              <a:rPr lang="ja-JP" altLang="en-US" sz="1200" dirty="0" smtClean="0"/>
              <a:t>利用者のセルフサービス</a:t>
            </a:r>
            <a:endParaRPr lang="en-US" altLang="ja-JP" sz="1200" dirty="0" smtClean="0"/>
          </a:p>
          <a:p>
            <a:endParaRPr lang="en-US" altLang="ja-JP" sz="1200" dirty="0" smtClean="0"/>
          </a:p>
        </p:txBody>
      </p:sp>
      <p:pic>
        <p:nvPicPr>
          <p:cNvPr id="56" name="Picture 2"/>
          <p:cNvPicPr>
            <a:picLocks noChangeAspect="1" noChangeArrowheads="1"/>
          </p:cNvPicPr>
          <p:nvPr/>
        </p:nvPicPr>
        <p:blipFill>
          <a:blip r:embed="rId2" cstate="print"/>
          <a:srcRect/>
          <a:stretch>
            <a:fillRect/>
          </a:stretch>
        </p:blipFill>
        <p:spPr bwMode="auto">
          <a:xfrm>
            <a:off x="1513492" y="3766220"/>
            <a:ext cx="391508" cy="47458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7" name="Picture 2"/>
          <p:cNvPicPr>
            <a:picLocks noChangeAspect="1" noChangeArrowheads="1"/>
          </p:cNvPicPr>
          <p:nvPr/>
        </p:nvPicPr>
        <p:blipFill>
          <a:blip r:embed="rId2" cstate="print"/>
          <a:srcRect/>
          <a:stretch>
            <a:fillRect/>
          </a:stretch>
        </p:blipFill>
        <p:spPr bwMode="auto">
          <a:xfrm>
            <a:off x="3782647" y="3705205"/>
            <a:ext cx="374567" cy="454044"/>
          </a:xfrm>
          <a:prstGeom prst="rect">
            <a:avLst/>
          </a:prstGeom>
          <a:noFill/>
          <a:ln w="9525">
            <a:noFill/>
            <a:miter lim="800000"/>
            <a:headEnd/>
            <a:tailEnd/>
          </a:ln>
        </p:spPr>
      </p:pic>
      <p:pic>
        <p:nvPicPr>
          <p:cNvPr id="67" name="Picture 66"/>
          <p:cNvPicPr>
            <a:picLocks noChangeAspect="1"/>
          </p:cNvPicPr>
          <p:nvPr/>
        </p:nvPicPr>
        <p:blipFill>
          <a:blip r:embed="rId7" cstate="screen">
            <a:lum bright="10000" contrast="14000"/>
            <a:extLst>
              <a:ext uri="{28A0092B-C50C-407E-A947-70E740481C1C}">
                <a14:useLocalDpi xmlns:a14="http://schemas.microsoft.com/office/drawing/2010/main"/>
              </a:ext>
            </a:extLst>
          </a:blip>
          <a:srcRect/>
          <a:stretch>
            <a:fillRect/>
          </a:stretch>
        </p:blipFill>
        <p:spPr bwMode="auto">
          <a:xfrm>
            <a:off x="1447881" y="3825026"/>
            <a:ext cx="350915" cy="248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ounded Rectangle 69"/>
          <p:cNvSpPr/>
          <p:nvPr/>
        </p:nvSpPr>
        <p:spPr>
          <a:xfrm>
            <a:off x="3534840" y="4212165"/>
            <a:ext cx="888996" cy="21166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100" dirty="0" smtClean="0"/>
              <a:t>MDM</a:t>
            </a:r>
            <a:r>
              <a:rPr lang="ja-JP" altLang="en-US" sz="1100" dirty="0" smtClean="0"/>
              <a:t>管理</a:t>
            </a:r>
            <a:endParaRPr lang="en-US" sz="1100" dirty="0" smtClean="0"/>
          </a:p>
        </p:txBody>
      </p:sp>
      <p:sp>
        <p:nvSpPr>
          <p:cNvPr id="72" name="Rounded Rectangle 71"/>
          <p:cNvSpPr/>
          <p:nvPr/>
        </p:nvSpPr>
        <p:spPr>
          <a:xfrm>
            <a:off x="2529420" y="4205816"/>
            <a:ext cx="941916" cy="218018"/>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端末検疫</a:t>
            </a:r>
            <a:endParaRPr lang="en-US" sz="1100" dirty="0" smtClean="0"/>
          </a:p>
        </p:txBody>
      </p:sp>
      <p:pic>
        <p:nvPicPr>
          <p:cNvPr id="7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9658" y="3634313"/>
            <a:ext cx="222251" cy="222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 name="TextBox 72"/>
          <p:cNvSpPr txBox="1"/>
          <p:nvPr/>
        </p:nvSpPr>
        <p:spPr>
          <a:xfrm>
            <a:off x="2335194" y="4555411"/>
            <a:ext cx="2349967" cy="253916"/>
          </a:xfrm>
          <a:prstGeom prst="rect">
            <a:avLst/>
          </a:prstGeom>
          <a:noFill/>
        </p:spPr>
        <p:txBody>
          <a:bodyPr wrap="square" rtlCol="0">
            <a:spAutoFit/>
          </a:bodyPr>
          <a:lstStyle/>
          <a:p>
            <a:r>
              <a:rPr lang="en-US" altLang="ja-JP" sz="1000" dirty="0" smtClean="0"/>
              <a:t>※MDM: </a:t>
            </a:r>
            <a:r>
              <a:rPr lang="ja-JP" altLang="en-US" sz="1000" dirty="0" smtClean="0"/>
              <a:t>モバイルデバイスマネジメント</a:t>
            </a:r>
            <a:endParaRPr lang="en-US" sz="1000" dirty="0"/>
          </a:p>
        </p:txBody>
      </p:sp>
      <p:sp>
        <p:nvSpPr>
          <p:cNvPr id="77" name="Right Arrow 76"/>
          <p:cNvSpPr/>
          <p:nvPr/>
        </p:nvSpPr>
        <p:spPr>
          <a:xfrm>
            <a:off x="6949013" y="3928628"/>
            <a:ext cx="215263" cy="348394"/>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smtClean="0"/>
          </a:p>
        </p:txBody>
      </p:sp>
      <p:pic>
        <p:nvPicPr>
          <p:cNvPr id="79" name="Picture 33"/>
          <p:cNvPicPr>
            <a:picLocks noChangeAspect="1" noChangeArrowheads="1"/>
          </p:cNvPicPr>
          <p:nvPr/>
        </p:nvPicPr>
        <p:blipFill>
          <a:blip r:embed="rId9" cstate="print"/>
          <a:stretch>
            <a:fillRect/>
          </a:stretch>
        </p:blipFill>
        <p:spPr bwMode="auto">
          <a:xfrm>
            <a:off x="8046580" y="3788833"/>
            <a:ext cx="449583" cy="671644"/>
          </a:xfrm>
          <a:prstGeom prst="rect">
            <a:avLst/>
          </a:prstGeom>
          <a:noFill/>
          <a:ln w="9525">
            <a:noFill/>
            <a:miter lim="800000"/>
            <a:headEnd/>
            <a:tailEnd/>
          </a:ln>
          <a:effectLst/>
        </p:spPr>
      </p:pic>
      <p:sp>
        <p:nvSpPr>
          <p:cNvPr id="80" name="TextBox 79"/>
          <p:cNvSpPr txBox="1"/>
          <p:nvPr/>
        </p:nvSpPr>
        <p:spPr>
          <a:xfrm>
            <a:off x="5262142" y="4008976"/>
            <a:ext cx="1671210" cy="276999"/>
          </a:xfrm>
          <a:prstGeom prst="rect">
            <a:avLst/>
          </a:prstGeom>
          <a:noFill/>
        </p:spPr>
        <p:txBody>
          <a:bodyPr wrap="square" rtlCol="0">
            <a:spAutoFit/>
          </a:bodyPr>
          <a:lstStyle/>
          <a:p>
            <a:r>
              <a:rPr lang="ja-JP" altLang="en-US" sz="1200" dirty="0" smtClean="0"/>
              <a:t>無線ルータ不正利用</a:t>
            </a:r>
            <a:endParaRPr lang="en-US" altLang="ja-JP" sz="1200" dirty="0" smtClean="0"/>
          </a:p>
        </p:txBody>
      </p:sp>
      <p:sp>
        <p:nvSpPr>
          <p:cNvPr id="81" name="TextBox 80"/>
          <p:cNvSpPr txBox="1"/>
          <p:nvPr/>
        </p:nvSpPr>
        <p:spPr>
          <a:xfrm>
            <a:off x="5265802" y="4544386"/>
            <a:ext cx="1829275" cy="276999"/>
          </a:xfrm>
          <a:prstGeom prst="rect">
            <a:avLst/>
          </a:prstGeom>
          <a:noFill/>
        </p:spPr>
        <p:txBody>
          <a:bodyPr wrap="square" rtlCol="0">
            <a:spAutoFit/>
          </a:bodyPr>
          <a:lstStyle/>
          <a:p>
            <a:r>
              <a:rPr lang="en-US" altLang="ja-JP" sz="1200" dirty="0" err="1" smtClean="0"/>
              <a:t>WiFi</a:t>
            </a:r>
            <a:r>
              <a:rPr lang="ja-JP" altLang="en-US" sz="1200" dirty="0" smtClean="0"/>
              <a:t>固定キーの流出</a:t>
            </a:r>
            <a:endParaRPr lang="en-US" altLang="ja-JP" sz="1200" dirty="0" smtClean="0"/>
          </a:p>
        </p:txBody>
      </p:sp>
      <p:sp>
        <p:nvSpPr>
          <p:cNvPr id="82" name="TextBox 81"/>
          <p:cNvSpPr txBox="1"/>
          <p:nvPr/>
        </p:nvSpPr>
        <p:spPr>
          <a:xfrm>
            <a:off x="7154332" y="4294388"/>
            <a:ext cx="1672168" cy="461665"/>
          </a:xfrm>
          <a:prstGeom prst="rect">
            <a:avLst/>
          </a:prstGeom>
          <a:noFill/>
        </p:spPr>
        <p:txBody>
          <a:bodyPr wrap="square" rtlCol="0">
            <a:spAutoFit/>
          </a:bodyPr>
          <a:lstStyle/>
          <a:p>
            <a:r>
              <a:rPr lang="ja-JP" altLang="en-US" sz="1200" dirty="0" smtClean="0"/>
              <a:t>申請者向け</a:t>
            </a:r>
            <a:endParaRPr lang="en-US" altLang="ja-JP" sz="1200" dirty="0" smtClean="0"/>
          </a:p>
          <a:p>
            <a:r>
              <a:rPr lang="en-US" altLang="en-US" sz="1200" dirty="0" smtClean="0"/>
              <a:t>一時アクセス</a:t>
            </a:r>
            <a:endParaRPr lang="en-US" altLang="ja-JP" sz="1200" dirty="0" smtClean="0"/>
          </a:p>
        </p:txBody>
      </p:sp>
      <p:pic>
        <p:nvPicPr>
          <p:cNvPr id="83" name="Picture 82"/>
          <p:cNvPicPr>
            <a:picLocks noChangeAspect="1"/>
          </p:cNvPicPr>
          <p:nvPr/>
        </p:nvPicPr>
        <p:blipFill>
          <a:blip r:embed="rId10"/>
          <a:stretch>
            <a:fillRect/>
          </a:stretch>
        </p:blipFill>
        <p:spPr>
          <a:xfrm rot="2772516">
            <a:off x="5800617" y="4297413"/>
            <a:ext cx="401276" cy="394723"/>
          </a:xfrm>
          <a:prstGeom prst="rect">
            <a:avLst/>
          </a:prstGeom>
        </p:spPr>
      </p:pic>
      <p:sp>
        <p:nvSpPr>
          <p:cNvPr id="84" name="Oval 83"/>
          <p:cNvSpPr/>
          <p:nvPr/>
        </p:nvSpPr>
        <p:spPr>
          <a:xfrm>
            <a:off x="5863167" y="3787974"/>
            <a:ext cx="423333" cy="211667"/>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smtClean="0"/>
          </a:p>
        </p:txBody>
      </p:sp>
      <p:pic>
        <p:nvPicPr>
          <p:cNvPr id="86" name="Picture 85"/>
          <p:cNvPicPr>
            <a:picLocks noChangeAspect="1"/>
          </p:cNvPicPr>
          <p:nvPr/>
        </p:nvPicPr>
        <p:blipFill>
          <a:blip r:embed="rId11"/>
          <a:stretch>
            <a:fillRect/>
          </a:stretch>
        </p:blipFill>
        <p:spPr>
          <a:xfrm rot="13693200">
            <a:off x="5566110" y="3741434"/>
            <a:ext cx="197666" cy="202609"/>
          </a:xfrm>
          <a:prstGeom prst="rect">
            <a:avLst/>
          </a:prstGeom>
        </p:spPr>
      </p:pic>
      <p:pic>
        <p:nvPicPr>
          <p:cNvPr id="89" name="Picture 44"/>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11208" y="3557431"/>
            <a:ext cx="721612" cy="518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 name="TextBox 57"/>
          <p:cNvSpPr txBox="1"/>
          <p:nvPr/>
        </p:nvSpPr>
        <p:spPr>
          <a:xfrm>
            <a:off x="282233" y="731950"/>
            <a:ext cx="8277005" cy="338554"/>
          </a:xfrm>
          <a:prstGeom prst="rect">
            <a:avLst/>
          </a:prstGeom>
          <a:noFill/>
        </p:spPr>
        <p:txBody>
          <a:bodyPr wrap="square" rtlCol="0">
            <a:spAutoFit/>
          </a:bodyPr>
          <a:lstStyle/>
          <a:p>
            <a:r>
              <a:rPr lang="ja-JP" altLang="en-US" sz="1600" dirty="0" smtClean="0"/>
              <a:t>マルチデバイス環境を実現するための様々な課題に対応します</a:t>
            </a:r>
            <a:endParaRPr lang="en-US" sz="1600" dirty="0"/>
          </a:p>
        </p:txBody>
      </p:sp>
      <p:sp>
        <p:nvSpPr>
          <p:cNvPr id="10" name="TextBox 9"/>
          <p:cNvSpPr txBox="1"/>
          <p:nvPr/>
        </p:nvSpPr>
        <p:spPr>
          <a:xfrm>
            <a:off x="4856775" y="3415413"/>
            <a:ext cx="2651494" cy="276999"/>
          </a:xfrm>
          <a:prstGeom prst="rect">
            <a:avLst/>
          </a:prstGeom>
          <a:noFill/>
        </p:spPr>
        <p:txBody>
          <a:bodyPr wrap="square" rtlCol="0">
            <a:spAutoFit/>
          </a:bodyPr>
          <a:lstStyle/>
          <a:p>
            <a:r>
              <a:rPr lang="ja-JP" altLang="en-US" sz="1200" dirty="0" smtClean="0"/>
              <a:t>ゲストアクセス環境が不整備だと・・・</a:t>
            </a:r>
            <a:r>
              <a:rPr lang="en-US" altLang="ja-JP" sz="1200" dirty="0" smtClean="0"/>
              <a:t> </a:t>
            </a:r>
            <a:endParaRPr lang="en-US" sz="1200" dirty="0"/>
          </a:p>
        </p:txBody>
      </p:sp>
      <p:sp>
        <p:nvSpPr>
          <p:cNvPr id="4" name="Rectangle 3"/>
          <p:cNvSpPr/>
          <p:nvPr/>
        </p:nvSpPr>
        <p:spPr>
          <a:xfrm>
            <a:off x="1089771" y="1621893"/>
            <a:ext cx="840926" cy="986866"/>
          </a:xfrm>
          <a:prstGeom prst="rect">
            <a:avLst/>
          </a:prstGeom>
          <a:solidFill>
            <a:schemeClr val="bg1">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60" name="Picture 2"/>
          <p:cNvPicPr>
            <a:picLocks noChangeAspect="1" noChangeArrowheads="1"/>
          </p:cNvPicPr>
          <p:nvPr/>
        </p:nvPicPr>
        <p:blipFill>
          <a:blip r:embed="rId2" cstate="print"/>
          <a:srcRect/>
          <a:stretch>
            <a:fillRect/>
          </a:stretch>
        </p:blipFill>
        <p:spPr bwMode="auto">
          <a:xfrm>
            <a:off x="2922455" y="1720133"/>
            <a:ext cx="511912" cy="620535"/>
          </a:xfrm>
          <a:prstGeom prst="rect">
            <a:avLst/>
          </a:prstGeom>
          <a:noFill/>
          <a:ln w="9525">
            <a:noFill/>
            <a:miter lim="800000"/>
            <a:headEnd/>
            <a:tailEnd/>
          </a:ln>
        </p:spPr>
      </p:pic>
      <p:sp>
        <p:nvSpPr>
          <p:cNvPr id="11" name="Cloud Callout 10"/>
          <p:cNvSpPr/>
          <p:nvPr/>
        </p:nvSpPr>
        <p:spPr>
          <a:xfrm>
            <a:off x="1699011" y="1604727"/>
            <a:ext cx="446206" cy="411909"/>
          </a:xfrm>
          <a:prstGeom prst="cloudCallout">
            <a:avLst>
              <a:gd name="adj1" fmla="val -59294"/>
              <a:gd name="adj2" fmla="val 62500"/>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12" name="TextBox 11"/>
          <p:cNvSpPr txBox="1"/>
          <p:nvPr/>
        </p:nvSpPr>
        <p:spPr>
          <a:xfrm>
            <a:off x="1759076" y="1639054"/>
            <a:ext cx="180199" cy="400110"/>
          </a:xfrm>
          <a:prstGeom prst="rect">
            <a:avLst/>
          </a:prstGeom>
          <a:noFill/>
        </p:spPr>
        <p:txBody>
          <a:bodyPr wrap="square" rtlCol="0">
            <a:spAutoFit/>
          </a:bodyPr>
          <a:lstStyle/>
          <a:p>
            <a:r>
              <a:rPr lang="en-US" sz="2000" b="1" dirty="0" smtClean="0"/>
              <a:t>?</a:t>
            </a:r>
            <a:endParaRPr lang="en-US" b="1" dirty="0"/>
          </a:p>
        </p:txBody>
      </p:sp>
      <p:sp>
        <p:nvSpPr>
          <p:cNvPr id="64" name="TextBox 63"/>
          <p:cNvSpPr txBox="1"/>
          <p:nvPr/>
        </p:nvSpPr>
        <p:spPr>
          <a:xfrm>
            <a:off x="2247863" y="2350373"/>
            <a:ext cx="1966352" cy="646331"/>
          </a:xfrm>
          <a:prstGeom prst="rect">
            <a:avLst/>
          </a:prstGeom>
          <a:noFill/>
        </p:spPr>
        <p:txBody>
          <a:bodyPr wrap="square" rtlCol="0" anchor="ctr">
            <a:spAutoFit/>
          </a:bodyPr>
          <a:lstStyle/>
          <a:p>
            <a:pPr algn="ctr"/>
            <a:r>
              <a:rPr lang="en-US" sz="900" dirty="0" smtClean="0"/>
              <a:t>IP:192.168.83.242. </a:t>
            </a:r>
            <a:r>
              <a:rPr lang="en-US" sz="900" dirty="0" err="1" smtClean="0"/>
              <a:t>MAC:xxx</a:t>
            </a:r>
            <a:endParaRPr lang="en-US" sz="900" dirty="0" smtClean="0"/>
          </a:p>
          <a:p>
            <a:pPr algn="ctr"/>
            <a:r>
              <a:rPr lang="en-US" altLang="ja-JP" sz="900" dirty="0" smtClean="0"/>
              <a:t>13</a:t>
            </a:r>
            <a:r>
              <a:rPr lang="ja-JP" altLang="en-US" sz="900" dirty="0" smtClean="0"/>
              <a:t>時に東京ビルの</a:t>
            </a:r>
            <a:r>
              <a:rPr lang="en-US" altLang="ja-JP" sz="900" dirty="0" smtClean="0"/>
              <a:t>2</a:t>
            </a:r>
            <a:r>
              <a:rPr lang="ja-JP" altLang="en-US" sz="900" dirty="0" smtClean="0"/>
              <a:t>階会議室に接続</a:t>
            </a:r>
            <a:endParaRPr lang="en-US" altLang="ja-JP" sz="900" dirty="0" smtClean="0"/>
          </a:p>
          <a:p>
            <a:pPr algn="ctr"/>
            <a:r>
              <a:rPr lang="ja-JP" altLang="en-US" sz="900" dirty="0" smtClean="0"/>
              <a:t>ユーザ</a:t>
            </a:r>
            <a:r>
              <a:rPr lang="en-US" altLang="ja-JP" sz="900" dirty="0" smtClean="0"/>
              <a:t>A</a:t>
            </a:r>
            <a:r>
              <a:rPr lang="ja-JP" altLang="en-US" sz="900" dirty="0" smtClean="0"/>
              <a:t>さんの</a:t>
            </a:r>
            <a:r>
              <a:rPr lang="en-US" altLang="ja-JP" sz="900" dirty="0" err="1" smtClean="0"/>
              <a:t>iPad</a:t>
            </a:r>
            <a:r>
              <a:rPr lang="en-US" altLang="ja-JP" sz="900" dirty="0" smtClean="0"/>
              <a:t> (</a:t>
            </a:r>
            <a:r>
              <a:rPr lang="en-US" altLang="ja-JP" sz="900" dirty="0" err="1" smtClean="0"/>
              <a:t>ver</a:t>
            </a:r>
            <a:r>
              <a:rPr lang="en-US" altLang="ja-JP" sz="900" dirty="0" smtClean="0"/>
              <a:t> 6.0)</a:t>
            </a:r>
          </a:p>
          <a:p>
            <a:pPr algn="ctr"/>
            <a:r>
              <a:rPr lang="en-US" altLang="ja-JP" sz="900" dirty="0" smtClean="0"/>
              <a:t>BYOD</a:t>
            </a:r>
            <a:r>
              <a:rPr lang="ja-JP" altLang="en-US" sz="900" dirty="0" smtClean="0"/>
              <a:t>のためポリシーアクセス拒否</a:t>
            </a:r>
            <a:endParaRPr lang="en-US" altLang="ja-JP" sz="900" dirty="0" smtClean="0"/>
          </a:p>
        </p:txBody>
      </p:sp>
      <p:sp>
        <p:nvSpPr>
          <p:cNvPr id="17" name="TextBox 16"/>
          <p:cNvSpPr txBox="1"/>
          <p:nvPr/>
        </p:nvSpPr>
        <p:spPr>
          <a:xfrm>
            <a:off x="626403" y="4264975"/>
            <a:ext cx="1699015" cy="276999"/>
          </a:xfrm>
          <a:prstGeom prst="rect">
            <a:avLst/>
          </a:prstGeom>
          <a:noFill/>
        </p:spPr>
        <p:txBody>
          <a:bodyPr wrap="square" rtlCol="0">
            <a:spAutoFit/>
          </a:bodyPr>
          <a:lstStyle/>
          <a:p>
            <a:r>
              <a:rPr lang="ja-JP" altLang="en-US" sz="1200" dirty="0" smtClean="0"/>
              <a:t>ポリシー違反端末</a:t>
            </a:r>
            <a:endParaRPr lang="en-US" sz="1200" dirty="0"/>
          </a:p>
        </p:txBody>
      </p:sp>
      <p:pic>
        <p:nvPicPr>
          <p:cNvPr id="62" name="Picture 3" descr="C:\Users\Brent.DUARTE\Documents\Current jobs\Adobe\09-0988\Art\Png\macbookpro.png"/>
          <p:cNvPicPr>
            <a:picLocks noChangeAspect="1" noChangeArrowheads="1"/>
          </p:cNvPicPr>
          <p:nvPr/>
        </p:nvPicPr>
        <p:blipFill>
          <a:blip r:embed="rId6" cstate="print"/>
          <a:stretch>
            <a:fillRect/>
          </a:stretch>
        </p:blipFill>
        <p:spPr bwMode="auto">
          <a:xfrm>
            <a:off x="639538" y="3765759"/>
            <a:ext cx="782352" cy="416340"/>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63" name="Picture 3" descr="C:\Users\Brent.DUARTE\Documents\Current jobs\Adobe\09-0988\Art\Png\macbookpro.png"/>
          <p:cNvPicPr>
            <a:picLocks noChangeAspect="1" noChangeArrowheads="1"/>
          </p:cNvPicPr>
          <p:nvPr/>
        </p:nvPicPr>
        <p:blipFill>
          <a:blip r:embed="rId6" cstate="print"/>
          <a:stretch>
            <a:fillRect/>
          </a:stretch>
        </p:blipFill>
        <p:spPr bwMode="auto">
          <a:xfrm>
            <a:off x="2627052" y="3722215"/>
            <a:ext cx="782352" cy="416340"/>
          </a:xfrm>
          <a:prstGeom prst="rect">
            <a:avLst/>
          </a:prstGeom>
          <a:noFill/>
          <a:ln w="9525">
            <a:noFill/>
            <a:miter lim="800000"/>
            <a:headEnd/>
            <a:tailEnd/>
          </a:ln>
          <a:effectLst>
            <a:outerShdw blurRad="63500" dist="38100" dir="5400000" algn="t" rotWithShape="0">
              <a:srgbClr val="000000">
                <a:alpha val="39998"/>
              </a:srgbClr>
            </a:outerShdw>
          </a:effectLst>
        </p:spPr>
      </p:pic>
      <p:pic>
        <p:nvPicPr>
          <p:cNvPr id="65" name="Picture 64"/>
          <p:cNvPicPr>
            <a:picLocks noChangeAspect="1"/>
          </p:cNvPicPr>
          <p:nvPr/>
        </p:nvPicPr>
        <p:blipFill>
          <a:blip r:embed="rId7" cstate="screen">
            <a:lum bright="10000" contrast="14000"/>
            <a:extLst>
              <a:ext uri="{28A0092B-C50C-407E-A947-70E740481C1C}">
                <a14:useLocalDpi xmlns:a14="http://schemas.microsoft.com/office/drawing/2010/main"/>
              </a:ext>
            </a:extLst>
          </a:blip>
          <a:srcRect/>
          <a:stretch>
            <a:fillRect/>
          </a:stretch>
        </p:blipFill>
        <p:spPr bwMode="auto">
          <a:xfrm>
            <a:off x="573699" y="3765759"/>
            <a:ext cx="350915" cy="248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 name="Picture 6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7449" y="3614776"/>
            <a:ext cx="222251" cy="222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36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err="1" smtClean="0"/>
              <a:t>TrustSec</a:t>
            </a:r>
            <a:r>
              <a:rPr lang="ja-JP" altLang="en-US" sz="3600" dirty="0" smtClean="0"/>
              <a:t>機能拡張</a:t>
            </a:r>
            <a:endParaRPr lang="en-US" sz="3600" dirty="0"/>
          </a:p>
        </p:txBody>
      </p:sp>
      <p:sp>
        <p:nvSpPr>
          <p:cNvPr id="6" name="Text Placeholder 5"/>
          <p:cNvSpPr>
            <a:spLocks noGrp="1"/>
          </p:cNvSpPr>
          <p:nvPr>
            <p:ph type="body" sz="quarter" idx="11"/>
          </p:nvPr>
        </p:nvSpPr>
        <p:spPr/>
        <p:txBody>
          <a:bodyPr/>
          <a:lstStyle/>
          <a:p>
            <a:r>
              <a:rPr lang="ja-JP" altLang="en-US" dirty="0" smtClean="0"/>
              <a:t>ネットワーク機器へのログイン管理だけでなく、ログイン後のプロファイル、コマンドセットもポリシー定義することで役割に応じた管理権限をコマンドレベルで細かく指定が可能。またロギングすることでだれがいつどのような操作を行ったかの監査にも活用可能。</a:t>
            </a:r>
            <a:endParaRPr lang="en-US" dirty="0"/>
          </a:p>
        </p:txBody>
      </p:sp>
    </p:spTree>
    <p:extLst>
      <p:ext uri="{BB962C8B-B14F-4D97-AF65-F5344CB8AC3E}">
        <p14:creationId xmlns:p14="http://schemas.microsoft.com/office/powerpoint/2010/main" val="184862313"/>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53670" y="1073150"/>
            <a:ext cx="8702591" cy="3606925"/>
          </a:xfrm>
        </p:spPr>
        <p:txBody>
          <a:bodyPr/>
          <a:lstStyle/>
          <a:p>
            <a:r>
              <a:rPr lang="en-US" dirty="0" smtClean="0">
                <a:solidFill>
                  <a:schemeClr val="tx1">
                    <a:lumMod val="75000"/>
                  </a:schemeClr>
                </a:solidFill>
              </a:rPr>
              <a:t>ISE</a:t>
            </a:r>
            <a:r>
              <a:rPr lang="ja-JP" altLang="en-US" dirty="0" smtClean="0">
                <a:solidFill>
                  <a:schemeClr val="tx1">
                    <a:lumMod val="75000"/>
                  </a:schemeClr>
                </a:solidFill>
              </a:rPr>
              <a:t>の</a:t>
            </a:r>
            <a:r>
              <a:rPr lang="en-US" altLang="ja-JP" dirty="0" err="1" smtClean="0">
                <a:solidFill>
                  <a:schemeClr val="tx1">
                    <a:lumMod val="75000"/>
                  </a:schemeClr>
                </a:solidFill>
              </a:rPr>
              <a:t>TrustSec</a:t>
            </a:r>
            <a:r>
              <a:rPr lang="ja-JP" altLang="en-US" dirty="0" smtClean="0">
                <a:solidFill>
                  <a:schemeClr val="tx1">
                    <a:lumMod val="75000"/>
                  </a:schemeClr>
                </a:solidFill>
              </a:rPr>
              <a:t>管理コンソール機能および提供サービスをアップデート：</a:t>
            </a:r>
            <a:endParaRPr lang="en-US" altLang="ja-JP" dirty="0" smtClean="0">
              <a:solidFill>
                <a:schemeClr val="tx1">
                  <a:lumMod val="75000"/>
                </a:schemeClr>
              </a:solidFill>
            </a:endParaRPr>
          </a:p>
          <a:p>
            <a:pPr lvl="1"/>
            <a:r>
              <a:rPr lang="en-US" dirty="0" err="1" smtClean="0">
                <a:solidFill>
                  <a:schemeClr val="tx1">
                    <a:lumMod val="75000"/>
                  </a:schemeClr>
                </a:solidFill>
              </a:rPr>
              <a:t>TrustSec</a:t>
            </a:r>
            <a:r>
              <a:rPr lang="en-US" dirty="0" smtClean="0">
                <a:solidFill>
                  <a:schemeClr val="tx1">
                    <a:lumMod val="75000"/>
                  </a:schemeClr>
                </a:solidFill>
              </a:rPr>
              <a:t> ダッシュボード</a:t>
            </a:r>
            <a:endParaRPr lang="en-US" dirty="0">
              <a:solidFill>
                <a:schemeClr val="tx1">
                  <a:lumMod val="75000"/>
                </a:schemeClr>
              </a:solidFill>
            </a:endParaRPr>
          </a:p>
          <a:p>
            <a:pPr lvl="1"/>
            <a:r>
              <a:rPr lang="ja-JP" altLang="en-US" dirty="0" smtClean="0">
                <a:solidFill>
                  <a:schemeClr val="tx1">
                    <a:lumMod val="75000"/>
                  </a:schemeClr>
                </a:solidFill>
              </a:rPr>
              <a:t>ポリシーマトリクスの変革</a:t>
            </a:r>
            <a:endParaRPr lang="en-US" altLang="ja-JP" dirty="0" smtClean="0">
              <a:solidFill>
                <a:schemeClr val="tx1">
                  <a:lumMod val="75000"/>
                </a:schemeClr>
              </a:solidFill>
            </a:endParaRPr>
          </a:p>
          <a:p>
            <a:pPr lvl="1"/>
            <a:r>
              <a:rPr lang="en-US" dirty="0">
                <a:solidFill>
                  <a:schemeClr val="tx1">
                    <a:lumMod val="75000"/>
                  </a:schemeClr>
                </a:solidFill>
              </a:rPr>
              <a:t>ISE</a:t>
            </a:r>
            <a:r>
              <a:rPr lang="ja-JP" altLang="en-US" dirty="0">
                <a:solidFill>
                  <a:schemeClr val="tx1">
                    <a:lumMod val="75000"/>
                  </a:schemeClr>
                </a:solidFill>
              </a:rPr>
              <a:t>ノードの</a:t>
            </a:r>
            <a:r>
              <a:rPr lang="en-US" dirty="0">
                <a:solidFill>
                  <a:schemeClr val="tx1">
                    <a:lumMod val="75000"/>
                  </a:schemeClr>
                </a:solidFill>
              </a:rPr>
              <a:t>SXP Speaker / Listener</a:t>
            </a:r>
            <a:r>
              <a:rPr lang="ja-JP" altLang="en-US" dirty="0" smtClean="0">
                <a:solidFill>
                  <a:schemeClr val="tx1">
                    <a:lumMod val="75000"/>
                  </a:schemeClr>
                </a:solidFill>
              </a:rPr>
              <a:t>サポート</a:t>
            </a:r>
            <a:endParaRPr lang="en-US" dirty="0">
              <a:solidFill>
                <a:schemeClr val="tx1">
                  <a:lumMod val="75000"/>
                </a:schemeClr>
              </a:solidFill>
            </a:endParaRPr>
          </a:p>
          <a:p>
            <a:pPr lvl="1"/>
            <a:r>
              <a:rPr lang="en-US" altLang="ja-JP" dirty="0" smtClean="0">
                <a:solidFill>
                  <a:schemeClr val="tx1">
                    <a:lumMod val="75000"/>
                  </a:schemeClr>
                </a:solidFill>
              </a:rPr>
              <a:t>SGT</a:t>
            </a:r>
            <a:r>
              <a:rPr lang="ja-JP" altLang="en-US" dirty="0" smtClean="0">
                <a:solidFill>
                  <a:schemeClr val="tx1">
                    <a:lumMod val="75000"/>
                  </a:schemeClr>
                </a:solidFill>
              </a:rPr>
              <a:t>自動生成</a:t>
            </a:r>
            <a:endParaRPr lang="en-US" altLang="ja-JP" dirty="0" smtClean="0">
              <a:solidFill>
                <a:schemeClr val="tx1">
                  <a:lumMod val="75000"/>
                </a:schemeClr>
              </a:solidFill>
            </a:endParaRPr>
          </a:p>
          <a:p>
            <a:pPr lvl="1"/>
            <a:endParaRPr lang="en-US" dirty="0">
              <a:solidFill>
                <a:schemeClr val="tx1">
                  <a:lumMod val="75000"/>
                </a:schemeClr>
              </a:solidFill>
            </a:endParaRPr>
          </a:p>
          <a:p>
            <a:endParaRPr lang="en-US" sz="1800" dirty="0">
              <a:solidFill>
                <a:schemeClr val="tx1">
                  <a:lumMod val="75000"/>
                </a:schemeClr>
              </a:solidFill>
            </a:endParaRPr>
          </a:p>
          <a:p>
            <a:endParaRPr lang="en-US" dirty="0">
              <a:solidFill>
                <a:schemeClr val="tx1">
                  <a:lumMod val="75000"/>
                </a:schemeClr>
              </a:solidFill>
            </a:endParaRPr>
          </a:p>
        </p:txBody>
      </p:sp>
      <p:sp>
        <p:nvSpPr>
          <p:cNvPr id="7" name="Title 6"/>
          <p:cNvSpPr>
            <a:spLocks noGrp="1"/>
          </p:cNvSpPr>
          <p:nvPr>
            <p:ph type="ctrTitle"/>
          </p:nvPr>
        </p:nvSpPr>
        <p:spPr/>
        <p:txBody>
          <a:bodyPr/>
          <a:lstStyle/>
          <a:p>
            <a:r>
              <a:rPr lang="en-US" dirty="0" err="1" smtClean="0"/>
              <a:t>TrustSec</a:t>
            </a:r>
            <a:r>
              <a:rPr lang="en-US" dirty="0" smtClean="0"/>
              <a:t> Enhancements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3392" y="2490414"/>
            <a:ext cx="4906276" cy="2525369"/>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773042" y="3379304"/>
            <a:ext cx="3103219" cy="646331"/>
          </a:xfrm>
          <a:prstGeom prst="rect">
            <a:avLst/>
          </a:prstGeom>
          <a:noFill/>
        </p:spPr>
        <p:txBody>
          <a:bodyPr wrap="square" rtlCol="0">
            <a:spAutoFit/>
          </a:bodyPr>
          <a:lstStyle/>
          <a:p>
            <a:pPr marL="285750" indent="-285750">
              <a:buFont typeface="Wingdings" charset="2"/>
              <a:buChar char="ü"/>
            </a:pPr>
            <a:r>
              <a:rPr lang="ja-JP" altLang="en-US" dirty="0" smtClean="0"/>
              <a:t>設定管理のシンプル化</a:t>
            </a:r>
            <a:endParaRPr lang="en-US" altLang="ja-JP" dirty="0" smtClean="0"/>
          </a:p>
          <a:p>
            <a:pPr marL="285750" indent="-285750">
              <a:buFont typeface="Wingdings" charset="2"/>
              <a:buChar char="ü"/>
            </a:pPr>
            <a:r>
              <a:rPr lang="ja-JP" altLang="en-US" dirty="0" smtClean="0"/>
              <a:t>新しいユースケース</a:t>
            </a:r>
            <a:endParaRPr lang="en-US" dirty="0"/>
          </a:p>
        </p:txBody>
      </p:sp>
      <p:sp>
        <p:nvSpPr>
          <p:cNvPr id="3" name="TextBox 2"/>
          <p:cNvSpPr txBox="1"/>
          <p:nvPr/>
        </p:nvSpPr>
        <p:spPr>
          <a:xfrm>
            <a:off x="5348732" y="2182637"/>
            <a:ext cx="3434522" cy="307777"/>
          </a:xfrm>
          <a:prstGeom prst="rect">
            <a:avLst/>
          </a:prstGeom>
          <a:noFill/>
        </p:spPr>
        <p:txBody>
          <a:bodyPr wrap="square" rtlCol="0">
            <a:spAutoFit/>
          </a:bodyPr>
          <a:lstStyle/>
          <a:p>
            <a:r>
              <a:rPr lang="ja-JP" altLang="en-US" sz="1400" dirty="0" smtClean="0">
                <a:solidFill>
                  <a:schemeClr val="accent1"/>
                </a:solidFill>
              </a:rPr>
              <a:t>宛先セキュリティグループ</a:t>
            </a:r>
            <a:endParaRPr lang="en-US" sz="1400" dirty="0">
              <a:solidFill>
                <a:schemeClr val="accent1"/>
              </a:solidFill>
            </a:endParaRPr>
          </a:p>
        </p:txBody>
      </p:sp>
      <p:sp>
        <p:nvSpPr>
          <p:cNvPr id="9" name="TextBox 8"/>
          <p:cNvSpPr txBox="1"/>
          <p:nvPr/>
        </p:nvSpPr>
        <p:spPr>
          <a:xfrm rot="16200000">
            <a:off x="2691191" y="3693384"/>
            <a:ext cx="2415765" cy="307777"/>
          </a:xfrm>
          <a:prstGeom prst="rect">
            <a:avLst/>
          </a:prstGeom>
          <a:noFill/>
        </p:spPr>
        <p:txBody>
          <a:bodyPr wrap="square" rtlCol="0">
            <a:spAutoFit/>
          </a:bodyPr>
          <a:lstStyle/>
          <a:p>
            <a:r>
              <a:rPr lang="ja-JP" altLang="en-US" sz="1400" dirty="0" smtClean="0">
                <a:solidFill>
                  <a:schemeClr val="accent1"/>
                </a:solidFill>
              </a:rPr>
              <a:t>送信元セキュリティグループ</a:t>
            </a:r>
            <a:endParaRPr lang="en-US" sz="1400" dirty="0">
              <a:solidFill>
                <a:schemeClr val="accent1"/>
              </a:solidFill>
            </a:endParaRPr>
          </a:p>
        </p:txBody>
      </p:sp>
    </p:spTree>
    <p:extLst>
      <p:ext uri="{BB962C8B-B14F-4D97-AF65-F5344CB8AC3E}">
        <p14:creationId xmlns:p14="http://schemas.microsoft.com/office/powerpoint/2010/main" val="171954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 name="Picture 137" descr="stick_figure_customer_service_1600_clr_205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081" y="1815788"/>
            <a:ext cx="1021625" cy="1021625"/>
          </a:xfrm>
          <a:prstGeom prst="rect">
            <a:avLst/>
          </a:prstGeom>
        </p:spPr>
      </p:pic>
      <p:sp>
        <p:nvSpPr>
          <p:cNvPr id="5" name="Title 4"/>
          <p:cNvSpPr>
            <a:spLocks noGrp="1"/>
          </p:cNvSpPr>
          <p:nvPr>
            <p:ph type="ctrTitle"/>
          </p:nvPr>
        </p:nvSpPr>
        <p:spPr/>
        <p:txBody>
          <a:bodyPr/>
          <a:lstStyle/>
          <a:p>
            <a:r>
              <a:rPr lang="en-US" dirty="0" err="1" smtClean="0"/>
              <a:t>従来のTrustSec</a:t>
            </a:r>
            <a:r>
              <a:rPr lang="en-US" dirty="0" smtClean="0"/>
              <a:t> SGT</a:t>
            </a:r>
            <a:r>
              <a:rPr lang="ja-JP" altLang="en-US" dirty="0" smtClean="0"/>
              <a:t>アサインと</a:t>
            </a:r>
            <a:r>
              <a:rPr lang="en-US" altLang="ja-JP" dirty="0" smtClean="0"/>
              <a:t>SXP</a:t>
            </a:r>
            <a:r>
              <a:rPr lang="ja-JP" altLang="en-US" dirty="0" smtClean="0"/>
              <a:t>通信</a:t>
            </a:r>
            <a:endParaRPr lang="en-US" dirty="0"/>
          </a:p>
        </p:txBody>
      </p:sp>
      <p:cxnSp>
        <p:nvCxnSpPr>
          <p:cNvPr id="33" name="Straight Connector 32"/>
          <p:cNvCxnSpPr/>
          <p:nvPr/>
        </p:nvCxnSpPr>
        <p:spPr>
          <a:xfrm flipH="1">
            <a:off x="1461635" y="3491004"/>
            <a:ext cx="5983512" cy="0"/>
          </a:xfrm>
          <a:prstGeom prst="line">
            <a:avLst/>
          </a:prstGeom>
          <a:noFill/>
          <a:ln w="12700" cap="flat" cmpd="sng" algn="ctr">
            <a:solidFill>
              <a:srgbClr val="4C4C4C"/>
            </a:solidFill>
            <a:prstDash val="solid"/>
          </a:ln>
          <a:effectLst/>
        </p:spPr>
      </p:cxnSp>
      <p:grpSp>
        <p:nvGrpSpPr>
          <p:cNvPr id="34" name="Group 243"/>
          <p:cNvGrpSpPr>
            <a:grpSpLocks noChangeAspect="1"/>
          </p:cNvGrpSpPr>
          <p:nvPr/>
        </p:nvGrpSpPr>
        <p:grpSpPr>
          <a:xfrm>
            <a:off x="3974179" y="3147846"/>
            <a:ext cx="607435" cy="609600"/>
            <a:chOff x="3006163" y="4594066"/>
            <a:chExt cx="728663" cy="731520"/>
          </a:xfrm>
        </p:grpSpPr>
        <p:sp>
          <p:nvSpPr>
            <p:cNvPr id="35" name="Oval 263"/>
            <p:cNvSpPr>
              <a:spLocks/>
            </p:cNvSpPr>
            <p:nvPr/>
          </p:nvSpPr>
          <p:spPr bwMode="auto">
            <a:xfrm>
              <a:off x="3006163" y="4594066"/>
              <a:ext cx="728663"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grpSp>
          <p:nvGrpSpPr>
            <p:cNvPr id="36" name="Group 157"/>
            <p:cNvGrpSpPr>
              <a:grpSpLocks noChangeAspect="1"/>
            </p:cNvGrpSpPr>
            <p:nvPr/>
          </p:nvGrpSpPr>
          <p:grpSpPr>
            <a:xfrm>
              <a:off x="3138423" y="4820864"/>
              <a:ext cx="464142" cy="288013"/>
              <a:chOff x="13636625" y="1373188"/>
              <a:chExt cx="1330325" cy="825500"/>
            </a:xfrm>
            <a:solidFill>
              <a:srgbClr val="FFFFFF"/>
            </a:solidFill>
          </p:grpSpPr>
          <p:sp>
            <p:nvSpPr>
              <p:cNvPr id="37"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38"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39"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0"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1"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2"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3"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4"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5"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6"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7"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8"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9"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0"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1"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2"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3"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4"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5"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6"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7"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grpSp>
      </p:grpSp>
      <p:grpSp>
        <p:nvGrpSpPr>
          <p:cNvPr id="58" name="Group 57"/>
          <p:cNvGrpSpPr>
            <a:grpSpLocks noChangeAspect="1"/>
          </p:cNvGrpSpPr>
          <p:nvPr/>
        </p:nvGrpSpPr>
        <p:grpSpPr>
          <a:xfrm>
            <a:off x="2736885" y="3147846"/>
            <a:ext cx="609818" cy="609600"/>
            <a:chOff x="7207253" y="4666848"/>
            <a:chExt cx="731520" cy="731520"/>
          </a:xfrm>
        </p:grpSpPr>
        <p:sp>
          <p:nvSpPr>
            <p:cNvPr id="59" name="Oval 263"/>
            <p:cNvSpPr>
              <a:spLocks/>
            </p:cNvSpPr>
            <p:nvPr/>
          </p:nvSpPr>
          <p:spPr bwMode="auto">
            <a:xfrm>
              <a:off x="7207253" y="4666848"/>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60" name="Picture 59" descr="whiteparts.ai"/>
            <p:cNvPicPr>
              <a:picLocks noChangeAspect="1"/>
            </p:cNvPicPr>
            <p:nvPr/>
          </p:nvPicPr>
          <p:blipFill>
            <a:blip r:embed="rId3" cstate="screen">
              <a:extLst>
                <a:ext uri="{28A0092B-C50C-407E-A947-70E740481C1C}">
                  <a14:useLocalDpi xmlns:a14="http://schemas.microsoft.com/office/drawing/2010/main"/>
                </a:ext>
              </a:extLst>
            </a:blip>
            <a:srcRect l="38586" t="28760" r="53932" b="65634"/>
            <a:stretch>
              <a:fillRect/>
            </a:stretch>
          </p:blipFill>
          <p:spPr>
            <a:xfrm>
              <a:off x="7281310" y="4760840"/>
              <a:ext cx="582449" cy="564693"/>
            </a:xfrm>
            <a:prstGeom prst="rect">
              <a:avLst/>
            </a:prstGeom>
            <a:effectLst/>
          </p:spPr>
        </p:pic>
      </p:grpSp>
      <p:grpSp>
        <p:nvGrpSpPr>
          <p:cNvPr id="61" name="Group 294"/>
          <p:cNvGrpSpPr/>
          <p:nvPr/>
        </p:nvGrpSpPr>
        <p:grpSpPr>
          <a:xfrm>
            <a:off x="7056215" y="3147846"/>
            <a:ext cx="609818" cy="609600"/>
            <a:chOff x="5133653" y="5571427"/>
            <a:chExt cx="728663" cy="731520"/>
          </a:xfrm>
        </p:grpSpPr>
        <p:sp>
          <p:nvSpPr>
            <p:cNvPr id="62" name="Oval 263"/>
            <p:cNvSpPr>
              <a:spLocks/>
            </p:cNvSpPr>
            <p:nvPr/>
          </p:nvSpPr>
          <p:spPr bwMode="auto">
            <a:xfrm>
              <a:off x="5133653" y="5571427"/>
              <a:ext cx="728663"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sp>
          <p:nvSpPr>
            <p:cNvPr id="63" name="Freeform 7"/>
            <p:cNvSpPr>
              <a:spLocks noEditPoints="1"/>
            </p:cNvSpPr>
            <p:nvPr/>
          </p:nvSpPr>
          <p:spPr bwMode="auto">
            <a:xfrm>
              <a:off x="5390427" y="5796216"/>
              <a:ext cx="207952" cy="393182"/>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sp>
          <p:nvSpPr>
            <p:cNvPr id="64" name="Freeform 7"/>
            <p:cNvSpPr>
              <a:spLocks noEditPoints="1"/>
            </p:cNvSpPr>
            <p:nvPr/>
          </p:nvSpPr>
          <p:spPr bwMode="auto">
            <a:xfrm>
              <a:off x="5215557" y="5758117"/>
              <a:ext cx="161453" cy="28650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sp>
          <p:nvSpPr>
            <p:cNvPr id="65" name="Freeform 7"/>
            <p:cNvSpPr>
              <a:spLocks noEditPoints="1"/>
            </p:cNvSpPr>
            <p:nvPr/>
          </p:nvSpPr>
          <p:spPr bwMode="auto">
            <a:xfrm>
              <a:off x="5611797" y="5758117"/>
              <a:ext cx="161453" cy="28650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grpSp>
      <p:sp>
        <p:nvSpPr>
          <p:cNvPr id="66" name="TextBox 65"/>
          <p:cNvSpPr txBox="1"/>
          <p:nvPr/>
        </p:nvSpPr>
        <p:spPr>
          <a:xfrm>
            <a:off x="545203" y="3672015"/>
            <a:ext cx="1701742" cy="369324"/>
          </a:xfrm>
          <a:prstGeom prst="rect">
            <a:avLst/>
          </a:prstGeom>
          <a:noFill/>
        </p:spPr>
        <p:txBody>
          <a:bodyPr wrap="none" lIns="121917" tIns="60956" rIns="121917" bIns="60956" rtlCol="0">
            <a:spAutoFit/>
          </a:bodyPr>
          <a:lstStyle/>
          <a:p>
            <a:pPr algn="ctr" defTabSz="1219156">
              <a:defRPr/>
            </a:pPr>
            <a:r>
              <a:rPr lang="ja-JP" altLang="en-US" sz="1600" kern="0" dirty="0" smtClean="0"/>
              <a:t>アクセススイッチ</a:t>
            </a:r>
            <a:endParaRPr lang="en-US" sz="1600" kern="0" dirty="0"/>
          </a:p>
        </p:txBody>
      </p:sp>
      <p:sp>
        <p:nvSpPr>
          <p:cNvPr id="67" name="TextBox 66"/>
          <p:cNvSpPr txBox="1"/>
          <p:nvPr/>
        </p:nvSpPr>
        <p:spPr>
          <a:xfrm>
            <a:off x="2647990" y="3696894"/>
            <a:ext cx="809671" cy="369324"/>
          </a:xfrm>
          <a:prstGeom prst="rect">
            <a:avLst/>
          </a:prstGeom>
          <a:noFill/>
        </p:spPr>
        <p:txBody>
          <a:bodyPr wrap="none" lIns="121917" tIns="60956" rIns="121917" bIns="60956" rtlCol="0">
            <a:spAutoFit/>
          </a:bodyPr>
          <a:lstStyle/>
          <a:p>
            <a:pPr algn="ctr" defTabSz="1219156">
              <a:defRPr/>
            </a:pPr>
            <a:r>
              <a:rPr lang="ja-JP" altLang="en-US" sz="1600" kern="0" dirty="0" smtClean="0"/>
              <a:t>ルータ</a:t>
            </a:r>
            <a:endParaRPr lang="en-US" sz="1600" kern="0" dirty="0"/>
          </a:p>
        </p:txBody>
      </p:sp>
      <p:sp>
        <p:nvSpPr>
          <p:cNvPr id="68" name="TextBox 67"/>
          <p:cNvSpPr txBox="1"/>
          <p:nvPr/>
        </p:nvSpPr>
        <p:spPr>
          <a:xfrm>
            <a:off x="3280612" y="3696894"/>
            <a:ext cx="2029456" cy="369324"/>
          </a:xfrm>
          <a:prstGeom prst="rect">
            <a:avLst/>
          </a:prstGeom>
          <a:noFill/>
        </p:spPr>
        <p:txBody>
          <a:bodyPr wrap="none" lIns="121917" tIns="60956" rIns="121917" bIns="60956" rtlCol="0">
            <a:spAutoFit/>
          </a:bodyPr>
          <a:lstStyle/>
          <a:p>
            <a:pPr algn="ctr" defTabSz="1219156">
              <a:defRPr/>
            </a:pPr>
            <a:r>
              <a:rPr lang="en-US" sz="1600" kern="0" dirty="0"/>
              <a:t>DC </a:t>
            </a:r>
            <a:r>
              <a:rPr lang="ja-JP" altLang="en-US" sz="1600" kern="0" dirty="0" smtClean="0"/>
              <a:t>ファイアウォール</a:t>
            </a:r>
            <a:endParaRPr lang="en-US" sz="1600" kern="0" dirty="0"/>
          </a:p>
        </p:txBody>
      </p:sp>
      <p:sp>
        <p:nvSpPr>
          <p:cNvPr id="69" name="TextBox 68"/>
          <p:cNvSpPr txBox="1"/>
          <p:nvPr/>
        </p:nvSpPr>
        <p:spPr>
          <a:xfrm>
            <a:off x="5097943" y="3696894"/>
            <a:ext cx="1332951" cy="369324"/>
          </a:xfrm>
          <a:prstGeom prst="rect">
            <a:avLst/>
          </a:prstGeom>
          <a:noFill/>
        </p:spPr>
        <p:txBody>
          <a:bodyPr wrap="none" lIns="121917" tIns="60956" rIns="121917" bIns="60956" rtlCol="0">
            <a:spAutoFit/>
          </a:bodyPr>
          <a:lstStyle/>
          <a:p>
            <a:pPr algn="ctr" defTabSz="1219156">
              <a:defRPr/>
            </a:pPr>
            <a:r>
              <a:rPr lang="en-US" sz="1600" kern="0" dirty="0"/>
              <a:t>DC </a:t>
            </a:r>
            <a:r>
              <a:rPr lang="ja-JP" altLang="en-US" sz="1600" kern="0" dirty="0" smtClean="0"/>
              <a:t>スイッチ</a:t>
            </a:r>
            <a:endParaRPr lang="en-US" sz="1600" kern="0" dirty="0"/>
          </a:p>
        </p:txBody>
      </p:sp>
      <p:sp>
        <p:nvSpPr>
          <p:cNvPr id="70" name="TextBox 69"/>
          <p:cNvSpPr txBox="1"/>
          <p:nvPr/>
        </p:nvSpPr>
        <p:spPr>
          <a:xfrm>
            <a:off x="7694849" y="3267455"/>
            <a:ext cx="1264122" cy="369324"/>
          </a:xfrm>
          <a:prstGeom prst="rect">
            <a:avLst/>
          </a:prstGeom>
          <a:noFill/>
        </p:spPr>
        <p:txBody>
          <a:bodyPr wrap="none" lIns="121917" tIns="60956" rIns="121917" bIns="60956" rtlCol="0">
            <a:spAutoFit/>
          </a:bodyPr>
          <a:lstStyle/>
          <a:p>
            <a:pPr algn="ctr" defTabSz="1219156">
              <a:defRPr/>
            </a:pPr>
            <a:r>
              <a:rPr lang="ja-JP" altLang="en-US" sz="1600" kern="0" dirty="0" smtClean="0"/>
              <a:t>人事サーバ</a:t>
            </a:r>
            <a:endParaRPr lang="en-US" sz="1600" kern="0" dirty="0"/>
          </a:p>
        </p:txBody>
      </p:sp>
      <p:grpSp>
        <p:nvGrpSpPr>
          <p:cNvPr id="71" name="Group 70"/>
          <p:cNvGrpSpPr/>
          <p:nvPr/>
        </p:nvGrpSpPr>
        <p:grpSpPr>
          <a:xfrm>
            <a:off x="4210755" y="2902012"/>
            <a:ext cx="334502" cy="317163"/>
            <a:chOff x="2240274" y="1855659"/>
            <a:chExt cx="250787" cy="237872"/>
          </a:xfrm>
        </p:grpSpPr>
        <p:cxnSp>
          <p:nvCxnSpPr>
            <p:cNvPr id="72" name="Straight Connector 71"/>
            <p:cNvCxnSpPr/>
            <p:nvPr/>
          </p:nvCxnSpPr>
          <p:spPr>
            <a:xfrm flipV="1">
              <a:off x="2337833" y="1855659"/>
              <a:ext cx="153228" cy="141468"/>
            </a:xfrm>
            <a:prstGeom prst="line">
              <a:avLst/>
            </a:prstGeom>
            <a:noFill/>
            <a:ln w="12700" cap="flat" cmpd="sng" algn="ctr">
              <a:solidFill>
                <a:srgbClr val="435153"/>
              </a:solidFill>
              <a:prstDash val="solid"/>
            </a:ln>
            <a:effectLst/>
          </p:spPr>
        </p:cxnSp>
        <p:sp>
          <p:nvSpPr>
            <p:cNvPr id="73" name="Oval 72"/>
            <p:cNvSpPr/>
            <p:nvPr/>
          </p:nvSpPr>
          <p:spPr>
            <a:xfrm>
              <a:off x="2240274" y="1989622"/>
              <a:ext cx="103909" cy="103909"/>
            </a:xfrm>
            <a:prstGeom prst="ellipse">
              <a:avLst/>
            </a:prstGeom>
            <a:solidFill>
              <a:srgbClr val="FF6600"/>
            </a:solidFill>
            <a:ln w="25400" cap="flat" cmpd="sng" algn="ctr">
              <a:solidFill>
                <a:srgbClr val="435153"/>
              </a:solidFill>
              <a:prstDash val="solid"/>
            </a:ln>
            <a:effectLst/>
          </p:spPr>
          <p:txBody>
            <a:bodyPr rtlCol="0" anchor="ctr"/>
            <a:lstStyle/>
            <a:p>
              <a:pPr algn="ctr" defTabSz="1219156">
                <a:defRPr/>
              </a:pPr>
              <a:endParaRPr lang="en-US" sz="2400" kern="0" dirty="0">
                <a:latin typeface="Arial"/>
              </a:endParaRPr>
            </a:p>
          </p:txBody>
        </p:sp>
      </p:grpSp>
      <p:sp>
        <p:nvSpPr>
          <p:cNvPr id="74" name="TextBox 73"/>
          <p:cNvSpPr txBox="1"/>
          <p:nvPr/>
        </p:nvSpPr>
        <p:spPr>
          <a:xfrm>
            <a:off x="4297263" y="2437668"/>
            <a:ext cx="1632888" cy="553990"/>
          </a:xfrm>
          <a:prstGeom prst="rect">
            <a:avLst/>
          </a:prstGeom>
          <a:noFill/>
        </p:spPr>
        <p:txBody>
          <a:bodyPr wrap="none" lIns="121917" tIns="60956" rIns="121917" bIns="60956" rtlCol="0">
            <a:spAutoFit/>
          </a:bodyPr>
          <a:lstStyle/>
          <a:p>
            <a:pPr defTabSz="1219156">
              <a:defRPr/>
            </a:pPr>
            <a:r>
              <a:rPr lang="ja-JP" altLang="en-US" sz="1400" b="1" kern="0" dirty="0" smtClean="0">
                <a:solidFill>
                  <a:srgbClr val="FF0000"/>
                </a:solidFill>
              </a:rPr>
              <a:t>エンフォースメント</a:t>
            </a:r>
            <a:endParaRPr lang="en-US" altLang="ja-JP" sz="1400" b="1" kern="0" dirty="0" smtClean="0">
              <a:solidFill>
                <a:srgbClr val="FF0000"/>
              </a:solidFill>
            </a:endParaRPr>
          </a:p>
          <a:p>
            <a:pPr defTabSz="1219156">
              <a:defRPr/>
            </a:pPr>
            <a:r>
              <a:rPr lang="ja-JP" altLang="en-US" sz="1400" b="1" kern="0" dirty="0" smtClean="0">
                <a:solidFill>
                  <a:srgbClr val="FF0000"/>
                </a:solidFill>
              </a:rPr>
              <a:t>（</a:t>
            </a:r>
            <a:r>
              <a:rPr lang="en-US" altLang="ja-JP" sz="1400" b="1" kern="0" dirty="0" smtClean="0">
                <a:solidFill>
                  <a:srgbClr val="FF0000"/>
                </a:solidFill>
              </a:rPr>
              <a:t>SGT</a:t>
            </a:r>
            <a:r>
              <a:rPr lang="ja-JP" altLang="en-US" sz="1400" b="1" kern="0" dirty="0" smtClean="0">
                <a:solidFill>
                  <a:srgbClr val="FF0000"/>
                </a:solidFill>
              </a:rPr>
              <a:t>による制御）</a:t>
            </a:r>
            <a:endParaRPr lang="en-US" sz="1400" b="1" kern="0" dirty="0">
              <a:solidFill>
                <a:srgbClr val="FF0000"/>
              </a:solidFill>
            </a:endParaRPr>
          </a:p>
        </p:txBody>
      </p:sp>
      <p:cxnSp>
        <p:nvCxnSpPr>
          <p:cNvPr id="76" name="Straight Connector 75"/>
          <p:cNvCxnSpPr/>
          <p:nvPr/>
        </p:nvCxnSpPr>
        <p:spPr>
          <a:xfrm flipH="1">
            <a:off x="5789170" y="2814693"/>
            <a:ext cx="1558874" cy="674833"/>
          </a:xfrm>
          <a:prstGeom prst="line">
            <a:avLst/>
          </a:prstGeom>
          <a:noFill/>
          <a:ln w="12700" cap="flat" cmpd="sng" algn="ctr">
            <a:solidFill>
              <a:srgbClr val="4C4C4C"/>
            </a:solidFill>
            <a:prstDash val="solid"/>
          </a:ln>
          <a:effectLst/>
        </p:spPr>
      </p:cxnSp>
      <p:grpSp>
        <p:nvGrpSpPr>
          <p:cNvPr id="77" name="Group 76"/>
          <p:cNvGrpSpPr>
            <a:grpSpLocks noChangeAspect="1"/>
          </p:cNvGrpSpPr>
          <p:nvPr/>
        </p:nvGrpSpPr>
        <p:grpSpPr>
          <a:xfrm>
            <a:off x="5457538" y="3147846"/>
            <a:ext cx="609818" cy="609600"/>
            <a:chOff x="7207253" y="4666848"/>
            <a:chExt cx="731520" cy="731520"/>
          </a:xfrm>
        </p:grpSpPr>
        <p:sp>
          <p:nvSpPr>
            <p:cNvPr id="78" name="Oval 263"/>
            <p:cNvSpPr>
              <a:spLocks/>
            </p:cNvSpPr>
            <p:nvPr/>
          </p:nvSpPr>
          <p:spPr bwMode="auto">
            <a:xfrm>
              <a:off x="7207253" y="4666848"/>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79" name="Picture 78" descr="whiteparts.ai"/>
            <p:cNvPicPr>
              <a:picLocks noChangeAspect="1"/>
            </p:cNvPicPr>
            <p:nvPr/>
          </p:nvPicPr>
          <p:blipFill>
            <a:blip r:embed="rId3" cstate="screen">
              <a:extLst>
                <a:ext uri="{28A0092B-C50C-407E-A947-70E740481C1C}">
                  <a14:useLocalDpi xmlns:a14="http://schemas.microsoft.com/office/drawing/2010/main"/>
                </a:ext>
              </a:extLst>
            </a:blip>
            <a:srcRect l="38586" t="28760" r="53932" b="65634"/>
            <a:stretch>
              <a:fillRect/>
            </a:stretch>
          </p:blipFill>
          <p:spPr>
            <a:xfrm>
              <a:off x="7281310" y="4760840"/>
              <a:ext cx="582449" cy="564693"/>
            </a:xfrm>
            <a:prstGeom prst="rect">
              <a:avLst/>
            </a:prstGeom>
            <a:effectLst/>
          </p:spPr>
        </p:pic>
      </p:grpSp>
      <p:grpSp>
        <p:nvGrpSpPr>
          <p:cNvPr id="80" name="Group 79"/>
          <p:cNvGrpSpPr/>
          <p:nvPr/>
        </p:nvGrpSpPr>
        <p:grpSpPr>
          <a:xfrm>
            <a:off x="5607437" y="2902012"/>
            <a:ext cx="334502" cy="317163"/>
            <a:chOff x="5208475" y="1647416"/>
            <a:chExt cx="250787" cy="237872"/>
          </a:xfrm>
        </p:grpSpPr>
        <p:cxnSp>
          <p:nvCxnSpPr>
            <p:cNvPr id="81" name="Straight Connector 80"/>
            <p:cNvCxnSpPr/>
            <p:nvPr/>
          </p:nvCxnSpPr>
          <p:spPr>
            <a:xfrm flipH="1" flipV="1">
              <a:off x="5208475" y="1647416"/>
              <a:ext cx="153228" cy="141468"/>
            </a:xfrm>
            <a:prstGeom prst="line">
              <a:avLst/>
            </a:prstGeom>
            <a:noFill/>
            <a:ln w="12700" cap="flat" cmpd="sng" algn="ctr">
              <a:solidFill>
                <a:srgbClr val="435153"/>
              </a:solidFill>
              <a:prstDash val="solid"/>
            </a:ln>
            <a:effectLst/>
          </p:spPr>
        </p:cxnSp>
        <p:sp>
          <p:nvSpPr>
            <p:cNvPr id="82" name="Oval 81"/>
            <p:cNvSpPr/>
            <p:nvPr/>
          </p:nvSpPr>
          <p:spPr>
            <a:xfrm flipH="1">
              <a:off x="5355353" y="1781379"/>
              <a:ext cx="103909" cy="103909"/>
            </a:xfrm>
            <a:prstGeom prst="ellipse">
              <a:avLst/>
            </a:prstGeom>
            <a:solidFill>
              <a:srgbClr val="FF6600"/>
            </a:solidFill>
            <a:ln w="25400" cap="flat" cmpd="sng" algn="ctr">
              <a:solidFill>
                <a:srgbClr val="435153"/>
              </a:solidFill>
              <a:prstDash val="solid"/>
            </a:ln>
            <a:effectLst/>
          </p:spPr>
          <p:txBody>
            <a:bodyPr rtlCol="0" anchor="ctr"/>
            <a:lstStyle/>
            <a:p>
              <a:pPr algn="ctr" defTabSz="1219156">
                <a:defRPr/>
              </a:pPr>
              <a:endParaRPr lang="en-US" sz="2400" kern="0" dirty="0">
                <a:latin typeface="Arial"/>
              </a:endParaRPr>
            </a:p>
          </p:txBody>
        </p:sp>
      </p:grpSp>
      <p:grpSp>
        <p:nvGrpSpPr>
          <p:cNvPr id="83" name="Group 294"/>
          <p:cNvGrpSpPr/>
          <p:nvPr/>
        </p:nvGrpSpPr>
        <p:grpSpPr>
          <a:xfrm>
            <a:off x="7063094" y="2443087"/>
            <a:ext cx="609818" cy="609600"/>
            <a:chOff x="5133653" y="5571427"/>
            <a:chExt cx="728663" cy="731520"/>
          </a:xfrm>
        </p:grpSpPr>
        <p:sp>
          <p:nvSpPr>
            <p:cNvPr id="84" name="Oval 263"/>
            <p:cNvSpPr>
              <a:spLocks/>
            </p:cNvSpPr>
            <p:nvPr/>
          </p:nvSpPr>
          <p:spPr bwMode="auto">
            <a:xfrm>
              <a:off x="5133653" y="5571427"/>
              <a:ext cx="728663"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sp>
          <p:nvSpPr>
            <p:cNvPr id="85" name="Freeform 7"/>
            <p:cNvSpPr>
              <a:spLocks noEditPoints="1"/>
            </p:cNvSpPr>
            <p:nvPr/>
          </p:nvSpPr>
          <p:spPr bwMode="auto">
            <a:xfrm>
              <a:off x="5390427" y="5796216"/>
              <a:ext cx="207952" cy="393182"/>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sp>
          <p:nvSpPr>
            <p:cNvPr id="86" name="Freeform 7"/>
            <p:cNvSpPr>
              <a:spLocks noEditPoints="1"/>
            </p:cNvSpPr>
            <p:nvPr/>
          </p:nvSpPr>
          <p:spPr bwMode="auto">
            <a:xfrm>
              <a:off x="5215557" y="5758117"/>
              <a:ext cx="161453" cy="28650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sp>
          <p:nvSpPr>
            <p:cNvPr id="87" name="Freeform 7"/>
            <p:cNvSpPr>
              <a:spLocks noEditPoints="1"/>
            </p:cNvSpPr>
            <p:nvPr/>
          </p:nvSpPr>
          <p:spPr bwMode="auto">
            <a:xfrm>
              <a:off x="5611797" y="5758117"/>
              <a:ext cx="161453" cy="28650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grpSp>
      <p:sp>
        <p:nvSpPr>
          <p:cNvPr id="88" name="TextBox 87"/>
          <p:cNvSpPr txBox="1"/>
          <p:nvPr/>
        </p:nvSpPr>
        <p:spPr>
          <a:xfrm>
            <a:off x="7675834" y="2501346"/>
            <a:ext cx="1291373" cy="615545"/>
          </a:xfrm>
          <a:prstGeom prst="rect">
            <a:avLst/>
          </a:prstGeom>
          <a:noFill/>
        </p:spPr>
        <p:txBody>
          <a:bodyPr wrap="none" lIns="121917" tIns="60956" rIns="121917" bIns="60956" rtlCol="0">
            <a:spAutoFit/>
          </a:bodyPr>
          <a:lstStyle/>
          <a:p>
            <a:pPr algn="ctr" defTabSz="1219156">
              <a:defRPr/>
            </a:pPr>
            <a:r>
              <a:rPr lang="ja-JP" altLang="en-US" sz="1600" kern="0" dirty="0" smtClean="0"/>
              <a:t>ファイナンス</a:t>
            </a:r>
            <a:endParaRPr lang="en-US" altLang="ja-JP" sz="1600" kern="0" dirty="0" smtClean="0"/>
          </a:p>
          <a:p>
            <a:pPr algn="ctr" defTabSz="1219156">
              <a:defRPr/>
            </a:pPr>
            <a:r>
              <a:rPr lang="ja-JP" altLang="en-US" sz="1600" kern="0" dirty="0" smtClean="0"/>
              <a:t>サーバ</a:t>
            </a:r>
            <a:endParaRPr lang="en-US" sz="1600" kern="0" dirty="0"/>
          </a:p>
        </p:txBody>
      </p:sp>
      <p:sp>
        <p:nvSpPr>
          <p:cNvPr id="89" name="TextBox 88"/>
          <p:cNvSpPr txBox="1"/>
          <p:nvPr/>
        </p:nvSpPr>
        <p:spPr>
          <a:xfrm>
            <a:off x="4108233" y="1339561"/>
            <a:ext cx="513774" cy="338550"/>
          </a:xfrm>
          <a:prstGeom prst="rect">
            <a:avLst/>
          </a:prstGeom>
          <a:noFill/>
        </p:spPr>
        <p:txBody>
          <a:bodyPr wrap="none" lIns="91436" tIns="45718" rIns="91436" bIns="45718" rtlCol="0">
            <a:spAutoFit/>
          </a:bodyPr>
          <a:lstStyle/>
          <a:p>
            <a:pPr algn="ctr" defTabSz="1219156">
              <a:defRPr/>
            </a:pPr>
            <a:r>
              <a:rPr lang="en-US" sz="1600" kern="0" dirty="0"/>
              <a:t>ISE</a:t>
            </a:r>
          </a:p>
        </p:txBody>
      </p:sp>
      <p:grpSp>
        <p:nvGrpSpPr>
          <p:cNvPr id="90" name="Group 89"/>
          <p:cNvGrpSpPr/>
          <p:nvPr/>
        </p:nvGrpSpPr>
        <p:grpSpPr>
          <a:xfrm>
            <a:off x="3951312" y="1626815"/>
            <a:ext cx="782233" cy="782976"/>
            <a:chOff x="8174477" y="1743247"/>
            <a:chExt cx="730564" cy="731520"/>
          </a:xfrm>
        </p:grpSpPr>
        <p:sp>
          <p:nvSpPr>
            <p:cNvPr id="91" name="Oval 86"/>
            <p:cNvSpPr>
              <a:spLocks/>
            </p:cNvSpPr>
            <p:nvPr/>
          </p:nvSpPr>
          <p:spPr bwMode="auto">
            <a:xfrm>
              <a:off x="8174477" y="1743247"/>
              <a:ext cx="730564"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grpSp>
          <p:nvGrpSpPr>
            <p:cNvPr id="92" name="Group 603"/>
            <p:cNvGrpSpPr>
              <a:grpSpLocks noChangeAspect="1"/>
            </p:cNvGrpSpPr>
            <p:nvPr/>
          </p:nvGrpSpPr>
          <p:grpSpPr bwMode="auto">
            <a:xfrm>
              <a:off x="8361384" y="1852847"/>
              <a:ext cx="356761" cy="512309"/>
              <a:chOff x="6556" y="492"/>
              <a:chExt cx="2551" cy="3655"/>
            </a:xfrm>
            <a:solidFill>
              <a:srgbClr val="FFFFFF"/>
            </a:solidFill>
            <a:effectLst>
              <a:outerShdw blurRad="50800" dist="38100" dir="5400000" algn="t" rotWithShape="0">
                <a:prstClr val="black">
                  <a:alpha val="40000"/>
                </a:prstClr>
              </a:outerShdw>
            </a:effectLst>
          </p:grpSpPr>
          <p:sp>
            <p:nvSpPr>
              <p:cNvPr id="9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grpSp>
      </p:grpSp>
      <p:cxnSp>
        <p:nvCxnSpPr>
          <p:cNvPr id="123" name="Straight Arrow Connector 122"/>
          <p:cNvCxnSpPr/>
          <p:nvPr/>
        </p:nvCxnSpPr>
        <p:spPr>
          <a:xfrm>
            <a:off x="4809092" y="2040436"/>
            <a:ext cx="520701" cy="0"/>
          </a:xfrm>
          <a:prstGeom prst="straightConnector1">
            <a:avLst/>
          </a:prstGeom>
          <a:noFill/>
          <a:ln w="19050" cap="flat" cmpd="sng" algn="ctr">
            <a:solidFill>
              <a:srgbClr val="4C4C4C"/>
            </a:solidFill>
            <a:prstDash val="solid"/>
            <a:headEnd type="triangle"/>
            <a:tailEnd type="triangle"/>
          </a:ln>
          <a:effectLst>
            <a:outerShdw blurRad="40000" dist="20000" dir="5400000" rotWithShape="0">
              <a:srgbClr val="000000">
                <a:alpha val="38000"/>
              </a:srgbClr>
            </a:outerShdw>
          </a:effectLst>
        </p:spPr>
      </p:cxnSp>
      <p:sp>
        <p:nvSpPr>
          <p:cNvPr id="124" name="TextBox 123"/>
          <p:cNvSpPr txBox="1"/>
          <p:nvPr/>
        </p:nvSpPr>
        <p:spPr>
          <a:xfrm>
            <a:off x="5226690" y="1316811"/>
            <a:ext cx="1171306" cy="338550"/>
          </a:xfrm>
          <a:prstGeom prst="rect">
            <a:avLst/>
          </a:prstGeom>
          <a:noFill/>
        </p:spPr>
        <p:txBody>
          <a:bodyPr wrap="none" lIns="91436" tIns="45718" rIns="91436" bIns="45718" rtlCol="0">
            <a:spAutoFit/>
          </a:bodyPr>
          <a:lstStyle/>
          <a:p>
            <a:pPr algn="ctr" defTabSz="1219156">
              <a:defRPr/>
            </a:pPr>
            <a:r>
              <a:rPr lang="ja-JP" altLang="en-US" sz="1600" kern="0" dirty="0" smtClean="0"/>
              <a:t>ディレクトリ</a:t>
            </a:r>
            <a:endParaRPr lang="en-US" sz="1600" kern="0" dirty="0"/>
          </a:p>
        </p:txBody>
      </p:sp>
      <p:cxnSp>
        <p:nvCxnSpPr>
          <p:cNvPr id="125" name="Straight Arrow Connector 124"/>
          <p:cNvCxnSpPr>
            <a:endCxn id="99" idx="3"/>
          </p:cNvCxnSpPr>
          <p:nvPr/>
        </p:nvCxnSpPr>
        <p:spPr>
          <a:xfrm flipV="1">
            <a:off x="1673672" y="2295128"/>
            <a:ext cx="2392198" cy="930085"/>
          </a:xfrm>
          <a:prstGeom prst="straightConnector1">
            <a:avLst/>
          </a:prstGeom>
          <a:noFill/>
          <a:ln w="19050" cap="flat" cmpd="sng" algn="ctr">
            <a:solidFill>
              <a:srgbClr val="4C4C4C"/>
            </a:solidFill>
            <a:prstDash val="sysDash"/>
            <a:headEnd type="triangle"/>
            <a:tailEnd type="triangle"/>
          </a:ln>
          <a:effectLst>
            <a:outerShdw blurRad="40000" dist="20000" dir="5400000" rotWithShape="0">
              <a:srgbClr val="000000">
                <a:alpha val="38000"/>
              </a:srgbClr>
            </a:outerShdw>
          </a:effectLst>
        </p:spPr>
      </p:cxnSp>
      <p:grpSp>
        <p:nvGrpSpPr>
          <p:cNvPr id="126" name="Group 357"/>
          <p:cNvGrpSpPr>
            <a:grpSpLocks noChangeAspect="1"/>
          </p:cNvGrpSpPr>
          <p:nvPr/>
        </p:nvGrpSpPr>
        <p:grpSpPr>
          <a:xfrm>
            <a:off x="1115620" y="3147850"/>
            <a:ext cx="609818" cy="609600"/>
            <a:chOff x="7206600" y="5606567"/>
            <a:chExt cx="731520" cy="731520"/>
          </a:xfrm>
        </p:grpSpPr>
        <p:sp>
          <p:nvSpPr>
            <p:cNvPr id="127" name="Oval 263"/>
            <p:cNvSpPr>
              <a:spLocks/>
            </p:cNvSpPr>
            <p:nvPr/>
          </p:nvSpPr>
          <p:spPr bwMode="auto">
            <a:xfrm>
              <a:off x="7206600" y="5606567"/>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28" name="Picture 127" descr="whiteparts.ai"/>
            <p:cNvPicPr>
              <a:picLocks noChangeAspect="1"/>
            </p:cNvPicPr>
            <p:nvPr/>
          </p:nvPicPr>
          <p:blipFill>
            <a:blip r:embed="rId3" cstate="screen">
              <a:extLst>
                <a:ext uri="{28A0092B-C50C-407E-A947-70E740481C1C}">
                  <a14:useLocalDpi xmlns:a14="http://schemas.microsoft.com/office/drawing/2010/main"/>
                </a:ext>
              </a:extLst>
            </a:blip>
            <a:srcRect l="27590" t="28001" r="64910" b="67076"/>
            <a:stretch>
              <a:fillRect/>
            </a:stretch>
          </p:blipFill>
          <p:spPr>
            <a:xfrm>
              <a:off x="7252536" y="5692159"/>
              <a:ext cx="639648" cy="543405"/>
            </a:xfrm>
            <a:prstGeom prst="rect">
              <a:avLst/>
            </a:prstGeom>
          </p:spPr>
        </p:pic>
      </p:grpSp>
      <p:grpSp>
        <p:nvGrpSpPr>
          <p:cNvPr id="129" name="Group 128"/>
          <p:cNvGrpSpPr/>
          <p:nvPr/>
        </p:nvGrpSpPr>
        <p:grpSpPr>
          <a:xfrm>
            <a:off x="1302326" y="2520219"/>
            <a:ext cx="542010" cy="646415"/>
            <a:chOff x="2087874" y="1456320"/>
            <a:chExt cx="406362" cy="484811"/>
          </a:xfrm>
        </p:grpSpPr>
        <p:cxnSp>
          <p:nvCxnSpPr>
            <p:cNvPr id="130" name="Straight Connector 129"/>
            <p:cNvCxnSpPr/>
            <p:nvPr/>
          </p:nvCxnSpPr>
          <p:spPr>
            <a:xfrm flipV="1">
              <a:off x="2158160" y="1456320"/>
              <a:ext cx="183137" cy="396119"/>
            </a:xfrm>
            <a:prstGeom prst="line">
              <a:avLst/>
            </a:prstGeom>
            <a:noFill/>
            <a:ln w="12700" cap="flat" cmpd="sng" algn="ctr">
              <a:solidFill>
                <a:srgbClr val="435153"/>
              </a:solidFill>
              <a:prstDash val="solid"/>
            </a:ln>
            <a:effectLst/>
          </p:spPr>
        </p:cxnSp>
        <p:sp>
          <p:nvSpPr>
            <p:cNvPr id="131" name="Oval 130"/>
            <p:cNvSpPr/>
            <p:nvPr/>
          </p:nvSpPr>
          <p:spPr>
            <a:xfrm>
              <a:off x="2087874" y="1837222"/>
              <a:ext cx="103909" cy="103909"/>
            </a:xfrm>
            <a:prstGeom prst="ellipse">
              <a:avLst/>
            </a:prstGeom>
            <a:solidFill>
              <a:srgbClr val="FF6600"/>
            </a:solidFill>
            <a:ln w="25400" cap="flat" cmpd="sng" algn="ctr">
              <a:solidFill>
                <a:srgbClr val="435153"/>
              </a:solidFill>
              <a:prstDash val="solid"/>
            </a:ln>
            <a:effectLst/>
          </p:spPr>
          <p:txBody>
            <a:bodyPr rtlCol="0" anchor="ctr"/>
            <a:lstStyle/>
            <a:p>
              <a:pPr algn="ctr" defTabSz="1219156">
                <a:defRPr/>
              </a:pPr>
              <a:endParaRPr lang="en-US" sz="2400" kern="0" dirty="0">
                <a:latin typeface="Arial"/>
              </a:endParaRPr>
            </a:p>
          </p:txBody>
        </p:sp>
        <p:cxnSp>
          <p:nvCxnSpPr>
            <p:cNvPr id="132" name="Straight Connector 131"/>
            <p:cNvCxnSpPr/>
            <p:nvPr/>
          </p:nvCxnSpPr>
          <p:spPr>
            <a:xfrm>
              <a:off x="2335486" y="1457972"/>
              <a:ext cx="158750" cy="0"/>
            </a:xfrm>
            <a:prstGeom prst="line">
              <a:avLst/>
            </a:prstGeom>
            <a:noFill/>
            <a:ln w="12700" cap="flat" cmpd="sng" algn="ctr">
              <a:solidFill>
                <a:srgbClr val="435153"/>
              </a:solidFill>
              <a:prstDash val="solid"/>
            </a:ln>
            <a:effectLst/>
          </p:spPr>
        </p:cxnSp>
      </p:grpSp>
      <p:sp>
        <p:nvSpPr>
          <p:cNvPr id="133" name="TextBox 132"/>
          <p:cNvSpPr txBox="1"/>
          <p:nvPr/>
        </p:nvSpPr>
        <p:spPr>
          <a:xfrm>
            <a:off x="1748280" y="2114825"/>
            <a:ext cx="1845169" cy="523220"/>
          </a:xfrm>
          <a:prstGeom prst="rect">
            <a:avLst/>
          </a:prstGeom>
          <a:noFill/>
        </p:spPr>
        <p:txBody>
          <a:bodyPr wrap="square" rtlCol="0">
            <a:spAutoFit/>
          </a:bodyPr>
          <a:lstStyle/>
          <a:p>
            <a:pPr defTabSz="1219156">
              <a:defRPr/>
            </a:pPr>
            <a:r>
              <a:rPr lang="ja-JP" altLang="en-US" sz="1400" b="1" kern="0" dirty="0" smtClean="0">
                <a:solidFill>
                  <a:srgbClr val="FF0000"/>
                </a:solidFill>
              </a:rPr>
              <a:t>グループ分類</a:t>
            </a:r>
            <a:endParaRPr lang="en-US" altLang="ja-JP" sz="1400" b="1" kern="0" dirty="0" smtClean="0">
              <a:solidFill>
                <a:srgbClr val="FF0000"/>
              </a:solidFill>
            </a:endParaRPr>
          </a:p>
          <a:p>
            <a:pPr defTabSz="1219156">
              <a:defRPr/>
            </a:pPr>
            <a:r>
              <a:rPr lang="en-US" sz="1400" b="1" kern="0" dirty="0" smtClean="0">
                <a:solidFill>
                  <a:srgbClr val="FF0000"/>
                </a:solidFill>
              </a:rPr>
              <a:t>（IP-SGT</a:t>
            </a:r>
            <a:r>
              <a:rPr lang="ja-JP" altLang="en-US" sz="1400" b="1" kern="0" dirty="0" smtClean="0">
                <a:solidFill>
                  <a:srgbClr val="FF0000"/>
                </a:solidFill>
              </a:rPr>
              <a:t>マッピング</a:t>
            </a:r>
            <a:r>
              <a:rPr lang="en-US" sz="1400" b="1" kern="0" dirty="0" smtClean="0">
                <a:solidFill>
                  <a:srgbClr val="FF0000"/>
                </a:solidFill>
              </a:rPr>
              <a:t>）</a:t>
            </a:r>
            <a:endParaRPr lang="en-US" sz="1400" b="1" kern="0" dirty="0">
              <a:solidFill>
                <a:srgbClr val="FF0000"/>
              </a:solidFill>
            </a:endParaRPr>
          </a:p>
        </p:txBody>
      </p:sp>
      <p:grpSp>
        <p:nvGrpSpPr>
          <p:cNvPr id="134" name="Group 133"/>
          <p:cNvGrpSpPr/>
          <p:nvPr/>
        </p:nvGrpSpPr>
        <p:grpSpPr>
          <a:xfrm>
            <a:off x="4422000" y="3304280"/>
            <a:ext cx="1856284" cy="350765"/>
            <a:chOff x="4294134" y="2849612"/>
            <a:chExt cx="1391715" cy="263074"/>
          </a:xfrm>
        </p:grpSpPr>
        <p:pic>
          <p:nvPicPr>
            <p:cNvPr id="135" name="Picture 134" descr="\\MV-FS\Projects\Cisco\References\Brand Assets\Kubrick Icons\Kubrick png icons\alert_critical_2000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4134" y="2849612"/>
              <a:ext cx="263074" cy="263074"/>
            </a:xfrm>
            <a:prstGeom prst="rect">
              <a:avLst/>
            </a:prstGeom>
            <a:noFill/>
            <a:effectLst>
              <a:outerShdw blurRad="25400" dist="25400" dir="5400000" algn="t" rotWithShape="0">
                <a:prstClr val="black">
                  <a:alpha val="40000"/>
                </a:prstClr>
              </a:outerShdw>
            </a:effectLst>
          </p:spPr>
        </p:pic>
        <p:pic>
          <p:nvPicPr>
            <p:cNvPr id="136" name="Picture 135" descr="\\MV-FS\Projects\Cisco\References\Brand Assets\Kubrick Icons\Kubrick png icons\alert_critical_2000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22775" y="2849612"/>
              <a:ext cx="263074" cy="263074"/>
            </a:xfrm>
            <a:prstGeom prst="rect">
              <a:avLst/>
            </a:prstGeom>
            <a:noFill/>
            <a:effectLst>
              <a:outerShdw blurRad="25400" dist="25400" dir="5400000" algn="t" rotWithShape="0">
                <a:prstClr val="black">
                  <a:alpha val="40000"/>
                </a:prstClr>
              </a:outerShdw>
            </a:effectLst>
          </p:spPr>
        </p:pic>
      </p:grpSp>
      <p:pic>
        <p:nvPicPr>
          <p:cNvPr id="137" name="Picture 13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5141" y="2119432"/>
            <a:ext cx="307065" cy="306955"/>
          </a:xfrm>
          <a:prstGeom prst="rect">
            <a:avLst/>
          </a:prstGeom>
          <a:noFill/>
          <a:ln w="12700" cap="flat">
            <a:noFill/>
            <a:miter lim="800000"/>
            <a:headEnd/>
            <a:tailEnd/>
          </a:ln>
        </p:spPr>
      </p:pic>
      <p:sp>
        <p:nvSpPr>
          <p:cNvPr id="139" name="TextBox 138"/>
          <p:cNvSpPr txBox="1"/>
          <p:nvPr/>
        </p:nvSpPr>
        <p:spPr>
          <a:xfrm>
            <a:off x="172321" y="1264245"/>
            <a:ext cx="1426827" cy="615545"/>
          </a:xfrm>
          <a:prstGeom prst="rect">
            <a:avLst/>
          </a:prstGeom>
          <a:noFill/>
        </p:spPr>
        <p:txBody>
          <a:bodyPr wrap="none" lIns="121917" tIns="60956" rIns="121917" bIns="60956" rtlCol="0">
            <a:spAutoFit/>
          </a:bodyPr>
          <a:lstStyle/>
          <a:p>
            <a:pPr algn="ctr" defTabSz="1219156">
              <a:defRPr/>
            </a:pPr>
            <a:r>
              <a:rPr lang="ja-JP" altLang="en-US" sz="1600" kern="0" dirty="0" smtClean="0"/>
              <a:t>ユーザ</a:t>
            </a:r>
            <a:r>
              <a:rPr lang="en-US" altLang="ja-JP" sz="1600" kern="0" dirty="0" smtClean="0"/>
              <a:t>/</a:t>
            </a:r>
          </a:p>
          <a:p>
            <a:pPr algn="ctr" defTabSz="1219156">
              <a:defRPr/>
            </a:pPr>
            <a:r>
              <a:rPr lang="ja-JP" altLang="en-US" sz="1600" kern="0" dirty="0" smtClean="0"/>
              <a:t>エンドポイント</a:t>
            </a:r>
            <a:endParaRPr lang="en-US" sz="1600" kern="0" dirty="0"/>
          </a:p>
        </p:txBody>
      </p:sp>
      <p:grpSp>
        <p:nvGrpSpPr>
          <p:cNvPr id="3" name="Group 2"/>
          <p:cNvGrpSpPr/>
          <p:nvPr/>
        </p:nvGrpSpPr>
        <p:grpSpPr>
          <a:xfrm>
            <a:off x="5398053" y="1626815"/>
            <a:ext cx="782233" cy="782976"/>
            <a:chOff x="6077812" y="1460827"/>
            <a:chExt cx="782233" cy="782976"/>
          </a:xfrm>
        </p:grpSpPr>
        <p:sp>
          <p:nvSpPr>
            <p:cNvPr id="149" name="Oval 86"/>
            <p:cNvSpPr>
              <a:spLocks/>
            </p:cNvSpPr>
            <p:nvPr/>
          </p:nvSpPr>
          <p:spPr bwMode="auto">
            <a:xfrm>
              <a:off x="6077812" y="1460827"/>
              <a:ext cx="782233" cy="78297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2" name="Picture 1"/>
            <p:cNvPicPr>
              <a:picLocks noChangeAspect="1"/>
            </p:cNvPicPr>
            <p:nvPr/>
          </p:nvPicPr>
          <p:blipFill>
            <a:blip r:embed="rId6"/>
            <a:stretch>
              <a:fillRect/>
            </a:stretch>
          </p:blipFill>
          <p:spPr>
            <a:xfrm>
              <a:off x="6204220" y="1563420"/>
              <a:ext cx="558800" cy="558800"/>
            </a:xfrm>
            <a:prstGeom prst="rect">
              <a:avLst/>
            </a:prstGeom>
          </p:spPr>
        </p:pic>
      </p:grpSp>
      <p:sp>
        <p:nvSpPr>
          <p:cNvPr id="4" name="TextBox 3"/>
          <p:cNvSpPr txBox="1"/>
          <p:nvPr/>
        </p:nvSpPr>
        <p:spPr>
          <a:xfrm>
            <a:off x="3400670" y="873905"/>
            <a:ext cx="2650814" cy="307777"/>
          </a:xfrm>
          <a:prstGeom prst="rect">
            <a:avLst/>
          </a:prstGeom>
          <a:noFill/>
        </p:spPr>
        <p:txBody>
          <a:bodyPr wrap="square" rtlCol="0">
            <a:spAutoFit/>
          </a:bodyPr>
          <a:lstStyle/>
          <a:p>
            <a:r>
              <a:rPr lang="en-US" altLang="ja-JP" sz="1400" dirty="0" smtClean="0"/>
              <a:t>※Security Group Tag</a:t>
            </a:r>
            <a:endParaRPr lang="en-US" sz="1400" dirty="0"/>
          </a:p>
        </p:txBody>
      </p:sp>
      <p:sp>
        <p:nvSpPr>
          <p:cNvPr id="117" name="TextBox 116"/>
          <p:cNvSpPr txBox="1"/>
          <p:nvPr/>
        </p:nvSpPr>
        <p:spPr>
          <a:xfrm>
            <a:off x="5975418" y="885244"/>
            <a:ext cx="2650814" cy="307777"/>
          </a:xfrm>
          <a:prstGeom prst="rect">
            <a:avLst/>
          </a:prstGeom>
          <a:noFill/>
        </p:spPr>
        <p:txBody>
          <a:bodyPr wrap="square" rtlCol="0">
            <a:spAutoFit/>
          </a:bodyPr>
          <a:lstStyle/>
          <a:p>
            <a:r>
              <a:rPr lang="en-US" altLang="ja-JP" sz="1400" dirty="0" smtClean="0"/>
              <a:t>※SGT </a:t>
            </a:r>
            <a:r>
              <a:rPr lang="en-US" altLang="ja-JP" sz="1400" dirty="0" err="1" smtClean="0"/>
              <a:t>eXchange</a:t>
            </a:r>
            <a:r>
              <a:rPr lang="en-US" altLang="ja-JP" sz="1400" dirty="0" smtClean="0"/>
              <a:t> Protocol</a:t>
            </a:r>
          </a:p>
        </p:txBody>
      </p:sp>
      <p:graphicFrame>
        <p:nvGraphicFramePr>
          <p:cNvPr id="119" name="Table 118"/>
          <p:cNvGraphicFramePr>
            <a:graphicFrameLocks noGrp="1"/>
          </p:cNvGraphicFramePr>
          <p:nvPr>
            <p:extLst/>
          </p:nvPr>
        </p:nvGraphicFramePr>
        <p:xfrm>
          <a:off x="1782301" y="1582925"/>
          <a:ext cx="1564402" cy="594360"/>
        </p:xfrm>
        <a:graphic>
          <a:graphicData uri="http://schemas.openxmlformats.org/drawingml/2006/table">
            <a:tbl>
              <a:tblPr firstRow="1" bandRow="1">
                <a:tableStyleId>{72833802-FEF1-4C79-8D5D-14CF1EAF98D9}</a:tableStyleId>
              </a:tblPr>
              <a:tblGrid>
                <a:gridCol w="639177"/>
                <a:gridCol w="925225"/>
              </a:tblGrid>
              <a:tr h="217893">
                <a:tc>
                  <a:txBody>
                    <a:bodyPr/>
                    <a:lstStyle/>
                    <a:p>
                      <a:r>
                        <a:rPr lang="en-US" sz="900" dirty="0" smtClean="0"/>
                        <a:t>SXP Tag</a:t>
                      </a:r>
                      <a:endParaRPr lang="en-US" sz="900" dirty="0"/>
                    </a:p>
                  </a:txBody>
                  <a:tcPr/>
                </a:tc>
                <a:tc>
                  <a:txBody>
                    <a:bodyPr/>
                    <a:lstStyle/>
                    <a:p>
                      <a:r>
                        <a:rPr lang="en-US" sz="900" dirty="0" smtClean="0"/>
                        <a:t>IP</a:t>
                      </a:r>
                      <a:r>
                        <a:rPr lang="en-US" sz="900" baseline="0" dirty="0" smtClean="0"/>
                        <a:t> </a:t>
                      </a:r>
                      <a:r>
                        <a:rPr lang="en-US" sz="900" baseline="0" dirty="0" err="1" smtClean="0"/>
                        <a:t>Addr</a:t>
                      </a:r>
                      <a:endParaRPr lang="en-US" sz="900" dirty="0"/>
                    </a:p>
                  </a:txBody>
                  <a:tcPr/>
                </a:tc>
              </a:tr>
              <a:tr h="155369">
                <a:tc>
                  <a:txBody>
                    <a:bodyPr/>
                    <a:lstStyle/>
                    <a:p>
                      <a:r>
                        <a:rPr lang="en-US" sz="900" dirty="0" smtClean="0"/>
                        <a:t>5</a:t>
                      </a:r>
                      <a:endParaRPr lang="en-US" sz="900" dirty="0"/>
                    </a:p>
                  </a:txBody>
                  <a:tcPr>
                    <a:solidFill>
                      <a:schemeClr val="bg1"/>
                    </a:solidFill>
                  </a:tcPr>
                </a:tc>
                <a:tc>
                  <a:txBody>
                    <a:bodyPr/>
                    <a:lstStyle/>
                    <a:p>
                      <a:r>
                        <a:rPr lang="en-US" sz="900" dirty="0" smtClean="0"/>
                        <a:t>10.10.10.10</a:t>
                      </a:r>
                      <a:endParaRPr lang="en-US" sz="900" dirty="0"/>
                    </a:p>
                  </a:txBody>
                  <a:tcPr>
                    <a:solidFill>
                      <a:schemeClr val="bg1"/>
                    </a:solidFill>
                  </a:tcPr>
                </a:tc>
              </a:tr>
            </a:tbl>
          </a:graphicData>
        </a:graphic>
      </p:graphicFrame>
      <p:grpSp>
        <p:nvGrpSpPr>
          <p:cNvPr id="14" name="Group 13"/>
          <p:cNvGrpSpPr/>
          <p:nvPr/>
        </p:nvGrpSpPr>
        <p:grpSpPr>
          <a:xfrm>
            <a:off x="1396074" y="4031999"/>
            <a:ext cx="4934553" cy="608753"/>
            <a:chOff x="1169274" y="4088694"/>
            <a:chExt cx="4934553" cy="608753"/>
          </a:xfrm>
        </p:grpSpPr>
        <p:cxnSp>
          <p:nvCxnSpPr>
            <p:cNvPr id="7" name="Elbow Connector 6"/>
            <p:cNvCxnSpPr>
              <a:stCxn id="66" idx="2"/>
              <a:endCxn id="68" idx="2"/>
            </p:cNvCxnSpPr>
            <p:nvPr/>
          </p:nvCxnSpPr>
          <p:spPr>
            <a:xfrm rot="16200000" flipH="1">
              <a:off x="2606468" y="2651501"/>
              <a:ext cx="24879" cy="2899266"/>
            </a:xfrm>
            <a:prstGeom prst="bentConnector3">
              <a:avLst>
                <a:gd name="adj1" fmla="val 1018847"/>
              </a:avLst>
            </a:prstGeom>
            <a:ln w="28575" cmpd="sng">
              <a:solidFill>
                <a:schemeClr val="accent6"/>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18" name="Elbow Connector 117"/>
            <p:cNvCxnSpPr>
              <a:stCxn id="66" idx="2"/>
              <a:endCxn id="69" idx="2"/>
            </p:cNvCxnSpPr>
            <p:nvPr/>
          </p:nvCxnSpPr>
          <p:spPr>
            <a:xfrm rot="16200000" flipH="1">
              <a:off x="3341007" y="1916961"/>
              <a:ext cx="24879" cy="4368345"/>
            </a:xfrm>
            <a:prstGeom prst="bentConnector3">
              <a:avLst>
                <a:gd name="adj1" fmla="val 1018847"/>
              </a:avLst>
            </a:prstGeom>
            <a:ln w="28575" cmpd="sng">
              <a:solidFill>
                <a:schemeClr val="accent6"/>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617356" y="4358893"/>
              <a:ext cx="4486471" cy="338554"/>
            </a:xfrm>
            <a:prstGeom prst="rect">
              <a:avLst/>
            </a:prstGeom>
            <a:noFill/>
          </p:spPr>
          <p:txBody>
            <a:bodyPr wrap="square" rtlCol="0">
              <a:spAutoFit/>
            </a:bodyPr>
            <a:lstStyle/>
            <a:p>
              <a:r>
                <a:rPr lang="en-US" sz="1600" dirty="0" smtClean="0">
                  <a:solidFill>
                    <a:schemeClr val="accent6"/>
                  </a:solidFill>
                </a:rPr>
                <a:t>SXP : IP-SGT</a:t>
              </a:r>
              <a:r>
                <a:rPr lang="ja-JP" altLang="en-US" sz="1600" dirty="0" smtClean="0">
                  <a:solidFill>
                    <a:schemeClr val="accent6"/>
                  </a:solidFill>
                </a:rPr>
                <a:t>マッピング情報の通知</a:t>
              </a:r>
              <a:endParaRPr lang="en-US" sz="1600" dirty="0">
                <a:solidFill>
                  <a:schemeClr val="accent6"/>
                </a:solidFill>
              </a:endParaRPr>
            </a:p>
          </p:txBody>
        </p:sp>
      </p:grpSp>
      <p:sp>
        <p:nvSpPr>
          <p:cNvPr id="120" name="TextBox 119"/>
          <p:cNvSpPr txBox="1"/>
          <p:nvPr/>
        </p:nvSpPr>
        <p:spPr>
          <a:xfrm>
            <a:off x="983281" y="3576855"/>
            <a:ext cx="1650146" cy="307777"/>
          </a:xfrm>
          <a:prstGeom prst="rect">
            <a:avLst/>
          </a:prstGeom>
          <a:noFill/>
        </p:spPr>
        <p:txBody>
          <a:bodyPr wrap="square" rtlCol="0">
            <a:spAutoFit/>
          </a:bodyPr>
          <a:lstStyle/>
          <a:p>
            <a:pPr algn="r" defTabSz="1219156">
              <a:defRPr/>
            </a:pPr>
            <a:r>
              <a:rPr lang="ja-JP" altLang="en-US" sz="1400" b="1" kern="0" dirty="0" smtClean="0">
                <a:solidFill>
                  <a:srgbClr val="FF0000"/>
                </a:solidFill>
              </a:rPr>
              <a:t>通知</a:t>
            </a:r>
            <a:endParaRPr lang="en-US" sz="1400" b="1" kern="0" dirty="0">
              <a:solidFill>
                <a:srgbClr val="FF0000"/>
              </a:solidFill>
            </a:endParaRPr>
          </a:p>
        </p:txBody>
      </p:sp>
      <p:grpSp>
        <p:nvGrpSpPr>
          <p:cNvPr id="121" name="Group 120"/>
          <p:cNvGrpSpPr/>
          <p:nvPr/>
        </p:nvGrpSpPr>
        <p:grpSpPr>
          <a:xfrm rot="4082040" flipH="1">
            <a:off x="1707693" y="3461544"/>
            <a:ext cx="334502" cy="317163"/>
            <a:chOff x="5208475" y="1647416"/>
            <a:chExt cx="250787" cy="237872"/>
          </a:xfrm>
        </p:grpSpPr>
        <p:cxnSp>
          <p:nvCxnSpPr>
            <p:cNvPr id="122" name="Straight Connector 121"/>
            <p:cNvCxnSpPr/>
            <p:nvPr/>
          </p:nvCxnSpPr>
          <p:spPr>
            <a:xfrm flipH="1" flipV="1">
              <a:off x="5208475" y="1647416"/>
              <a:ext cx="153228" cy="141468"/>
            </a:xfrm>
            <a:prstGeom prst="line">
              <a:avLst/>
            </a:prstGeom>
            <a:noFill/>
            <a:ln w="12700" cap="flat" cmpd="sng" algn="ctr">
              <a:solidFill>
                <a:srgbClr val="435153"/>
              </a:solidFill>
              <a:prstDash val="solid"/>
            </a:ln>
            <a:effectLst/>
          </p:spPr>
        </p:cxnSp>
        <p:sp>
          <p:nvSpPr>
            <p:cNvPr id="140" name="Oval 139"/>
            <p:cNvSpPr/>
            <p:nvPr/>
          </p:nvSpPr>
          <p:spPr>
            <a:xfrm flipH="1">
              <a:off x="5355353" y="1781379"/>
              <a:ext cx="103909" cy="103909"/>
            </a:xfrm>
            <a:prstGeom prst="ellipse">
              <a:avLst/>
            </a:prstGeom>
            <a:solidFill>
              <a:srgbClr val="FF6600"/>
            </a:solidFill>
            <a:ln w="25400" cap="flat" cmpd="sng" algn="ctr">
              <a:solidFill>
                <a:srgbClr val="435153"/>
              </a:solidFill>
              <a:prstDash val="solid"/>
            </a:ln>
            <a:effectLst/>
          </p:spPr>
          <p:txBody>
            <a:bodyPr rtlCol="0" anchor="ctr"/>
            <a:lstStyle/>
            <a:p>
              <a:pPr algn="ctr" defTabSz="1219156">
                <a:defRPr/>
              </a:pPr>
              <a:endParaRPr lang="en-US" sz="2400" kern="0" dirty="0">
                <a:latin typeface="Arial"/>
              </a:endParaRPr>
            </a:p>
          </p:txBody>
        </p:sp>
      </p:grpSp>
      <p:sp>
        <p:nvSpPr>
          <p:cNvPr id="145" name="TextBox 144"/>
          <p:cNvSpPr txBox="1"/>
          <p:nvPr/>
        </p:nvSpPr>
        <p:spPr>
          <a:xfrm>
            <a:off x="1367425" y="4622074"/>
            <a:ext cx="6129859" cy="369332"/>
          </a:xfrm>
          <a:prstGeom prst="rect">
            <a:avLst/>
          </a:prstGeom>
          <a:solidFill>
            <a:srgbClr val="FFFFFF"/>
          </a:solidFill>
        </p:spPr>
        <p:txBody>
          <a:bodyPr wrap="square" rtlCol="0">
            <a:spAutoFit/>
          </a:bodyPr>
          <a:lstStyle/>
          <a:p>
            <a:r>
              <a:rPr lang="ja-JP" altLang="en-US" dirty="0" smtClean="0">
                <a:solidFill>
                  <a:schemeClr val="accent1"/>
                </a:solidFill>
              </a:rPr>
              <a:t>アクセススイッチの</a:t>
            </a:r>
            <a:r>
              <a:rPr lang="en-US" altLang="ja-JP" dirty="0" err="1" smtClean="0">
                <a:solidFill>
                  <a:schemeClr val="accent1"/>
                </a:solidFill>
              </a:rPr>
              <a:t>TrustSec</a:t>
            </a:r>
            <a:r>
              <a:rPr lang="ja-JP" altLang="en-US" dirty="0" smtClean="0">
                <a:solidFill>
                  <a:schemeClr val="accent1"/>
                </a:solidFill>
              </a:rPr>
              <a:t>のソフトウェアサポートが必須</a:t>
            </a:r>
            <a:endParaRPr lang="en-US" dirty="0">
              <a:solidFill>
                <a:schemeClr val="accent1"/>
              </a:solidFill>
            </a:endParaRPr>
          </a:p>
        </p:txBody>
      </p:sp>
    </p:spTree>
    <p:extLst>
      <p:ext uri="{BB962C8B-B14F-4D97-AF65-F5344CB8AC3E}">
        <p14:creationId xmlns:p14="http://schemas.microsoft.com/office/powerpoint/2010/main" val="123713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right)">
                                      <p:cBhvr>
                                        <p:cTn id="7" dur="500"/>
                                        <p:tgtEl>
                                          <p:spTgt spid="125"/>
                                        </p:tgtEl>
                                      </p:cBhvr>
                                    </p:animEffect>
                                  </p:childTnLst>
                                </p:cTn>
                              </p:par>
                              <p:par>
                                <p:cTn id="8" presetID="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 presetClass="entr" presetSubtype="0" fill="hold" nodeType="with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 name="Rectangle 154"/>
          <p:cNvSpPr/>
          <p:nvPr/>
        </p:nvSpPr>
        <p:spPr>
          <a:xfrm>
            <a:off x="7264672" y="988028"/>
            <a:ext cx="1594932" cy="363750"/>
          </a:xfrm>
          <a:prstGeom prst="rect">
            <a:avLst/>
          </a:prstGeom>
          <a:solidFill>
            <a:srgbClr val="FFFFFF"/>
          </a:solidFill>
          <a:ln/>
          <a:effectLst>
            <a:outerShdw blurRad="50800" dist="38100" dir="2700000" algn="tl" rotWithShape="0">
              <a:srgbClr val="000000">
                <a:alpha val="43000"/>
              </a:srgb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smtClean="0">
              <a:effectLst>
                <a:outerShdw blurRad="50800" dist="38100" dir="2700000" algn="tl" rotWithShape="0">
                  <a:prstClr val="black">
                    <a:alpha val="40000"/>
                  </a:prstClr>
                </a:outerShdw>
              </a:effectLst>
            </a:endParaRPr>
          </a:p>
        </p:txBody>
      </p:sp>
      <p:cxnSp>
        <p:nvCxnSpPr>
          <p:cNvPr id="153" name="Straight Arrow Connector 152"/>
          <p:cNvCxnSpPr>
            <a:stCxn id="91" idx="6"/>
            <a:endCxn id="78" idx="0"/>
          </p:cNvCxnSpPr>
          <p:nvPr/>
        </p:nvCxnSpPr>
        <p:spPr>
          <a:xfrm>
            <a:off x="5299042" y="2131693"/>
            <a:ext cx="463405" cy="1129543"/>
          </a:xfrm>
          <a:prstGeom prst="straightConnector1">
            <a:avLst/>
          </a:prstGeom>
          <a:ln>
            <a:solidFill>
              <a:srgbClr val="33828D"/>
            </a:solidFill>
            <a:tailEnd type="arrow"/>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2942002" y="988028"/>
            <a:ext cx="2162247" cy="1143000"/>
          </a:xfrm>
          <a:custGeom>
            <a:avLst/>
            <a:gdLst>
              <a:gd name="connsiteX0" fmla="*/ 1572381 w 2267857"/>
              <a:gd name="connsiteY0" fmla="*/ 0 h 1016000"/>
              <a:gd name="connsiteX1" fmla="*/ 0 w 2267857"/>
              <a:gd name="connsiteY1" fmla="*/ 520096 h 1016000"/>
              <a:gd name="connsiteX2" fmla="*/ 1675191 w 2267857"/>
              <a:gd name="connsiteY2" fmla="*/ 1016000 h 1016000"/>
              <a:gd name="connsiteX3" fmla="*/ 2267857 w 2267857"/>
              <a:gd name="connsiteY3" fmla="*/ 677334 h 1016000"/>
              <a:gd name="connsiteX4" fmla="*/ 1572381 w 2267857"/>
              <a:gd name="connsiteY4" fmla="*/ 0 h 1016000"/>
              <a:gd name="connsiteX0" fmla="*/ 1601791 w 2267857"/>
              <a:gd name="connsiteY0" fmla="*/ 0 h 1309077"/>
              <a:gd name="connsiteX1" fmla="*/ 0 w 2267857"/>
              <a:gd name="connsiteY1" fmla="*/ 813173 h 1309077"/>
              <a:gd name="connsiteX2" fmla="*/ 1675191 w 2267857"/>
              <a:gd name="connsiteY2" fmla="*/ 1309077 h 1309077"/>
              <a:gd name="connsiteX3" fmla="*/ 2267857 w 2267857"/>
              <a:gd name="connsiteY3" fmla="*/ 970411 h 1309077"/>
              <a:gd name="connsiteX4" fmla="*/ 1601791 w 2267857"/>
              <a:gd name="connsiteY4" fmla="*/ 0 h 1309077"/>
              <a:gd name="connsiteX0" fmla="*/ 1503757 w 2169823"/>
              <a:gd name="connsiteY0" fmla="*/ 0 h 1309077"/>
              <a:gd name="connsiteX1" fmla="*/ 0 w 2169823"/>
              <a:gd name="connsiteY1" fmla="*/ 1028096 h 1309077"/>
              <a:gd name="connsiteX2" fmla="*/ 1577157 w 2169823"/>
              <a:gd name="connsiteY2" fmla="*/ 1309077 h 1309077"/>
              <a:gd name="connsiteX3" fmla="*/ 2169823 w 2169823"/>
              <a:gd name="connsiteY3" fmla="*/ 970411 h 1309077"/>
              <a:gd name="connsiteX4" fmla="*/ 1503757 w 2169823"/>
              <a:gd name="connsiteY4" fmla="*/ 0 h 1309077"/>
              <a:gd name="connsiteX0" fmla="*/ 1444937 w 2169823"/>
              <a:gd name="connsiteY0" fmla="*/ 0 h 1270000"/>
              <a:gd name="connsiteX1" fmla="*/ 0 w 2169823"/>
              <a:gd name="connsiteY1" fmla="*/ 989019 h 1270000"/>
              <a:gd name="connsiteX2" fmla="*/ 1577157 w 2169823"/>
              <a:gd name="connsiteY2" fmla="*/ 1270000 h 1270000"/>
              <a:gd name="connsiteX3" fmla="*/ 2169823 w 2169823"/>
              <a:gd name="connsiteY3" fmla="*/ 931334 h 1270000"/>
              <a:gd name="connsiteX4" fmla="*/ 1444937 w 2169823"/>
              <a:gd name="connsiteY4" fmla="*/ 0 h 1270000"/>
              <a:gd name="connsiteX0" fmla="*/ 1503757 w 2169823"/>
              <a:gd name="connsiteY0" fmla="*/ 0 h 1143000"/>
              <a:gd name="connsiteX1" fmla="*/ 0 w 2169823"/>
              <a:gd name="connsiteY1" fmla="*/ 862019 h 1143000"/>
              <a:gd name="connsiteX2" fmla="*/ 1577157 w 2169823"/>
              <a:gd name="connsiteY2" fmla="*/ 1143000 h 1143000"/>
              <a:gd name="connsiteX3" fmla="*/ 2169823 w 2169823"/>
              <a:gd name="connsiteY3" fmla="*/ 804334 h 1143000"/>
              <a:gd name="connsiteX4" fmla="*/ 1503757 w 2169823"/>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823" h="1143000">
                <a:moveTo>
                  <a:pt x="1503757" y="0"/>
                </a:moveTo>
                <a:lnTo>
                  <a:pt x="0" y="862019"/>
                </a:lnTo>
                <a:lnTo>
                  <a:pt x="1577157" y="1143000"/>
                </a:lnTo>
                <a:lnTo>
                  <a:pt x="2169823" y="804334"/>
                </a:lnTo>
                <a:lnTo>
                  <a:pt x="1503757" y="0"/>
                </a:lnTo>
                <a:close/>
              </a:path>
            </a:pathLst>
          </a:custGeom>
          <a:solidFill>
            <a:schemeClr val="accent1">
              <a:alpha val="55000"/>
            </a:schemeClr>
          </a:solidFill>
          <a:ln>
            <a:solidFill>
              <a:schemeClr val="accent1">
                <a:shade val="50000"/>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38" name="Picture 137" descr="stick_figure_customer_service_1600_clr_205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081" y="1929178"/>
            <a:ext cx="1021625" cy="1021625"/>
          </a:xfrm>
          <a:prstGeom prst="rect">
            <a:avLst/>
          </a:prstGeom>
        </p:spPr>
      </p:pic>
      <p:sp>
        <p:nvSpPr>
          <p:cNvPr id="5" name="Title 4"/>
          <p:cNvSpPr>
            <a:spLocks noGrp="1"/>
          </p:cNvSpPr>
          <p:nvPr>
            <p:ph type="ctrTitle"/>
          </p:nvPr>
        </p:nvSpPr>
        <p:spPr>
          <a:xfrm>
            <a:off x="252304" y="321207"/>
            <a:ext cx="8659976" cy="728782"/>
          </a:xfrm>
        </p:spPr>
        <p:txBody>
          <a:bodyPr/>
          <a:lstStyle/>
          <a:p>
            <a:r>
              <a:rPr lang="en-US" dirty="0" smtClean="0"/>
              <a:t>ISE 2.0 SXP Speaker</a:t>
            </a:r>
            <a:r>
              <a:rPr lang="ja-JP" altLang="en-US" dirty="0" smtClean="0"/>
              <a:t>サポート</a:t>
            </a:r>
            <a:endParaRPr lang="en-US" dirty="0"/>
          </a:p>
        </p:txBody>
      </p:sp>
      <p:cxnSp>
        <p:nvCxnSpPr>
          <p:cNvPr id="33" name="Straight Connector 32"/>
          <p:cNvCxnSpPr/>
          <p:nvPr/>
        </p:nvCxnSpPr>
        <p:spPr>
          <a:xfrm flipH="1">
            <a:off x="1461635" y="3604394"/>
            <a:ext cx="5983512" cy="0"/>
          </a:xfrm>
          <a:prstGeom prst="line">
            <a:avLst/>
          </a:prstGeom>
          <a:noFill/>
          <a:ln w="12700" cap="flat" cmpd="sng" algn="ctr">
            <a:solidFill>
              <a:srgbClr val="4C4C4C"/>
            </a:solidFill>
            <a:prstDash val="solid"/>
          </a:ln>
          <a:effectLst/>
        </p:spPr>
      </p:cxnSp>
      <p:grpSp>
        <p:nvGrpSpPr>
          <p:cNvPr id="34" name="Group 243"/>
          <p:cNvGrpSpPr>
            <a:grpSpLocks noChangeAspect="1"/>
          </p:cNvGrpSpPr>
          <p:nvPr/>
        </p:nvGrpSpPr>
        <p:grpSpPr>
          <a:xfrm>
            <a:off x="3974179" y="3261236"/>
            <a:ext cx="607435" cy="609600"/>
            <a:chOff x="3006163" y="4594066"/>
            <a:chExt cx="728663" cy="731520"/>
          </a:xfrm>
        </p:grpSpPr>
        <p:sp>
          <p:nvSpPr>
            <p:cNvPr id="35" name="Oval 263"/>
            <p:cNvSpPr>
              <a:spLocks/>
            </p:cNvSpPr>
            <p:nvPr/>
          </p:nvSpPr>
          <p:spPr bwMode="auto">
            <a:xfrm>
              <a:off x="3006163" y="4594066"/>
              <a:ext cx="728663"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grpSp>
          <p:nvGrpSpPr>
            <p:cNvPr id="36" name="Group 157"/>
            <p:cNvGrpSpPr>
              <a:grpSpLocks noChangeAspect="1"/>
            </p:cNvGrpSpPr>
            <p:nvPr/>
          </p:nvGrpSpPr>
          <p:grpSpPr>
            <a:xfrm>
              <a:off x="3138423" y="4820864"/>
              <a:ext cx="464142" cy="288013"/>
              <a:chOff x="13636625" y="1373188"/>
              <a:chExt cx="1330325" cy="825500"/>
            </a:xfrm>
            <a:solidFill>
              <a:srgbClr val="FFFFFF"/>
            </a:solidFill>
          </p:grpSpPr>
          <p:sp>
            <p:nvSpPr>
              <p:cNvPr id="37"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38"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39"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0"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1"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2"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3"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4"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5"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6"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7"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8"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49"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0"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1"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2"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3"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4"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5"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6"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sp>
            <p:nvSpPr>
              <p:cNvPr id="57"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7118">
                  <a:defRPr/>
                </a:pPr>
                <a:endParaRPr lang="en-US" sz="2400" kern="0" dirty="0"/>
              </a:p>
            </p:txBody>
          </p:sp>
        </p:grpSp>
      </p:grpSp>
      <p:grpSp>
        <p:nvGrpSpPr>
          <p:cNvPr id="58" name="Group 57"/>
          <p:cNvGrpSpPr>
            <a:grpSpLocks noChangeAspect="1"/>
          </p:cNvGrpSpPr>
          <p:nvPr/>
        </p:nvGrpSpPr>
        <p:grpSpPr>
          <a:xfrm>
            <a:off x="2736885" y="3261236"/>
            <a:ext cx="609818" cy="609600"/>
            <a:chOff x="7207253" y="4666848"/>
            <a:chExt cx="731520" cy="731520"/>
          </a:xfrm>
        </p:grpSpPr>
        <p:sp>
          <p:nvSpPr>
            <p:cNvPr id="59" name="Oval 263"/>
            <p:cNvSpPr>
              <a:spLocks/>
            </p:cNvSpPr>
            <p:nvPr/>
          </p:nvSpPr>
          <p:spPr bwMode="auto">
            <a:xfrm>
              <a:off x="7207253" y="4666848"/>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60" name="Picture 59" descr="whiteparts.ai"/>
            <p:cNvPicPr>
              <a:picLocks noChangeAspect="1"/>
            </p:cNvPicPr>
            <p:nvPr/>
          </p:nvPicPr>
          <p:blipFill>
            <a:blip r:embed="rId4" cstate="screen">
              <a:extLst>
                <a:ext uri="{28A0092B-C50C-407E-A947-70E740481C1C}">
                  <a14:useLocalDpi xmlns:a14="http://schemas.microsoft.com/office/drawing/2010/main"/>
                </a:ext>
              </a:extLst>
            </a:blip>
            <a:srcRect l="38586" t="28760" r="53932" b="65634"/>
            <a:stretch>
              <a:fillRect/>
            </a:stretch>
          </p:blipFill>
          <p:spPr>
            <a:xfrm>
              <a:off x="7281310" y="4760840"/>
              <a:ext cx="582449" cy="564693"/>
            </a:xfrm>
            <a:prstGeom prst="rect">
              <a:avLst/>
            </a:prstGeom>
            <a:effectLst/>
          </p:spPr>
        </p:pic>
      </p:grpSp>
      <p:grpSp>
        <p:nvGrpSpPr>
          <p:cNvPr id="61" name="Group 294"/>
          <p:cNvGrpSpPr/>
          <p:nvPr/>
        </p:nvGrpSpPr>
        <p:grpSpPr>
          <a:xfrm>
            <a:off x="7056215" y="3261236"/>
            <a:ext cx="609818" cy="609600"/>
            <a:chOff x="5133653" y="5571427"/>
            <a:chExt cx="728663" cy="731520"/>
          </a:xfrm>
        </p:grpSpPr>
        <p:sp>
          <p:nvSpPr>
            <p:cNvPr id="62" name="Oval 263"/>
            <p:cNvSpPr>
              <a:spLocks/>
            </p:cNvSpPr>
            <p:nvPr/>
          </p:nvSpPr>
          <p:spPr bwMode="auto">
            <a:xfrm>
              <a:off x="5133653" y="5571427"/>
              <a:ext cx="728663"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sp>
          <p:nvSpPr>
            <p:cNvPr id="63" name="Freeform 7"/>
            <p:cNvSpPr>
              <a:spLocks noEditPoints="1"/>
            </p:cNvSpPr>
            <p:nvPr/>
          </p:nvSpPr>
          <p:spPr bwMode="auto">
            <a:xfrm>
              <a:off x="5390427" y="5796216"/>
              <a:ext cx="207952" cy="393182"/>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sp>
          <p:nvSpPr>
            <p:cNvPr id="64" name="Freeform 7"/>
            <p:cNvSpPr>
              <a:spLocks noEditPoints="1"/>
            </p:cNvSpPr>
            <p:nvPr/>
          </p:nvSpPr>
          <p:spPr bwMode="auto">
            <a:xfrm>
              <a:off x="5215557" y="5758117"/>
              <a:ext cx="161453" cy="28650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sp>
          <p:nvSpPr>
            <p:cNvPr id="65" name="Freeform 7"/>
            <p:cNvSpPr>
              <a:spLocks noEditPoints="1"/>
            </p:cNvSpPr>
            <p:nvPr/>
          </p:nvSpPr>
          <p:spPr bwMode="auto">
            <a:xfrm>
              <a:off x="5611797" y="5758117"/>
              <a:ext cx="161453" cy="28650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grpSp>
      <p:sp>
        <p:nvSpPr>
          <p:cNvPr id="66" name="TextBox 65"/>
          <p:cNvSpPr txBox="1"/>
          <p:nvPr/>
        </p:nvSpPr>
        <p:spPr>
          <a:xfrm>
            <a:off x="569699" y="3810284"/>
            <a:ext cx="1701742" cy="369324"/>
          </a:xfrm>
          <a:prstGeom prst="rect">
            <a:avLst/>
          </a:prstGeom>
          <a:noFill/>
        </p:spPr>
        <p:txBody>
          <a:bodyPr wrap="none" lIns="121917" tIns="60956" rIns="121917" bIns="60956" rtlCol="0">
            <a:spAutoFit/>
          </a:bodyPr>
          <a:lstStyle/>
          <a:p>
            <a:pPr algn="ctr" defTabSz="1219156">
              <a:defRPr/>
            </a:pPr>
            <a:r>
              <a:rPr lang="ja-JP" altLang="en-US" sz="1600" kern="0" dirty="0" smtClean="0"/>
              <a:t>アクセススイッチ</a:t>
            </a:r>
            <a:endParaRPr lang="en-US" sz="1600" kern="0" dirty="0"/>
          </a:p>
        </p:txBody>
      </p:sp>
      <p:sp>
        <p:nvSpPr>
          <p:cNvPr id="67" name="TextBox 66"/>
          <p:cNvSpPr txBox="1"/>
          <p:nvPr/>
        </p:nvSpPr>
        <p:spPr>
          <a:xfrm>
            <a:off x="2647990" y="3810284"/>
            <a:ext cx="809671" cy="369324"/>
          </a:xfrm>
          <a:prstGeom prst="rect">
            <a:avLst/>
          </a:prstGeom>
          <a:noFill/>
        </p:spPr>
        <p:txBody>
          <a:bodyPr wrap="none" lIns="121917" tIns="60956" rIns="121917" bIns="60956" rtlCol="0">
            <a:spAutoFit/>
          </a:bodyPr>
          <a:lstStyle/>
          <a:p>
            <a:pPr algn="ctr" defTabSz="1219156">
              <a:defRPr/>
            </a:pPr>
            <a:r>
              <a:rPr lang="ja-JP" altLang="en-US" sz="1600" kern="0" dirty="0" smtClean="0"/>
              <a:t>ルータ</a:t>
            </a:r>
            <a:endParaRPr lang="en-US" sz="1600" kern="0" dirty="0"/>
          </a:p>
        </p:txBody>
      </p:sp>
      <p:sp>
        <p:nvSpPr>
          <p:cNvPr id="68" name="TextBox 67"/>
          <p:cNvSpPr txBox="1"/>
          <p:nvPr/>
        </p:nvSpPr>
        <p:spPr>
          <a:xfrm>
            <a:off x="3280612" y="3810284"/>
            <a:ext cx="2029456" cy="369324"/>
          </a:xfrm>
          <a:prstGeom prst="rect">
            <a:avLst/>
          </a:prstGeom>
          <a:noFill/>
        </p:spPr>
        <p:txBody>
          <a:bodyPr wrap="none" lIns="121917" tIns="60956" rIns="121917" bIns="60956" rtlCol="0">
            <a:spAutoFit/>
          </a:bodyPr>
          <a:lstStyle/>
          <a:p>
            <a:pPr algn="ctr" defTabSz="1219156">
              <a:defRPr/>
            </a:pPr>
            <a:r>
              <a:rPr lang="en-US" sz="1600" kern="0" dirty="0"/>
              <a:t>DC </a:t>
            </a:r>
            <a:r>
              <a:rPr lang="ja-JP" altLang="en-US" sz="1600" kern="0" dirty="0" smtClean="0"/>
              <a:t>ファイアウォール</a:t>
            </a:r>
            <a:endParaRPr lang="en-US" sz="1600" kern="0" dirty="0"/>
          </a:p>
        </p:txBody>
      </p:sp>
      <p:sp>
        <p:nvSpPr>
          <p:cNvPr id="69" name="TextBox 68"/>
          <p:cNvSpPr txBox="1"/>
          <p:nvPr/>
        </p:nvSpPr>
        <p:spPr>
          <a:xfrm>
            <a:off x="5126446" y="3870840"/>
            <a:ext cx="1275944" cy="369324"/>
          </a:xfrm>
          <a:prstGeom prst="rect">
            <a:avLst/>
          </a:prstGeom>
          <a:noFill/>
        </p:spPr>
        <p:txBody>
          <a:bodyPr wrap="none" lIns="121917" tIns="60956" rIns="121917" bIns="60956" rtlCol="0">
            <a:spAutoFit/>
          </a:bodyPr>
          <a:lstStyle/>
          <a:p>
            <a:pPr algn="ctr" defTabSz="1219156">
              <a:defRPr/>
            </a:pPr>
            <a:r>
              <a:rPr lang="en-US" sz="1600" kern="0" dirty="0" smtClean="0"/>
              <a:t>DC</a:t>
            </a:r>
            <a:r>
              <a:rPr lang="ja-JP" altLang="en-US" sz="1600" kern="0" dirty="0" smtClean="0"/>
              <a:t>スイッチ</a:t>
            </a:r>
            <a:endParaRPr lang="en-US" sz="1600" kern="0" dirty="0"/>
          </a:p>
        </p:txBody>
      </p:sp>
      <p:sp>
        <p:nvSpPr>
          <p:cNvPr id="70" name="TextBox 69"/>
          <p:cNvSpPr txBox="1"/>
          <p:nvPr/>
        </p:nvSpPr>
        <p:spPr>
          <a:xfrm>
            <a:off x="7694849" y="3380845"/>
            <a:ext cx="1264122" cy="369324"/>
          </a:xfrm>
          <a:prstGeom prst="rect">
            <a:avLst/>
          </a:prstGeom>
          <a:noFill/>
        </p:spPr>
        <p:txBody>
          <a:bodyPr wrap="none" lIns="121917" tIns="60956" rIns="121917" bIns="60956" rtlCol="0">
            <a:spAutoFit/>
          </a:bodyPr>
          <a:lstStyle/>
          <a:p>
            <a:pPr algn="ctr" defTabSz="1219156">
              <a:defRPr/>
            </a:pPr>
            <a:r>
              <a:rPr lang="ja-JP" altLang="en-US" sz="1600" kern="0" dirty="0" smtClean="0"/>
              <a:t>人事サーバ</a:t>
            </a:r>
            <a:endParaRPr lang="en-US" sz="1600" kern="0" dirty="0"/>
          </a:p>
        </p:txBody>
      </p:sp>
      <p:cxnSp>
        <p:nvCxnSpPr>
          <p:cNvPr id="76" name="Straight Connector 75"/>
          <p:cNvCxnSpPr/>
          <p:nvPr/>
        </p:nvCxnSpPr>
        <p:spPr>
          <a:xfrm flipH="1">
            <a:off x="5789170" y="2928083"/>
            <a:ext cx="1558874" cy="674833"/>
          </a:xfrm>
          <a:prstGeom prst="line">
            <a:avLst/>
          </a:prstGeom>
          <a:noFill/>
          <a:ln w="12700" cap="flat" cmpd="sng" algn="ctr">
            <a:solidFill>
              <a:srgbClr val="4C4C4C"/>
            </a:solidFill>
            <a:prstDash val="solid"/>
          </a:ln>
          <a:effectLst/>
        </p:spPr>
      </p:cxnSp>
      <p:grpSp>
        <p:nvGrpSpPr>
          <p:cNvPr id="77" name="Group 76"/>
          <p:cNvGrpSpPr>
            <a:grpSpLocks noChangeAspect="1"/>
          </p:cNvGrpSpPr>
          <p:nvPr/>
        </p:nvGrpSpPr>
        <p:grpSpPr>
          <a:xfrm>
            <a:off x="5457538" y="3261236"/>
            <a:ext cx="609818" cy="609600"/>
            <a:chOff x="7207253" y="4666848"/>
            <a:chExt cx="731520" cy="731520"/>
          </a:xfrm>
        </p:grpSpPr>
        <p:sp>
          <p:nvSpPr>
            <p:cNvPr id="78" name="Oval 263"/>
            <p:cNvSpPr>
              <a:spLocks/>
            </p:cNvSpPr>
            <p:nvPr/>
          </p:nvSpPr>
          <p:spPr bwMode="auto">
            <a:xfrm>
              <a:off x="7207253" y="4666848"/>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79" name="Picture 78" descr="whiteparts.ai"/>
            <p:cNvPicPr>
              <a:picLocks noChangeAspect="1"/>
            </p:cNvPicPr>
            <p:nvPr/>
          </p:nvPicPr>
          <p:blipFill>
            <a:blip r:embed="rId4" cstate="screen">
              <a:extLst>
                <a:ext uri="{28A0092B-C50C-407E-A947-70E740481C1C}">
                  <a14:useLocalDpi xmlns:a14="http://schemas.microsoft.com/office/drawing/2010/main"/>
                </a:ext>
              </a:extLst>
            </a:blip>
            <a:srcRect l="38586" t="28760" r="53932" b="65634"/>
            <a:stretch>
              <a:fillRect/>
            </a:stretch>
          </p:blipFill>
          <p:spPr>
            <a:xfrm>
              <a:off x="7281310" y="4760840"/>
              <a:ext cx="582449" cy="564693"/>
            </a:xfrm>
            <a:prstGeom prst="rect">
              <a:avLst/>
            </a:prstGeom>
            <a:effectLst/>
          </p:spPr>
        </p:pic>
      </p:grpSp>
      <p:grpSp>
        <p:nvGrpSpPr>
          <p:cNvPr id="83" name="Group 294"/>
          <p:cNvGrpSpPr/>
          <p:nvPr/>
        </p:nvGrpSpPr>
        <p:grpSpPr>
          <a:xfrm>
            <a:off x="7063094" y="2556477"/>
            <a:ext cx="609818" cy="609600"/>
            <a:chOff x="5133653" y="5571427"/>
            <a:chExt cx="728663" cy="731520"/>
          </a:xfrm>
        </p:grpSpPr>
        <p:sp>
          <p:nvSpPr>
            <p:cNvPr id="84" name="Oval 263"/>
            <p:cNvSpPr>
              <a:spLocks/>
            </p:cNvSpPr>
            <p:nvPr/>
          </p:nvSpPr>
          <p:spPr bwMode="auto">
            <a:xfrm>
              <a:off x="5133653" y="5571427"/>
              <a:ext cx="728663"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sp>
          <p:nvSpPr>
            <p:cNvPr id="85" name="Freeform 7"/>
            <p:cNvSpPr>
              <a:spLocks noEditPoints="1"/>
            </p:cNvSpPr>
            <p:nvPr/>
          </p:nvSpPr>
          <p:spPr bwMode="auto">
            <a:xfrm>
              <a:off x="5390427" y="5796216"/>
              <a:ext cx="207952" cy="393182"/>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sp>
          <p:nvSpPr>
            <p:cNvPr id="86" name="Freeform 7"/>
            <p:cNvSpPr>
              <a:spLocks noEditPoints="1"/>
            </p:cNvSpPr>
            <p:nvPr/>
          </p:nvSpPr>
          <p:spPr bwMode="auto">
            <a:xfrm>
              <a:off x="5215557" y="5758117"/>
              <a:ext cx="161453" cy="28650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sp>
          <p:nvSpPr>
            <p:cNvPr id="87" name="Freeform 7"/>
            <p:cNvSpPr>
              <a:spLocks noEditPoints="1"/>
            </p:cNvSpPr>
            <p:nvPr/>
          </p:nvSpPr>
          <p:spPr bwMode="auto">
            <a:xfrm>
              <a:off x="5611797" y="5758117"/>
              <a:ext cx="161453" cy="28650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1219156">
                <a:defRPr/>
              </a:pPr>
              <a:r>
                <a:rPr lang="en-US" sz="2400" kern="0" dirty="0">
                  <a:latin typeface="Arial"/>
                </a:rPr>
                <a:t> </a:t>
              </a:r>
            </a:p>
          </p:txBody>
        </p:sp>
      </p:grpSp>
      <p:sp>
        <p:nvSpPr>
          <p:cNvPr id="88" name="TextBox 87"/>
          <p:cNvSpPr txBox="1"/>
          <p:nvPr/>
        </p:nvSpPr>
        <p:spPr>
          <a:xfrm>
            <a:off x="7675833" y="2614736"/>
            <a:ext cx="1291373" cy="615545"/>
          </a:xfrm>
          <a:prstGeom prst="rect">
            <a:avLst/>
          </a:prstGeom>
          <a:noFill/>
        </p:spPr>
        <p:txBody>
          <a:bodyPr wrap="none" lIns="121917" tIns="60956" rIns="121917" bIns="60956" rtlCol="0">
            <a:spAutoFit/>
          </a:bodyPr>
          <a:lstStyle/>
          <a:p>
            <a:pPr algn="ctr" defTabSz="1219156">
              <a:defRPr/>
            </a:pPr>
            <a:r>
              <a:rPr lang="ja-JP" altLang="en-US" sz="1600" kern="0" dirty="0" smtClean="0"/>
              <a:t>ファイナンス</a:t>
            </a:r>
            <a:endParaRPr lang="en-US" altLang="ja-JP" sz="1600" kern="0" dirty="0" smtClean="0"/>
          </a:p>
          <a:p>
            <a:pPr algn="ctr" defTabSz="1219156">
              <a:defRPr/>
            </a:pPr>
            <a:r>
              <a:rPr lang="ja-JP" altLang="en-US" sz="1600" kern="0" dirty="0" smtClean="0"/>
              <a:t>サーバ</a:t>
            </a:r>
            <a:endParaRPr lang="en-US" sz="1600" kern="0" dirty="0"/>
          </a:p>
        </p:txBody>
      </p:sp>
      <p:sp>
        <p:nvSpPr>
          <p:cNvPr id="89" name="TextBox 88"/>
          <p:cNvSpPr txBox="1"/>
          <p:nvPr/>
        </p:nvSpPr>
        <p:spPr>
          <a:xfrm>
            <a:off x="4659921" y="2467500"/>
            <a:ext cx="513774" cy="338550"/>
          </a:xfrm>
          <a:prstGeom prst="rect">
            <a:avLst/>
          </a:prstGeom>
          <a:noFill/>
        </p:spPr>
        <p:txBody>
          <a:bodyPr wrap="none" lIns="91436" tIns="45718" rIns="91436" bIns="45718" rtlCol="0">
            <a:spAutoFit/>
          </a:bodyPr>
          <a:lstStyle/>
          <a:p>
            <a:pPr algn="ctr" defTabSz="1219156">
              <a:defRPr/>
            </a:pPr>
            <a:r>
              <a:rPr lang="en-US" sz="1600" kern="0" dirty="0"/>
              <a:t>ISE</a:t>
            </a:r>
          </a:p>
        </p:txBody>
      </p:sp>
      <p:grpSp>
        <p:nvGrpSpPr>
          <p:cNvPr id="90" name="Group 89"/>
          <p:cNvGrpSpPr/>
          <p:nvPr/>
        </p:nvGrpSpPr>
        <p:grpSpPr>
          <a:xfrm>
            <a:off x="4516809" y="1740205"/>
            <a:ext cx="782233" cy="782976"/>
            <a:chOff x="8174477" y="1743247"/>
            <a:chExt cx="730564" cy="731520"/>
          </a:xfrm>
        </p:grpSpPr>
        <p:sp>
          <p:nvSpPr>
            <p:cNvPr id="91" name="Oval 86"/>
            <p:cNvSpPr>
              <a:spLocks/>
            </p:cNvSpPr>
            <p:nvPr/>
          </p:nvSpPr>
          <p:spPr bwMode="auto">
            <a:xfrm>
              <a:off x="8174477" y="1743247"/>
              <a:ext cx="730564"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grpSp>
          <p:nvGrpSpPr>
            <p:cNvPr id="92" name="Group 603"/>
            <p:cNvGrpSpPr>
              <a:grpSpLocks noChangeAspect="1"/>
            </p:cNvGrpSpPr>
            <p:nvPr/>
          </p:nvGrpSpPr>
          <p:grpSpPr bwMode="auto">
            <a:xfrm>
              <a:off x="8361384" y="1852847"/>
              <a:ext cx="356761" cy="512309"/>
              <a:chOff x="6556" y="492"/>
              <a:chExt cx="2551" cy="3655"/>
            </a:xfrm>
            <a:solidFill>
              <a:srgbClr val="FFFFFF"/>
            </a:solidFill>
            <a:effectLst>
              <a:outerShdw blurRad="50800" dist="38100" dir="5400000" algn="t" rotWithShape="0">
                <a:prstClr val="black">
                  <a:alpha val="40000"/>
                </a:prstClr>
              </a:outerShdw>
            </a:effectLst>
          </p:grpSpPr>
          <p:sp>
            <p:nvSpPr>
              <p:cNvPr id="9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9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0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sp>
            <p:nvSpPr>
              <p:cNvPr id="11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1219156" eaLnBrk="0" hangingPunct="0">
                  <a:lnSpc>
                    <a:spcPct val="90000"/>
                  </a:lnSpc>
                  <a:defRPr/>
                </a:pPr>
                <a:endParaRPr lang="en-US" sz="2400" kern="0" dirty="0">
                  <a:ea typeface="ＭＳ Ｐゴシック" pitchFamily="34" charset="-128"/>
                </a:endParaRPr>
              </a:p>
            </p:txBody>
          </p:sp>
        </p:grpSp>
      </p:grpSp>
      <p:cxnSp>
        <p:nvCxnSpPr>
          <p:cNvPr id="123" name="Straight Arrow Connector 122"/>
          <p:cNvCxnSpPr/>
          <p:nvPr/>
        </p:nvCxnSpPr>
        <p:spPr>
          <a:xfrm>
            <a:off x="5374589" y="2153826"/>
            <a:ext cx="520701" cy="0"/>
          </a:xfrm>
          <a:prstGeom prst="straightConnector1">
            <a:avLst/>
          </a:prstGeom>
          <a:noFill/>
          <a:ln w="19050" cap="flat" cmpd="sng" algn="ctr">
            <a:solidFill>
              <a:srgbClr val="4C4C4C"/>
            </a:solidFill>
            <a:prstDash val="solid"/>
            <a:headEnd type="triangle"/>
            <a:tailEnd type="triangle"/>
          </a:ln>
          <a:effectLst>
            <a:outerShdw blurRad="40000" dist="20000" dir="5400000" rotWithShape="0">
              <a:srgbClr val="000000">
                <a:alpha val="38000"/>
              </a:srgbClr>
            </a:outerShdw>
          </a:effectLst>
        </p:spPr>
      </p:cxnSp>
      <p:sp>
        <p:nvSpPr>
          <p:cNvPr id="124" name="TextBox 123"/>
          <p:cNvSpPr txBox="1"/>
          <p:nvPr/>
        </p:nvSpPr>
        <p:spPr>
          <a:xfrm>
            <a:off x="5792187" y="2462117"/>
            <a:ext cx="1171306" cy="338550"/>
          </a:xfrm>
          <a:prstGeom prst="rect">
            <a:avLst/>
          </a:prstGeom>
          <a:noFill/>
        </p:spPr>
        <p:txBody>
          <a:bodyPr wrap="none" lIns="91436" tIns="45718" rIns="91436" bIns="45718" rtlCol="0">
            <a:spAutoFit/>
          </a:bodyPr>
          <a:lstStyle/>
          <a:p>
            <a:pPr algn="ctr" defTabSz="1219156">
              <a:defRPr/>
            </a:pPr>
            <a:r>
              <a:rPr lang="ja-JP" altLang="en-US" sz="1600" kern="0" dirty="0" smtClean="0"/>
              <a:t>ディレクトリ</a:t>
            </a:r>
            <a:endParaRPr lang="en-US" sz="1600" kern="0" dirty="0"/>
          </a:p>
        </p:txBody>
      </p:sp>
      <p:grpSp>
        <p:nvGrpSpPr>
          <p:cNvPr id="126" name="Group 357"/>
          <p:cNvGrpSpPr>
            <a:grpSpLocks noChangeAspect="1"/>
          </p:cNvGrpSpPr>
          <p:nvPr/>
        </p:nvGrpSpPr>
        <p:grpSpPr>
          <a:xfrm>
            <a:off x="1115620" y="3261240"/>
            <a:ext cx="609818" cy="609600"/>
            <a:chOff x="7206600" y="5606567"/>
            <a:chExt cx="731520" cy="731520"/>
          </a:xfrm>
        </p:grpSpPr>
        <p:sp>
          <p:nvSpPr>
            <p:cNvPr id="127" name="Oval 263"/>
            <p:cNvSpPr>
              <a:spLocks/>
            </p:cNvSpPr>
            <p:nvPr/>
          </p:nvSpPr>
          <p:spPr bwMode="auto">
            <a:xfrm>
              <a:off x="7206600" y="5606567"/>
              <a:ext cx="731520" cy="731520"/>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128" name="Picture 127" descr="whiteparts.ai"/>
            <p:cNvPicPr>
              <a:picLocks noChangeAspect="1"/>
            </p:cNvPicPr>
            <p:nvPr/>
          </p:nvPicPr>
          <p:blipFill>
            <a:blip r:embed="rId4" cstate="screen">
              <a:extLst>
                <a:ext uri="{28A0092B-C50C-407E-A947-70E740481C1C}">
                  <a14:useLocalDpi xmlns:a14="http://schemas.microsoft.com/office/drawing/2010/main"/>
                </a:ext>
              </a:extLst>
            </a:blip>
            <a:srcRect l="27590" t="28001" r="64910" b="67076"/>
            <a:stretch>
              <a:fillRect/>
            </a:stretch>
          </p:blipFill>
          <p:spPr>
            <a:xfrm>
              <a:off x="7252536" y="5692159"/>
              <a:ext cx="639648" cy="543405"/>
            </a:xfrm>
            <a:prstGeom prst="rect">
              <a:avLst/>
            </a:prstGeom>
          </p:spPr>
        </p:pic>
      </p:grpSp>
      <p:cxnSp>
        <p:nvCxnSpPr>
          <p:cNvPr id="130" name="Straight Connector 129"/>
          <p:cNvCxnSpPr>
            <a:stCxn id="131" idx="2"/>
          </p:cNvCxnSpPr>
          <p:nvPr/>
        </p:nvCxnSpPr>
        <p:spPr>
          <a:xfrm flipH="1">
            <a:off x="3725652" y="1987777"/>
            <a:ext cx="683060" cy="110829"/>
          </a:xfrm>
          <a:prstGeom prst="line">
            <a:avLst/>
          </a:prstGeom>
          <a:noFill/>
          <a:ln w="12700" cap="flat" cmpd="sng" algn="ctr">
            <a:solidFill>
              <a:srgbClr val="435153"/>
            </a:solidFill>
            <a:prstDash val="solid"/>
          </a:ln>
          <a:effectLst/>
        </p:spPr>
      </p:cxnSp>
      <p:sp>
        <p:nvSpPr>
          <p:cNvPr id="131" name="Oval 130"/>
          <p:cNvSpPr/>
          <p:nvPr/>
        </p:nvSpPr>
        <p:spPr>
          <a:xfrm>
            <a:off x="4408712" y="1918504"/>
            <a:ext cx="138595" cy="138545"/>
          </a:xfrm>
          <a:prstGeom prst="ellipse">
            <a:avLst/>
          </a:prstGeom>
          <a:solidFill>
            <a:srgbClr val="FF6600"/>
          </a:solidFill>
          <a:ln w="25400" cap="flat" cmpd="sng" algn="ctr">
            <a:solidFill>
              <a:srgbClr val="435153"/>
            </a:solidFill>
            <a:prstDash val="solid"/>
          </a:ln>
          <a:effectLst/>
        </p:spPr>
        <p:txBody>
          <a:bodyPr rtlCol="0" anchor="ctr"/>
          <a:lstStyle/>
          <a:p>
            <a:pPr algn="ctr" defTabSz="1219156">
              <a:defRPr/>
            </a:pPr>
            <a:endParaRPr lang="en-US" sz="2400" kern="0" dirty="0">
              <a:latin typeface="Arial"/>
            </a:endParaRPr>
          </a:p>
        </p:txBody>
      </p:sp>
      <p:sp>
        <p:nvSpPr>
          <p:cNvPr id="133" name="TextBox 132"/>
          <p:cNvSpPr txBox="1"/>
          <p:nvPr/>
        </p:nvSpPr>
        <p:spPr>
          <a:xfrm>
            <a:off x="2587429" y="2042514"/>
            <a:ext cx="1650146" cy="307777"/>
          </a:xfrm>
          <a:prstGeom prst="rect">
            <a:avLst/>
          </a:prstGeom>
          <a:noFill/>
        </p:spPr>
        <p:txBody>
          <a:bodyPr wrap="square" rtlCol="0">
            <a:spAutoFit/>
          </a:bodyPr>
          <a:lstStyle/>
          <a:p>
            <a:pPr defTabSz="1219156">
              <a:defRPr/>
            </a:pPr>
            <a:r>
              <a:rPr lang="ja-JP" altLang="en-US" sz="1400" b="1" kern="0" dirty="0" smtClean="0">
                <a:solidFill>
                  <a:srgbClr val="FF0000"/>
                </a:solidFill>
              </a:rPr>
              <a:t>グループ分類</a:t>
            </a:r>
            <a:endParaRPr lang="en-US" sz="1400" b="1" kern="0" dirty="0">
              <a:solidFill>
                <a:srgbClr val="FF0000"/>
              </a:solidFill>
            </a:endParaRPr>
          </a:p>
        </p:txBody>
      </p:sp>
      <p:grpSp>
        <p:nvGrpSpPr>
          <p:cNvPr id="134" name="Group 133"/>
          <p:cNvGrpSpPr/>
          <p:nvPr/>
        </p:nvGrpSpPr>
        <p:grpSpPr>
          <a:xfrm>
            <a:off x="4422000" y="3417670"/>
            <a:ext cx="1856284" cy="350765"/>
            <a:chOff x="4294134" y="2849612"/>
            <a:chExt cx="1391715" cy="263074"/>
          </a:xfrm>
        </p:grpSpPr>
        <p:pic>
          <p:nvPicPr>
            <p:cNvPr id="135" name="Picture 134" descr="\\MV-FS\Projects\Cisco\References\Brand Assets\Kubrick Icons\Kubrick png icons\alert_critical_2000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94134" y="2849612"/>
              <a:ext cx="263074" cy="263074"/>
            </a:xfrm>
            <a:prstGeom prst="rect">
              <a:avLst/>
            </a:prstGeom>
            <a:noFill/>
            <a:effectLst>
              <a:outerShdw blurRad="25400" dist="25400" dir="5400000" algn="t" rotWithShape="0">
                <a:prstClr val="black">
                  <a:alpha val="40000"/>
                </a:prstClr>
              </a:outerShdw>
            </a:effectLst>
          </p:spPr>
        </p:pic>
        <p:pic>
          <p:nvPicPr>
            <p:cNvPr id="136" name="Picture 135" descr="\\MV-FS\Projects\Cisco\References\Brand Assets\Kubrick Icons\Kubrick png icons\alert_critical_2000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22775" y="2849612"/>
              <a:ext cx="263074" cy="263074"/>
            </a:xfrm>
            <a:prstGeom prst="rect">
              <a:avLst/>
            </a:prstGeom>
            <a:noFill/>
            <a:effectLst>
              <a:outerShdw blurRad="25400" dist="25400" dir="5400000" algn="t" rotWithShape="0">
                <a:prstClr val="black">
                  <a:alpha val="40000"/>
                </a:prstClr>
              </a:outerShdw>
            </a:effectLst>
          </p:spPr>
        </p:pic>
      </p:grpSp>
      <p:pic>
        <p:nvPicPr>
          <p:cNvPr id="137" name="Picture 13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5141" y="2232822"/>
            <a:ext cx="307065" cy="306955"/>
          </a:xfrm>
          <a:prstGeom prst="rect">
            <a:avLst/>
          </a:prstGeom>
          <a:noFill/>
          <a:ln w="12700" cap="flat">
            <a:noFill/>
            <a:miter lim="800000"/>
            <a:headEnd/>
            <a:tailEnd/>
          </a:ln>
        </p:spPr>
      </p:pic>
      <p:sp>
        <p:nvSpPr>
          <p:cNvPr id="139" name="TextBox 138"/>
          <p:cNvSpPr txBox="1"/>
          <p:nvPr/>
        </p:nvSpPr>
        <p:spPr>
          <a:xfrm>
            <a:off x="385918" y="1377635"/>
            <a:ext cx="999628" cy="615545"/>
          </a:xfrm>
          <a:prstGeom prst="rect">
            <a:avLst/>
          </a:prstGeom>
          <a:noFill/>
        </p:spPr>
        <p:txBody>
          <a:bodyPr wrap="none" lIns="121917" tIns="60956" rIns="121917" bIns="60956" rtlCol="0">
            <a:spAutoFit/>
          </a:bodyPr>
          <a:lstStyle/>
          <a:p>
            <a:pPr algn="ctr" defTabSz="1219156">
              <a:defRPr/>
            </a:pPr>
            <a:r>
              <a:rPr lang="en-US" sz="1600" kern="0" dirty="0" smtClean="0"/>
              <a:t>User / </a:t>
            </a:r>
            <a:br>
              <a:rPr lang="en-US" sz="1600" kern="0" dirty="0" smtClean="0"/>
            </a:br>
            <a:r>
              <a:rPr lang="en-US" sz="1600" kern="0" dirty="0" smtClean="0"/>
              <a:t>Endpoint</a:t>
            </a:r>
            <a:endParaRPr lang="en-US" sz="1600" kern="0" dirty="0"/>
          </a:p>
        </p:txBody>
      </p:sp>
      <p:grpSp>
        <p:nvGrpSpPr>
          <p:cNvPr id="3" name="Group 2"/>
          <p:cNvGrpSpPr/>
          <p:nvPr/>
        </p:nvGrpSpPr>
        <p:grpSpPr>
          <a:xfrm>
            <a:off x="5963550" y="1740205"/>
            <a:ext cx="782233" cy="782976"/>
            <a:chOff x="6077812" y="1460827"/>
            <a:chExt cx="782233" cy="782976"/>
          </a:xfrm>
        </p:grpSpPr>
        <p:sp>
          <p:nvSpPr>
            <p:cNvPr id="149" name="Oval 86"/>
            <p:cNvSpPr>
              <a:spLocks/>
            </p:cNvSpPr>
            <p:nvPr/>
          </p:nvSpPr>
          <p:spPr bwMode="auto">
            <a:xfrm>
              <a:off x="6077812" y="1460827"/>
              <a:ext cx="782233" cy="78297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pic>
          <p:nvPicPr>
            <p:cNvPr id="2" name="Picture 1"/>
            <p:cNvPicPr>
              <a:picLocks noChangeAspect="1"/>
            </p:cNvPicPr>
            <p:nvPr/>
          </p:nvPicPr>
          <p:blipFill>
            <a:blip r:embed="rId7"/>
            <a:stretch>
              <a:fillRect/>
            </a:stretch>
          </p:blipFill>
          <p:spPr>
            <a:xfrm>
              <a:off x="6204220" y="1563420"/>
              <a:ext cx="558800" cy="558800"/>
            </a:xfrm>
            <a:prstGeom prst="rect">
              <a:avLst/>
            </a:prstGeom>
          </p:spPr>
        </p:pic>
      </p:grpSp>
      <p:graphicFrame>
        <p:nvGraphicFramePr>
          <p:cNvPr id="6" name="Table 5"/>
          <p:cNvGraphicFramePr>
            <a:graphicFrameLocks noGrp="1"/>
          </p:cNvGraphicFramePr>
          <p:nvPr>
            <p:extLst/>
          </p:nvPr>
        </p:nvGraphicFramePr>
        <p:xfrm>
          <a:off x="2886014" y="943114"/>
          <a:ext cx="1564402" cy="1051560"/>
        </p:xfrm>
        <a:graphic>
          <a:graphicData uri="http://schemas.openxmlformats.org/drawingml/2006/table">
            <a:tbl>
              <a:tblPr firstRow="1" bandRow="1">
                <a:tableStyleId>{72833802-FEF1-4C79-8D5D-14CF1EAF98D9}</a:tableStyleId>
              </a:tblPr>
              <a:tblGrid>
                <a:gridCol w="639177"/>
                <a:gridCol w="925225"/>
              </a:tblGrid>
              <a:tr h="217893">
                <a:tc>
                  <a:txBody>
                    <a:bodyPr/>
                    <a:lstStyle/>
                    <a:p>
                      <a:r>
                        <a:rPr lang="en-US" sz="900" dirty="0" smtClean="0"/>
                        <a:t>SXP Tag</a:t>
                      </a:r>
                      <a:endParaRPr lang="en-US" sz="900" dirty="0"/>
                    </a:p>
                  </a:txBody>
                  <a:tcPr/>
                </a:tc>
                <a:tc>
                  <a:txBody>
                    <a:bodyPr/>
                    <a:lstStyle/>
                    <a:p>
                      <a:r>
                        <a:rPr lang="en-US" sz="900" dirty="0" smtClean="0"/>
                        <a:t>IP</a:t>
                      </a:r>
                      <a:r>
                        <a:rPr lang="en-US" sz="900" baseline="0" dirty="0" smtClean="0"/>
                        <a:t> </a:t>
                      </a:r>
                      <a:r>
                        <a:rPr lang="en-US" sz="900" baseline="0" dirty="0" err="1" smtClean="0"/>
                        <a:t>Addr</a:t>
                      </a:r>
                      <a:endParaRPr lang="en-US" sz="900" dirty="0"/>
                    </a:p>
                  </a:txBody>
                  <a:tcPr/>
                </a:tc>
              </a:tr>
              <a:tr h="155369">
                <a:tc>
                  <a:txBody>
                    <a:bodyPr/>
                    <a:lstStyle/>
                    <a:p>
                      <a:r>
                        <a:rPr lang="en-US" sz="900" dirty="0" smtClean="0"/>
                        <a:t>5</a:t>
                      </a:r>
                      <a:endParaRPr lang="en-US" sz="900" dirty="0"/>
                    </a:p>
                  </a:txBody>
                  <a:tcPr>
                    <a:solidFill>
                      <a:schemeClr val="bg1"/>
                    </a:solidFill>
                  </a:tcPr>
                </a:tc>
                <a:tc>
                  <a:txBody>
                    <a:bodyPr/>
                    <a:lstStyle/>
                    <a:p>
                      <a:r>
                        <a:rPr lang="en-US" sz="900" dirty="0" smtClean="0"/>
                        <a:t>10.10.10.10</a:t>
                      </a:r>
                      <a:endParaRPr lang="en-US" sz="900" dirty="0"/>
                    </a:p>
                  </a:txBody>
                  <a:tcPr>
                    <a:solidFill>
                      <a:schemeClr val="bg1"/>
                    </a:solidFill>
                  </a:tcPr>
                </a:tc>
              </a:tr>
              <a:tr h="151462">
                <a:tc>
                  <a:txBody>
                    <a:bodyPr/>
                    <a:lstStyle/>
                    <a:p>
                      <a:r>
                        <a:rPr lang="en-US" sz="900" dirty="0" smtClean="0"/>
                        <a:t>5</a:t>
                      </a:r>
                      <a:endParaRPr lang="en-US" sz="900" dirty="0"/>
                    </a:p>
                  </a:txBody>
                  <a:tcPr>
                    <a:solidFill>
                      <a:schemeClr val="bg1"/>
                    </a:solidFill>
                  </a:tcPr>
                </a:tc>
                <a:tc>
                  <a:txBody>
                    <a:bodyPr/>
                    <a:lstStyle/>
                    <a:p>
                      <a:r>
                        <a:rPr lang="en-US" sz="900" dirty="0" smtClean="0"/>
                        <a:t>Fin Servers</a:t>
                      </a:r>
                    </a:p>
                  </a:txBody>
                  <a:tcPr>
                    <a:solidFill>
                      <a:schemeClr val="bg1"/>
                    </a:solidFill>
                  </a:tcPr>
                </a:tc>
              </a:tr>
              <a:tr h="147554">
                <a:tc>
                  <a:txBody>
                    <a:bodyPr/>
                    <a:lstStyle/>
                    <a:p>
                      <a:r>
                        <a:rPr lang="en-US" sz="900" dirty="0" smtClean="0"/>
                        <a:t>10</a:t>
                      </a:r>
                      <a:endParaRPr lang="en-US" sz="900" dirty="0"/>
                    </a:p>
                  </a:txBody>
                  <a:tcPr>
                    <a:solidFill>
                      <a:schemeClr val="bg1"/>
                    </a:solidFill>
                  </a:tcPr>
                </a:tc>
                <a:tc>
                  <a:txBody>
                    <a:bodyPr/>
                    <a:lstStyle/>
                    <a:p>
                      <a:r>
                        <a:rPr lang="en-US" sz="900" dirty="0" smtClean="0"/>
                        <a:t>HR Servers</a:t>
                      </a:r>
                    </a:p>
                  </a:txBody>
                  <a:tcPr>
                    <a:solidFill>
                      <a:schemeClr val="bg1"/>
                    </a:solidFill>
                  </a:tcPr>
                </a:tc>
              </a:tr>
            </a:tbl>
          </a:graphicData>
        </a:graphic>
      </p:graphicFrame>
      <p:sp>
        <p:nvSpPr>
          <p:cNvPr id="121" name="TextBox 120"/>
          <p:cNvSpPr txBox="1"/>
          <p:nvPr/>
        </p:nvSpPr>
        <p:spPr>
          <a:xfrm>
            <a:off x="2619901" y="2473382"/>
            <a:ext cx="1650146" cy="307777"/>
          </a:xfrm>
          <a:prstGeom prst="rect">
            <a:avLst/>
          </a:prstGeom>
          <a:noFill/>
        </p:spPr>
        <p:txBody>
          <a:bodyPr wrap="square" rtlCol="0">
            <a:spAutoFit/>
          </a:bodyPr>
          <a:lstStyle/>
          <a:p>
            <a:pPr algn="r" defTabSz="1219156">
              <a:defRPr/>
            </a:pPr>
            <a:r>
              <a:rPr lang="ja-JP" altLang="en-US" sz="1400" b="1" kern="0" dirty="0" smtClean="0">
                <a:solidFill>
                  <a:srgbClr val="FF0000"/>
                </a:solidFill>
              </a:rPr>
              <a:t>通知</a:t>
            </a:r>
            <a:endParaRPr lang="en-US" sz="1400" b="1" kern="0" dirty="0">
              <a:solidFill>
                <a:srgbClr val="FF0000"/>
              </a:solidFill>
            </a:endParaRPr>
          </a:p>
        </p:txBody>
      </p:sp>
      <p:cxnSp>
        <p:nvCxnSpPr>
          <p:cNvPr id="146" name="Straight Connector 145"/>
          <p:cNvCxnSpPr/>
          <p:nvPr/>
        </p:nvCxnSpPr>
        <p:spPr>
          <a:xfrm flipV="1">
            <a:off x="4580541" y="3230045"/>
            <a:ext cx="79380" cy="80312"/>
          </a:xfrm>
          <a:prstGeom prst="line">
            <a:avLst/>
          </a:prstGeom>
          <a:noFill/>
          <a:ln w="12700" cap="flat" cmpd="sng" algn="ctr">
            <a:solidFill>
              <a:srgbClr val="435153"/>
            </a:solidFill>
            <a:prstDash val="solid"/>
          </a:ln>
          <a:effectLst/>
        </p:spPr>
      </p:cxnSp>
      <p:sp>
        <p:nvSpPr>
          <p:cNvPr id="147" name="Oval 146"/>
          <p:cNvSpPr/>
          <p:nvPr/>
        </p:nvSpPr>
        <p:spPr>
          <a:xfrm>
            <a:off x="4450416" y="3300351"/>
            <a:ext cx="138595" cy="138545"/>
          </a:xfrm>
          <a:prstGeom prst="ellipse">
            <a:avLst/>
          </a:prstGeom>
          <a:solidFill>
            <a:srgbClr val="FF6600"/>
          </a:solidFill>
          <a:ln w="25400" cap="flat" cmpd="sng" algn="ctr">
            <a:solidFill>
              <a:srgbClr val="435153"/>
            </a:solidFill>
            <a:prstDash val="solid"/>
          </a:ln>
          <a:effectLst/>
        </p:spPr>
        <p:txBody>
          <a:bodyPr rtlCol="0" anchor="ctr"/>
          <a:lstStyle/>
          <a:p>
            <a:pPr algn="ctr" defTabSz="1219156">
              <a:defRPr/>
            </a:pPr>
            <a:endParaRPr lang="en-US" sz="2400" kern="0" dirty="0">
              <a:latin typeface="Arial"/>
            </a:endParaRPr>
          </a:p>
        </p:txBody>
      </p:sp>
      <p:sp>
        <p:nvSpPr>
          <p:cNvPr id="148" name="TextBox 147"/>
          <p:cNvSpPr txBox="1"/>
          <p:nvPr/>
        </p:nvSpPr>
        <p:spPr>
          <a:xfrm>
            <a:off x="4332884" y="2921301"/>
            <a:ext cx="1592738" cy="338546"/>
          </a:xfrm>
          <a:prstGeom prst="rect">
            <a:avLst/>
          </a:prstGeom>
          <a:noFill/>
        </p:spPr>
        <p:txBody>
          <a:bodyPr wrap="none" lIns="121917" tIns="60956" rIns="121917" bIns="60956" rtlCol="0">
            <a:spAutoFit/>
          </a:bodyPr>
          <a:lstStyle/>
          <a:p>
            <a:pPr defTabSz="1219156">
              <a:defRPr/>
            </a:pPr>
            <a:r>
              <a:rPr lang="ja-JP" altLang="en-US" sz="1400" b="1" kern="0" dirty="0" smtClean="0">
                <a:solidFill>
                  <a:srgbClr val="FF0000"/>
                </a:solidFill>
              </a:rPr>
              <a:t>エンフォースメント</a:t>
            </a:r>
            <a:endParaRPr lang="en-US" sz="1400" b="1" kern="0" dirty="0">
              <a:solidFill>
                <a:srgbClr val="FF0000"/>
              </a:solidFill>
            </a:endParaRPr>
          </a:p>
        </p:txBody>
      </p:sp>
      <p:cxnSp>
        <p:nvCxnSpPr>
          <p:cNvPr id="151" name="Straight Connector 150"/>
          <p:cNvCxnSpPr/>
          <p:nvPr/>
        </p:nvCxnSpPr>
        <p:spPr>
          <a:xfrm flipH="1" flipV="1">
            <a:off x="5855904" y="3230045"/>
            <a:ext cx="76513" cy="85129"/>
          </a:xfrm>
          <a:prstGeom prst="line">
            <a:avLst/>
          </a:prstGeom>
          <a:noFill/>
          <a:ln w="12700" cap="flat" cmpd="sng" algn="ctr">
            <a:solidFill>
              <a:srgbClr val="435153"/>
            </a:solidFill>
            <a:prstDash val="solid"/>
          </a:ln>
          <a:effectLst/>
        </p:spPr>
      </p:cxnSp>
      <p:sp>
        <p:nvSpPr>
          <p:cNvPr id="152" name="Oval 151"/>
          <p:cNvSpPr/>
          <p:nvPr/>
        </p:nvSpPr>
        <p:spPr>
          <a:xfrm flipH="1">
            <a:off x="5923946" y="3305168"/>
            <a:ext cx="138595" cy="138545"/>
          </a:xfrm>
          <a:prstGeom prst="ellipse">
            <a:avLst/>
          </a:prstGeom>
          <a:solidFill>
            <a:srgbClr val="FF6600"/>
          </a:solidFill>
          <a:ln w="25400" cap="flat" cmpd="sng" algn="ctr">
            <a:solidFill>
              <a:srgbClr val="435153"/>
            </a:solidFill>
            <a:prstDash val="solid"/>
          </a:ln>
          <a:effectLst/>
        </p:spPr>
        <p:txBody>
          <a:bodyPr rtlCol="0" anchor="ctr"/>
          <a:lstStyle/>
          <a:p>
            <a:pPr algn="ctr" defTabSz="1219156">
              <a:defRPr/>
            </a:pPr>
            <a:endParaRPr lang="en-US" sz="2400" kern="0" dirty="0">
              <a:latin typeface="Arial"/>
            </a:endParaRPr>
          </a:p>
        </p:txBody>
      </p:sp>
      <p:cxnSp>
        <p:nvCxnSpPr>
          <p:cNvPr id="28" name="Straight Arrow Connector 27"/>
          <p:cNvCxnSpPr>
            <a:stCxn id="91" idx="3"/>
            <a:endCxn id="35" idx="0"/>
          </p:cNvCxnSpPr>
          <p:nvPr/>
        </p:nvCxnSpPr>
        <p:spPr>
          <a:xfrm flipH="1">
            <a:off x="4277897" y="2408517"/>
            <a:ext cx="353467" cy="852719"/>
          </a:xfrm>
          <a:prstGeom prst="straightConnector1">
            <a:avLst/>
          </a:prstGeom>
          <a:ln>
            <a:solidFill>
              <a:srgbClr val="33828D"/>
            </a:solidFill>
            <a:tailEnd type="arrow"/>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7460582" y="1177452"/>
            <a:ext cx="578575" cy="0"/>
          </a:xfrm>
          <a:prstGeom prst="straightConnector1">
            <a:avLst/>
          </a:prstGeom>
          <a:ln w="38100" cmpd="sng">
            <a:solidFill>
              <a:srgbClr val="33828D"/>
            </a:solidFill>
            <a:tailEnd type="arrow"/>
          </a:ln>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8088400" y="1013223"/>
            <a:ext cx="591528" cy="338554"/>
          </a:xfrm>
          <a:prstGeom prst="rect">
            <a:avLst/>
          </a:prstGeom>
          <a:noFill/>
        </p:spPr>
        <p:txBody>
          <a:bodyPr wrap="none" rtlCol="0">
            <a:spAutoFit/>
          </a:bodyPr>
          <a:lstStyle/>
          <a:p>
            <a:r>
              <a:rPr lang="en-US" sz="1600" dirty="0" smtClean="0"/>
              <a:t>SXP</a:t>
            </a:r>
            <a:endParaRPr lang="en-US" sz="1600" dirty="0"/>
          </a:p>
        </p:txBody>
      </p:sp>
      <p:grpSp>
        <p:nvGrpSpPr>
          <p:cNvPr id="80" name="Group 79"/>
          <p:cNvGrpSpPr/>
          <p:nvPr/>
        </p:nvGrpSpPr>
        <p:grpSpPr>
          <a:xfrm rot="11846604" flipH="1">
            <a:off x="4330869" y="2315313"/>
            <a:ext cx="334502" cy="317163"/>
            <a:chOff x="5208475" y="1647416"/>
            <a:chExt cx="250787" cy="237872"/>
          </a:xfrm>
        </p:grpSpPr>
        <p:cxnSp>
          <p:nvCxnSpPr>
            <p:cNvPr id="81" name="Straight Connector 80"/>
            <p:cNvCxnSpPr/>
            <p:nvPr/>
          </p:nvCxnSpPr>
          <p:spPr>
            <a:xfrm flipH="1" flipV="1">
              <a:off x="5208475" y="1647416"/>
              <a:ext cx="153228" cy="141468"/>
            </a:xfrm>
            <a:prstGeom prst="line">
              <a:avLst/>
            </a:prstGeom>
            <a:noFill/>
            <a:ln w="12700" cap="flat" cmpd="sng" algn="ctr">
              <a:solidFill>
                <a:srgbClr val="435153"/>
              </a:solidFill>
              <a:prstDash val="solid"/>
            </a:ln>
            <a:effectLst/>
          </p:spPr>
        </p:cxnSp>
        <p:sp>
          <p:nvSpPr>
            <p:cNvPr id="82" name="Oval 81"/>
            <p:cNvSpPr/>
            <p:nvPr/>
          </p:nvSpPr>
          <p:spPr>
            <a:xfrm flipH="1">
              <a:off x="5355353" y="1781379"/>
              <a:ext cx="103909" cy="103909"/>
            </a:xfrm>
            <a:prstGeom prst="ellipse">
              <a:avLst/>
            </a:prstGeom>
            <a:solidFill>
              <a:srgbClr val="FF6600"/>
            </a:solidFill>
            <a:ln w="25400" cap="flat" cmpd="sng" algn="ctr">
              <a:solidFill>
                <a:srgbClr val="435153"/>
              </a:solidFill>
              <a:prstDash val="solid"/>
            </a:ln>
            <a:effectLst/>
          </p:spPr>
          <p:txBody>
            <a:bodyPr rtlCol="0" anchor="ctr"/>
            <a:lstStyle/>
            <a:p>
              <a:pPr algn="ctr" defTabSz="1219156">
                <a:defRPr/>
              </a:pPr>
              <a:endParaRPr lang="en-US" sz="2400" kern="0" dirty="0">
                <a:latin typeface="Arial"/>
              </a:endParaRPr>
            </a:p>
          </p:txBody>
        </p:sp>
      </p:grpSp>
      <p:sp>
        <p:nvSpPr>
          <p:cNvPr id="120" name="TextBox 119"/>
          <p:cNvSpPr txBox="1"/>
          <p:nvPr/>
        </p:nvSpPr>
        <p:spPr>
          <a:xfrm>
            <a:off x="912828" y="4364038"/>
            <a:ext cx="7556518" cy="369332"/>
          </a:xfrm>
          <a:prstGeom prst="rect">
            <a:avLst/>
          </a:prstGeom>
          <a:solidFill>
            <a:srgbClr val="FFFFFF"/>
          </a:solidFill>
        </p:spPr>
        <p:txBody>
          <a:bodyPr wrap="square" rtlCol="0">
            <a:spAutoFit/>
          </a:bodyPr>
          <a:lstStyle/>
          <a:p>
            <a:r>
              <a:rPr lang="ja-JP" altLang="en-US" dirty="0" smtClean="0">
                <a:solidFill>
                  <a:schemeClr val="accent1"/>
                </a:solidFill>
              </a:rPr>
              <a:t>ｰ</a:t>
            </a:r>
            <a:r>
              <a:rPr lang="en-US" altLang="ja-JP" dirty="0" smtClean="0">
                <a:solidFill>
                  <a:schemeClr val="accent1"/>
                </a:solidFill>
              </a:rPr>
              <a:t>&gt;</a:t>
            </a:r>
            <a:r>
              <a:rPr lang="en-US" altLang="ja-JP" dirty="0">
                <a:solidFill>
                  <a:schemeClr val="accent1"/>
                </a:solidFill>
              </a:rPr>
              <a:t> </a:t>
            </a:r>
            <a:r>
              <a:rPr lang="ja-JP" altLang="en-US" dirty="0" smtClean="0">
                <a:solidFill>
                  <a:schemeClr val="accent1"/>
                </a:solidFill>
              </a:rPr>
              <a:t>アクセススイッチでの必要機能は</a:t>
            </a:r>
            <a:r>
              <a:rPr lang="en-US" altLang="ja-JP" dirty="0" smtClean="0">
                <a:solidFill>
                  <a:schemeClr val="accent1"/>
                </a:solidFill>
              </a:rPr>
              <a:t>RADIUS</a:t>
            </a:r>
            <a:r>
              <a:rPr lang="ja-JP" altLang="en-US" dirty="0" smtClean="0">
                <a:solidFill>
                  <a:schemeClr val="accent1"/>
                </a:solidFill>
              </a:rPr>
              <a:t>認証およびアカウンティング</a:t>
            </a:r>
            <a:endParaRPr lang="en-US" dirty="0">
              <a:solidFill>
                <a:schemeClr val="accent1"/>
              </a:solidFill>
            </a:endParaRPr>
          </a:p>
        </p:txBody>
      </p:sp>
    </p:spTree>
    <p:extLst>
      <p:ext uri="{BB962C8B-B14F-4D97-AF65-F5344CB8AC3E}">
        <p14:creationId xmlns:p14="http://schemas.microsoft.com/office/powerpoint/2010/main" val="5263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err="1" smtClean="0"/>
              <a:t>EasyConnect</a:t>
            </a:r>
            <a:r>
              <a:rPr lang="en-US" sz="3600" dirty="0" smtClean="0"/>
              <a:t/>
            </a:r>
            <a:br>
              <a:rPr lang="en-US" sz="3600" dirty="0" smtClean="0"/>
            </a:br>
            <a:r>
              <a:rPr lang="en-US" sz="3600" dirty="0" smtClean="0"/>
              <a:t>(EZC)</a:t>
            </a:r>
            <a:endParaRPr lang="en-US" sz="3600" dirty="0"/>
          </a:p>
        </p:txBody>
      </p:sp>
      <p:sp>
        <p:nvSpPr>
          <p:cNvPr id="6" name="Text Placeholder 5"/>
          <p:cNvSpPr>
            <a:spLocks noGrp="1"/>
          </p:cNvSpPr>
          <p:nvPr>
            <p:ph type="body" sz="quarter" idx="11"/>
          </p:nvPr>
        </p:nvSpPr>
        <p:spPr/>
        <p:txBody>
          <a:bodyPr/>
          <a:lstStyle/>
          <a:p>
            <a:r>
              <a:rPr lang="ja-JP" altLang="en-US" dirty="0" smtClean="0"/>
              <a:t>ネットワークデバイスでの認証を直接おこなわず</a:t>
            </a:r>
            <a:r>
              <a:rPr lang="en-US" altLang="ja-JP" dirty="0" smtClean="0"/>
              <a:t>Active Directory</a:t>
            </a:r>
            <a:r>
              <a:rPr lang="ja-JP" altLang="en-US" dirty="0" smtClean="0"/>
              <a:t>のログイン情報をもとにパッシブ認証を行い、セキュリティポリシーを適用する。</a:t>
            </a:r>
            <a:endParaRPr lang="en-US" dirty="0"/>
          </a:p>
        </p:txBody>
      </p:sp>
    </p:spTree>
    <p:extLst>
      <p:ext uri="{BB962C8B-B14F-4D97-AF65-F5344CB8AC3E}">
        <p14:creationId xmlns:p14="http://schemas.microsoft.com/office/powerpoint/2010/main" val="1368395389"/>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909314" y="-179534"/>
            <a:ext cx="2529515" cy="1496945"/>
            <a:chOff x="4162158" y="-956646"/>
            <a:chExt cx="3946535" cy="2662053"/>
          </a:xfrm>
        </p:grpSpPr>
        <p:cxnSp>
          <p:nvCxnSpPr>
            <p:cNvPr id="6" name="Straight Connector 5"/>
            <p:cNvCxnSpPr/>
            <p:nvPr/>
          </p:nvCxnSpPr>
          <p:spPr>
            <a:xfrm flipV="1">
              <a:off x="4162158" y="-956646"/>
              <a:ext cx="467037" cy="2299675"/>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402860" y="-956646"/>
              <a:ext cx="446261" cy="21973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629195" y="-881786"/>
              <a:ext cx="424648" cy="2090954"/>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849313" y="-843992"/>
              <a:ext cx="402572" cy="1982254"/>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119705" y="-813580"/>
              <a:ext cx="354001" cy="1743092"/>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9589254" flipV="1">
              <a:off x="4771120" y="-516437"/>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9589254" flipV="1">
              <a:off x="4982329" y="-473514"/>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9589254" flipV="1">
              <a:off x="5193537" y="-430591"/>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9589254" flipV="1">
              <a:off x="5404746" y="-387668"/>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9589254" flipV="1">
              <a:off x="5615954" y="-344745"/>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9589254" flipV="1">
              <a:off x="5827163" y="-301822"/>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9589254" flipV="1">
              <a:off x="6038372" y="-258899"/>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9589254" flipV="1">
              <a:off x="6249580" y="-215975"/>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9589254" flipV="1">
              <a:off x="6460789" y="-173052"/>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9589254" flipV="1">
              <a:off x="6671998" y="-130129"/>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382115" y="-348540"/>
              <a:ext cx="417133" cy="2053947"/>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grpSp>
      <p:sp>
        <p:nvSpPr>
          <p:cNvPr id="7" name="Title 6"/>
          <p:cNvSpPr>
            <a:spLocks noGrp="1"/>
          </p:cNvSpPr>
          <p:nvPr>
            <p:ph type="title"/>
          </p:nvPr>
        </p:nvSpPr>
        <p:spPr/>
        <p:txBody>
          <a:bodyPr/>
          <a:lstStyle/>
          <a:p>
            <a:r>
              <a:rPr lang="en-US" dirty="0" err="1" smtClean="0"/>
              <a:t>EasyConnect</a:t>
            </a:r>
            <a:r>
              <a:rPr lang="en-US" dirty="0" smtClean="0"/>
              <a:t> (EZC) </a:t>
            </a:r>
            <a:r>
              <a:rPr lang="ja-JP" altLang="en-US" dirty="0" smtClean="0"/>
              <a:t>で何が</a:t>
            </a:r>
            <a:r>
              <a:rPr lang="en-US" altLang="ja-JP" dirty="0" smtClean="0"/>
              <a:t>Easy</a:t>
            </a:r>
            <a:r>
              <a:rPr lang="ja-JP" altLang="en-US" dirty="0" smtClean="0"/>
              <a:t>に？</a:t>
            </a:r>
            <a:endParaRPr lang="en-US" dirty="0"/>
          </a:p>
        </p:txBody>
      </p:sp>
      <p:sp>
        <p:nvSpPr>
          <p:cNvPr id="8" name="Text Placeholder 7"/>
          <p:cNvSpPr>
            <a:spLocks noGrp="1"/>
          </p:cNvSpPr>
          <p:nvPr>
            <p:ph idx="1"/>
          </p:nvPr>
        </p:nvSpPr>
        <p:spPr>
          <a:xfrm>
            <a:off x="229702" y="1004810"/>
            <a:ext cx="7458604" cy="3724274"/>
          </a:xfrm>
        </p:spPr>
        <p:txBody>
          <a:bodyPr/>
          <a:lstStyle/>
          <a:p>
            <a:r>
              <a:rPr lang="en-US" altLang="ja-JP" sz="1600" dirty="0" smtClean="0"/>
              <a:t>802.1x </a:t>
            </a:r>
            <a:r>
              <a:rPr lang="ja-JP" altLang="en-US" sz="1600" dirty="0" smtClean="0"/>
              <a:t>サプリカント不要</a:t>
            </a:r>
            <a:endParaRPr lang="en-US" sz="1600" dirty="0" smtClean="0"/>
          </a:p>
          <a:p>
            <a:r>
              <a:rPr lang="en-US" sz="1600" dirty="0" smtClean="0"/>
              <a:t>PKI</a:t>
            </a:r>
            <a:r>
              <a:rPr lang="ja-JP" altLang="en-US" sz="1600" dirty="0" smtClean="0"/>
              <a:t>や証明書が不要</a:t>
            </a:r>
            <a:endParaRPr lang="en-US" altLang="ja-JP" sz="1600" dirty="0" smtClean="0"/>
          </a:p>
          <a:p>
            <a:r>
              <a:rPr lang="ja-JP" altLang="en-US" sz="1600" dirty="0" smtClean="0"/>
              <a:t>既存の</a:t>
            </a:r>
            <a:r>
              <a:rPr lang="en-US" sz="1600" dirty="0" smtClean="0"/>
              <a:t>AD</a:t>
            </a:r>
            <a:r>
              <a:rPr lang="ja-JP" altLang="en-US" sz="1600" dirty="0" smtClean="0"/>
              <a:t>ログイン（およびチケットリニューアル）がネットワーク接続時の</a:t>
            </a:r>
            <a:r>
              <a:rPr lang="en-US" altLang="ja-JP" sz="1600" dirty="0" smtClean="0"/>
              <a:t>ID</a:t>
            </a:r>
            <a:r>
              <a:rPr lang="ja-JP" altLang="en-US" sz="1600" dirty="0" smtClean="0"/>
              <a:t>を提供</a:t>
            </a:r>
            <a:endParaRPr lang="en-US" sz="1600" dirty="0"/>
          </a:p>
          <a:p>
            <a:r>
              <a:rPr lang="ja-JP" altLang="en-US" sz="1600" dirty="0" smtClean="0"/>
              <a:t>ビジビリティモードは、</a:t>
            </a:r>
            <a:r>
              <a:rPr lang="en-US" altLang="ja-JP" sz="1600" dirty="0" smtClean="0"/>
              <a:t>RADIUS</a:t>
            </a:r>
            <a:r>
              <a:rPr lang="ja-JP" altLang="en-US" sz="1600" dirty="0" smtClean="0"/>
              <a:t>アカウンティングまたはデバイスセンサー機能の有効化のみで利用可能</a:t>
            </a:r>
            <a:endParaRPr lang="en-US" altLang="ja-JP" sz="1600" dirty="0" smtClean="0"/>
          </a:p>
          <a:p>
            <a:r>
              <a:rPr lang="ja-JP" altLang="en-US" sz="1600" dirty="0" smtClean="0"/>
              <a:t>エンフォースメントモードはベーシックな</a:t>
            </a:r>
            <a:r>
              <a:rPr lang="en-US" altLang="ja-JP" sz="1600" dirty="0" smtClean="0"/>
              <a:t>MAB</a:t>
            </a:r>
            <a:r>
              <a:rPr lang="ja-JP" altLang="en-US" sz="1600" dirty="0" smtClean="0"/>
              <a:t>または</a:t>
            </a:r>
            <a:r>
              <a:rPr lang="en-US" altLang="ja-JP" sz="1600" dirty="0" smtClean="0"/>
              <a:t>802.1x</a:t>
            </a:r>
            <a:r>
              <a:rPr lang="ja-JP" altLang="en-US" sz="1600" dirty="0" smtClean="0"/>
              <a:t>で実装可能</a:t>
            </a:r>
            <a:endParaRPr lang="en-US" altLang="ja-JP" sz="1600" dirty="0" smtClean="0"/>
          </a:p>
          <a:p>
            <a:r>
              <a:rPr lang="en-US" sz="1600" dirty="0" smtClean="0"/>
              <a:t>AD</a:t>
            </a:r>
            <a:r>
              <a:rPr lang="ja-JP" altLang="en-US" sz="1600" dirty="0" smtClean="0"/>
              <a:t>のルックアップと</a:t>
            </a:r>
            <a:r>
              <a:rPr lang="en-US" altLang="ja-JP" sz="1600" dirty="0" smtClean="0"/>
              <a:t>AD</a:t>
            </a:r>
            <a:r>
              <a:rPr lang="ja-JP" altLang="en-US" sz="1600" dirty="0" smtClean="0"/>
              <a:t>ログイン情報ベースの認可を、</a:t>
            </a:r>
            <a:r>
              <a:rPr lang="en-US" altLang="ja-JP" sz="1600" dirty="0" smtClean="0"/>
              <a:t>802.1x</a:t>
            </a:r>
            <a:r>
              <a:rPr lang="ja-JP" altLang="en-US" sz="1600" dirty="0" smtClean="0"/>
              <a:t>や</a:t>
            </a:r>
            <a:r>
              <a:rPr lang="en-US" altLang="ja-JP" sz="1600" dirty="0" smtClean="0"/>
              <a:t>Web</a:t>
            </a:r>
            <a:r>
              <a:rPr lang="ja-JP" altLang="en-US" sz="1600" dirty="0" smtClean="0"/>
              <a:t>認証によるユーザ</a:t>
            </a:r>
            <a:r>
              <a:rPr lang="en-US" altLang="ja-JP" sz="1600" dirty="0" smtClean="0"/>
              <a:t>ID</a:t>
            </a:r>
            <a:r>
              <a:rPr lang="ja-JP" altLang="en-US" sz="1600" dirty="0" smtClean="0"/>
              <a:t>の入力を行わせずに、クライアントに透過的に実装</a:t>
            </a:r>
            <a:endParaRPr lang="en-US" altLang="ja-JP" sz="1600" dirty="0" smtClean="0"/>
          </a:p>
          <a:p>
            <a:r>
              <a:rPr lang="en-US" sz="1600" dirty="0" smtClean="0"/>
              <a:t>Identity </a:t>
            </a:r>
            <a:r>
              <a:rPr lang="en-US" sz="1600" dirty="0"/>
              <a:t>Mapping </a:t>
            </a:r>
            <a:r>
              <a:rPr lang="ja-JP" altLang="en-US" sz="1600" dirty="0" smtClean="0"/>
              <a:t>および</a:t>
            </a:r>
            <a:r>
              <a:rPr lang="en-US" sz="1600" dirty="0" smtClean="0"/>
              <a:t> </a:t>
            </a:r>
            <a:r>
              <a:rPr lang="en-US" sz="1600" dirty="0" err="1" smtClean="0"/>
              <a:t>EasyConnect</a:t>
            </a:r>
            <a:r>
              <a:rPr lang="en-US" sz="1600" dirty="0" smtClean="0"/>
              <a:t> </a:t>
            </a:r>
            <a:r>
              <a:rPr lang="ja-JP" altLang="en-US" sz="1600" dirty="0" smtClean="0"/>
              <a:t>に関わるセッション情報を</a:t>
            </a:r>
            <a:r>
              <a:rPr lang="en-US" altLang="ja-JP" sz="1600" dirty="0" smtClean="0"/>
              <a:t>Publish</a:t>
            </a:r>
            <a:r>
              <a:rPr lang="ja-JP" altLang="en-US" sz="1600" dirty="0" smtClean="0"/>
              <a:t>する</a:t>
            </a:r>
            <a:r>
              <a:rPr lang="en-US" sz="1600" dirty="0" err="1"/>
              <a:t>pxGrid</a:t>
            </a:r>
            <a:r>
              <a:rPr lang="en-US" sz="1600" dirty="0"/>
              <a:t> </a:t>
            </a:r>
            <a:r>
              <a:rPr lang="ja-JP" altLang="en-US" sz="1600" dirty="0"/>
              <a:t>とのシンプルな</a:t>
            </a:r>
            <a:r>
              <a:rPr lang="ja-JP" altLang="en-US" sz="1600" dirty="0" smtClean="0"/>
              <a:t>インテグレーション</a:t>
            </a:r>
            <a:endParaRPr lang="en-US" altLang="ja-JP" sz="1600" dirty="0" smtClean="0"/>
          </a:p>
          <a:p>
            <a:r>
              <a:rPr lang="en-US" sz="1600" dirty="0" smtClean="0"/>
              <a:t>ISE </a:t>
            </a:r>
            <a:r>
              <a:rPr lang="en-US" sz="1600" dirty="0"/>
              <a:t>SXP </a:t>
            </a:r>
            <a:r>
              <a:rPr lang="ja-JP" altLang="en-US" sz="1600" dirty="0" smtClean="0"/>
              <a:t>による</a:t>
            </a:r>
            <a:r>
              <a:rPr lang="en-US" altLang="ja-JP" sz="1600" dirty="0" smtClean="0"/>
              <a:t> </a:t>
            </a:r>
            <a:r>
              <a:rPr lang="en-US" sz="1600" dirty="0" err="1" smtClean="0"/>
              <a:t>TrustSec</a:t>
            </a:r>
            <a:r>
              <a:rPr lang="en-US" sz="1600" dirty="0" smtClean="0"/>
              <a:t> </a:t>
            </a:r>
            <a:r>
              <a:rPr lang="ja-JP" altLang="en-US" sz="1600" dirty="0" smtClean="0"/>
              <a:t>とのシームレスなインテグレーション</a:t>
            </a:r>
            <a:endParaRPr lang="en-US" sz="1600" dirty="0"/>
          </a:p>
        </p:txBody>
      </p:sp>
      <p:sp>
        <p:nvSpPr>
          <p:cNvPr id="4" name="Oval 3"/>
          <p:cNvSpPr/>
          <p:nvPr/>
        </p:nvSpPr>
        <p:spPr>
          <a:xfrm rot="416689">
            <a:off x="6744438" y="549075"/>
            <a:ext cx="2367624" cy="1153307"/>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Impact" panose="020B0806030902050204" pitchFamily="34" charset="0"/>
              </a:rPr>
              <a:t>Powered by </a:t>
            </a:r>
            <a:r>
              <a:rPr lang="en-US" sz="2800" dirty="0" err="1" smtClean="0">
                <a:latin typeface="Impact" panose="020B0806030902050204" pitchFamily="34" charset="0"/>
              </a:rPr>
              <a:t>PassiveID</a:t>
            </a:r>
            <a:endParaRPr lang="en-US" sz="2800" dirty="0" smtClean="0">
              <a:latin typeface="Impact" panose="020B0806030902050204" pitchFamily="34" charset="0"/>
            </a:endParaRPr>
          </a:p>
        </p:txBody>
      </p:sp>
    </p:spTree>
    <p:extLst>
      <p:ext uri="{BB962C8B-B14F-4D97-AF65-F5344CB8AC3E}">
        <p14:creationId xmlns:p14="http://schemas.microsoft.com/office/powerpoint/2010/main" val="166294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EasyConnectにおける考慮点</a:t>
            </a:r>
            <a:endParaRPr lang="en-US" dirty="0"/>
          </a:p>
        </p:txBody>
      </p:sp>
      <p:sp>
        <p:nvSpPr>
          <p:cNvPr id="8" name="Text Placeholder 7"/>
          <p:cNvSpPr>
            <a:spLocks noGrp="1"/>
          </p:cNvSpPr>
          <p:nvPr>
            <p:ph idx="1"/>
          </p:nvPr>
        </p:nvSpPr>
        <p:spPr>
          <a:xfrm>
            <a:off x="229702" y="1004810"/>
            <a:ext cx="5722172" cy="3724274"/>
          </a:xfrm>
        </p:spPr>
        <p:txBody>
          <a:bodyPr/>
          <a:lstStyle/>
          <a:p>
            <a:r>
              <a:rPr lang="en-US" sz="1800" dirty="0" smtClean="0"/>
              <a:t>AD</a:t>
            </a:r>
            <a:r>
              <a:rPr lang="ja-JP" altLang="en-US" sz="1800" dirty="0" smtClean="0"/>
              <a:t>ドメインコントローラの設定</a:t>
            </a:r>
            <a:endParaRPr lang="en-US" altLang="ja-JP" sz="1800" dirty="0" smtClean="0"/>
          </a:p>
          <a:p>
            <a:pPr lvl="1"/>
            <a:r>
              <a:rPr lang="ja-JP" altLang="en-US" sz="1500" dirty="0" smtClean="0"/>
              <a:t>ログイン機能を提供する各</a:t>
            </a:r>
            <a:r>
              <a:rPr lang="en-US" sz="1500" dirty="0" smtClean="0"/>
              <a:t>DC</a:t>
            </a:r>
            <a:r>
              <a:rPr lang="ja-JP" altLang="en-US" sz="1500" dirty="0" smtClean="0"/>
              <a:t>は、</a:t>
            </a:r>
            <a:r>
              <a:rPr lang="en-US" altLang="ja-JP" sz="1500" dirty="0" smtClean="0"/>
              <a:t>ISE</a:t>
            </a:r>
            <a:r>
              <a:rPr lang="ja-JP" altLang="en-US" sz="1500" dirty="0" smtClean="0"/>
              <a:t>からの</a:t>
            </a:r>
            <a:r>
              <a:rPr lang="en-US" altLang="ja-JP" sz="1500" dirty="0" smtClean="0"/>
              <a:t>WMI</a:t>
            </a:r>
            <a:r>
              <a:rPr lang="ja-JP" altLang="en-US" sz="1500" dirty="0" smtClean="0"/>
              <a:t>の取得を許可するように設定が必要</a:t>
            </a:r>
            <a:endParaRPr lang="en-US" altLang="ja-JP" sz="1500" dirty="0" smtClean="0"/>
          </a:p>
          <a:p>
            <a:pPr lvl="1"/>
            <a:r>
              <a:rPr lang="ja-JP" altLang="en-US" sz="1500" dirty="0" smtClean="0"/>
              <a:t>パッチ、レジストリ値変更、</a:t>
            </a:r>
            <a:r>
              <a:rPr lang="en-US" altLang="ja-JP" sz="1500" dirty="0" smtClean="0"/>
              <a:t>DCOM</a:t>
            </a:r>
            <a:r>
              <a:rPr lang="ja-JP" altLang="en-US" sz="1500" dirty="0" smtClean="0"/>
              <a:t>アップデート、ファイアウォールルールの検証などが必要</a:t>
            </a:r>
            <a:endParaRPr lang="en-US" altLang="ja-JP" sz="1500" dirty="0" smtClean="0"/>
          </a:p>
          <a:p>
            <a:pPr lvl="1"/>
            <a:endParaRPr lang="en-US" sz="1800" dirty="0"/>
          </a:p>
          <a:p>
            <a:r>
              <a:rPr lang="ja-JP" altLang="en-US" sz="1800" dirty="0" smtClean="0"/>
              <a:t>制限事項</a:t>
            </a:r>
            <a:endParaRPr lang="en-US" altLang="ja-JP" sz="1800" dirty="0" smtClean="0"/>
          </a:p>
          <a:p>
            <a:pPr lvl="1"/>
            <a:r>
              <a:rPr lang="en-US" sz="1500" dirty="0" smtClean="0"/>
              <a:t>Microsoft </a:t>
            </a:r>
            <a:r>
              <a:rPr lang="en-US" sz="1500" dirty="0"/>
              <a:t>AD </a:t>
            </a:r>
            <a:r>
              <a:rPr lang="ja-JP" altLang="en-US" sz="1500" dirty="0" smtClean="0"/>
              <a:t>に参加しているコンピュータのみが利用可能</a:t>
            </a:r>
            <a:r>
              <a:rPr lang="en-US" altLang="ja-JP" sz="1500" dirty="0" smtClean="0"/>
              <a:t> - </a:t>
            </a:r>
            <a:r>
              <a:rPr lang="en-US" sz="1500" dirty="0" smtClean="0"/>
              <a:t>Windows </a:t>
            </a:r>
            <a:r>
              <a:rPr lang="en-US" sz="1500" dirty="0"/>
              <a:t>only</a:t>
            </a:r>
          </a:p>
          <a:p>
            <a:pPr lvl="1"/>
            <a:r>
              <a:rPr lang="en-US" sz="1500" dirty="0" smtClean="0"/>
              <a:t>AD </a:t>
            </a:r>
            <a:r>
              <a:rPr lang="ja-JP" altLang="en-US" sz="1500" b="1" dirty="0" smtClean="0">
                <a:solidFill>
                  <a:srgbClr val="335FFA"/>
                </a:solidFill>
              </a:rPr>
              <a:t>ユーザ</a:t>
            </a:r>
            <a:r>
              <a:rPr lang="en-US" sz="1500" dirty="0" smtClean="0"/>
              <a:t> </a:t>
            </a:r>
            <a:r>
              <a:rPr lang="ja-JP" altLang="en-US" sz="1500" dirty="0" smtClean="0"/>
              <a:t>ログインのみ、</a:t>
            </a:r>
            <a:r>
              <a:rPr lang="en-US" sz="1500" dirty="0" smtClean="0"/>
              <a:t>AD </a:t>
            </a:r>
            <a:r>
              <a:rPr lang="ja-JP" altLang="en-US" sz="1500" dirty="0" smtClean="0"/>
              <a:t>マシン</a:t>
            </a:r>
            <a:r>
              <a:rPr lang="en-US" altLang="ja-JP" sz="1500" dirty="0" smtClean="0"/>
              <a:t> </a:t>
            </a:r>
            <a:r>
              <a:rPr lang="ja-JP" altLang="en-US" sz="1500" dirty="0" smtClean="0"/>
              <a:t>ログイン</a:t>
            </a:r>
            <a:r>
              <a:rPr lang="en-US" altLang="ja-JP" sz="1500" dirty="0" smtClean="0"/>
              <a:t> </a:t>
            </a:r>
            <a:r>
              <a:rPr lang="ja-JP" altLang="en-US" sz="1500" dirty="0" smtClean="0"/>
              <a:t>の</a:t>
            </a:r>
            <a:r>
              <a:rPr lang="en-US" altLang="ja-JP" sz="1500" dirty="0" smtClean="0"/>
              <a:t>ID</a:t>
            </a:r>
            <a:r>
              <a:rPr lang="ja-JP" altLang="en-US" sz="1500" dirty="0" smtClean="0"/>
              <a:t>は利用不可</a:t>
            </a:r>
            <a:endParaRPr lang="en-US" altLang="ja-JP" sz="1500" dirty="0" smtClean="0"/>
          </a:p>
          <a:p>
            <a:pPr marL="403225" lvl="2" indent="0">
              <a:buNone/>
            </a:pPr>
            <a:r>
              <a:rPr lang="en-US" altLang="ja-JP" dirty="0" smtClean="0"/>
              <a:t>※ </a:t>
            </a:r>
            <a:r>
              <a:rPr lang="ja-JP" altLang="en-US" dirty="0" smtClean="0"/>
              <a:t>ただし、コンピュータの識別のために</a:t>
            </a:r>
            <a:r>
              <a:rPr lang="en-US" dirty="0" smtClean="0"/>
              <a:t> 802.1X </a:t>
            </a:r>
            <a:r>
              <a:rPr lang="ja-JP" altLang="en-US" dirty="0" smtClean="0"/>
              <a:t>マシン認証</a:t>
            </a:r>
            <a:r>
              <a:rPr lang="en-US" altLang="ja-JP" dirty="0" smtClean="0"/>
              <a:t> </a:t>
            </a:r>
            <a:r>
              <a:rPr lang="ja-JP" altLang="en-US" dirty="0" smtClean="0"/>
              <a:t>または</a:t>
            </a:r>
            <a:r>
              <a:rPr lang="en-US" dirty="0" smtClean="0"/>
              <a:t> MAB identity </a:t>
            </a:r>
            <a:r>
              <a:rPr lang="ja-JP" altLang="en-US" dirty="0" smtClean="0"/>
              <a:t>と一緒に利用することは可能</a:t>
            </a:r>
            <a:endParaRPr lang="en-US" dirty="0" smtClean="0"/>
          </a:p>
          <a:p>
            <a:pPr lvl="1"/>
            <a:r>
              <a:rPr lang="ja-JP" altLang="en-US" sz="1500" dirty="0" smtClean="0"/>
              <a:t>必要な</a:t>
            </a:r>
            <a:r>
              <a:rPr lang="en-US" sz="1500" dirty="0" smtClean="0"/>
              <a:t>AD </a:t>
            </a:r>
            <a:r>
              <a:rPr lang="ja-JP" altLang="en-US" sz="1500" dirty="0" smtClean="0"/>
              <a:t>ログインイベントが取得できない場合、</a:t>
            </a:r>
            <a:r>
              <a:rPr lang="en-US" altLang="ja-JP" sz="1500" dirty="0" err="1" smtClean="0"/>
              <a:t>EasyConnect</a:t>
            </a:r>
            <a:r>
              <a:rPr lang="en-US" altLang="ja-JP" sz="1500" dirty="0" smtClean="0"/>
              <a:t> </a:t>
            </a:r>
            <a:r>
              <a:rPr lang="ja-JP" altLang="en-US" sz="1500" dirty="0" smtClean="0"/>
              <a:t>はフェイルする</a:t>
            </a:r>
            <a:endParaRPr lang="en-US" sz="1500" dirty="0"/>
          </a:p>
        </p:txBody>
      </p:sp>
      <p:sp>
        <p:nvSpPr>
          <p:cNvPr id="4" name="Text Placeholder 7"/>
          <p:cNvSpPr txBox="1">
            <a:spLocks/>
          </p:cNvSpPr>
          <p:nvPr/>
        </p:nvSpPr>
        <p:spPr>
          <a:xfrm>
            <a:off x="4267322" y="1009120"/>
            <a:ext cx="4265834" cy="3724274"/>
          </a:xfrm>
          <a:prstGeom prst="rect">
            <a:avLst/>
          </a:prstGeom>
        </p:spPr>
        <p:txBody>
          <a:bodyPr lIns="68589" tIns="34295" rIns="68589" bIns="34295"/>
          <a:lstStyle>
            <a:lvl1pPr marL="228563" indent="-228563" algn="l" defTabSz="91424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425" indent="-254000" algn="l" defTabSz="914247" rtl="0" eaLnBrk="1" latinLnBrk="0" hangingPunct="1">
              <a:lnSpc>
                <a:spcPct val="95000"/>
              </a:lnSpc>
              <a:spcBef>
                <a:spcPts val="800"/>
              </a:spcBef>
              <a:buClr>
                <a:schemeClr val="tx2"/>
              </a:buClr>
              <a:buFont typeface="Arial"/>
              <a:buChar char="•"/>
              <a:defRPr lang="en-US" sz="1900" kern="1200">
                <a:solidFill>
                  <a:schemeClr val="tx1"/>
                </a:solidFill>
                <a:latin typeface="+mn-lt"/>
                <a:ea typeface="+mn-ea"/>
                <a:cs typeface="CiscoSans"/>
              </a:defRPr>
            </a:lvl2pPr>
            <a:lvl3pPr marL="693738" indent="-227013" algn="l" defTabSz="914247" rtl="0" eaLnBrk="1" latinLnBrk="0" hangingPunct="1">
              <a:lnSpc>
                <a:spcPct val="95000"/>
              </a:lnSpc>
              <a:spcBef>
                <a:spcPts val="840"/>
              </a:spcBef>
              <a:buFont typeface="Arial"/>
              <a:buChar char="•"/>
              <a:defRPr lang="en-US" sz="1600" kern="1200">
                <a:solidFill>
                  <a:schemeClr val="tx1"/>
                </a:solidFill>
                <a:latin typeface="+mn-lt"/>
                <a:ea typeface="+mn-ea"/>
                <a:cs typeface="CiscoSans"/>
              </a:defRPr>
            </a:lvl3pPr>
            <a:lvl4pPr marL="909638" indent="-227013"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4pPr>
            <a:lvl5pPr marL="1135063" indent="-227013"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1500" dirty="0"/>
          </a:p>
        </p:txBody>
      </p:sp>
      <p:pic>
        <p:nvPicPr>
          <p:cNvPr id="2050" name="Picture 2" descr="http://www.dagny.com/wp-content/uploads/2015/12/ChickenOrEg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352" y="2668335"/>
            <a:ext cx="2076044" cy="129063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8" descr="Image result for user icon"/>
          <p:cNvSpPr>
            <a:spLocks noChangeAspect="1" noChangeArrowheads="1"/>
          </p:cNvSpPr>
          <p:nvPr/>
        </p:nvSpPr>
        <p:spPr bwMode="auto">
          <a:xfrm>
            <a:off x="155575" y="-547688"/>
            <a:ext cx="1152525" cy="11525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Image result for us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842" y="1957257"/>
            <a:ext cx="581156" cy="58115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AutoShape 12" descr="data:image/png;base64,iVBORw0KGgoAAAANSUhEUgAAAOEAAADhCAMAAAAJbSJIAAAAjVBMVEX///8AAADz8/P09PT+/v79/f319fUEBAT8/Pz29vb6+vr39/f7+/v5+fn4+PiMjIwzMzNTU1POzs7Z2dng4OCGhoYmJibFxcXt7e2AgIC9vb3MzMzBwcFMTEzV1dXk5OQYGBhhYWGurq5ZWVmbm5tvb2+Tk5OmpqYsLCw8PDxnZ2cWFhYPDw+2trZ6enoutUZ8AAARWklEQVR4nN1da0OcOhOGXUDuul2taKvWy2nfntbz/3/eCyQDuWcCJLvKh4p1IPOQSWaSeZJEEbmSRLqJdDf+Zbd93XjlNfk1yfPphvwlraebVCcriahkI40siLjIuqhJrrIl/500DfnvtCmpXFuTm7rNF8g2Vll4XQQik2wOssuKhveOV1uQ/06qgvx3WlTkFXXR0PKLUpKlpRRtJMrWIEs1gtflIFvOr6OyUtEqWaloWc1akB3f2u7JfyfZnpSS7zPyZLmr6AM7+opiT5/c76kiu4K+HGSrHdUoo7IpyNazbMvLTkWnUHStKHqBmqPNlhR3r7T9yZ0ou8siXnYGuHMBqJNtQVYuei8WLas5Gm9OLXf+jLtNASaz0pkWoPZjyACzuWi9mrTook2gHgdFdhLAQngymwGCiU5KL6jBYgYoFF1LRc/fdpaNNADnbzu+jnoNtlbca3ARQIWJygC1JmpXcypaeBJh3B+kDYIsLcVuohu3QYWJItqgrKa2DfIA9UqfVxvEqCl8W1rKGjexqg0afKbRRNFqpsOPpPLjBxNMG3RwEyiAgommZToEeYWXNrjWRCWAC9pgXo0ev7H2vxu3QVOohvm2NjWnovNs+EtCxyGf0E3kRIR6/A8SqjmZKBQNT+o+zVm4CZdQTVQTfvskoRojW7AAT9AGdwsALlEz4Ur5PKHapObo8dMilJsIFqpNJlqXwwCxqT7LiF5WsxoKykv3ug8XqrmM6OW+MBtKTGD2zWQngon6C9UMbkLfknRuYipa+2l8hWqbugk5VJMm/+wAP2gbFAB6dhOMbCA3IQJ0Me7QbXCRm5jUTEgpny5Um9TMhz/kRfhQbaM2aDXRcnCFadv4BRhuRC8ZWjt6/LoWnjyzEX2kASgVrcgRZcPrwON/Hjch18N6gKdMviDU5J88i9HEmhG9Qw2ec6gmJV8MeVotwI/ZBmU1E6LRgidz+ETQF0clZELgLyncTLJlbpWdXzfJ0gREAmwElzY4ZkenND+6De7u3y7vbsh1Z79BiNzYRS5/vu+omngqwcjVSNsSPg2u/719jU91vd6iQrUJYDVSToBqgzTRp0Nf0sUFLVK6uVDcIETQsofr0mHiIRszT6kTwFulIsEA9tctytBGgDtoyuQ3VBs8NcDh5wAR4yZ4gMgavPaitBvAOL5eUINYN/Fw+hrsr4cow7trCaDRTbyfBcA4fmnQAZfAa7PV/W+mlPDX3Nv8jqia1jaYlITXhux/n04KcLp6HZ6QJirw2qwO5mUG+NY1ZX/VRbcrx5s93Oy6Yrxpdl073rTdTpDddfvxphRl6xZEslk2A9m3CWD8ggOYZjyvzTqauIkB4K+I2ske5kP2MBWyh+CRDgySrBBkmz1EHDQe7z0zTUTvIaGybwXZov/8LwAwvkOZaP+64b0KXpvu0zyDnfztqCKb82SEovnRRPYXmsmz06gODTA5AMKr1gJw2YjexpNprqCZHCKHUR0aYJZShBfxVaMG6Dn5MiAkKhxy9xpEOJjoAC19RBg++VJdgREdEmeAqBDhAC19QBh+RB91M0KTmlzRAq/NYtzTuKlHeILkSwYILyhCxOQf8NqQMdABurKrJt+2DaKSLxm10guKEGGiwGvDBnkH6Mqusn3oWbVeduhpqBUdcABrntdm738P0JVddeC8gyZfRoTjRz4gJ/9YXhtmHDL7w50AcFHyxTkBOiAkVnRwmr7lARqeTGeEDQ8wUPKF8/hLAZrqPuH9YfiJX9bjbw9waOk8wvDJl0L0hxg6D+G1IaNYzuOHT76koj/E1GBOeG2IccjwJOvxT8CT2Xe8P8QApLw2WOdna72Mxy9PkHwpWuoPKUIEQMJrq0sbQLCT2ePv9qFCNbbHpf6QenxMnpbjtSEcDOPxJ0VC0imJP6QeH5Xlo6/DApQ9/roRvTNPZvSH1OO7pDH5UgxP5sIIONzKF1rbnMf3AFAcAS/kyaxYVsB6fB8AC/CHFKG/UE2Xo99JHh8BkOe1WYz7AF3ZgDB8jr6WPD4CIM9rs/W/B+jKeoQn4Mnsd4LHR9B5eF6btXs6QFd21VShQjWW0tzwHh9Rg201ZrlrJEDO45+CJ8N7fAzbJRtEIMuNcDCMx5/MLiRPhvP4KDoPMFeUAGXjZjz+ngIMS2lmPb7DAh0NQMWnET1+uJUvNOBiPH6Cp9ThAUoe3/ciZWlmhfH4KZpxpgGoXvnCefxQoRojK3l8DEDKa8PFQKzH90hp1k3ftqLHx7A+Ka8NGeSxHt8UqvlZ+VKJHh9DimwJr63GAWQ8flucgNJc83PeGIDj7i0Tr83e/84ev3MAuGqRMjcm4Oa8UcxrjteG8KCMx094pTdf+aKc/GPnvF2Y12iAjMcvqGyolS+kVtgRsAMxGQ2wEj1+uJUvVGnWHy4FaFgBWoge30vyxQQwamd/mG5vokMp3Jx3qFCNcd5SltsEkBYNvDZcDMTOeZ9g5UshenwMlUDktZn7X2bOWzbnFTwZlIn2MUbGe3wMnYfw2hqITmz97+wPi8z7iF6eWUl5j4+h83C8NkSIwPjDIlSoxobMnMdHLZJjeW2YMH32hyKvzfvKl7G2WY/vQueBUmwxkIHX5ttNUHNW8doQW27wcE3GreW1eXcTCl4bns5jA8h0ZTpem99QjfkYlTTnjcjTJtxntPS/al6brxG9PPEgzXkjtr0hvLYCGabzvLaNRvTodRNpJma5ESaac7u3WPtfFa9t4+SLKY1JeW3TnLc+VJsjSo7XZu9/Z4+/34cK1ZiQWZjzxtB5OF4bYpGyzGvzvkiZ63E5j69SU5o6Iry2iP5mH4dIWe4AoRpbKzyvDU/n0QCU6170h/4XKZt4bQhKXeUIUOK1hQnVmI/Benw8X4n+homBhCx3oFCNMedM8vgIE01IKbgYiMtyhwrVGHOWPD4CoMhrM698Yee8t0q+4AHWUpbbZKL0dTyvzUqnZLLcTahQjaU0a3hthh0KG47XZu9/Fby2TXgyWEoz7/ExdB5u9xYEpZnx+DA55HFELwFU89owdB4tQCuvLUCoxiqt4rUZqQQWgHZem4fkCwdQnHhQ8NqYUA0J0GTcMq8tRKjGKC3z2jBUAh6gOUTgPb7vEb1cK1KW2+AmpqITohGOdc95/FChGkNpFj2+ka9Ei64Jrw0ZprMe33eoppg6Ej0+xkQbwmubun6LcXO8tsUrXxaaaLNreF6bYkQvAayUvDZ9/8t6/KBuIiJdBefxVWpKRSt5bQaeDOPxc/gY/kb0EkDO4xs3kxYXn9Lf7EPl2eNnVJF1O8S61aDIa0MzzvhSTN2TxGsLEqrNADleG555rQUohwiCxw/nJsBdq3htjgAtK1+eoSuLswAjennioYNWEr9GBjU5gDTLjaQ0X8Yw1/WzVw1aJ3jTNKO4IKcctTTL2HfaES0A+OUZDNno6SG9LLxukgWfnUFl3MTQTC5NanIA6alkyhG9/Gne5z1i7h6P1+Q6wg38z1FxI4ioZK81spPI438A8CJ+J2rKoZpYg3T3lik6sVC5OmYTnNNdgwpdhGqDwGtLAaCVTvkALX3e8ii23yBEHGQn4h6G7ZIxWW7MULn8zpTC3SC2fdpyO6lvbnQeAGhnG+6T57MA+K9xwKsDiKM0d+cA8KJzWmIFAJEx0PXpAcbXq0zUSsa7/hr7BWiT/XptGtFLAInHrxwYv013d1KAd5mTiRJe23wqGWblSxQ93Z0E4HDdPeFYnxNA7lQyF+O+/ifWKeIN4Nv3a1c16alk9OhjFzpldB8c4AWdhsaEasKEnpbXdl4A+58/OlyoJo3qtCaq48mcCGAc/3mKHEx0mp+OhLq3O5hTAex/Ptb4GhQAOpjou6hZyOuIBggmmmABZnINxvHLsb8evzwex+vLfEN+Ps43OpGjJKKQfXyZi3xE1yDtXwivDU9p5gDejw/BiL6BUTqM6CPYCT2FIXYpjein0T/I5nA4Oid7D0UO4woXE9Xw2lC9KAW4cfJFlyO6n1vF9xwz30XfS04lE3ltSIDvyM+4zZkD0Ppj+mVRbbCku7cgQjVEDW42s01eJ86N1e9o42HSmLBiSwCIcBNiKVslXwxJMGiLg62+uBmPCHCbNrh46j7Szk/fzx7yJdKHatL8tA2g0k2IbXCT/KCV0jxApEq8RbZvqwWIdxNeki+RkXU/BRsA0dQGwQ8Rjewm+t0AcMPki5knQz/zaKs/VWrKNSieSoZvg3VF/9KAMbTQcVXg6CvqvGvqcFWyFHpe0bihBNkWZCsqmwyy91Nv00OUE9FSGyw5XpvBTcw1eBHf9MHYl2+3t1/G6/b2G38z/UW+QchKIoLs480cj9/Yz/LgeW2oNniKaJu/GB3+swEUTyVDtEHvwyWdiFr2HzNAyKlZAZ5uPGgV6SEi8rQ6gKo2eEYAyc1zlVnztLo2uI2JxvjLvQaH60Fwwfga3MZE+w7vcrhuyI/+5lK8ubyzvdc8zX/IzSbK89rkUG2lidKEu+nIsSh6XVyD481DrYwSWV7bdCrZ5m2QzqtYIpnjKoBx/DsrtDUo8to2dxPPCIDDuRlrAMbx/zodQMpry70BHKvQHoseYzl77tIp05XXCraL+lSyKVS7XQ3wOULxZPJX3Ov0RQ+1qKfz+KvBoQoxw6Xq0QGgWoe/T5HUyWT+AT6jd8Z7Xgkwjv8cYfJRx0z0EYse0ePB41qAF/GPI85EtwzVXh1G9K8rAUK3Js+sEF6byPjdoJMZqrDJgIwEM9Da46GOcWx7nd2lPCpmViivzcVE0f36c9EVZdNfVde1w8+m6Hbjz2Y44Gu8GU7kGm+y5/UA4/i2EmMX/lSyaWIkf0C/3KDRj68u148NAMYPU6ujkAr+VLJpaiv5dwOAIOF0rQJ4MZClOBPVn0r2tgHANbILWwedYpQm/wSAwzjky9ko7QQw/sKZqJH29ecD1mDvEg0AxdmcN/U3Om+Ao5HKpwFwvei0hreI44WlnBBgnKum+cfRRSUCLNv7LZUOBPC7wkThVDLFdNWvDwfwlypHJJ5Kxs7HvXPvOn+A76o8LX8qmThd1d38iT/K9eOyU2aiyO4tiWyi5KbJjr9+/mSnAsUb/V8YEV+y07Tkz1/HUuUmeFaUYUY1N0wF0g45ARGFLDgl+Eu6RBayR0zRoqx+yw0AqF+75JMnY1yk7LKniH7bG/LbFjvErgaI56q5qJlwpXgHuOr0pEWL5EaPn+qnjL3xZOyLlJdseyOrWXO8Np+LlDlZ1CLldcv9YQk/4bWVnhZIonkyy2qwsqvJn0rmd5FytL4NLlGT5bV5XqTstp/MxjsUap70TafczE3ouwpzDW68SFm/QyxuE013NW01uGrbsY3boKGTQXizhJRyDqGaYYdCASBqh0LI3Am8tsB0Sm+h2lQP/Klk2207xgMMEKrpvBl/KpkvNyGHal4OfFaqSXZvyYUnA4Zqnt0Ef+STLzdh2iEWv/Jl3QZ+/JPnFKptcDSNDHDFDrGuodqaEb1LV+FcynmEanoTFdtgQv47WKjmsEh5mzbI89rOO1RbNPHAn0r2wUI1lZqiiVYtz2s751ANM6KX1RR4bWcVqgkAF3ozJkf6cUb07pN/tlI+bKgmAvQcqmFG9JhOxr0lSU+eYagmjehdvJmG13ba5IttfhrVBmnRiXgq2WcJ1SY1eV7bR02+mI6mUZ5K9tGSLyY1tby25QADugltqKYhDW0NMFjyxa4meRK2xsgzmIaDbSpb2KaSTOsM2heSLMzW0W0qkwJWlIFsDbINyFYK2YjKwmENUtGFXLSsplA0ebJtKSMDSLY1LNAtYTFv06Z22RxEaCkgm8+y8LpZVnhdLhddoYuOWlFN8lsNe0WV9J0pcB5yuKkp+SEpRdl8lqUiNc1IGmSn10HRCaLoRWqm87/MTUKPamVvBBEXWZVI4vA6F1lJzeT/EEk9mJQZDKIAAAAASUVORK5CYII="/>
          <p:cNvSpPr>
            <a:spLocks noChangeAspect="1" noChangeArrowheads="1"/>
          </p:cNvSpPr>
          <p:nvPr/>
        </p:nvSpPr>
        <p:spPr bwMode="auto">
          <a:xfrm>
            <a:off x="155575" y="-2338388"/>
            <a:ext cx="4876800" cy="4876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data:image/png;base64,iVBORw0KGgoAAAANSUhEUgAAAOEAAADhCAMAAAAJbSJIAAAAjVBMVEX///8AAADz8/P09PT+/v79/f319fUEBAT8/Pz29vb6+vr39/f7+/v5+fn4+PiMjIwzMzNTU1POzs7Z2dng4OCGhoYmJibFxcXt7e2AgIC9vb3MzMzBwcFMTEzV1dXk5OQYGBhhYWGurq5ZWVmbm5tvb2+Tk5OmpqYsLCw8PDxnZ2cWFhYPDw+2trZ6enoutUZ8AAARWklEQVR4nN1da0OcOhOGXUDuul2taKvWy2nfntbz/3/eCyQDuWcCJLvKh4p1IPOQSWaSeZJEEbmSRLqJdDf+Zbd93XjlNfk1yfPphvwlraebVCcriahkI40siLjIuqhJrrIl/500DfnvtCmpXFuTm7rNF8g2Vll4XQQik2wOssuKhveOV1uQ/06qgvx3WlTkFXXR0PKLUpKlpRRtJMrWIEs1gtflIFvOr6OyUtEqWaloWc1akB3f2u7JfyfZnpSS7zPyZLmr6AM7+opiT5/c76kiu4K+HGSrHdUoo7IpyNazbMvLTkWnUHStKHqBmqPNlhR3r7T9yZ0ou8siXnYGuHMBqJNtQVYuei8WLas5Gm9OLXf+jLtNASaz0pkWoPZjyACzuWi9mrTook2gHgdFdhLAQngymwGCiU5KL6jBYgYoFF1LRc/fdpaNNADnbzu+jnoNtlbca3ARQIWJygC1JmpXcypaeBJh3B+kDYIsLcVuohu3QYWJItqgrKa2DfIA9UqfVxvEqCl8W1rKGjexqg0afKbRRNFqpsOPpPLjBxNMG3RwEyiAgommZToEeYWXNrjWRCWAC9pgXo0ev7H2vxu3QVOohvm2NjWnovNs+EtCxyGf0E3kRIR6/A8SqjmZKBQNT+o+zVm4CZdQTVQTfvskoRojW7AAT9AGdwsALlEz4Ur5PKHapObo8dMilJsIFqpNJlqXwwCxqT7LiF5WsxoKykv3ug8XqrmM6OW+MBtKTGD2zWQngon6C9UMbkLfknRuYipa+2l8hWqbugk5VJMm/+wAP2gbFAB6dhOMbCA3IQJ0Me7QbXCRm5jUTEgpny5Um9TMhz/kRfhQbaM2aDXRcnCFadv4BRhuRC8ZWjt6/LoWnjyzEX2kASgVrcgRZcPrwON/Hjch18N6gKdMviDU5J88i9HEmhG9Qw2ec6gmJV8MeVotwI/ZBmU1E6LRgidz+ETQF0clZELgLyncTLJlbpWdXzfJ0gREAmwElzY4ZkenND+6De7u3y7vbsh1Z79BiNzYRS5/vu+omngqwcjVSNsSPg2u/719jU91vd6iQrUJYDVSToBqgzTRp0Nf0sUFLVK6uVDcIETQsofr0mHiIRszT6kTwFulIsEA9tctytBGgDtoyuQ3VBs8NcDh5wAR4yZ4gMgavPaitBvAOL5eUINYN/Fw+hrsr4cow7trCaDRTbyfBcA4fmnQAZfAa7PV/W+mlPDX3Nv8jqia1jaYlITXhux/n04KcLp6HZ6QJirw2qwO5mUG+NY1ZX/VRbcrx5s93Oy6Yrxpdl073rTdTpDddfvxphRl6xZEslk2A9m3CWD8ggOYZjyvzTqauIkB4K+I2ske5kP2MBWyh+CRDgySrBBkmz1EHDQe7z0zTUTvIaGybwXZov/8LwAwvkOZaP+64b0KXpvu0zyDnfztqCKb82SEovnRRPYXmsmz06gODTA5AMKr1gJw2YjexpNprqCZHCKHUR0aYJZShBfxVaMG6Dn5MiAkKhxy9xpEOJjoAC19RBg++VJdgREdEmeAqBDhAC19QBh+RB91M0KTmlzRAq/NYtzTuKlHeILkSwYILyhCxOQf8NqQMdABurKrJt+2DaKSLxm10guKEGGiwGvDBnkH6Mqusn3oWbVeduhpqBUdcABrntdm738P0JVddeC8gyZfRoTjRz4gJ/9YXhtmHDL7w50AcFHyxTkBOiAkVnRwmr7lARqeTGeEDQ8wUPKF8/hLAZrqPuH9YfiJX9bjbw9waOk8wvDJl0L0hxg6D+G1IaNYzuOHT76koj/E1GBOeG2IccjwJOvxT8CT2Xe8P8QApLw2WOdna72Mxy9PkHwpWuoPKUIEQMJrq0sbQLCT2ePv9qFCNbbHpf6QenxMnpbjtSEcDOPxJ0VC0imJP6QeH5Xlo6/DApQ9/roRvTNPZvSH1OO7pDH5UgxP5sIIONzKF1rbnMf3AFAcAS/kyaxYVsB6fB8AC/CHFKG/UE2Xo99JHh8BkOe1WYz7AF3ZgDB8jr6WPD4CIM9rs/W/B+jKeoQn4Mnsd4LHR9B5eF6btXs6QFd21VShQjWW0tzwHh9Rg201ZrlrJEDO45+CJ8N7fAzbJRtEIMuNcDCMx5/MLiRPhvP4KDoPMFeUAGXjZjz+ngIMS2lmPb7DAh0NQMWnET1+uJUvNOBiPH6Cp9ThAUoe3/ciZWlmhfH4KZpxpgGoXvnCefxQoRojK3l8DEDKa8PFQKzH90hp1k3ftqLHx7A+Ka8NGeSxHt8UqvlZ+VKJHh9DimwJr63GAWQ8flucgNJc83PeGIDj7i0Tr83e/84ev3MAuGqRMjcm4Oa8UcxrjteG8KCMx094pTdf+aKc/GPnvF2Y12iAjMcvqGyolS+kVtgRsAMxGQ2wEj1+uJUvVGnWHy4FaFgBWoge30vyxQQwamd/mG5vokMp3Jx3qFCNcd5SltsEkBYNvDZcDMTOeZ9g5UshenwMlUDktZn7X2bOWzbnFTwZlIn2MUbGe3wMnYfw2hqITmz97+wPi8z7iF6eWUl5j4+h83C8NkSIwPjDIlSoxobMnMdHLZJjeW2YMH32hyKvzfvKl7G2WY/vQueBUmwxkIHX5ttNUHNW8doQW27wcE3GreW1eXcTCl4bns5jA8h0ZTpem99QjfkYlTTnjcjTJtxntPS/al6brxG9PPEgzXkjtr0hvLYCGabzvLaNRvTodRNpJma5ESaac7u3WPtfFa9t4+SLKY1JeW3TnLc+VJsjSo7XZu9/Z4+/34cK1ZiQWZjzxtB5OF4bYpGyzGvzvkiZ63E5j69SU5o6Iry2iP5mH4dIWe4AoRpbKzyvDU/n0QCU6170h/4XKZt4bQhKXeUIUOK1hQnVmI/Benw8X4n+homBhCx3oFCNMedM8vgIE01IKbgYiMtyhwrVGHOWPD4CoMhrM698Yee8t0q+4AHWUpbbZKL0dTyvzUqnZLLcTahQjaU0a3hthh0KG47XZu9/Fby2TXgyWEoz7/ExdB5u9xYEpZnx+DA55HFELwFU89owdB4tQCuvLUCoxiqt4rUZqQQWgHZem4fkCwdQnHhQ8NqYUA0J0GTcMq8tRKjGKC3z2jBUAh6gOUTgPb7vEb1cK1KW2+AmpqITohGOdc95/FChGkNpFj2+ka9Ei64Jrw0ZprMe33eoppg6Ej0+xkQbwmubun6LcXO8tsUrXxaaaLNreF6bYkQvAayUvDZ9/8t6/KBuIiJdBefxVWpKRSt5bQaeDOPxc/gY/kb0EkDO4xs3kxYXn9Lf7EPl2eNnVJF1O8S61aDIa0MzzvhSTN2TxGsLEqrNADleG555rQUohwiCxw/nJsBdq3htjgAtK1+eoSuLswAjennioYNWEr9GBjU5gDTLjaQ0X8Yw1/WzVw1aJ3jTNKO4IKcctTTL2HfaES0A+OUZDNno6SG9LLxukgWfnUFl3MTQTC5NanIA6alkyhG9/Gne5z1i7h6P1+Q6wg38z1FxI4ioZK81spPI438A8CJ+J2rKoZpYg3T3lik6sVC5OmYTnNNdgwpdhGqDwGtLAaCVTvkALX3e8ii23yBEHGQn4h6G7ZIxWW7MULn8zpTC3SC2fdpyO6lvbnQeAGhnG+6T57MA+K9xwKsDiKM0d+cA8KJzWmIFAJEx0PXpAcbXq0zUSsa7/hr7BWiT/XptGtFLAInHrxwYv013d1KAd5mTiRJe23wqGWblSxQ93Z0E4HDdPeFYnxNA7lQyF+O+/ifWKeIN4Nv3a1c16alk9OhjFzpldB8c4AWdhsaEasKEnpbXdl4A+58/OlyoJo3qtCaq48mcCGAc/3mKHEx0mp+OhLq3O5hTAex/Ptb4GhQAOpjou6hZyOuIBggmmmABZnINxvHLsb8evzwex+vLfEN+Ps43OpGjJKKQfXyZi3xE1yDtXwivDU9p5gDejw/BiL6BUTqM6CPYCT2FIXYpjein0T/I5nA4Oid7D0UO4woXE9Xw2lC9KAW4cfJFlyO6n1vF9xwz30XfS04lE3ltSIDvyM+4zZkD0Ppj+mVRbbCku7cgQjVEDW42s01eJ86N1e9o42HSmLBiSwCIcBNiKVslXwxJMGiLg62+uBmPCHCbNrh46j7Szk/fzx7yJdKHatL8tA2g0k2IbXCT/KCV0jxApEq8RbZvqwWIdxNeki+RkXU/BRsA0dQGwQ8Rjewm+t0AcMPki5knQz/zaKs/VWrKNSieSoZvg3VF/9KAMbTQcVXg6CvqvGvqcFWyFHpe0bihBNkWZCsqmwyy91Nv00OUE9FSGyw5XpvBTcw1eBHf9MHYl2+3t1/G6/b2G38z/UW+QchKIoLs480cj9/Yz/LgeW2oNniKaJu/GB3+swEUTyVDtEHvwyWdiFr2HzNAyKlZAZ5uPGgV6SEi8rQ6gKo2eEYAyc1zlVnztLo2uI2JxvjLvQaH60Fwwfga3MZE+w7vcrhuyI/+5lK8ubyzvdc8zX/IzSbK89rkUG2lidKEu+nIsSh6XVyD481DrYwSWV7bdCrZ5m2QzqtYIpnjKoBx/DsrtDUo8to2dxPPCIDDuRlrAMbx/zodQMpry70BHKvQHoseYzl77tIp05XXCraL+lSyKVS7XQ3wOULxZPJX3Ov0RQ+1qKfz+KvBoQoxw6Xq0QGgWoe/T5HUyWT+AT6jd8Z7Xgkwjv8cYfJRx0z0EYse0ePB41qAF/GPI85EtwzVXh1G9K8rAUK3Js+sEF6byPjdoJMZqrDJgIwEM9Da46GOcWx7nd2lPCpmViivzcVE0f36c9EVZdNfVde1w8+m6Hbjz2Y44Gu8GU7kGm+y5/UA4/i2EmMX/lSyaWIkf0C/3KDRj68u148NAMYPU6ujkAr+VLJpaiv5dwOAIOF0rQJ4MZClOBPVn0r2tgHANbILWwedYpQm/wSAwzjky9ko7QQw/sKZqJH29ecD1mDvEg0AxdmcN/U3Om+Ao5HKpwFwvei0hreI44WlnBBgnKum+cfRRSUCLNv7LZUOBPC7wkThVDLFdNWvDwfwlypHJJ5Kxs7HvXPvOn+A76o8LX8qmThd1d38iT/K9eOyU2aiyO4tiWyi5KbJjr9+/mSnAsUb/V8YEV+y07Tkz1/HUuUmeFaUYUY1N0wF0g45ARGFLDgl+Eu6RBayR0zRoqx+yw0AqF+75JMnY1yk7LKniH7bG/LbFjvErgaI56q5qJlwpXgHuOr0pEWL5EaPn+qnjL3xZOyLlJdseyOrWXO8Np+LlDlZ1CLldcv9YQk/4bWVnhZIonkyy2qwsqvJn0rmd5FytL4NLlGT5bV5XqTstp/MxjsUap70TafczE3ouwpzDW68SFm/QyxuE013NW01uGrbsY3boKGTQXizhJRyDqGaYYdCASBqh0LI3Am8tsB0Sm+h2lQP/Klk2207xgMMEKrpvBl/KpkvNyGHal4OfFaqSXZvyYUnA4Zqnt0Ef+STLzdh2iEWv/Jl3QZ+/JPnFKptcDSNDHDFDrGuodqaEb1LV+FcynmEanoTFdtgQv47WKjmsEh5mzbI89rOO1RbNPHAn0r2wUI1lZqiiVYtz2s751ANM6KX1RR4bWcVqgkAF3ozJkf6cUb07pN/tlI+bKgmAvQcqmFG9JhOxr0lSU+eYagmjehdvJmG13ba5IttfhrVBmnRiXgq2WcJ1SY1eV7bR02+mI6mUZ5K9tGSLyY1tby25QADugltqKYhDW0NMFjyxa4meRK2xsgzmIaDbSpb2KaSTOsM2heSLMzW0W0qkwJWlIFsDbINyFYK2YjKwmENUtGFXLSsplA0ebJtKSMDSLY1LNAtYTFv06Z22RxEaCkgm8+y8LpZVnhdLhddoYuOWlFN8lsNe0WV9J0pcB5yuKkp+SEpRdl8lqUiNc1IGmSn10HRCaLoRWqm87/MTUKPamVvBBEXWZVI4vA6F1lJzeT/EEk9mJQZDKIAAAAASUVORK5CYII="/>
          <p:cNvSpPr>
            <a:spLocks noChangeAspect="1" noChangeArrowheads="1"/>
          </p:cNvSpPr>
          <p:nvPr/>
        </p:nvSpPr>
        <p:spPr bwMode="auto">
          <a:xfrm>
            <a:off x="307975" y="-2185988"/>
            <a:ext cx="4876800" cy="4876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data:image/png;base64,iVBORw0KGgoAAAANSUhEUgAAAOEAAADhCAMAAAAJbSJIAAAAjVBMVEX///8AAADz8/P09PT+/v79/f319fUEBAT8/Pz29vb6+vr39/f7+/v5+fn4+PiMjIwzMzNTU1POzs7Z2dng4OCGhoYmJibFxcXt7e2AgIC9vb3MzMzBwcFMTEzV1dXk5OQYGBhhYWGurq5ZWVmbm5tvb2+Tk5OmpqYsLCw8PDxnZ2cWFhYPDw+2trZ6enoutUZ8AAARWklEQVR4nN1da0OcOhOGXUDuul2taKvWy2nfntbz/3/eCyQDuWcCJLvKh4p1IPOQSWaSeZJEEbmSRLqJdDf+Zbd93XjlNfk1yfPphvwlraebVCcriahkI40siLjIuqhJrrIl/500DfnvtCmpXFuTm7rNF8g2Vll4XQQik2wOssuKhveOV1uQ/06qgvx3WlTkFXXR0PKLUpKlpRRtJMrWIEs1gtflIFvOr6OyUtEqWaloWc1akB3f2u7JfyfZnpSS7zPyZLmr6AM7+opiT5/c76kiu4K+HGSrHdUoo7IpyNazbMvLTkWnUHStKHqBmqPNlhR3r7T9yZ0ou8siXnYGuHMBqJNtQVYuei8WLas5Gm9OLXf+jLtNASaz0pkWoPZjyACzuWi9mrTook2gHgdFdhLAQngymwGCiU5KL6jBYgYoFF1LRc/fdpaNNADnbzu+jnoNtlbca3ARQIWJygC1JmpXcypaeBJh3B+kDYIsLcVuohu3QYWJItqgrKa2DfIA9UqfVxvEqCl8W1rKGjexqg0afKbRRNFqpsOPpPLjBxNMG3RwEyiAgommZToEeYWXNrjWRCWAC9pgXo0ev7H2vxu3QVOohvm2NjWnovNs+EtCxyGf0E3kRIR6/A8SqjmZKBQNT+o+zVm4CZdQTVQTfvskoRojW7AAT9AGdwsALlEz4Ur5PKHapObo8dMilJsIFqpNJlqXwwCxqT7LiF5WsxoKykv3ug8XqrmM6OW+MBtKTGD2zWQngon6C9UMbkLfknRuYipa+2l8hWqbugk5VJMm/+wAP2gbFAB6dhOMbCA3IQJ0Me7QbXCRm5jUTEgpny5Um9TMhz/kRfhQbaM2aDXRcnCFadv4BRhuRC8ZWjt6/LoWnjyzEX2kASgVrcgRZcPrwON/Hjch18N6gKdMviDU5J88i9HEmhG9Qw2ec6gmJV8MeVotwI/ZBmU1E6LRgidz+ETQF0clZELgLyncTLJlbpWdXzfJ0gREAmwElzY4ZkenND+6De7u3y7vbsh1Z79BiNzYRS5/vu+omngqwcjVSNsSPg2u/719jU91vd6iQrUJYDVSToBqgzTRp0Nf0sUFLVK6uVDcIETQsofr0mHiIRszT6kTwFulIsEA9tctytBGgDtoyuQ3VBs8NcDh5wAR4yZ4gMgavPaitBvAOL5eUINYN/Fw+hrsr4cow7trCaDRTbyfBcA4fmnQAZfAa7PV/W+mlPDX3Nv8jqia1jaYlITXhux/n04KcLp6HZ6QJirw2qwO5mUG+NY1ZX/VRbcrx5s93Oy6Yrxpdl073rTdTpDddfvxphRl6xZEslk2A9m3CWD8ggOYZjyvzTqauIkB4K+I2ske5kP2MBWyh+CRDgySrBBkmz1EHDQe7z0zTUTvIaGybwXZov/8LwAwvkOZaP+64b0KXpvu0zyDnfztqCKb82SEovnRRPYXmsmz06gODTA5AMKr1gJw2YjexpNprqCZHCKHUR0aYJZShBfxVaMG6Dn5MiAkKhxy9xpEOJjoAC19RBg++VJdgREdEmeAqBDhAC19QBh+RB91M0KTmlzRAq/NYtzTuKlHeILkSwYILyhCxOQf8NqQMdABurKrJt+2DaKSLxm10guKEGGiwGvDBnkH6Mqusn3oWbVeduhpqBUdcABrntdm738P0JVddeC8gyZfRoTjRz4gJ/9YXhtmHDL7w50AcFHyxTkBOiAkVnRwmr7lARqeTGeEDQ8wUPKF8/hLAZrqPuH9YfiJX9bjbw9waOk8wvDJl0L0hxg6D+G1IaNYzuOHT76koj/E1GBOeG2IccjwJOvxT8CT2Xe8P8QApLw2WOdna72Mxy9PkHwpWuoPKUIEQMJrq0sbQLCT2ePv9qFCNbbHpf6QenxMnpbjtSEcDOPxJ0VC0imJP6QeH5Xlo6/DApQ9/roRvTNPZvSH1OO7pDH5UgxP5sIIONzKF1rbnMf3AFAcAS/kyaxYVsB6fB8AC/CHFKG/UE2Xo99JHh8BkOe1WYz7AF3ZgDB8jr6WPD4CIM9rs/W/B+jKeoQn4Mnsd4LHR9B5eF6btXs6QFd21VShQjWW0tzwHh9Rg201ZrlrJEDO45+CJ8N7fAzbJRtEIMuNcDCMx5/MLiRPhvP4KDoPMFeUAGXjZjz+ngIMS2lmPb7DAh0NQMWnET1+uJUvNOBiPH6Cp9ThAUoe3/ciZWlmhfH4KZpxpgGoXvnCefxQoRojK3l8DEDKa8PFQKzH90hp1k3ftqLHx7A+Ka8NGeSxHt8UqvlZ+VKJHh9DimwJr63GAWQ8flucgNJc83PeGIDj7i0Tr83e/84ev3MAuGqRMjcm4Oa8UcxrjteG8KCMx094pTdf+aKc/GPnvF2Y12iAjMcvqGyolS+kVtgRsAMxGQ2wEj1+uJUvVGnWHy4FaFgBWoge30vyxQQwamd/mG5vokMp3Jx3qFCNcd5SltsEkBYNvDZcDMTOeZ9g5UshenwMlUDktZn7X2bOWzbnFTwZlIn2MUbGe3wMnYfw2hqITmz97+wPi8z7iF6eWUl5j4+h83C8NkSIwPjDIlSoxobMnMdHLZJjeW2YMH32hyKvzfvKl7G2WY/vQueBUmwxkIHX5ttNUHNW8doQW27wcE3GreW1eXcTCl4bns5jA8h0ZTpem99QjfkYlTTnjcjTJtxntPS/al6brxG9PPEgzXkjtr0hvLYCGabzvLaNRvTodRNpJma5ESaac7u3WPtfFa9t4+SLKY1JeW3TnLc+VJsjSo7XZu9/Z4+/34cK1ZiQWZjzxtB5OF4bYpGyzGvzvkiZ63E5j69SU5o6Iry2iP5mH4dIWe4AoRpbKzyvDU/n0QCU6170h/4XKZt4bQhKXeUIUOK1hQnVmI/Benw8X4n+homBhCx3oFCNMedM8vgIE01IKbgYiMtyhwrVGHOWPD4CoMhrM698Yee8t0q+4AHWUpbbZKL0dTyvzUqnZLLcTahQjaU0a3hthh0KG47XZu9/Fby2TXgyWEoz7/ExdB5u9xYEpZnx+DA55HFELwFU89owdB4tQCuvLUCoxiqt4rUZqQQWgHZem4fkCwdQnHhQ8NqYUA0J0GTcMq8tRKjGKC3z2jBUAh6gOUTgPb7vEb1cK1KW2+AmpqITohGOdc95/FChGkNpFj2+ka9Ei64Jrw0ZprMe33eoppg6Ej0+xkQbwmubun6LcXO8tsUrXxaaaLNreF6bYkQvAayUvDZ9/8t6/KBuIiJdBefxVWpKRSt5bQaeDOPxc/gY/kb0EkDO4xs3kxYXn9Lf7EPl2eNnVJF1O8S61aDIa0MzzvhSTN2TxGsLEqrNADleG555rQUohwiCxw/nJsBdq3htjgAtK1+eoSuLswAjennioYNWEr9GBjU5gDTLjaQ0X8Yw1/WzVw1aJ3jTNKO4IKcctTTL2HfaES0A+OUZDNno6SG9LLxukgWfnUFl3MTQTC5NanIA6alkyhG9/Gne5z1i7h6P1+Q6wg38z1FxI4ioZK81spPI438A8CJ+J2rKoZpYg3T3lik6sVC5OmYTnNNdgwpdhGqDwGtLAaCVTvkALX3e8ii23yBEHGQn4h6G7ZIxWW7MULn8zpTC3SC2fdpyO6lvbnQeAGhnG+6T57MA+K9xwKsDiKM0d+cA8KJzWmIFAJEx0PXpAcbXq0zUSsa7/hr7BWiT/XptGtFLAInHrxwYv013d1KAd5mTiRJe23wqGWblSxQ93Z0E4HDdPeFYnxNA7lQyF+O+/ifWKeIN4Nv3a1c16alk9OhjFzpldB8c4AWdhsaEasKEnpbXdl4A+58/OlyoJo3qtCaq48mcCGAc/3mKHEx0mp+OhLq3O5hTAex/Ptb4GhQAOpjou6hZyOuIBggmmmABZnINxvHLsb8evzwex+vLfEN+Ps43OpGjJKKQfXyZi3xE1yDtXwivDU9p5gDejw/BiL6BUTqM6CPYCT2FIXYpjein0T/I5nA4Oid7D0UO4woXE9Xw2lC9KAW4cfJFlyO6n1vF9xwz30XfS04lE3ltSIDvyM+4zZkD0Ppj+mVRbbCku7cgQjVEDW42s01eJ86N1e9o42HSmLBiSwCIcBNiKVslXwxJMGiLg62+uBmPCHCbNrh46j7Szk/fzx7yJdKHatL8tA2g0k2IbXCT/KCV0jxApEq8RbZvqwWIdxNeki+RkXU/BRsA0dQGwQ8Rjewm+t0AcMPki5knQz/zaKs/VWrKNSieSoZvg3VF/9KAMbTQcVXg6CvqvGvqcFWyFHpe0bihBNkWZCsqmwyy91Nv00OUE9FSGyw5XpvBTcw1eBHf9MHYl2+3t1/G6/b2G38z/UW+QchKIoLs480cj9/Yz/LgeW2oNniKaJu/GB3+swEUTyVDtEHvwyWdiFr2HzNAyKlZAZ5uPGgV6SEi8rQ6gKo2eEYAyc1zlVnztLo2uI2JxvjLvQaH60Fwwfga3MZE+w7vcrhuyI/+5lK8ubyzvdc8zX/IzSbK89rkUG2lidKEu+nIsSh6XVyD481DrYwSWV7bdCrZ5m2QzqtYIpnjKoBx/DsrtDUo8to2dxPPCIDDuRlrAMbx/zodQMpry70BHKvQHoseYzl77tIp05XXCraL+lSyKVS7XQ3wOULxZPJX3Ov0RQ+1qKfz+KvBoQoxw6Xq0QGgWoe/T5HUyWT+AT6jd8Z7Xgkwjv8cYfJRx0z0EYse0ePB41qAF/GPI85EtwzVXh1G9K8rAUK3Js+sEF6byPjdoJMZqrDJgIwEM9Da46GOcWx7nd2lPCpmViivzcVE0f36c9EVZdNfVde1w8+m6Hbjz2Y44Gu8GU7kGm+y5/UA4/i2EmMX/lSyaWIkf0C/3KDRj68u148NAMYPU6ujkAr+VLJpaiv5dwOAIOF0rQJ4MZClOBPVn0r2tgHANbILWwedYpQm/wSAwzjky9ko7QQw/sKZqJH29ecD1mDvEg0AxdmcN/U3Om+Ao5HKpwFwvei0hreI44WlnBBgnKum+cfRRSUCLNv7LZUOBPC7wkThVDLFdNWvDwfwlypHJJ5Kxs7HvXPvOn+A76o8LX8qmThd1d38iT/K9eOyU2aiyO4tiWyi5KbJjr9+/mSnAsUb/V8YEV+y07Tkz1/HUuUmeFaUYUY1N0wF0g45ARGFLDgl+Eu6RBayR0zRoqx+yw0AqF+75JMnY1yk7LKniH7bG/LbFjvErgaI56q5qJlwpXgHuOr0pEWL5EaPn+qnjL3xZOyLlJdseyOrWXO8Np+LlDlZ1CLldcv9YQk/4bWVnhZIonkyy2qwsqvJn0rmd5FytL4NLlGT5bV5XqTstp/MxjsUap70TafczE3ouwpzDW68SFm/QyxuE013NW01uGrbsY3boKGTQXizhJRyDqGaYYdCASBqh0LI3Am8tsB0Sm+h2lQP/Klk2207xgMMEKrpvBl/KpkvNyGHal4OfFaqSXZvyYUnA4Zqnt0Ef+STLzdh2iEWv/Jl3QZ+/JPnFKptcDSNDHDFDrGuodqaEb1LV+FcynmEanoTFdtgQv47WKjmsEh5mzbI89rOO1RbNPHAn0r2wUI1lZqiiVYtz2s751ANM6KX1RR4bWcVqgkAF3ozJkf6cUb07pN/tlI+bKgmAvQcqmFG9JhOxr0lSU+eYagmjehdvJmG13ba5IttfhrVBmnRiXgq2WcJ1SY1eV7bR02+mI6mUZ5K9tGSLyY1tby25QADugltqKYhDW0NMFjyxa4meRK2xsgzmIaDbSpb2KaSTOsM2heSLMzW0W0qkwJWlIFsDbINyFYK2YjKwmENUtGFXLSsplA0ebJtKSMDSLY1LNAtYTFv06Z22RxEaCkgm8+y8LpZVnhdLhddoYuOWlFN8lsNe0WV9J0pcB5yuKkp+SEpRdl8lqUiNc1IGmSn10HRCaLoRWqm87/MTUKPamVvBBEXWZVI4vA6F1lJzeT/EEk9mJQZDKIAAAAASUVORK5CYII="/>
          <p:cNvSpPr>
            <a:spLocks noChangeAspect="1" noChangeArrowheads="1"/>
          </p:cNvSpPr>
          <p:nvPr/>
        </p:nvSpPr>
        <p:spPr bwMode="auto">
          <a:xfrm>
            <a:off x="460375" y="-2033588"/>
            <a:ext cx="4876800" cy="4876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8" name="Picture 20" descr="http://www.free-icons-download.net/images/computer-logo-icon-2381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1561" y="1957257"/>
            <a:ext cx="620817" cy="620817"/>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83"/>
          <p:cNvPicPr>
            <a:picLocks noChangeAspect="1"/>
          </p:cNvPicPr>
          <p:nvPr/>
        </p:nvPicPr>
        <p:blipFill>
          <a:blip r:embed="rId6"/>
          <a:stretch>
            <a:fillRect/>
          </a:stretch>
        </p:blipFill>
        <p:spPr>
          <a:xfrm>
            <a:off x="7470095" y="2005162"/>
            <a:ext cx="533376" cy="533376"/>
          </a:xfrm>
          <a:prstGeom prst="rect">
            <a:avLst/>
          </a:prstGeom>
        </p:spPr>
      </p:pic>
      <p:pic>
        <p:nvPicPr>
          <p:cNvPr id="85" name="Picture 84"/>
          <p:cNvPicPr>
            <a:picLocks noChangeAspect="1"/>
          </p:cNvPicPr>
          <p:nvPr/>
        </p:nvPicPr>
        <p:blipFill>
          <a:blip r:embed="rId7"/>
          <a:stretch>
            <a:fillRect/>
          </a:stretch>
        </p:blipFill>
        <p:spPr>
          <a:xfrm>
            <a:off x="6736163" y="2025542"/>
            <a:ext cx="512996" cy="512996"/>
          </a:xfrm>
          <a:prstGeom prst="rect">
            <a:avLst/>
          </a:prstGeom>
        </p:spPr>
      </p:pic>
    </p:spTree>
    <p:extLst>
      <p:ext uri="{BB962C8B-B14F-4D97-AF65-F5344CB8AC3E}">
        <p14:creationId xmlns:p14="http://schemas.microsoft.com/office/powerpoint/2010/main" val="147809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010" y="460939"/>
            <a:ext cx="8579188" cy="357487"/>
          </a:xfrm>
        </p:spPr>
        <p:txBody>
          <a:bodyPr/>
          <a:lstStyle/>
          <a:p>
            <a:r>
              <a:rPr lang="en-US" dirty="0" err="1" smtClean="0"/>
              <a:t>EasyConnect</a:t>
            </a:r>
            <a:r>
              <a:rPr lang="en-US" dirty="0" smtClean="0"/>
              <a:t> </a:t>
            </a:r>
            <a:r>
              <a:rPr lang="ja-JP" altLang="en-US" dirty="0" smtClean="0"/>
              <a:t>のアーキテクチャ</a:t>
            </a:r>
            <a:endParaRPr lang="en-US" dirty="0"/>
          </a:p>
        </p:txBody>
      </p:sp>
      <p:cxnSp>
        <p:nvCxnSpPr>
          <p:cNvPr id="71" name="Straight Connector 70"/>
          <p:cNvCxnSpPr/>
          <p:nvPr/>
        </p:nvCxnSpPr>
        <p:spPr bwMode="auto">
          <a:xfrm flipV="1">
            <a:off x="3800607" y="1732106"/>
            <a:ext cx="0" cy="1498638"/>
          </a:xfrm>
          <a:prstGeom prst="line">
            <a:avLst/>
          </a:prstGeom>
          <a:solidFill>
            <a:srgbClr val="0183B7"/>
          </a:solidFill>
          <a:ln w="19050" cap="flat" cmpd="sng" algn="ctr">
            <a:solidFill>
              <a:schemeClr val="accent1"/>
            </a:solidFill>
            <a:prstDash val="solid"/>
            <a:round/>
            <a:headEnd type="none" w="med" len="med"/>
            <a:tailEnd type="none" w="med" len="med"/>
          </a:ln>
          <a:effectLst/>
        </p:spPr>
      </p:cxnSp>
      <p:cxnSp>
        <p:nvCxnSpPr>
          <p:cNvPr id="85" name="Straight Connector 84"/>
          <p:cNvCxnSpPr/>
          <p:nvPr/>
        </p:nvCxnSpPr>
        <p:spPr bwMode="auto">
          <a:xfrm flipH="1">
            <a:off x="1020626" y="3565052"/>
            <a:ext cx="1058589" cy="9446"/>
          </a:xfrm>
          <a:prstGeom prst="line">
            <a:avLst/>
          </a:prstGeom>
          <a:solidFill>
            <a:srgbClr val="0183B7"/>
          </a:solidFill>
          <a:ln w="19050" cap="flat" cmpd="sng" algn="ctr">
            <a:solidFill>
              <a:schemeClr val="accent1"/>
            </a:solidFill>
            <a:prstDash val="sysDot"/>
            <a:round/>
            <a:headEnd type="none" w="med" len="med"/>
            <a:tailEnd type="none" w="med" len="med"/>
          </a:ln>
          <a:effectLst/>
        </p:spPr>
      </p:cxnSp>
      <p:cxnSp>
        <p:nvCxnSpPr>
          <p:cNvPr id="93" name="Straight Connector 92"/>
          <p:cNvCxnSpPr/>
          <p:nvPr/>
        </p:nvCxnSpPr>
        <p:spPr bwMode="auto">
          <a:xfrm flipH="1">
            <a:off x="1958647" y="3565819"/>
            <a:ext cx="3591672" cy="0"/>
          </a:xfrm>
          <a:prstGeom prst="line">
            <a:avLst/>
          </a:prstGeom>
          <a:solidFill>
            <a:srgbClr val="0183B7"/>
          </a:solidFill>
          <a:ln w="19050" cap="flat" cmpd="sng" algn="ctr">
            <a:solidFill>
              <a:schemeClr val="accent1"/>
            </a:solidFill>
            <a:prstDash val="solid"/>
            <a:round/>
            <a:headEnd type="none" w="med" len="med"/>
            <a:tailEnd type="none" w="med" len="med"/>
          </a:ln>
          <a:effectLst/>
        </p:spPr>
      </p:cxnSp>
      <p:grpSp>
        <p:nvGrpSpPr>
          <p:cNvPr id="241" name="Group 240"/>
          <p:cNvGrpSpPr>
            <a:grpSpLocks noChangeAspect="1"/>
          </p:cNvGrpSpPr>
          <p:nvPr/>
        </p:nvGrpSpPr>
        <p:grpSpPr>
          <a:xfrm>
            <a:off x="5196669" y="3230745"/>
            <a:ext cx="747756" cy="526727"/>
            <a:chOff x="12624594" y="2057400"/>
            <a:chExt cx="1530566" cy="1078322"/>
          </a:xfrm>
        </p:grpSpPr>
        <p:grpSp>
          <p:nvGrpSpPr>
            <p:cNvPr id="242" name="Group 217"/>
            <p:cNvGrpSpPr/>
            <p:nvPr/>
          </p:nvGrpSpPr>
          <p:grpSpPr>
            <a:xfrm>
              <a:off x="12624594" y="2057400"/>
              <a:ext cx="1447799" cy="1078322"/>
              <a:chOff x="2667000" y="4876800"/>
              <a:chExt cx="1447799" cy="1078322"/>
            </a:xfrm>
          </p:grpSpPr>
          <p:grpSp>
            <p:nvGrpSpPr>
              <p:cNvPr id="244"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246"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247"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48"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9"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0"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1"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2"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3"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4"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3"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4"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6"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7"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8"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9"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0"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1"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245" name="Picture 244" descr="pdp_n_16.png"/>
              <p:cNvPicPr>
                <a:picLocks noChangeAspect="1"/>
              </p:cNvPicPr>
              <p:nvPr/>
            </p:nvPicPr>
            <p:blipFill>
              <a:blip r:embed="rId4" cstate="print"/>
              <a:stretch>
                <a:fillRect/>
              </a:stretch>
            </p:blipFill>
            <p:spPr>
              <a:xfrm>
                <a:off x="3723177" y="5657746"/>
                <a:ext cx="229655" cy="221176"/>
              </a:xfrm>
              <a:prstGeom prst="rect">
                <a:avLst/>
              </a:prstGeom>
            </p:spPr>
          </p:pic>
        </p:grpSp>
        <p:sp>
          <p:nvSpPr>
            <p:cNvPr id="243" name="TextBox 242"/>
            <p:cNvSpPr txBox="1"/>
            <p:nvPr/>
          </p:nvSpPr>
          <p:spPr>
            <a:xfrm>
              <a:off x="13285327" y="2189910"/>
              <a:ext cx="869833" cy="945126"/>
            </a:xfrm>
            <a:prstGeom prst="rect">
              <a:avLst/>
            </a:prstGeom>
            <a:noFill/>
          </p:spPr>
          <p:txBody>
            <a:bodyPr wrap="square" rtlCol="0">
              <a:spAutoFit/>
            </a:bodyPr>
            <a:lstStyle/>
            <a:p>
              <a:r>
                <a:rPr lang="en-US" sz="800" dirty="0">
                  <a:solidFill>
                    <a:schemeClr val="bg1"/>
                  </a:solidFill>
                </a:rPr>
                <a:t> PSN</a:t>
              </a:r>
              <a:br>
                <a:rPr lang="en-US" sz="800" dirty="0">
                  <a:solidFill>
                    <a:schemeClr val="bg1"/>
                  </a:solidFill>
                </a:rPr>
              </a:br>
              <a:endParaRPr lang="en-US" sz="800" dirty="0">
                <a:solidFill>
                  <a:schemeClr val="bg1"/>
                </a:solidFill>
              </a:endParaRPr>
            </a:p>
            <a:p>
              <a:endParaRPr lang="en-US" sz="800" dirty="0">
                <a:solidFill>
                  <a:schemeClr val="bg1"/>
                </a:solidFill>
              </a:endParaRPr>
            </a:p>
          </p:txBody>
        </p:sp>
      </p:grpSp>
      <p:sp>
        <p:nvSpPr>
          <p:cNvPr id="287" name="TextBox 286"/>
          <p:cNvSpPr txBox="1"/>
          <p:nvPr/>
        </p:nvSpPr>
        <p:spPr>
          <a:xfrm>
            <a:off x="6162711" y="2296828"/>
            <a:ext cx="1144394" cy="224431"/>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en-US" sz="1100" dirty="0">
                <a:solidFill>
                  <a:srgbClr val="000000"/>
                </a:solidFill>
              </a:rPr>
              <a:t>AD </a:t>
            </a:r>
            <a:r>
              <a:rPr lang="ja-JP" altLang="en-US" sz="1100" dirty="0" smtClean="0">
                <a:solidFill>
                  <a:srgbClr val="000000"/>
                </a:solidFill>
              </a:rPr>
              <a:t>ログイン</a:t>
            </a:r>
            <a:endParaRPr lang="en-US" sz="1100" dirty="0">
              <a:solidFill>
                <a:srgbClr val="000000"/>
              </a:solidFill>
            </a:endParaRPr>
          </a:p>
        </p:txBody>
      </p:sp>
      <p:pic>
        <p:nvPicPr>
          <p:cNvPr id="66" name="Picture 3" descr="\\MV-FS\Projects\Cisco\References\Brand Assets\Kubrick Icons\Device Icons\Device_switch_3062_default_256.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67755" y="3185203"/>
            <a:ext cx="761429" cy="761231"/>
          </a:xfrm>
          <a:prstGeom prst="rect">
            <a:avLst/>
          </a:prstGeom>
          <a:noFill/>
        </p:spPr>
      </p:pic>
      <p:sp>
        <p:nvSpPr>
          <p:cNvPr id="8" name="Freeform 7"/>
          <p:cNvSpPr/>
          <p:nvPr/>
        </p:nvSpPr>
        <p:spPr>
          <a:xfrm>
            <a:off x="1211599" y="1743974"/>
            <a:ext cx="2539939" cy="1720656"/>
          </a:xfrm>
          <a:custGeom>
            <a:avLst/>
            <a:gdLst>
              <a:gd name="connsiteX0" fmla="*/ 0 w 4275433"/>
              <a:gd name="connsiteY0" fmla="*/ 973777 h 1101826"/>
              <a:gd name="connsiteX1" fmla="*/ 1045028 w 4275433"/>
              <a:gd name="connsiteY1" fmla="*/ 1080655 h 1101826"/>
              <a:gd name="connsiteX2" fmla="*/ 3515096 w 4275433"/>
              <a:gd name="connsiteY2" fmla="*/ 1092530 h 1101826"/>
              <a:gd name="connsiteX3" fmla="*/ 4049485 w 4275433"/>
              <a:gd name="connsiteY3" fmla="*/ 973777 h 1101826"/>
              <a:gd name="connsiteX4" fmla="*/ 4239491 w 4275433"/>
              <a:gd name="connsiteY4" fmla="*/ 641268 h 1101826"/>
              <a:gd name="connsiteX5" fmla="*/ 4275117 w 4275433"/>
              <a:gd name="connsiteY5" fmla="*/ 0 h 1101826"/>
              <a:gd name="connsiteX0" fmla="*/ 0 w 4275433"/>
              <a:gd name="connsiteY0" fmla="*/ 973777 h 1126413"/>
              <a:gd name="connsiteX1" fmla="*/ 1045028 w 4275433"/>
              <a:gd name="connsiteY1" fmla="*/ 1080655 h 1126413"/>
              <a:gd name="connsiteX2" fmla="*/ 3515096 w 4275433"/>
              <a:gd name="connsiteY2" fmla="*/ 1092530 h 1126413"/>
              <a:gd name="connsiteX3" fmla="*/ 4239491 w 4275433"/>
              <a:gd name="connsiteY3" fmla="*/ 641268 h 1126413"/>
              <a:gd name="connsiteX4" fmla="*/ 4275117 w 4275433"/>
              <a:gd name="connsiteY4" fmla="*/ 0 h 1126413"/>
              <a:gd name="connsiteX0" fmla="*/ 0 w 4275433"/>
              <a:gd name="connsiteY0" fmla="*/ 973777 h 1227247"/>
              <a:gd name="connsiteX1" fmla="*/ 1151906 w 4275433"/>
              <a:gd name="connsiteY1" fmla="*/ 1223159 h 1227247"/>
              <a:gd name="connsiteX2" fmla="*/ 3515096 w 4275433"/>
              <a:gd name="connsiteY2" fmla="*/ 1092530 h 1227247"/>
              <a:gd name="connsiteX3" fmla="*/ 4239491 w 4275433"/>
              <a:gd name="connsiteY3" fmla="*/ 641268 h 1227247"/>
              <a:gd name="connsiteX4" fmla="*/ 4275117 w 4275433"/>
              <a:gd name="connsiteY4" fmla="*/ 0 h 1227247"/>
              <a:gd name="connsiteX0" fmla="*/ 0 w 3895423"/>
              <a:gd name="connsiteY0" fmla="*/ 1258784 h 1275623"/>
              <a:gd name="connsiteX1" fmla="*/ 771896 w 3895423"/>
              <a:gd name="connsiteY1" fmla="*/ 1223159 h 1275623"/>
              <a:gd name="connsiteX2" fmla="*/ 3135086 w 3895423"/>
              <a:gd name="connsiteY2" fmla="*/ 1092530 h 1275623"/>
              <a:gd name="connsiteX3" fmla="*/ 3859481 w 3895423"/>
              <a:gd name="connsiteY3" fmla="*/ 641268 h 1275623"/>
              <a:gd name="connsiteX4" fmla="*/ 3895107 w 3895423"/>
              <a:gd name="connsiteY4" fmla="*/ 0 h 1275623"/>
              <a:gd name="connsiteX0" fmla="*/ 0 w 3895423"/>
              <a:gd name="connsiteY0" fmla="*/ 1258784 h 1258784"/>
              <a:gd name="connsiteX1" fmla="*/ 771896 w 3895423"/>
              <a:gd name="connsiteY1" fmla="*/ 122315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127"/>
              <a:gd name="connsiteY0" fmla="*/ 1258784 h 1258784"/>
              <a:gd name="connsiteX1" fmla="*/ 1662545 w 3895127"/>
              <a:gd name="connsiteY1" fmla="*/ 1246909 h 1258784"/>
              <a:gd name="connsiteX2" fmla="*/ 3135086 w 3895127"/>
              <a:gd name="connsiteY2" fmla="*/ 1092530 h 1258784"/>
              <a:gd name="connsiteX3" fmla="*/ 3823855 w 3895127"/>
              <a:gd name="connsiteY3" fmla="*/ 617518 h 1258784"/>
              <a:gd name="connsiteX4" fmla="*/ 3895107 w 3895127"/>
              <a:gd name="connsiteY4" fmla="*/ 0 h 1258784"/>
              <a:gd name="connsiteX0" fmla="*/ 0 w 3895167"/>
              <a:gd name="connsiteY0" fmla="*/ 1258784 h 1258784"/>
              <a:gd name="connsiteX1" fmla="*/ 1662545 w 3895167"/>
              <a:gd name="connsiteY1" fmla="*/ 1246909 h 1258784"/>
              <a:gd name="connsiteX2" fmla="*/ 3135086 w 3895167"/>
              <a:gd name="connsiteY2" fmla="*/ 1092530 h 1258784"/>
              <a:gd name="connsiteX3" fmla="*/ 3847606 w 3895167"/>
              <a:gd name="connsiteY3" fmla="*/ 783772 h 1258784"/>
              <a:gd name="connsiteX4" fmla="*/ 3895107 w 3895167"/>
              <a:gd name="connsiteY4" fmla="*/ 0 h 1258784"/>
              <a:gd name="connsiteX0" fmla="*/ 0 w 3922316"/>
              <a:gd name="connsiteY0" fmla="*/ 1258784 h 1258784"/>
              <a:gd name="connsiteX1" fmla="*/ 1662545 w 3922316"/>
              <a:gd name="connsiteY1" fmla="*/ 1246909 h 1258784"/>
              <a:gd name="connsiteX2" fmla="*/ 3135086 w 3922316"/>
              <a:gd name="connsiteY2" fmla="*/ 1092530 h 1258784"/>
              <a:gd name="connsiteX3" fmla="*/ 3847606 w 3922316"/>
              <a:gd name="connsiteY3" fmla="*/ 783772 h 1258784"/>
              <a:gd name="connsiteX4" fmla="*/ 3895107 w 3922316"/>
              <a:gd name="connsiteY4" fmla="*/ 0 h 1258784"/>
              <a:gd name="connsiteX0" fmla="*/ 0 w 3914255"/>
              <a:gd name="connsiteY0" fmla="*/ 1258784 h 1258784"/>
              <a:gd name="connsiteX1" fmla="*/ 1662545 w 3914255"/>
              <a:gd name="connsiteY1" fmla="*/ 1246909 h 1258784"/>
              <a:gd name="connsiteX2" fmla="*/ 3218213 w 3914255"/>
              <a:gd name="connsiteY2" fmla="*/ 1163782 h 1258784"/>
              <a:gd name="connsiteX3" fmla="*/ 3847606 w 3914255"/>
              <a:gd name="connsiteY3" fmla="*/ 783772 h 1258784"/>
              <a:gd name="connsiteX4" fmla="*/ 3895107 w 3914255"/>
              <a:gd name="connsiteY4" fmla="*/ 0 h 1258784"/>
              <a:gd name="connsiteX0" fmla="*/ 0 w 3909764"/>
              <a:gd name="connsiteY0" fmla="*/ 1258784 h 1258784"/>
              <a:gd name="connsiteX1" fmla="*/ 1662545 w 3909764"/>
              <a:gd name="connsiteY1" fmla="*/ 1246909 h 1258784"/>
              <a:gd name="connsiteX2" fmla="*/ 3286928 w 3909764"/>
              <a:gd name="connsiteY2" fmla="*/ 1187533 h 1258784"/>
              <a:gd name="connsiteX3" fmla="*/ 3847606 w 3909764"/>
              <a:gd name="connsiteY3" fmla="*/ 783772 h 1258784"/>
              <a:gd name="connsiteX4" fmla="*/ 3895107 w 3909764"/>
              <a:gd name="connsiteY4" fmla="*/ 0 h 1258784"/>
              <a:gd name="connsiteX0" fmla="*/ 0 w 3918179"/>
              <a:gd name="connsiteY0" fmla="*/ 2294208 h 2294208"/>
              <a:gd name="connsiteX1" fmla="*/ 1662545 w 3918179"/>
              <a:gd name="connsiteY1" fmla="*/ 2282333 h 2294208"/>
              <a:gd name="connsiteX2" fmla="*/ 3286928 w 3918179"/>
              <a:gd name="connsiteY2" fmla="*/ 2222957 h 2294208"/>
              <a:gd name="connsiteX3" fmla="*/ 3847606 w 3918179"/>
              <a:gd name="connsiteY3" fmla="*/ 1819196 h 2294208"/>
              <a:gd name="connsiteX4" fmla="*/ 3910669 w 3918179"/>
              <a:gd name="connsiteY4" fmla="*/ 0 h 229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179" h="2294208">
                <a:moveTo>
                  <a:pt x="0" y="2294208"/>
                </a:moveTo>
                <a:lnTo>
                  <a:pt x="1662545" y="2282333"/>
                </a:lnTo>
                <a:cubicBezTo>
                  <a:pt x="2210366" y="2270458"/>
                  <a:pt x="2922751" y="2300147"/>
                  <a:pt x="3286928" y="2222957"/>
                </a:cubicBezTo>
                <a:cubicBezTo>
                  <a:pt x="3651105" y="2145768"/>
                  <a:pt x="3746243" y="2017118"/>
                  <a:pt x="3847606" y="1819196"/>
                </a:cubicBezTo>
                <a:cubicBezTo>
                  <a:pt x="3948969" y="1621274"/>
                  <a:pt x="3911658" y="239486"/>
                  <a:pt x="3910669" y="0"/>
                </a:cubicBezTo>
              </a:path>
            </a:pathLst>
          </a:custGeom>
          <a:noFill/>
          <a:ln w="50800">
            <a:solidFill>
              <a:srgbClr val="FF99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75" name="TextBox 74"/>
          <p:cNvSpPr txBox="1"/>
          <p:nvPr/>
        </p:nvSpPr>
        <p:spPr>
          <a:xfrm>
            <a:off x="1536368" y="3065935"/>
            <a:ext cx="892817" cy="238537"/>
          </a:xfrm>
          <a:prstGeom prst="rect">
            <a:avLst/>
          </a:prstGeom>
          <a:solidFill>
            <a:srgbClr val="FFFFCC"/>
          </a:solidFill>
          <a:ln>
            <a:solidFill>
              <a:srgbClr val="FF9900"/>
            </a:solidFill>
          </a:ln>
        </p:spPr>
        <p:txBody>
          <a:bodyPr wrap="square" lIns="34295" tIns="34295" rIns="34295" bIns="34295" rtlCol="0" anchor="ctr">
            <a:spAutoFit/>
          </a:bodyPr>
          <a:lstStyle/>
          <a:p>
            <a:pPr algn="ctr">
              <a:lnSpc>
                <a:spcPct val="90000"/>
              </a:lnSpc>
              <a:spcBef>
                <a:spcPts val="450"/>
              </a:spcBef>
            </a:pPr>
            <a:r>
              <a:rPr lang="en-US" sz="1200" dirty="0">
                <a:solidFill>
                  <a:srgbClr val="000000"/>
                </a:solidFill>
              </a:rPr>
              <a:t>AD </a:t>
            </a:r>
            <a:r>
              <a:rPr lang="ja-JP" altLang="en-US" sz="1200" dirty="0" smtClean="0">
                <a:solidFill>
                  <a:srgbClr val="000000"/>
                </a:solidFill>
              </a:rPr>
              <a:t>ログイン</a:t>
            </a:r>
            <a:endParaRPr lang="en-US" sz="1200" dirty="0">
              <a:solidFill>
                <a:srgbClr val="000000"/>
              </a:solidFill>
            </a:endParaRPr>
          </a:p>
        </p:txBody>
      </p:sp>
      <p:grpSp>
        <p:nvGrpSpPr>
          <p:cNvPr id="109" name="Group 108"/>
          <p:cNvGrpSpPr/>
          <p:nvPr/>
        </p:nvGrpSpPr>
        <p:grpSpPr>
          <a:xfrm>
            <a:off x="7376105" y="3355336"/>
            <a:ext cx="725827" cy="535208"/>
            <a:chOff x="1306457" y="3388893"/>
            <a:chExt cx="814307" cy="606556"/>
          </a:xfrm>
        </p:grpSpPr>
        <p:grpSp>
          <p:nvGrpSpPr>
            <p:cNvPr id="110" name="Group 109"/>
            <p:cNvGrpSpPr/>
            <p:nvPr/>
          </p:nvGrpSpPr>
          <p:grpSpPr>
            <a:xfrm>
              <a:off x="1306457" y="3388893"/>
              <a:ext cx="814307" cy="606556"/>
              <a:chOff x="3440922" y="3809332"/>
              <a:chExt cx="877703" cy="664912"/>
            </a:xfrm>
            <a:effectLst>
              <a:outerShdw blurRad="63500" sx="102000" sy="102000" algn="ctr" rotWithShape="0">
                <a:prstClr val="black">
                  <a:alpha val="67000"/>
                </a:prstClr>
              </a:outerShdw>
            </a:effectLst>
          </p:grpSpPr>
          <p:pic>
            <p:nvPicPr>
              <p:cNvPr id="113" name="Picture 112" descr="\\MV-FS\Projects\Cisco\References\Brand Assets\Kubrick Icons\Device Icons\Device_generic_3048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14" name="Group 11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15" name="Freeform 114"/>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16" name="Freeform 115"/>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17" name="Freeform 116"/>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18" name="Freeform 117"/>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19" name="Freeform 118"/>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20" name="Freeform 119"/>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21" name="Freeform 120"/>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22" name="Freeform 121"/>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23" name="Freeform 122"/>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24" name="Freeform 123"/>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25" name="Freeform 124"/>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26" name="Freeform 125"/>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28" name="Freeform 127"/>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29" name="Freeform 128"/>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33" name="Freeform 132"/>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34" name="Freeform 133"/>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35" name="Freeform 134"/>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36" name="Freeform 135"/>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37" name="Freeform 136"/>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38" name="Freeform 137"/>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39" name="Freeform 138"/>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40" name="Freeform 139"/>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41" name="Freeform 140"/>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42" name="Freeform 141"/>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grpSp>
        </p:grpSp>
        <p:sp>
          <p:nvSpPr>
            <p:cNvPr id="111" name="Rectangle 110"/>
            <p:cNvSpPr/>
            <p:nvPr/>
          </p:nvSpPr>
          <p:spPr>
            <a:xfrm>
              <a:off x="1773377" y="3521710"/>
              <a:ext cx="244584" cy="139523"/>
            </a:xfrm>
            <a:prstGeom prst="rect">
              <a:avLst/>
            </a:prstGeom>
          </p:spPr>
          <p:txBody>
            <a:bodyPr wrap="none" lIns="0" tIns="0" rIns="0" bIns="0">
              <a:spAutoFit/>
            </a:bodyPr>
            <a:lstStyle/>
            <a:p>
              <a:r>
                <a:rPr lang="en-US" sz="800" dirty="0" err="1">
                  <a:solidFill>
                    <a:schemeClr val="bg1"/>
                  </a:solidFill>
                </a:rPr>
                <a:t>PXG</a:t>
              </a:r>
              <a:endParaRPr lang="en-US" sz="800" dirty="0">
                <a:solidFill>
                  <a:schemeClr val="bg1"/>
                </a:solidFill>
              </a:endParaRPr>
            </a:p>
          </p:txBody>
        </p:sp>
        <p:pic>
          <p:nvPicPr>
            <p:cNvPr id="112" name="Picture 3" descr="\\psf\Home\Google Drive\Work\130425 Cisco Live Chris\0 Assets\gri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3545" y="3806411"/>
              <a:ext cx="150162" cy="150122"/>
            </a:xfrm>
            <a:prstGeom prst="star32">
              <a:avLst>
                <a:gd name="adj" fmla="val 45364"/>
              </a:avLst>
            </a:prstGeom>
            <a:noFill/>
            <a:extLst>
              <a:ext uri="{909E8E84-426E-40dd-AFC4-6F175D3DCCD1}">
                <a14:hiddenFill xmlns:a14="http://schemas.microsoft.com/office/drawing/2010/main" xmlns="">
                  <a:solidFill>
                    <a:srgbClr val="FFFFFF"/>
                  </a:solidFill>
                </a14:hiddenFill>
              </a:ext>
            </a:extLst>
          </p:spPr>
        </p:pic>
      </p:grpSp>
      <p:grpSp>
        <p:nvGrpSpPr>
          <p:cNvPr id="11" name="Group 10"/>
          <p:cNvGrpSpPr/>
          <p:nvPr/>
        </p:nvGrpSpPr>
        <p:grpSpPr>
          <a:xfrm>
            <a:off x="7405958" y="2311868"/>
            <a:ext cx="698479" cy="524223"/>
            <a:chOff x="1321954" y="2524628"/>
            <a:chExt cx="814307" cy="606556"/>
          </a:xfrm>
        </p:grpSpPr>
        <p:grpSp>
          <p:nvGrpSpPr>
            <p:cNvPr id="177" name="Group 176"/>
            <p:cNvGrpSpPr/>
            <p:nvPr/>
          </p:nvGrpSpPr>
          <p:grpSpPr>
            <a:xfrm>
              <a:off x="1321954" y="2524628"/>
              <a:ext cx="814307" cy="606556"/>
              <a:chOff x="2667000" y="4876800"/>
              <a:chExt cx="1447799" cy="1078322"/>
            </a:xfrm>
          </p:grpSpPr>
          <p:grpSp>
            <p:nvGrpSpPr>
              <p:cNvPr id="178" name="Group 177"/>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180" name="Picture 179" descr="\\MV-FS\Projects\Cisco\References\Brand Assets\Kubrick Icons\Device Icons\Device_generic_3048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81" name="Group 180"/>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82" name="Freeform 181"/>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83" name="Freeform 182"/>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84" name="Freeform 183"/>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85" name="Freeform 184"/>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86" name="Freeform 185"/>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87" name="Freeform 186"/>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88" name="Freeform 187"/>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89" name="Freeform 188"/>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0" name="Freeform 189"/>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1" name="Freeform 190"/>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2" name="Freeform 191"/>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3" name="Freeform 192"/>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4" name="Freeform 193"/>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5" name="Freeform 194"/>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6" name="Freeform 195"/>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7" name="Freeform 196"/>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8" name="Freeform 197"/>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199" name="Freeform 198"/>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200" name="Freeform 199"/>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201" name="Freeform 200"/>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202" name="Freeform 201"/>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203" name="Freeform 202"/>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204" name="Freeform 203"/>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205" name="Freeform 204"/>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grpSp>
          </p:grpSp>
          <p:pic>
            <p:nvPicPr>
              <p:cNvPr id="179" name="Picture 178" descr="mnt_n_16.png"/>
              <p:cNvPicPr>
                <a:picLocks noChangeAspect="1"/>
              </p:cNvPicPr>
              <p:nvPr/>
            </p:nvPicPr>
            <p:blipFill>
              <a:blip r:embed="rId8" cstate="print"/>
              <a:stretch>
                <a:fillRect/>
              </a:stretch>
            </p:blipFill>
            <p:spPr>
              <a:xfrm>
                <a:off x="3723177" y="5646224"/>
                <a:ext cx="229655" cy="221176"/>
              </a:xfrm>
              <a:prstGeom prst="rect">
                <a:avLst/>
              </a:prstGeom>
            </p:spPr>
          </p:pic>
        </p:grpSp>
        <p:sp>
          <p:nvSpPr>
            <p:cNvPr id="206" name="Rectangle 205"/>
            <p:cNvSpPr/>
            <p:nvPr/>
          </p:nvSpPr>
          <p:spPr>
            <a:xfrm>
              <a:off x="1798218" y="2669122"/>
              <a:ext cx="239209" cy="142446"/>
            </a:xfrm>
            <a:prstGeom prst="rect">
              <a:avLst/>
            </a:prstGeom>
          </p:spPr>
          <p:txBody>
            <a:bodyPr wrap="none" lIns="0" tIns="0" rIns="0" bIns="0">
              <a:spAutoFit/>
            </a:bodyPr>
            <a:lstStyle/>
            <a:p>
              <a:r>
                <a:rPr lang="en-US" sz="800" dirty="0">
                  <a:solidFill>
                    <a:schemeClr val="bg1"/>
                  </a:solidFill>
                </a:rPr>
                <a:t>MnT</a:t>
              </a:r>
            </a:p>
          </p:txBody>
        </p:sp>
      </p:grpSp>
      <p:cxnSp>
        <p:nvCxnSpPr>
          <p:cNvPr id="207" name="Straight Connector 206"/>
          <p:cNvCxnSpPr/>
          <p:nvPr/>
        </p:nvCxnSpPr>
        <p:spPr>
          <a:xfrm>
            <a:off x="5840275" y="2519300"/>
            <a:ext cx="1565683" cy="0"/>
          </a:xfrm>
          <a:prstGeom prst="line">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5878612" y="2621996"/>
            <a:ext cx="1527757" cy="737433"/>
          </a:xfrm>
          <a:prstGeom prst="line">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rot="20040711">
            <a:off x="5970076" y="2788588"/>
            <a:ext cx="1144394" cy="224431"/>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en-US" sz="1100" dirty="0">
                <a:solidFill>
                  <a:srgbClr val="000000"/>
                </a:solidFill>
              </a:rPr>
              <a:t>RADIUS </a:t>
            </a:r>
            <a:r>
              <a:rPr lang="ja-JP" altLang="en-US" sz="1100" dirty="0" smtClean="0">
                <a:solidFill>
                  <a:srgbClr val="000000"/>
                </a:solidFill>
              </a:rPr>
              <a:t>ログイン</a:t>
            </a:r>
            <a:endParaRPr lang="en-US" sz="1100" dirty="0">
              <a:solidFill>
                <a:srgbClr val="000000"/>
              </a:solidFill>
            </a:endParaRPr>
          </a:p>
        </p:txBody>
      </p:sp>
      <p:sp>
        <p:nvSpPr>
          <p:cNvPr id="213" name="TextBox 168"/>
          <p:cNvSpPr txBox="1">
            <a:spLocks noChangeArrowheads="1"/>
          </p:cNvSpPr>
          <p:nvPr/>
        </p:nvSpPr>
        <p:spPr bwMode="auto">
          <a:xfrm>
            <a:off x="3555301" y="4658197"/>
            <a:ext cx="490612" cy="196208"/>
          </a:xfrm>
          <a:prstGeom prst="rect">
            <a:avLst/>
          </a:prstGeom>
          <a:noFill/>
          <a:ln w="9525">
            <a:noFill/>
            <a:miter lim="800000"/>
            <a:headEnd/>
            <a:tailEnd/>
          </a:ln>
        </p:spPr>
        <p:txBody>
          <a:bodyPr wrap="none" lIns="68586" tIns="34293" rIns="68586" bIns="34293">
            <a:prstTxWarp prst="textNoShape">
              <a:avLst/>
            </a:prstTxWarp>
            <a:noAutofit/>
          </a:bodyPr>
          <a:lstStyle/>
          <a:p>
            <a:pPr algn="ctr"/>
            <a:r>
              <a:rPr lang="en-US" sz="1100" dirty="0">
                <a:latin typeface="Arial" panose="020B0604020202020204" pitchFamily="34" charset="0"/>
                <a:cs typeface="Arial" panose="020B0604020202020204" pitchFamily="34" charset="0"/>
              </a:rPr>
              <a:t>Cisco ASA</a:t>
            </a:r>
          </a:p>
        </p:txBody>
      </p:sp>
      <p:grpSp>
        <p:nvGrpSpPr>
          <p:cNvPr id="22" name="Group 21"/>
          <p:cNvGrpSpPr/>
          <p:nvPr/>
        </p:nvGrpSpPr>
        <p:grpSpPr>
          <a:xfrm>
            <a:off x="3548986" y="4171461"/>
            <a:ext cx="490612" cy="506618"/>
            <a:chOff x="7131649" y="4347406"/>
            <a:chExt cx="411480" cy="411480"/>
          </a:xfrm>
        </p:grpSpPr>
        <p:sp>
          <p:nvSpPr>
            <p:cNvPr id="215" name="Oval 263"/>
            <p:cNvSpPr>
              <a:spLocks noChangeAspect="1"/>
            </p:cNvSpPr>
            <p:nvPr/>
          </p:nvSpPr>
          <p:spPr bwMode="auto">
            <a:xfrm>
              <a:off x="7131649" y="4347406"/>
              <a:ext cx="411480" cy="411480"/>
            </a:xfrm>
            <a:prstGeom prst="ellipse">
              <a:avLst/>
            </a:prstGeom>
            <a:solidFill>
              <a:srgbClr val="193F54"/>
            </a:solidFill>
            <a:ln w="19050" cap="flat">
              <a:solidFill>
                <a:srgbClr val="8E909E"/>
              </a:solidFill>
              <a:round/>
              <a:headEnd type="none" w="med" len="med"/>
              <a:tailEnd type="none" w="med" len="med"/>
            </a:ln>
            <a:effectLst/>
          </p:spPr>
          <p:txBody>
            <a:bodyPr lIns="0" tIns="0" rIns="0" bIns="0"/>
            <a:lstStyle/>
            <a:p>
              <a:pPr eaLnBrk="0" hangingPunct="0">
                <a:lnSpc>
                  <a:spcPct val="90000"/>
                </a:lnSpc>
                <a:defRPr/>
              </a:pPr>
              <a:endParaRPr lang="en-US" kern="0" dirty="0">
                <a:solidFill>
                  <a:sysClr val="windowText" lastClr="000000"/>
                </a:solidFill>
                <a:latin typeface="Arial" panose="020B0604020202020204" pitchFamily="34" charset="0"/>
                <a:cs typeface="Arial" panose="020B0604020202020204" pitchFamily="34" charset="0"/>
              </a:endParaRPr>
            </a:p>
          </p:txBody>
        </p:sp>
        <p:grpSp>
          <p:nvGrpSpPr>
            <p:cNvPr id="216" name="Group 215"/>
            <p:cNvGrpSpPr/>
            <p:nvPr/>
          </p:nvGrpSpPr>
          <p:grpSpPr>
            <a:xfrm>
              <a:off x="7206849" y="4472144"/>
              <a:ext cx="261080" cy="162007"/>
              <a:chOff x="8731739" y="8055788"/>
              <a:chExt cx="261080" cy="162007"/>
            </a:xfrm>
          </p:grpSpPr>
          <p:sp>
            <p:nvSpPr>
              <p:cNvPr id="217" name="Rectangle 17"/>
              <p:cNvSpPr>
                <a:spLocks noChangeArrowheads="1"/>
              </p:cNvSpPr>
              <p:nvPr/>
            </p:nvSpPr>
            <p:spPr bwMode="auto">
              <a:xfrm>
                <a:off x="8731739"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18" name="Rectangle 18"/>
              <p:cNvSpPr>
                <a:spLocks noChangeArrowheads="1"/>
              </p:cNvSpPr>
              <p:nvPr/>
            </p:nvSpPr>
            <p:spPr bwMode="auto">
              <a:xfrm>
                <a:off x="882271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19" name="Rectangle 19"/>
              <p:cNvSpPr>
                <a:spLocks noChangeArrowheads="1"/>
              </p:cNvSpPr>
              <p:nvPr/>
            </p:nvSpPr>
            <p:spPr bwMode="auto">
              <a:xfrm>
                <a:off x="891306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0" name="Rectangle 20"/>
              <p:cNvSpPr>
                <a:spLocks noChangeArrowheads="1"/>
              </p:cNvSpPr>
              <p:nvPr/>
            </p:nvSpPr>
            <p:spPr bwMode="auto">
              <a:xfrm>
                <a:off x="877722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1" name="Rectangle 21"/>
              <p:cNvSpPr>
                <a:spLocks noChangeArrowheads="1"/>
              </p:cNvSpPr>
              <p:nvPr/>
            </p:nvSpPr>
            <p:spPr bwMode="auto">
              <a:xfrm>
                <a:off x="886757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2" name="Rectangle 22"/>
              <p:cNvSpPr>
                <a:spLocks noChangeArrowheads="1"/>
              </p:cNvSpPr>
              <p:nvPr/>
            </p:nvSpPr>
            <p:spPr bwMode="auto">
              <a:xfrm>
                <a:off x="8731739"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3" name="Rectangle 23"/>
              <p:cNvSpPr>
                <a:spLocks noChangeArrowheads="1"/>
              </p:cNvSpPr>
              <p:nvPr/>
            </p:nvSpPr>
            <p:spPr bwMode="auto">
              <a:xfrm>
                <a:off x="8958548"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4" name="Rectangle 24"/>
              <p:cNvSpPr>
                <a:spLocks noChangeArrowheads="1"/>
              </p:cNvSpPr>
              <p:nvPr/>
            </p:nvSpPr>
            <p:spPr bwMode="auto">
              <a:xfrm>
                <a:off x="8731739"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5" name="Rectangle 25"/>
              <p:cNvSpPr>
                <a:spLocks noChangeArrowheads="1"/>
              </p:cNvSpPr>
              <p:nvPr/>
            </p:nvSpPr>
            <p:spPr bwMode="auto">
              <a:xfrm>
                <a:off x="882271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6" name="Rectangle 26"/>
              <p:cNvSpPr>
                <a:spLocks noChangeArrowheads="1"/>
              </p:cNvSpPr>
              <p:nvPr/>
            </p:nvSpPr>
            <p:spPr bwMode="auto">
              <a:xfrm>
                <a:off x="891306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7" name="Rectangle 27"/>
              <p:cNvSpPr>
                <a:spLocks noChangeArrowheads="1"/>
              </p:cNvSpPr>
              <p:nvPr/>
            </p:nvSpPr>
            <p:spPr bwMode="auto">
              <a:xfrm>
                <a:off x="877722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8" name="Rectangle 28"/>
              <p:cNvSpPr>
                <a:spLocks noChangeArrowheads="1"/>
              </p:cNvSpPr>
              <p:nvPr/>
            </p:nvSpPr>
            <p:spPr bwMode="auto">
              <a:xfrm>
                <a:off x="886757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29" name="Rectangle 29"/>
              <p:cNvSpPr>
                <a:spLocks noChangeArrowheads="1"/>
              </p:cNvSpPr>
              <p:nvPr/>
            </p:nvSpPr>
            <p:spPr bwMode="auto">
              <a:xfrm>
                <a:off x="8731739"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30" name="Rectangle 30"/>
              <p:cNvSpPr>
                <a:spLocks noChangeArrowheads="1"/>
              </p:cNvSpPr>
              <p:nvPr/>
            </p:nvSpPr>
            <p:spPr bwMode="auto">
              <a:xfrm>
                <a:off x="8958548"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31" name="Rectangle 31"/>
              <p:cNvSpPr>
                <a:spLocks noChangeArrowheads="1"/>
              </p:cNvSpPr>
              <p:nvPr/>
            </p:nvSpPr>
            <p:spPr bwMode="auto">
              <a:xfrm>
                <a:off x="8731739"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32" name="Rectangle 32"/>
              <p:cNvSpPr>
                <a:spLocks noChangeArrowheads="1"/>
              </p:cNvSpPr>
              <p:nvPr/>
            </p:nvSpPr>
            <p:spPr bwMode="auto">
              <a:xfrm>
                <a:off x="882271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33" name="Rectangle 33"/>
              <p:cNvSpPr>
                <a:spLocks noChangeArrowheads="1"/>
              </p:cNvSpPr>
              <p:nvPr/>
            </p:nvSpPr>
            <p:spPr bwMode="auto">
              <a:xfrm>
                <a:off x="891306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34" name="Rectangle 34"/>
              <p:cNvSpPr>
                <a:spLocks noChangeArrowheads="1"/>
              </p:cNvSpPr>
              <p:nvPr/>
            </p:nvSpPr>
            <p:spPr bwMode="auto">
              <a:xfrm>
                <a:off x="877722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35" name="Rectangle 35"/>
              <p:cNvSpPr>
                <a:spLocks noChangeArrowheads="1"/>
              </p:cNvSpPr>
              <p:nvPr/>
            </p:nvSpPr>
            <p:spPr bwMode="auto">
              <a:xfrm>
                <a:off x="886757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36" name="Rectangle 36"/>
              <p:cNvSpPr>
                <a:spLocks noChangeArrowheads="1"/>
              </p:cNvSpPr>
              <p:nvPr/>
            </p:nvSpPr>
            <p:spPr bwMode="auto">
              <a:xfrm>
                <a:off x="8731739"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sp>
            <p:nvSpPr>
              <p:cNvPr id="237" name="Rectangle 37"/>
              <p:cNvSpPr>
                <a:spLocks noChangeArrowheads="1"/>
              </p:cNvSpPr>
              <p:nvPr/>
            </p:nvSpPr>
            <p:spPr bwMode="auto">
              <a:xfrm>
                <a:off x="8958548"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67"/>
                <a:endParaRPr lang="en-US" dirty="0" smtClean="0">
                  <a:latin typeface="Arial" panose="020B0604020202020204" pitchFamily="34" charset="0"/>
                  <a:cs typeface="Arial" panose="020B0604020202020204" pitchFamily="34" charset="0"/>
                </a:endParaRPr>
              </a:p>
            </p:txBody>
          </p:sp>
        </p:grpSp>
      </p:grpSp>
      <p:cxnSp>
        <p:nvCxnSpPr>
          <p:cNvPr id="274" name="Straight Connector 273"/>
          <p:cNvCxnSpPr>
            <a:stCxn id="215" idx="0"/>
          </p:cNvCxnSpPr>
          <p:nvPr/>
        </p:nvCxnSpPr>
        <p:spPr bwMode="auto">
          <a:xfrm flipV="1">
            <a:off x="3794292" y="3691778"/>
            <a:ext cx="0" cy="479683"/>
          </a:xfrm>
          <a:prstGeom prst="line">
            <a:avLst/>
          </a:prstGeom>
          <a:solidFill>
            <a:srgbClr val="0183B7"/>
          </a:solidFill>
          <a:ln w="19050" cap="flat" cmpd="sng" algn="ctr">
            <a:solidFill>
              <a:schemeClr val="accent1"/>
            </a:solidFill>
            <a:prstDash val="solid"/>
            <a:round/>
            <a:headEnd type="none" w="med" len="med"/>
            <a:tailEnd type="none" w="med" len="med"/>
          </a:ln>
          <a:effectLst/>
        </p:spPr>
      </p:cxnSp>
      <p:sp>
        <p:nvSpPr>
          <p:cNvPr id="294" name="Rectangle 293"/>
          <p:cNvSpPr/>
          <p:nvPr/>
        </p:nvSpPr>
        <p:spPr>
          <a:xfrm>
            <a:off x="5626997" y="3479298"/>
            <a:ext cx="206788" cy="123111"/>
          </a:xfrm>
          <a:prstGeom prst="rect">
            <a:avLst/>
          </a:prstGeom>
        </p:spPr>
        <p:txBody>
          <a:bodyPr wrap="none" lIns="0" tIns="0" rIns="0" bIns="0">
            <a:spAutoFit/>
          </a:bodyPr>
          <a:lstStyle/>
          <a:p>
            <a:r>
              <a:rPr lang="en-US" sz="800" dirty="0" err="1">
                <a:solidFill>
                  <a:schemeClr val="bg1"/>
                </a:solidFill>
              </a:rPr>
              <a:t>SXP</a:t>
            </a:r>
            <a:endParaRPr lang="en-US" sz="800" dirty="0">
              <a:solidFill>
                <a:schemeClr val="bg1"/>
              </a:solidFill>
            </a:endParaRPr>
          </a:p>
        </p:txBody>
      </p:sp>
      <p:pic>
        <p:nvPicPr>
          <p:cNvPr id="157" name="Picture 11" descr="guest_red_tie.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6645" y="3076473"/>
            <a:ext cx="677456" cy="737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8" name="Straight Connector 157"/>
          <p:cNvCxnSpPr/>
          <p:nvPr/>
        </p:nvCxnSpPr>
        <p:spPr>
          <a:xfrm>
            <a:off x="2429185" y="3667549"/>
            <a:ext cx="2767474" cy="0"/>
          </a:xfrm>
          <a:prstGeom prst="line">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2404592" y="3731221"/>
            <a:ext cx="1144394" cy="221609"/>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en-US" sz="1100" dirty="0">
                <a:solidFill>
                  <a:srgbClr val="000000"/>
                </a:solidFill>
              </a:rPr>
              <a:t>RADIUS AAA</a:t>
            </a:r>
          </a:p>
        </p:txBody>
      </p:sp>
      <p:sp>
        <p:nvSpPr>
          <p:cNvPr id="161" name="Rectangle 160"/>
          <p:cNvSpPr/>
          <p:nvPr/>
        </p:nvSpPr>
        <p:spPr>
          <a:xfrm>
            <a:off x="148652" y="3789634"/>
            <a:ext cx="1273444" cy="577091"/>
          </a:xfrm>
          <a:prstGeom prst="rect">
            <a:avLst/>
          </a:prstGeom>
        </p:spPr>
        <p:txBody>
          <a:bodyPr wrap="none" lIns="68589" tIns="34295" rIns="68589" bIns="34295">
            <a:spAutoFit/>
          </a:bodyPr>
          <a:lstStyle/>
          <a:p>
            <a:pPr algn="ctr" defTabSz="685777">
              <a:defRPr/>
            </a:pPr>
            <a:r>
              <a:rPr lang="en-US" sz="1100" dirty="0">
                <a:solidFill>
                  <a:schemeClr val="tx1">
                    <a:lumMod val="50000"/>
                  </a:schemeClr>
                </a:solidFill>
              </a:rPr>
              <a:t>User: </a:t>
            </a:r>
            <a:r>
              <a:rPr lang="en-US" sz="1100" dirty="0" err="1">
                <a:solidFill>
                  <a:schemeClr val="tx1">
                    <a:lumMod val="50000"/>
                  </a:schemeClr>
                </a:solidFill>
              </a:rPr>
              <a:t>jsmith</a:t>
            </a:r>
            <a:endParaRPr lang="en-US" sz="1100" dirty="0">
              <a:solidFill>
                <a:schemeClr val="tx1">
                  <a:lumMod val="50000"/>
                </a:schemeClr>
              </a:solidFill>
            </a:endParaRPr>
          </a:p>
          <a:p>
            <a:pPr algn="ctr" defTabSz="685777">
              <a:defRPr/>
            </a:pPr>
            <a:r>
              <a:rPr lang="en-US" sz="1100" dirty="0">
                <a:solidFill>
                  <a:schemeClr val="tx1">
                    <a:lumMod val="50000"/>
                  </a:schemeClr>
                </a:solidFill>
              </a:rPr>
              <a:t>IP: 1.2.3.4 </a:t>
            </a:r>
          </a:p>
          <a:p>
            <a:pPr algn="ctr" defTabSz="685777">
              <a:defRPr/>
            </a:pPr>
            <a:r>
              <a:rPr lang="en-US" sz="1100" dirty="0">
                <a:solidFill>
                  <a:schemeClr val="tx1">
                    <a:lumMod val="50000"/>
                  </a:schemeClr>
                </a:solidFill>
              </a:rPr>
              <a:t>11:22:33:44:55:66</a:t>
            </a:r>
          </a:p>
        </p:txBody>
      </p:sp>
      <p:sp>
        <p:nvSpPr>
          <p:cNvPr id="167" name="TextBox 166"/>
          <p:cNvSpPr txBox="1"/>
          <p:nvPr/>
        </p:nvSpPr>
        <p:spPr>
          <a:xfrm>
            <a:off x="5712663" y="1896035"/>
            <a:ext cx="616155" cy="235449"/>
          </a:xfrm>
          <a:prstGeom prst="rect">
            <a:avLst/>
          </a:prstGeom>
          <a:solidFill>
            <a:srgbClr val="CCFFFF"/>
          </a:solidFill>
          <a:ln>
            <a:solidFill>
              <a:srgbClr val="0070C0"/>
            </a:solidFill>
          </a:ln>
        </p:spPr>
        <p:txBody>
          <a:bodyPr wrap="square" lIns="34295" tIns="34295" rIns="34295" bIns="34295" rtlCol="0" anchor="ctr">
            <a:spAutoFit/>
          </a:bodyPr>
          <a:lstStyle/>
          <a:p>
            <a:pPr algn="ctr">
              <a:lnSpc>
                <a:spcPct val="90000"/>
              </a:lnSpc>
              <a:spcBef>
                <a:spcPts val="450"/>
              </a:spcBef>
            </a:pPr>
            <a:r>
              <a:rPr lang="en-US" sz="1200" dirty="0" err="1">
                <a:solidFill>
                  <a:srgbClr val="000000"/>
                </a:solidFill>
              </a:rPr>
              <a:t>WMI</a:t>
            </a:r>
            <a:endParaRPr lang="en-US" sz="1200" dirty="0">
              <a:solidFill>
                <a:srgbClr val="000000"/>
              </a:solidFill>
            </a:endParaRPr>
          </a:p>
        </p:txBody>
      </p:sp>
      <p:cxnSp>
        <p:nvCxnSpPr>
          <p:cNvPr id="170" name="Straight Connector 169"/>
          <p:cNvCxnSpPr/>
          <p:nvPr/>
        </p:nvCxnSpPr>
        <p:spPr>
          <a:xfrm>
            <a:off x="7739018" y="2822504"/>
            <a:ext cx="0" cy="532833"/>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4039598" y="3720250"/>
            <a:ext cx="1157061" cy="704520"/>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7658498" y="2876290"/>
            <a:ext cx="1418656" cy="376780"/>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ja-JP" altLang="en-US" sz="1100" dirty="0" smtClean="0">
                <a:solidFill>
                  <a:srgbClr val="000000"/>
                </a:solidFill>
              </a:rPr>
              <a:t>セッショントピックを</a:t>
            </a:r>
            <a:r>
              <a:rPr lang="en-US" sz="1100" dirty="0" err="1" smtClean="0">
                <a:solidFill>
                  <a:srgbClr val="000000"/>
                </a:solidFill>
              </a:rPr>
              <a:t>pxGrid</a:t>
            </a:r>
            <a:r>
              <a:rPr lang="ja-JP" altLang="en-US" sz="1100" dirty="0" smtClean="0">
                <a:solidFill>
                  <a:srgbClr val="000000"/>
                </a:solidFill>
              </a:rPr>
              <a:t>に</a:t>
            </a:r>
            <a:r>
              <a:rPr lang="en-US" altLang="ja-JP" sz="1100" dirty="0" smtClean="0">
                <a:solidFill>
                  <a:srgbClr val="000000"/>
                </a:solidFill>
              </a:rPr>
              <a:t>Publish</a:t>
            </a:r>
            <a:endParaRPr lang="en-US" sz="1100" dirty="0">
              <a:solidFill>
                <a:srgbClr val="000000"/>
              </a:solidFill>
            </a:endParaRPr>
          </a:p>
        </p:txBody>
      </p:sp>
      <p:sp>
        <p:nvSpPr>
          <p:cNvPr id="173" name="TextBox 172"/>
          <p:cNvSpPr txBox="1"/>
          <p:nvPr/>
        </p:nvSpPr>
        <p:spPr>
          <a:xfrm>
            <a:off x="4491516" y="4095765"/>
            <a:ext cx="1682682" cy="529129"/>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en-US" sz="1100" dirty="0" smtClean="0">
                <a:solidFill>
                  <a:srgbClr val="000000"/>
                </a:solidFill>
              </a:rPr>
              <a:t>RADIUS </a:t>
            </a:r>
            <a:r>
              <a:rPr lang="en-US" sz="1100" dirty="0">
                <a:solidFill>
                  <a:srgbClr val="000000"/>
                </a:solidFill>
              </a:rPr>
              <a:t>+ </a:t>
            </a:r>
            <a:r>
              <a:rPr lang="en-US" sz="1100" dirty="0" smtClean="0">
                <a:solidFill>
                  <a:srgbClr val="000000"/>
                </a:solidFill>
              </a:rPr>
              <a:t>EZC </a:t>
            </a:r>
            <a:r>
              <a:rPr lang="ja-JP" altLang="en-US" sz="1100" dirty="0" smtClean="0">
                <a:solidFill>
                  <a:srgbClr val="000000"/>
                </a:solidFill>
              </a:rPr>
              <a:t>から得た</a:t>
            </a:r>
            <a:r>
              <a:rPr lang="en-US" sz="1100" dirty="0" smtClean="0">
                <a:solidFill>
                  <a:srgbClr val="000000"/>
                </a:solidFill>
              </a:rPr>
              <a:t>IP : SGT </a:t>
            </a:r>
            <a:r>
              <a:rPr lang="ja-JP" altLang="en-US" sz="1100" dirty="0" smtClean="0">
                <a:solidFill>
                  <a:srgbClr val="000000"/>
                </a:solidFill>
              </a:rPr>
              <a:t>マッピング情報を</a:t>
            </a:r>
            <a:r>
              <a:rPr lang="en-US" sz="1100" dirty="0" smtClean="0">
                <a:solidFill>
                  <a:srgbClr val="000000"/>
                </a:solidFill>
              </a:rPr>
              <a:t>SXP</a:t>
            </a:r>
            <a:r>
              <a:rPr lang="ja-JP" altLang="en-US" sz="1100" dirty="0" smtClean="0">
                <a:solidFill>
                  <a:srgbClr val="000000"/>
                </a:solidFill>
              </a:rPr>
              <a:t>ピアにアップデート</a:t>
            </a:r>
            <a:endParaRPr lang="en-US" sz="1100" dirty="0">
              <a:solidFill>
                <a:srgbClr val="000000"/>
              </a:solidFill>
            </a:endParaRPr>
          </a:p>
        </p:txBody>
      </p:sp>
      <p:sp>
        <p:nvSpPr>
          <p:cNvPr id="174" name="TextBox 168"/>
          <p:cNvSpPr txBox="1">
            <a:spLocks noChangeArrowheads="1"/>
          </p:cNvSpPr>
          <p:nvPr/>
        </p:nvSpPr>
        <p:spPr bwMode="auto">
          <a:xfrm>
            <a:off x="1469955" y="3720618"/>
            <a:ext cx="990219" cy="292903"/>
          </a:xfrm>
          <a:prstGeom prst="rect">
            <a:avLst/>
          </a:prstGeom>
          <a:noFill/>
          <a:ln w="9525">
            <a:noFill/>
            <a:miter lim="800000"/>
            <a:headEnd/>
            <a:tailEnd/>
          </a:ln>
        </p:spPr>
        <p:txBody>
          <a:bodyPr wrap="square" lIns="68586" tIns="34293" rIns="68586" bIns="34293">
            <a:prstTxWarp prst="textNoShape">
              <a:avLst/>
            </a:prstTxWarp>
            <a:noAutofit/>
          </a:bodyPr>
          <a:lstStyle/>
          <a:p>
            <a:pPr algn="ctr"/>
            <a:r>
              <a:rPr lang="ja-JP" altLang="en-US" sz="1100" dirty="0" smtClean="0">
                <a:solidFill>
                  <a:schemeClr val="tx1">
                    <a:lumMod val="50000"/>
                  </a:schemeClr>
                </a:solidFill>
                <a:latin typeface="Arial" panose="020B0604020202020204" pitchFamily="34" charset="0"/>
                <a:cs typeface="Arial" panose="020B0604020202020204" pitchFamily="34" charset="0"/>
              </a:rPr>
              <a:t>スイッチ</a:t>
            </a:r>
            <a:endParaRPr lang="en-US" sz="1100" dirty="0">
              <a:solidFill>
                <a:schemeClr val="tx1">
                  <a:lumMod val="50000"/>
                </a:schemeClr>
              </a:solidFill>
              <a:latin typeface="Arial" panose="020B0604020202020204" pitchFamily="34" charset="0"/>
              <a:cs typeface="Arial" panose="020B0604020202020204" pitchFamily="34" charset="0"/>
            </a:endParaRPr>
          </a:p>
        </p:txBody>
      </p:sp>
      <p:pic>
        <p:nvPicPr>
          <p:cNvPr id="176" name="Picture 20" descr="serv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91733" y="1137849"/>
            <a:ext cx="544421" cy="666463"/>
          </a:xfrm>
          <a:prstGeom prst="rect">
            <a:avLst/>
          </a:prstGeom>
          <a:noFill/>
        </p:spPr>
      </p:pic>
      <p:cxnSp>
        <p:nvCxnSpPr>
          <p:cNvPr id="18" name="Straight Arrow Connector 17"/>
          <p:cNvCxnSpPr>
            <a:stCxn id="372" idx="0"/>
          </p:cNvCxnSpPr>
          <p:nvPr/>
        </p:nvCxnSpPr>
        <p:spPr>
          <a:xfrm flipH="1" flipV="1">
            <a:off x="5537708" y="1724586"/>
            <a:ext cx="8687" cy="541740"/>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pic>
        <p:nvPicPr>
          <p:cNvPr id="399" name="Picture 20" descr="serv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275048" y="1142560"/>
            <a:ext cx="544421" cy="666463"/>
          </a:xfrm>
          <a:prstGeom prst="rect">
            <a:avLst/>
          </a:prstGeom>
          <a:noFill/>
        </p:spPr>
      </p:pic>
      <p:pic>
        <p:nvPicPr>
          <p:cNvPr id="404" name="Picture 20" descr="serv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33504" y="1142560"/>
            <a:ext cx="544421" cy="666463"/>
          </a:xfrm>
          <a:prstGeom prst="rect">
            <a:avLst/>
          </a:prstGeom>
          <a:noFill/>
        </p:spPr>
      </p:pic>
      <p:cxnSp>
        <p:nvCxnSpPr>
          <p:cNvPr id="413" name="Straight Arrow Connector 412"/>
          <p:cNvCxnSpPr>
            <a:stCxn id="372" idx="0"/>
          </p:cNvCxnSpPr>
          <p:nvPr/>
        </p:nvCxnSpPr>
        <p:spPr>
          <a:xfrm flipH="1" flipV="1">
            <a:off x="3916749" y="1653990"/>
            <a:ext cx="1629646" cy="612337"/>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414" name="Straight Arrow Connector 413"/>
          <p:cNvCxnSpPr>
            <a:stCxn id="372" idx="0"/>
          </p:cNvCxnSpPr>
          <p:nvPr/>
        </p:nvCxnSpPr>
        <p:spPr>
          <a:xfrm flipH="1" flipV="1">
            <a:off x="4746468" y="1732107"/>
            <a:ext cx="799927" cy="534220"/>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415" name="Straight Arrow Connector 414"/>
          <p:cNvCxnSpPr/>
          <p:nvPr/>
        </p:nvCxnSpPr>
        <p:spPr>
          <a:xfrm flipV="1">
            <a:off x="4650202" y="1724586"/>
            <a:ext cx="839341" cy="541741"/>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416" name="Straight Arrow Connector 415"/>
          <p:cNvCxnSpPr>
            <a:stCxn id="279" idx="0"/>
          </p:cNvCxnSpPr>
          <p:nvPr/>
        </p:nvCxnSpPr>
        <p:spPr>
          <a:xfrm flipH="1" flipV="1">
            <a:off x="3916749" y="1732106"/>
            <a:ext cx="737587" cy="541740"/>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417" name="Straight Arrow Connector 416"/>
          <p:cNvCxnSpPr/>
          <p:nvPr/>
        </p:nvCxnSpPr>
        <p:spPr>
          <a:xfrm flipH="1" flipV="1">
            <a:off x="4616662" y="1732106"/>
            <a:ext cx="8689" cy="541741"/>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grpSp>
        <p:nvGrpSpPr>
          <p:cNvPr id="366" name="Group 365"/>
          <p:cNvGrpSpPr>
            <a:grpSpLocks noChangeAspect="1"/>
          </p:cNvGrpSpPr>
          <p:nvPr/>
        </p:nvGrpSpPr>
        <p:grpSpPr>
          <a:xfrm>
            <a:off x="5192735" y="2266327"/>
            <a:ext cx="747756" cy="526727"/>
            <a:chOff x="12624594" y="2057400"/>
            <a:chExt cx="1530566" cy="1078322"/>
          </a:xfrm>
        </p:grpSpPr>
        <p:grpSp>
          <p:nvGrpSpPr>
            <p:cNvPr id="368" name="Group 217"/>
            <p:cNvGrpSpPr/>
            <p:nvPr/>
          </p:nvGrpSpPr>
          <p:grpSpPr>
            <a:xfrm>
              <a:off x="12624594" y="2057400"/>
              <a:ext cx="1447799" cy="1078322"/>
              <a:chOff x="2667000" y="4876800"/>
              <a:chExt cx="1447799" cy="1078322"/>
            </a:xfrm>
          </p:grpSpPr>
          <p:grpSp>
            <p:nvGrpSpPr>
              <p:cNvPr id="370"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372"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373"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37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8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9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371" name="Picture 370" descr="pdp_n_16.png"/>
              <p:cNvPicPr>
                <a:picLocks noChangeAspect="1"/>
              </p:cNvPicPr>
              <p:nvPr/>
            </p:nvPicPr>
            <p:blipFill>
              <a:blip r:embed="rId4" cstate="print"/>
              <a:stretch>
                <a:fillRect/>
              </a:stretch>
            </p:blipFill>
            <p:spPr>
              <a:xfrm>
                <a:off x="3723177" y="5657746"/>
                <a:ext cx="229655" cy="221176"/>
              </a:xfrm>
              <a:prstGeom prst="rect">
                <a:avLst/>
              </a:prstGeom>
            </p:spPr>
          </p:pic>
        </p:grpSp>
        <p:sp>
          <p:nvSpPr>
            <p:cNvPr id="369" name="TextBox 368"/>
            <p:cNvSpPr txBox="1"/>
            <p:nvPr/>
          </p:nvSpPr>
          <p:spPr>
            <a:xfrm>
              <a:off x="13285327" y="2189910"/>
              <a:ext cx="869833" cy="693092"/>
            </a:xfrm>
            <a:prstGeom prst="rect">
              <a:avLst/>
            </a:prstGeom>
            <a:noFill/>
          </p:spPr>
          <p:txBody>
            <a:bodyPr wrap="square" rtlCol="0">
              <a:spAutoFit/>
            </a:bodyPr>
            <a:lstStyle/>
            <a:p>
              <a:r>
                <a:rPr lang="en-US" sz="800" dirty="0">
                  <a:solidFill>
                    <a:schemeClr val="bg1"/>
                  </a:solidFill>
                </a:rPr>
                <a:t> PSN</a:t>
              </a:r>
              <a:br>
                <a:rPr lang="en-US" sz="800" dirty="0">
                  <a:solidFill>
                    <a:schemeClr val="bg1"/>
                  </a:solidFill>
                </a:rPr>
              </a:br>
              <a:endParaRPr lang="en-US" sz="800" dirty="0">
                <a:solidFill>
                  <a:schemeClr val="bg1"/>
                </a:solidFill>
              </a:endParaRPr>
            </a:p>
          </p:txBody>
        </p:sp>
      </p:grpSp>
      <p:grpSp>
        <p:nvGrpSpPr>
          <p:cNvPr id="273" name="Group 272"/>
          <p:cNvGrpSpPr>
            <a:grpSpLocks noChangeAspect="1"/>
          </p:cNvGrpSpPr>
          <p:nvPr/>
        </p:nvGrpSpPr>
        <p:grpSpPr>
          <a:xfrm>
            <a:off x="4300675" y="2273847"/>
            <a:ext cx="747756" cy="526727"/>
            <a:chOff x="12624594" y="2057400"/>
            <a:chExt cx="1530566" cy="1078322"/>
          </a:xfrm>
        </p:grpSpPr>
        <p:grpSp>
          <p:nvGrpSpPr>
            <p:cNvPr id="275" name="Group 217"/>
            <p:cNvGrpSpPr/>
            <p:nvPr/>
          </p:nvGrpSpPr>
          <p:grpSpPr>
            <a:xfrm>
              <a:off x="12624594" y="2057400"/>
              <a:ext cx="1447799" cy="1078322"/>
              <a:chOff x="2667000" y="4876800"/>
              <a:chExt cx="1447799" cy="1078322"/>
            </a:xfrm>
          </p:grpSpPr>
          <p:grpSp>
            <p:nvGrpSpPr>
              <p:cNvPr id="277"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279"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280"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8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278" name="Picture 277" descr="pdp_n_16.png"/>
              <p:cNvPicPr>
                <a:picLocks noChangeAspect="1"/>
              </p:cNvPicPr>
              <p:nvPr/>
            </p:nvPicPr>
            <p:blipFill>
              <a:blip r:embed="rId4" cstate="print"/>
              <a:stretch>
                <a:fillRect/>
              </a:stretch>
            </p:blipFill>
            <p:spPr>
              <a:xfrm>
                <a:off x="3723177" y="5657746"/>
                <a:ext cx="229655" cy="221176"/>
              </a:xfrm>
              <a:prstGeom prst="rect">
                <a:avLst/>
              </a:prstGeom>
            </p:spPr>
          </p:pic>
        </p:grpSp>
        <p:sp>
          <p:nvSpPr>
            <p:cNvPr id="276" name="TextBox 275"/>
            <p:cNvSpPr txBox="1"/>
            <p:nvPr/>
          </p:nvSpPr>
          <p:spPr>
            <a:xfrm>
              <a:off x="13285327" y="2189910"/>
              <a:ext cx="869833" cy="693092"/>
            </a:xfrm>
            <a:prstGeom prst="rect">
              <a:avLst/>
            </a:prstGeom>
            <a:noFill/>
          </p:spPr>
          <p:txBody>
            <a:bodyPr wrap="square" rtlCol="0">
              <a:spAutoFit/>
            </a:bodyPr>
            <a:lstStyle/>
            <a:p>
              <a:r>
                <a:rPr lang="en-US" sz="800" dirty="0">
                  <a:solidFill>
                    <a:schemeClr val="bg1"/>
                  </a:solidFill>
                </a:rPr>
                <a:t> PSN</a:t>
              </a:r>
              <a:br>
                <a:rPr lang="en-US" sz="800" dirty="0">
                  <a:solidFill>
                    <a:schemeClr val="bg1"/>
                  </a:solidFill>
                </a:rPr>
              </a:br>
              <a:endParaRPr lang="en-US" sz="800" dirty="0">
                <a:solidFill>
                  <a:schemeClr val="bg1"/>
                </a:solidFill>
              </a:endParaRPr>
            </a:p>
          </p:txBody>
        </p:sp>
      </p:grpSp>
      <p:cxnSp>
        <p:nvCxnSpPr>
          <p:cNvPr id="418" name="Straight Connector 417"/>
          <p:cNvCxnSpPr>
            <a:endCxn id="279" idx="2"/>
          </p:cNvCxnSpPr>
          <p:nvPr/>
        </p:nvCxnSpPr>
        <p:spPr bwMode="auto">
          <a:xfrm flipV="1">
            <a:off x="4039598" y="2800574"/>
            <a:ext cx="614737" cy="739318"/>
          </a:xfrm>
          <a:prstGeom prst="line">
            <a:avLst/>
          </a:prstGeom>
          <a:solidFill>
            <a:srgbClr val="0183B7"/>
          </a:solidFill>
          <a:ln w="19050" cap="flat" cmpd="sng" algn="ctr">
            <a:solidFill>
              <a:schemeClr val="accent1"/>
            </a:solidFill>
            <a:prstDash val="solid"/>
            <a:round/>
            <a:headEnd type="none" w="med" len="med"/>
            <a:tailEnd type="none" w="med" len="med"/>
          </a:ln>
          <a:effectLst/>
        </p:spPr>
      </p:cxnSp>
      <p:cxnSp>
        <p:nvCxnSpPr>
          <p:cNvPr id="419" name="Straight Connector 418"/>
          <p:cNvCxnSpPr>
            <a:endCxn id="372" idx="2"/>
          </p:cNvCxnSpPr>
          <p:nvPr/>
        </p:nvCxnSpPr>
        <p:spPr bwMode="auto">
          <a:xfrm flipV="1">
            <a:off x="4039598" y="2793053"/>
            <a:ext cx="1506797" cy="776721"/>
          </a:xfrm>
          <a:prstGeom prst="line">
            <a:avLst/>
          </a:prstGeom>
          <a:solidFill>
            <a:srgbClr val="0183B7"/>
          </a:solidFill>
          <a:ln w="19050" cap="flat" cmpd="sng" algn="ctr">
            <a:solidFill>
              <a:schemeClr val="accent1"/>
            </a:solidFill>
            <a:prstDash val="solid"/>
            <a:round/>
            <a:headEnd type="none" w="med" len="med"/>
            <a:tailEnd type="none" w="med" len="med"/>
          </a:ln>
          <a:effectLst/>
        </p:spPr>
      </p:cxnSp>
      <p:pic>
        <p:nvPicPr>
          <p:cNvPr id="65" name="Picture 29" descr="\\MV-FS\Projects\Cisco\References\Brand Assets\Kubrick Icons\Device Icons\Device_service_module_3058_default_256.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383056" y="3081652"/>
            <a:ext cx="825129" cy="824914"/>
          </a:xfrm>
          <a:prstGeom prst="rect">
            <a:avLst/>
          </a:prstGeom>
          <a:noFill/>
        </p:spPr>
      </p:pic>
      <p:grpSp>
        <p:nvGrpSpPr>
          <p:cNvPr id="420" name="Group 419"/>
          <p:cNvGrpSpPr/>
          <p:nvPr/>
        </p:nvGrpSpPr>
        <p:grpSpPr>
          <a:xfrm>
            <a:off x="7349112" y="1489537"/>
            <a:ext cx="698479" cy="524223"/>
            <a:chOff x="1321954" y="2524628"/>
            <a:chExt cx="814307" cy="606556"/>
          </a:xfrm>
        </p:grpSpPr>
        <p:grpSp>
          <p:nvGrpSpPr>
            <p:cNvPr id="421" name="Group 420"/>
            <p:cNvGrpSpPr/>
            <p:nvPr/>
          </p:nvGrpSpPr>
          <p:grpSpPr>
            <a:xfrm>
              <a:off x="1321954" y="2524628"/>
              <a:ext cx="814307" cy="606556"/>
              <a:chOff x="2667000" y="4876800"/>
              <a:chExt cx="1447799" cy="1078322"/>
            </a:xfrm>
          </p:grpSpPr>
          <p:grpSp>
            <p:nvGrpSpPr>
              <p:cNvPr id="423" name="Group 422"/>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425" name="Picture 424" descr="\\MV-FS\Projects\Cisco\References\Brand Assets\Kubrick Icons\Device Icons\Device_generic_3048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426" name="Group 425"/>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427" name="Freeform 426"/>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28" name="Freeform 427"/>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29" name="Freeform 428"/>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0" name="Freeform 429"/>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1" name="Freeform 430"/>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2" name="Freeform 431"/>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3" name="Freeform 432"/>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4" name="Freeform 433"/>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5" name="Freeform 434"/>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6" name="Freeform 435"/>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7" name="Freeform 436"/>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8" name="Freeform 437"/>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39" name="Freeform 438"/>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0" name="Freeform 439"/>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1" name="Freeform 440"/>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2" name="Freeform 441"/>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3" name="Freeform 442"/>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4" name="Freeform 443"/>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5" name="Freeform 444"/>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6" name="Freeform 445"/>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7" name="Freeform 446"/>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8" name="Freeform 447"/>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49" name="Freeform 448"/>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sp>
                <p:nvSpPr>
                  <p:cNvPr id="450" name="Freeform 449"/>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chemeClr val="lt1"/>
                      </a:solidFill>
                    </a:endParaRPr>
                  </a:p>
                </p:txBody>
              </p:sp>
            </p:grpSp>
          </p:grpSp>
          <p:pic>
            <p:nvPicPr>
              <p:cNvPr id="424" name="Picture 423" descr="mnt_n_16.png"/>
              <p:cNvPicPr>
                <a:picLocks noChangeAspect="1"/>
              </p:cNvPicPr>
              <p:nvPr/>
            </p:nvPicPr>
            <p:blipFill>
              <a:blip r:embed="rId8" cstate="print"/>
              <a:stretch>
                <a:fillRect/>
              </a:stretch>
            </p:blipFill>
            <p:spPr>
              <a:xfrm>
                <a:off x="3723177" y="5646224"/>
                <a:ext cx="229655" cy="221176"/>
              </a:xfrm>
              <a:prstGeom prst="rect">
                <a:avLst/>
              </a:prstGeom>
            </p:spPr>
          </p:pic>
        </p:grpSp>
        <p:sp>
          <p:nvSpPr>
            <p:cNvPr id="422" name="Rectangle 421"/>
            <p:cNvSpPr/>
            <p:nvPr/>
          </p:nvSpPr>
          <p:spPr>
            <a:xfrm>
              <a:off x="1798218" y="2669122"/>
              <a:ext cx="239209" cy="142446"/>
            </a:xfrm>
            <a:prstGeom prst="rect">
              <a:avLst/>
            </a:prstGeom>
          </p:spPr>
          <p:txBody>
            <a:bodyPr wrap="none" lIns="0" tIns="0" rIns="0" bIns="0">
              <a:spAutoFit/>
            </a:bodyPr>
            <a:lstStyle/>
            <a:p>
              <a:r>
                <a:rPr lang="en-US" sz="800" dirty="0">
                  <a:solidFill>
                    <a:schemeClr val="bg1"/>
                  </a:solidFill>
                </a:rPr>
                <a:t>MnT</a:t>
              </a:r>
            </a:p>
          </p:txBody>
        </p:sp>
      </p:grpSp>
      <p:sp>
        <p:nvSpPr>
          <p:cNvPr id="451" name="TextBox 450"/>
          <p:cNvSpPr txBox="1"/>
          <p:nvPr/>
        </p:nvSpPr>
        <p:spPr>
          <a:xfrm>
            <a:off x="7149556" y="3873614"/>
            <a:ext cx="1306486" cy="224431"/>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en-US" sz="1100" dirty="0" err="1">
                <a:solidFill>
                  <a:srgbClr val="000000"/>
                </a:solidFill>
              </a:rPr>
              <a:t>pxGrid</a:t>
            </a:r>
            <a:r>
              <a:rPr lang="en-US" sz="1100" dirty="0">
                <a:solidFill>
                  <a:srgbClr val="000000"/>
                </a:solidFill>
              </a:rPr>
              <a:t> </a:t>
            </a:r>
            <a:r>
              <a:rPr lang="ja-JP" altLang="en-US" sz="1100" dirty="0" smtClean="0">
                <a:solidFill>
                  <a:srgbClr val="000000"/>
                </a:solidFill>
              </a:rPr>
              <a:t>コントローラ</a:t>
            </a:r>
            <a:endParaRPr lang="en-US" sz="1100" dirty="0">
              <a:solidFill>
                <a:srgbClr val="000000"/>
              </a:solidFill>
            </a:endParaRPr>
          </a:p>
        </p:txBody>
      </p:sp>
      <p:sp>
        <p:nvSpPr>
          <p:cNvPr id="452" name="TextBox 451"/>
          <p:cNvSpPr txBox="1"/>
          <p:nvPr/>
        </p:nvSpPr>
        <p:spPr>
          <a:xfrm>
            <a:off x="8022597" y="2416935"/>
            <a:ext cx="673192" cy="376780"/>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ja-JP" altLang="en-US" sz="1100" dirty="0" smtClean="0">
                <a:solidFill>
                  <a:srgbClr val="000000"/>
                </a:solidFill>
              </a:rPr>
              <a:t>アクティブ</a:t>
            </a:r>
            <a:r>
              <a:rPr lang="en-US" sz="1100" dirty="0" smtClean="0">
                <a:solidFill>
                  <a:srgbClr val="000000"/>
                </a:solidFill>
              </a:rPr>
              <a:t> </a:t>
            </a:r>
            <a:r>
              <a:rPr lang="en-US" sz="1100" dirty="0">
                <a:solidFill>
                  <a:srgbClr val="000000"/>
                </a:solidFill>
              </a:rPr>
              <a:t>MnT</a:t>
            </a:r>
          </a:p>
        </p:txBody>
      </p:sp>
      <p:sp>
        <p:nvSpPr>
          <p:cNvPr id="453" name="TextBox 452"/>
          <p:cNvSpPr txBox="1"/>
          <p:nvPr/>
        </p:nvSpPr>
        <p:spPr>
          <a:xfrm>
            <a:off x="7966435" y="1600607"/>
            <a:ext cx="806789" cy="376780"/>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ja-JP" altLang="en-US" sz="1100" dirty="0" smtClean="0">
                <a:solidFill>
                  <a:srgbClr val="000000"/>
                </a:solidFill>
              </a:rPr>
              <a:t>スタンバイ</a:t>
            </a:r>
            <a:r>
              <a:rPr lang="en-US" sz="1100" dirty="0" smtClean="0">
                <a:solidFill>
                  <a:srgbClr val="000000"/>
                </a:solidFill>
              </a:rPr>
              <a:t> </a:t>
            </a:r>
            <a:r>
              <a:rPr lang="en-US" sz="1100" dirty="0">
                <a:solidFill>
                  <a:srgbClr val="000000"/>
                </a:solidFill>
              </a:rPr>
              <a:t>MnT</a:t>
            </a:r>
          </a:p>
        </p:txBody>
      </p:sp>
      <p:cxnSp>
        <p:nvCxnSpPr>
          <p:cNvPr id="454" name="Straight Connector 453"/>
          <p:cNvCxnSpPr/>
          <p:nvPr/>
        </p:nvCxnSpPr>
        <p:spPr>
          <a:xfrm flipV="1">
            <a:off x="5902155" y="2917133"/>
            <a:ext cx="1527757" cy="737433"/>
          </a:xfrm>
          <a:prstGeom prst="line">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55" name="TextBox 454"/>
          <p:cNvSpPr txBox="1"/>
          <p:nvPr/>
        </p:nvSpPr>
        <p:spPr>
          <a:xfrm rot="20040711">
            <a:off x="5957157" y="3036612"/>
            <a:ext cx="1443368" cy="224431"/>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en-US" sz="1100" dirty="0">
                <a:solidFill>
                  <a:srgbClr val="000000"/>
                </a:solidFill>
              </a:rPr>
              <a:t>CoA </a:t>
            </a:r>
            <a:r>
              <a:rPr lang="ja-JP" altLang="en-US" sz="1100" dirty="0" smtClean="0">
                <a:solidFill>
                  <a:srgbClr val="000000"/>
                </a:solidFill>
              </a:rPr>
              <a:t>セッションマージ</a:t>
            </a:r>
            <a:endParaRPr lang="en-US" sz="1100" dirty="0">
              <a:solidFill>
                <a:srgbClr val="000000"/>
              </a:solidFill>
            </a:endParaRPr>
          </a:p>
        </p:txBody>
      </p:sp>
      <p:sp>
        <p:nvSpPr>
          <p:cNvPr id="458" name="Freeform 457"/>
          <p:cNvSpPr/>
          <p:nvPr/>
        </p:nvSpPr>
        <p:spPr>
          <a:xfrm>
            <a:off x="2364241" y="3743323"/>
            <a:ext cx="3157620" cy="222645"/>
          </a:xfrm>
          <a:custGeom>
            <a:avLst/>
            <a:gdLst>
              <a:gd name="connsiteX0" fmla="*/ 1955000 w 1955000"/>
              <a:gd name="connsiteY0" fmla="*/ 26895 h 658906"/>
              <a:gd name="connsiteX1" fmla="*/ 1887765 w 1955000"/>
              <a:gd name="connsiteY1" fmla="*/ 430306 h 658906"/>
              <a:gd name="connsiteX2" fmla="*/ 1605376 w 1955000"/>
              <a:gd name="connsiteY2" fmla="*/ 618565 h 658906"/>
              <a:gd name="connsiteX3" fmla="*/ 744765 w 1955000"/>
              <a:gd name="connsiteY3" fmla="*/ 658906 h 658906"/>
              <a:gd name="connsiteX4" fmla="*/ 301012 w 1955000"/>
              <a:gd name="connsiteY4" fmla="*/ 618565 h 658906"/>
              <a:gd name="connsiteX5" fmla="*/ 58965 w 1955000"/>
              <a:gd name="connsiteY5" fmla="*/ 457200 h 658906"/>
              <a:gd name="connsiteX6" fmla="*/ 5176 w 1955000"/>
              <a:gd name="connsiteY6" fmla="*/ 94130 h 658906"/>
              <a:gd name="connsiteX7" fmla="*/ 5176 w 1955000"/>
              <a:gd name="connsiteY7" fmla="*/ 0 h 658906"/>
              <a:gd name="connsiteX0" fmla="*/ 1957683 w 1957683"/>
              <a:gd name="connsiteY0" fmla="*/ 26895 h 658906"/>
              <a:gd name="connsiteX1" fmla="*/ 1890448 w 1957683"/>
              <a:gd name="connsiteY1" fmla="*/ 430306 h 658906"/>
              <a:gd name="connsiteX2" fmla="*/ 1608059 w 1957683"/>
              <a:gd name="connsiteY2" fmla="*/ 618565 h 658906"/>
              <a:gd name="connsiteX3" fmla="*/ 747448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77790"/>
              <a:gd name="connsiteX1" fmla="*/ 1890448 w 1957683"/>
              <a:gd name="connsiteY1" fmla="*/ 430306 h 677790"/>
              <a:gd name="connsiteX2" fmla="*/ 1608059 w 1957683"/>
              <a:gd name="connsiteY2" fmla="*/ 618565 h 677790"/>
              <a:gd name="connsiteX3" fmla="*/ 958969 w 1957683"/>
              <a:gd name="connsiteY3" fmla="*/ 677790 h 677790"/>
              <a:gd name="connsiteX4" fmla="*/ 303695 w 1957683"/>
              <a:gd name="connsiteY4" fmla="*/ 618565 h 677790"/>
              <a:gd name="connsiteX5" fmla="*/ 98975 w 1957683"/>
              <a:gd name="connsiteY5" fmla="*/ 457200 h 677790"/>
              <a:gd name="connsiteX6" fmla="*/ 7859 w 1957683"/>
              <a:gd name="connsiteY6" fmla="*/ 94130 h 677790"/>
              <a:gd name="connsiteX7" fmla="*/ 7859 w 1957683"/>
              <a:gd name="connsiteY7" fmla="*/ 0 h 677790"/>
              <a:gd name="connsiteX0" fmla="*/ 1957683 w 1957683"/>
              <a:gd name="connsiteY0" fmla="*/ 26895 h 658906"/>
              <a:gd name="connsiteX1" fmla="*/ 1890448 w 1957683"/>
              <a:gd name="connsiteY1" fmla="*/ 430306 h 658906"/>
              <a:gd name="connsiteX2" fmla="*/ 1608059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58906"/>
              <a:gd name="connsiteX1" fmla="*/ 1890448 w 1957683"/>
              <a:gd name="connsiteY1" fmla="*/ 430306 h 658906"/>
              <a:gd name="connsiteX2" fmla="*/ 1595616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61168"/>
              <a:gd name="connsiteX1" fmla="*/ 1890448 w 1957683"/>
              <a:gd name="connsiteY1" fmla="*/ 430306 h 661168"/>
              <a:gd name="connsiteX2" fmla="*/ 1595616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57683 w 1957683"/>
              <a:gd name="connsiteY0" fmla="*/ 26895 h 659458"/>
              <a:gd name="connsiteX1" fmla="*/ 1890448 w 1957683"/>
              <a:gd name="connsiteY1" fmla="*/ 430306 h 659458"/>
              <a:gd name="connsiteX2" fmla="*/ 1595616 w 1957683"/>
              <a:gd name="connsiteY2" fmla="*/ 599681 h 659458"/>
              <a:gd name="connsiteX3" fmla="*/ 983854 w 1957683"/>
              <a:gd name="connsiteY3" fmla="*/ 658906 h 659458"/>
              <a:gd name="connsiteX4" fmla="*/ 303695 w 1957683"/>
              <a:gd name="connsiteY4" fmla="*/ 618565 h 659458"/>
              <a:gd name="connsiteX5" fmla="*/ 98975 w 1957683"/>
              <a:gd name="connsiteY5" fmla="*/ 457200 h 659458"/>
              <a:gd name="connsiteX6" fmla="*/ 7859 w 1957683"/>
              <a:gd name="connsiteY6" fmla="*/ 94130 h 659458"/>
              <a:gd name="connsiteX7" fmla="*/ 7859 w 1957683"/>
              <a:gd name="connsiteY7" fmla="*/ 0 h 659458"/>
              <a:gd name="connsiteX0" fmla="*/ 1957683 w 1957683"/>
              <a:gd name="connsiteY0" fmla="*/ 26895 h 661168"/>
              <a:gd name="connsiteX1" fmla="*/ 1890448 w 1957683"/>
              <a:gd name="connsiteY1" fmla="*/ 430306 h 661168"/>
              <a:gd name="connsiteX2" fmla="*/ 1657829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49898 w 1949898"/>
              <a:gd name="connsiteY0" fmla="*/ 26895 h 661168"/>
              <a:gd name="connsiteX1" fmla="*/ 1882663 w 1949898"/>
              <a:gd name="connsiteY1" fmla="*/ 430306 h 661168"/>
              <a:gd name="connsiteX2" fmla="*/ 1650044 w 1949898"/>
              <a:gd name="connsiteY2" fmla="*/ 618565 h 661168"/>
              <a:gd name="connsiteX3" fmla="*/ 976069 w 1949898"/>
              <a:gd name="connsiteY3" fmla="*/ 658906 h 661168"/>
              <a:gd name="connsiteX4" fmla="*/ 295910 w 1949898"/>
              <a:gd name="connsiteY4" fmla="*/ 618565 h 661168"/>
              <a:gd name="connsiteX5" fmla="*/ 91190 w 1949898"/>
              <a:gd name="connsiteY5" fmla="*/ 457200 h 661168"/>
              <a:gd name="connsiteX6" fmla="*/ 211596 w 1949898"/>
              <a:gd name="connsiteY6" fmla="*/ 407337 h 661168"/>
              <a:gd name="connsiteX7" fmla="*/ 74 w 1949898"/>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4916"/>
              <a:gd name="connsiteX1" fmla="*/ 1883090 w 1950325"/>
              <a:gd name="connsiteY1" fmla="*/ 430306 h 664916"/>
              <a:gd name="connsiteX2" fmla="*/ 1650471 w 1950325"/>
              <a:gd name="connsiteY2" fmla="*/ 618565 h 664916"/>
              <a:gd name="connsiteX3" fmla="*/ 976496 w 1950325"/>
              <a:gd name="connsiteY3" fmla="*/ 658906 h 664916"/>
              <a:gd name="connsiteX4" fmla="*/ 370991 w 1950325"/>
              <a:gd name="connsiteY4" fmla="*/ 642658 h 664916"/>
              <a:gd name="connsiteX5" fmla="*/ 91617 w 1950325"/>
              <a:gd name="connsiteY5" fmla="*/ 457200 h 664916"/>
              <a:gd name="connsiteX6" fmla="*/ 37829 w 1950325"/>
              <a:gd name="connsiteY6" fmla="*/ 335057 h 664916"/>
              <a:gd name="connsiteX7" fmla="*/ 501 w 1950325"/>
              <a:gd name="connsiteY7" fmla="*/ 0 h 664916"/>
              <a:gd name="connsiteX0" fmla="*/ 1950448 w 1950448"/>
              <a:gd name="connsiteY0" fmla="*/ 26895 h 659403"/>
              <a:gd name="connsiteX1" fmla="*/ 1883213 w 1950448"/>
              <a:gd name="connsiteY1" fmla="*/ 430306 h 659403"/>
              <a:gd name="connsiteX2" fmla="*/ 1650594 w 1950448"/>
              <a:gd name="connsiteY2" fmla="*/ 618565 h 659403"/>
              <a:gd name="connsiteX3" fmla="*/ 976619 w 1950448"/>
              <a:gd name="connsiteY3" fmla="*/ 658906 h 659403"/>
              <a:gd name="connsiteX4" fmla="*/ 371114 w 1950448"/>
              <a:gd name="connsiteY4" fmla="*/ 642658 h 659403"/>
              <a:gd name="connsiteX5" fmla="*/ 129067 w 1950448"/>
              <a:gd name="connsiteY5" fmla="*/ 505385 h 659403"/>
              <a:gd name="connsiteX6" fmla="*/ 37952 w 1950448"/>
              <a:gd name="connsiteY6" fmla="*/ 335057 h 659403"/>
              <a:gd name="connsiteX7" fmla="*/ 624 w 1950448"/>
              <a:gd name="connsiteY7" fmla="*/ 0 h 659403"/>
              <a:gd name="connsiteX0" fmla="*/ 1949824 w 1949824"/>
              <a:gd name="connsiteY0" fmla="*/ 26895 h 659403"/>
              <a:gd name="connsiteX1" fmla="*/ 1882589 w 1949824"/>
              <a:gd name="connsiteY1" fmla="*/ 430306 h 659403"/>
              <a:gd name="connsiteX2" fmla="*/ 1649970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9403"/>
              <a:gd name="connsiteX1" fmla="*/ 1882589 w 1949824"/>
              <a:gd name="connsiteY1" fmla="*/ 430306 h 659403"/>
              <a:gd name="connsiteX2" fmla="*/ 1557429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8907"/>
              <a:gd name="connsiteX1" fmla="*/ 1882589 w 1949824"/>
              <a:gd name="connsiteY1" fmla="*/ 430306 h 658907"/>
              <a:gd name="connsiteX2" fmla="*/ 1557429 w 1949824"/>
              <a:gd name="connsiteY2" fmla="*/ 618565 h 658907"/>
              <a:gd name="connsiteX3" fmla="*/ 975995 w 1949824"/>
              <a:gd name="connsiteY3" fmla="*/ 658906 h 658907"/>
              <a:gd name="connsiteX4" fmla="*/ 370490 w 1949824"/>
              <a:gd name="connsiteY4" fmla="*/ 642658 h 658907"/>
              <a:gd name="connsiteX5" fmla="*/ 128443 w 1949824"/>
              <a:gd name="connsiteY5" fmla="*/ 505385 h 658907"/>
              <a:gd name="connsiteX6" fmla="*/ 0 w 1949824"/>
              <a:gd name="connsiteY6" fmla="*/ 0 h 6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824" h="658907">
                <a:moveTo>
                  <a:pt x="1949824" y="26895"/>
                </a:moveTo>
                <a:cubicBezTo>
                  <a:pt x="1945342" y="179294"/>
                  <a:pt x="1947988" y="331694"/>
                  <a:pt x="1882589" y="430306"/>
                </a:cubicBezTo>
                <a:cubicBezTo>
                  <a:pt x="1817190" y="528918"/>
                  <a:pt x="1714490" y="570113"/>
                  <a:pt x="1557429" y="618565"/>
                </a:cubicBezTo>
                <a:cubicBezTo>
                  <a:pt x="1400368" y="667017"/>
                  <a:pt x="1173818" y="654891"/>
                  <a:pt x="975995" y="658906"/>
                </a:cubicBezTo>
                <a:lnTo>
                  <a:pt x="370490" y="642658"/>
                </a:lnTo>
                <a:cubicBezTo>
                  <a:pt x="229231" y="617071"/>
                  <a:pt x="190191" y="612495"/>
                  <a:pt x="128443" y="505385"/>
                </a:cubicBezTo>
                <a:cubicBezTo>
                  <a:pt x="66695" y="398275"/>
                  <a:pt x="26759" y="105289"/>
                  <a:pt x="0" y="0"/>
                </a:cubicBezTo>
              </a:path>
            </a:pathLst>
          </a:custGeom>
          <a:noFill/>
          <a:ln w="38100">
            <a:solidFill>
              <a:srgbClr val="C000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459" name="TextBox 458"/>
          <p:cNvSpPr txBox="1"/>
          <p:nvPr/>
        </p:nvSpPr>
        <p:spPr>
          <a:xfrm>
            <a:off x="4000710" y="3748570"/>
            <a:ext cx="873086" cy="221609"/>
          </a:xfrm>
          <a:prstGeom prst="rect">
            <a:avLst/>
          </a:prstGeom>
          <a:noFill/>
          <a:ln>
            <a:noFill/>
          </a:ln>
        </p:spPr>
        <p:txBody>
          <a:bodyPr wrap="square" lIns="34295" tIns="34295" rIns="34295" bIns="34295" rtlCol="0" anchor="ctr">
            <a:spAutoFit/>
          </a:bodyPr>
          <a:lstStyle/>
          <a:p>
            <a:pPr algn="ctr">
              <a:lnSpc>
                <a:spcPct val="90000"/>
              </a:lnSpc>
              <a:spcBef>
                <a:spcPts val="450"/>
              </a:spcBef>
            </a:pPr>
            <a:r>
              <a:rPr lang="en-US" sz="1100" dirty="0">
                <a:solidFill>
                  <a:srgbClr val="000000"/>
                </a:solidFill>
              </a:rPr>
              <a:t>CoA</a:t>
            </a:r>
          </a:p>
        </p:txBody>
      </p:sp>
      <p:sp>
        <p:nvSpPr>
          <p:cNvPr id="3" name="TextBox 2"/>
          <p:cNvSpPr txBox="1"/>
          <p:nvPr/>
        </p:nvSpPr>
        <p:spPr>
          <a:xfrm>
            <a:off x="3997585" y="852851"/>
            <a:ext cx="1439818" cy="307777"/>
          </a:xfrm>
          <a:prstGeom prst="rect">
            <a:avLst/>
          </a:prstGeom>
          <a:noFill/>
        </p:spPr>
        <p:txBody>
          <a:bodyPr wrap="none" rtlCol="0">
            <a:spAutoFit/>
          </a:bodyPr>
          <a:lstStyle/>
          <a:p>
            <a:r>
              <a:rPr lang="en-US" altLang="ja-JP" sz="1400" smtClean="0"/>
              <a:t>Active Directory</a:t>
            </a:r>
            <a:endParaRPr lang="en-US" sz="1400"/>
          </a:p>
        </p:txBody>
      </p:sp>
    </p:spTree>
    <p:extLst>
      <p:ext uri="{BB962C8B-B14F-4D97-AF65-F5344CB8AC3E}">
        <p14:creationId xmlns:p14="http://schemas.microsoft.com/office/powerpoint/2010/main" val="1943853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67"/>
                                        </p:tgtEl>
                                        <p:attrNameLst>
                                          <p:attrName>style.visibility</p:attrName>
                                        </p:attrNameLst>
                                      </p:cBhvr>
                                      <p:to>
                                        <p:strVal val="visible"/>
                                      </p:to>
                                    </p:set>
                                  </p:childTnLst>
                                </p:cTn>
                              </p:par>
                            </p:childTnLst>
                          </p:cTn>
                        </p:par>
                        <p:par>
                          <p:cTn id="14" fill="hold">
                            <p:stCondLst>
                              <p:cond delay="500"/>
                            </p:stCondLst>
                            <p:childTnLst>
                              <p:par>
                                <p:cTn id="15" presetID="22" presetClass="entr" presetSubtype="4" repeatCount="3000" fill="hold" nodeType="afterEffect">
                                  <p:stCondLst>
                                    <p:cond delay="0"/>
                                  </p:stCondLst>
                                  <p:childTnLst>
                                    <p:set>
                                      <p:cBhvr>
                                        <p:cTn id="16" dur="1" fill="hold">
                                          <p:stCondLst>
                                            <p:cond delay="0"/>
                                          </p:stCondLst>
                                        </p:cTn>
                                        <p:tgtEl>
                                          <p:spTgt spid="416"/>
                                        </p:tgtEl>
                                        <p:attrNameLst>
                                          <p:attrName>style.visibility</p:attrName>
                                        </p:attrNameLst>
                                      </p:cBhvr>
                                      <p:to>
                                        <p:strVal val="visible"/>
                                      </p:to>
                                    </p:set>
                                    <p:animEffect transition="in" filter="wipe(down)">
                                      <p:cBhvr>
                                        <p:cTn id="17" dur="1000"/>
                                        <p:tgtEl>
                                          <p:spTgt spid="416"/>
                                        </p:tgtEl>
                                      </p:cBhvr>
                                    </p:animEffect>
                                  </p:childTnLst>
                                </p:cTn>
                              </p:par>
                              <p:par>
                                <p:cTn id="18" presetID="22" presetClass="entr" presetSubtype="4" repeatCount="3000" fill="hold" nodeType="withEffect">
                                  <p:stCondLst>
                                    <p:cond delay="0"/>
                                  </p:stCondLst>
                                  <p:childTnLst>
                                    <p:set>
                                      <p:cBhvr>
                                        <p:cTn id="19" dur="1" fill="hold">
                                          <p:stCondLst>
                                            <p:cond delay="0"/>
                                          </p:stCondLst>
                                        </p:cTn>
                                        <p:tgtEl>
                                          <p:spTgt spid="417"/>
                                        </p:tgtEl>
                                        <p:attrNameLst>
                                          <p:attrName>style.visibility</p:attrName>
                                        </p:attrNameLst>
                                      </p:cBhvr>
                                      <p:to>
                                        <p:strVal val="visible"/>
                                      </p:to>
                                    </p:set>
                                    <p:animEffect transition="in" filter="wipe(down)">
                                      <p:cBhvr>
                                        <p:cTn id="20" dur="1000"/>
                                        <p:tgtEl>
                                          <p:spTgt spid="417"/>
                                        </p:tgtEl>
                                      </p:cBhvr>
                                    </p:animEffect>
                                  </p:childTnLst>
                                </p:cTn>
                              </p:par>
                              <p:par>
                                <p:cTn id="21" presetID="22" presetClass="entr" presetSubtype="4" repeatCount="3000" fill="hold" nodeType="withEffect">
                                  <p:stCondLst>
                                    <p:cond delay="0"/>
                                  </p:stCondLst>
                                  <p:childTnLst>
                                    <p:set>
                                      <p:cBhvr>
                                        <p:cTn id="22" dur="1" fill="hold">
                                          <p:stCondLst>
                                            <p:cond delay="0"/>
                                          </p:stCondLst>
                                        </p:cTn>
                                        <p:tgtEl>
                                          <p:spTgt spid="415"/>
                                        </p:tgtEl>
                                        <p:attrNameLst>
                                          <p:attrName>style.visibility</p:attrName>
                                        </p:attrNameLst>
                                      </p:cBhvr>
                                      <p:to>
                                        <p:strVal val="visible"/>
                                      </p:to>
                                    </p:set>
                                    <p:animEffect transition="in" filter="wipe(down)">
                                      <p:cBhvr>
                                        <p:cTn id="23" dur="1000"/>
                                        <p:tgtEl>
                                          <p:spTgt spid="415"/>
                                        </p:tgtEl>
                                      </p:cBhvr>
                                    </p:animEffect>
                                  </p:childTnLst>
                                </p:cTn>
                              </p:par>
                              <p:par>
                                <p:cTn id="24" presetID="22" presetClass="entr" presetSubtype="4" repeatCount="3000" fill="hold" nodeType="withEffect">
                                  <p:stCondLst>
                                    <p:cond delay="0"/>
                                  </p:stCondLst>
                                  <p:childTnLst>
                                    <p:set>
                                      <p:cBhvr>
                                        <p:cTn id="25" dur="1" fill="hold">
                                          <p:stCondLst>
                                            <p:cond delay="0"/>
                                          </p:stCondLst>
                                        </p:cTn>
                                        <p:tgtEl>
                                          <p:spTgt spid="413"/>
                                        </p:tgtEl>
                                        <p:attrNameLst>
                                          <p:attrName>style.visibility</p:attrName>
                                        </p:attrNameLst>
                                      </p:cBhvr>
                                      <p:to>
                                        <p:strVal val="visible"/>
                                      </p:to>
                                    </p:set>
                                    <p:animEffect transition="in" filter="wipe(down)">
                                      <p:cBhvr>
                                        <p:cTn id="26" dur="1000"/>
                                        <p:tgtEl>
                                          <p:spTgt spid="413"/>
                                        </p:tgtEl>
                                      </p:cBhvr>
                                    </p:animEffect>
                                  </p:childTnLst>
                                </p:cTn>
                              </p:par>
                              <p:par>
                                <p:cTn id="27" presetID="22" presetClass="entr" presetSubtype="4" repeatCount="3000" fill="hold" nodeType="withEffect">
                                  <p:stCondLst>
                                    <p:cond delay="0"/>
                                  </p:stCondLst>
                                  <p:childTnLst>
                                    <p:set>
                                      <p:cBhvr>
                                        <p:cTn id="28" dur="1" fill="hold">
                                          <p:stCondLst>
                                            <p:cond delay="0"/>
                                          </p:stCondLst>
                                        </p:cTn>
                                        <p:tgtEl>
                                          <p:spTgt spid="414"/>
                                        </p:tgtEl>
                                        <p:attrNameLst>
                                          <p:attrName>style.visibility</p:attrName>
                                        </p:attrNameLst>
                                      </p:cBhvr>
                                      <p:to>
                                        <p:strVal val="visible"/>
                                      </p:to>
                                    </p:set>
                                    <p:animEffect transition="in" filter="wipe(down)">
                                      <p:cBhvr>
                                        <p:cTn id="29" dur="1000"/>
                                        <p:tgtEl>
                                          <p:spTgt spid="414"/>
                                        </p:tgtEl>
                                      </p:cBhvr>
                                    </p:animEffect>
                                  </p:childTnLst>
                                </p:cTn>
                              </p:par>
                              <p:par>
                                <p:cTn id="30" presetID="22" presetClass="entr" presetSubtype="4" repeatCount="300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1000"/>
                                        <p:tgtEl>
                                          <p:spTgt spid="18"/>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207"/>
                                        </p:tgtEl>
                                        <p:attrNameLst>
                                          <p:attrName>style.visibility</p:attrName>
                                        </p:attrNameLst>
                                      </p:cBhvr>
                                      <p:to>
                                        <p:strVal val="visible"/>
                                      </p:to>
                                    </p:set>
                                    <p:animEffect transition="in" filter="wipe(left)">
                                      <p:cBhvr>
                                        <p:cTn id="36" dur="500"/>
                                        <p:tgtEl>
                                          <p:spTgt spid="207"/>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8"/>
                                        </p:tgtEl>
                                        <p:attrNameLst>
                                          <p:attrName>style.visibility</p:attrName>
                                        </p:attrNameLst>
                                      </p:cBhvr>
                                      <p:to>
                                        <p:strVal val="visible"/>
                                      </p:to>
                                    </p:set>
                                    <p:animEffect transition="in" filter="wipe(left)">
                                      <p:cBhvr>
                                        <p:cTn id="43" dur="1000"/>
                                        <p:tgtEl>
                                          <p:spTgt spid="158"/>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159"/>
                                        </p:tgtEl>
                                        <p:attrNameLst>
                                          <p:attrName>style.visibility</p:attrName>
                                        </p:attrNameLst>
                                      </p:cBhvr>
                                      <p:to>
                                        <p:strVal val="visible"/>
                                      </p:to>
                                    </p:set>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208"/>
                                        </p:tgtEl>
                                        <p:attrNameLst>
                                          <p:attrName>style.visibility</p:attrName>
                                        </p:attrNameLst>
                                      </p:cBhvr>
                                      <p:to>
                                        <p:strVal val="visible"/>
                                      </p:to>
                                    </p:set>
                                    <p:animEffect transition="in" filter="wipe(left)">
                                      <p:cBhvr>
                                        <p:cTn id="49" dur="500"/>
                                        <p:tgtEl>
                                          <p:spTgt spid="208"/>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20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55"/>
                                        </p:tgtEl>
                                        <p:attrNameLst>
                                          <p:attrName>style.visibility</p:attrName>
                                        </p:attrNameLst>
                                      </p:cBhvr>
                                      <p:to>
                                        <p:strVal val="visible"/>
                                      </p:to>
                                    </p:set>
                                  </p:childTnLst>
                                </p:cTn>
                              </p:par>
                              <p:par>
                                <p:cTn id="56" presetID="22" presetClass="entr" presetSubtype="2" fill="hold" nodeType="withEffect">
                                  <p:stCondLst>
                                    <p:cond delay="0"/>
                                  </p:stCondLst>
                                  <p:childTnLst>
                                    <p:set>
                                      <p:cBhvr>
                                        <p:cTn id="57" dur="1" fill="hold">
                                          <p:stCondLst>
                                            <p:cond delay="0"/>
                                          </p:stCondLst>
                                        </p:cTn>
                                        <p:tgtEl>
                                          <p:spTgt spid="454"/>
                                        </p:tgtEl>
                                        <p:attrNameLst>
                                          <p:attrName>style.visibility</p:attrName>
                                        </p:attrNameLst>
                                      </p:cBhvr>
                                      <p:to>
                                        <p:strVal val="visible"/>
                                      </p:to>
                                    </p:set>
                                    <p:animEffect transition="in" filter="wipe(right)">
                                      <p:cBhvr>
                                        <p:cTn id="58" dur="500"/>
                                        <p:tgtEl>
                                          <p:spTgt spid="454"/>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459"/>
                                        </p:tgtEl>
                                        <p:attrNameLst>
                                          <p:attrName>style.visibility</p:attrName>
                                        </p:attrNameLst>
                                      </p:cBhvr>
                                      <p:to>
                                        <p:strVal val="visible"/>
                                      </p:to>
                                    </p:se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458"/>
                                        </p:tgtEl>
                                        <p:attrNameLst>
                                          <p:attrName>style.visibility</p:attrName>
                                        </p:attrNameLst>
                                      </p:cBhvr>
                                      <p:to>
                                        <p:strVal val="visible"/>
                                      </p:to>
                                    </p:set>
                                    <p:animEffect transition="in" filter="wipe(right)">
                                      <p:cBhvr>
                                        <p:cTn id="65" dur="500"/>
                                        <p:tgtEl>
                                          <p:spTgt spid="45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70"/>
                                        </p:tgtEl>
                                        <p:attrNameLst>
                                          <p:attrName>style.visibility</p:attrName>
                                        </p:attrNameLst>
                                      </p:cBhvr>
                                      <p:to>
                                        <p:strVal val="visible"/>
                                      </p:to>
                                    </p:set>
                                    <p:animEffect transition="in" filter="wipe(up)">
                                      <p:cBhvr>
                                        <p:cTn id="70" dur="500"/>
                                        <p:tgtEl>
                                          <p:spTgt spid="170"/>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72"/>
                                        </p:tgtEl>
                                        <p:attrNameLst>
                                          <p:attrName>style.visibility</p:attrName>
                                        </p:attrNameLst>
                                      </p:cBhvr>
                                      <p:to>
                                        <p:strVal val="visible"/>
                                      </p:to>
                                    </p:set>
                                  </p:childTnLst>
                                </p:cTn>
                              </p:par>
                            </p:childTnLst>
                          </p:cTn>
                        </p:par>
                        <p:par>
                          <p:cTn id="73" fill="hold">
                            <p:stCondLst>
                              <p:cond delay="500"/>
                            </p:stCondLst>
                            <p:childTnLst>
                              <p:par>
                                <p:cTn id="74" presetID="22" presetClass="entr" presetSubtype="2" fill="hold" nodeType="afterEffect">
                                  <p:stCondLst>
                                    <p:cond delay="0"/>
                                  </p:stCondLst>
                                  <p:childTnLst>
                                    <p:set>
                                      <p:cBhvr>
                                        <p:cTn id="75" dur="1" fill="hold">
                                          <p:stCondLst>
                                            <p:cond delay="0"/>
                                          </p:stCondLst>
                                        </p:cTn>
                                        <p:tgtEl>
                                          <p:spTgt spid="171"/>
                                        </p:tgtEl>
                                        <p:attrNameLst>
                                          <p:attrName>style.visibility</p:attrName>
                                        </p:attrNameLst>
                                      </p:cBhvr>
                                      <p:to>
                                        <p:strVal val="visible"/>
                                      </p:to>
                                    </p:set>
                                    <p:animEffect transition="in" filter="wipe(right)">
                                      <p:cBhvr>
                                        <p:cTn id="76" dur="500"/>
                                        <p:tgtEl>
                                          <p:spTgt spid="171"/>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p:bldP spid="8" grpId="0" animBg="1"/>
      <p:bldP spid="75" grpId="0" animBg="1"/>
      <p:bldP spid="209" grpId="0"/>
      <p:bldP spid="159" grpId="0"/>
      <p:bldP spid="167" grpId="0" animBg="1"/>
      <p:bldP spid="172" grpId="0"/>
      <p:bldP spid="173" grpId="0"/>
      <p:bldP spid="455" grpId="0"/>
      <p:bldP spid="458" grpId="0" animBg="1"/>
      <p:bldP spid="45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Connector 158"/>
          <p:cNvCxnSpPr/>
          <p:nvPr/>
        </p:nvCxnSpPr>
        <p:spPr>
          <a:xfrm>
            <a:off x="1087476" y="2746571"/>
            <a:ext cx="677910" cy="81506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7266789" y="4662959"/>
            <a:ext cx="1732861" cy="235449"/>
          </a:xfrm>
          <a:prstGeom prst="rect">
            <a:avLst/>
          </a:prstGeom>
          <a:solidFill>
            <a:schemeClr val="bg2"/>
          </a:solidFill>
          <a:ln>
            <a:solidFill>
              <a:schemeClr val="bg2"/>
            </a:solidFill>
          </a:ln>
        </p:spPr>
        <p:txBody>
          <a:bodyPr wrap="square" lIns="34286" tIns="34286" rIns="34286" bIns="34286" rtlCol="0" anchor="ctr">
            <a:spAutoFit/>
          </a:bodyPr>
          <a:lstStyle/>
          <a:p>
            <a:pPr algn="ctr" defTabSz="457010">
              <a:lnSpc>
                <a:spcPct val="90000"/>
              </a:lnSpc>
              <a:spcBef>
                <a:spcPts val="450"/>
              </a:spcBef>
            </a:pPr>
            <a:endParaRPr lang="en-US" sz="1200" dirty="0">
              <a:solidFill>
                <a:srgbClr val="000000"/>
              </a:solidFill>
            </a:endParaRPr>
          </a:p>
        </p:txBody>
      </p:sp>
      <p:cxnSp>
        <p:nvCxnSpPr>
          <p:cNvPr id="71" name="Straight Connector 70"/>
          <p:cNvCxnSpPr/>
          <p:nvPr/>
        </p:nvCxnSpPr>
        <p:spPr bwMode="auto">
          <a:xfrm flipV="1">
            <a:off x="3800607" y="2495376"/>
            <a:ext cx="0" cy="735371"/>
          </a:xfrm>
          <a:prstGeom prst="line">
            <a:avLst/>
          </a:prstGeom>
          <a:solidFill>
            <a:srgbClr val="0183B7"/>
          </a:solidFill>
          <a:ln w="19050" cap="flat" cmpd="sng" algn="ctr">
            <a:solidFill>
              <a:schemeClr val="accent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z="2800" dirty="0" err="1" smtClean="0"/>
              <a:t>EasyConnect</a:t>
            </a:r>
            <a:r>
              <a:rPr lang="en-US" sz="2800" dirty="0" smtClean="0"/>
              <a:t> </a:t>
            </a:r>
            <a:r>
              <a:rPr lang="ja-JP" altLang="en-US" sz="2800" dirty="0" smtClean="0"/>
              <a:t>ユーザ</a:t>
            </a:r>
            <a:r>
              <a:rPr lang="en-US" altLang="ja-JP" sz="2800" dirty="0" smtClean="0"/>
              <a:t>ID</a:t>
            </a:r>
            <a:r>
              <a:rPr lang="ja-JP" altLang="en-US" sz="2800" dirty="0" smtClean="0"/>
              <a:t>取得</a:t>
            </a:r>
            <a:endParaRPr lang="en-US" sz="2800" dirty="0"/>
          </a:p>
        </p:txBody>
      </p:sp>
      <p:sp>
        <p:nvSpPr>
          <p:cNvPr id="4" name="Text Placeholder 3"/>
          <p:cNvSpPr>
            <a:spLocks noGrp="1"/>
          </p:cNvSpPr>
          <p:nvPr>
            <p:ph type="body" sz="quarter" idx="10"/>
          </p:nvPr>
        </p:nvSpPr>
        <p:spPr/>
        <p:txBody>
          <a:bodyPr/>
          <a:lstStyle/>
          <a:p>
            <a:r>
              <a:rPr lang="en-US" sz="1800" dirty="0" smtClean="0"/>
              <a:t>AD </a:t>
            </a:r>
            <a:r>
              <a:rPr lang="ja-JP" altLang="en-US" sz="1800" dirty="0" smtClean="0"/>
              <a:t>と</a:t>
            </a:r>
            <a:r>
              <a:rPr lang="en-US" sz="1800" dirty="0" smtClean="0"/>
              <a:t> RADIUS </a:t>
            </a:r>
            <a:r>
              <a:rPr lang="ja-JP" altLang="en-US" sz="1800" dirty="0" smtClean="0"/>
              <a:t>のログインを参照</a:t>
            </a:r>
            <a:endParaRPr lang="en-US" altLang="ja-JP" sz="1800" dirty="0" smtClean="0"/>
          </a:p>
        </p:txBody>
      </p:sp>
      <p:cxnSp>
        <p:nvCxnSpPr>
          <p:cNvPr id="85" name="Straight Connector 84"/>
          <p:cNvCxnSpPr/>
          <p:nvPr/>
        </p:nvCxnSpPr>
        <p:spPr bwMode="auto">
          <a:xfrm flipH="1">
            <a:off x="1020626" y="3565054"/>
            <a:ext cx="1058589" cy="9446"/>
          </a:xfrm>
          <a:prstGeom prst="line">
            <a:avLst/>
          </a:prstGeom>
          <a:solidFill>
            <a:srgbClr val="0183B7"/>
          </a:solidFill>
          <a:ln w="19050" cap="flat" cmpd="sng" algn="ctr">
            <a:solidFill>
              <a:schemeClr val="accent1"/>
            </a:solidFill>
            <a:prstDash val="sysDot"/>
            <a:round/>
            <a:headEnd type="none" w="med" len="med"/>
            <a:tailEnd type="none" w="med" len="med"/>
          </a:ln>
          <a:effectLst/>
        </p:spPr>
      </p:cxnSp>
      <p:cxnSp>
        <p:nvCxnSpPr>
          <p:cNvPr id="93" name="Straight Connector 92"/>
          <p:cNvCxnSpPr/>
          <p:nvPr/>
        </p:nvCxnSpPr>
        <p:spPr bwMode="auto">
          <a:xfrm flipH="1">
            <a:off x="1958647" y="3565819"/>
            <a:ext cx="3591672" cy="0"/>
          </a:xfrm>
          <a:prstGeom prst="line">
            <a:avLst/>
          </a:prstGeom>
          <a:solidFill>
            <a:srgbClr val="0183B7"/>
          </a:solidFill>
          <a:ln w="19050" cap="flat" cmpd="sng" algn="ctr">
            <a:solidFill>
              <a:schemeClr val="accent1"/>
            </a:solidFill>
            <a:prstDash val="solid"/>
            <a:round/>
            <a:headEnd type="none" w="med" len="med"/>
            <a:tailEnd type="none" w="med" len="med"/>
          </a:ln>
          <a:effectLst/>
        </p:spPr>
      </p:cxnSp>
      <p:grpSp>
        <p:nvGrpSpPr>
          <p:cNvPr id="241" name="Group 240"/>
          <p:cNvGrpSpPr>
            <a:grpSpLocks noChangeAspect="1"/>
          </p:cNvGrpSpPr>
          <p:nvPr/>
        </p:nvGrpSpPr>
        <p:grpSpPr>
          <a:xfrm>
            <a:off x="5196673" y="3230747"/>
            <a:ext cx="894896" cy="526727"/>
            <a:chOff x="12624594" y="2057400"/>
            <a:chExt cx="1831743" cy="1078322"/>
          </a:xfrm>
        </p:grpSpPr>
        <p:grpSp>
          <p:nvGrpSpPr>
            <p:cNvPr id="242" name="Group 217"/>
            <p:cNvGrpSpPr/>
            <p:nvPr/>
          </p:nvGrpSpPr>
          <p:grpSpPr>
            <a:xfrm>
              <a:off x="12624594" y="2057400"/>
              <a:ext cx="1447799" cy="1078322"/>
              <a:chOff x="2667000" y="4876800"/>
              <a:chExt cx="1447799" cy="1078322"/>
            </a:xfrm>
          </p:grpSpPr>
          <p:grpSp>
            <p:nvGrpSpPr>
              <p:cNvPr id="244"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246"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247"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48"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49"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0"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1"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2"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3"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4"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5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3"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4"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6"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7"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8"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69"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70"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sp>
                <p:nvSpPr>
                  <p:cNvPr id="271"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sz="1600">
                      <a:solidFill>
                        <a:srgbClr val="FFFFFF"/>
                      </a:solidFill>
                    </a:endParaRPr>
                  </a:p>
                </p:txBody>
              </p:sp>
            </p:grpSp>
          </p:grpSp>
          <p:pic>
            <p:nvPicPr>
              <p:cNvPr id="245" name="Picture 244" descr="pdp_n_16.png"/>
              <p:cNvPicPr>
                <a:picLocks noChangeAspect="1"/>
              </p:cNvPicPr>
              <p:nvPr/>
            </p:nvPicPr>
            <p:blipFill>
              <a:blip r:embed="rId4" cstate="print"/>
              <a:stretch>
                <a:fillRect/>
              </a:stretch>
            </p:blipFill>
            <p:spPr>
              <a:xfrm>
                <a:off x="3723177" y="5657746"/>
                <a:ext cx="229655" cy="221176"/>
              </a:xfrm>
              <a:prstGeom prst="rect">
                <a:avLst/>
              </a:prstGeom>
            </p:spPr>
          </p:pic>
        </p:grpSp>
        <p:sp>
          <p:nvSpPr>
            <p:cNvPr id="243" name="TextBox 242"/>
            <p:cNvSpPr txBox="1"/>
            <p:nvPr/>
          </p:nvSpPr>
          <p:spPr>
            <a:xfrm>
              <a:off x="13277980" y="2189910"/>
              <a:ext cx="1178357" cy="850613"/>
            </a:xfrm>
            <a:prstGeom prst="rect">
              <a:avLst/>
            </a:prstGeom>
            <a:noFill/>
          </p:spPr>
          <p:txBody>
            <a:bodyPr wrap="square" rtlCol="0">
              <a:spAutoFit/>
            </a:bodyPr>
            <a:lstStyle/>
            <a:p>
              <a:pPr defTabSz="457010"/>
              <a:r>
                <a:rPr lang="en-US" sz="700" dirty="0">
                  <a:solidFill>
                    <a:srgbClr val="FFFFFF"/>
                  </a:solidFill>
                </a:rPr>
                <a:t> PSN</a:t>
              </a:r>
              <a:br>
                <a:rPr lang="en-US" sz="700" dirty="0">
                  <a:solidFill>
                    <a:srgbClr val="FFFFFF"/>
                  </a:solidFill>
                </a:rPr>
              </a:br>
              <a:r>
                <a:rPr lang="en-US" sz="700" dirty="0" err="1">
                  <a:solidFill>
                    <a:srgbClr val="FFFFFF"/>
                  </a:solidFill>
                </a:rPr>
                <a:t>IdMap</a:t>
              </a:r>
              <a:endParaRPr lang="en-US" sz="700" dirty="0">
                <a:solidFill>
                  <a:srgbClr val="FFFFFF"/>
                </a:solidFill>
              </a:endParaRPr>
            </a:p>
            <a:p>
              <a:pPr defTabSz="457010"/>
              <a:endParaRPr lang="en-US" sz="700" dirty="0">
                <a:solidFill>
                  <a:srgbClr val="FFFFFF"/>
                </a:solidFill>
              </a:endParaRPr>
            </a:p>
          </p:txBody>
        </p:sp>
      </p:grpSp>
      <p:cxnSp>
        <p:nvCxnSpPr>
          <p:cNvPr id="293" name="Straight Connector 292"/>
          <p:cNvCxnSpPr>
            <a:endCxn id="113" idx="0"/>
          </p:cNvCxnSpPr>
          <p:nvPr/>
        </p:nvCxnSpPr>
        <p:spPr>
          <a:xfrm>
            <a:off x="7506294" y="3757472"/>
            <a:ext cx="0" cy="532833"/>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7" name="TextBox 286"/>
          <p:cNvSpPr txBox="1"/>
          <p:nvPr/>
        </p:nvSpPr>
        <p:spPr>
          <a:xfrm>
            <a:off x="5900135" y="3180013"/>
            <a:ext cx="1144394" cy="225060"/>
          </a:xfrm>
          <a:prstGeom prst="rect">
            <a:avLst/>
          </a:prstGeom>
          <a:noFill/>
          <a:ln>
            <a:noFill/>
          </a:ln>
        </p:spPr>
        <p:txBody>
          <a:bodyPr wrap="square" lIns="34286" tIns="34286" rIns="34286" bIns="34286" rtlCol="0" anchor="ctr">
            <a:spAutoFit/>
          </a:bodyPr>
          <a:lstStyle/>
          <a:p>
            <a:pPr algn="ctr" defTabSz="457010">
              <a:lnSpc>
                <a:spcPct val="90000"/>
              </a:lnSpc>
              <a:spcBef>
                <a:spcPts val="450"/>
              </a:spcBef>
            </a:pPr>
            <a:r>
              <a:rPr lang="en-US" sz="1100" dirty="0">
                <a:solidFill>
                  <a:srgbClr val="000000"/>
                </a:solidFill>
              </a:rPr>
              <a:t>AD </a:t>
            </a:r>
            <a:r>
              <a:rPr lang="ja-JP" altLang="en-US" sz="1100" dirty="0" smtClean="0">
                <a:solidFill>
                  <a:srgbClr val="000000"/>
                </a:solidFill>
              </a:rPr>
              <a:t>ログイン</a:t>
            </a:r>
            <a:endParaRPr lang="en-US" sz="1100" dirty="0">
              <a:solidFill>
                <a:srgbClr val="000000"/>
              </a:solidFill>
            </a:endParaRPr>
          </a:p>
        </p:txBody>
      </p:sp>
      <p:pic>
        <p:nvPicPr>
          <p:cNvPr id="64" name="Picture 20"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76787" y="2080105"/>
            <a:ext cx="544421" cy="666464"/>
          </a:xfrm>
          <a:prstGeom prst="rect">
            <a:avLst/>
          </a:prstGeom>
          <a:noFill/>
        </p:spPr>
      </p:pic>
      <p:pic>
        <p:nvPicPr>
          <p:cNvPr id="65" name="Picture 29" descr="\\MV-FS\Projects\Cisco\References\Brand Assets\Kubrick Icons\Device Icons\Device_service_module_3058_default_25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83062" y="3081653"/>
            <a:ext cx="825129" cy="824914"/>
          </a:xfrm>
          <a:prstGeom prst="rect">
            <a:avLst/>
          </a:prstGeom>
          <a:noFill/>
        </p:spPr>
      </p:pic>
      <p:pic>
        <p:nvPicPr>
          <p:cNvPr id="66" name="Picture 3" descr="\\MV-FS\Projects\Cisco\References\Brand Assets\Kubrick Icons\Device Icons\Device_switch_3062_default_256.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67755" y="3185209"/>
            <a:ext cx="761429" cy="761231"/>
          </a:xfrm>
          <a:prstGeom prst="rect">
            <a:avLst/>
          </a:prstGeom>
          <a:noFill/>
        </p:spPr>
      </p:pic>
      <p:sp>
        <p:nvSpPr>
          <p:cNvPr id="8" name="Freeform 7"/>
          <p:cNvSpPr/>
          <p:nvPr/>
        </p:nvSpPr>
        <p:spPr>
          <a:xfrm>
            <a:off x="1211605" y="2520542"/>
            <a:ext cx="2534485" cy="944088"/>
          </a:xfrm>
          <a:custGeom>
            <a:avLst/>
            <a:gdLst>
              <a:gd name="connsiteX0" fmla="*/ 0 w 4275433"/>
              <a:gd name="connsiteY0" fmla="*/ 973777 h 1101826"/>
              <a:gd name="connsiteX1" fmla="*/ 1045028 w 4275433"/>
              <a:gd name="connsiteY1" fmla="*/ 1080655 h 1101826"/>
              <a:gd name="connsiteX2" fmla="*/ 3515096 w 4275433"/>
              <a:gd name="connsiteY2" fmla="*/ 1092530 h 1101826"/>
              <a:gd name="connsiteX3" fmla="*/ 4049485 w 4275433"/>
              <a:gd name="connsiteY3" fmla="*/ 973777 h 1101826"/>
              <a:gd name="connsiteX4" fmla="*/ 4239491 w 4275433"/>
              <a:gd name="connsiteY4" fmla="*/ 641268 h 1101826"/>
              <a:gd name="connsiteX5" fmla="*/ 4275117 w 4275433"/>
              <a:gd name="connsiteY5" fmla="*/ 0 h 1101826"/>
              <a:gd name="connsiteX0" fmla="*/ 0 w 4275433"/>
              <a:gd name="connsiteY0" fmla="*/ 973777 h 1126413"/>
              <a:gd name="connsiteX1" fmla="*/ 1045028 w 4275433"/>
              <a:gd name="connsiteY1" fmla="*/ 1080655 h 1126413"/>
              <a:gd name="connsiteX2" fmla="*/ 3515096 w 4275433"/>
              <a:gd name="connsiteY2" fmla="*/ 1092530 h 1126413"/>
              <a:gd name="connsiteX3" fmla="*/ 4239491 w 4275433"/>
              <a:gd name="connsiteY3" fmla="*/ 641268 h 1126413"/>
              <a:gd name="connsiteX4" fmla="*/ 4275117 w 4275433"/>
              <a:gd name="connsiteY4" fmla="*/ 0 h 1126413"/>
              <a:gd name="connsiteX0" fmla="*/ 0 w 4275433"/>
              <a:gd name="connsiteY0" fmla="*/ 973777 h 1227247"/>
              <a:gd name="connsiteX1" fmla="*/ 1151906 w 4275433"/>
              <a:gd name="connsiteY1" fmla="*/ 1223159 h 1227247"/>
              <a:gd name="connsiteX2" fmla="*/ 3515096 w 4275433"/>
              <a:gd name="connsiteY2" fmla="*/ 1092530 h 1227247"/>
              <a:gd name="connsiteX3" fmla="*/ 4239491 w 4275433"/>
              <a:gd name="connsiteY3" fmla="*/ 641268 h 1227247"/>
              <a:gd name="connsiteX4" fmla="*/ 4275117 w 4275433"/>
              <a:gd name="connsiteY4" fmla="*/ 0 h 1227247"/>
              <a:gd name="connsiteX0" fmla="*/ 0 w 3895423"/>
              <a:gd name="connsiteY0" fmla="*/ 1258784 h 1275623"/>
              <a:gd name="connsiteX1" fmla="*/ 771896 w 3895423"/>
              <a:gd name="connsiteY1" fmla="*/ 1223159 h 1275623"/>
              <a:gd name="connsiteX2" fmla="*/ 3135086 w 3895423"/>
              <a:gd name="connsiteY2" fmla="*/ 1092530 h 1275623"/>
              <a:gd name="connsiteX3" fmla="*/ 3859481 w 3895423"/>
              <a:gd name="connsiteY3" fmla="*/ 641268 h 1275623"/>
              <a:gd name="connsiteX4" fmla="*/ 3895107 w 3895423"/>
              <a:gd name="connsiteY4" fmla="*/ 0 h 1275623"/>
              <a:gd name="connsiteX0" fmla="*/ 0 w 3895423"/>
              <a:gd name="connsiteY0" fmla="*/ 1258784 h 1258784"/>
              <a:gd name="connsiteX1" fmla="*/ 771896 w 3895423"/>
              <a:gd name="connsiteY1" fmla="*/ 122315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127"/>
              <a:gd name="connsiteY0" fmla="*/ 1258784 h 1258784"/>
              <a:gd name="connsiteX1" fmla="*/ 1662545 w 3895127"/>
              <a:gd name="connsiteY1" fmla="*/ 1246909 h 1258784"/>
              <a:gd name="connsiteX2" fmla="*/ 3135086 w 3895127"/>
              <a:gd name="connsiteY2" fmla="*/ 1092530 h 1258784"/>
              <a:gd name="connsiteX3" fmla="*/ 3823855 w 3895127"/>
              <a:gd name="connsiteY3" fmla="*/ 617518 h 1258784"/>
              <a:gd name="connsiteX4" fmla="*/ 3895107 w 3895127"/>
              <a:gd name="connsiteY4" fmla="*/ 0 h 1258784"/>
              <a:gd name="connsiteX0" fmla="*/ 0 w 3895167"/>
              <a:gd name="connsiteY0" fmla="*/ 1258784 h 1258784"/>
              <a:gd name="connsiteX1" fmla="*/ 1662545 w 3895167"/>
              <a:gd name="connsiteY1" fmla="*/ 1246909 h 1258784"/>
              <a:gd name="connsiteX2" fmla="*/ 3135086 w 3895167"/>
              <a:gd name="connsiteY2" fmla="*/ 1092530 h 1258784"/>
              <a:gd name="connsiteX3" fmla="*/ 3847606 w 3895167"/>
              <a:gd name="connsiteY3" fmla="*/ 783772 h 1258784"/>
              <a:gd name="connsiteX4" fmla="*/ 3895107 w 3895167"/>
              <a:gd name="connsiteY4" fmla="*/ 0 h 1258784"/>
              <a:gd name="connsiteX0" fmla="*/ 0 w 3922316"/>
              <a:gd name="connsiteY0" fmla="*/ 1258784 h 1258784"/>
              <a:gd name="connsiteX1" fmla="*/ 1662545 w 3922316"/>
              <a:gd name="connsiteY1" fmla="*/ 1246909 h 1258784"/>
              <a:gd name="connsiteX2" fmla="*/ 3135086 w 3922316"/>
              <a:gd name="connsiteY2" fmla="*/ 1092530 h 1258784"/>
              <a:gd name="connsiteX3" fmla="*/ 3847606 w 3922316"/>
              <a:gd name="connsiteY3" fmla="*/ 783772 h 1258784"/>
              <a:gd name="connsiteX4" fmla="*/ 3895107 w 3922316"/>
              <a:gd name="connsiteY4" fmla="*/ 0 h 1258784"/>
              <a:gd name="connsiteX0" fmla="*/ 0 w 3914255"/>
              <a:gd name="connsiteY0" fmla="*/ 1258784 h 1258784"/>
              <a:gd name="connsiteX1" fmla="*/ 1662545 w 3914255"/>
              <a:gd name="connsiteY1" fmla="*/ 1246909 h 1258784"/>
              <a:gd name="connsiteX2" fmla="*/ 3218213 w 3914255"/>
              <a:gd name="connsiteY2" fmla="*/ 1163782 h 1258784"/>
              <a:gd name="connsiteX3" fmla="*/ 3847606 w 3914255"/>
              <a:gd name="connsiteY3" fmla="*/ 783772 h 1258784"/>
              <a:gd name="connsiteX4" fmla="*/ 3895107 w 3914255"/>
              <a:gd name="connsiteY4" fmla="*/ 0 h 1258784"/>
              <a:gd name="connsiteX0" fmla="*/ 0 w 3909764"/>
              <a:gd name="connsiteY0" fmla="*/ 1258784 h 1258784"/>
              <a:gd name="connsiteX1" fmla="*/ 1662545 w 3909764"/>
              <a:gd name="connsiteY1" fmla="*/ 1246909 h 1258784"/>
              <a:gd name="connsiteX2" fmla="*/ 3286928 w 3909764"/>
              <a:gd name="connsiteY2" fmla="*/ 1187533 h 1258784"/>
              <a:gd name="connsiteX3" fmla="*/ 3847606 w 3909764"/>
              <a:gd name="connsiteY3" fmla="*/ 783772 h 1258784"/>
              <a:gd name="connsiteX4" fmla="*/ 3895107 w 3909764"/>
              <a:gd name="connsiteY4" fmla="*/ 0 h 125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764" h="1258784">
                <a:moveTo>
                  <a:pt x="0" y="1258784"/>
                </a:moveTo>
                <a:lnTo>
                  <a:pt x="1662545" y="1246909"/>
                </a:lnTo>
                <a:cubicBezTo>
                  <a:pt x="2210366" y="1235034"/>
                  <a:pt x="2922751" y="1264723"/>
                  <a:pt x="3286928" y="1187533"/>
                </a:cubicBezTo>
                <a:cubicBezTo>
                  <a:pt x="3651105" y="1110344"/>
                  <a:pt x="3746243" y="981694"/>
                  <a:pt x="3847606" y="783772"/>
                </a:cubicBezTo>
                <a:cubicBezTo>
                  <a:pt x="3948969" y="585850"/>
                  <a:pt x="3896096" y="239486"/>
                  <a:pt x="3895107" y="0"/>
                </a:cubicBezTo>
              </a:path>
            </a:pathLst>
          </a:custGeom>
          <a:noFill/>
          <a:ln w="50800">
            <a:solidFill>
              <a:srgbClr val="FF99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a:solidFill>
                <a:srgbClr val="FFFFFF"/>
              </a:solidFill>
            </a:endParaRPr>
          </a:p>
        </p:txBody>
      </p:sp>
      <p:sp>
        <p:nvSpPr>
          <p:cNvPr id="75" name="TextBox 74"/>
          <p:cNvSpPr txBox="1"/>
          <p:nvPr/>
        </p:nvSpPr>
        <p:spPr>
          <a:xfrm>
            <a:off x="1536374" y="3065946"/>
            <a:ext cx="892817" cy="238519"/>
          </a:xfrm>
          <a:prstGeom prst="rect">
            <a:avLst/>
          </a:prstGeom>
          <a:solidFill>
            <a:srgbClr val="FFFFCC"/>
          </a:solidFill>
          <a:ln>
            <a:solidFill>
              <a:srgbClr val="FF9900"/>
            </a:solidFill>
          </a:ln>
        </p:spPr>
        <p:txBody>
          <a:bodyPr wrap="square" lIns="34286" tIns="34286" rIns="34286" bIns="34286" rtlCol="0" anchor="ctr">
            <a:spAutoFit/>
          </a:bodyPr>
          <a:lstStyle/>
          <a:p>
            <a:pPr algn="ctr" defTabSz="457010">
              <a:lnSpc>
                <a:spcPct val="90000"/>
              </a:lnSpc>
              <a:spcBef>
                <a:spcPts val="450"/>
              </a:spcBef>
            </a:pPr>
            <a:r>
              <a:rPr lang="en-US" sz="1200" dirty="0">
                <a:solidFill>
                  <a:srgbClr val="000000"/>
                </a:solidFill>
              </a:rPr>
              <a:t>AD </a:t>
            </a:r>
            <a:r>
              <a:rPr lang="ja-JP" altLang="en-US" sz="1200" dirty="0" smtClean="0">
                <a:solidFill>
                  <a:srgbClr val="000000"/>
                </a:solidFill>
              </a:rPr>
              <a:t>ログイン</a:t>
            </a:r>
            <a:endParaRPr lang="en-US" sz="1200" dirty="0">
              <a:solidFill>
                <a:srgbClr val="000000"/>
              </a:solidFill>
            </a:endParaRPr>
          </a:p>
        </p:txBody>
      </p:sp>
      <p:graphicFrame>
        <p:nvGraphicFramePr>
          <p:cNvPr id="76" name="Table 75"/>
          <p:cNvGraphicFramePr>
            <a:graphicFrameLocks noGrp="1"/>
          </p:cNvGraphicFramePr>
          <p:nvPr>
            <p:extLst/>
          </p:nvPr>
        </p:nvGraphicFramePr>
        <p:xfrm>
          <a:off x="2882804" y="1240114"/>
          <a:ext cx="1728668" cy="675308"/>
        </p:xfrm>
        <a:graphic>
          <a:graphicData uri="http://schemas.openxmlformats.org/drawingml/2006/table">
            <a:tbl>
              <a:tblPr firstRow="1" bandRow="1">
                <a:tableStyleId>{5C22544A-7EE6-4342-B048-85BDC9FD1C3A}</a:tableStyleId>
              </a:tblPr>
              <a:tblGrid>
                <a:gridCol w="774723"/>
                <a:gridCol w="953945"/>
              </a:tblGrid>
              <a:tr h="211758">
                <a:tc>
                  <a:txBody>
                    <a:bodyPr/>
                    <a:lstStyle/>
                    <a:p>
                      <a:pPr algn="ctr"/>
                      <a:r>
                        <a:rPr lang="en-US" sz="1000" dirty="0" smtClean="0"/>
                        <a:t>IP Address</a:t>
                      </a:r>
                      <a:endParaRPr lang="en-US" sz="1000" dirty="0"/>
                    </a:p>
                  </a:txBody>
                  <a:tcPr marL="42874" marR="42874" marT="28575" marB="28575"/>
                </a:tc>
                <a:tc>
                  <a:txBody>
                    <a:bodyPr/>
                    <a:lstStyle/>
                    <a:p>
                      <a:pPr algn="ctr"/>
                      <a:r>
                        <a:rPr lang="en-US" sz="1000" dirty="0" smtClean="0"/>
                        <a:t>Username</a:t>
                      </a:r>
                      <a:endParaRPr lang="en-US" sz="1000" dirty="0"/>
                    </a:p>
                  </a:txBody>
                  <a:tcPr marL="42874" marR="42874" marT="28575" marB="28575"/>
                </a:tc>
              </a:tr>
              <a:tr h="231775">
                <a:tc>
                  <a:txBody>
                    <a:bodyPr/>
                    <a:lstStyle/>
                    <a:p>
                      <a:pPr algn="ctr"/>
                      <a:endParaRPr lang="en-US" sz="1000" dirty="0"/>
                    </a:p>
                  </a:txBody>
                  <a:tcPr marL="42874" marR="42874" marT="28575" marB="28575"/>
                </a:tc>
                <a:tc>
                  <a:txBody>
                    <a:bodyPr/>
                    <a:lstStyle/>
                    <a:p>
                      <a:pPr algn="ctr"/>
                      <a:endParaRPr lang="en-US" sz="1000" dirty="0"/>
                    </a:p>
                  </a:txBody>
                  <a:tcPr marL="42874" marR="42874" marT="28575" marB="28575"/>
                </a:tc>
              </a:tr>
              <a:tr h="231775">
                <a:tc>
                  <a:txBody>
                    <a:bodyPr/>
                    <a:lstStyle/>
                    <a:p>
                      <a:pPr algn="ctr"/>
                      <a:endParaRPr lang="en-US" sz="1000" dirty="0"/>
                    </a:p>
                  </a:txBody>
                  <a:tcPr marL="42874" marR="42874" marT="28575" marB="28575"/>
                </a:tc>
                <a:tc>
                  <a:txBody>
                    <a:bodyPr/>
                    <a:lstStyle/>
                    <a:p>
                      <a:pPr algn="ctr"/>
                      <a:endParaRPr lang="en-US" sz="1000" dirty="0"/>
                    </a:p>
                  </a:txBody>
                  <a:tcPr marL="42874" marR="42874" marT="28575" marB="28575"/>
                </a:tc>
              </a:tr>
            </a:tbl>
          </a:graphicData>
        </a:graphic>
      </p:graphicFrame>
      <p:sp>
        <p:nvSpPr>
          <p:cNvPr id="9" name="Freeform 8"/>
          <p:cNvSpPr/>
          <p:nvPr/>
        </p:nvSpPr>
        <p:spPr>
          <a:xfrm>
            <a:off x="3884627" y="2502734"/>
            <a:ext cx="1376560" cy="988621"/>
          </a:xfrm>
          <a:custGeom>
            <a:avLst/>
            <a:gdLst>
              <a:gd name="connsiteX0" fmla="*/ 1282535 w 1282535"/>
              <a:gd name="connsiteY0" fmla="*/ 1318161 h 1318161"/>
              <a:gd name="connsiteX1" fmla="*/ 665018 w 1282535"/>
              <a:gd name="connsiteY1" fmla="*/ 1306286 h 1318161"/>
              <a:gd name="connsiteX2" fmla="*/ 261257 w 1282535"/>
              <a:gd name="connsiteY2" fmla="*/ 1187533 h 1318161"/>
              <a:gd name="connsiteX3" fmla="*/ 71252 w 1282535"/>
              <a:gd name="connsiteY3" fmla="*/ 819398 h 1318161"/>
              <a:gd name="connsiteX4" fmla="*/ 0 w 1282535"/>
              <a:gd name="connsiteY4" fmla="*/ 0 h 131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535" h="1318161">
                <a:moveTo>
                  <a:pt x="1282535" y="1318161"/>
                </a:moveTo>
                <a:lnTo>
                  <a:pt x="665018" y="1306286"/>
                </a:lnTo>
                <a:cubicBezTo>
                  <a:pt x="494805" y="1284515"/>
                  <a:pt x="360218" y="1268681"/>
                  <a:pt x="261257" y="1187533"/>
                </a:cubicBezTo>
                <a:cubicBezTo>
                  <a:pt x="162296" y="1106385"/>
                  <a:pt x="114795" y="1017320"/>
                  <a:pt x="71252" y="819398"/>
                </a:cubicBezTo>
                <a:cubicBezTo>
                  <a:pt x="27709" y="621476"/>
                  <a:pt x="13854" y="310738"/>
                  <a:pt x="0" y="0"/>
                </a:cubicBezTo>
              </a:path>
            </a:pathLst>
          </a:custGeom>
          <a:noFill/>
          <a:ln w="50800">
            <a:solidFill>
              <a:srgbClr val="0070C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a:solidFill>
                <a:srgbClr val="FFFFFF"/>
              </a:solidFill>
            </a:endParaRPr>
          </a:p>
        </p:txBody>
      </p:sp>
      <p:sp>
        <p:nvSpPr>
          <p:cNvPr id="79" name="TextBox 78"/>
          <p:cNvSpPr txBox="1"/>
          <p:nvPr/>
        </p:nvSpPr>
        <p:spPr>
          <a:xfrm>
            <a:off x="4351213" y="3081653"/>
            <a:ext cx="616155" cy="235449"/>
          </a:xfrm>
          <a:prstGeom prst="rect">
            <a:avLst/>
          </a:prstGeom>
          <a:solidFill>
            <a:srgbClr val="CCFFFF"/>
          </a:solidFill>
          <a:ln>
            <a:solidFill>
              <a:srgbClr val="0070C0"/>
            </a:solidFill>
          </a:ln>
        </p:spPr>
        <p:txBody>
          <a:bodyPr wrap="square" lIns="34286" tIns="34286" rIns="34286" bIns="34286" rtlCol="0" anchor="ctr">
            <a:spAutoFit/>
          </a:bodyPr>
          <a:lstStyle/>
          <a:p>
            <a:pPr algn="ctr" defTabSz="457010">
              <a:lnSpc>
                <a:spcPct val="90000"/>
              </a:lnSpc>
              <a:spcBef>
                <a:spcPts val="450"/>
              </a:spcBef>
            </a:pPr>
            <a:r>
              <a:rPr lang="en-US" sz="1200" dirty="0" err="1">
                <a:solidFill>
                  <a:srgbClr val="000000"/>
                </a:solidFill>
              </a:rPr>
              <a:t>WMI</a:t>
            </a:r>
            <a:endParaRPr lang="en-US" sz="1200" dirty="0">
              <a:solidFill>
                <a:srgbClr val="000000"/>
              </a:solidFill>
            </a:endParaRPr>
          </a:p>
        </p:txBody>
      </p:sp>
      <p:sp>
        <p:nvSpPr>
          <p:cNvPr id="80" name="TextBox 79"/>
          <p:cNvSpPr txBox="1"/>
          <p:nvPr/>
        </p:nvSpPr>
        <p:spPr>
          <a:xfrm>
            <a:off x="2889783" y="1002515"/>
            <a:ext cx="1716186" cy="225057"/>
          </a:xfrm>
          <a:prstGeom prst="rect">
            <a:avLst/>
          </a:prstGeom>
          <a:solidFill>
            <a:schemeClr val="accent1">
              <a:lumMod val="20000"/>
              <a:lumOff val="80000"/>
            </a:schemeClr>
          </a:solidFill>
          <a:ln>
            <a:solidFill>
              <a:srgbClr val="0070C0"/>
            </a:solidFill>
          </a:ln>
        </p:spPr>
        <p:txBody>
          <a:bodyPr wrap="square" lIns="34286" tIns="34286" rIns="34286" bIns="34286" rtlCol="0" anchor="ctr">
            <a:spAutoFit/>
          </a:bodyPr>
          <a:lstStyle/>
          <a:p>
            <a:pPr algn="ctr" defTabSz="457010">
              <a:lnSpc>
                <a:spcPct val="90000"/>
              </a:lnSpc>
              <a:spcBef>
                <a:spcPts val="450"/>
              </a:spcBef>
            </a:pPr>
            <a:r>
              <a:rPr lang="en-US" sz="1100" dirty="0">
                <a:solidFill>
                  <a:srgbClr val="000000"/>
                </a:solidFill>
              </a:rPr>
              <a:t>Windows </a:t>
            </a:r>
            <a:r>
              <a:rPr lang="ja-JP" altLang="en-US" sz="1100" dirty="0" smtClean="0">
                <a:solidFill>
                  <a:srgbClr val="000000"/>
                </a:solidFill>
              </a:rPr>
              <a:t>イベントログ</a:t>
            </a:r>
            <a:endParaRPr lang="en-US" sz="1100" dirty="0">
              <a:solidFill>
                <a:srgbClr val="000000"/>
              </a:solidFill>
            </a:endParaRPr>
          </a:p>
        </p:txBody>
      </p:sp>
      <p:grpSp>
        <p:nvGrpSpPr>
          <p:cNvPr id="109" name="Group 108"/>
          <p:cNvGrpSpPr/>
          <p:nvPr/>
        </p:nvGrpSpPr>
        <p:grpSpPr>
          <a:xfrm>
            <a:off x="7143387" y="4290304"/>
            <a:ext cx="725827" cy="535208"/>
            <a:chOff x="1306457" y="3388893"/>
            <a:chExt cx="814307" cy="606556"/>
          </a:xfrm>
        </p:grpSpPr>
        <p:grpSp>
          <p:nvGrpSpPr>
            <p:cNvPr id="110" name="Group 109"/>
            <p:cNvGrpSpPr/>
            <p:nvPr/>
          </p:nvGrpSpPr>
          <p:grpSpPr>
            <a:xfrm>
              <a:off x="1306457" y="3388893"/>
              <a:ext cx="814307" cy="606556"/>
              <a:chOff x="3440922" y="3809332"/>
              <a:chExt cx="877703" cy="664912"/>
            </a:xfrm>
            <a:effectLst>
              <a:outerShdw blurRad="63500" sx="102000" sy="102000" algn="ctr" rotWithShape="0">
                <a:prstClr val="black">
                  <a:alpha val="67000"/>
                </a:prstClr>
              </a:outerShdw>
            </a:effectLst>
          </p:grpSpPr>
          <p:pic>
            <p:nvPicPr>
              <p:cNvPr id="113" name="Picture 112" descr="\\MV-FS\Projects\Cisco\References\Brand Assets\Kubrick Icons\Device Icons\Device_generic_3048_default_256.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14" name="Group 11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15" name="Freeform 114"/>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16" name="Freeform 115"/>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17" name="Freeform 116"/>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18" name="Freeform 117"/>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19" name="Freeform 118"/>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0" name="Freeform 119"/>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1" name="Freeform 120"/>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2" name="Freeform 121"/>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3" name="Freeform 122"/>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4" name="Freeform 123"/>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5" name="Freeform 124"/>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6" name="Freeform 125"/>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8" name="Freeform 127"/>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9" name="Freeform 128"/>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3" name="Freeform 132"/>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4" name="Freeform 133"/>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5" name="Freeform 134"/>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6" name="Freeform 135"/>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7" name="Freeform 136"/>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8" name="Freeform 137"/>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9" name="Freeform 138"/>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40" name="Freeform 139"/>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41" name="Freeform 140"/>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42" name="Freeform 141"/>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grpSp>
        </p:grpSp>
        <p:sp>
          <p:nvSpPr>
            <p:cNvPr id="111" name="Rectangle 110"/>
            <p:cNvSpPr/>
            <p:nvPr/>
          </p:nvSpPr>
          <p:spPr>
            <a:xfrm>
              <a:off x="1773377" y="3521710"/>
              <a:ext cx="250944" cy="143882"/>
            </a:xfrm>
            <a:prstGeom prst="rect">
              <a:avLst/>
            </a:prstGeom>
          </p:spPr>
          <p:txBody>
            <a:bodyPr wrap="none" lIns="0" tIns="0" rIns="0" bIns="0">
              <a:spAutoFit/>
            </a:bodyPr>
            <a:lstStyle/>
            <a:p>
              <a:pPr defTabSz="457010"/>
              <a:r>
                <a:rPr lang="en-US" sz="800" dirty="0" err="1">
                  <a:solidFill>
                    <a:srgbClr val="FFFFFF"/>
                  </a:solidFill>
                </a:rPr>
                <a:t>PXG</a:t>
              </a:r>
              <a:endParaRPr lang="en-US" sz="800" dirty="0">
                <a:solidFill>
                  <a:srgbClr val="FFFFFF"/>
                </a:solidFill>
              </a:endParaRPr>
            </a:p>
          </p:txBody>
        </p:sp>
        <p:pic>
          <p:nvPicPr>
            <p:cNvPr id="112" name="Picture 3" descr="\\psf\Home\Google Drive\Work\130425 Cisco Live Chris\0 Assets\gri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93545" y="3806411"/>
              <a:ext cx="150162" cy="150122"/>
            </a:xfrm>
            <a:prstGeom prst="star32">
              <a:avLst>
                <a:gd name="adj" fmla="val 45364"/>
              </a:avLst>
            </a:prstGeom>
            <a:noFill/>
            <a:extLst>
              <a:ext uri="{909E8E84-426E-40dd-AFC4-6F175D3DCCD1}">
                <a14:hiddenFill xmlns:a14="http://schemas.microsoft.com/office/drawing/2010/main" xmlns="">
                  <a:solidFill>
                    <a:srgbClr val="FFFFFF"/>
                  </a:solidFill>
                </a14:hiddenFill>
              </a:ext>
            </a:extLst>
          </p:spPr>
        </p:pic>
      </p:grpSp>
      <p:sp>
        <p:nvSpPr>
          <p:cNvPr id="143" name="TextBox 142"/>
          <p:cNvSpPr txBox="1"/>
          <p:nvPr/>
        </p:nvSpPr>
        <p:spPr>
          <a:xfrm>
            <a:off x="4882031" y="264558"/>
            <a:ext cx="4026609" cy="238519"/>
          </a:xfrm>
          <a:prstGeom prst="rect">
            <a:avLst/>
          </a:prstGeom>
          <a:solidFill>
            <a:srgbClr val="0070C0">
              <a:alpha val="50000"/>
            </a:srgbClr>
          </a:solidFill>
          <a:ln>
            <a:solidFill>
              <a:srgbClr val="0070C0"/>
            </a:solidFill>
          </a:ln>
        </p:spPr>
        <p:txBody>
          <a:bodyPr wrap="square" lIns="34286" tIns="34286" rIns="34286" bIns="34286" rtlCol="0" anchor="ctr">
            <a:spAutoFit/>
          </a:bodyPr>
          <a:lstStyle/>
          <a:p>
            <a:pPr algn="ctr" defTabSz="457010">
              <a:lnSpc>
                <a:spcPct val="90000"/>
              </a:lnSpc>
              <a:spcBef>
                <a:spcPts val="450"/>
              </a:spcBef>
            </a:pPr>
            <a:r>
              <a:rPr lang="en-US" sz="1200" dirty="0">
                <a:solidFill>
                  <a:srgbClr val="000000"/>
                </a:solidFill>
              </a:rPr>
              <a:t>ISE </a:t>
            </a:r>
            <a:r>
              <a:rPr lang="ja-JP" altLang="en-US" sz="1200" dirty="0" smtClean="0">
                <a:solidFill>
                  <a:srgbClr val="000000"/>
                </a:solidFill>
              </a:rPr>
              <a:t>セッションディレクトリ</a:t>
            </a:r>
            <a:endParaRPr lang="en-US" sz="1200" dirty="0">
              <a:solidFill>
                <a:srgbClr val="000000"/>
              </a:solidFill>
            </a:endParaRPr>
          </a:p>
        </p:txBody>
      </p:sp>
      <p:grpSp>
        <p:nvGrpSpPr>
          <p:cNvPr id="11" name="Group 10"/>
          <p:cNvGrpSpPr/>
          <p:nvPr/>
        </p:nvGrpSpPr>
        <p:grpSpPr>
          <a:xfrm>
            <a:off x="7143387" y="3238151"/>
            <a:ext cx="698479" cy="524223"/>
            <a:chOff x="1321954" y="2524628"/>
            <a:chExt cx="814307" cy="606556"/>
          </a:xfrm>
        </p:grpSpPr>
        <p:grpSp>
          <p:nvGrpSpPr>
            <p:cNvPr id="177" name="Group 176"/>
            <p:cNvGrpSpPr/>
            <p:nvPr/>
          </p:nvGrpSpPr>
          <p:grpSpPr>
            <a:xfrm>
              <a:off x="1321954" y="2524628"/>
              <a:ext cx="814307" cy="606556"/>
              <a:chOff x="2667000" y="4876800"/>
              <a:chExt cx="1447799" cy="1078322"/>
            </a:xfrm>
          </p:grpSpPr>
          <p:grpSp>
            <p:nvGrpSpPr>
              <p:cNvPr id="178" name="Group 177"/>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180" name="Picture 179" descr="\\MV-FS\Projects\Cisco\References\Brand Assets\Kubrick Icons\Device Icons\Device_generic_3048_default_256.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81" name="Group 180"/>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82" name="Freeform 181"/>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3" name="Freeform 182"/>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4" name="Freeform 183"/>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5" name="Freeform 184"/>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6" name="Freeform 185"/>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7" name="Freeform 186"/>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8" name="Freeform 187"/>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9" name="Freeform 188"/>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0" name="Freeform 189"/>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1" name="Freeform 190"/>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2" name="Freeform 191"/>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3" name="Freeform 192"/>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4" name="Freeform 193"/>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5" name="Freeform 194"/>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6" name="Freeform 195"/>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7" name="Freeform 196"/>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8" name="Freeform 197"/>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9" name="Freeform 198"/>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0" name="Freeform 199"/>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1" name="Freeform 200"/>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2" name="Freeform 201"/>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3" name="Freeform 202"/>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4" name="Freeform 203"/>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5" name="Freeform 204"/>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grpSp>
          </p:grpSp>
          <p:pic>
            <p:nvPicPr>
              <p:cNvPr id="179" name="Picture 178" descr="mnt_n_16.png"/>
              <p:cNvPicPr>
                <a:picLocks noChangeAspect="1"/>
              </p:cNvPicPr>
              <p:nvPr/>
            </p:nvPicPr>
            <p:blipFill>
              <a:blip r:embed="rId10" cstate="print"/>
              <a:stretch>
                <a:fillRect/>
              </a:stretch>
            </p:blipFill>
            <p:spPr>
              <a:xfrm>
                <a:off x="3723177" y="5646224"/>
                <a:ext cx="229655" cy="221176"/>
              </a:xfrm>
              <a:prstGeom prst="rect">
                <a:avLst/>
              </a:prstGeom>
            </p:spPr>
          </p:pic>
        </p:grpSp>
        <p:sp>
          <p:nvSpPr>
            <p:cNvPr id="206" name="Rectangle 205"/>
            <p:cNvSpPr/>
            <p:nvPr/>
          </p:nvSpPr>
          <p:spPr>
            <a:xfrm>
              <a:off x="1798218" y="2669122"/>
              <a:ext cx="246750" cy="146897"/>
            </a:xfrm>
            <a:prstGeom prst="rect">
              <a:avLst/>
            </a:prstGeom>
          </p:spPr>
          <p:txBody>
            <a:bodyPr wrap="none" lIns="0" tIns="0" rIns="0" bIns="0">
              <a:spAutoFit/>
            </a:bodyPr>
            <a:lstStyle/>
            <a:p>
              <a:pPr defTabSz="457010"/>
              <a:r>
                <a:rPr lang="en-US" sz="800" dirty="0">
                  <a:solidFill>
                    <a:srgbClr val="FFFFFF"/>
                  </a:solidFill>
                </a:rPr>
                <a:t>MnT</a:t>
              </a:r>
            </a:p>
          </p:txBody>
        </p:sp>
      </p:grpSp>
      <p:cxnSp>
        <p:nvCxnSpPr>
          <p:cNvPr id="207" name="Straight Connector 206"/>
          <p:cNvCxnSpPr/>
          <p:nvPr/>
        </p:nvCxnSpPr>
        <p:spPr>
          <a:xfrm>
            <a:off x="5918388" y="3402797"/>
            <a:ext cx="1224999" cy="0"/>
          </a:xfrm>
          <a:prstGeom prst="line">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Trapezoid 15"/>
          <p:cNvSpPr/>
          <p:nvPr/>
        </p:nvSpPr>
        <p:spPr>
          <a:xfrm rot="10800000">
            <a:off x="4882030" y="2520542"/>
            <a:ext cx="4044600" cy="717609"/>
          </a:xfrm>
          <a:custGeom>
            <a:avLst/>
            <a:gdLst>
              <a:gd name="connsiteX0" fmla="*/ 0 w 3918857"/>
              <a:gd name="connsiteY0" fmla="*/ 695953 h 695953"/>
              <a:gd name="connsiteX1" fmla="*/ 173988 w 3918857"/>
              <a:gd name="connsiteY1" fmla="*/ 0 h 695953"/>
              <a:gd name="connsiteX2" fmla="*/ 3744869 w 3918857"/>
              <a:gd name="connsiteY2" fmla="*/ 0 h 695953"/>
              <a:gd name="connsiteX3" fmla="*/ 3918857 w 3918857"/>
              <a:gd name="connsiteY3" fmla="*/ 695953 h 695953"/>
              <a:gd name="connsiteX4" fmla="*/ 0 w 3918857"/>
              <a:gd name="connsiteY4" fmla="*/ 695953 h 695953"/>
              <a:gd name="connsiteX0" fmla="*/ 0 w 3918857"/>
              <a:gd name="connsiteY0" fmla="*/ 719704 h 719704"/>
              <a:gd name="connsiteX1" fmla="*/ 1504024 w 3918857"/>
              <a:gd name="connsiteY1" fmla="*/ 0 h 719704"/>
              <a:gd name="connsiteX2" fmla="*/ 3744869 w 3918857"/>
              <a:gd name="connsiteY2" fmla="*/ 23751 h 719704"/>
              <a:gd name="connsiteX3" fmla="*/ 3918857 w 3918857"/>
              <a:gd name="connsiteY3" fmla="*/ 719704 h 719704"/>
              <a:gd name="connsiteX4" fmla="*/ 0 w 3918857"/>
              <a:gd name="connsiteY4" fmla="*/ 719704 h 719704"/>
              <a:gd name="connsiteX0" fmla="*/ 0 w 3918857"/>
              <a:gd name="connsiteY0" fmla="*/ 719704 h 719704"/>
              <a:gd name="connsiteX1" fmla="*/ 1504024 w 3918857"/>
              <a:gd name="connsiteY1" fmla="*/ 0 h 719704"/>
              <a:gd name="connsiteX2" fmla="*/ 2367331 w 3918857"/>
              <a:gd name="connsiteY2" fmla="*/ 1 h 719704"/>
              <a:gd name="connsiteX3" fmla="*/ 3918857 w 3918857"/>
              <a:gd name="connsiteY3" fmla="*/ 719704 h 719704"/>
              <a:gd name="connsiteX4" fmla="*/ 0 w 3918857"/>
              <a:gd name="connsiteY4" fmla="*/ 719704 h 719704"/>
              <a:gd name="connsiteX0" fmla="*/ 0 w 3918857"/>
              <a:gd name="connsiteY0" fmla="*/ 752144 h 752144"/>
              <a:gd name="connsiteX1" fmla="*/ 1504024 w 3918857"/>
              <a:gd name="connsiteY1" fmla="*/ 32440 h 752144"/>
              <a:gd name="connsiteX2" fmla="*/ 2236702 w 3918857"/>
              <a:gd name="connsiteY2" fmla="*/ 0 h 752144"/>
              <a:gd name="connsiteX3" fmla="*/ 3918857 w 3918857"/>
              <a:gd name="connsiteY3" fmla="*/ 752144 h 752144"/>
              <a:gd name="connsiteX4" fmla="*/ 0 w 3918857"/>
              <a:gd name="connsiteY4" fmla="*/ 752144 h 752144"/>
              <a:gd name="connsiteX0" fmla="*/ 0 w 3918857"/>
              <a:gd name="connsiteY0" fmla="*/ 741331 h 741331"/>
              <a:gd name="connsiteX1" fmla="*/ 1504024 w 3918857"/>
              <a:gd name="connsiteY1" fmla="*/ 21627 h 741331"/>
              <a:gd name="connsiteX2" fmla="*/ 2224826 w 3918857"/>
              <a:gd name="connsiteY2" fmla="*/ 0 h 741331"/>
              <a:gd name="connsiteX3" fmla="*/ 3918857 w 3918857"/>
              <a:gd name="connsiteY3" fmla="*/ 741331 h 741331"/>
              <a:gd name="connsiteX4" fmla="*/ 0 w 3918857"/>
              <a:gd name="connsiteY4" fmla="*/ 741331 h 741331"/>
              <a:gd name="connsiteX0" fmla="*/ 0 w 3918857"/>
              <a:gd name="connsiteY0" fmla="*/ 752145 h 752145"/>
              <a:gd name="connsiteX1" fmla="*/ 1587151 w 3918857"/>
              <a:gd name="connsiteY1" fmla="*/ 0 h 752145"/>
              <a:gd name="connsiteX2" fmla="*/ 2224826 w 3918857"/>
              <a:gd name="connsiteY2" fmla="*/ 10814 h 752145"/>
              <a:gd name="connsiteX3" fmla="*/ 3918857 w 3918857"/>
              <a:gd name="connsiteY3" fmla="*/ 752145 h 752145"/>
              <a:gd name="connsiteX4" fmla="*/ 0 w 3918857"/>
              <a:gd name="connsiteY4" fmla="*/ 752145 h 752145"/>
              <a:gd name="connsiteX0" fmla="*/ 0 w 4678878"/>
              <a:gd name="connsiteY0" fmla="*/ 752145 h 773772"/>
              <a:gd name="connsiteX1" fmla="*/ 1587151 w 4678878"/>
              <a:gd name="connsiteY1" fmla="*/ 0 h 773772"/>
              <a:gd name="connsiteX2" fmla="*/ 2224826 w 4678878"/>
              <a:gd name="connsiteY2" fmla="*/ 10814 h 773772"/>
              <a:gd name="connsiteX3" fmla="*/ 4678878 w 4678878"/>
              <a:gd name="connsiteY3" fmla="*/ 773772 h 773772"/>
              <a:gd name="connsiteX4" fmla="*/ 0 w 4678878"/>
              <a:gd name="connsiteY4" fmla="*/ 752145 h 773772"/>
              <a:gd name="connsiteX0" fmla="*/ 0 w 4643252"/>
              <a:gd name="connsiteY0" fmla="*/ 752145 h 752145"/>
              <a:gd name="connsiteX1" fmla="*/ 1587151 w 4643252"/>
              <a:gd name="connsiteY1" fmla="*/ 0 h 752145"/>
              <a:gd name="connsiteX2" fmla="*/ 2224826 w 4643252"/>
              <a:gd name="connsiteY2" fmla="*/ 10814 h 752145"/>
              <a:gd name="connsiteX3" fmla="*/ 4643252 w 4643252"/>
              <a:gd name="connsiteY3" fmla="*/ 752144 h 752145"/>
              <a:gd name="connsiteX4" fmla="*/ 0 w 4643252"/>
              <a:gd name="connsiteY4" fmla="*/ 752145 h 752145"/>
              <a:gd name="connsiteX0" fmla="*/ 0 w 4643252"/>
              <a:gd name="connsiteY0" fmla="*/ 762958 h 762958"/>
              <a:gd name="connsiteX1" fmla="*/ 1587151 w 4643252"/>
              <a:gd name="connsiteY1" fmla="*/ 10813 h 762958"/>
              <a:gd name="connsiteX2" fmla="*/ 2236702 w 4643252"/>
              <a:gd name="connsiteY2" fmla="*/ 0 h 762958"/>
              <a:gd name="connsiteX3" fmla="*/ 4643252 w 4643252"/>
              <a:gd name="connsiteY3" fmla="*/ 762957 h 762958"/>
              <a:gd name="connsiteX4" fmla="*/ 0 w 4643252"/>
              <a:gd name="connsiteY4" fmla="*/ 762958 h 762958"/>
              <a:gd name="connsiteX0" fmla="*/ 0 w 4643252"/>
              <a:gd name="connsiteY0" fmla="*/ 773772 h 773772"/>
              <a:gd name="connsiteX1" fmla="*/ 1599027 w 4643252"/>
              <a:gd name="connsiteY1" fmla="*/ 0 h 773772"/>
              <a:gd name="connsiteX2" fmla="*/ 2236702 w 4643252"/>
              <a:gd name="connsiteY2" fmla="*/ 10814 h 773772"/>
              <a:gd name="connsiteX3" fmla="*/ 4643252 w 4643252"/>
              <a:gd name="connsiteY3" fmla="*/ 773771 h 773772"/>
              <a:gd name="connsiteX4" fmla="*/ 0 w 4643252"/>
              <a:gd name="connsiteY4" fmla="*/ 773772 h 773772"/>
              <a:gd name="connsiteX0" fmla="*/ 0 w 4643252"/>
              <a:gd name="connsiteY0" fmla="*/ 784585 h 784585"/>
              <a:gd name="connsiteX1" fmla="*/ 1622778 w 4643252"/>
              <a:gd name="connsiteY1" fmla="*/ 0 h 784585"/>
              <a:gd name="connsiteX2" fmla="*/ 2236702 w 4643252"/>
              <a:gd name="connsiteY2" fmla="*/ 21627 h 784585"/>
              <a:gd name="connsiteX3" fmla="*/ 4643252 w 4643252"/>
              <a:gd name="connsiteY3" fmla="*/ 784584 h 784585"/>
              <a:gd name="connsiteX4" fmla="*/ 0 w 4643252"/>
              <a:gd name="connsiteY4" fmla="*/ 784585 h 784585"/>
              <a:gd name="connsiteX0" fmla="*/ 0 w 4643252"/>
              <a:gd name="connsiteY0" fmla="*/ 762958 h 762958"/>
              <a:gd name="connsiteX1" fmla="*/ 1622778 w 4643252"/>
              <a:gd name="connsiteY1" fmla="*/ 1 h 762958"/>
              <a:gd name="connsiteX2" fmla="*/ 2236702 w 4643252"/>
              <a:gd name="connsiteY2" fmla="*/ 0 h 762958"/>
              <a:gd name="connsiteX3" fmla="*/ 4643252 w 4643252"/>
              <a:gd name="connsiteY3" fmla="*/ 762957 h 762958"/>
              <a:gd name="connsiteX4" fmla="*/ 0 w 4643252"/>
              <a:gd name="connsiteY4" fmla="*/ 762958 h 762958"/>
              <a:gd name="connsiteX0" fmla="*/ 0 w 4643252"/>
              <a:gd name="connsiteY0" fmla="*/ 773772 h 773772"/>
              <a:gd name="connsiteX1" fmla="*/ 1622778 w 4643252"/>
              <a:gd name="connsiteY1" fmla="*/ 10815 h 773772"/>
              <a:gd name="connsiteX2" fmla="*/ 2190387 w 4643252"/>
              <a:gd name="connsiteY2" fmla="*/ 0 h 773772"/>
              <a:gd name="connsiteX3" fmla="*/ 4643252 w 4643252"/>
              <a:gd name="connsiteY3" fmla="*/ 773771 h 773772"/>
              <a:gd name="connsiteX4" fmla="*/ 0 w 4643252"/>
              <a:gd name="connsiteY4" fmla="*/ 773772 h 773772"/>
              <a:gd name="connsiteX0" fmla="*/ 0 w 4643252"/>
              <a:gd name="connsiteY0" fmla="*/ 762959 h 762959"/>
              <a:gd name="connsiteX1" fmla="*/ 1622778 w 4643252"/>
              <a:gd name="connsiteY1" fmla="*/ 2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62959 h 762959"/>
              <a:gd name="connsiteX1" fmla="*/ 1564885 w 4643252"/>
              <a:gd name="connsiteY1" fmla="*/ 2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62959 h 762959"/>
              <a:gd name="connsiteX1" fmla="*/ 1391019 w 4643252"/>
              <a:gd name="connsiteY1" fmla="*/ 10815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95400 h 795400"/>
              <a:gd name="connsiteX1" fmla="*/ 1391019 w 4643252"/>
              <a:gd name="connsiteY1" fmla="*/ 43256 h 795400"/>
              <a:gd name="connsiteX2" fmla="*/ 1975611 w 4643252"/>
              <a:gd name="connsiteY2" fmla="*/ 0 h 795400"/>
              <a:gd name="connsiteX3" fmla="*/ 4643252 w 4643252"/>
              <a:gd name="connsiteY3" fmla="*/ 795399 h 795400"/>
              <a:gd name="connsiteX4" fmla="*/ 0 w 4643252"/>
              <a:gd name="connsiteY4" fmla="*/ 795400 h 795400"/>
              <a:gd name="connsiteX0" fmla="*/ 0 w 4643252"/>
              <a:gd name="connsiteY0" fmla="*/ 762959 h 762959"/>
              <a:gd name="connsiteX1" fmla="*/ 1391019 w 4643252"/>
              <a:gd name="connsiteY1" fmla="*/ 10815 h 762959"/>
              <a:gd name="connsiteX2" fmla="*/ 1934702 w 4643252"/>
              <a:gd name="connsiteY2" fmla="*/ 0 h 762959"/>
              <a:gd name="connsiteX3" fmla="*/ 4643252 w 4643252"/>
              <a:gd name="connsiteY3" fmla="*/ 762958 h 762959"/>
              <a:gd name="connsiteX4" fmla="*/ 0 w 4643252"/>
              <a:gd name="connsiteY4" fmla="*/ 762959 h 762959"/>
              <a:gd name="connsiteX0" fmla="*/ 0 w 4643252"/>
              <a:gd name="connsiteY0" fmla="*/ 752144 h 752144"/>
              <a:gd name="connsiteX1" fmla="*/ 1391019 w 4643252"/>
              <a:gd name="connsiteY1" fmla="*/ 0 h 752144"/>
              <a:gd name="connsiteX2" fmla="*/ 1955157 w 4643252"/>
              <a:gd name="connsiteY2" fmla="*/ 21626 h 752144"/>
              <a:gd name="connsiteX3" fmla="*/ 4643252 w 4643252"/>
              <a:gd name="connsiteY3" fmla="*/ 752143 h 752144"/>
              <a:gd name="connsiteX4" fmla="*/ 0 w 4643252"/>
              <a:gd name="connsiteY4" fmla="*/ 752144 h 752144"/>
              <a:gd name="connsiteX0" fmla="*/ 0 w 4643252"/>
              <a:gd name="connsiteY0" fmla="*/ 752146 h 752146"/>
              <a:gd name="connsiteX1" fmla="*/ 1391019 w 4643252"/>
              <a:gd name="connsiteY1" fmla="*/ 2 h 752146"/>
              <a:gd name="connsiteX2" fmla="*/ 1934702 w 4643252"/>
              <a:gd name="connsiteY2" fmla="*/ 0 h 752146"/>
              <a:gd name="connsiteX3" fmla="*/ 4643252 w 4643252"/>
              <a:gd name="connsiteY3" fmla="*/ 752145 h 752146"/>
              <a:gd name="connsiteX4" fmla="*/ 0 w 4643252"/>
              <a:gd name="connsiteY4" fmla="*/ 752146 h 752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252" h="752146">
                <a:moveTo>
                  <a:pt x="0" y="752146"/>
                </a:moveTo>
                <a:lnTo>
                  <a:pt x="1391019" y="2"/>
                </a:lnTo>
                <a:lnTo>
                  <a:pt x="1934702" y="0"/>
                </a:lnTo>
                <a:lnTo>
                  <a:pt x="4643252" y="752145"/>
                </a:lnTo>
                <a:lnTo>
                  <a:pt x="0" y="752146"/>
                </a:lnTo>
                <a:close/>
              </a:path>
            </a:pathLst>
          </a:custGeom>
          <a:solidFill>
            <a:srgbClr val="0070C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dirty="0">
              <a:solidFill>
                <a:srgbClr val="FFFFFF"/>
              </a:solidFill>
            </a:endParaRPr>
          </a:p>
        </p:txBody>
      </p:sp>
      <p:cxnSp>
        <p:nvCxnSpPr>
          <p:cNvPr id="208" name="Straight Connector 207"/>
          <p:cNvCxnSpPr/>
          <p:nvPr/>
        </p:nvCxnSpPr>
        <p:spPr>
          <a:xfrm>
            <a:off x="5926740" y="3651393"/>
            <a:ext cx="1203518" cy="0"/>
          </a:xfrm>
          <a:prstGeom prst="line">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5918382" y="3454022"/>
            <a:ext cx="1144394" cy="225060"/>
          </a:xfrm>
          <a:prstGeom prst="rect">
            <a:avLst/>
          </a:prstGeom>
          <a:noFill/>
          <a:ln>
            <a:noFill/>
          </a:ln>
        </p:spPr>
        <p:txBody>
          <a:bodyPr wrap="square" lIns="34286" tIns="34286" rIns="34286" bIns="34286" rtlCol="0" anchor="ctr">
            <a:spAutoFit/>
          </a:bodyPr>
          <a:lstStyle/>
          <a:p>
            <a:pPr algn="ctr" defTabSz="457010">
              <a:lnSpc>
                <a:spcPct val="90000"/>
              </a:lnSpc>
              <a:spcBef>
                <a:spcPts val="450"/>
              </a:spcBef>
            </a:pPr>
            <a:r>
              <a:rPr lang="en-US" sz="1100" dirty="0">
                <a:solidFill>
                  <a:srgbClr val="000000"/>
                </a:solidFill>
              </a:rPr>
              <a:t>RADIUS </a:t>
            </a:r>
            <a:r>
              <a:rPr lang="ja-JP" altLang="en-US" sz="1100" dirty="0" smtClean="0">
                <a:solidFill>
                  <a:srgbClr val="000000"/>
                </a:solidFill>
              </a:rPr>
              <a:t>ログイン</a:t>
            </a:r>
            <a:endParaRPr lang="en-US" sz="1100" dirty="0">
              <a:solidFill>
                <a:srgbClr val="000000"/>
              </a:solidFill>
            </a:endParaRPr>
          </a:p>
        </p:txBody>
      </p:sp>
      <p:sp>
        <p:nvSpPr>
          <p:cNvPr id="213" name="TextBox 168"/>
          <p:cNvSpPr txBox="1">
            <a:spLocks noChangeArrowheads="1"/>
          </p:cNvSpPr>
          <p:nvPr/>
        </p:nvSpPr>
        <p:spPr bwMode="auto">
          <a:xfrm>
            <a:off x="3555301" y="4658197"/>
            <a:ext cx="490612" cy="196208"/>
          </a:xfrm>
          <a:prstGeom prst="rect">
            <a:avLst/>
          </a:prstGeom>
          <a:noFill/>
          <a:ln w="9525">
            <a:noFill/>
            <a:miter lim="800000"/>
            <a:headEnd/>
            <a:tailEnd/>
          </a:ln>
        </p:spPr>
        <p:txBody>
          <a:bodyPr wrap="none" lIns="68568" tIns="34285" rIns="68568" bIns="34285">
            <a:prstTxWarp prst="textNoShape">
              <a:avLst/>
            </a:prstTxWarp>
            <a:noAutofit/>
          </a:bodyPr>
          <a:lstStyle/>
          <a:p>
            <a:pPr algn="ctr" defTabSz="457010"/>
            <a:r>
              <a:rPr lang="en-US" sz="1100" dirty="0">
                <a:solidFill>
                  <a:srgbClr val="000000"/>
                </a:solidFill>
                <a:latin typeface="Arial" panose="020B0604020202020204" pitchFamily="34" charset="0"/>
                <a:cs typeface="Arial" panose="020B0604020202020204" pitchFamily="34" charset="0"/>
              </a:rPr>
              <a:t>Cisco ASA</a:t>
            </a:r>
          </a:p>
        </p:txBody>
      </p:sp>
      <p:grpSp>
        <p:nvGrpSpPr>
          <p:cNvPr id="22" name="Group 21"/>
          <p:cNvGrpSpPr/>
          <p:nvPr/>
        </p:nvGrpSpPr>
        <p:grpSpPr>
          <a:xfrm>
            <a:off x="3548986" y="4171462"/>
            <a:ext cx="490612" cy="506618"/>
            <a:chOff x="7131649" y="4347406"/>
            <a:chExt cx="411480" cy="411480"/>
          </a:xfrm>
        </p:grpSpPr>
        <p:sp>
          <p:nvSpPr>
            <p:cNvPr id="215" name="Oval 263"/>
            <p:cNvSpPr>
              <a:spLocks noChangeAspect="1"/>
            </p:cNvSpPr>
            <p:nvPr/>
          </p:nvSpPr>
          <p:spPr bwMode="auto">
            <a:xfrm>
              <a:off x="7131649" y="4347406"/>
              <a:ext cx="411480" cy="411480"/>
            </a:xfrm>
            <a:prstGeom prst="ellipse">
              <a:avLst/>
            </a:prstGeom>
            <a:solidFill>
              <a:srgbClr val="193F54"/>
            </a:solidFill>
            <a:ln w="19050" cap="flat">
              <a:solidFill>
                <a:srgbClr val="8E909E"/>
              </a:solidFill>
              <a:round/>
              <a:headEnd type="none" w="med" len="med"/>
              <a:tailEnd type="none" w="med" len="med"/>
            </a:ln>
            <a:effectLst/>
          </p:spPr>
          <p:txBody>
            <a:bodyPr lIns="0" tIns="0" rIns="0" bIns="0"/>
            <a:lstStyle/>
            <a:p>
              <a:pPr defTabSz="457010" eaLnBrk="0" hangingPunct="0">
                <a:lnSpc>
                  <a:spcPct val="90000"/>
                </a:lnSpc>
                <a:defRPr/>
              </a:pPr>
              <a:endParaRPr lang="en-US" kern="0" dirty="0">
                <a:solidFill>
                  <a:sysClr val="windowText" lastClr="000000"/>
                </a:solidFill>
                <a:latin typeface="Arial" panose="020B0604020202020204" pitchFamily="34" charset="0"/>
                <a:cs typeface="Arial" panose="020B0604020202020204" pitchFamily="34" charset="0"/>
              </a:endParaRPr>
            </a:p>
          </p:txBody>
        </p:sp>
        <p:grpSp>
          <p:nvGrpSpPr>
            <p:cNvPr id="216" name="Group 215"/>
            <p:cNvGrpSpPr/>
            <p:nvPr/>
          </p:nvGrpSpPr>
          <p:grpSpPr>
            <a:xfrm>
              <a:off x="7206849" y="4472144"/>
              <a:ext cx="261080" cy="162007"/>
              <a:chOff x="8731739" y="8055788"/>
              <a:chExt cx="261080" cy="162007"/>
            </a:xfrm>
          </p:grpSpPr>
          <p:sp>
            <p:nvSpPr>
              <p:cNvPr id="217" name="Rectangle 17"/>
              <p:cNvSpPr>
                <a:spLocks noChangeArrowheads="1"/>
              </p:cNvSpPr>
              <p:nvPr/>
            </p:nvSpPr>
            <p:spPr bwMode="auto">
              <a:xfrm>
                <a:off x="8731739"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18" name="Rectangle 18"/>
              <p:cNvSpPr>
                <a:spLocks noChangeArrowheads="1"/>
              </p:cNvSpPr>
              <p:nvPr/>
            </p:nvSpPr>
            <p:spPr bwMode="auto">
              <a:xfrm>
                <a:off x="882271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19" name="Rectangle 19"/>
              <p:cNvSpPr>
                <a:spLocks noChangeArrowheads="1"/>
              </p:cNvSpPr>
              <p:nvPr/>
            </p:nvSpPr>
            <p:spPr bwMode="auto">
              <a:xfrm>
                <a:off x="891306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0" name="Rectangle 20"/>
              <p:cNvSpPr>
                <a:spLocks noChangeArrowheads="1"/>
              </p:cNvSpPr>
              <p:nvPr/>
            </p:nvSpPr>
            <p:spPr bwMode="auto">
              <a:xfrm>
                <a:off x="877722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1" name="Rectangle 21"/>
              <p:cNvSpPr>
                <a:spLocks noChangeArrowheads="1"/>
              </p:cNvSpPr>
              <p:nvPr/>
            </p:nvSpPr>
            <p:spPr bwMode="auto">
              <a:xfrm>
                <a:off x="886757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2" name="Rectangle 22"/>
              <p:cNvSpPr>
                <a:spLocks noChangeArrowheads="1"/>
              </p:cNvSpPr>
              <p:nvPr/>
            </p:nvSpPr>
            <p:spPr bwMode="auto">
              <a:xfrm>
                <a:off x="8731739"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3" name="Rectangle 23"/>
              <p:cNvSpPr>
                <a:spLocks noChangeArrowheads="1"/>
              </p:cNvSpPr>
              <p:nvPr/>
            </p:nvSpPr>
            <p:spPr bwMode="auto">
              <a:xfrm>
                <a:off x="8958548"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4" name="Rectangle 24"/>
              <p:cNvSpPr>
                <a:spLocks noChangeArrowheads="1"/>
              </p:cNvSpPr>
              <p:nvPr/>
            </p:nvSpPr>
            <p:spPr bwMode="auto">
              <a:xfrm>
                <a:off x="8731739"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5" name="Rectangle 25"/>
              <p:cNvSpPr>
                <a:spLocks noChangeArrowheads="1"/>
              </p:cNvSpPr>
              <p:nvPr/>
            </p:nvSpPr>
            <p:spPr bwMode="auto">
              <a:xfrm>
                <a:off x="882271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6" name="Rectangle 26"/>
              <p:cNvSpPr>
                <a:spLocks noChangeArrowheads="1"/>
              </p:cNvSpPr>
              <p:nvPr/>
            </p:nvSpPr>
            <p:spPr bwMode="auto">
              <a:xfrm>
                <a:off x="891306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7" name="Rectangle 27"/>
              <p:cNvSpPr>
                <a:spLocks noChangeArrowheads="1"/>
              </p:cNvSpPr>
              <p:nvPr/>
            </p:nvSpPr>
            <p:spPr bwMode="auto">
              <a:xfrm>
                <a:off x="877722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8" name="Rectangle 28"/>
              <p:cNvSpPr>
                <a:spLocks noChangeArrowheads="1"/>
              </p:cNvSpPr>
              <p:nvPr/>
            </p:nvSpPr>
            <p:spPr bwMode="auto">
              <a:xfrm>
                <a:off x="886757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9" name="Rectangle 29"/>
              <p:cNvSpPr>
                <a:spLocks noChangeArrowheads="1"/>
              </p:cNvSpPr>
              <p:nvPr/>
            </p:nvSpPr>
            <p:spPr bwMode="auto">
              <a:xfrm>
                <a:off x="8731739"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0" name="Rectangle 30"/>
              <p:cNvSpPr>
                <a:spLocks noChangeArrowheads="1"/>
              </p:cNvSpPr>
              <p:nvPr/>
            </p:nvSpPr>
            <p:spPr bwMode="auto">
              <a:xfrm>
                <a:off x="8958548"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1" name="Rectangle 31"/>
              <p:cNvSpPr>
                <a:spLocks noChangeArrowheads="1"/>
              </p:cNvSpPr>
              <p:nvPr/>
            </p:nvSpPr>
            <p:spPr bwMode="auto">
              <a:xfrm>
                <a:off x="8731739"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2" name="Rectangle 32"/>
              <p:cNvSpPr>
                <a:spLocks noChangeArrowheads="1"/>
              </p:cNvSpPr>
              <p:nvPr/>
            </p:nvSpPr>
            <p:spPr bwMode="auto">
              <a:xfrm>
                <a:off x="882271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3" name="Rectangle 33"/>
              <p:cNvSpPr>
                <a:spLocks noChangeArrowheads="1"/>
              </p:cNvSpPr>
              <p:nvPr/>
            </p:nvSpPr>
            <p:spPr bwMode="auto">
              <a:xfrm>
                <a:off x="891306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4" name="Rectangle 34"/>
              <p:cNvSpPr>
                <a:spLocks noChangeArrowheads="1"/>
              </p:cNvSpPr>
              <p:nvPr/>
            </p:nvSpPr>
            <p:spPr bwMode="auto">
              <a:xfrm>
                <a:off x="877722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5" name="Rectangle 35"/>
              <p:cNvSpPr>
                <a:spLocks noChangeArrowheads="1"/>
              </p:cNvSpPr>
              <p:nvPr/>
            </p:nvSpPr>
            <p:spPr bwMode="auto">
              <a:xfrm>
                <a:off x="886757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6" name="Rectangle 36"/>
              <p:cNvSpPr>
                <a:spLocks noChangeArrowheads="1"/>
              </p:cNvSpPr>
              <p:nvPr/>
            </p:nvSpPr>
            <p:spPr bwMode="auto">
              <a:xfrm>
                <a:off x="8731739"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7" name="Rectangle 37"/>
              <p:cNvSpPr>
                <a:spLocks noChangeArrowheads="1"/>
              </p:cNvSpPr>
              <p:nvPr/>
            </p:nvSpPr>
            <p:spPr bwMode="auto">
              <a:xfrm>
                <a:off x="8958548"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grpSp>
      </p:grpSp>
      <p:cxnSp>
        <p:nvCxnSpPr>
          <p:cNvPr id="274" name="Straight Connector 273"/>
          <p:cNvCxnSpPr>
            <a:stCxn id="215" idx="0"/>
          </p:cNvCxnSpPr>
          <p:nvPr/>
        </p:nvCxnSpPr>
        <p:spPr bwMode="auto">
          <a:xfrm flipV="1">
            <a:off x="3794292" y="3691784"/>
            <a:ext cx="0" cy="479683"/>
          </a:xfrm>
          <a:prstGeom prst="line">
            <a:avLst/>
          </a:prstGeom>
          <a:solidFill>
            <a:srgbClr val="0183B7"/>
          </a:solidFill>
          <a:ln w="19050" cap="flat" cmpd="sng" algn="ctr">
            <a:solidFill>
              <a:schemeClr val="accent1"/>
            </a:solidFill>
            <a:prstDash val="solid"/>
            <a:round/>
            <a:headEnd type="none" w="med" len="med"/>
            <a:tailEnd type="none" w="med" len="med"/>
          </a:ln>
          <a:effectLst/>
        </p:spPr>
      </p:cxnSp>
      <p:cxnSp>
        <p:nvCxnSpPr>
          <p:cNvPr id="289" name="Straight Connector 288"/>
          <p:cNvCxnSpPr>
            <a:endCxn id="215" idx="6"/>
          </p:cNvCxnSpPr>
          <p:nvPr/>
        </p:nvCxnSpPr>
        <p:spPr>
          <a:xfrm flipH="1">
            <a:off x="4039599" y="3720250"/>
            <a:ext cx="1157061" cy="704520"/>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94" name="Rectangle 293"/>
          <p:cNvSpPr/>
          <p:nvPr/>
        </p:nvSpPr>
        <p:spPr>
          <a:xfrm>
            <a:off x="5233086" y="3619692"/>
            <a:ext cx="212854" cy="126958"/>
          </a:xfrm>
          <a:prstGeom prst="rect">
            <a:avLst/>
          </a:prstGeom>
        </p:spPr>
        <p:txBody>
          <a:bodyPr wrap="none" lIns="0" tIns="0" rIns="0" bIns="0">
            <a:spAutoFit/>
          </a:bodyPr>
          <a:lstStyle/>
          <a:p>
            <a:pPr defTabSz="457010"/>
            <a:r>
              <a:rPr lang="en-US" sz="800" dirty="0" err="1">
                <a:solidFill>
                  <a:srgbClr val="FFFFFF"/>
                </a:solidFill>
              </a:rPr>
              <a:t>SXP</a:t>
            </a:r>
            <a:endParaRPr lang="en-US" sz="800" dirty="0">
              <a:solidFill>
                <a:srgbClr val="FFFFFF"/>
              </a:solidFill>
            </a:endParaRPr>
          </a:p>
        </p:txBody>
      </p:sp>
      <p:sp>
        <p:nvSpPr>
          <p:cNvPr id="295" name="TextBox 294"/>
          <p:cNvSpPr txBox="1"/>
          <p:nvPr/>
        </p:nvSpPr>
        <p:spPr>
          <a:xfrm>
            <a:off x="7492620" y="3855825"/>
            <a:ext cx="1316711" cy="376762"/>
          </a:xfrm>
          <a:prstGeom prst="rect">
            <a:avLst/>
          </a:prstGeom>
          <a:noFill/>
          <a:ln>
            <a:noFill/>
          </a:ln>
        </p:spPr>
        <p:txBody>
          <a:bodyPr wrap="square" lIns="34286" tIns="34286" rIns="34286" bIns="34286" rtlCol="0" anchor="ctr">
            <a:spAutoFit/>
          </a:bodyPr>
          <a:lstStyle/>
          <a:p>
            <a:pPr algn="ctr">
              <a:lnSpc>
                <a:spcPct val="90000"/>
              </a:lnSpc>
              <a:spcBef>
                <a:spcPts val="450"/>
              </a:spcBef>
            </a:pPr>
            <a:r>
              <a:rPr lang="ja-JP" altLang="en-US" sz="1100" dirty="0">
                <a:solidFill>
                  <a:srgbClr val="000000"/>
                </a:solidFill>
              </a:rPr>
              <a:t>セッショントピックを</a:t>
            </a:r>
            <a:r>
              <a:rPr lang="en-US" sz="1100" dirty="0" err="1">
                <a:solidFill>
                  <a:srgbClr val="000000"/>
                </a:solidFill>
              </a:rPr>
              <a:t>pxGrid</a:t>
            </a:r>
            <a:r>
              <a:rPr lang="ja-JP" altLang="en-US" sz="1100" dirty="0">
                <a:solidFill>
                  <a:srgbClr val="000000"/>
                </a:solidFill>
              </a:rPr>
              <a:t>に</a:t>
            </a:r>
            <a:r>
              <a:rPr lang="en-US" altLang="ja-JP" sz="1100" dirty="0">
                <a:solidFill>
                  <a:srgbClr val="000000"/>
                </a:solidFill>
              </a:rPr>
              <a:t>Publish</a:t>
            </a:r>
            <a:endParaRPr lang="en-US" sz="1100" dirty="0">
              <a:solidFill>
                <a:srgbClr val="000000"/>
              </a:solidFill>
            </a:endParaRPr>
          </a:p>
        </p:txBody>
      </p:sp>
      <p:sp>
        <p:nvSpPr>
          <p:cNvPr id="296" name="TextBox 295"/>
          <p:cNvSpPr txBox="1"/>
          <p:nvPr/>
        </p:nvSpPr>
        <p:spPr>
          <a:xfrm>
            <a:off x="4593243" y="4035146"/>
            <a:ext cx="1656874" cy="529111"/>
          </a:xfrm>
          <a:prstGeom prst="rect">
            <a:avLst/>
          </a:prstGeom>
          <a:noFill/>
          <a:ln>
            <a:noFill/>
          </a:ln>
        </p:spPr>
        <p:txBody>
          <a:bodyPr wrap="square" lIns="34286" tIns="34286" rIns="34286" bIns="34286" rtlCol="0" anchor="ctr">
            <a:spAutoFit/>
          </a:bodyPr>
          <a:lstStyle/>
          <a:p>
            <a:pPr algn="ctr">
              <a:lnSpc>
                <a:spcPct val="90000"/>
              </a:lnSpc>
              <a:spcBef>
                <a:spcPts val="450"/>
              </a:spcBef>
            </a:pPr>
            <a:r>
              <a:rPr lang="en-US" sz="1100" dirty="0">
                <a:solidFill>
                  <a:srgbClr val="000000"/>
                </a:solidFill>
              </a:rPr>
              <a:t>RADIUS + EZC </a:t>
            </a:r>
            <a:r>
              <a:rPr lang="ja-JP" altLang="en-US" sz="1100" dirty="0">
                <a:solidFill>
                  <a:srgbClr val="000000"/>
                </a:solidFill>
              </a:rPr>
              <a:t>から得た</a:t>
            </a:r>
            <a:r>
              <a:rPr lang="en-US" sz="1100" dirty="0">
                <a:solidFill>
                  <a:srgbClr val="000000"/>
                </a:solidFill>
              </a:rPr>
              <a:t>IP : SGT </a:t>
            </a:r>
            <a:r>
              <a:rPr lang="ja-JP" altLang="en-US" sz="1100" dirty="0">
                <a:solidFill>
                  <a:srgbClr val="000000"/>
                </a:solidFill>
              </a:rPr>
              <a:t>マッピング情報を</a:t>
            </a:r>
            <a:r>
              <a:rPr lang="en-US" sz="1100" dirty="0">
                <a:solidFill>
                  <a:srgbClr val="000000"/>
                </a:solidFill>
              </a:rPr>
              <a:t>SXP</a:t>
            </a:r>
            <a:r>
              <a:rPr lang="ja-JP" altLang="en-US" sz="1100" dirty="0">
                <a:solidFill>
                  <a:srgbClr val="000000"/>
                </a:solidFill>
              </a:rPr>
              <a:t>ピアにアップデート</a:t>
            </a:r>
            <a:endParaRPr lang="en-US" sz="1100" dirty="0">
              <a:solidFill>
                <a:srgbClr val="000000"/>
              </a:solidFill>
            </a:endParaRPr>
          </a:p>
        </p:txBody>
      </p:sp>
      <p:graphicFrame>
        <p:nvGraphicFramePr>
          <p:cNvPr id="153" name="Table 152"/>
          <p:cNvGraphicFramePr>
            <a:graphicFrameLocks noGrp="1"/>
          </p:cNvGraphicFramePr>
          <p:nvPr>
            <p:extLst/>
          </p:nvPr>
        </p:nvGraphicFramePr>
        <p:xfrm>
          <a:off x="4876725" y="490046"/>
          <a:ext cx="4055210" cy="2040753"/>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231003">
                <a:tc>
                  <a:txBody>
                    <a:bodyPr/>
                    <a:lstStyle/>
                    <a:p>
                      <a:pPr algn="ctr"/>
                      <a:r>
                        <a:rPr lang="en-US" sz="1000" dirty="0" smtClean="0">
                          <a:solidFill>
                            <a:schemeClr val="bg1"/>
                          </a:solidFill>
                        </a:rPr>
                        <a:t>MAC</a:t>
                      </a:r>
                    </a:p>
                  </a:txBody>
                  <a:tcPr marL="42874" marR="42874" marT="28575" marB="28575"/>
                </a:tc>
                <a:tc>
                  <a:txBody>
                    <a:bodyPr/>
                    <a:lstStyle/>
                    <a:p>
                      <a:pPr algn="ctr"/>
                      <a:r>
                        <a:rPr lang="en-US" sz="1000" dirty="0" smtClean="0">
                          <a:solidFill>
                            <a:schemeClr val="bg1"/>
                          </a:solidFill>
                        </a:rPr>
                        <a:t>IP</a:t>
                      </a:r>
                      <a:endParaRPr lang="en-US" sz="1000" dirty="0">
                        <a:solidFill>
                          <a:schemeClr val="bg1"/>
                        </a:solidFill>
                      </a:endParaRPr>
                    </a:p>
                  </a:txBody>
                  <a:tcPr marL="42874" marR="42874" marT="28575" marB="28575"/>
                </a:tc>
                <a:tc>
                  <a:txBody>
                    <a:bodyPr/>
                    <a:lstStyle/>
                    <a:p>
                      <a:pPr algn="ctr"/>
                      <a:r>
                        <a:rPr lang="en-US" sz="1000" dirty="0" err="1" smtClean="0">
                          <a:solidFill>
                            <a:schemeClr val="bg1"/>
                          </a:solidFill>
                        </a:rPr>
                        <a:t>Uname</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Profile</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Method</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Source</a:t>
                      </a:r>
                      <a:endParaRPr lang="en-US" sz="1000" dirty="0">
                        <a:solidFill>
                          <a:schemeClr val="bg1"/>
                        </a:solidFill>
                      </a:endParaRPr>
                    </a:p>
                  </a:txBody>
                  <a:tcPr marL="42874" marR="42874" marT="28575" marB="28575"/>
                </a:tc>
                <a:tc>
                  <a:txBody>
                    <a:bodyPr/>
                    <a:lstStyle/>
                    <a:p>
                      <a:pPr algn="ctr"/>
                      <a:r>
                        <a:rPr lang="en-US" sz="1000" dirty="0" err="1" smtClean="0">
                          <a:solidFill>
                            <a:schemeClr val="bg1"/>
                          </a:solidFill>
                        </a:rPr>
                        <a:t>SGT</a:t>
                      </a:r>
                      <a:endParaRPr lang="en-US" sz="1000" dirty="0">
                        <a:solidFill>
                          <a:schemeClr val="bg1"/>
                        </a:solidFill>
                      </a:endParaRPr>
                    </a:p>
                  </a:txBody>
                  <a:tcPr marL="42874" marR="42874" marT="28575" marB="28575"/>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c>
                  <a:txBody>
                    <a:bodyPr/>
                    <a:lstStyle/>
                    <a:p>
                      <a:endParaRPr lang="en-US" sz="1000" dirty="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r>
                        <a:rPr lang="en-US" sz="1000" b="0" dirty="0" smtClean="0">
                          <a:solidFill>
                            <a:schemeClr val="tx1">
                              <a:lumMod val="50000"/>
                            </a:schemeClr>
                          </a:solidFill>
                        </a:rPr>
                        <a:t>Identity Mapping</a:t>
                      </a:r>
                      <a:endParaRPr lang="en-US" sz="1000" b="0" dirty="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endParaRPr lang="en-US" sz="1000" dirty="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r>
                        <a:rPr lang="en-US" sz="1000" b="0" dirty="0" smtClean="0">
                          <a:solidFill>
                            <a:schemeClr val="tx1">
                              <a:lumMod val="50000"/>
                            </a:schemeClr>
                          </a:solidFill>
                        </a:rPr>
                        <a:t>Identity Mapping</a:t>
                      </a:r>
                      <a:endParaRPr lang="en-US" sz="1000" b="0" dirty="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50000"/>
                            </a:schemeClr>
                          </a:solidFill>
                        </a:rPr>
                        <a:t>22:33:44:55:66:77</a:t>
                      </a:r>
                    </a:p>
                  </a:txBody>
                  <a:tcPr marL="42874" marR="42874" marT="28575" marB="28575" anchor="ctr"/>
                </a:tc>
                <a:tc>
                  <a:txBody>
                    <a:bodyPr/>
                    <a:lstStyle/>
                    <a:p>
                      <a:pPr algn="ctr"/>
                      <a:r>
                        <a:rPr lang="en-US" sz="1000" dirty="0" smtClean="0">
                          <a:solidFill>
                            <a:schemeClr val="tx1">
                              <a:lumMod val="50000"/>
                            </a:schemeClr>
                          </a:solidFill>
                        </a:rPr>
                        <a:t>3.4.5.6</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hslai</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Samsung</a:t>
                      </a:r>
                      <a:r>
                        <a:rPr lang="en-US" sz="1000" baseline="0" dirty="0" smtClean="0">
                          <a:solidFill>
                            <a:schemeClr val="tx1">
                              <a:lumMod val="50000"/>
                            </a:schemeClr>
                          </a:solidFill>
                        </a:rPr>
                        <a:t> Galaxy</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dot1x</a:t>
                      </a:r>
                      <a:endParaRPr lang="en-US" sz="1000" dirty="0">
                        <a:solidFill>
                          <a:schemeClr val="tx1">
                            <a:lumMod val="50000"/>
                          </a:schemeClr>
                        </a:solidFill>
                      </a:endParaRPr>
                    </a:p>
                  </a:txBody>
                  <a:tcPr marL="42874" marR="42874" marT="28575" marB="28575" anchor="ctr"/>
                </a:tc>
                <a:tc>
                  <a:txBody>
                    <a:bodyPr/>
                    <a:lstStyle/>
                    <a:p>
                      <a:pPr algn="ctr"/>
                      <a:r>
                        <a:rPr lang="en-US" sz="1000" b="0" dirty="0" smtClean="0">
                          <a:solidFill>
                            <a:schemeClr val="tx1">
                              <a:lumMod val="50000"/>
                            </a:schemeClr>
                          </a:solidFill>
                        </a:rPr>
                        <a:t>RADIUS</a:t>
                      </a:r>
                      <a:endParaRPr lang="en-US" sz="1000" b="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10</a:t>
                      </a:r>
                      <a:endParaRPr lang="en-US" sz="1000" dirty="0">
                        <a:solidFill>
                          <a:schemeClr val="tx1">
                            <a:lumMod val="50000"/>
                          </a:schemeClr>
                        </a:solidFill>
                      </a:endParaRPr>
                    </a:p>
                  </a:txBody>
                  <a:tcPr marL="42874" marR="42874" marT="28575" marB="28575" anchor="ctr"/>
                </a:tc>
              </a:tr>
              <a:tr h="361950">
                <a:tc>
                  <a:txBody>
                    <a:bodyPr/>
                    <a:lstStyle/>
                    <a:p>
                      <a:pPr algn="ctr"/>
                      <a:r>
                        <a:rPr lang="en-US" sz="1000" dirty="0" smtClean="0">
                          <a:solidFill>
                            <a:schemeClr val="tx1">
                              <a:lumMod val="50000"/>
                            </a:schemeClr>
                          </a:solidFill>
                        </a:rPr>
                        <a:t>33:44:55:66:77:88</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5.6.7.8</a:t>
                      </a:r>
                      <a:endParaRPr lang="en-US" sz="1000" dirty="0">
                        <a:solidFill>
                          <a:schemeClr val="tx1">
                            <a:lumMod val="50000"/>
                          </a:schemeClr>
                        </a:solidFill>
                      </a:endParaRPr>
                    </a:p>
                  </a:txBody>
                  <a:tcPr marL="42874" marR="42874" marT="28575" marB="28575"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50000"/>
                            </a:schemeClr>
                          </a:solidFill>
                        </a:rPr>
                        <a:t>zsariedd</a:t>
                      </a:r>
                    </a:p>
                  </a:txBody>
                  <a:tcPr marL="42874" marR="42874" marT="28575" marB="28575" anchor="ctr"/>
                </a:tc>
                <a:tc>
                  <a:txBody>
                    <a:bodyPr/>
                    <a:lstStyle/>
                    <a:p>
                      <a:pPr algn="ctr"/>
                      <a:r>
                        <a:rPr lang="en-US" sz="1000" dirty="0" smtClean="0">
                          <a:solidFill>
                            <a:schemeClr val="tx1">
                              <a:lumMod val="50000"/>
                            </a:schemeClr>
                          </a:solidFill>
                        </a:rPr>
                        <a:t>Apple-</a:t>
                      </a:r>
                      <a:r>
                        <a:rPr lang="en-US" sz="1000" dirty="0" err="1" smtClean="0">
                          <a:solidFill>
                            <a:schemeClr val="tx1">
                              <a:lumMod val="50000"/>
                            </a:schemeClr>
                          </a:solidFill>
                        </a:rPr>
                        <a:t>iPad</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mab</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RADIUS</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20</a:t>
                      </a:r>
                      <a:endParaRPr lang="en-US" sz="1000" dirty="0">
                        <a:solidFill>
                          <a:schemeClr val="tx1">
                            <a:lumMod val="50000"/>
                          </a:schemeClr>
                        </a:solidFill>
                      </a:endParaRPr>
                    </a:p>
                  </a:txBody>
                  <a:tcPr marL="42874" marR="42874" marT="28575" marB="28575" anchor="ctr"/>
                </a:tc>
              </a:tr>
              <a:tr h="361950">
                <a:tc>
                  <a:txBody>
                    <a:bodyPr/>
                    <a:lstStyle/>
                    <a:p>
                      <a:pPr algn="ctr"/>
                      <a:r>
                        <a:rPr lang="en-US" sz="1000" dirty="0" smtClean="0">
                          <a:solidFill>
                            <a:schemeClr val="tx1">
                              <a:lumMod val="50000"/>
                            </a:schemeClr>
                          </a:solidFill>
                        </a:rPr>
                        <a:t>44:55:66:77:88:99</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6.7.8.9</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awoland</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Apple-anything</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dot1x</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RADIUS</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10</a:t>
                      </a:r>
                      <a:endParaRPr lang="en-US" sz="1000" dirty="0">
                        <a:solidFill>
                          <a:schemeClr val="tx1">
                            <a:lumMod val="50000"/>
                          </a:schemeClr>
                        </a:solidFill>
                      </a:endParaRPr>
                    </a:p>
                  </a:txBody>
                  <a:tcPr marL="42874" marR="42874" marT="28575" marB="28575" anchor="ctr"/>
                </a:tc>
              </a:tr>
            </a:tbl>
          </a:graphicData>
        </a:graphic>
      </p:graphicFrame>
      <p:sp>
        <p:nvSpPr>
          <p:cNvPr id="155" name="Freeform 154"/>
          <p:cNvSpPr/>
          <p:nvPr/>
        </p:nvSpPr>
        <p:spPr>
          <a:xfrm>
            <a:off x="1161948" y="2276052"/>
            <a:ext cx="2534485" cy="472044"/>
          </a:xfrm>
          <a:custGeom>
            <a:avLst/>
            <a:gdLst>
              <a:gd name="connsiteX0" fmla="*/ 0 w 4275433"/>
              <a:gd name="connsiteY0" fmla="*/ 973777 h 1101826"/>
              <a:gd name="connsiteX1" fmla="*/ 1045028 w 4275433"/>
              <a:gd name="connsiteY1" fmla="*/ 1080655 h 1101826"/>
              <a:gd name="connsiteX2" fmla="*/ 3515096 w 4275433"/>
              <a:gd name="connsiteY2" fmla="*/ 1092530 h 1101826"/>
              <a:gd name="connsiteX3" fmla="*/ 4049485 w 4275433"/>
              <a:gd name="connsiteY3" fmla="*/ 973777 h 1101826"/>
              <a:gd name="connsiteX4" fmla="*/ 4239491 w 4275433"/>
              <a:gd name="connsiteY4" fmla="*/ 641268 h 1101826"/>
              <a:gd name="connsiteX5" fmla="*/ 4275117 w 4275433"/>
              <a:gd name="connsiteY5" fmla="*/ 0 h 1101826"/>
              <a:gd name="connsiteX0" fmla="*/ 0 w 4275433"/>
              <a:gd name="connsiteY0" fmla="*/ 973777 h 1126413"/>
              <a:gd name="connsiteX1" fmla="*/ 1045028 w 4275433"/>
              <a:gd name="connsiteY1" fmla="*/ 1080655 h 1126413"/>
              <a:gd name="connsiteX2" fmla="*/ 3515096 w 4275433"/>
              <a:gd name="connsiteY2" fmla="*/ 1092530 h 1126413"/>
              <a:gd name="connsiteX3" fmla="*/ 4239491 w 4275433"/>
              <a:gd name="connsiteY3" fmla="*/ 641268 h 1126413"/>
              <a:gd name="connsiteX4" fmla="*/ 4275117 w 4275433"/>
              <a:gd name="connsiteY4" fmla="*/ 0 h 1126413"/>
              <a:gd name="connsiteX0" fmla="*/ 0 w 4275433"/>
              <a:gd name="connsiteY0" fmla="*/ 973777 h 1227247"/>
              <a:gd name="connsiteX1" fmla="*/ 1151906 w 4275433"/>
              <a:gd name="connsiteY1" fmla="*/ 1223159 h 1227247"/>
              <a:gd name="connsiteX2" fmla="*/ 3515096 w 4275433"/>
              <a:gd name="connsiteY2" fmla="*/ 1092530 h 1227247"/>
              <a:gd name="connsiteX3" fmla="*/ 4239491 w 4275433"/>
              <a:gd name="connsiteY3" fmla="*/ 641268 h 1227247"/>
              <a:gd name="connsiteX4" fmla="*/ 4275117 w 4275433"/>
              <a:gd name="connsiteY4" fmla="*/ 0 h 1227247"/>
              <a:gd name="connsiteX0" fmla="*/ 0 w 3895423"/>
              <a:gd name="connsiteY0" fmla="*/ 1258784 h 1275623"/>
              <a:gd name="connsiteX1" fmla="*/ 771896 w 3895423"/>
              <a:gd name="connsiteY1" fmla="*/ 1223159 h 1275623"/>
              <a:gd name="connsiteX2" fmla="*/ 3135086 w 3895423"/>
              <a:gd name="connsiteY2" fmla="*/ 1092530 h 1275623"/>
              <a:gd name="connsiteX3" fmla="*/ 3859481 w 3895423"/>
              <a:gd name="connsiteY3" fmla="*/ 641268 h 1275623"/>
              <a:gd name="connsiteX4" fmla="*/ 3895107 w 3895423"/>
              <a:gd name="connsiteY4" fmla="*/ 0 h 1275623"/>
              <a:gd name="connsiteX0" fmla="*/ 0 w 3895423"/>
              <a:gd name="connsiteY0" fmla="*/ 1258784 h 1258784"/>
              <a:gd name="connsiteX1" fmla="*/ 771896 w 3895423"/>
              <a:gd name="connsiteY1" fmla="*/ 122315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127"/>
              <a:gd name="connsiteY0" fmla="*/ 1258784 h 1258784"/>
              <a:gd name="connsiteX1" fmla="*/ 1662545 w 3895127"/>
              <a:gd name="connsiteY1" fmla="*/ 1246909 h 1258784"/>
              <a:gd name="connsiteX2" fmla="*/ 3135086 w 3895127"/>
              <a:gd name="connsiteY2" fmla="*/ 1092530 h 1258784"/>
              <a:gd name="connsiteX3" fmla="*/ 3823855 w 3895127"/>
              <a:gd name="connsiteY3" fmla="*/ 617518 h 1258784"/>
              <a:gd name="connsiteX4" fmla="*/ 3895107 w 3895127"/>
              <a:gd name="connsiteY4" fmla="*/ 0 h 1258784"/>
              <a:gd name="connsiteX0" fmla="*/ 0 w 3895167"/>
              <a:gd name="connsiteY0" fmla="*/ 1258784 h 1258784"/>
              <a:gd name="connsiteX1" fmla="*/ 1662545 w 3895167"/>
              <a:gd name="connsiteY1" fmla="*/ 1246909 h 1258784"/>
              <a:gd name="connsiteX2" fmla="*/ 3135086 w 3895167"/>
              <a:gd name="connsiteY2" fmla="*/ 1092530 h 1258784"/>
              <a:gd name="connsiteX3" fmla="*/ 3847606 w 3895167"/>
              <a:gd name="connsiteY3" fmla="*/ 783772 h 1258784"/>
              <a:gd name="connsiteX4" fmla="*/ 3895107 w 3895167"/>
              <a:gd name="connsiteY4" fmla="*/ 0 h 1258784"/>
              <a:gd name="connsiteX0" fmla="*/ 0 w 3922316"/>
              <a:gd name="connsiteY0" fmla="*/ 1258784 h 1258784"/>
              <a:gd name="connsiteX1" fmla="*/ 1662545 w 3922316"/>
              <a:gd name="connsiteY1" fmla="*/ 1246909 h 1258784"/>
              <a:gd name="connsiteX2" fmla="*/ 3135086 w 3922316"/>
              <a:gd name="connsiteY2" fmla="*/ 1092530 h 1258784"/>
              <a:gd name="connsiteX3" fmla="*/ 3847606 w 3922316"/>
              <a:gd name="connsiteY3" fmla="*/ 783772 h 1258784"/>
              <a:gd name="connsiteX4" fmla="*/ 3895107 w 3922316"/>
              <a:gd name="connsiteY4" fmla="*/ 0 h 1258784"/>
              <a:gd name="connsiteX0" fmla="*/ 0 w 3914255"/>
              <a:gd name="connsiteY0" fmla="*/ 1258784 h 1258784"/>
              <a:gd name="connsiteX1" fmla="*/ 1662545 w 3914255"/>
              <a:gd name="connsiteY1" fmla="*/ 1246909 h 1258784"/>
              <a:gd name="connsiteX2" fmla="*/ 3218213 w 3914255"/>
              <a:gd name="connsiteY2" fmla="*/ 1163782 h 1258784"/>
              <a:gd name="connsiteX3" fmla="*/ 3847606 w 3914255"/>
              <a:gd name="connsiteY3" fmla="*/ 783772 h 1258784"/>
              <a:gd name="connsiteX4" fmla="*/ 3895107 w 3914255"/>
              <a:gd name="connsiteY4" fmla="*/ 0 h 1258784"/>
              <a:gd name="connsiteX0" fmla="*/ 0 w 3909764"/>
              <a:gd name="connsiteY0" fmla="*/ 1258784 h 1258784"/>
              <a:gd name="connsiteX1" fmla="*/ 1662545 w 3909764"/>
              <a:gd name="connsiteY1" fmla="*/ 1246909 h 1258784"/>
              <a:gd name="connsiteX2" fmla="*/ 3286928 w 3909764"/>
              <a:gd name="connsiteY2" fmla="*/ 1187533 h 1258784"/>
              <a:gd name="connsiteX3" fmla="*/ 3847606 w 3909764"/>
              <a:gd name="connsiteY3" fmla="*/ 783772 h 1258784"/>
              <a:gd name="connsiteX4" fmla="*/ 3895107 w 3909764"/>
              <a:gd name="connsiteY4" fmla="*/ 0 h 125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764" h="1258784">
                <a:moveTo>
                  <a:pt x="0" y="1258784"/>
                </a:moveTo>
                <a:lnTo>
                  <a:pt x="1662545" y="1246909"/>
                </a:lnTo>
                <a:cubicBezTo>
                  <a:pt x="2210366" y="1235034"/>
                  <a:pt x="2922751" y="1264723"/>
                  <a:pt x="3286928" y="1187533"/>
                </a:cubicBezTo>
                <a:cubicBezTo>
                  <a:pt x="3651105" y="1110344"/>
                  <a:pt x="3746243" y="981694"/>
                  <a:pt x="3847606" y="783772"/>
                </a:cubicBezTo>
                <a:cubicBezTo>
                  <a:pt x="3948969" y="585850"/>
                  <a:pt x="3896096" y="239486"/>
                  <a:pt x="3895107" y="0"/>
                </a:cubicBezTo>
              </a:path>
            </a:pathLst>
          </a:custGeom>
          <a:noFill/>
          <a:ln w="50800">
            <a:solidFill>
              <a:srgbClr val="FF99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a:solidFill>
                <a:srgbClr val="FFFFFF"/>
              </a:solidFill>
            </a:endParaRPr>
          </a:p>
        </p:txBody>
      </p:sp>
      <p:pic>
        <p:nvPicPr>
          <p:cNvPr id="156" name="Picture 33" descr="sponsor_green_tie.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6645" y="2222152"/>
            <a:ext cx="640832" cy="70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 name="Picture 11" descr="guest_red_tie.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6646" y="3076479"/>
            <a:ext cx="677456" cy="737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Content Placeholder 6"/>
          <p:cNvGraphicFramePr>
            <a:graphicFrameLocks noGrp="1"/>
          </p:cNvGraphicFramePr>
          <p:nvPr>
            <p:ph idx="1"/>
            <p:extLst/>
          </p:nvPr>
        </p:nvGraphicFramePr>
        <p:xfrm>
          <a:off x="2895503" y="1464604"/>
          <a:ext cx="1722631" cy="463550"/>
        </p:xfrm>
        <a:graphic>
          <a:graphicData uri="http://schemas.openxmlformats.org/drawingml/2006/table">
            <a:tbl>
              <a:tblPr bandRow="1">
                <a:tableStyleId>{F5AB1C69-6EDB-4FF4-983F-18BD219EF322}</a:tableStyleId>
              </a:tblPr>
              <a:tblGrid>
                <a:gridCol w="772018"/>
                <a:gridCol w="950613"/>
              </a:tblGrid>
              <a:tr h="231775">
                <a:tc>
                  <a:txBody>
                    <a:bodyPr/>
                    <a:lstStyle/>
                    <a:p>
                      <a:pPr algn="ctr"/>
                      <a:r>
                        <a:rPr lang="en-US" sz="1100" dirty="0" smtClean="0">
                          <a:solidFill>
                            <a:schemeClr val="tx1">
                              <a:lumMod val="50000"/>
                            </a:schemeClr>
                          </a:solidFill>
                        </a:rPr>
                        <a:t>1.2.3.4</a:t>
                      </a:r>
                      <a:endParaRPr lang="en-US" sz="1100" dirty="0">
                        <a:solidFill>
                          <a:schemeClr val="tx1">
                            <a:lumMod val="50000"/>
                          </a:schemeClr>
                        </a:solidFill>
                      </a:endParaRPr>
                    </a:p>
                  </a:txBody>
                  <a:tcPr marL="42874" marR="42874" marT="28575" marB="28575">
                    <a:noFill/>
                  </a:tcPr>
                </a:tc>
                <a:tc>
                  <a:txBody>
                    <a:bodyPr/>
                    <a:lstStyle/>
                    <a:p>
                      <a:pPr algn="ctr"/>
                      <a:r>
                        <a:rPr lang="en-US" sz="1100" dirty="0" smtClean="0">
                          <a:solidFill>
                            <a:schemeClr val="tx1">
                              <a:lumMod val="50000"/>
                            </a:schemeClr>
                          </a:solidFill>
                        </a:rPr>
                        <a:t>imbashir</a:t>
                      </a:r>
                      <a:endParaRPr lang="en-US" sz="1100" dirty="0">
                        <a:solidFill>
                          <a:schemeClr val="tx1">
                            <a:lumMod val="50000"/>
                          </a:schemeClr>
                        </a:solidFill>
                      </a:endParaRPr>
                    </a:p>
                  </a:txBody>
                  <a:tcPr marL="42874" marR="42874" marT="28575" marB="28575">
                    <a:noFill/>
                  </a:tcPr>
                </a:tc>
              </a:tr>
              <a:tr h="231775">
                <a:tc>
                  <a:txBody>
                    <a:bodyPr/>
                    <a:lstStyle/>
                    <a:p>
                      <a:pPr algn="ctr"/>
                      <a:r>
                        <a:rPr lang="en-US" sz="1100" dirty="0" smtClean="0">
                          <a:solidFill>
                            <a:schemeClr val="tx1">
                              <a:lumMod val="50000"/>
                            </a:schemeClr>
                          </a:solidFill>
                        </a:rPr>
                        <a:t>2.3.4.5</a:t>
                      </a:r>
                      <a:endParaRPr lang="en-US" sz="1100" dirty="0">
                        <a:solidFill>
                          <a:schemeClr val="tx1">
                            <a:lumMod val="50000"/>
                          </a:schemeClr>
                        </a:solidFill>
                      </a:endParaRPr>
                    </a:p>
                  </a:txBody>
                  <a:tcPr marL="42874" marR="42874" marT="28575" marB="28575">
                    <a:noFill/>
                  </a:tcPr>
                </a:tc>
                <a:tc>
                  <a:txBody>
                    <a:bodyPr/>
                    <a:lstStyle/>
                    <a:p>
                      <a:pPr algn="ctr"/>
                      <a:r>
                        <a:rPr lang="en-US" sz="1100" dirty="0" smtClean="0">
                          <a:solidFill>
                            <a:schemeClr val="tx1">
                              <a:lumMod val="50000"/>
                            </a:schemeClr>
                          </a:solidFill>
                        </a:rPr>
                        <a:t>chyps</a:t>
                      </a:r>
                      <a:endParaRPr lang="en-US" sz="1100" dirty="0">
                        <a:solidFill>
                          <a:schemeClr val="tx1">
                            <a:lumMod val="50000"/>
                          </a:schemeClr>
                        </a:solidFill>
                      </a:endParaRPr>
                    </a:p>
                  </a:txBody>
                  <a:tcPr marL="42874" marR="42874" marT="28575" marB="28575">
                    <a:noFill/>
                  </a:tcPr>
                </a:tc>
              </a:tr>
            </a:tbl>
          </a:graphicData>
        </a:graphic>
      </p:graphicFrame>
      <p:graphicFrame>
        <p:nvGraphicFramePr>
          <p:cNvPr id="12" name="Table 11"/>
          <p:cNvGraphicFramePr>
            <a:graphicFrameLocks noGrp="1"/>
          </p:cNvGraphicFramePr>
          <p:nvPr>
            <p:extLst/>
          </p:nvPr>
        </p:nvGraphicFramePr>
        <p:xfrm>
          <a:off x="4872555" y="720843"/>
          <a:ext cx="4055210" cy="1809750"/>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1.2.3.4</a:t>
                      </a: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chyps</a:t>
                      </a: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Identity Mapping</a:t>
                      </a: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2.3.4.5</a:t>
                      </a:r>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lumMod val="50000"/>
                            </a:schemeClr>
                          </a:solidFill>
                        </a:rPr>
                        <a:t>imbashir</a:t>
                      </a: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Identity Mapping</a:t>
                      </a:r>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baseline="0" dirty="0" smtClean="0">
                          <a:solidFill>
                            <a:schemeClr val="tx1">
                              <a:lumMod val="50000"/>
                            </a:schemeClr>
                          </a:solidFill>
                        </a:rPr>
                        <a:t>               </a:t>
                      </a:r>
                      <a:br>
                        <a:rPr lang="en-US" sz="1000" b="0" baseline="0" dirty="0" smtClean="0">
                          <a:solidFill>
                            <a:schemeClr val="tx1">
                              <a:lumMod val="50000"/>
                            </a:schemeClr>
                          </a:solidFill>
                        </a:rPr>
                      </a:br>
                      <a:endParaRPr lang="en-US" sz="1000" b="0" dirty="0" smtClean="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1950">
                <a:tc>
                  <a:txBody>
                    <a:bodyPr/>
                    <a:lstStyle/>
                    <a:p>
                      <a:pPr algn="ctr"/>
                      <a:r>
                        <a:rPr lang="en-US" sz="1000" b="0" dirty="0" smtClean="0">
                          <a:solidFill>
                            <a:schemeClr val="tx1">
                              <a:lumMod val="50000"/>
                            </a:schemeClr>
                          </a:solidFill>
                        </a:rPr>
                        <a:t/>
                      </a:r>
                      <a:br>
                        <a:rPr lang="en-US" sz="1000" b="0" dirty="0" smtClean="0">
                          <a:solidFill>
                            <a:schemeClr val="tx1">
                              <a:lumMod val="50000"/>
                            </a:schemeClr>
                          </a:solidFill>
                        </a:rPr>
                      </a:b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1950">
                <a:tc>
                  <a:txBody>
                    <a:bodyPr/>
                    <a:lstStyle/>
                    <a:p>
                      <a:pPr algn="ctr"/>
                      <a:r>
                        <a:rPr lang="en-US" sz="1000" b="0" dirty="0" smtClean="0">
                          <a:solidFill>
                            <a:schemeClr val="tx1">
                              <a:lumMod val="50000"/>
                            </a:schemeClr>
                          </a:solidFill>
                        </a:rPr>
                        <a:t/>
                      </a:r>
                      <a:br>
                        <a:rPr lang="en-US" sz="1000" b="0" dirty="0" smtClean="0">
                          <a:solidFill>
                            <a:schemeClr val="tx1">
                              <a:lumMod val="50000"/>
                            </a:schemeClr>
                          </a:solidFill>
                        </a:rPr>
                      </a:b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 name="Rectangle 4"/>
          <p:cNvSpPr/>
          <p:nvPr/>
        </p:nvSpPr>
        <p:spPr>
          <a:xfrm>
            <a:off x="7964485" y="473623"/>
            <a:ext cx="596891" cy="2046920"/>
          </a:xfrm>
          <a:prstGeom prst="rect">
            <a:avLst/>
          </a:prstGeom>
          <a:noFill/>
          <a:ln w="38100">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dirty="0">
              <a:solidFill>
                <a:srgbClr val="FFFFFF"/>
              </a:solidFill>
            </a:endParaRPr>
          </a:p>
        </p:txBody>
      </p:sp>
      <p:sp>
        <p:nvSpPr>
          <p:cNvPr id="158" name="TextBox 157"/>
          <p:cNvSpPr txBox="1"/>
          <p:nvPr/>
        </p:nvSpPr>
        <p:spPr>
          <a:xfrm>
            <a:off x="2300610" y="1957298"/>
            <a:ext cx="1439818" cy="307777"/>
          </a:xfrm>
          <a:prstGeom prst="rect">
            <a:avLst/>
          </a:prstGeom>
          <a:noFill/>
        </p:spPr>
        <p:txBody>
          <a:bodyPr wrap="none" rtlCol="0">
            <a:spAutoFit/>
          </a:bodyPr>
          <a:lstStyle/>
          <a:p>
            <a:r>
              <a:rPr lang="en-US" altLang="ja-JP" sz="1400" smtClean="0"/>
              <a:t>Active Directory</a:t>
            </a:r>
            <a:endParaRPr lang="en-US" sz="1400"/>
          </a:p>
        </p:txBody>
      </p:sp>
    </p:spTree>
    <p:extLst>
      <p:ext uri="{BB962C8B-B14F-4D97-AF65-F5344CB8AC3E}">
        <p14:creationId xmlns:p14="http://schemas.microsoft.com/office/powerpoint/2010/main" val="1097563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55"/>
                                        </p:tgtEl>
                                        <p:attrNameLst>
                                          <p:attrName>style.visibility</p:attrName>
                                        </p:attrNameLst>
                                      </p:cBhvr>
                                      <p:to>
                                        <p:strVal val="visible"/>
                                      </p:to>
                                    </p:set>
                                    <p:animEffect transition="in" filter="wipe(left)">
                                      <p:cBhvr>
                                        <p:cTn id="9" dur="500"/>
                                        <p:tgtEl>
                                          <p:spTgt spid="15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207"/>
                                        </p:tgtEl>
                                        <p:attrNameLst>
                                          <p:attrName>style.visibility</p:attrName>
                                        </p:attrNameLst>
                                      </p:cBhvr>
                                      <p:to>
                                        <p:strVal val="visible"/>
                                      </p:to>
                                    </p:set>
                                    <p:animEffect transition="in" filter="wipe(left)">
                                      <p:cBhvr>
                                        <p:cTn id="28" dur="500"/>
                                        <p:tgtEl>
                                          <p:spTgt spid="20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87"/>
                                        </p:tgtEl>
                                        <p:attrNameLst>
                                          <p:attrName>style.visibility</p:attrName>
                                        </p:attrNameLst>
                                      </p:cBhvr>
                                      <p:to>
                                        <p:strVal val="visible"/>
                                      </p:to>
                                    </p:se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2000"/>
                                        <p:tgtEl>
                                          <p:spTgt spid="12"/>
                                        </p:tgtEl>
                                      </p:cBhvr>
                                    </p:animEffect>
                                  </p:childTnLst>
                                </p:cTn>
                              </p:par>
                            </p:childTnLst>
                          </p:cTn>
                        </p:par>
                        <p:par>
                          <p:cTn id="35" fill="hold">
                            <p:stCondLst>
                              <p:cond delay="3000"/>
                            </p:stCondLst>
                            <p:childTnLst>
                              <p:par>
                                <p:cTn id="36" presetID="1" presetClass="entr" presetSubtype="0" fill="hold" grpId="0" nodeType="afterEffect">
                                  <p:stCondLst>
                                    <p:cond delay="50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93"/>
                                        </p:tgtEl>
                                        <p:attrNameLst>
                                          <p:attrName>style.visibility</p:attrName>
                                        </p:attrNameLst>
                                      </p:cBhvr>
                                      <p:to>
                                        <p:strVal val="visible"/>
                                      </p:to>
                                    </p:set>
                                    <p:animEffect transition="in" filter="wipe(up)">
                                      <p:cBhvr>
                                        <p:cTn id="42" dur="500"/>
                                        <p:tgtEl>
                                          <p:spTgt spid="293"/>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295"/>
                                        </p:tgtEl>
                                        <p:attrNameLst>
                                          <p:attrName>style.visibility</p:attrName>
                                        </p:attrNameLst>
                                      </p:cBhvr>
                                      <p:to>
                                        <p:strVal val="visible"/>
                                      </p:to>
                                    </p:set>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289"/>
                                        </p:tgtEl>
                                        <p:attrNameLst>
                                          <p:attrName>style.visibility</p:attrName>
                                        </p:attrNameLst>
                                      </p:cBhvr>
                                      <p:to>
                                        <p:strVal val="visible"/>
                                      </p:to>
                                    </p:set>
                                    <p:animEffect transition="in" filter="wipe(right)">
                                      <p:cBhvr>
                                        <p:cTn id="48" dur="500"/>
                                        <p:tgtEl>
                                          <p:spTgt spid="289"/>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p:bldP spid="8" grpId="0" animBg="1"/>
      <p:bldP spid="75" grpId="0" animBg="1"/>
      <p:bldP spid="9" grpId="0" animBg="1"/>
      <p:bldP spid="79" grpId="0" animBg="1"/>
      <p:bldP spid="295" grpId="0"/>
      <p:bldP spid="296" grpId="0"/>
      <p:bldP spid="155"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xtBox 238"/>
          <p:cNvSpPr txBox="1"/>
          <p:nvPr/>
        </p:nvSpPr>
        <p:spPr>
          <a:xfrm>
            <a:off x="7266788" y="4662959"/>
            <a:ext cx="1732861" cy="235449"/>
          </a:xfrm>
          <a:prstGeom prst="rect">
            <a:avLst/>
          </a:prstGeom>
          <a:solidFill>
            <a:schemeClr val="bg2"/>
          </a:solidFill>
          <a:ln>
            <a:solidFill>
              <a:schemeClr val="bg2"/>
            </a:solidFill>
          </a:ln>
        </p:spPr>
        <p:txBody>
          <a:bodyPr wrap="square" lIns="34294" tIns="34294" rIns="34294" bIns="34294" rtlCol="0" anchor="ctr">
            <a:spAutoFit/>
          </a:bodyPr>
          <a:lstStyle/>
          <a:p>
            <a:pPr algn="ctr">
              <a:lnSpc>
                <a:spcPct val="90000"/>
              </a:lnSpc>
              <a:spcBef>
                <a:spcPts val="450"/>
              </a:spcBef>
            </a:pPr>
            <a:endParaRPr lang="en-US" sz="1200" dirty="0">
              <a:solidFill>
                <a:srgbClr val="000000"/>
              </a:solidFill>
            </a:endParaRPr>
          </a:p>
        </p:txBody>
      </p:sp>
      <p:cxnSp>
        <p:nvCxnSpPr>
          <p:cNvPr id="71" name="Straight Connector 70"/>
          <p:cNvCxnSpPr/>
          <p:nvPr/>
        </p:nvCxnSpPr>
        <p:spPr bwMode="auto">
          <a:xfrm flipV="1">
            <a:off x="3800607" y="2495375"/>
            <a:ext cx="0" cy="735371"/>
          </a:xfrm>
          <a:prstGeom prst="line">
            <a:avLst/>
          </a:prstGeom>
          <a:solidFill>
            <a:srgbClr val="0183B7"/>
          </a:solidFill>
          <a:ln w="19050" cap="flat" cmpd="sng" algn="ctr">
            <a:solidFill>
              <a:schemeClr val="accent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z="2800" dirty="0" err="1"/>
              <a:t>EasyConnect</a:t>
            </a:r>
            <a:r>
              <a:rPr lang="en-US" sz="2800" dirty="0"/>
              <a:t> </a:t>
            </a:r>
            <a:r>
              <a:rPr lang="en-US" sz="2800" dirty="0" smtClean="0"/>
              <a:t>認可</a:t>
            </a:r>
            <a:endParaRPr lang="en-US" sz="2800" dirty="0"/>
          </a:p>
        </p:txBody>
      </p:sp>
      <p:sp>
        <p:nvSpPr>
          <p:cNvPr id="4" name="Text Placeholder 3"/>
          <p:cNvSpPr>
            <a:spLocks noGrp="1"/>
          </p:cNvSpPr>
          <p:nvPr>
            <p:ph type="body" sz="quarter" idx="10"/>
          </p:nvPr>
        </p:nvSpPr>
        <p:spPr/>
        <p:txBody>
          <a:bodyPr/>
          <a:lstStyle/>
          <a:p>
            <a:r>
              <a:rPr lang="en-US" sz="1600" dirty="0" smtClean="0"/>
              <a:t>RADIUS </a:t>
            </a:r>
            <a:r>
              <a:rPr lang="en-US" altLang="ja-JP" sz="1600" dirty="0" smtClean="0"/>
              <a:t>ID</a:t>
            </a:r>
            <a:r>
              <a:rPr lang="ja-JP" altLang="en-US" sz="1600" dirty="0" smtClean="0"/>
              <a:t>情報と</a:t>
            </a:r>
            <a:r>
              <a:rPr lang="en-US" sz="1600" dirty="0" smtClean="0"/>
              <a:t>AD </a:t>
            </a:r>
            <a:r>
              <a:rPr lang="ja-JP" altLang="en-US" sz="1600" dirty="0" smtClean="0"/>
              <a:t>ログイン</a:t>
            </a:r>
            <a:r>
              <a:rPr lang="en-US" altLang="ja-JP" sz="1600" dirty="0" smtClean="0"/>
              <a:t>ID</a:t>
            </a:r>
            <a:r>
              <a:rPr lang="ja-JP" altLang="en-US" sz="1600" dirty="0" smtClean="0"/>
              <a:t>情報をマージ</a:t>
            </a:r>
            <a:endParaRPr lang="en-US" sz="1600" dirty="0"/>
          </a:p>
        </p:txBody>
      </p:sp>
      <p:cxnSp>
        <p:nvCxnSpPr>
          <p:cNvPr id="85" name="Straight Connector 84"/>
          <p:cNvCxnSpPr/>
          <p:nvPr/>
        </p:nvCxnSpPr>
        <p:spPr bwMode="auto">
          <a:xfrm flipH="1">
            <a:off x="1020626" y="3565053"/>
            <a:ext cx="1058589" cy="9446"/>
          </a:xfrm>
          <a:prstGeom prst="line">
            <a:avLst/>
          </a:prstGeom>
          <a:solidFill>
            <a:srgbClr val="0183B7"/>
          </a:solidFill>
          <a:ln w="19050" cap="flat" cmpd="sng" algn="ctr">
            <a:solidFill>
              <a:schemeClr val="accent1"/>
            </a:solidFill>
            <a:prstDash val="sysDot"/>
            <a:round/>
            <a:headEnd type="none" w="med" len="med"/>
            <a:tailEnd type="none" w="med" len="med"/>
          </a:ln>
          <a:effectLst/>
        </p:spPr>
      </p:cxnSp>
      <p:cxnSp>
        <p:nvCxnSpPr>
          <p:cNvPr id="93" name="Straight Connector 92"/>
          <p:cNvCxnSpPr/>
          <p:nvPr/>
        </p:nvCxnSpPr>
        <p:spPr bwMode="auto">
          <a:xfrm flipH="1">
            <a:off x="1958647" y="3565819"/>
            <a:ext cx="3591672" cy="0"/>
          </a:xfrm>
          <a:prstGeom prst="line">
            <a:avLst/>
          </a:prstGeom>
          <a:solidFill>
            <a:srgbClr val="0183B7"/>
          </a:solidFill>
          <a:ln w="19050" cap="flat" cmpd="sng" algn="ctr">
            <a:solidFill>
              <a:schemeClr val="accent1"/>
            </a:solidFill>
            <a:prstDash val="solid"/>
            <a:round/>
            <a:headEnd type="none" w="med" len="med"/>
            <a:tailEnd type="none" w="med" len="med"/>
          </a:ln>
          <a:effectLst/>
        </p:spPr>
      </p:cxnSp>
      <p:grpSp>
        <p:nvGrpSpPr>
          <p:cNvPr id="241" name="Group 240"/>
          <p:cNvGrpSpPr>
            <a:grpSpLocks noChangeAspect="1"/>
          </p:cNvGrpSpPr>
          <p:nvPr/>
        </p:nvGrpSpPr>
        <p:grpSpPr>
          <a:xfrm>
            <a:off x="5196669" y="3230746"/>
            <a:ext cx="747756" cy="649502"/>
            <a:chOff x="12624594" y="2057400"/>
            <a:chExt cx="1530566" cy="1329669"/>
          </a:xfrm>
        </p:grpSpPr>
        <p:grpSp>
          <p:nvGrpSpPr>
            <p:cNvPr id="242" name="Group 217"/>
            <p:cNvGrpSpPr/>
            <p:nvPr/>
          </p:nvGrpSpPr>
          <p:grpSpPr>
            <a:xfrm>
              <a:off x="12624594" y="2057400"/>
              <a:ext cx="1447799" cy="1078322"/>
              <a:chOff x="2667000" y="4876800"/>
              <a:chExt cx="1447799" cy="1078322"/>
            </a:xfrm>
          </p:grpSpPr>
          <p:grpSp>
            <p:nvGrpSpPr>
              <p:cNvPr id="244"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246" name="Picture 25" descr="\\MV-FS\Projects\Cisco\References\Brand Assets\Kubrick Icons\Device Icons\Device_generic_3048_default_256.png"/>
                <p:cNvPicPr>
                  <a:picLocks noChangeAspect="1" noChangeArrowheads="1"/>
                </p:cNvPicPr>
                <p:nvPr/>
              </p:nvPicPr>
              <p:blipFill>
                <a:blip r:embed="rId2" cstate="print"/>
                <a:srcRect/>
                <a:stretch>
                  <a:fillRect/>
                </a:stretch>
              </p:blipFill>
              <p:spPr bwMode="auto">
                <a:xfrm>
                  <a:off x="3440922" y="3809332"/>
                  <a:ext cx="877703" cy="664912"/>
                </a:xfrm>
                <a:prstGeom prst="rect">
                  <a:avLst/>
                </a:prstGeom>
                <a:noFill/>
              </p:spPr>
            </p:pic>
            <p:grpSp>
              <p:nvGrpSpPr>
                <p:cNvPr id="247"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48"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3"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6"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pic>
            <p:nvPicPr>
              <p:cNvPr id="245" name="Picture 244" descr="pdp_n_16.png"/>
              <p:cNvPicPr>
                <a:picLocks noChangeAspect="1"/>
              </p:cNvPicPr>
              <p:nvPr/>
            </p:nvPicPr>
            <p:blipFill>
              <a:blip r:embed="rId3" cstate="print"/>
              <a:stretch>
                <a:fillRect/>
              </a:stretch>
            </p:blipFill>
            <p:spPr>
              <a:xfrm>
                <a:off x="3723177" y="5657746"/>
                <a:ext cx="229655" cy="221176"/>
              </a:xfrm>
              <a:prstGeom prst="rect">
                <a:avLst/>
              </a:prstGeom>
            </p:spPr>
          </p:pic>
        </p:grpSp>
        <p:sp>
          <p:nvSpPr>
            <p:cNvPr id="243" name="TextBox 242"/>
            <p:cNvSpPr txBox="1"/>
            <p:nvPr/>
          </p:nvSpPr>
          <p:spPr>
            <a:xfrm>
              <a:off x="13285327" y="2189910"/>
              <a:ext cx="869833" cy="1197159"/>
            </a:xfrm>
            <a:prstGeom prst="rect">
              <a:avLst/>
            </a:prstGeom>
            <a:noFill/>
          </p:spPr>
          <p:txBody>
            <a:bodyPr wrap="square" rtlCol="0">
              <a:spAutoFit/>
            </a:bodyPr>
            <a:lstStyle/>
            <a:p>
              <a:r>
                <a:rPr lang="en-US" sz="800" dirty="0">
                  <a:solidFill>
                    <a:srgbClr val="FFFFFF"/>
                  </a:solidFill>
                </a:rPr>
                <a:t> PSN</a:t>
              </a:r>
              <a:br>
                <a:rPr lang="en-US" sz="800" dirty="0">
                  <a:solidFill>
                    <a:srgbClr val="FFFFFF"/>
                  </a:solidFill>
                </a:rPr>
              </a:br>
              <a:r>
                <a:rPr lang="en-US" sz="800" dirty="0" err="1">
                  <a:solidFill>
                    <a:srgbClr val="FFFFFF"/>
                  </a:solidFill>
                </a:rPr>
                <a:t>IdMap</a:t>
              </a:r>
              <a:endParaRPr lang="en-US" sz="800" dirty="0">
                <a:solidFill>
                  <a:srgbClr val="FFFFFF"/>
                </a:solidFill>
              </a:endParaRPr>
            </a:p>
            <a:p>
              <a:endParaRPr lang="en-US" sz="800" dirty="0">
                <a:solidFill>
                  <a:srgbClr val="FFFFFF"/>
                </a:solidFill>
              </a:endParaRPr>
            </a:p>
          </p:txBody>
        </p:sp>
      </p:grpSp>
      <p:sp>
        <p:nvSpPr>
          <p:cNvPr id="287" name="TextBox 286"/>
          <p:cNvSpPr txBox="1"/>
          <p:nvPr/>
        </p:nvSpPr>
        <p:spPr>
          <a:xfrm>
            <a:off x="5900135" y="3180013"/>
            <a:ext cx="1144394" cy="22506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100" dirty="0" smtClean="0">
                <a:solidFill>
                  <a:srgbClr val="000000"/>
                </a:solidFill>
              </a:rPr>
              <a:t>AD</a:t>
            </a:r>
            <a:r>
              <a:rPr lang="ja-JP" altLang="en-US" sz="1100" dirty="0" smtClean="0">
                <a:solidFill>
                  <a:srgbClr val="000000"/>
                </a:solidFill>
              </a:rPr>
              <a:t>ログイン</a:t>
            </a:r>
            <a:endParaRPr lang="en-US" sz="1100" dirty="0">
              <a:solidFill>
                <a:srgbClr val="000000"/>
              </a:solidFill>
            </a:endParaRPr>
          </a:p>
        </p:txBody>
      </p:sp>
      <p:pic>
        <p:nvPicPr>
          <p:cNvPr id="64" name="Picture 20" descr="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6786" y="2080105"/>
            <a:ext cx="544421" cy="666464"/>
          </a:xfrm>
          <a:prstGeom prst="rect">
            <a:avLst/>
          </a:prstGeom>
          <a:noFill/>
        </p:spPr>
      </p:pic>
      <p:pic>
        <p:nvPicPr>
          <p:cNvPr id="65" name="Picture 29" descr="\\MV-FS\Projects\Cisco\References\Brand Assets\Kubrick Icons\Device Icons\Device_service_module_3058_default_256.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83057" y="3081653"/>
            <a:ext cx="825129" cy="824914"/>
          </a:xfrm>
          <a:prstGeom prst="rect">
            <a:avLst/>
          </a:prstGeom>
          <a:noFill/>
        </p:spPr>
      </p:pic>
      <p:pic>
        <p:nvPicPr>
          <p:cNvPr id="66" name="Picture 3" descr="\\MV-FS\Projects\Cisco\References\Brand Assets\Kubrick Icons\Device Icons\Device_switch_3062_default_25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67755" y="3185204"/>
            <a:ext cx="761429" cy="761231"/>
          </a:xfrm>
          <a:prstGeom prst="rect">
            <a:avLst/>
          </a:prstGeom>
          <a:noFill/>
        </p:spPr>
      </p:pic>
      <p:sp>
        <p:nvSpPr>
          <p:cNvPr id="8" name="Freeform 7"/>
          <p:cNvSpPr/>
          <p:nvPr/>
        </p:nvSpPr>
        <p:spPr>
          <a:xfrm>
            <a:off x="1211600" y="2520542"/>
            <a:ext cx="2534485" cy="944088"/>
          </a:xfrm>
          <a:custGeom>
            <a:avLst/>
            <a:gdLst>
              <a:gd name="connsiteX0" fmla="*/ 0 w 4275433"/>
              <a:gd name="connsiteY0" fmla="*/ 973777 h 1101826"/>
              <a:gd name="connsiteX1" fmla="*/ 1045028 w 4275433"/>
              <a:gd name="connsiteY1" fmla="*/ 1080655 h 1101826"/>
              <a:gd name="connsiteX2" fmla="*/ 3515096 w 4275433"/>
              <a:gd name="connsiteY2" fmla="*/ 1092530 h 1101826"/>
              <a:gd name="connsiteX3" fmla="*/ 4049485 w 4275433"/>
              <a:gd name="connsiteY3" fmla="*/ 973777 h 1101826"/>
              <a:gd name="connsiteX4" fmla="*/ 4239491 w 4275433"/>
              <a:gd name="connsiteY4" fmla="*/ 641268 h 1101826"/>
              <a:gd name="connsiteX5" fmla="*/ 4275117 w 4275433"/>
              <a:gd name="connsiteY5" fmla="*/ 0 h 1101826"/>
              <a:gd name="connsiteX0" fmla="*/ 0 w 4275433"/>
              <a:gd name="connsiteY0" fmla="*/ 973777 h 1126413"/>
              <a:gd name="connsiteX1" fmla="*/ 1045028 w 4275433"/>
              <a:gd name="connsiteY1" fmla="*/ 1080655 h 1126413"/>
              <a:gd name="connsiteX2" fmla="*/ 3515096 w 4275433"/>
              <a:gd name="connsiteY2" fmla="*/ 1092530 h 1126413"/>
              <a:gd name="connsiteX3" fmla="*/ 4239491 w 4275433"/>
              <a:gd name="connsiteY3" fmla="*/ 641268 h 1126413"/>
              <a:gd name="connsiteX4" fmla="*/ 4275117 w 4275433"/>
              <a:gd name="connsiteY4" fmla="*/ 0 h 1126413"/>
              <a:gd name="connsiteX0" fmla="*/ 0 w 4275433"/>
              <a:gd name="connsiteY0" fmla="*/ 973777 h 1227247"/>
              <a:gd name="connsiteX1" fmla="*/ 1151906 w 4275433"/>
              <a:gd name="connsiteY1" fmla="*/ 1223159 h 1227247"/>
              <a:gd name="connsiteX2" fmla="*/ 3515096 w 4275433"/>
              <a:gd name="connsiteY2" fmla="*/ 1092530 h 1227247"/>
              <a:gd name="connsiteX3" fmla="*/ 4239491 w 4275433"/>
              <a:gd name="connsiteY3" fmla="*/ 641268 h 1227247"/>
              <a:gd name="connsiteX4" fmla="*/ 4275117 w 4275433"/>
              <a:gd name="connsiteY4" fmla="*/ 0 h 1227247"/>
              <a:gd name="connsiteX0" fmla="*/ 0 w 3895423"/>
              <a:gd name="connsiteY0" fmla="*/ 1258784 h 1275623"/>
              <a:gd name="connsiteX1" fmla="*/ 771896 w 3895423"/>
              <a:gd name="connsiteY1" fmla="*/ 1223159 h 1275623"/>
              <a:gd name="connsiteX2" fmla="*/ 3135086 w 3895423"/>
              <a:gd name="connsiteY2" fmla="*/ 1092530 h 1275623"/>
              <a:gd name="connsiteX3" fmla="*/ 3859481 w 3895423"/>
              <a:gd name="connsiteY3" fmla="*/ 641268 h 1275623"/>
              <a:gd name="connsiteX4" fmla="*/ 3895107 w 3895423"/>
              <a:gd name="connsiteY4" fmla="*/ 0 h 1275623"/>
              <a:gd name="connsiteX0" fmla="*/ 0 w 3895423"/>
              <a:gd name="connsiteY0" fmla="*/ 1258784 h 1258784"/>
              <a:gd name="connsiteX1" fmla="*/ 771896 w 3895423"/>
              <a:gd name="connsiteY1" fmla="*/ 122315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127"/>
              <a:gd name="connsiteY0" fmla="*/ 1258784 h 1258784"/>
              <a:gd name="connsiteX1" fmla="*/ 1662545 w 3895127"/>
              <a:gd name="connsiteY1" fmla="*/ 1246909 h 1258784"/>
              <a:gd name="connsiteX2" fmla="*/ 3135086 w 3895127"/>
              <a:gd name="connsiteY2" fmla="*/ 1092530 h 1258784"/>
              <a:gd name="connsiteX3" fmla="*/ 3823855 w 3895127"/>
              <a:gd name="connsiteY3" fmla="*/ 617518 h 1258784"/>
              <a:gd name="connsiteX4" fmla="*/ 3895107 w 3895127"/>
              <a:gd name="connsiteY4" fmla="*/ 0 h 1258784"/>
              <a:gd name="connsiteX0" fmla="*/ 0 w 3895167"/>
              <a:gd name="connsiteY0" fmla="*/ 1258784 h 1258784"/>
              <a:gd name="connsiteX1" fmla="*/ 1662545 w 3895167"/>
              <a:gd name="connsiteY1" fmla="*/ 1246909 h 1258784"/>
              <a:gd name="connsiteX2" fmla="*/ 3135086 w 3895167"/>
              <a:gd name="connsiteY2" fmla="*/ 1092530 h 1258784"/>
              <a:gd name="connsiteX3" fmla="*/ 3847606 w 3895167"/>
              <a:gd name="connsiteY3" fmla="*/ 783772 h 1258784"/>
              <a:gd name="connsiteX4" fmla="*/ 3895107 w 3895167"/>
              <a:gd name="connsiteY4" fmla="*/ 0 h 1258784"/>
              <a:gd name="connsiteX0" fmla="*/ 0 w 3922316"/>
              <a:gd name="connsiteY0" fmla="*/ 1258784 h 1258784"/>
              <a:gd name="connsiteX1" fmla="*/ 1662545 w 3922316"/>
              <a:gd name="connsiteY1" fmla="*/ 1246909 h 1258784"/>
              <a:gd name="connsiteX2" fmla="*/ 3135086 w 3922316"/>
              <a:gd name="connsiteY2" fmla="*/ 1092530 h 1258784"/>
              <a:gd name="connsiteX3" fmla="*/ 3847606 w 3922316"/>
              <a:gd name="connsiteY3" fmla="*/ 783772 h 1258784"/>
              <a:gd name="connsiteX4" fmla="*/ 3895107 w 3922316"/>
              <a:gd name="connsiteY4" fmla="*/ 0 h 1258784"/>
              <a:gd name="connsiteX0" fmla="*/ 0 w 3914255"/>
              <a:gd name="connsiteY0" fmla="*/ 1258784 h 1258784"/>
              <a:gd name="connsiteX1" fmla="*/ 1662545 w 3914255"/>
              <a:gd name="connsiteY1" fmla="*/ 1246909 h 1258784"/>
              <a:gd name="connsiteX2" fmla="*/ 3218213 w 3914255"/>
              <a:gd name="connsiteY2" fmla="*/ 1163782 h 1258784"/>
              <a:gd name="connsiteX3" fmla="*/ 3847606 w 3914255"/>
              <a:gd name="connsiteY3" fmla="*/ 783772 h 1258784"/>
              <a:gd name="connsiteX4" fmla="*/ 3895107 w 3914255"/>
              <a:gd name="connsiteY4" fmla="*/ 0 h 1258784"/>
              <a:gd name="connsiteX0" fmla="*/ 0 w 3909764"/>
              <a:gd name="connsiteY0" fmla="*/ 1258784 h 1258784"/>
              <a:gd name="connsiteX1" fmla="*/ 1662545 w 3909764"/>
              <a:gd name="connsiteY1" fmla="*/ 1246909 h 1258784"/>
              <a:gd name="connsiteX2" fmla="*/ 3286928 w 3909764"/>
              <a:gd name="connsiteY2" fmla="*/ 1187533 h 1258784"/>
              <a:gd name="connsiteX3" fmla="*/ 3847606 w 3909764"/>
              <a:gd name="connsiteY3" fmla="*/ 783772 h 1258784"/>
              <a:gd name="connsiteX4" fmla="*/ 3895107 w 3909764"/>
              <a:gd name="connsiteY4" fmla="*/ 0 h 125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764" h="1258784">
                <a:moveTo>
                  <a:pt x="0" y="1258784"/>
                </a:moveTo>
                <a:lnTo>
                  <a:pt x="1662545" y="1246909"/>
                </a:lnTo>
                <a:cubicBezTo>
                  <a:pt x="2210366" y="1235034"/>
                  <a:pt x="2922751" y="1264723"/>
                  <a:pt x="3286928" y="1187533"/>
                </a:cubicBezTo>
                <a:cubicBezTo>
                  <a:pt x="3651105" y="1110344"/>
                  <a:pt x="3746243" y="981694"/>
                  <a:pt x="3847606" y="783772"/>
                </a:cubicBezTo>
                <a:cubicBezTo>
                  <a:pt x="3948969" y="585850"/>
                  <a:pt x="3896096" y="239486"/>
                  <a:pt x="3895107" y="0"/>
                </a:cubicBezTo>
              </a:path>
            </a:pathLst>
          </a:custGeom>
          <a:noFill/>
          <a:ln w="50800">
            <a:solidFill>
              <a:srgbClr val="FF99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solidFill>
                <a:srgbClr val="FFFFFF"/>
              </a:solidFill>
            </a:endParaRPr>
          </a:p>
        </p:txBody>
      </p:sp>
      <p:sp>
        <p:nvSpPr>
          <p:cNvPr id="75" name="TextBox 74"/>
          <p:cNvSpPr txBox="1"/>
          <p:nvPr/>
        </p:nvSpPr>
        <p:spPr>
          <a:xfrm>
            <a:off x="1536369" y="3065937"/>
            <a:ext cx="892817" cy="238535"/>
          </a:xfrm>
          <a:prstGeom prst="rect">
            <a:avLst/>
          </a:prstGeom>
          <a:solidFill>
            <a:srgbClr val="FFFFCC"/>
          </a:solidFill>
          <a:ln>
            <a:solidFill>
              <a:srgbClr val="FF9900"/>
            </a:solidFill>
          </a:ln>
        </p:spPr>
        <p:txBody>
          <a:bodyPr wrap="square" lIns="34294" tIns="34294" rIns="34294" bIns="34294" rtlCol="0" anchor="ctr">
            <a:spAutoFit/>
          </a:bodyPr>
          <a:lstStyle/>
          <a:p>
            <a:pPr algn="ctr">
              <a:lnSpc>
                <a:spcPct val="90000"/>
              </a:lnSpc>
              <a:spcBef>
                <a:spcPts val="450"/>
              </a:spcBef>
            </a:pPr>
            <a:r>
              <a:rPr lang="en-US" sz="1200" dirty="0">
                <a:solidFill>
                  <a:srgbClr val="000000"/>
                </a:solidFill>
              </a:rPr>
              <a:t>AD </a:t>
            </a:r>
            <a:r>
              <a:rPr lang="ja-JP" altLang="en-US" sz="1200" dirty="0" smtClean="0">
                <a:solidFill>
                  <a:srgbClr val="000000"/>
                </a:solidFill>
              </a:rPr>
              <a:t>ログイン</a:t>
            </a:r>
            <a:endParaRPr lang="en-US" sz="1200" dirty="0">
              <a:solidFill>
                <a:srgbClr val="000000"/>
              </a:solidFill>
            </a:endParaRPr>
          </a:p>
        </p:txBody>
      </p:sp>
      <p:graphicFrame>
        <p:nvGraphicFramePr>
          <p:cNvPr id="76" name="Table 75"/>
          <p:cNvGraphicFramePr>
            <a:graphicFrameLocks noGrp="1"/>
          </p:cNvGraphicFramePr>
          <p:nvPr>
            <p:extLst/>
          </p:nvPr>
        </p:nvGraphicFramePr>
        <p:xfrm>
          <a:off x="2962594" y="1240114"/>
          <a:ext cx="1648877" cy="703228"/>
        </p:xfrm>
        <a:graphic>
          <a:graphicData uri="http://schemas.openxmlformats.org/drawingml/2006/table">
            <a:tbl>
              <a:tblPr firstRow="1" bandRow="1">
                <a:tableStyleId>{5C22544A-7EE6-4342-B048-85BDC9FD1C3A}</a:tableStyleId>
              </a:tblPr>
              <a:tblGrid>
                <a:gridCol w="738964"/>
                <a:gridCol w="909913"/>
              </a:tblGrid>
              <a:tr h="239678">
                <a:tc>
                  <a:txBody>
                    <a:bodyPr/>
                    <a:lstStyle/>
                    <a:p>
                      <a:pPr algn="ctr"/>
                      <a:r>
                        <a:rPr lang="en-US" sz="900" dirty="0" smtClean="0"/>
                        <a:t>IP Address</a:t>
                      </a:r>
                      <a:endParaRPr lang="en-US" sz="900" dirty="0"/>
                    </a:p>
                  </a:txBody>
                  <a:tcPr marL="42874" marR="42874" marT="28575" marB="28575"/>
                </a:tc>
                <a:tc>
                  <a:txBody>
                    <a:bodyPr/>
                    <a:lstStyle/>
                    <a:p>
                      <a:pPr algn="ctr"/>
                      <a:r>
                        <a:rPr lang="en-US" sz="900" dirty="0" smtClean="0"/>
                        <a:t>Username</a:t>
                      </a:r>
                      <a:endParaRPr lang="en-US" sz="900" dirty="0"/>
                    </a:p>
                  </a:txBody>
                  <a:tcPr marL="42874" marR="42874" marT="28575" marB="28575"/>
                </a:tc>
              </a:tr>
              <a:tr h="231775">
                <a:tc>
                  <a:txBody>
                    <a:bodyPr/>
                    <a:lstStyle/>
                    <a:p>
                      <a:pPr algn="ctr"/>
                      <a:endParaRPr lang="en-US" sz="900" dirty="0"/>
                    </a:p>
                  </a:txBody>
                  <a:tcPr marL="42874" marR="42874" marT="28575" marB="28575"/>
                </a:tc>
                <a:tc>
                  <a:txBody>
                    <a:bodyPr/>
                    <a:lstStyle/>
                    <a:p>
                      <a:pPr algn="ctr"/>
                      <a:endParaRPr lang="en-US" sz="900" dirty="0"/>
                    </a:p>
                  </a:txBody>
                  <a:tcPr marL="42874" marR="42874" marT="28575" marB="28575"/>
                </a:tc>
              </a:tr>
              <a:tr h="231775">
                <a:tc>
                  <a:txBody>
                    <a:bodyPr/>
                    <a:lstStyle/>
                    <a:p>
                      <a:pPr algn="ctr"/>
                      <a:endParaRPr lang="en-US" sz="900" dirty="0"/>
                    </a:p>
                  </a:txBody>
                  <a:tcPr marL="42874" marR="42874" marT="28575" marB="28575"/>
                </a:tc>
                <a:tc>
                  <a:txBody>
                    <a:bodyPr/>
                    <a:lstStyle/>
                    <a:p>
                      <a:pPr algn="ctr"/>
                      <a:endParaRPr lang="en-US" sz="900" dirty="0"/>
                    </a:p>
                  </a:txBody>
                  <a:tcPr marL="42874" marR="42874" marT="28575" marB="28575"/>
                </a:tc>
              </a:tr>
            </a:tbl>
          </a:graphicData>
        </a:graphic>
      </p:graphicFrame>
      <p:sp>
        <p:nvSpPr>
          <p:cNvPr id="9" name="Freeform 8"/>
          <p:cNvSpPr/>
          <p:nvPr/>
        </p:nvSpPr>
        <p:spPr>
          <a:xfrm>
            <a:off x="3884627" y="2502730"/>
            <a:ext cx="1376560" cy="988621"/>
          </a:xfrm>
          <a:custGeom>
            <a:avLst/>
            <a:gdLst>
              <a:gd name="connsiteX0" fmla="*/ 1282535 w 1282535"/>
              <a:gd name="connsiteY0" fmla="*/ 1318161 h 1318161"/>
              <a:gd name="connsiteX1" fmla="*/ 665018 w 1282535"/>
              <a:gd name="connsiteY1" fmla="*/ 1306286 h 1318161"/>
              <a:gd name="connsiteX2" fmla="*/ 261257 w 1282535"/>
              <a:gd name="connsiteY2" fmla="*/ 1187533 h 1318161"/>
              <a:gd name="connsiteX3" fmla="*/ 71252 w 1282535"/>
              <a:gd name="connsiteY3" fmla="*/ 819398 h 1318161"/>
              <a:gd name="connsiteX4" fmla="*/ 0 w 1282535"/>
              <a:gd name="connsiteY4" fmla="*/ 0 h 131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535" h="1318161">
                <a:moveTo>
                  <a:pt x="1282535" y="1318161"/>
                </a:moveTo>
                <a:lnTo>
                  <a:pt x="665018" y="1306286"/>
                </a:lnTo>
                <a:cubicBezTo>
                  <a:pt x="494805" y="1284515"/>
                  <a:pt x="360218" y="1268681"/>
                  <a:pt x="261257" y="1187533"/>
                </a:cubicBezTo>
                <a:cubicBezTo>
                  <a:pt x="162296" y="1106385"/>
                  <a:pt x="114795" y="1017320"/>
                  <a:pt x="71252" y="819398"/>
                </a:cubicBezTo>
                <a:cubicBezTo>
                  <a:pt x="27709" y="621476"/>
                  <a:pt x="13854" y="310738"/>
                  <a:pt x="0" y="0"/>
                </a:cubicBezTo>
              </a:path>
            </a:pathLst>
          </a:custGeom>
          <a:noFill/>
          <a:ln w="50800">
            <a:solidFill>
              <a:srgbClr val="0070C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solidFill>
                <a:srgbClr val="FFFFFF"/>
              </a:solidFill>
            </a:endParaRPr>
          </a:p>
        </p:txBody>
      </p:sp>
      <p:sp>
        <p:nvSpPr>
          <p:cNvPr id="80" name="TextBox 79"/>
          <p:cNvSpPr txBox="1"/>
          <p:nvPr/>
        </p:nvSpPr>
        <p:spPr>
          <a:xfrm>
            <a:off x="2956549" y="997319"/>
            <a:ext cx="1649420" cy="235449"/>
          </a:xfrm>
          <a:prstGeom prst="rect">
            <a:avLst/>
          </a:prstGeom>
          <a:solidFill>
            <a:schemeClr val="accent1">
              <a:lumMod val="20000"/>
              <a:lumOff val="80000"/>
            </a:schemeClr>
          </a:solidFill>
          <a:ln>
            <a:solidFill>
              <a:srgbClr val="0070C0"/>
            </a:solidFill>
          </a:ln>
        </p:spPr>
        <p:txBody>
          <a:bodyPr wrap="square" lIns="34294" tIns="34294" rIns="34294" bIns="34294" rtlCol="0" anchor="ctr">
            <a:spAutoFit/>
          </a:bodyPr>
          <a:lstStyle/>
          <a:p>
            <a:pPr algn="ctr">
              <a:lnSpc>
                <a:spcPct val="90000"/>
              </a:lnSpc>
              <a:spcBef>
                <a:spcPts val="450"/>
              </a:spcBef>
            </a:pPr>
            <a:r>
              <a:rPr lang="en-US" sz="1200" dirty="0">
                <a:solidFill>
                  <a:srgbClr val="000000"/>
                </a:solidFill>
              </a:rPr>
              <a:t>Windows Event log </a:t>
            </a:r>
          </a:p>
        </p:txBody>
      </p:sp>
      <p:grpSp>
        <p:nvGrpSpPr>
          <p:cNvPr id="109" name="Group 108"/>
          <p:cNvGrpSpPr/>
          <p:nvPr/>
        </p:nvGrpSpPr>
        <p:grpSpPr>
          <a:xfrm>
            <a:off x="7143382" y="4290304"/>
            <a:ext cx="725827" cy="535208"/>
            <a:chOff x="1306457" y="3388893"/>
            <a:chExt cx="814307" cy="606556"/>
          </a:xfrm>
        </p:grpSpPr>
        <p:grpSp>
          <p:nvGrpSpPr>
            <p:cNvPr id="110" name="Group 109"/>
            <p:cNvGrpSpPr/>
            <p:nvPr/>
          </p:nvGrpSpPr>
          <p:grpSpPr>
            <a:xfrm>
              <a:off x="1306457" y="3388893"/>
              <a:ext cx="814307" cy="606556"/>
              <a:chOff x="3440922" y="3809332"/>
              <a:chExt cx="877703" cy="664912"/>
            </a:xfrm>
            <a:effectLst>
              <a:outerShdw blurRad="63500" sx="102000" sy="102000" algn="ctr" rotWithShape="0">
                <a:prstClr val="black">
                  <a:alpha val="67000"/>
                </a:prstClr>
              </a:outerShdw>
            </a:effectLst>
          </p:grpSpPr>
          <p:pic>
            <p:nvPicPr>
              <p:cNvPr id="113" name="Picture 112" descr="\\MV-FS\Projects\Cisco\References\Brand Assets\Kubrick Icons\Device Icons\Device_generic_3048_default_25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14" name="Group 11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15" name="Freeform 114"/>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16" name="Freeform 115"/>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17" name="Freeform 116"/>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18" name="Freeform 117"/>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19" name="Freeform 118"/>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0" name="Freeform 119"/>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1" name="Freeform 120"/>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2" name="Freeform 121"/>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3" name="Freeform 122"/>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4" name="Freeform 123"/>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5" name="Freeform 124"/>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6" name="Freeform 125"/>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8" name="Freeform 127"/>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9" name="Freeform 128"/>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3" name="Freeform 132"/>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4" name="Freeform 133"/>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5" name="Freeform 134"/>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6" name="Freeform 135"/>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7" name="Freeform 136"/>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8" name="Freeform 137"/>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9" name="Freeform 138"/>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40" name="Freeform 139"/>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41" name="Freeform 140"/>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42" name="Freeform 141"/>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grpSp>
        </p:grpSp>
        <p:sp>
          <p:nvSpPr>
            <p:cNvPr id="111" name="Rectangle 110"/>
            <p:cNvSpPr/>
            <p:nvPr/>
          </p:nvSpPr>
          <p:spPr>
            <a:xfrm>
              <a:off x="1773377" y="3521710"/>
              <a:ext cx="250944" cy="143882"/>
            </a:xfrm>
            <a:prstGeom prst="rect">
              <a:avLst/>
            </a:prstGeom>
          </p:spPr>
          <p:txBody>
            <a:bodyPr wrap="none" lIns="0" tIns="0" rIns="0" bIns="0">
              <a:spAutoFit/>
            </a:bodyPr>
            <a:lstStyle/>
            <a:p>
              <a:r>
                <a:rPr lang="en-US" sz="800" dirty="0" err="1">
                  <a:solidFill>
                    <a:srgbClr val="FFFFFF"/>
                  </a:solidFill>
                </a:rPr>
                <a:t>PXG</a:t>
              </a:r>
              <a:endParaRPr lang="en-US" sz="800" dirty="0">
                <a:solidFill>
                  <a:srgbClr val="FFFFFF"/>
                </a:solidFill>
              </a:endParaRPr>
            </a:p>
          </p:txBody>
        </p:sp>
        <p:pic>
          <p:nvPicPr>
            <p:cNvPr id="112" name="Picture 3" descr="\\psf\Home\Google Drive\Work\130425 Cisco Live Chris\0 Assets\gri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93545" y="3806411"/>
              <a:ext cx="150162" cy="150122"/>
            </a:xfrm>
            <a:prstGeom prst="star32">
              <a:avLst>
                <a:gd name="adj" fmla="val 45364"/>
              </a:avLst>
            </a:prstGeom>
            <a:noFill/>
            <a:extLst>
              <a:ext uri="{909E8E84-426E-40dd-AFC4-6F175D3DCCD1}">
                <a14:hiddenFill xmlns:a14="http://schemas.microsoft.com/office/drawing/2010/main" xmlns="">
                  <a:solidFill>
                    <a:srgbClr val="FFFFFF"/>
                  </a:solidFill>
                </a14:hiddenFill>
              </a:ext>
            </a:extLst>
          </p:spPr>
        </p:pic>
      </p:grpSp>
      <p:sp>
        <p:nvSpPr>
          <p:cNvPr id="143" name="TextBox 142"/>
          <p:cNvSpPr txBox="1"/>
          <p:nvPr/>
        </p:nvSpPr>
        <p:spPr>
          <a:xfrm>
            <a:off x="4882031" y="266093"/>
            <a:ext cx="4026609" cy="235449"/>
          </a:xfrm>
          <a:prstGeom prst="rect">
            <a:avLst/>
          </a:prstGeom>
          <a:solidFill>
            <a:srgbClr val="0070C0">
              <a:alpha val="50000"/>
            </a:srgbClr>
          </a:solidFill>
          <a:ln>
            <a:solidFill>
              <a:srgbClr val="0070C0"/>
            </a:solidFill>
          </a:ln>
        </p:spPr>
        <p:txBody>
          <a:bodyPr wrap="square" lIns="34294" tIns="34294" rIns="34294" bIns="34294" rtlCol="0" anchor="ctr">
            <a:spAutoFit/>
          </a:bodyPr>
          <a:lstStyle/>
          <a:p>
            <a:pPr algn="ctr">
              <a:lnSpc>
                <a:spcPct val="90000"/>
              </a:lnSpc>
              <a:spcBef>
                <a:spcPts val="450"/>
              </a:spcBef>
            </a:pPr>
            <a:r>
              <a:rPr lang="en-US" sz="1200" dirty="0">
                <a:solidFill>
                  <a:srgbClr val="000000"/>
                </a:solidFill>
              </a:rPr>
              <a:t>ISE Session Directory</a:t>
            </a:r>
          </a:p>
        </p:txBody>
      </p:sp>
      <p:grpSp>
        <p:nvGrpSpPr>
          <p:cNvPr id="11" name="Group 10"/>
          <p:cNvGrpSpPr/>
          <p:nvPr/>
        </p:nvGrpSpPr>
        <p:grpSpPr>
          <a:xfrm>
            <a:off x="7143382" y="3238151"/>
            <a:ext cx="698479" cy="524223"/>
            <a:chOff x="1321954" y="2524628"/>
            <a:chExt cx="814307" cy="606556"/>
          </a:xfrm>
        </p:grpSpPr>
        <p:grpSp>
          <p:nvGrpSpPr>
            <p:cNvPr id="177" name="Group 176"/>
            <p:cNvGrpSpPr/>
            <p:nvPr/>
          </p:nvGrpSpPr>
          <p:grpSpPr>
            <a:xfrm>
              <a:off x="1321954" y="2524628"/>
              <a:ext cx="814307" cy="606556"/>
              <a:chOff x="2667000" y="4876800"/>
              <a:chExt cx="1447799" cy="1078322"/>
            </a:xfrm>
          </p:grpSpPr>
          <p:grpSp>
            <p:nvGrpSpPr>
              <p:cNvPr id="178" name="Group 177"/>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180" name="Picture 179" descr="\\MV-FS\Projects\Cisco\References\Brand Assets\Kubrick Icons\Device Icons\Device_generic_3048_default_25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81" name="Group 180"/>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82" name="Freeform 181"/>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3" name="Freeform 182"/>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4" name="Freeform 183"/>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5" name="Freeform 184"/>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6" name="Freeform 185"/>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7" name="Freeform 186"/>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8" name="Freeform 187"/>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9" name="Freeform 188"/>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0" name="Freeform 189"/>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1" name="Freeform 190"/>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2" name="Freeform 191"/>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3" name="Freeform 192"/>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4" name="Freeform 193"/>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5" name="Freeform 194"/>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6" name="Freeform 195"/>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7" name="Freeform 196"/>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8" name="Freeform 197"/>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9" name="Freeform 198"/>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0" name="Freeform 199"/>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1" name="Freeform 200"/>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2" name="Freeform 201"/>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3" name="Freeform 202"/>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4" name="Freeform 203"/>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5" name="Freeform 204"/>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grpSp>
          </p:grpSp>
          <p:pic>
            <p:nvPicPr>
              <p:cNvPr id="179" name="Picture 178" descr="mnt_n_16.png"/>
              <p:cNvPicPr>
                <a:picLocks noChangeAspect="1"/>
              </p:cNvPicPr>
              <p:nvPr/>
            </p:nvPicPr>
            <p:blipFill>
              <a:blip r:embed="rId9" cstate="print"/>
              <a:stretch>
                <a:fillRect/>
              </a:stretch>
            </p:blipFill>
            <p:spPr>
              <a:xfrm>
                <a:off x="3723177" y="5646224"/>
                <a:ext cx="229655" cy="221176"/>
              </a:xfrm>
              <a:prstGeom prst="rect">
                <a:avLst/>
              </a:prstGeom>
            </p:spPr>
          </p:pic>
        </p:grpSp>
        <p:sp>
          <p:nvSpPr>
            <p:cNvPr id="206" name="Rectangle 205"/>
            <p:cNvSpPr/>
            <p:nvPr/>
          </p:nvSpPr>
          <p:spPr>
            <a:xfrm>
              <a:off x="1798218" y="2669122"/>
              <a:ext cx="246750" cy="146897"/>
            </a:xfrm>
            <a:prstGeom prst="rect">
              <a:avLst/>
            </a:prstGeom>
          </p:spPr>
          <p:txBody>
            <a:bodyPr wrap="none" lIns="0" tIns="0" rIns="0" bIns="0">
              <a:spAutoFit/>
            </a:bodyPr>
            <a:lstStyle/>
            <a:p>
              <a:r>
                <a:rPr lang="en-US" sz="800" dirty="0">
                  <a:solidFill>
                    <a:srgbClr val="FFFFFF"/>
                  </a:solidFill>
                </a:rPr>
                <a:t>MnT</a:t>
              </a:r>
            </a:p>
          </p:txBody>
        </p:sp>
      </p:grpSp>
      <p:cxnSp>
        <p:nvCxnSpPr>
          <p:cNvPr id="207" name="Straight Connector 206"/>
          <p:cNvCxnSpPr/>
          <p:nvPr/>
        </p:nvCxnSpPr>
        <p:spPr>
          <a:xfrm>
            <a:off x="5918383" y="3402797"/>
            <a:ext cx="1224999" cy="0"/>
          </a:xfrm>
          <a:prstGeom prst="line">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Trapezoid 15"/>
          <p:cNvSpPr/>
          <p:nvPr/>
        </p:nvSpPr>
        <p:spPr>
          <a:xfrm rot="10800000">
            <a:off x="4882030" y="2573750"/>
            <a:ext cx="4044600" cy="664402"/>
          </a:xfrm>
          <a:custGeom>
            <a:avLst/>
            <a:gdLst>
              <a:gd name="connsiteX0" fmla="*/ 0 w 3918857"/>
              <a:gd name="connsiteY0" fmla="*/ 695953 h 695953"/>
              <a:gd name="connsiteX1" fmla="*/ 173988 w 3918857"/>
              <a:gd name="connsiteY1" fmla="*/ 0 h 695953"/>
              <a:gd name="connsiteX2" fmla="*/ 3744869 w 3918857"/>
              <a:gd name="connsiteY2" fmla="*/ 0 h 695953"/>
              <a:gd name="connsiteX3" fmla="*/ 3918857 w 3918857"/>
              <a:gd name="connsiteY3" fmla="*/ 695953 h 695953"/>
              <a:gd name="connsiteX4" fmla="*/ 0 w 3918857"/>
              <a:gd name="connsiteY4" fmla="*/ 695953 h 695953"/>
              <a:gd name="connsiteX0" fmla="*/ 0 w 3918857"/>
              <a:gd name="connsiteY0" fmla="*/ 719704 h 719704"/>
              <a:gd name="connsiteX1" fmla="*/ 1504024 w 3918857"/>
              <a:gd name="connsiteY1" fmla="*/ 0 h 719704"/>
              <a:gd name="connsiteX2" fmla="*/ 3744869 w 3918857"/>
              <a:gd name="connsiteY2" fmla="*/ 23751 h 719704"/>
              <a:gd name="connsiteX3" fmla="*/ 3918857 w 3918857"/>
              <a:gd name="connsiteY3" fmla="*/ 719704 h 719704"/>
              <a:gd name="connsiteX4" fmla="*/ 0 w 3918857"/>
              <a:gd name="connsiteY4" fmla="*/ 719704 h 719704"/>
              <a:gd name="connsiteX0" fmla="*/ 0 w 3918857"/>
              <a:gd name="connsiteY0" fmla="*/ 719704 h 719704"/>
              <a:gd name="connsiteX1" fmla="*/ 1504024 w 3918857"/>
              <a:gd name="connsiteY1" fmla="*/ 0 h 719704"/>
              <a:gd name="connsiteX2" fmla="*/ 2367331 w 3918857"/>
              <a:gd name="connsiteY2" fmla="*/ 1 h 719704"/>
              <a:gd name="connsiteX3" fmla="*/ 3918857 w 3918857"/>
              <a:gd name="connsiteY3" fmla="*/ 719704 h 719704"/>
              <a:gd name="connsiteX4" fmla="*/ 0 w 3918857"/>
              <a:gd name="connsiteY4" fmla="*/ 719704 h 719704"/>
              <a:gd name="connsiteX0" fmla="*/ 0 w 3918857"/>
              <a:gd name="connsiteY0" fmla="*/ 752144 h 752144"/>
              <a:gd name="connsiteX1" fmla="*/ 1504024 w 3918857"/>
              <a:gd name="connsiteY1" fmla="*/ 32440 h 752144"/>
              <a:gd name="connsiteX2" fmla="*/ 2236702 w 3918857"/>
              <a:gd name="connsiteY2" fmla="*/ 0 h 752144"/>
              <a:gd name="connsiteX3" fmla="*/ 3918857 w 3918857"/>
              <a:gd name="connsiteY3" fmla="*/ 752144 h 752144"/>
              <a:gd name="connsiteX4" fmla="*/ 0 w 3918857"/>
              <a:gd name="connsiteY4" fmla="*/ 752144 h 752144"/>
              <a:gd name="connsiteX0" fmla="*/ 0 w 3918857"/>
              <a:gd name="connsiteY0" fmla="*/ 741331 h 741331"/>
              <a:gd name="connsiteX1" fmla="*/ 1504024 w 3918857"/>
              <a:gd name="connsiteY1" fmla="*/ 21627 h 741331"/>
              <a:gd name="connsiteX2" fmla="*/ 2224826 w 3918857"/>
              <a:gd name="connsiteY2" fmla="*/ 0 h 741331"/>
              <a:gd name="connsiteX3" fmla="*/ 3918857 w 3918857"/>
              <a:gd name="connsiteY3" fmla="*/ 741331 h 741331"/>
              <a:gd name="connsiteX4" fmla="*/ 0 w 3918857"/>
              <a:gd name="connsiteY4" fmla="*/ 741331 h 741331"/>
              <a:gd name="connsiteX0" fmla="*/ 0 w 3918857"/>
              <a:gd name="connsiteY0" fmla="*/ 752145 h 752145"/>
              <a:gd name="connsiteX1" fmla="*/ 1587151 w 3918857"/>
              <a:gd name="connsiteY1" fmla="*/ 0 h 752145"/>
              <a:gd name="connsiteX2" fmla="*/ 2224826 w 3918857"/>
              <a:gd name="connsiteY2" fmla="*/ 10814 h 752145"/>
              <a:gd name="connsiteX3" fmla="*/ 3918857 w 3918857"/>
              <a:gd name="connsiteY3" fmla="*/ 752145 h 752145"/>
              <a:gd name="connsiteX4" fmla="*/ 0 w 3918857"/>
              <a:gd name="connsiteY4" fmla="*/ 752145 h 752145"/>
              <a:gd name="connsiteX0" fmla="*/ 0 w 4678878"/>
              <a:gd name="connsiteY0" fmla="*/ 752145 h 773772"/>
              <a:gd name="connsiteX1" fmla="*/ 1587151 w 4678878"/>
              <a:gd name="connsiteY1" fmla="*/ 0 h 773772"/>
              <a:gd name="connsiteX2" fmla="*/ 2224826 w 4678878"/>
              <a:gd name="connsiteY2" fmla="*/ 10814 h 773772"/>
              <a:gd name="connsiteX3" fmla="*/ 4678878 w 4678878"/>
              <a:gd name="connsiteY3" fmla="*/ 773772 h 773772"/>
              <a:gd name="connsiteX4" fmla="*/ 0 w 4678878"/>
              <a:gd name="connsiteY4" fmla="*/ 752145 h 773772"/>
              <a:gd name="connsiteX0" fmla="*/ 0 w 4643252"/>
              <a:gd name="connsiteY0" fmla="*/ 752145 h 752145"/>
              <a:gd name="connsiteX1" fmla="*/ 1587151 w 4643252"/>
              <a:gd name="connsiteY1" fmla="*/ 0 h 752145"/>
              <a:gd name="connsiteX2" fmla="*/ 2224826 w 4643252"/>
              <a:gd name="connsiteY2" fmla="*/ 10814 h 752145"/>
              <a:gd name="connsiteX3" fmla="*/ 4643252 w 4643252"/>
              <a:gd name="connsiteY3" fmla="*/ 752144 h 752145"/>
              <a:gd name="connsiteX4" fmla="*/ 0 w 4643252"/>
              <a:gd name="connsiteY4" fmla="*/ 752145 h 752145"/>
              <a:gd name="connsiteX0" fmla="*/ 0 w 4643252"/>
              <a:gd name="connsiteY0" fmla="*/ 762958 h 762958"/>
              <a:gd name="connsiteX1" fmla="*/ 1587151 w 4643252"/>
              <a:gd name="connsiteY1" fmla="*/ 10813 h 762958"/>
              <a:gd name="connsiteX2" fmla="*/ 2236702 w 4643252"/>
              <a:gd name="connsiteY2" fmla="*/ 0 h 762958"/>
              <a:gd name="connsiteX3" fmla="*/ 4643252 w 4643252"/>
              <a:gd name="connsiteY3" fmla="*/ 762957 h 762958"/>
              <a:gd name="connsiteX4" fmla="*/ 0 w 4643252"/>
              <a:gd name="connsiteY4" fmla="*/ 762958 h 762958"/>
              <a:gd name="connsiteX0" fmla="*/ 0 w 4643252"/>
              <a:gd name="connsiteY0" fmla="*/ 773772 h 773772"/>
              <a:gd name="connsiteX1" fmla="*/ 1599027 w 4643252"/>
              <a:gd name="connsiteY1" fmla="*/ 0 h 773772"/>
              <a:gd name="connsiteX2" fmla="*/ 2236702 w 4643252"/>
              <a:gd name="connsiteY2" fmla="*/ 10814 h 773772"/>
              <a:gd name="connsiteX3" fmla="*/ 4643252 w 4643252"/>
              <a:gd name="connsiteY3" fmla="*/ 773771 h 773772"/>
              <a:gd name="connsiteX4" fmla="*/ 0 w 4643252"/>
              <a:gd name="connsiteY4" fmla="*/ 773772 h 773772"/>
              <a:gd name="connsiteX0" fmla="*/ 0 w 4643252"/>
              <a:gd name="connsiteY0" fmla="*/ 784585 h 784585"/>
              <a:gd name="connsiteX1" fmla="*/ 1622778 w 4643252"/>
              <a:gd name="connsiteY1" fmla="*/ 0 h 784585"/>
              <a:gd name="connsiteX2" fmla="*/ 2236702 w 4643252"/>
              <a:gd name="connsiteY2" fmla="*/ 21627 h 784585"/>
              <a:gd name="connsiteX3" fmla="*/ 4643252 w 4643252"/>
              <a:gd name="connsiteY3" fmla="*/ 784584 h 784585"/>
              <a:gd name="connsiteX4" fmla="*/ 0 w 4643252"/>
              <a:gd name="connsiteY4" fmla="*/ 784585 h 784585"/>
              <a:gd name="connsiteX0" fmla="*/ 0 w 4643252"/>
              <a:gd name="connsiteY0" fmla="*/ 762958 h 762958"/>
              <a:gd name="connsiteX1" fmla="*/ 1622778 w 4643252"/>
              <a:gd name="connsiteY1" fmla="*/ 1 h 762958"/>
              <a:gd name="connsiteX2" fmla="*/ 2236702 w 4643252"/>
              <a:gd name="connsiteY2" fmla="*/ 0 h 762958"/>
              <a:gd name="connsiteX3" fmla="*/ 4643252 w 4643252"/>
              <a:gd name="connsiteY3" fmla="*/ 762957 h 762958"/>
              <a:gd name="connsiteX4" fmla="*/ 0 w 4643252"/>
              <a:gd name="connsiteY4" fmla="*/ 762958 h 762958"/>
              <a:gd name="connsiteX0" fmla="*/ 0 w 4643252"/>
              <a:gd name="connsiteY0" fmla="*/ 773772 h 773772"/>
              <a:gd name="connsiteX1" fmla="*/ 1622778 w 4643252"/>
              <a:gd name="connsiteY1" fmla="*/ 10815 h 773772"/>
              <a:gd name="connsiteX2" fmla="*/ 2190387 w 4643252"/>
              <a:gd name="connsiteY2" fmla="*/ 0 h 773772"/>
              <a:gd name="connsiteX3" fmla="*/ 4643252 w 4643252"/>
              <a:gd name="connsiteY3" fmla="*/ 773771 h 773772"/>
              <a:gd name="connsiteX4" fmla="*/ 0 w 4643252"/>
              <a:gd name="connsiteY4" fmla="*/ 773772 h 773772"/>
              <a:gd name="connsiteX0" fmla="*/ 0 w 4643252"/>
              <a:gd name="connsiteY0" fmla="*/ 762959 h 762959"/>
              <a:gd name="connsiteX1" fmla="*/ 1622778 w 4643252"/>
              <a:gd name="connsiteY1" fmla="*/ 2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62959 h 762959"/>
              <a:gd name="connsiteX1" fmla="*/ 1564885 w 4643252"/>
              <a:gd name="connsiteY1" fmla="*/ 2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62959 h 762959"/>
              <a:gd name="connsiteX1" fmla="*/ 1391019 w 4643252"/>
              <a:gd name="connsiteY1" fmla="*/ 10815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95400 h 795400"/>
              <a:gd name="connsiteX1" fmla="*/ 1391019 w 4643252"/>
              <a:gd name="connsiteY1" fmla="*/ 43256 h 795400"/>
              <a:gd name="connsiteX2" fmla="*/ 1975611 w 4643252"/>
              <a:gd name="connsiteY2" fmla="*/ 0 h 795400"/>
              <a:gd name="connsiteX3" fmla="*/ 4643252 w 4643252"/>
              <a:gd name="connsiteY3" fmla="*/ 795399 h 795400"/>
              <a:gd name="connsiteX4" fmla="*/ 0 w 4643252"/>
              <a:gd name="connsiteY4" fmla="*/ 795400 h 795400"/>
              <a:gd name="connsiteX0" fmla="*/ 0 w 4643252"/>
              <a:gd name="connsiteY0" fmla="*/ 762959 h 762959"/>
              <a:gd name="connsiteX1" fmla="*/ 1391019 w 4643252"/>
              <a:gd name="connsiteY1" fmla="*/ 10815 h 762959"/>
              <a:gd name="connsiteX2" fmla="*/ 1934702 w 4643252"/>
              <a:gd name="connsiteY2" fmla="*/ 0 h 762959"/>
              <a:gd name="connsiteX3" fmla="*/ 4643252 w 4643252"/>
              <a:gd name="connsiteY3" fmla="*/ 762958 h 762959"/>
              <a:gd name="connsiteX4" fmla="*/ 0 w 4643252"/>
              <a:gd name="connsiteY4" fmla="*/ 762959 h 762959"/>
              <a:gd name="connsiteX0" fmla="*/ 0 w 4643252"/>
              <a:gd name="connsiteY0" fmla="*/ 752144 h 752144"/>
              <a:gd name="connsiteX1" fmla="*/ 1391019 w 4643252"/>
              <a:gd name="connsiteY1" fmla="*/ 0 h 752144"/>
              <a:gd name="connsiteX2" fmla="*/ 1955157 w 4643252"/>
              <a:gd name="connsiteY2" fmla="*/ 21626 h 752144"/>
              <a:gd name="connsiteX3" fmla="*/ 4643252 w 4643252"/>
              <a:gd name="connsiteY3" fmla="*/ 752143 h 752144"/>
              <a:gd name="connsiteX4" fmla="*/ 0 w 4643252"/>
              <a:gd name="connsiteY4" fmla="*/ 752144 h 752144"/>
              <a:gd name="connsiteX0" fmla="*/ 0 w 4643252"/>
              <a:gd name="connsiteY0" fmla="*/ 752146 h 752146"/>
              <a:gd name="connsiteX1" fmla="*/ 1391019 w 4643252"/>
              <a:gd name="connsiteY1" fmla="*/ 2 h 752146"/>
              <a:gd name="connsiteX2" fmla="*/ 1934702 w 4643252"/>
              <a:gd name="connsiteY2" fmla="*/ 0 h 752146"/>
              <a:gd name="connsiteX3" fmla="*/ 4643252 w 4643252"/>
              <a:gd name="connsiteY3" fmla="*/ 752145 h 752146"/>
              <a:gd name="connsiteX4" fmla="*/ 0 w 4643252"/>
              <a:gd name="connsiteY4" fmla="*/ 752146 h 752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252" h="752146">
                <a:moveTo>
                  <a:pt x="0" y="752146"/>
                </a:moveTo>
                <a:lnTo>
                  <a:pt x="1391019" y="2"/>
                </a:lnTo>
                <a:lnTo>
                  <a:pt x="1934702" y="0"/>
                </a:lnTo>
                <a:lnTo>
                  <a:pt x="4643252" y="752145"/>
                </a:lnTo>
                <a:lnTo>
                  <a:pt x="0" y="752146"/>
                </a:lnTo>
                <a:close/>
              </a:path>
            </a:pathLst>
          </a:custGeom>
          <a:solidFill>
            <a:srgbClr val="0070C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solidFill>
                <a:srgbClr val="FFFFFF"/>
              </a:solidFill>
            </a:endParaRPr>
          </a:p>
        </p:txBody>
      </p:sp>
      <p:cxnSp>
        <p:nvCxnSpPr>
          <p:cNvPr id="208" name="Straight Connector 207"/>
          <p:cNvCxnSpPr/>
          <p:nvPr/>
        </p:nvCxnSpPr>
        <p:spPr>
          <a:xfrm>
            <a:off x="5926740" y="3651393"/>
            <a:ext cx="1203518" cy="0"/>
          </a:xfrm>
          <a:prstGeom prst="line">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5918382" y="3454022"/>
            <a:ext cx="1144394" cy="22506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100" dirty="0">
                <a:solidFill>
                  <a:srgbClr val="000000"/>
                </a:solidFill>
              </a:rPr>
              <a:t>RADIUS </a:t>
            </a:r>
            <a:r>
              <a:rPr lang="ja-JP" altLang="en-US" sz="1100" dirty="0" smtClean="0">
                <a:solidFill>
                  <a:srgbClr val="000000"/>
                </a:solidFill>
              </a:rPr>
              <a:t>ログイン</a:t>
            </a:r>
            <a:endParaRPr lang="en-US" sz="1100" dirty="0">
              <a:solidFill>
                <a:srgbClr val="000000"/>
              </a:solidFill>
            </a:endParaRPr>
          </a:p>
        </p:txBody>
      </p:sp>
      <p:sp>
        <p:nvSpPr>
          <p:cNvPr id="213" name="TextBox 168"/>
          <p:cNvSpPr txBox="1">
            <a:spLocks noChangeArrowheads="1"/>
          </p:cNvSpPr>
          <p:nvPr/>
        </p:nvSpPr>
        <p:spPr bwMode="auto">
          <a:xfrm>
            <a:off x="3555301" y="4658197"/>
            <a:ext cx="490612" cy="196208"/>
          </a:xfrm>
          <a:prstGeom prst="rect">
            <a:avLst/>
          </a:prstGeom>
          <a:noFill/>
          <a:ln w="9525">
            <a:noFill/>
            <a:miter lim="800000"/>
            <a:headEnd/>
            <a:tailEnd/>
          </a:ln>
        </p:spPr>
        <p:txBody>
          <a:bodyPr wrap="none" lIns="68583" tIns="34292" rIns="68583" bIns="34292">
            <a:prstTxWarp prst="textNoShape">
              <a:avLst/>
            </a:prstTxWarp>
            <a:noAutofit/>
          </a:bodyPr>
          <a:lstStyle/>
          <a:p>
            <a:pPr algn="ctr"/>
            <a:r>
              <a:rPr lang="en-US" sz="1100" dirty="0">
                <a:solidFill>
                  <a:srgbClr val="000000"/>
                </a:solidFill>
                <a:latin typeface="Arial" panose="020B0604020202020204" pitchFamily="34" charset="0"/>
                <a:cs typeface="Arial" panose="020B0604020202020204" pitchFamily="34" charset="0"/>
              </a:rPr>
              <a:t>Cisco ASA</a:t>
            </a:r>
          </a:p>
        </p:txBody>
      </p:sp>
      <p:grpSp>
        <p:nvGrpSpPr>
          <p:cNvPr id="22" name="Group 21"/>
          <p:cNvGrpSpPr/>
          <p:nvPr/>
        </p:nvGrpSpPr>
        <p:grpSpPr>
          <a:xfrm>
            <a:off x="3548986" y="4171462"/>
            <a:ext cx="490612" cy="506618"/>
            <a:chOff x="7131649" y="4347406"/>
            <a:chExt cx="411480" cy="411480"/>
          </a:xfrm>
        </p:grpSpPr>
        <p:sp>
          <p:nvSpPr>
            <p:cNvPr id="215" name="Oval 263"/>
            <p:cNvSpPr>
              <a:spLocks noChangeAspect="1"/>
            </p:cNvSpPr>
            <p:nvPr/>
          </p:nvSpPr>
          <p:spPr bwMode="auto">
            <a:xfrm>
              <a:off x="7131649" y="4347406"/>
              <a:ext cx="411480" cy="411480"/>
            </a:xfrm>
            <a:prstGeom prst="ellipse">
              <a:avLst/>
            </a:prstGeom>
            <a:solidFill>
              <a:srgbClr val="193F54"/>
            </a:solidFill>
            <a:ln w="19050" cap="flat">
              <a:solidFill>
                <a:srgbClr val="8E909E"/>
              </a:solidFill>
              <a:round/>
              <a:headEnd type="none" w="med" len="med"/>
              <a:tailEnd type="none" w="med" len="med"/>
            </a:ln>
            <a:effectLst/>
          </p:spPr>
          <p:txBody>
            <a:bodyPr lIns="0" tIns="0" rIns="0" bIns="0"/>
            <a:lstStyle/>
            <a:p>
              <a:pPr eaLnBrk="0" hangingPunct="0">
                <a:lnSpc>
                  <a:spcPct val="90000"/>
                </a:lnSpc>
                <a:defRPr/>
              </a:pPr>
              <a:endParaRPr lang="en-US" kern="0" dirty="0">
                <a:solidFill>
                  <a:sysClr val="windowText" lastClr="000000"/>
                </a:solidFill>
                <a:latin typeface="Arial" panose="020B0604020202020204" pitchFamily="34" charset="0"/>
                <a:cs typeface="Arial" panose="020B0604020202020204" pitchFamily="34" charset="0"/>
              </a:endParaRPr>
            </a:p>
          </p:txBody>
        </p:sp>
        <p:grpSp>
          <p:nvGrpSpPr>
            <p:cNvPr id="216" name="Group 215"/>
            <p:cNvGrpSpPr/>
            <p:nvPr/>
          </p:nvGrpSpPr>
          <p:grpSpPr>
            <a:xfrm>
              <a:off x="7206849" y="4472144"/>
              <a:ext cx="261080" cy="162007"/>
              <a:chOff x="8731739" y="8055788"/>
              <a:chExt cx="261080" cy="162007"/>
            </a:xfrm>
          </p:grpSpPr>
          <p:sp>
            <p:nvSpPr>
              <p:cNvPr id="217" name="Rectangle 17"/>
              <p:cNvSpPr>
                <a:spLocks noChangeArrowheads="1"/>
              </p:cNvSpPr>
              <p:nvPr/>
            </p:nvSpPr>
            <p:spPr bwMode="auto">
              <a:xfrm>
                <a:off x="8731739"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18" name="Rectangle 18"/>
              <p:cNvSpPr>
                <a:spLocks noChangeArrowheads="1"/>
              </p:cNvSpPr>
              <p:nvPr/>
            </p:nvSpPr>
            <p:spPr bwMode="auto">
              <a:xfrm>
                <a:off x="882271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19" name="Rectangle 19"/>
              <p:cNvSpPr>
                <a:spLocks noChangeArrowheads="1"/>
              </p:cNvSpPr>
              <p:nvPr/>
            </p:nvSpPr>
            <p:spPr bwMode="auto">
              <a:xfrm>
                <a:off x="891306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0" name="Rectangle 20"/>
              <p:cNvSpPr>
                <a:spLocks noChangeArrowheads="1"/>
              </p:cNvSpPr>
              <p:nvPr/>
            </p:nvSpPr>
            <p:spPr bwMode="auto">
              <a:xfrm>
                <a:off x="877722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1" name="Rectangle 21"/>
              <p:cNvSpPr>
                <a:spLocks noChangeArrowheads="1"/>
              </p:cNvSpPr>
              <p:nvPr/>
            </p:nvSpPr>
            <p:spPr bwMode="auto">
              <a:xfrm>
                <a:off x="886757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2" name="Rectangle 22"/>
              <p:cNvSpPr>
                <a:spLocks noChangeArrowheads="1"/>
              </p:cNvSpPr>
              <p:nvPr/>
            </p:nvSpPr>
            <p:spPr bwMode="auto">
              <a:xfrm>
                <a:off x="8731739"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3" name="Rectangle 23"/>
              <p:cNvSpPr>
                <a:spLocks noChangeArrowheads="1"/>
              </p:cNvSpPr>
              <p:nvPr/>
            </p:nvSpPr>
            <p:spPr bwMode="auto">
              <a:xfrm>
                <a:off x="8958548"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4" name="Rectangle 24"/>
              <p:cNvSpPr>
                <a:spLocks noChangeArrowheads="1"/>
              </p:cNvSpPr>
              <p:nvPr/>
            </p:nvSpPr>
            <p:spPr bwMode="auto">
              <a:xfrm>
                <a:off x="8731739"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5" name="Rectangle 25"/>
              <p:cNvSpPr>
                <a:spLocks noChangeArrowheads="1"/>
              </p:cNvSpPr>
              <p:nvPr/>
            </p:nvSpPr>
            <p:spPr bwMode="auto">
              <a:xfrm>
                <a:off x="882271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6" name="Rectangle 26"/>
              <p:cNvSpPr>
                <a:spLocks noChangeArrowheads="1"/>
              </p:cNvSpPr>
              <p:nvPr/>
            </p:nvSpPr>
            <p:spPr bwMode="auto">
              <a:xfrm>
                <a:off x="891306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7" name="Rectangle 27"/>
              <p:cNvSpPr>
                <a:spLocks noChangeArrowheads="1"/>
              </p:cNvSpPr>
              <p:nvPr/>
            </p:nvSpPr>
            <p:spPr bwMode="auto">
              <a:xfrm>
                <a:off x="877722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8" name="Rectangle 28"/>
              <p:cNvSpPr>
                <a:spLocks noChangeArrowheads="1"/>
              </p:cNvSpPr>
              <p:nvPr/>
            </p:nvSpPr>
            <p:spPr bwMode="auto">
              <a:xfrm>
                <a:off x="886757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9" name="Rectangle 29"/>
              <p:cNvSpPr>
                <a:spLocks noChangeArrowheads="1"/>
              </p:cNvSpPr>
              <p:nvPr/>
            </p:nvSpPr>
            <p:spPr bwMode="auto">
              <a:xfrm>
                <a:off x="8731739"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0" name="Rectangle 30"/>
              <p:cNvSpPr>
                <a:spLocks noChangeArrowheads="1"/>
              </p:cNvSpPr>
              <p:nvPr/>
            </p:nvSpPr>
            <p:spPr bwMode="auto">
              <a:xfrm>
                <a:off x="8958548"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1" name="Rectangle 31"/>
              <p:cNvSpPr>
                <a:spLocks noChangeArrowheads="1"/>
              </p:cNvSpPr>
              <p:nvPr/>
            </p:nvSpPr>
            <p:spPr bwMode="auto">
              <a:xfrm>
                <a:off x="8731739"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2" name="Rectangle 32"/>
              <p:cNvSpPr>
                <a:spLocks noChangeArrowheads="1"/>
              </p:cNvSpPr>
              <p:nvPr/>
            </p:nvSpPr>
            <p:spPr bwMode="auto">
              <a:xfrm>
                <a:off x="882271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3" name="Rectangle 33"/>
              <p:cNvSpPr>
                <a:spLocks noChangeArrowheads="1"/>
              </p:cNvSpPr>
              <p:nvPr/>
            </p:nvSpPr>
            <p:spPr bwMode="auto">
              <a:xfrm>
                <a:off x="891306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4" name="Rectangle 34"/>
              <p:cNvSpPr>
                <a:spLocks noChangeArrowheads="1"/>
              </p:cNvSpPr>
              <p:nvPr/>
            </p:nvSpPr>
            <p:spPr bwMode="auto">
              <a:xfrm>
                <a:off x="877722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5" name="Rectangle 35"/>
              <p:cNvSpPr>
                <a:spLocks noChangeArrowheads="1"/>
              </p:cNvSpPr>
              <p:nvPr/>
            </p:nvSpPr>
            <p:spPr bwMode="auto">
              <a:xfrm>
                <a:off x="886757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6" name="Rectangle 36"/>
              <p:cNvSpPr>
                <a:spLocks noChangeArrowheads="1"/>
              </p:cNvSpPr>
              <p:nvPr/>
            </p:nvSpPr>
            <p:spPr bwMode="auto">
              <a:xfrm>
                <a:off x="8731739"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7" name="Rectangle 37"/>
              <p:cNvSpPr>
                <a:spLocks noChangeArrowheads="1"/>
              </p:cNvSpPr>
              <p:nvPr/>
            </p:nvSpPr>
            <p:spPr bwMode="auto">
              <a:xfrm>
                <a:off x="8958548"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grpSp>
      </p:grpSp>
      <p:cxnSp>
        <p:nvCxnSpPr>
          <p:cNvPr id="274" name="Straight Connector 273"/>
          <p:cNvCxnSpPr>
            <a:stCxn id="215" idx="0"/>
          </p:cNvCxnSpPr>
          <p:nvPr/>
        </p:nvCxnSpPr>
        <p:spPr bwMode="auto">
          <a:xfrm flipV="1">
            <a:off x="3794292" y="3691779"/>
            <a:ext cx="0" cy="479683"/>
          </a:xfrm>
          <a:prstGeom prst="line">
            <a:avLst/>
          </a:prstGeom>
          <a:solidFill>
            <a:srgbClr val="0183B7"/>
          </a:solidFill>
          <a:ln w="19050" cap="flat" cmpd="sng" algn="ctr">
            <a:solidFill>
              <a:schemeClr val="accent1"/>
            </a:solidFill>
            <a:prstDash val="solid"/>
            <a:round/>
            <a:headEnd type="none" w="med" len="med"/>
            <a:tailEnd type="none" w="med" len="med"/>
          </a:ln>
          <a:effectLst/>
        </p:spPr>
      </p:cxnSp>
      <p:sp>
        <p:nvSpPr>
          <p:cNvPr id="294" name="Rectangle 293"/>
          <p:cNvSpPr/>
          <p:nvPr/>
        </p:nvSpPr>
        <p:spPr>
          <a:xfrm>
            <a:off x="5233086" y="3619691"/>
            <a:ext cx="212854" cy="126958"/>
          </a:xfrm>
          <a:prstGeom prst="rect">
            <a:avLst/>
          </a:prstGeom>
        </p:spPr>
        <p:txBody>
          <a:bodyPr wrap="none" lIns="0" tIns="0" rIns="0" bIns="0">
            <a:spAutoFit/>
          </a:bodyPr>
          <a:lstStyle/>
          <a:p>
            <a:r>
              <a:rPr lang="en-US" sz="800" dirty="0" err="1">
                <a:solidFill>
                  <a:srgbClr val="FFFFFF"/>
                </a:solidFill>
              </a:rPr>
              <a:t>SXP</a:t>
            </a:r>
            <a:endParaRPr lang="en-US" sz="800" dirty="0">
              <a:solidFill>
                <a:srgbClr val="FFFFFF"/>
              </a:solidFill>
            </a:endParaRPr>
          </a:p>
        </p:txBody>
      </p:sp>
      <p:graphicFrame>
        <p:nvGraphicFramePr>
          <p:cNvPr id="153" name="Table 152"/>
          <p:cNvGraphicFramePr>
            <a:graphicFrameLocks noGrp="1"/>
          </p:cNvGraphicFramePr>
          <p:nvPr>
            <p:extLst/>
          </p:nvPr>
        </p:nvGraphicFramePr>
        <p:xfrm>
          <a:off x="4881587" y="540414"/>
          <a:ext cx="4055210" cy="2019813"/>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210063">
                <a:tc>
                  <a:txBody>
                    <a:bodyPr/>
                    <a:lstStyle/>
                    <a:p>
                      <a:pPr algn="ctr"/>
                      <a:r>
                        <a:rPr lang="en-US" sz="1000" dirty="0" smtClean="0">
                          <a:solidFill>
                            <a:schemeClr val="bg1"/>
                          </a:solidFill>
                        </a:rPr>
                        <a:t>MAC</a:t>
                      </a:r>
                    </a:p>
                  </a:txBody>
                  <a:tcPr marL="42874" marR="42874" marT="28575" marB="28575"/>
                </a:tc>
                <a:tc>
                  <a:txBody>
                    <a:bodyPr/>
                    <a:lstStyle/>
                    <a:p>
                      <a:pPr algn="ctr"/>
                      <a:r>
                        <a:rPr lang="en-US" sz="1000" dirty="0" smtClean="0">
                          <a:solidFill>
                            <a:schemeClr val="bg1"/>
                          </a:solidFill>
                        </a:rPr>
                        <a:t>IP</a:t>
                      </a:r>
                      <a:endParaRPr lang="en-US" sz="1000" dirty="0">
                        <a:solidFill>
                          <a:schemeClr val="bg1"/>
                        </a:solidFill>
                      </a:endParaRPr>
                    </a:p>
                  </a:txBody>
                  <a:tcPr marL="42874" marR="42874" marT="28575" marB="28575"/>
                </a:tc>
                <a:tc>
                  <a:txBody>
                    <a:bodyPr/>
                    <a:lstStyle/>
                    <a:p>
                      <a:pPr algn="ctr"/>
                      <a:r>
                        <a:rPr lang="en-US" sz="1000" dirty="0" err="1" smtClean="0">
                          <a:solidFill>
                            <a:schemeClr val="bg1"/>
                          </a:solidFill>
                        </a:rPr>
                        <a:t>Uname</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Profile</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Method</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Source</a:t>
                      </a:r>
                      <a:endParaRPr lang="en-US" sz="1000" dirty="0">
                        <a:solidFill>
                          <a:schemeClr val="bg1"/>
                        </a:solidFill>
                      </a:endParaRPr>
                    </a:p>
                  </a:txBody>
                  <a:tcPr marL="42874" marR="42874" marT="28575" marB="28575"/>
                </a:tc>
                <a:tc>
                  <a:txBody>
                    <a:bodyPr/>
                    <a:lstStyle/>
                    <a:p>
                      <a:pPr algn="ctr"/>
                      <a:r>
                        <a:rPr lang="en-US" sz="1000" dirty="0" err="1" smtClean="0">
                          <a:solidFill>
                            <a:schemeClr val="bg1"/>
                          </a:solidFill>
                        </a:rPr>
                        <a:t>SGT</a:t>
                      </a:r>
                      <a:endParaRPr lang="en-US" sz="1000" dirty="0">
                        <a:solidFill>
                          <a:schemeClr val="bg1"/>
                        </a:solidFill>
                      </a:endParaRPr>
                    </a:p>
                  </a:txBody>
                  <a:tcPr marL="42874" marR="42874" marT="28575" marB="28575"/>
                </a:tc>
              </a:tr>
              <a:tr h="188464">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c>
                  <a:txBody>
                    <a:bodyPr/>
                    <a:lstStyle/>
                    <a:p>
                      <a:endParaRPr lang="en-US" sz="1000" dirty="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endParaRPr lang="en-US" sz="1000" b="0" dirty="0" smtClean="0">
                        <a:solidFill>
                          <a:schemeClr val="tx1">
                            <a:lumMod val="50000"/>
                          </a:schemeClr>
                        </a:solidFill>
                      </a:endParaRPr>
                    </a:p>
                    <a:p>
                      <a:pPr algn="ctr"/>
                      <a:endParaRPr lang="en-US" sz="1000" b="0" dirty="0" smtClean="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r>
              <a:tr h="161561">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endParaRPr lang="en-US" sz="1000" dirty="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endParaRPr lang="en-US" sz="1000" b="0" dirty="0" smtClean="0">
                        <a:solidFill>
                          <a:schemeClr val="tx1">
                            <a:lumMod val="50000"/>
                          </a:schemeClr>
                        </a:solidFill>
                      </a:endParaRPr>
                    </a:p>
                    <a:p>
                      <a:pPr algn="ctr"/>
                      <a:endParaRPr lang="en-US" sz="1000" b="0" dirty="0" smtClean="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r>
              <a:tr h="19748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50000"/>
                            </a:schemeClr>
                          </a:solidFill>
                        </a:rPr>
                        <a:t>22:33:44:55:66:77</a:t>
                      </a:r>
                    </a:p>
                  </a:txBody>
                  <a:tcPr marL="42874" marR="42874" marT="28575" marB="28575" anchor="ctr"/>
                </a:tc>
                <a:tc>
                  <a:txBody>
                    <a:bodyPr/>
                    <a:lstStyle/>
                    <a:p>
                      <a:pPr algn="ctr"/>
                      <a:r>
                        <a:rPr lang="en-US" sz="1000" dirty="0" smtClean="0">
                          <a:solidFill>
                            <a:schemeClr val="tx1">
                              <a:lumMod val="50000"/>
                            </a:schemeClr>
                          </a:solidFill>
                        </a:rPr>
                        <a:t>3.4.5.6</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hslai</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Samsung</a:t>
                      </a:r>
                      <a:r>
                        <a:rPr lang="en-US" sz="1000" baseline="0" dirty="0" smtClean="0">
                          <a:solidFill>
                            <a:schemeClr val="tx1">
                              <a:lumMod val="50000"/>
                            </a:schemeClr>
                          </a:solidFill>
                        </a:rPr>
                        <a:t> Galaxy</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dot1x</a:t>
                      </a:r>
                      <a:endParaRPr lang="en-US" sz="1000" dirty="0">
                        <a:solidFill>
                          <a:schemeClr val="tx1">
                            <a:lumMod val="50000"/>
                          </a:schemeClr>
                        </a:solidFill>
                      </a:endParaRPr>
                    </a:p>
                  </a:txBody>
                  <a:tcPr marL="42874" marR="42874" marT="28575" marB="28575" anchor="ctr"/>
                </a:tc>
                <a:tc>
                  <a:txBody>
                    <a:bodyPr/>
                    <a:lstStyle/>
                    <a:p>
                      <a:pPr algn="ctr"/>
                      <a:r>
                        <a:rPr lang="en-US" sz="1000" b="0" dirty="0" smtClean="0">
                          <a:solidFill>
                            <a:schemeClr val="tx1">
                              <a:lumMod val="50000"/>
                            </a:schemeClr>
                          </a:solidFill>
                        </a:rPr>
                        <a:t>RADIUS</a:t>
                      </a:r>
                      <a:endParaRPr lang="en-US" sz="1000" b="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10</a:t>
                      </a:r>
                      <a:endParaRPr lang="en-US" sz="1000" dirty="0">
                        <a:solidFill>
                          <a:schemeClr val="tx1">
                            <a:lumMod val="50000"/>
                          </a:schemeClr>
                        </a:solidFill>
                      </a:endParaRPr>
                    </a:p>
                  </a:txBody>
                  <a:tcPr marL="42874" marR="42874" marT="28575" marB="28575" anchor="ctr"/>
                </a:tc>
              </a:tr>
              <a:tr h="0">
                <a:tc>
                  <a:txBody>
                    <a:bodyPr/>
                    <a:lstStyle/>
                    <a:p>
                      <a:pPr algn="ctr"/>
                      <a:r>
                        <a:rPr lang="en-US" sz="1000" dirty="0" smtClean="0">
                          <a:solidFill>
                            <a:schemeClr val="tx1">
                              <a:lumMod val="50000"/>
                            </a:schemeClr>
                          </a:solidFill>
                        </a:rPr>
                        <a:t>33:44:55:66:77:88</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5.6.7.8</a:t>
                      </a:r>
                      <a:endParaRPr lang="en-US" sz="1000" dirty="0">
                        <a:solidFill>
                          <a:schemeClr val="tx1">
                            <a:lumMod val="50000"/>
                          </a:schemeClr>
                        </a:solidFill>
                      </a:endParaRPr>
                    </a:p>
                  </a:txBody>
                  <a:tcPr marL="42874" marR="42874" marT="28575" marB="28575"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50000"/>
                            </a:schemeClr>
                          </a:solidFill>
                        </a:rPr>
                        <a:t>zsariedd</a:t>
                      </a:r>
                    </a:p>
                  </a:txBody>
                  <a:tcPr marL="42874" marR="42874" marT="28575" marB="28575" anchor="ctr"/>
                </a:tc>
                <a:tc>
                  <a:txBody>
                    <a:bodyPr/>
                    <a:lstStyle/>
                    <a:p>
                      <a:pPr algn="ctr"/>
                      <a:r>
                        <a:rPr lang="en-US" sz="1000" dirty="0" smtClean="0">
                          <a:solidFill>
                            <a:schemeClr val="tx1">
                              <a:lumMod val="50000"/>
                            </a:schemeClr>
                          </a:solidFill>
                        </a:rPr>
                        <a:t>Apple-</a:t>
                      </a:r>
                      <a:r>
                        <a:rPr lang="en-US" sz="1000" dirty="0" err="1" smtClean="0">
                          <a:solidFill>
                            <a:schemeClr val="tx1">
                              <a:lumMod val="50000"/>
                            </a:schemeClr>
                          </a:solidFill>
                        </a:rPr>
                        <a:t>iPad</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mab</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RADIUS</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20</a:t>
                      </a:r>
                      <a:endParaRPr lang="en-US" sz="1000" dirty="0">
                        <a:solidFill>
                          <a:schemeClr val="tx1">
                            <a:lumMod val="50000"/>
                          </a:schemeClr>
                        </a:solidFill>
                      </a:endParaRPr>
                    </a:p>
                  </a:txBody>
                  <a:tcPr marL="42874" marR="42874" marT="28575" marB="28575" anchor="ctr"/>
                </a:tc>
              </a:tr>
              <a:tr h="276298">
                <a:tc>
                  <a:txBody>
                    <a:bodyPr/>
                    <a:lstStyle/>
                    <a:p>
                      <a:pPr algn="ctr"/>
                      <a:r>
                        <a:rPr lang="en-US" sz="1000" dirty="0" smtClean="0">
                          <a:solidFill>
                            <a:schemeClr val="tx1">
                              <a:lumMod val="50000"/>
                            </a:schemeClr>
                          </a:solidFill>
                        </a:rPr>
                        <a:t>44:55:66:77:88:99</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6.7.8.9</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awoland</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Apple-anything</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dot1x</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RADIUS</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10</a:t>
                      </a:r>
                      <a:endParaRPr lang="en-US" sz="1000" dirty="0">
                        <a:solidFill>
                          <a:schemeClr val="tx1">
                            <a:lumMod val="50000"/>
                          </a:schemeClr>
                        </a:solidFill>
                      </a:endParaRPr>
                    </a:p>
                  </a:txBody>
                  <a:tcPr marL="42874" marR="42874" marT="28575" marB="28575" anchor="ctr"/>
                </a:tc>
              </a:tr>
            </a:tbl>
          </a:graphicData>
        </a:graphic>
      </p:graphicFrame>
      <p:pic>
        <p:nvPicPr>
          <p:cNvPr id="156" name="Picture 33" descr="sponsor_green_tie.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6645" y="2222152"/>
            <a:ext cx="640832" cy="70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 name="Picture 11" descr="guest_red_tie.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6646" y="3076474"/>
            <a:ext cx="677456" cy="737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Content Placeholder 6"/>
          <p:cNvGraphicFramePr>
            <a:graphicFrameLocks noGrp="1"/>
          </p:cNvGraphicFramePr>
          <p:nvPr>
            <p:ph idx="1"/>
            <p:extLst/>
          </p:nvPr>
        </p:nvGraphicFramePr>
        <p:xfrm>
          <a:off x="2956549" y="1482540"/>
          <a:ext cx="1648877" cy="463550"/>
        </p:xfrm>
        <a:graphic>
          <a:graphicData uri="http://schemas.openxmlformats.org/drawingml/2006/table">
            <a:tbl>
              <a:tblPr bandRow="1">
                <a:tableStyleId>{F5AB1C69-6EDB-4FF4-983F-18BD219EF322}</a:tableStyleId>
              </a:tblPr>
              <a:tblGrid>
                <a:gridCol w="738964"/>
                <a:gridCol w="909913"/>
              </a:tblGrid>
              <a:tr h="231775">
                <a:tc>
                  <a:txBody>
                    <a:bodyPr/>
                    <a:lstStyle/>
                    <a:p>
                      <a:pPr algn="ctr"/>
                      <a:r>
                        <a:rPr lang="en-US" sz="1100" dirty="0" smtClean="0">
                          <a:solidFill>
                            <a:schemeClr val="tx1">
                              <a:lumMod val="50000"/>
                            </a:schemeClr>
                          </a:solidFill>
                        </a:rPr>
                        <a:t>1.2.3.4</a:t>
                      </a:r>
                      <a:endParaRPr lang="en-US" sz="1100" dirty="0">
                        <a:solidFill>
                          <a:schemeClr val="tx1">
                            <a:lumMod val="50000"/>
                          </a:schemeClr>
                        </a:solidFill>
                      </a:endParaRPr>
                    </a:p>
                  </a:txBody>
                  <a:tcPr marL="42874" marR="42874" marT="28575" marB="28575">
                    <a:noFill/>
                  </a:tcPr>
                </a:tc>
                <a:tc>
                  <a:txBody>
                    <a:bodyPr/>
                    <a:lstStyle/>
                    <a:p>
                      <a:pPr algn="ctr"/>
                      <a:r>
                        <a:rPr lang="en-US" sz="1100" dirty="0" smtClean="0">
                          <a:solidFill>
                            <a:schemeClr val="tx1">
                              <a:lumMod val="50000"/>
                            </a:schemeClr>
                          </a:solidFill>
                        </a:rPr>
                        <a:t>imbashir</a:t>
                      </a:r>
                      <a:endParaRPr lang="en-US" sz="1100" dirty="0">
                        <a:solidFill>
                          <a:schemeClr val="tx1">
                            <a:lumMod val="50000"/>
                          </a:schemeClr>
                        </a:solidFill>
                      </a:endParaRPr>
                    </a:p>
                  </a:txBody>
                  <a:tcPr marL="42874" marR="42874" marT="28575" marB="28575">
                    <a:noFill/>
                  </a:tcPr>
                </a:tc>
              </a:tr>
              <a:tr h="231775">
                <a:tc>
                  <a:txBody>
                    <a:bodyPr/>
                    <a:lstStyle/>
                    <a:p>
                      <a:pPr algn="ctr"/>
                      <a:r>
                        <a:rPr lang="en-US" sz="1100" dirty="0" smtClean="0">
                          <a:solidFill>
                            <a:schemeClr val="tx1">
                              <a:lumMod val="50000"/>
                            </a:schemeClr>
                          </a:solidFill>
                        </a:rPr>
                        <a:t>2.3.4.5</a:t>
                      </a:r>
                      <a:endParaRPr lang="en-US" sz="1100" dirty="0">
                        <a:solidFill>
                          <a:schemeClr val="tx1">
                            <a:lumMod val="50000"/>
                          </a:schemeClr>
                        </a:solidFill>
                      </a:endParaRPr>
                    </a:p>
                  </a:txBody>
                  <a:tcPr marL="42874" marR="42874" marT="28575" marB="28575">
                    <a:noFill/>
                  </a:tcPr>
                </a:tc>
                <a:tc>
                  <a:txBody>
                    <a:bodyPr/>
                    <a:lstStyle/>
                    <a:p>
                      <a:pPr algn="ctr"/>
                      <a:r>
                        <a:rPr lang="en-US" sz="1100" dirty="0" smtClean="0">
                          <a:solidFill>
                            <a:schemeClr val="tx1">
                              <a:lumMod val="50000"/>
                            </a:schemeClr>
                          </a:solidFill>
                        </a:rPr>
                        <a:t>chyps</a:t>
                      </a:r>
                      <a:endParaRPr lang="en-US" sz="1100" dirty="0">
                        <a:solidFill>
                          <a:schemeClr val="tx1">
                            <a:lumMod val="50000"/>
                          </a:schemeClr>
                        </a:solidFill>
                      </a:endParaRPr>
                    </a:p>
                  </a:txBody>
                  <a:tcPr marL="42874" marR="42874" marT="28575" marB="28575">
                    <a:noFill/>
                  </a:tcPr>
                </a:tc>
              </a:tr>
            </a:tbl>
          </a:graphicData>
        </a:graphic>
      </p:graphicFrame>
      <p:graphicFrame>
        <p:nvGraphicFramePr>
          <p:cNvPr id="12" name="Table 11"/>
          <p:cNvGraphicFramePr>
            <a:graphicFrameLocks noGrp="1"/>
          </p:cNvGraphicFramePr>
          <p:nvPr>
            <p:extLst/>
          </p:nvPr>
        </p:nvGraphicFramePr>
        <p:xfrm>
          <a:off x="4882030" y="744984"/>
          <a:ext cx="4055210" cy="1809750"/>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274118">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1.2.3.4</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chyps</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Identity Mapping</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12314">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2.3.4.5</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rPr>
                        <a:t>imbashir</a:t>
                      </a: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p>
                  </a:txBody>
                  <a:tcPr marL="42874" marR="42874" marT="28575" marB="2857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Identity</a:t>
                      </a:r>
                      <a:r>
                        <a:rPr lang="en-US" sz="1000" b="0" baseline="0" dirty="0" smtClean="0">
                          <a:solidFill>
                            <a:schemeClr val="tx1"/>
                          </a:solidFill>
                        </a:rPr>
                        <a:t> Mapping</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11054">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baseline="0" dirty="0" smtClean="0">
                          <a:solidFill>
                            <a:schemeClr val="tx1"/>
                          </a:solidFill>
                        </a:rPr>
                        <a:t>               </a:t>
                      </a:r>
                      <a:br>
                        <a:rPr lang="en-US" sz="1000" b="0" baseline="0" dirty="0" smtClean="0">
                          <a:solidFill>
                            <a:schemeClr val="tx1"/>
                          </a:solidFill>
                        </a:rPr>
                      </a:br>
                      <a:endParaRPr lang="en-US" sz="1000" b="0" dirty="0" smtClean="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28310">
                <a:tc>
                  <a:txBody>
                    <a:bodyPr/>
                    <a:lstStyle/>
                    <a:p>
                      <a:pPr algn="ctr"/>
                      <a:r>
                        <a:rPr lang="en-US" sz="1000" b="0" dirty="0" smtClean="0">
                          <a:solidFill>
                            <a:schemeClr val="tx1"/>
                          </a:solidFill>
                        </a:rPr>
                        <a:t/>
                      </a:r>
                      <a:br>
                        <a:rPr lang="en-US" sz="1000" b="0" dirty="0" smtClean="0">
                          <a:solidFill>
                            <a:schemeClr val="tx1"/>
                          </a:solidFill>
                        </a:rPr>
                      </a:b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43289">
                <a:tc>
                  <a:txBody>
                    <a:bodyPr/>
                    <a:lstStyle/>
                    <a:p>
                      <a:pPr algn="ctr"/>
                      <a:r>
                        <a:rPr lang="en-US" sz="1000" b="0" dirty="0" smtClean="0">
                          <a:solidFill>
                            <a:schemeClr val="tx1"/>
                          </a:solidFill>
                        </a:rPr>
                        <a:t/>
                      </a:r>
                      <a:br>
                        <a:rPr lang="en-US" sz="1000" b="0" dirty="0" smtClean="0">
                          <a:solidFill>
                            <a:schemeClr val="tx1"/>
                          </a:solidFill>
                        </a:rPr>
                      </a:b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58" name="Straight Connector 157"/>
          <p:cNvCxnSpPr/>
          <p:nvPr/>
        </p:nvCxnSpPr>
        <p:spPr>
          <a:xfrm>
            <a:off x="2429185" y="3667549"/>
            <a:ext cx="2767474" cy="0"/>
          </a:xfrm>
          <a:prstGeom prst="line">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2404592" y="3729497"/>
            <a:ext cx="1144394" cy="22506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100" dirty="0">
                <a:solidFill>
                  <a:srgbClr val="000000"/>
                </a:solidFill>
              </a:rPr>
              <a:t>RADIUS AAA</a:t>
            </a:r>
          </a:p>
        </p:txBody>
      </p:sp>
      <p:sp>
        <p:nvSpPr>
          <p:cNvPr id="160" name="Rectangle 159"/>
          <p:cNvSpPr/>
          <p:nvPr/>
        </p:nvSpPr>
        <p:spPr>
          <a:xfrm>
            <a:off x="251243" y="2893165"/>
            <a:ext cx="1068259" cy="207759"/>
          </a:xfrm>
          <a:prstGeom prst="rect">
            <a:avLst/>
          </a:prstGeom>
        </p:spPr>
        <p:txBody>
          <a:bodyPr wrap="none" lIns="68586" tIns="34294" rIns="68586" bIns="34294">
            <a:spAutoFit/>
          </a:bodyPr>
          <a:lstStyle/>
          <a:p>
            <a:pPr algn="ctr" defTabSz="685748">
              <a:defRPr/>
            </a:pPr>
            <a:r>
              <a:rPr lang="en-US" sz="900" dirty="0">
                <a:solidFill>
                  <a:srgbClr val="000000"/>
                </a:solidFill>
              </a:rPr>
              <a:t>00:11:22:33:44:55</a:t>
            </a:r>
          </a:p>
        </p:txBody>
      </p:sp>
      <p:sp>
        <p:nvSpPr>
          <p:cNvPr id="161" name="Rectangle 160"/>
          <p:cNvSpPr/>
          <p:nvPr/>
        </p:nvSpPr>
        <p:spPr>
          <a:xfrm>
            <a:off x="251243" y="3789635"/>
            <a:ext cx="1068259" cy="207759"/>
          </a:xfrm>
          <a:prstGeom prst="rect">
            <a:avLst/>
          </a:prstGeom>
        </p:spPr>
        <p:txBody>
          <a:bodyPr wrap="none" lIns="68586" tIns="34294" rIns="68586" bIns="34294">
            <a:spAutoFit/>
          </a:bodyPr>
          <a:lstStyle/>
          <a:p>
            <a:pPr algn="ctr" defTabSz="685748">
              <a:defRPr/>
            </a:pPr>
            <a:r>
              <a:rPr lang="en-US" sz="900" dirty="0">
                <a:solidFill>
                  <a:srgbClr val="000000"/>
                </a:solidFill>
              </a:rPr>
              <a:t>11:22:33:44:55:66</a:t>
            </a:r>
          </a:p>
        </p:txBody>
      </p:sp>
      <p:sp>
        <p:nvSpPr>
          <p:cNvPr id="162" name="Rounded Rectangle 161"/>
          <p:cNvSpPr/>
          <p:nvPr/>
        </p:nvSpPr>
        <p:spPr>
          <a:xfrm>
            <a:off x="1305039" y="4248297"/>
            <a:ext cx="1922713" cy="504546"/>
          </a:xfrm>
          <a:prstGeom prst="roundRect">
            <a:avLst/>
          </a:prstGeom>
          <a:solidFill>
            <a:srgbClr val="CCFF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r>
              <a:rPr lang="en-US" sz="1100" dirty="0">
                <a:solidFill>
                  <a:srgbClr val="000000"/>
                </a:solidFill>
              </a:rPr>
              <a:t>Calling ID: 11:22:33:44:55:66</a:t>
            </a:r>
          </a:p>
          <a:p>
            <a:pPr algn="ctr"/>
            <a:r>
              <a:rPr lang="en-US" sz="1100" b="1" dirty="0">
                <a:solidFill>
                  <a:srgbClr val="FF0000"/>
                </a:solidFill>
              </a:rPr>
              <a:t>Framed IP: 2.3.4.5</a:t>
            </a:r>
          </a:p>
        </p:txBody>
      </p:sp>
      <p:cxnSp>
        <p:nvCxnSpPr>
          <p:cNvPr id="163" name="Straight Connector 162"/>
          <p:cNvCxnSpPr>
            <a:stCxn id="159" idx="2"/>
          </p:cNvCxnSpPr>
          <p:nvPr/>
        </p:nvCxnSpPr>
        <p:spPr>
          <a:xfrm flipH="1">
            <a:off x="2808816" y="3954557"/>
            <a:ext cx="167973" cy="269697"/>
          </a:xfrm>
          <a:prstGeom prst="line">
            <a:avLst/>
          </a:prstGeom>
        </p:spPr>
        <p:style>
          <a:lnRef idx="1">
            <a:schemeClr val="accent1"/>
          </a:lnRef>
          <a:fillRef idx="0">
            <a:schemeClr val="accent1"/>
          </a:fillRef>
          <a:effectRef idx="0">
            <a:schemeClr val="accent1"/>
          </a:effectRef>
          <a:fontRef idx="minor">
            <a:schemeClr val="tx1"/>
          </a:fontRef>
        </p:style>
      </p:cxnSp>
      <p:sp>
        <p:nvSpPr>
          <p:cNvPr id="164" name="Rounded Rectangle 163"/>
          <p:cNvSpPr/>
          <p:nvPr/>
        </p:nvSpPr>
        <p:spPr>
          <a:xfrm>
            <a:off x="1313949" y="2520542"/>
            <a:ext cx="1922713" cy="504546"/>
          </a:xfrm>
          <a:prstGeom prst="roundRect">
            <a:avLst/>
          </a:prstGeom>
          <a:solidFill>
            <a:srgbClr val="CCFF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r>
              <a:rPr lang="en-US" sz="1100" dirty="0">
                <a:solidFill>
                  <a:srgbClr val="000000"/>
                </a:solidFill>
              </a:rPr>
              <a:t>Calling ID: 00:11:22:33:44:55</a:t>
            </a:r>
          </a:p>
          <a:p>
            <a:pPr algn="ctr"/>
            <a:r>
              <a:rPr lang="en-US" sz="1100" b="1" dirty="0">
                <a:solidFill>
                  <a:srgbClr val="FF0000"/>
                </a:solidFill>
              </a:rPr>
              <a:t>Framed IP: 1.2.3.4</a:t>
            </a:r>
          </a:p>
        </p:txBody>
      </p:sp>
      <p:cxnSp>
        <p:nvCxnSpPr>
          <p:cNvPr id="165" name="Straight Connector 164"/>
          <p:cNvCxnSpPr>
            <a:stCxn id="159" idx="0"/>
          </p:cNvCxnSpPr>
          <p:nvPr/>
        </p:nvCxnSpPr>
        <p:spPr>
          <a:xfrm flipH="1" flipV="1">
            <a:off x="2743915" y="3023668"/>
            <a:ext cx="232875" cy="705829"/>
          </a:xfrm>
          <a:prstGeom prst="line">
            <a:avLst/>
          </a:prstGeom>
        </p:spPr>
        <p:style>
          <a:lnRef idx="1">
            <a:schemeClr val="accent1"/>
          </a:lnRef>
          <a:fillRef idx="0">
            <a:schemeClr val="accent1"/>
          </a:fillRef>
          <a:effectRef idx="0">
            <a:schemeClr val="accent1"/>
          </a:effectRef>
          <a:fontRef idx="minor">
            <a:schemeClr val="tx1"/>
          </a:fontRef>
        </p:style>
      </p:cxnSp>
      <p:sp>
        <p:nvSpPr>
          <p:cNvPr id="166" name="Content Placeholder 2"/>
          <p:cNvSpPr txBox="1">
            <a:spLocks/>
          </p:cNvSpPr>
          <p:nvPr/>
        </p:nvSpPr>
        <p:spPr>
          <a:xfrm>
            <a:off x="229703" y="1004811"/>
            <a:ext cx="2732891" cy="3724274"/>
          </a:xfrm>
          <a:prstGeom prst="rect">
            <a:avLst/>
          </a:prstGeom>
        </p:spPr>
        <p:txBody>
          <a:bodyPr lIns="68586" tIns="34294" rIns="68586" bIns="34294"/>
          <a:lstStyle>
            <a:lvl1pPr marL="228563" indent="-228563" algn="l" defTabSz="91424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63550" indent="-238125" algn="l" defTabSz="914247" rtl="0" eaLnBrk="1" latinLnBrk="0" hangingPunct="1">
              <a:lnSpc>
                <a:spcPct val="95000"/>
              </a:lnSpc>
              <a:spcBef>
                <a:spcPts val="800"/>
              </a:spcBef>
              <a:buClr>
                <a:schemeClr val="tx2"/>
              </a:buClr>
              <a:buFont typeface="Arial"/>
              <a:buChar char="•"/>
              <a:defRPr lang="en-US" sz="1900" kern="1200">
                <a:solidFill>
                  <a:schemeClr val="tx1"/>
                </a:solidFill>
                <a:latin typeface="+mn-lt"/>
                <a:ea typeface="+mn-ea"/>
                <a:cs typeface="CiscoSans"/>
              </a:defRPr>
            </a:lvl2pPr>
            <a:lvl3pPr marL="693738" indent="-227013" algn="l" defTabSz="914247" rtl="0" eaLnBrk="1" latinLnBrk="0" hangingPunct="1">
              <a:lnSpc>
                <a:spcPct val="95000"/>
              </a:lnSpc>
              <a:spcBef>
                <a:spcPts val="840"/>
              </a:spcBef>
              <a:buFont typeface="Arial"/>
              <a:buChar char="•"/>
              <a:defRPr lang="en-US" sz="1600" kern="1200">
                <a:solidFill>
                  <a:schemeClr val="tx1"/>
                </a:solidFill>
                <a:latin typeface="+mn-lt"/>
                <a:ea typeface="+mn-ea"/>
                <a:cs typeface="CiscoSans"/>
              </a:defRPr>
            </a:lvl3pPr>
            <a:lvl4pPr marL="914400" indent="-225425"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4pPr>
            <a:lvl5pPr marL="1135063" indent="-227013"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72848"/>
              </a:buClr>
            </a:pPr>
            <a:r>
              <a:rPr sz="1400" dirty="0" smtClean="0">
                <a:solidFill>
                  <a:srgbClr val="000000"/>
                </a:solidFill>
              </a:rPr>
              <a:t>RADIUS</a:t>
            </a:r>
            <a:r>
              <a:rPr lang="ja-JP" altLang="en-US" sz="1400" dirty="0" smtClean="0">
                <a:solidFill>
                  <a:srgbClr val="000000"/>
                </a:solidFill>
              </a:rPr>
              <a:t>のアクティブなアイデンティティと、</a:t>
            </a:r>
            <a:r>
              <a:rPr lang="en-US" altLang="ja-JP" sz="1400" dirty="0" smtClean="0">
                <a:solidFill>
                  <a:srgbClr val="000000"/>
                </a:solidFill>
              </a:rPr>
              <a:t>AD</a:t>
            </a:r>
            <a:r>
              <a:rPr lang="ja-JP" altLang="en-US" sz="1400" dirty="0" smtClean="0">
                <a:solidFill>
                  <a:srgbClr val="000000"/>
                </a:solidFill>
              </a:rPr>
              <a:t>ログインのパッシブなアイデンティティをマージ</a:t>
            </a:r>
            <a:endParaRPr lang="en-US" altLang="ja-JP" sz="1400" dirty="0" smtClean="0">
              <a:solidFill>
                <a:srgbClr val="000000"/>
              </a:solidFill>
            </a:endParaRPr>
          </a:p>
          <a:p>
            <a:pPr>
              <a:spcBef>
                <a:spcPts val="1200"/>
              </a:spcBef>
              <a:buClr>
                <a:srgbClr val="272848"/>
              </a:buClr>
            </a:pPr>
            <a:r>
              <a:rPr lang="ja-JP" altLang="en-US" sz="1400" dirty="0" smtClean="0">
                <a:solidFill>
                  <a:srgbClr val="000000"/>
                </a:solidFill>
              </a:rPr>
              <a:t>認可</a:t>
            </a:r>
            <a:r>
              <a:rPr sz="1400" dirty="0" smtClean="0">
                <a:solidFill>
                  <a:srgbClr val="000000"/>
                </a:solidFill>
              </a:rPr>
              <a:t> = RADIUS + PassiveID</a:t>
            </a:r>
            <a:endParaRPr sz="1400" dirty="0">
              <a:solidFill>
                <a:srgbClr val="000000"/>
              </a:solidFill>
            </a:endParaRPr>
          </a:p>
        </p:txBody>
      </p:sp>
      <p:sp>
        <p:nvSpPr>
          <p:cNvPr id="167" name="TextBox 166"/>
          <p:cNvSpPr txBox="1"/>
          <p:nvPr/>
        </p:nvSpPr>
        <p:spPr>
          <a:xfrm>
            <a:off x="4351212" y="3081653"/>
            <a:ext cx="616155" cy="235449"/>
          </a:xfrm>
          <a:prstGeom prst="rect">
            <a:avLst/>
          </a:prstGeom>
          <a:solidFill>
            <a:srgbClr val="CCFFFF"/>
          </a:solidFill>
          <a:ln>
            <a:solidFill>
              <a:srgbClr val="0070C0"/>
            </a:solidFill>
          </a:ln>
        </p:spPr>
        <p:txBody>
          <a:bodyPr wrap="square" lIns="34294" tIns="34294" rIns="34294" bIns="34294" rtlCol="0" anchor="ctr">
            <a:spAutoFit/>
          </a:bodyPr>
          <a:lstStyle/>
          <a:p>
            <a:pPr algn="ctr">
              <a:lnSpc>
                <a:spcPct val="90000"/>
              </a:lnSpc>
              <a:spcBef>
                <a:spcPts val="450"/>
              </a:spcBef>
            </a:pPr>
            <a:r>
              <a:rPr lang="en-US" sz="1200" dirty="0" err="1">
                <a:solidFill>
                  <a:srgbClr val="000000"/>
                </a:solidFill>
              </a:rPr>
              <a:t>WMI</a:t>
            </a:r>
            <a:endParaRPr lang="en-US" sz="1200" dirty="0">
              <a:solidFill>
                <a:srgbClr val="000000"/>
              </a:solidFill>
            </a:endParaRPr>
          </a:p>
        </p:txBody>
      </p:sp>
      <p:graphicFrame>
        <p:nvGraphicFramePr>
          <p:cNvPr id="168" name="Table 167"/>
          <p:cNvGraphicFramePr>
            <a:graphicFrameLocks noGrp="1"/>
          </p:cNvGraphicFramePr>
          <p:nvPr>
            <p:extLst/>
          </p:nvPr>
        </p:nvGraphicFramePr>
        <p:xfrm>
          <a:off x="4885961" y="747082"/>
          <a:ext cx="4055210" cy="1809750"/>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188258">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rPr>
                        <a:t>00:11:22:33:44:55</a:t>
                      </a: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1.2.3.4</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chyps</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err="1" smtClean="0">
                          <a:solidFill>
                            <a:schemeClr val="tx1"/>
                          </a:solidFill>
                        </a:rPr>
                        <a:t>Windows7</a:t>
                      </a:r>
                      <a:r>
                        <a:rPr lang="en-US" sz="1000" b="0" baseline="0" dirty="0" err="1" smtClean="0">
                          <a:solidFill>
                            <a:schemeClr val="tx1"/>
                          </a:solidFill>
                        </a:rPr>
                        <a:t>-WS</a:t>
                      </a:r>
                      <a:endParaRPr lang="en-US" sz="1000" b="0" dirty="0">
                        <a:solidFill>
                          <a:schemeClr val="tx1"/>
                        </a:solidFill>
                      </a:endParaRPr>
                    </a:p>
                  </a:txBody>
                  <a:tcPr marL="42874" marR="42874" marT="28575" marB="2857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err="1" smtClean="0">
                          <a:solidFill>
                            <a:schemeClr val="tx1"/>
                          </a:solidFill>
                        </a:rPr>
                        <a:t>Dot1x</a:t>
                      </a:r>
                      <a:r>
                        <a:rPr lang="en-US" sz="1000" b="0" dirty="0" smtClean="0">
                          <a:solidFill>
                            <a:schemeClr val="tx1"/>
                          </a:solidFill>
                        </a:rPr>
                        <a:t/>
                      </a:r>
                      <a:br>
                        <a:rPr lang="en-US" sz="1000" b="0" dirty="0" smtClean="0">
                          <a:solidFill>
                            <a:schemeClr val="tx1"/>
                          </a:solidFill>
                        </a:rPr>
                      </a:br>
                      <a:r>
                        <a:rPr lang="en-US" sz="1000" b="0" dirty="0" smtClean="0">
                          <a:solidFill>
                            <a:schemeClr val="tx1"/>
                          </a:solidFill>
                        </a:rPr>
                        <a:t>+</a:t>
                      </a:r>
                      <a:r>
                        <a:rPr lang="en-US" sz="1000" b="0" dirty="0" err="1" smtClean="0">
                          <a:solidFill>
                            <a:schemeClr val="tx1"/>
                          </a:solidFill>
                        </a:rPr>
                        <a:t>PsvID</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Id Map-RADIUS</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1" dirty="0" smtClean="0">
                          <a:solidFill>
                            <a:srgbClr val="7030A0"/>
                          </a:solidFill>
                        </a:rPr>
                        <a:t>10</a:t>
                      </a:r>
                      <a:endParaRPr lang="en-US" sz="1000" b="1" dirty="0">
                        <a:solidFill>
                          <a:srgbClr val="7030A0"/>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08349">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rPr>
                        <a:t>11:22:33:44:55:66</a:t>
                      </a: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2.3.4.5</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rPr>
                        <a:t>imbashir</a:t>
                      </a: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dirty="0" smtClean="0"/>
                        <a:t>Windows 10</a:t>
                      </a:r>
                      <a:endParaRPr lang="en-US" sz="1000" dirty="0"/>
                    </a:p>
                  </a:txBody>
                  <a:tcPr marL="42874" marR="42874" marT="28575" marB="2857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MAB</a:t>
                      </a:r>
                      <a:br>
                        <a:rPr lang="en-US" sz="1000" b="0" dirty="0" smtClean="0">
                          <a:solidFill>
                            <a:schemeClr val="tx1"/>
                          </a:solidFill>
                        </a:rPr>
                      </a:br>
                      <a:r>
                        <a:rPr lang="en-US" sz="1000" b="0" dirty="0" smtClean="0">
                          <a:solidFill>
                            <a:schemeClr val="tx1"/>
                          </a:solidFill>
                        </a:rPr>
                        <a:t>+</a:t>
                      </a:r>
                      <a:r>
                        <a:rPr lang="en-US" sz="1000" b="0" dirty="0" err="1" smtClean="0">
                          <a:solidFill>
                            <a:schemeClr val="tx1"/>
                          </a:solidFill>
                        </a:rPr>
                        <a:t>PsvID</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Id</a:t>
                      </a:r>
                      <a:r>
                        <a:rPr lang="en-US" sz="1000" b="0" baseline="0" dirty="0" smtClean="0">
                          <a:solidFill>
                            <a:schemeClr val="tx1"/>
                          </a:solidFill>
                        </a:rPr>
                        <a:t> Map-RADIUS</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1" dirty="0" smtClean="0">
                          <a:solidFill>
                            <a:srgbClr val="7030A0"/>
                          </a:solidFill>
                        </a:rPr>
                        <a:t>30</a:t>
                      </a:r>
                      <a:endParaRPr lang="en-US" sz="1000" b="1" dirty="0">
                        <a:solidFill>
                          <a:srgbClr val="7030A0"/>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baseline="0" dirty="0" smtClean="0">
                          <a:solidFill>
                            <a:schemeClr val="tx1"/>
                          </a:solidFill>
                        </a:rPr>
                        <a:t>               </a:t>
                      </a:r>
                      <a:br>
                        <a:rPr lang="en-US" sz="1000" b="0" baseline="0" dirty="0" smtClean="0">
                          <a:solidFill>
                            <a:schemeClr val="tx1"/>
                          </a:solidFill>
                        </a:rPr>
                      </a:br>
                      <a:endParaRPr lang="en-US" sz="1000" b="0" dirty="0" smtClean="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0">
                <a:tc>
                  <a:txBody>
                    <a:bodyPr/>
                    <a:lstStyle/>
                    <a:p>
                      <a:pPr algn="ctr"/>
                      <a:r>
                        <a:rPr lang="en-US" sz="1000" b="0" dirty="0" smtClean="0">
                          <a:solidFill>
                            <a:schemeClr val="tx1"/>
                          </a:solidFill>
                        </a:rPr>
                        <a:t/>
                      </a:r>
                      <a:br>
                        <a:rPr lang="en-US" sz="1000" b="0" dirty="0" smtClean="0">
                          <a:solidFill>
                            <a:schemeClr val="tx1"/>
                          </a:solidFill>
                        </a:rPr>
                      </a:b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1942">
                <a:tc>
                  <a:txBody>
                    <a:bodyPr/>
                    <a:lstStyle/>
                    <a:p>
                      <a:pPr algn="ctr"/>
                      <a:r>
                        <a:rPr lang="en-US" sz="1000" b="0" dirty="0" smtClean="0">
                          <a:solidFill>
                            <a:schemeClr val="tx1"/>
                          </a:solidFill>
                        </a:rPr>
                        <a:t/>
                      </a:r>
                      <a:br>
                        <a:rPr lang="en-US" sz="1000" b="0" dirty="0" smtClean="0">
                          <a:solidFill>
                            <a:schemeClr val="tx1"/>
                          </a:solidFill>
                        </a:rPr>
                      </a:b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69" name="Rectangle 168"/>
          <p:cNvSpPr/>
          <p:nvPr/>
        </p:nvSpPr>
        <p:spPr>
          <a:xfrm>
            <a:off x="4873797" y="753856"/>
            <a:ext cx="645673" cy="728684"/>
          </a:xfrm>
          <a:prstGeom prst="rect">
            <a:avLst/>
          </a:prstGeom>
          <a:noFill/>
          <a:ln w="38100">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solidFill>
                <a:srgbClr val="FFFFFF"/>
              </a:solidFill>
            </a:endParaRPr>
          </a:p>
        </p:txBody>
      </p:sp>
      <p:cxnSp>
        <p:nvCxnSpPr>
          <p:cNvPr id="170" name="Straight Connector 169"/>
          <p:cNvCxnSpPr/>
          <p:nvPr/>
        </p:nvCxnSpPr>
        <p:spPr>
          <a:xfrm>
            <a:off x="7506294" y="3757472"/>
            <a:ext cx="0" cy="532833"/>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7492621" y="3862805"/>
            <a:ext cx="1144394" cy="36280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ja-JP" altLang="en-US" sz="1050" dirty="0">
                <a:solidFill>
                  <a:srgbClr val="000000"/>
                </a:solidFill>
              </a:rPr>
              <a:t>セッショントピックを</a:t>
            </a:r>
            <a:r>
              <a:rPr lang="en-US" sz="1050" dirty="0" err="1">
                <a:solidFill>
                  <a:srgbClr val="000000"/>
                </a:solidFill>
              </a:rPr>
              <a:t>pxGrid</a:t>
            </a:r>
            <a:r>
              <a:rPr lang="ja-JP" altLang="en-US" sz="1050" dirty="0">
                <a:solidFill>
                  <a:srgbClr val="000000"/>
                </a:solidFill>
              </a:rPr>
              <a:t>に</a:t>
            </a:r>
            <a:r>
              <a:rPr lang="en-US" altLang="ja-JP" sz="1050" dirty="0">
                <a:solidFill>
                  <a:srgbClr val="000000"/>
                </a:solidFill>
              </a:rPr>
              <a:t>Publish</a:t>
            </a:r>
            <a:endParaRPr lang="en-US" sz="1050" dirty="0">
              <a:solidFill>
                <a:srgbClr val="000000"/>
              </a:solidFill>
            </a:endParaRPr>
          </a:p>
        </p:txBody>
      </p:sp>
      <p:sp>
        <p:nvSpPr>
          <p:cNvPr id="173" name="TextBox 172"/>
          <p:cNvSpPr txBox="1"/>
          <p:nvPr/>
        </p:nvSpPr>
        <p:spPr>
          <a:xfrm>
            <a:off x="4438745" y="4027872"/>
            <a:ext cx="1766809" cy="565932"/>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050" dirty="0">
                <a:solidFill>
                  <a:srgbClr val="000000"/>
                </a:solidFill>
              </a:rPr>
              <a:t>RADIUS + </a:t>
            </a:r>
            <a:r>
              <a:rPr lang="en-US" sz="1050" b="1" dirty="0" err="1">
                <a:solidFill>
                  <a:srgbClr val="7030A0"/>
                </a:solidFill>
              </a:rPr>
              <a:t>PassiveID</a:t>
            </a:r>
            <a:endParaRPr lang="en-US" sz="1050" b="1" dirty="0">
              <a:solidFill>
                <a:srgbClr val="7030A0"/>
              </a:solidFill>
            </a:endParaRPr>
          </a:p>
          <a:p>
            <a:pPr algn="ctr">
              <a:lnSpc>
                <a:spcPct val="90000"/>
              </a:lnSpc>
              <a:spcBef>
                <a:spcPts val="450"/>
              </a:spcBef>
            </a:pPr>
            <a:r>
              <a:rPr lang="en-US" sz="1050" dirty="0" smtClean="0">
                <a:solidFill>
                  <a:srgbClr val="000000"/>
                </a:solidFill>
              </a:rPr>
              <a:t> </a:t>
            </a:r>
            <a:r>
              <a:rPr lang="ja-JP" altLang="en-US" sz="1050" dirty="0">
                <a:solidFill>
                  <a:srgbClr val="000000"/>
                </a:solidFill>
              </a:rPr>
              <a:t>から得た</a:t>
            </a:r>
            <a:r>
              <a:rPr lang="en-US" sz="1050" dirty="0">
                <a:solidFill>
                  <a:srgbClr val="000000"/>
                </a:solidFill>
              </a:rPr>
              <a:t>IP : SGT </a:t>
            </a:r>
            <a:r>
              <a:rPr lang="ja-JP" altLang="en-US" sz="1050" dirty="0">
                <a:solidFill>
                  <a:srgbClr val="000000"/>
                </a:solidFill>
              </a:rPr>
              <a:t>マッピング情報を</a:t>
            </a:r>
            <a:r>
              <a:rPr lang="en-US" sz="1050" dirty="0">
                <a:solidFill>
                  <a:srgbClr val="000000"/>
                </a:solidFill>
              </a:rPr>
              <a:t>SXP</a:t>
            </a:r>
            <a:r>
              <a:rPr lang="ja-JP" altLang="en-US" sz="1050" dirty="0">
                <a:solidFill>
                  <a:srgbClr val="000000"/>
                </a:solidFill>
              </a:rPr>
              <a:t>ピアに</a:t>
            </a:r>
            <a:r>
              <a:rPr lang="ja-JP" altLang="en-US" sz="1050" dirty="0" smtClean="0">
                <a:solidFill>
                  <a:srgbClr val="000000"/>
                </a:solidFill>
              </a:rPr>
              <a:t>アップデート</a:t>
            </a:r>
            <a:endParaRPr lang="en-US" sz="1050" dirty="0">
              <a:solidFill>
                <a:srgbClr val="000000"/>
              </a:solidFill>
            </a:endParaRPr>
          </a:p>
        </p:txBody>
      </p:sp>
      <p:sp>
        <p:nvSpPr>
          <p:cNvPr id="174" name="TextBox 168"/>
          <p:cNvSpPr txBox="1">
            <a:spLocks noChangeArrowheads="1"/>
          </p:cNvSpPr>
          <p:nvPr/>
        </p:nvSpPr>
        <p:spPr bwMode="auto">
          <a:xfrm>
            <a:off x="1469955" y="3720619"/>
            <a:ext cx="1103623" cy="465344"/>
          </a:xfrm>
          <a:prstGeom prst="rect">
            <a:avLst/>
          </a:prstGeom>
          <a:noFill/>
          <a:ln w="9525">
            <a:noFill/>
            <a:miter lim="800000"/>
            <a:headEnd/>
            <a:tailEnd/>
          </a:ln>
        </p:spPr>
        <p:txBody>
          <a:bodyPr wrap="square" lIns="68583" tIns="34292" rIns="68583" bIns="34292">
            <a:prstTxWarp prst="textNoShape">
              <a:avLst/>
            </a:prstTxWarp>
            <a:noAutofit/>
          </a:bodyPr>
          <a:lstStyle/>
          <a:p>
            <a:pPr algn="ctr"/>
            <a:r>
              <a:rPr lang="ja-JP" altLang="en-US" sz="1050" dirty="0" smtClean="0">
                <a:solidFill>
                  <a:srgbClr val="000000"/>
                </a:solidFill>
                <a:latin typeface="Arial" panose="020B0604020202020204" pitchFamily="34" charset="0"/>
                <a:cs typeface="Arial" panose="020B0604020202020204" pitchFamily="34" charset="0"/>
              </a:rPr>
              <a:t>スイッチ</a:t>
            </a:r>
            <a:endParaRPr lang="en-US" altLang="ja-JP" sz="1050" dirty="0" smtClean="0">
              <a:solidFill>
                <a:srgbClr val="000000"/>
              </a:solidFill>
              <a:latin typeface="Arial" panose="020B0604020202020204" pitchFamily="34" charset="0"/>
              <a:cs typeface="Arial" panose="020B0604020202020204" pitchFamily="34" charset="0"/>
            </a:endParaRPr>
          </a:p>
          <a:p>
            <a:pPr algn="ctr"/>
            <a:r>
              <a:rPr lang="ja-JP" altLang="en-US" sz="1050" dirty="0" smtClean="0">
                <a:solidFill>
                  <a:srgbClr val="000000"/>
                </a:solidFill>
                <a:latin typeface="Arial" panose="020B0604020202020204" pitchFamily="34" charset="0"/>
                <a:cs typeface="Arial" panose="020B0604020202020204" pitchFamily="34" charset="0"/>
              </a:rPr>
              <a:t>（</a:t>
            </a:r>
            <a:r>
              <a:rPr lang="en-US" altLang="ja-JP" sz="1050" dirty="0" smtClean="0">
                <a:solidFill>
                  <a:srgbClr val="000000"/>
                </a:solidFill>
                <a:latin typeface="Arial" panose="020B0604020202020204" pitchFamily="34" charset="0"/>
                <a:cs typeface="Arial" panose="020B0604020202020204" pitchFamily="34" charset="0"/>
              </a:rPr>
              <a:t>Authenticator</a:t>
            </a:r>
            <a:r>
              <a:rPr lang="ja-JP" altLang="en-US" sz="1050" dirty="0" smtClean="0">
                <a:solidFill>
                  <a:srgbClr val="000000"/>
                </a:solidFill>
                <a:latin typeface="Arial" panose="020B0604020202020204" pitchFamily="34" charset="0"/>
                <a:cs typeface="Arial" panose="020B0604020202020204" pitchFamily="34" charset="0"/>
              </a:rPr>
              <a:t>）</a:t>
            </a:r>
            <a:endParaRPr lang="en-US" sz="1050" dirty="0">
              <a:solidFill>
                <a:srgbClr val="000000"/>
              </a:solidFill>
              <a:latin typeface="Arial" panose="020B0604020202020204" pitchFamily="34" charset="0"/>
              <a:cs typeface="Arial" panose="020B0604020202020204" pitchFamily="34" charset="0"/>
            </a:endParaRPr>
          </a:p>
        </p:txBody>
      </p:sp>
      <p:sp>
        <p:nvSpPr>
          <p:cNvPr id="3" name="Freeform 2"/>
          <p:cNvSpPr/>
          <p:nvPr/>
        </p:nvSpPr>
        <p:spPr>
          <a:xfrm>
            <a:off x="5712663" y="3720618"/>
            <a:ext cx="1641150" cy="225818"/>
          </a:xfrm>
          <a:custGeom>
            <a:avLst/>
            <a:gdLst>
              <a:gd name="connsiteX0" fmla="*/ 1955000 w 1955000"/>
              <a:gd name="connsiteY0" fmla="*/ 26895 h 658906"/>
              <a:gd name="connsiteX1" fmla="*/ 1887765 w 1955000"/>
              <a:gd name="connsiteY1" fmla="*/ 430306 h 658906"/>
              <a:gd name="connsiteX2" fmla="*/ 1605376 w 1955000"/>
              <a:gd name="connsiteY2" fmla="*/ 618565 h 658906"/>
              <a:gd name="connsiteX3" fmla="*/ 744765 w 1955000"/>
              <a:gd name="connsiteY3" fmla="*/ 658906 h 658906"/>
              <a:gd name="connsiteX4" fmla="*/ 301012 w 1955000"/>
              <a:gd name="connsiteY4" fmla="*/ 618565 h 658906"/>
              <a:gd name="connsiteX5" fmla="*/ 58965 w 1955000"/>
              <a:gd name="connsiteY5" fmla="*/ 457200 h 658906"/>
              <a:gd name="connsiteX6" fmla="*/ 5176 w 1955000"/>
              <a:gd name="connsiteY6" fmla="*/ 94130 h 658906"/>
              <a:gd name="connsiteX7" fmla="*/ 5176 w 1955000"/>
              <a:gd name="connsiteY7" fmla="*/ 0 h 658906"/>
              <a:gd name="connsiteX0" fmla="*/ 1957683 w 1957683"/>
              <a:gd name="connsiteY0" fmla="*/ 26895 h 658906"/>
              <a:gd name="connsiteX1" fmla="*/ 1890448 w 1957683"/>
              <a:gd name="connsiteY1" fmla="*/ 430306 h 658906"/>
              <a:gd name="connsiteX2" fmla="*/ 1608059 w 1957683"/>
              <a:gd name="connsiteY2" fmla="*/ 618565 h 658906"/>
              <a:gd name="connsiteX3" fmla="*/ 747448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77790"/>
              <a:gd name="connsiteX1" fmla="*/ 1890448 w 1957683"/>
              <a:gd name="connsiteY1" fmla="*/ 430306 h 677790"/>
              <a:gd name="connsiteX2" fmla="*/ 1608059 w 1957683"/>
              <a:gd name="connsiteY2" fmla="*/ 618565 h 677790"/>
              <a:gd name="connsiteX3" fmla="*/ 958969 w 1957683"/>
              <a:gd name="connsiteY3" fmla="*/ 677790 h 677790"/>
              <a:gd name="connsiteX4" fmla="*/ 303695 w 1957683"/>
              <a:gd name="connsiteY4" fmla="*/ 618565 h 677790"/>
              <a:gd name="connsiteX5" fmla="*/ 98975 w 1957683"/>
              <a:gd name="connsiteY5" fmla="*/ 457200 h 677790"/>
              <a:gd name="connsiteX6" fmla="*/ 7859 w 1957683"/>
              <a:gd name="connsiteY6" fmla="*/ 94130 h 677790"/>
              <a:gd name="connsiteX7" fmla="*/ 7859 w 1957683"/>
              <a:gd name="connsiteY7" fmla="*/ 0 h 677790"/>
              <a:gd name="connsiteX0" fmla="*/ 1957683 w 1957683"/>
              <a:gd name="connsiteY0" fmla="*/ 26895 h 658906"/>
              <a:gd name="connsiteX1" fmla="*/ 1890448 w 1957683"/>
              <a:gd name="connsiteY1" fmla="*/ 430306 h 658906"/>
              <a:gd name="connsiteX2" fmla="*/ 1608059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58906"/>
              <a:gd name="connsiteX1" fmla="*/ 1890448 w 1957683"/>
              <a:gd name="connsiteY1" fmla="*/ 430306 h 658906"/>
              <a:gd name="connsiteX2" fmla="*/ 1595616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61168"/>
              <a:gd name="connsiteX1" fmla="*/ 1890448 w 1957683"/>
              <a:gd name="connsiteY1" fmla="*/ 430306 h 661168"/>
              <a:gd name="connsiteX2" fmla="*/ 1595616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57683 w 1957683"/>
              <a:gd name="connsiteY0" fmla="*/ 26895 h 659458"/>
              <a:gd name="connsiteX1" fmla="*/ 1890448 w 1957683"/>
              <a:gd name="connsiteY1" fmla="*/ 430306 h 659458"/>
              <a:gd name="connsiteX2" fmla="*/ 1595616 w 1957683"/>
              <a:gd name="connsiteY2" fmla="*/ 599681 h 659458"/>
              <a:gd name="connsiteX3" fmla="*/ 983854 w 1957683"/>
              <a:gd name="connsiteY3" fmla="*/ 658906 h 659458"/>
              <a:gd name="connsiteX4" fmla="*/ 303695 w 1957683"/>
              <a:gd name="connsiteY4" fmla="*/ 618565 h 659458"/>
              <a:gd name="connsiteX5" fmla="*/ 98975 w 1957683"/>
              <a:gd name="connsiteY5" fmla="*/ 457200 h 659458"/>
              <a:gd name="connsiteX6" fmla="*/ 7859 w 1957683"/>
              <a:gd name="connsiteY6" fmla="*/ 94130 h 659458"/>
              <a:gd name="connsiteX7" fmla="*/ 7859 w 1957683"/>
              <a:gd name="connsiteY7" fmla="*/ 0 h 659458"/>
              <a:gd name="connsiteX0" fmla="*/ 1957683 w 1957683"/>
              <a:gd name="connsiteY0" fmla="*/ 26895 h 661168"/>
              <a:gd name="connsiteX1" fmla="*/ 1890448 w 1957683"/>
              <a:gd name="connsiteY1" fmla="*/ 430306 h 661168"/>
              <a:gd name="connsiteX2" fmla="*/ 1657829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49898 w 1949898"/>
              <a:gd name="connsiteY0" fmla="*/ 26895 h 661168"/>
              <a:gd name="connsiteX1" fmla="*/ 1882663 w 1949898"/>
              <a:gd name="connsiteY1" fmla="*/ 430306 h 661168"/>
              <a:gd name="connsiteX2" fmla="*/ 1650044 w 1949898"/>
              <a:gd name="connsiteY2" fmla="*/ 618565 h 661168"/>
              <a:gd name="connsiteX3" fmla="*/ 976069 w 1949898"/>
              <a:gd name="connsiteY3" fmla="*/ 658906 h 661168"/>
              <a:gd name="connsiteX4" fmla="*/ 295910 w 1949898"/>
              <a:gd name="connsiteY4" fmla="*/ 618565 h 661168"/>
              <a:gd name="connsiteX5" fmla="*/ 91190 w 1949898"/>
              <a:gd name="connsiteY5" fmla="*/ 457200 h 661168"/>
              <a:gd name="connsiteX6" fmla="*/ 211596 w 1949898"/>
              <a:gd name="connsiteY6" fmla="*/ 407337 h 661168"/>
              <a:gd name="connsiteX7" fmla="*/ 74 w 1949898"/>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4916"/>
              <a:gd name="connsiteX1" fmla="*/ 1883090 w 1950325"/>
              <a:gd name="connsiteY1" fmla="*/ 430306 h 664916"/>
              <a:gd name="connsiteX2" fmla="*/ 1650471 w 1950325"/>
              <a:gd name="connsiteY2" fmla="*/ 618565 h 664916"/>
              <a:gd name="connsiteX3" fmla="*/ 976496 w 1950325"/>
              <a:gd name="connsiteY3" fmla="*/ 658906 h 664916"/>
              <a:gd name="connsiteX4" fmla="*/ 370991 w 1950325"/>
              <a:gd name="connsiteY4" fmla="*/ 642658 h 664916"/>
              <a:gd name="connsiteX5" fmla="*/ 91617 w 1950325"/>
              <a:gd name="connsiteY5" fmla="*/ 457200 h 664916"/>
              <a:gd name="connsiteX6" fmla="*/ 37829 w 1950325"/>
              <a:gd name="connsiteY6" fmla="*/ 335057 h 664916"/>
              <a:gd name="connsiteX7" fmla="*/ 501 w 1950325"/>
              <a:gd name="connsiteY7" fmla="*/ 0 h 664916"/>
              <a:gd name="connsiteX0" fmla="*/ 1950448 w 1950448"/>
              <a:gd name="connsiteY0" fmla="*/ 26895 h 659403"/>
              <a:gd name="connsiteX1" fmla="*/ 1883213 w 1950448"/>
              <a:gd name="connsiteY1" fmla="*/ 430306 h 659403"/>
              <a:gd name="connsiteX2" fmla="*/ 1650594 w 1950448"/>
              <a:gd name="connsiteY2" fmla="*/ 618565 h 659403"/>
              <a:gd name="connsiteX3" fmla="*/ 976619 w 1950448"/>
              <a:gd name="connsiteY3" fmla="*/ 658906 h 659403"/>
              <a:gd name="connsiteX4" fmla="*/ 371114 w 1950448"/>
              <a:gd name="connsiteY4" fmla="*/ 642658 h 659403"/>
              <a:gd name="connsiteX5" fmla="*/ 129067 w 1950448"/>
              <a:gd name="connsiteY5" fmla="*/ 505385 h 659403"/>
              <a:gd name="connsiteX6" fmla="*/ 37952 w 1950448"/>
              <a:gd name="connsiteY6" fmla="*/ 335057 h 659403"/>
              <a:gd name="connsiteX7" fmla="*/ 624 w 1950448"/>
              <a:gd name="connsiteY7" fmla="*/ 0 h 659403"/>
              <a:gd name="connsiteX0" fmla="*/ 1949824 w 1949824"/>
              <a:gd name="connsiteY0" fmla="*/ 26895 h 659403"/>
              <a:gd name="connsiteX1" fmla="*/ 1882589 w 1949824"/>
              <a:gd name="connsiteY1" fmla="*/ 430306 h 659403"/>
              <a:gd name="connsiteX2" fmla="*/ 1649970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9403"/>
              <a:gd name="connsiteX1" fmla="*/ 1882589 w 1949824"/>
              <a:gd name="connsiteY1" fmla="*/ 430306 h 659403"/>
              <a:gd name="connsiteX2" fmla="*/ 1557429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8907"/>
              <a:gd name="connsiteX1" fmla="*/ 1882589 w 1949824"/>
              <a:gd name="connsiteY1" fmla="*/ 430306 h 658907"/>
              <a:gd name="connsiteX2" fmla="*/ 1557429 w 1949824"/>
              <a:gd name="connsiteY2" fmla="*/ 618565 h 658907"/>
              <a:gd name="connsiteX3" fmla="*/ 975995 w 1949824"/>
              <a:gd name="connsiteY3" fmla="*/ 658906 h 658907"/>
              <a:gd name="connsiteX4" fmla="*/ 370490 w 1949824"/>
              <a:gd name="connsiteY4" fmla="*/ 642658 h 658907"/>
              <a:gd name="connsiteX5" fmla="*/ 128443 w 1949824"/>
              <a:gd name="connsiteY5" fmla="*/ 505385 h 658907"/>
              <a:gd name="connsiteX6" fmla="*/ 0 w 1949824"/>
              <a:gd name="connsiteY6" fmla="*/ 0 h 6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824" h="658907">
                <a:moveTo>
                  <a:pt x="1949824" y="26895"/>
                </a:moveTo>
                <a:cubicBezTo>
                  <a:pt x="1945342" y="179294"/>
                  <a:pt x="1947988" y="331694"/>
                  <a:pt x="1882589" y="430306"/>
                </a:cubicBezTo>
                <a:cubicBezTo>
                  <a:pt x="1817190" y="528918"/>
                  <a:pt x="1714490" y="570113"/>
                  <a:pt x="1557429" y="618565"/>
                </a:cubicBezTo>
                <a:cubicBezTo>
                  <a:pt x="1400368" y="667017"/>
                  <a:pt x="1173818" y="654891"/>
                  <a:pt x="975995" y="658906"/>
                </a:cubicBezTo>
                <a:lnTo>
                  <a:pt x="370490" y="642658"/>
                </a:lnTo>
                <a:cubicBezTo>
                  <a:pt x="229231" y="617071"/>
                  <a:pt x="190191" y="612495"/>
                  <a:pt x="128443" y="505385"/>
                </a:cubicBezTo>
                <a:cubicBezTo>
                  <a:pt x="66695" y="398275"/>
                  <a:pt x="26759" y="105289"/>
                  <a:pt x="0" y="0"/>
                </a:cubicBezTo>
              </a:path>
            </a:pathLst>
          </a:custGeom>
          <a:noFill/>
          <a:ln w="38100">
            <a:solidFill>
              <a:srgbClr val="C000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solidFill>
                <a:srgbClr val="FFFFFF"/>
              </a:solidFill>
            </a:endParaRPr>
          </a:p>
        </p:txBody>
      </p:sp>
      <p:sp>
        <p:nvSpPr>
          <p:cNvPr id="175" name="TextBox 174"/>
          <p:cNvSpPr txBox="1"/>
          <p:nvPr/>
        </p:nvSpPr>
        <p:spPr>
          <a:xfrm>
            <a:off x="6062839" y="3738419"/>
            <a:ext cx="981689" cy="420508"/>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ja-JP" altLang="en-US" sz="1050" dirty="0" smtClean="0">
                <a:solidFill>
                  <a:srgbClr val="000000"/>
                </a:solidFill>
              </a:rPr>
              <a:t>内部</a:t>
            </a:r>
            <a:r>
              <a:rPr lang="en-US" sz="1050" dirty="0" smtClean="0">
                <a:solidFill>
                  <a:srgbClr val="000000"/>
                </a:solidFill>
              </a:rPr>
              <a:t>CoA </a:t>
            </a:r>
            <a:r>
              <a:rPr lang="en-US" sz="1050" dirty="0">
                <a:solidFill>
                  <a:srgbClr val="000000"/>
                </a:solidFill>
              </a:rPr>
              <a:t>+ </a:t>
            </a:r>
            <a:endParaRPr lang="en-US" sz="1050" dirty="0" smtClean="0">
              <a:solidFill>
                <a:srgbClr val="000000"/>
              </a:solidFill>
            </a:endParaRPr>
          </a:p>
          <a:p>
            <a:pPr algn="ctr">
              <a:lnSpc>
                <a:spcPct val="90000"/>
              </a:lnSpc>
              <a:spcBef>
                <a:spcPts val="450"/>
              </a:spcBef>
            </a:pPr>
            <a:r>
              <a:rPr lang="ja-JP" altLang="en-US" sz="1050" dirty="0" smtClean="0">
                <a:solidFill>
                  <a:srgbClr val="000000"/>
                </a:solidFill>
              </a:rPr>
              <a:t>アイデンティティ</a:t>
            </a:r>
            <a:endParaRPr lang="en-US" sz="1050" dirty="0">
              <a:solidFill>
                <a:srgbClr val="000000"/>
              </a:solidFill>
            </a:endParaRPr>
          </a:p>
        </p:txBody>
      </p:sp>
      <p:sp>
        <p:nvSpPr>
          <p:cNvPr id="176" name="Freeform 175"/>
          <p:cNvSpPr/>
          <p:nvPr/>
        </p:nvSpPr>
        <p:spPr>
          <a:xfrm>
            <a:off x="2364241" y="3743324"/>
            <a:ext cx="3157620" cy="222645"/>
          </a:xfrm>
          <a:custGeom>
            <a:avLst/>
            <a:gdLst>
              <a:gd name="connsiteX0" fmla="*/ 1955000 w 1955000"/>
              <a:gd name="connsiteY0" fmla="*/ 26895 h 658906"/>
              <a:gd name="connsiteX1" fmla="*/ 1887765 w 1955000"/>
              <a:gd name="connsiteY1" fmla="*/ 430306 h 658906"/>
              <a:gd name="connsiteX2" fmla="*/ 1605376 w 1955000"/>
              <a:gd name="connsiteY2" fmla="*/ 618565 h 658906"/>
              <a:gd name="connsiteX3" fmla="*/ 744765 w 1955000"/>
              <a:gd name="connsiteY3" fmla="*/ 658906 h 658906"/>
              <a:gd name="connsiteX4" fmla="*/ 301012 w 1955000"/>
              <a:gd name="connsiteY4" fmla="*/ 618565 h 658906"/>
              <a:gd name="connsiteX5" fmla="*/ 58965 w 1955000"/>
              <a:gd name="connsiteY5" fmla="*/ 457200 h 658906"/>
              <a:gd name="connsiteX6" fmla="*/ 5176 w 1955000"/>
              <a:gd name="connsiteY6" fmla="*/ 94130 h 658906"/>
              <a:gd name="connsiteX7" fmla="*/ 5176 w 1955000"/>
              <a:gd name="connsiteY7" fmla="*/ 0 h 658906"/>
              <a:gd name="connsiteX0" fmla="*/ 1957683 w 1957683"/>
              <a:gd name="connsiteY0" fmla="*/ 26895 h 658906"/>
              <a:gd name="connsiteX1" fmla="*/ 1890448 w 1957683"/>
              <a:gd name="connsiteY1" fmla="*/ 430306 h 658906"/>
              <a:gd name="connsiteX2" fmla="*/ 1608059 w 1957683"/>
              <a:gd name="connsiteY2" fmla="*/ 618565 h 658906"/>
              <a:gd name="connsiteX3" fmla="*/ 747448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77790"/>
              <a:gd name="connsiteX1" fmla="*/ 1890448 w 1957683"/>
              <a:gd name="connsiteY1" fmla="*/ 430306 h 677790"/>
              <a:gd name="connsiteX2" fmla="*/ 1608059 w 1957683"/>
              <a:gd name="connsiteY2" fmla="*/ 618565 h 677790"/>
              <a:gd name="connsiteX3" fmla="*/ 958969 w 1957683"/>
              <a:gd name="connsiteY3" fmla="*/ 677790 h 677790"/>
              <a:gd name="connsiteX4" fmla="*/ 303695 w 1957683"/>
              <a:gd name="connsiteY4" fmla="*/ 618565 h 677790"/>
              <a:gd name="connsiteX5" fmla="*/ 98975 w 1957683"/>
              <a:gd name="connsiteY5" fmla="*/ 457200 h 677790"/>
              <a:gd name="connsiteX6" fmla="*/ 7859 w 1957683"/>
              <a:gd name="connsiteY6" fmla="*/ 94130 h 677790"/>
              <a:gd name="connsiteX7" fmla="*/ 7859 w 1957683"/>
              <a:gd name="connsiteY7" fmla="*/ 0 h 677790"/>
              <a:gd name="connsiteX0" fmla="*/ 1957683 w 1957683"/>
              <a:gd name="connsiteY0" fmla="*/ 26895 h 658906"/>
              <a:gd name="connsiteX1" fmla="*/ 1890448 w 1957683"/>
              <a:gd name="connsiteY1" fmla="*/ 430306 h 658906"/>
              <a:gd name="connsiteX2" fmla="*/ 1608059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58906"/>
              <a:gd name="connsiteX1" fmla="*/ 1890448 w 1957683"/>
              <a:gd name="connsiteY1" fmla="*/ 430306 h 658906"/>
              <a:gd name="connsiteX2" fmla="*/ 1595616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61168"/>
              <a:gd name="connsiteX1" fmla="*/ 1890448 w 1957683"/>
              <a:gd name="connsiteY1" fmla="*/ 430306 h 661168"/>
              <a:gd name="connsiteX2" fmla="*/ 1595616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57683 w 1957683"/>
              <a:gd name="connsiteY0" fmla="*/ 26895 h 659458"/>
              <a:gd name="connsiteX1" fmla="*/ 1890448 w 1957683"/>
              <a:gd name="connsiteY1" fmla="*/ 430306 h 659458"/>
              <a:gd name="connsiteX2" fmla="*/ 1595616 w 1957683"/>
              <a:gd name="connsiteY2" fmla="*/ 599681 h 659458"/>
              <a:gd name="connsiteX3" fmla="*/ 983854 w 1957683"/>
              <a:gd name="connsiteY3" fmla="*/ 658906 h 659458"/>
              <a:gd name="connsiteX4" fmla="*/ 303695 w 1957683"/>
              <a:gd name="connsiteY4" fmla="*/ 618565 h 659458"/>
              <a:gd name="connsiteX5" fmla="*/ 98975 w 1957683"/>
              <a:gd name="connsiteY5" fmla="*/ 457200 h 659458"/>
              <a:gd name="connsiteX6" fmla="*/ 7859 w 1957683"/>
              <a:gd name="connsiteY6" fmla="*/ 94130 h 659458"/>
              <a:gd name="connsiteX7" fmla="*/ 7859 w 1957683"/>
              <a:gd name="connsiteY7" fmla="*/ 0 h 659458"/>
              <a:gd name="connsiteX0" fmla="*/ 1957683 w 1957683"/>
              <a:gd name="connsiteY0" fmla="*/ 26895 h 661168"/>
              <a:gd name="connsiteX1" fmla="*/ 1890448 w 1957683"/>
              <a:gd name="connsiteY1" fmla="*/ 430306 h 661168"/>
              <a:gd name="connsiteX2" fmla="*/ 1657829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49898 w 1949898"/>
              <a:gd name="connsiteY0" fmla="*/ 26895 h 661168"/>
              <a:gd name="connsiteX1" fmla="*/ 1882663 w 1949898"/>
              <a:gd name="connsiteY1" fmla="*/ 430306 h 661168"/>
              <a:gd name="connsiteX2" fmla="*/ 1650044 w 1949898"/>
              <a:gd name="connsiteY2" fmla="*/ 618565 h 661168"/>
              <a:gd name="connsiteX3" fmla="*/ 976069 w 1949898"/>
              <a:gd name="connsiteY3" fmla="*/ 658906 h 661168"/>
              <a:gd name="connsiteX4" fmla="*/ 295910 w 1949898"/>
              <a:gd name="connsiteY4" fmla="*/ 618565 h 661168"/>
              <a:gd name="connsiteX5" fmla="*/ 91190 w 1949898"/>
              <a:gd name="connsiteY5" fmla="*/ 457200 h 661168"/>
              <a:gd name="connsiteX6" fmla="*/ 211596 w 1949898"/>
              <a:gd name="connsiteY6" fmla="*/ 407337 h 661168"/>
              <a:gd name="connsiteX7" fmla="*/ 74 w 1949898"/>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4916"/>
              <a:gd name="connsiteX1" fmla="*/ 1883090 w 1950325"/>
              <a:gd name="connsiteY1" fmla="*/ 430306 h 664916"/>
              <a:gd name="connsiteX2" fmla="*/ 1650471 w 1950325"/>
              <a:gd name="connsiteY2" fmla="*/ 618565 h 664916"/>
              <a:gd name="connsiteX3" fmla="*/ 976496 w 1950325"/>
              <a:gd name="connsiteY3" fmla="*/ 658906 h 664916"/>
              <a:gd name="connsiteX4" fmla="*/ 370991 w 1950325"/>
              <a:gd name="connsiteY4" fmla="*/ 642658 h 664916"/>
              <a:gd name="connsiteX5" fmla="*/ 91617 w 1950325"/>
              <a:gd name="connsiteY5" fmla="*/ 457200 h 664916"/>
              <a:gd name="connsiteX6" fmla="*/ 37829 w 1950325"/>
              <a:gd name="connsiteY6" fmla="*/ 335057 h 664916"/>
              <a:gd name="connsiteX7" fmla="*/ 501 w 1950325"/>
              <a:gd name="connsiteY7" fmla="*/ 0 h 664916"/>
              <a:gd name="connsiteX0" fmla="*/ 1950448 w 1950448"/>
              <a:gd name="connsiteY0" fmla="*/ 26895 h 659403"/>
              <a:gd name="connsiteX1" fmla="*/ 1883213 w 1950448"/>
              <a:gd name="connsiteY1" fmla="*/ 430306 h 659403"/>
              <a:gd name="connsiteX2" fmla="*/ 1650594 w 1950448"/>
              <a:gd name="connsiteY2" fmla="*/ 618565 h 659403"/>
              <a:gd name="connsiteX3" fmla="*/ 976619 w 1950448"/>
              <a:gd name="connsiteY3" fmla="*/ 658906 h 659403"/>
              <a:gd name="connsiteX4" fmla="*/ 371114 w 1950448"/>
              <a:gd name="connsiteY4" fmla="*/ 642658 h 659403"/>
              <a:gd name="connsiteX5" fmla="*/ 129067 w 1950448"/>
              <a:gd name="connsiteY5" fmla="*/ 505385 h 659403"/>
              <a:gd name="connsiteX6" fmla="*/ 37952 w 1950448"/>
              <a:gd name="connsiteY6" fmla="*/ 335057 h 659403"/>
              <a:gd name="connsiteX7" fmla="*/ 624 w 1950448"/>
              <a:gd name="connsiteY7" fmla="*/ 0 h 659403"/>
              <a:gd name="connsiteX0" fmla="*/ 1949824 w 1949824"/>
              <a:gd name="connsiteY0" fmla="*/ 26895 h 659403"/>
              <a:gd name="connsiteX1" fmla="*/ 1882589 w 1949824"/>
              <a:gd name="connsiteY1" fmla="*/ 430306 h 659403"/>
              <a:gd name="connsiteX2" fmla="*/ 1649970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9403"/>
              <a:gd name="connsiteX1" fmla="*/ 1882589 w 1949824"/>
              <a:gd name="connsiteY1" fmla="*/ 430306 h 659403"/>
              <a:gd name="connsiteX2" fmla="*/ 1557429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8907"/>
              <a:gd name="connsiteX1" fmla="*/ 1882589 w 1949824"/>
              <a:gd name="connsiteY1" fmla="*/ 430306 h 658907"/>
              <a:gd name="connsiteX2" fmla="*/ 1557429 w 1949824"/>
              <a:gd name="connsiteY2" fmla="*/ 618565 h 658907"/>
              <a:gd name="connsiteX3" fmla="*/ 975995 w 1949824"/>
              <a:gd name="connsiteY3" fmla="*/ 658906 h 658907"/>
              <a:gd name="connsiteX4" fmla="*/ 370490 w 1949824"/>
              <a:gd name="connsiteY4" fmla="*/ 642658 h 658907"/>
              <a:gd name="connsiteX5" fmla="*/ 128443 w 1949824"/>
              <a:gd name="connsiteY5" fmla="*/ 505385 h 658907"/>
              <a:gd name="connsiteX6" fmla="*/ 0 w 1949824"/>
              <a:gd name="connsiteY6" fmla="*/ 0 h 6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824" h="658907">
                <a:moveTo>
                  <a:pt x="1949824" y="26895"/>
                </a:moveTo>
                <a:cubicBezTo>
                  <a:pt x="1945342" y="179294"/>
                  <a:pt x="1947988" y="331694"/>
                  <a:pt x="1882589" y="430306"/>
                </a:cubicBezTo>
                <a:cubicBezTo>
                  <a:pt x="1817190" y="528918"/>
                  <a:pt x="1714490" y="570113"/>
                  <a:pt x="1557429" y="618565"/>
                </a:cubicBezTo>
                <a:cubicBezTo>
                  <a:pt x="1400368" y="667017"/>
                  <a:pt x="1173818" y="654891"/>
                  <a:pt x="975995" y="658906"/>
                </a:cubicBezTo>
                <a:lnTo>
                  <a:pt x="370490" y="642658"/>
                </a:lnTo>
                <a:cubicBezTo>
                  <a:pt x="229231" y="617071"/>
                  <a:pt x="190191" y="612495"/>
                  <a:pt x="128443" y="505385"/>
                </a:cubicBezTo>
                <a:cubicBezTo>
                  <a:pt x="66695" y="398275"/>
                  <a:pt x="26759" y="105289"/>
                  <a:pt x="0" y="0"/>
                </a:cubicBezTo>
              </a:path>
            </a:pathLst>
          </a:custGeom>
          <a:noFill/>
          <a:ln w="38100">
            <a:solidFill>
              <a:srgbClr val="C000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solidFill>
                <a:srgbClr val="FFFFFF"/>
              </a:solidFill>
            </a:endParaRPr>
          </a:p>
        </p:txBody>
      </p:sp>
      <p:sp>
        <p:nvSpPr>
          <p:cNvPr id="210" name="TextBox 209"/>
          <p:cNvSpPr txBox="1"/>
          <p:nvPr/>
        </p:nvSpPr>
        <p:spPr>
          <a:xfrm>
            <a:off x="4000710" y="3746846"/>
            <a:ext cx="873086" cy="22506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100" dirty="0">
                <a:solidFill>
                  <a:srgbClr val="000000"/>
                </a:solidFill>
              </a:rPr>
              <a:t>CoA</a:t>
            </a:r>
          </a:p>
        </p:txBody>
      </p:sp>
      <p:cxnSp>
        <p:nvCxnSpPr>
          <p:cNvPr id="171" name="Straight Connector 170"/>
          <p:cNvCxnSpPr/>
          <p:nvPr/>
        </p:nvCxnSpPr>
        <p:spPr>
          <a:xfrm flipH="1">
            <a:off x="4039599" y="3720250"/>
            <a:ext cx="1157061" cy="704520"/>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637853" y="753856"/>
            <a:ext cx="2270786" cy="721704"/>
          </a:xfrm>
          <a:prstGeom prst="rect">
            <a:avLst/>
          </a:prstGeom>
          <a:noFill/>
          <a:ln w="38100">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solidFill>
                <a:srgbClr val="FFFFFF"/>
              </a:solidFill>
            </a:endParaRPr>
          </a:p>
        </p:txBody>
      </p:sp>
      <p:sp>
        <p:nvSpPr>
          <p:cNvPr id="212" name="TextBox 211"/>
          <p:cNvSpPr txBox="1"/>
          <p:nvPr/>
        </p:nvSpPr>
        <p:spPr>
          <a:xfrm>
            <a:off x="2300610" y="1957298"/>
            <a:ext cx="1439818" cy="307777"/>
          </a:xfrm>
          <a:prstGeom prst="rect">
            <a:avLst/>
          </a:prstGeom>
          <a:noFill/>
        </p:spPr>
        <p:txBody>
          <a:bodyPr wrap="none" rtlCol="0">
            <a:spAutoFit/>
          </a:bodyPr>
          <a:lstStyle/>
          <a:p>
            <a:r>
              <a:rPr lang="en-US" altLang="ja-JP" sz="1400" smtClean="0"/>
              <a:t>Active Directory</a:t>
            </a:r>
            <a:endParaRPr lang="en-US" sz="1400"/>
          </a:p>
        </p:txBody>
      </p:sp>
    </p:spTree>
    <p:extLst>
      <p:ext uri="{BB962C8B-B14F-4D97-AF65-F5344CB8AC3E}">
        <p14:creationId xmlns:p14="http://schemas.microsoft.com/office/powerpoint/2010/main" val="1093164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1000"/>
                                        <p:tgtEl>
                                          <p:spTgt spid="15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9"/>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08"/>
                                        </p:tgtEl>
                                        <p:attrNameLst>
                                          <p:attrName>style.visibility</p:attrName>
                                        </p:attrNameLst>
                                      </p:cBhvr>
                                      <p:to>
                                        <p:strVal val="visible"/>
                                      </p:to>
                                    </p:set>
                                    <p:animEffect transition="in" filter="wipe(left)">
                                      <p:cBhvr>
                                        <p:cTn id="13" dur="500"/>
                                        <p:tgtEl>
                                          <p:spTgt spid="208"/>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0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up)">
                                      <p:cBhvr>
                                        <p:cTn id="22" dur="500"/>
                                        <p:tgtEl>
                                          <p:spTgt spid="165"/>
                                        </p:tgtEl>
                                      </p:cBhvr>
                                    </p:animEffec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162"/>
                                        </p:tgtEl>
                                        <p:attrNameLst>
                                          <p:attrName>style.visibility</p:attrName>
                                        </p:attrNameLst>
                                      </p:cBhvr>
                                      <p:to>
                                        <p:strVal val="visible"/>
                                      </p:to>
                                    </p:se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163"/>
                                        </p:tgtEl>
                                        <p:attrNameLst>
                                          <p:attrName>style.visibility</p:attrName>
                                        </p:attrNameLst>
                                      </p:cBhvr>
                                      <p:to>
                                        <p:strVal val="visible"/>
                                      </p:to>
                                    </p:set>
                                    <p:animEffect transition="in" filter="wipe(down)">
                                      <p:cBhvr>
                                        <p:cTn id="29" dur="500"/>
                                        <p:tgtEl>
                                          <p:spTgt spid="163"/>
                                        </p:tgtEl>
                                      </p:cBhvr>
                                    </p:animEffect>
                                  </p:childTnLst>
                                </p:cTn>
                              </p:par>
                            </p:childTnLst>
                          </p:cTn>
                        </p:par>
                        <p:par>
                          <p:cTn id="30" fill="hold">
                            <p:stCondLst>
                              <p:cond delay="2500"/>
                            </p:stCondLst>
                            <p:childTnLst>
                              <p:par>
                                <p:cTn id="31" presetID="1" presetClass="exit" presetSubtype="0" fill="hold" nodeType="after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wipe(up)">
                                      <p:cBhvr>
                                        <p:cTn id="36" dur="2000"/>
                                        <p:tgtEl>
                                          <p:spTgt spid="168"/>
                                        </p:tgtEl>
                                      </p:cBhvr>
                                    </p:animEffec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0"/>
                                          </p:stCondLst>
                                        </p:cTn>
                                        <p:tgtEl>
                                          <p:spTgt spid="16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right)">
                                      <p:cBhvr>
                                        <p:cTn id="46" dur="500"/>
                                        <p:tgtEl>
                                          <p:spTgt spid="3"/>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175"/>
                                        </p:tgtEl>
                                        <p:attrNameLst>
                                          <p:attrName>style.visibility</p:attrName>
                                        </p:attrNameLst>
                                      </p:cBhvr>
                                      <p:to>
                                        <p:strVal val="visible"/>
                                      </p:to>
                                    </p:se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76"/>
                                        </p:tgtEl>
                                        <p:attrNameLst>
                                          <p:attrName>style.visibility</p:attrName>
                                        </p:attrNameLst>
                                      </p:cBhvr>
                                      <p:to>
                                        <p:strVal val="visible"/>
                                      </p:to>
                                    </p:set>
                                    <p:animEffect transition="in" filter="wipe(right)">
                                      <p:cBhvr>
                                        <p:cTn id="52" dur="500"/>
                                        <p:tgtEl>
                                          <p:spTgt spid="176"/>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70"/>
                                        </p:tgtEl>
                                        <p:attrNameLst>
                                          <p:attrName>style.visibility</p:attrName>
                                        </p:attrNameLst>
                                      </p:cBhvr>
                                      <p:to>
                                        <p:strVal val="visible"/>
                                      </p:to>
                                    </p:set>
                                    <p:animEffect transition="in" filter="wipe(up)">
                                      <p:cBhvr>
                                        <p:cTn id="59" dur="500"/>
                                        <p:tgtEl>
                                          <p:spTgt spid="170"/>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72"/>
                                        </p:tgtEl>
                                        <p:attrNameLst>
                                          <p:attrName>style.visibility</p:attrName>
                                        </p:attrNameLst>
                                      </p:cBhvr>
                                      <p:to>
                                        <p:strVal val="visible"/>
                                      </p:to>
                                    </p:set>
                                  </p:childTnLst>
                                </p:cTn>
                              </p:par>
                            </p:childTnLst>
                          </p:cTn>
                        </p:par>
                        <p:par>
                          <p:cTn id="62" fill="hold">
                            <p:stCondLst>
                              <p:cond delay="500"/>
                            </p:stCondLst>
                            <p:childTnLst>
                              <p:par>
                                <p:cTn id="63" presetID="22" presetClass="entr" presetSubtype="2" fill="hold" nodeType="afterEffect">
                                  <p:stCondLst>
                                    <p:cond delay="0"/>
                                  </p:stCondLst>
                                  <p:childTnLst>
                                    <p:set>
                                      <p:cBhvr>
                                        <p:cTn id="64" dur="1" fill="hold">
                                          <p:stCondLst>
                                            <p:cond delay="0"/>
                                          </p:stCondLst>
                                        </p:cTn>
                                        <p:tgtEl>
                                          <p:spTgt spid="171"/>
                                        </p:tgtEl>
                                        <p:attrNameLst>
                                          <p:attrName>style.visibility</p:attrName>
                                        </p:attrNameLst>
                                      </p:cBhvr>
                                      <p:to>
                                        <p:strVal val="visible"/>
                                      </p:to>
                                    </p:set>
                                    <p:animEffect transition="in" filter="wipe(right)">
                                      <p:cBhvr>
                                        <p:cTn id="65" dur="500"/>
                                        <p:tgtEl>
                                          <p:spTgt spid="171"/>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159" grpId="0"/>
      <p:bldP spid="162" grpId="0" animBg="1"/>
      <p:bldP spid="164" grpId="0" animBg="1"/>
      <p:bldP spid="169" grpId="0" animBg="1"/>
      <p:bldP spid="172" grpId="0"/>
      <p:bldP spid="173" grpId="0"/>
      <p:bldP spid="3" grpId="0" animBg="1"/>
      <p:bldP spid="175" grpId="0"/>
      <p:bldP spid="176" grpId="0" animBg="1"/>
      <p:bldP spid="21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006428" y="1059906"/>
            <a:ext cx="3050094" cy="3266034"/>
          </a:xfrm>
        </p:spPr>
        <p:txBody>
          <a:bodyPr/>
          <a:lstStyle/>
          <a:p>
            <a:r>
              <a:rPr lang="en-US" altLang="ja-JP" sz="1600" dirty="0" smtClean="0"/>
              <a:t>ISE</a:t>
            </a:r>
            <a:r>
              <a:rPr lang="ja-JP" altLang="en-US" sz="1600" dirty="0" smtClean="0"/>
              <a:t>上のエンドポイントプロファイリングポリシーに基づき端末をプロファイル</a:t>
            </a:r>
            <a:endParaRPr lang="en-US" altLang="ja-JP" sz="1600" dirty="0" smtClean="0"/>
          </a:p>
          <a:p>
            <a:pPr lvl="1"/>
            <a:r>
              <a:rPr lang="ja-JP" altLang="en-US" sz="1400" dirty="0" smtClean="0"/>
              <a:t>フィードサービスによる更新</a:t>
            </a:r>
            <a:endParaRPr lang="en-US" altLang="ja-JP" sz="1400" dirty="0" smtClean="0"/>
          </a:p>
          <a:p>
            <a:pPr lvl="1"/>
            <a:r>
              <a:rPr lang="ja-JP" altLang="en-US" sz="1400" dirty="0" smtClean="0"/>
              <a:t>カスタムポリシー対応</a:t>
            </a:r>
            <a:endParaRPr lang="en-US" altLang="ja-JP" sz="1400" dirty="0" smtClean="0"/>
          </a:p>
          <a:p>
            <a:r>
              <a:rPr lang="ja-JP" altLang="en-US" sz="1600" dirty="0" smtClean="0"/>
              <a:t>複数のプローブを使用して端末情報を収集</a:t>
            </a:r>
            <a:endParaRPr lang="en-US" altLang="ja-JP" sz="1600" dirty="0" smtClean="0"/>
          </a:p>
          <a:p>
            <a:pPr lvl="1"/>
            <a:r>
              <a:rPr lang="en-US" sz="1400" dirty="0" smtClean="0"/>
              <a:t>DHCP / DHCP SPAN</a:t>
            </a:r>
          </a:p>
          <a:p>
            <a:pPr lvl="1"/>
            <a:r>
              <a:rPr lang="en-US" sz="1400" dirty="0" smtClean="0"/>
              <a:t>HTTP / HTTP SPAN</a:t>
            </a:r>
          </a:p>
          <a:p>
            <a:pPr lvl="1"/>
            <a:r>
              <a:rPr lang="en-US" sz="1400" dirty="0" smtClean="0"/>
              <a:t>RADIUS</a:t>
            </a:r>
          </a:p>
          <a:p>
            <a:pPr lvl="1"/>
            <a:r>
              <a:rPr lang="en-US" sz="1400" dirty="0" smtClean="0"/>
              <a:t>Network Scan</a:t>
            </a:r>
          </a:p>
          <a:p>
            <a:pPr lvl="1"/>
            <a:r>
              <a:rPr lang="en-US" sz="1400" dirty="0" smtClean="0"/>
              <a:t>DNS</a:t>
            </a:r>
          </a:p>
          <a:p>
            <a:pPr lvl="1"/>
            <a:r>
              <a:rPr lang="en-US" sz="1400" dirty="0" smtClean="0"/>
              <a:t>SNMP Trap / Query</a:t>
            </a:r>
          </a:p>
          <a:p>
            <a:pPr lvl="1"/>
            <a:endParaRPr lang="en-US" sz="1400" dirty="0"/>
          </a:p>
          <a:p>
            <a:endParaRPr lang="en-US" dirty="0"/>
          </a:p>
        </p:txBody>
      </p:sp>
      <p:sp>
        <p:nvSpPr>
          <p:cNvPr id="2" name="Title 1"/>
          <p:cNvSpPr>
            <a:spLocks noGrp="1"/>
          </p:cNvSpPr>
          <p:nvPr>
            <p:ph type="title"/>
          </p:nvPr>
        </p:nvSpPr>
        <p:spPr/>
        <p:txBody>
          <a:bodyPr/>
          <a:lstStyle/>
          <a:p>
            <a:r>
              <a:rPr lang="ja-JP" altLang="en-US" dirty="0" smtClean="0"/>
              <a:t>デバイスプロファイリング</a:t>
            </a:r>
            <a:endParaRPr lang="en-US" dirty="0"/>
          </a:p>
        </p:txBody>
      </p:sp>
      <p:cxnSp>
        <p:nvCxnSpPr>
          <p:cNvPr id="81" name="Straight Connector 80"/>
          <p:cNvCxnSpPr/>
          <p:nvPr/>
        </p:nvCxnSpPr>
        <p:spPr>
          <a:xfrm flipH="1">
            <a:off x="4172659" y="2925962"/>
            <a:ext cx="1028609" cy="855"/>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966679" y="1897222"/>
            <a:ext cx="3576" cy="793939"/>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21" idx="3"/>
          </p:cNvCxnSpPr>
          <p:nvPr/>
        </p:nvCxnSpPr>
        <p:spPr>
          <a:xfrm flipH="1">
            <a:off x="2818461" y="3072198"/>
            <a:ext cx="774868" cy="32093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3" idx="3"/>
          </p:cNvCxnSpPr>
          <p:nvPr/>
        </p:nvCxnSpPr>
        <p:spPr>
          <a:xfrm flipH="1" flipV="1">
            <a:off x="2725673" y="2637772"/>
            <a:ext cx="850526" cy="19508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4" descr="\\Mv-fs\Projects\Cisco\References\Brand Assets\Kubrick Icons\Device Icons\Device_access_point_3063_default_256.png"/>
          <p:cNvPicPr>
            <a:picLocks noChangeAspect="1" noChangeArrowheads="1"/>
          </p:cNvPicPr>
          <p:nvPr/>
        </p:nvPicPr>
        <p:blipFill>
          <a:blip r:embed="rId2" cstate="email">
            <a:extLst>
              <a:ext uri="{28A0092B-C50C-407E-A947-70E740481C1C}">
                <a14:useLocalDpi xmlns:a14="http://schemas.microsoft.com/office/drawing/2010/main"/>
              </a:ext>
            </a:extLst>
          </a:blip>
          <a:srcRect t="24431" b="30408"/>
          <a:stretch>
            <a:fillRect/>
          </a:stretch>
        </p:blipFill>
        <p:spPr bwMode="auto">
          <a:xfrm>
            <a:off x="2032123" y="2498704"/>
            <a:ext cx="693550" cy="278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9" descr="\\MV-FS\Projects\Cisco\References\Brand Assets\Kubrick Icons\Device Icons\Device_service_module_3058_default_256.png"/>
          <p:cNvPicPr>
            <a:picLocks noChangeAspect="1" noChangeArrowheads="1"/>
          </p:cNvPicPr>
          <p:nvPr/>
        </p:nvPicPr>
        <p:blipFill>
          <a:blip r:embed="rId3" cstate="print"/>
          <a:srcRect/>
          <a:stretch>
            <a:fillRect/>
          </a:stretch>
        </p:blipFill>
        <p:spPr bwMode="auto">
          <a:xfrm>
            <a:off x="3318593" y="2373759"/>
            <a:ext cx="1233797" cy="1010683"/>
          </a:xfrm>
          <a:prstGeom prst="rect">
            <a:avLst/>
          </a:prstGeom>
          <a:noFill/>
        </p:spPr>
      </p:pic>
      <p:grpSp>
        <p:nvGrpSpPr>
          <p:cNvPr id="15" name="Group 22"/>
          <p:cNvGrpSpPr/>
          <p:nvPr/>
        </p:nvGrpSpPr>
        <p:grpSpPr>
          <a:xfrm rot="14414327">
            <a:off x="1844226" y="2160886"/>
            <a:ext cx="526257" cy="661451"/>
            <a:chOff x="4800604" y="1600202"/>
            <a:chExt cx="1295401" cy="1295401"/>
          </a:xfrm>
        </p:grpSpPr>
        <p:sp>
          <p:nvSpPr>
            <p:cNvPr id="16" name="Arc 15"/>
            <p:cNvSpPr/>
            <p:nvPr/>
          </p:nvSpPr>
          <p:spPr bwMode="auto">
            <a:xfrm>
              <a:off x="5105405" y="1905001"/>
              <a:ext cx="685800" cy="685801"/>
            </a:xfrm>
            <a:prstGeom prst="arc">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sp>
          <p:nvSpPr>
            <p:cNvPr id="17" name="Arc 16"/>
            <p:cNvSpPr/>
            <p:nvPr/>
          </p:nvSpPr>
          <p:spPr bwMode="auto">
            <a:xfrm>
              <a:off x="4953004" y="1752603"/>
              <a:ext cx="990601" cy="990601"/>
            </a:xfrm>
            <a:prstGeom prst="arc">
              <a:avLst>
                <a:gd name="adj1" fmla="val 16278620"/>
                <a:gd name="adj2" fmla="val 0"/>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sp>
          <p:nvSpPr>
            <p:cNvPr id="18" name="Arc 17"/>
            <p:cNvSpPr/>
            <p:nvPr/>
          </p:nvSpPr>
          <p:spPr bwMode="auto">
            <a:xfrm>
              <a:off x="4800604" y="1600202"/>
              <a:ext cx="1295401" cy="1295401"/>
            </a:xfrm>
            <a:prstGeom prst="arc">
              <a:avLst>
                <a:gd name="adj1" fmla="val 16278620"/>
                <a:gd name="adj2" fmla="val 0"/>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sp>
          <p:nvSpPr>
            <p:cNvPr id="19" name="Arc 18"/>
            <p:cNvSpPr/>
            <p:nvPr/>
          </p:nvSpPr>
          <p:spPr bwMode="auto">
            <a:xfrm>
              <a:off x="5257800" y="2057400"/>
              <a:ext cx="381000" cy="381001"/>
            </a:xfrm>
            <a:prstGeom prst="arc">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144" fontAlgn="base" hangingPunct="0">
                <a:lnSpc>
                  <a:spcPct val="93000"/>
                </a:lnSpc>
                <a:spcBef>
                  <a:spcPct val="0"/>
                </a:spcBef>
                <a:spcAft>
                  <a:spcPct val="0"/>
                </a:spcAft>
                <a:buClr>
                  <a:srgbClr val="000000"/>
                </a:buClr>
                <a:buSzPct val="100000"/>
              </a:pPr>
              <a:endParaRPr lang="en-US">
                <a:solidFill>
                  <a:srgbClr val="000000"/>
                </a:solidFill>
                <a:latin typeface="Arial" charset="0"/>
                <a:ea typeface="Arial Unicode MS" pitchFamily="34" charset="-128"/>
                <a:cs typeface="Arial Unicode MS" pitchFamily="34" charset="-128"/>
              </a:endParaRPr>
            </a:p>
          </p:txBody>
        </p:sp>
      </p:grpSp>
      <p:pic>
        <p:nvPicPr>
          <p:cNvPr id="21" name="Picture 3" descr="\\MV-FS\Projects\Cisco\References\Brand Assets\Kubrick Icons\Device Icons\Device_switch_3062_default_256.png"/>
          <p:cNvPicPr>
            <a:picLocks noChangeAspect="1" noChangeArrowheads="1"/>
          </p:cNvPicPr>
          <p:nvPr/>
        </p:nvPicPr>
        <p:blipFill>
          <a:blip r:embed="rId4" cstate="print"/>
          <a:srcRect/>
          <a:stretch>
            <a:fillRect/>
          </a:stretch>
        </p:blipFill>
        <p:spPr bwMode="auto">
          <a:xfrm>
            <a:off x="2010207" y="3062086"/>
            <a:ext cx="808254" cy="662092"/>
          </a:xfrm>
          <a:prstGeom prst="rect">
            <a:avLst/>
          </a:prstGeom>
          <a:noFill/>
        </p:spPr>
      </p:pic>
      <p:grpSp>
        <p:nvGrpSpPr>
          <p:cNvPr id="41" name="Group 40"/>
          <p:cNvGrpSpPr/>
          <p:nvPr/>
        </p:nvGrpSpPr>
        <p:grpSpPr>
          <a:xfrm>
            <a:off x="3447591" y="1149005"/>
            <a:ext cx="993090" cy="745788"/>
            <a:chOff x="4919135" y="2046975"/>
            <a:chExt cx="1010799" cy="918721"/>
          </a:xfrm>
        </p:grpSpPr>
        <p:pic>
          <p:nvPicPr>
            <p:cNvPr id="42" name="Picture 25" descr="\\MV-FS\Projects\Cisco\References\Brand Assets\Kubrick Icons\Device Icons\Device_generic_3048_default_256.png"/>
            <p:cNvPicPr>
              <a:picLocks noChangeAspect="1" noChangeArrowheads="1"/>
            </p:cNvPicPr>
            <p:nvPr/>
          </p:nvPicPr>
          <p:blipFill>
            <a:blip r:embed="rId5" cstate="print"/>
            <a:srcRect/>
            <a:stretch>
              <a:fillRect/>
            </a:stretch>
          </p:blipFill>
          <p:spPr bwMode="auto">
            <a:xfrm>
              <a:off x="4919135" y="2046975"/>
              <a:ext cx="1010799" cy="918721"/>
            </a:xfrm>
            <a:prstGeom prst="rect">
              <a:avLst/>
            </a:prstGeom>
            <a:noFill/>
          </p:spPr>
        </p:pic>
        <p:grpSp>
          <p:nvGrpSpPr>
            <p:cNvPr id="43" name="Group 603"/>
            <p:cNvGrpSpPr>
              <a:grpSpLocks/>
            </p:cNvGrpSpPr>
            <p:nvPr/>
          </p:nvGrpSpPr>
          <p:grpSpPr bwMode="auto">
            <a:xfrm>
              <a:off x="5222435" y="2321802"/>
              <a:ext cx="382500" cy="528596"/>
              <a:chOff x="6556" y="492"/>
              <a:chExt cx="2551" cy="3655"/>
            </a:xfrm>
            <a:solidFill>
              <a:srgbClr val="FFFFFF"/>
            </a:solidFill>
            <a:effectLst>
              <a:outerShdw blurRad="63500" sx="102000" sy="102000" algn="ctr" rotWithShape="0">
                <a:prstClr val="black">
                  <a:alpha val="40000"/>
                </a:prstClr>
              </a:outerShdw>
            </a:effectLst>
          </p:grpSpPr>
          <p:sp>
            <p:nvSpPr>
              <p:cNvPr id="4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4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4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4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4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4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5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sp>
            <p:nvSpPr>
              <p:cNvPr id="6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rgbClr val="FFFFFF"/>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lumMod val="50000"/>
                    </a:schemeClr>
                  </a:solidFill>
                  <a:effectLst/>
                  <a:uLnTx/>
                  <a:uFillTx/>
                  <a:latin typeface="Arial"/>
                  <a:ea typeface="+mn-ea"/>
                  <a:cs typeface="+mn-cs"/>
                </a:endParaRPr>
              </a:p>
            </p:txBody>
          </p:sp>
        </p:grpSp>
      </p:grpSp>
      <p:pic>
        <p:nvPicPr>
          <p:cNvPr id="77" name="Picture 2"/>
          <p:cNvPicPr>
            <a:picLocks noChangeAspect="1" noChangeArrowheads="1"/>
          </p:cNvPicPr>
          <p:nvPr/>
        </p:nvPicPr>
        <p:blipFill>
          <a:blip r:embed="rId6" cstate="print"/>
          <a:srcRect/>
          <a:stretch>
            <a:fillRect/>
          </a:stretch>
        </p:blipFill>
        <p:spPr bwMode="auto">
          <a:xfrm>
            <a:off x="1174470" y="2077739"/>
            <a:ext cx="412535" cy="500071"/>
          </a:xfrm>
          <a:prstGeom prst="rect">
            <a:avLst/>
          </a:prstGeom>
          <a:noFill/>
          <a:ln w="9525">
            <a:noFill/>
            <a:miter lim="800000"/>
            <a:headEnd/>
            <a:tailEnd/>
          </a:ln>
        </p:spPr>
      </p:pic>
      <p:pic>
        <p:nvPicPr>
          <p:cNvPr id="79" name="Picture 78" descr="PC-device.png"/>
          <p:cNvPicPr>
            <a:picLocks noChangeAspect="1"/>
          </p:cNvPicPr>
          <p:nvPr/>
        </p:nvPicPr>
        <p:blipFill>
          <a:blip r:embed="rId7" cstate="print"/>
          <a:stretch>
            <a:fillRect/>
          </a:stretch>
        </p:blipFill>
        <p:spPr>
          <a:xfrm>
            <a:off x="955301" y="2788466"/>
            <a:ext cx="775272" cy="476426"/>
          </a:xfrm>
          <a:prstGeom prst="rect">
            <a:avLst/>
          </a:prstGeom>
          <a:effectLst>
            <a:outerShdw blurRad="317500" dist="38100" dir="2700000" algn="tl" rotWithShape="0">
              <a:prstClr val="black">
                <a:alpha val="67000"/>
              </a:prstClr>
            </a:outerShdw>
          </a:effectLst>
        </p:spPr>
      </p:pic>
      <p:pic>
        <p:nvPicPr>
          <p:cNvPr id="80" name="Picture 171" descr="Device_cloud_white_3041_default_256.png"/>
          <p:cNvPicPr>
            <a:picLocks noChangeAspect="1"/>
          </p:cNvPicPr>
          <p:nvPr/>
        </p:nvPicPr>
        <p:blipFill>
          <a:blip r:embed="rId8"/>
          <a:srcRect/>
          <a:stretch>
            <a:fillRect/>
          </a:stretch>
        </p:blipFill>
        <p:spPr bwMode="auto">
          <a:xfrm>
            <a:off x="4733570" y="2496210"/>
            <a:ext cx="1188879" cy="717629"/>
          </a:xfrm>
          <a:prstGeom prst="rect">
            <a:avLst/>
          </a:prstGeom>
          <a:noFill/>
          <a:ln w="9525">
            <a:noFill/>
            <a:miter lim="800000"/>
            <a:headEnd/>
            <a:tailEnd/>
          </a:ln>
        </p:spPr>
      </p:pic>
      <p:sp>
        <p:nvSpPr>
          <p:cNvPr id="69" name="Freeform 68"/>
          <p:cNvSpPr/>
          <p:nvPr/>
        </p:nvSpPr>
        <p:spPr>
          <a:xfrm>
            <a:off x="1888332" y="2430214"/>
            <a:ext cx="3493231" cy="379403"/>
          </a:xfrm>
          <a:custGeom>
            <a:avLst/>
            <a:gdLst>
              <a:gd name="connsiteX0" fmla="*/ 0 w 2734160"/>
              <a:gd name="connsiteY0" fmla="*/ 42974 h 316353"/>
              <a:gd name="connsiteX1" fmla="*/ 590932 w 2734160"/>
              <a:gd name="connsiteY1" fmla="*/ 16518 h 316353"/>
              <a:gd name="connsiteX2" fmla="*/ 1569937 w 2734160"/>
              <a:gd name="connsiteY2" fmla="*/ 263441 h 316353"/>
              <a:gd name="connsiteX3" fmla="*/ 2734160 w 2734160"/>
              <a:gd name="connsiteY3" fmla="*/ 316353 h 316353"/>
            </a:gdLst>
            <a:ahLst/>
            <a:cxnLst>
              <a:cxn ang="0">
                <a:pos x="connsiteX0" y="connsiteY0"/>
              </a:cxn>
              <a:cxn ang="0">
                <a:pos x="connsiteX1" y="connsiteY1"/>
              </a:cxn>
              <a:cxn ang="0">
                <a:pos x="connsiteX2" y="connsiteY2"/>
              </a:cxn>
              <a:cxn ang="0">
                <a:pos x="connsiteX3" y="connsiteY3"/>
              </a:cxn>
            </a:cxnLst>
            <a:rect l="l" t="t" r="r" b="b"/>
            <a:pathLst>
              <a:path w="2734160" h="316353">
                <a:moveTo>
                  <a:pt x="0" y="42974"/>
                </a:moveTo>
                <a:cubicBezTo>
                  <a:pt x="164638" y="11374"/>
                  <a:pt x="329276" y="-20226"/>
                  <a:pt x="590932" y="16518"/>
                </a:cubicBezTo>
                <a:cubicBezTo>
                  <a:pt x="852588" y="53262"/>
                  <a:pt x="1212732" y="213469"/>
                  <a:pt x="1569937" y="263441"/>
                </a:cubicBezTo>
                <a:cubicBezTo>
                  <a:pt x="1927142" y="313413"/>
                  <a:pt x="2734160" y="316353"/>
                  <a:pt x="2734160" y="316353"/>
                </a:cubicBezTo>
              </a:path>
            </a:pathLst>
          </a:custGeom>
          <a:ln w="38100"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4" name="Freeform 83"/>
          <p:cNvSpPr/>
          <p:nvPr/>
        </p:nvSpPr>
        <p:spPr>
          <a:xfrm>
            <a:off x="1922139" y="3021148"/>
            <a:ext cx="3436888" cy="456635"/>
          </a:xfrm>
          <a:custGeom>
            <a:avLst/>
            <a:gdLst>
              <a:gd name="connsiteX0" fmla="*/ 0 w 2593041"/>
              <a:gd name="connsiteY0" fmla="*/ 352747 h 380750"/>
              <a:gd name="connsiteX1" fmla="*/ 749688 w 2593041"/>
              <a:gd name="connsiteY1" fmla="*/ 352747 h 380750"/>
              <a:gd name="connsiteX2" fmla="*/ 1428818 w 2593041"/>
              <a:gd name="connsiteY2" fmla="*/ 61731 h 380750"/>
              <a:gd name="connsiteX3" fmla="*/ 2593041 w 2593041"/>
              <a:gd name="connsiteY3" fmla="*/ 0 h 380750"/>
            </a:gdLst>
            <a:ahLst/>
            <a:cxnLst>
              <a:cxn ang="0">
                <a:pos x="connsiteX0" y="connsiteY0"/>
              </a:cxn>
              <a:cxn ang="0">
                <a:pos x="connsiteX1" y="connsiteY1"/>
              </a:cxn>
              <a:cxn ang="0">
                <a:pos x="connsiteX2" y="connsiteY2"/>
              </a:cxn>
              <a:cxn ang="0">
                <a:pos x="connsiteX3" y="connsiteY3"/>
              </a:cxn>
            </a:cxnLst>
            <a:rect l="l" t="t" r="r" b="b"/>
            <a:pathLst>
              <a:path w="2593041" h="380750">
                <a:moveTo>
                  <a:pt x="0" y="352747"/>
                </a:moveTo>
                <a:cubicBezTo>
                  <a:pt x="255776" y="376998"/>
                  <a:pt x="511552" y="401250"/>
                  <a:pt x="749688" y="352747"/>
                </a:cubicBezTo>
                <a:cubicBezTo>
                  <a:pt x="987824" y="304244"/>
                  <a:pt x="1121593" y="120522"/>
                  <a:pt x="1428818" y="61731"/>
                </a:cubicBezTo>
                <a:cubicBezTo>
                  <a:pt x="1736043" y="2940"/>
                  <a:pt x="2593041" y="0"/>
                  <a:pt x="2593041" y="0"/>
                </a:cubicBezTo>
              </a:path>
            </a:pathLst>
          </a:custGeom>
          <a:ln w="38100"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85" name="Picture 3" descr="C:\Users\aakhter\Pictures\Microsoft Clip Organizer\search_1068_25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9839" y="2257031"/>
            <a:ext cx="644845" cy="605472"/>
          </a:xfrm>
          <a:prstGeom prst="rect">
            <a:avLst/>
          </a:prstGeom>
          <a:noFill/>
          <a:extLst>
            <a:ext uri="{909E8E84-426E-40dd-AFC4-6F175D3DCCD1}">
              <a14:hiddenFill xmlns="" xmlns:a14="http://schemas.microsoft.com/office/drawing/2010/main">
                <a:solidFill>
                  <a:srgbClr val="FFFFFF"/>
                </a:solidFill>
              </a14:hiddenFill>
            </a:ext>
          </a:extLst>
        </p:spPr>
      </p:pic>
      <p:pic>
        <p:nvPicPr>
          <p:cNvPr id="86" name="Picture 3" descr="C:\Users\aakhter\Pictures\Microsoft Clip Organizer\search_1068_25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8059" y="3106110"/>
            <a:ext cx="644845" cy="60547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91" name="Straight Arrow Connector 90"/>
          <p:cNvCxnSpPr/>
          <p:nvPr/>
        </p:nvCxnSpPr>
        <p:spPr>
          <a:xfrm flipV="1">
            <a:off x="4142031" y="1857755"/>
            <a:ext cx="1" cy="560543"/>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88" name="Picture 3" descr="C:\Users\aakhter\Pictures\Microsoft Clip Organizer\search_1068_25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0061" y="1818780"/>
            <a:ext cx="644845" cy="605472"/>
          </a:xfrm>
          <a:prstGeom prst="rect">
            <a:avLst/>
          </a:prstGeom>
          <a:noFill/>
          <a:extLst>
            <a:ext uri="{909E8E84-426E-40dd-AFC4-6F175D3DCCD1}">
              <a14:hiddenFill xmlns="" xmlns:a14="http://schemas.microsoft.com/office/drawing/2010/main">
                <a:solidFill>
                  <a:srgbClr val="FFFFFF"/>
                </a:solidFill>
              </a14:hiddenFill>
            </a:ext>
          </a:extLst>
        </p:spPr>
      </p:pic>
      <p:pic>
        <p:nvPicPr>
          <p:cNvPr id="101" name="Picture 100"/>
          <p:cNvPicPr>
            <a:picLocks noChangeAspect="1"/>
          </p:cNvPicPr>
          <p:nvPr/>
        </p:nvPicPr>
        <p:blipFill>
          <a:blip r:embed="rId10"/>
          <a:stretch>
            <a:fillRect/>
          </a:stretch>
        </p:blipFill>
        <p:spPr>
          <a:xfrm>
            <a:off x="523937" y="3277685"/>
            <a:ext cx="500110" cy="589568"/>
          </a:xfrm>
          <a:prstGeom prst="rect">
            <a:avLst/>
          </a:prstGeom>
        </p:spPr>
      </p:pic>
      <p:pic>
        <p:nvPicPr>
          <p:cNvPr id="102" name="Picture 101"/>
          <p:cNvPicPr>
            <a:picLocks noChangeAspect="1"/>
          </p:cNvPicPr>
          <p:nvPr/>
        </p:nvPicPr>
        <p:blipFill>
          <a:blip r:embed="rId11"/>
          <a:stretch>
            <a:fillRect/>
          </a:stretch>
        </p:blipFill>
        <p:spPr>
          <a:xfrm>
            <a:off x="1043335" y="3471893"/>
            <a:ext cx="700345" cy="501118"/>
          </a:xfrm>
          <a:prstGeom prst="rect">
            <a:avLst/>
          </a:prstGeom>
        </p:spPr>
      </p:pic>
      <p:pic>
        <p:nvPicPr>
          <p:cNvPr id="103" name="Picture 102"/>
          <p:cNvPicPr>
            <a:picLocks noChangeAspect="1"/>
          </p:cNvPicPr>
          <p:nvPr/>
        </p:nvPicPr>
        <p:blipFill>
          <a:blip r:embed="rId12"/>
          <a:stretch>
            <a:fillRect/>
          </a:stretch>
        </p:blipFill>
        <p:spPr>
          <a:xfrm>
            <a:off x="577992" y="2365729"/>
            <a:ext cx="517538" cy="380436"/>
          </a:xfrm>
          <a:prstGeom prst="rect">
            <a:avLst/>
          </a:prstGeom>
        </p:spPr>
      </p:pic>
      <p:grpSp>
        <p:nvGrpSpPr>
          <p:cNvPr id="116" name="Group 256"/>
          <p:cNvGrpSpPr/>
          <p:nvPr/>
        </p:nvGrpSpPr>
        <p:grpSpPr>
          <a:xfrm>
            <a:off x="5198506" y="1141556"/>
            <a:ext cx="440225" cy="786538"/>
            <a:chOff x="7850729" y="2049133"/>
            <a:chExt cx="458951" cy="714238"/>
          </a:xfrm>
        </p:grpSpPr>
        <p:pic>
          <p:nvPicPr>
            <p:cNvPr id="117" name="Picture 50" descr="C:\Users\Jeremy Golden\Downloads\Kubrick Icons YES\Device_database_3036_default_256.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850729" y="2304420"/>
              <a:ext cx="458951" cy="458951"/>
            </a:xfrm>
            <a:prstGeom prst="rect">
              <a:avLst/>
            </a:prstGeom>
            <a:noFill/>
            <a:extLst>
              <a:ext uri="{909E8E84-426E-40dd-AFC4-6F175D3DCCD1}">
                <a14:hiddenFill xmlns="" xmlns:a14="http://schemas.microsoft.com/office/drawing/2010/main">
                  <a:solidFill>
                    <a:srgbClr val="FFFFFF"/>
                  </a:solidFill>
                </a14:hiddenFill>
              </a:ext>
            </a:extLst>
          </p:spPr>
        </p:pic>
        <p:pic>
          <p:nvPicPr>
            <p:cNvPr id="118" name="Picture 50" descr="C:\Users\Jeremy Golden\Downloads\Kubrick Icons YES\Device_database_3036_default_256.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850729" y="2171357"/>
              <a:ext cx="458951" cy="458951"/>
            </a:xfrm>
            <a:prstGeom prst="rect">
              <a:avLst/>
            </a:prstGeom>
            <a:noFill/>
            <a:extLst>
              <a:ext uri="{909E8E84-426E-40dd-AFC4-6F175D3DCCD1}">
                <a14:hiddenFill xmlns="" xmlns:a14="http://schemas.microsoft.com/office/drawing/2010/main">
                  <a:solidFill>
                    <a:srgbClr val="FFFFFF"/>
                  </a:solidFill>
                </a14:hiddenFill>
              </a:ext>
            </a:extLst>
          </p:spPr>
        </p:pic>
        <p:pic>
          <p:nvPicPr>
            <p:cNvPr id="119" name="Picture 50" descr="C:\Users\Jeremy Golden\Downloads\Kubrick Icons YES\Device_database_3036_default_256.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850729" y="2049133"/>
              <a:ext cx="458951" cy="45895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20" name="Rectangle 119"/>
          <p:cNvSpPr/>
          <p:nvPr/>
        </p:nvSpPr>
        <p:spPr>
          <a:xfrm>
            <a:off x="4977524" y="1081135"/>
            <a:ext cx="1174241" cy="261610"/>
          </a:xfrm>
          <a:prstGeom prst="rect">
            <a:avLst/>
          </a:prstGeom>
        </p:spPr>
        <p:txBody>
          <a:bodyPr wrap="square">
            <a:spAutoFit/>
          </a:bodyPr>
          <a:lstStyle/>
          <a:p>
            <a:r>
              <a:rPr lang="en-US" sz="1100" dirty="0" smtClean="0">
                <a:solidFill>
                  <a:schemeClr val="tx1">
                    <a:lumMod val="85000"/>
                    <a:lumOff val="15000"/>
                  </a:schemeClr>
                </a:solidFill>
              </a:rPr>
              <a:t>Cisco Feed</a:t>
            </a:r>
          </a:p>
        </p:txBody>
      </p:sp>
      <p:sp>
        <p:nvSpPr>
          <p:cNvPr id="121" name="Left Arrow 120"/>
          <p:cNvSpPr/>
          <p:nvPr/>
        </p:nvSpPr>
        <p:spPr>
          <a:xfrm>
            <a:off x="4599469" y="1431318"/>
            <a:ext cx="467453" cy="264561"/>
          </a:xfrm>
          <a:prstGeom prst="lef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67331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14301"/>
            <a:ext cx="8580923" cy="519545"/>
          </a:xfrm>
        </p:spPr>
        <p:txBody>
          <a:bodyPr/>
          <a:lstStyle/>
          <a:p>
            <a:r>
              <a:rPr lang="en-US" dirty="0" smtClean="0"/>
              <a:t>Easy Connect </a:t>
            </a:r>
            <a:r>
              <a:rPr lang="ja-JP" altLang="en-US" dirty="0" smtClean="0"/>
              <a:t>ネットワークセッション</a:t>
            </a:r>
            <a:endParaRPr lang="en-US" dirty="0"/>
          </a:p>
        </p:txBody>
      </p:sp>
      <p:sp>
        <p:nvSpPr>
          <p:cNvPr id="3" name="TextBox 2"/>
          <p:cNvSpPr txBox="1"/>
          <p:nvPr/>
        </p:nvSpPr>
        <p:spPr>
          <a:xfrm>
            <a:off x="244699" y="857250"/>
            <a:ext cx="7984901" cy="4062651"/>
          </a:xfrm>
          <a:prstGeom prst="rect">
            <a:avLst/>
          </a:prstGeom>
          <a:noFill/>
        </p:spPr>
        <p:txBody>
          <a:bodyPr wrap="square" rtlCol="0">
            <a:spAutoFit/>
          </a:bodyPr>
          <a:lstStyle/>
          <a:p>
            <a:pPr lvl="0"/>
            <a:r>
              <a:rPr lang="ja-JP" altLang="en-US" sz="2000" b="1" dirty="0" smtClean="0"/>
              <a:t>セッションアクティブ</a:t>
            </a:r>
            <a:endParaRPr lang="en-US" altLang="ja-JP" sz="2000" b="1" dirty="0" smtClean="0"/>
          </a:p>
          <a:p>
            <a:pPr lvl="0"/>
            <a:r>
              <a:rPr lang="ja-JP" altLang="en-US" dirty="0" smtClean="0"/>
              <a:t>ネットワークへのアクセスを認可されたあとのセッション。このセッションは</a:t>
            </a:r>
            <a:r>
              <a:rPr lang="en-US" dirty="0" smtClean="0"/>
              <a:t>RADIUS </a:t>
            </a:r>
            <a:r>
              <a:rPr lang="en-US" dirty="0"/>
              <a:t>accounting </a:t>
            </a:r>
            <a:r>
              <a:rPr lang="ja-JP" altLang="en-US" dirty="0" smtClean="0"/>
              <a:t>アップデート</a:t>
            </a:r>
            <a:r>
              <a:rPr lang="en-US" dirty="0" smtClean="0"/>
              <a:t> </a:t>
            </a:r>
            <a:r>
              <a:rPr lang="en-US" dirty="0"/>
              <a:t>(keep-alive) </a:t>
            </a:r>
            <a:r>
              <a:rPr lang="ja-JP" altLang="en-US" dirty="0" smtClean="0"/>
              <a:t>を受信する。</a:t>
            </a:r>
            <a:endParaRPr lang="en-US" dirty="0" smtClean="0"/>
          </a:p>
          <a:p>
            <a:pPr lvl="0"/>
            <a:endParaRPr lang="en-US" dirty="0"/>
          </a:p>
          <a:p>
            <a:pPr lvl="0"/>
            <a:r>
              <a:rPr lang="ja-JP" altLang="en-US" sz="2000" b="1" dirty="0" smtClean="0"/>
              <a:t>セッションインアクティブ</a:t>
            </a:r>
            <a:r>
              <a:rPr lang="en-US" altLang="ja-JP" sz="2000" b="1" dirty="0" smtClean="0"/>
              <a:t> </a:t>
            </a:r>
            <a:r>
              <a:rPr lang="en-US" sz="2000" b="1" dirty="0" smtClean="0"/>
              <a:t>(</a:t>
            </a:r>
            <a:r>
              <a:rPr lang="ja-JP" altLang="en-US" sz="2000" b="1" dirty="0" smtClean="0"/>
              <a:t>キャッシュ</a:t>
            </a:r>
            <a:r>
              <a:rPr lang="en-US" sz="2000" b="1" dirty="0" smtClean="0"/>
              <a:t>)</a:t>
            </a:r>
            <a:endParaRPr lang="en-US" b="1" dirty="0"/>
          </a:p>
          <a:p>
            <a:pPr lvl="0"/>
            <a:r>
              <a:rPr lang="ja-JP" altLang="en-US" dirty="0" smtClean="0"/>
              <a:t>セッションは既にアクティブではないが、</a:t>
            </a:r>
            <a:r>
              <a:rPr lang="en-US" altLang="ja-JP" dirty="0" smtClean="0"/>
              <a:t>AD Identity Cache</a:t>
            </a:r>
            <a:r>
              <a:rPr lang="ja-JP" altLang="en-US" dirty="0" smtClean="0"/>
              <a:t>は有効なため、データはキャッシュされている状態。この期間にユーザが再度</a:t>
            </a:r>
            <a:r>
              <a:rPr lang="en-US" altLang="ja-JP" dirty="0" smtClean="0"/>
              <a:t>AD</a:t>
            </a:r>
            <a:r>
              <a:rPr lang="ja-JP" altLang="en-US" dirty="0" smtClean="0"/>
              <a:t>ログインした場合、チケットが有効なため、</a:t>
            </a:r>
            <a:r>
              <a:rPr lang="en-US" altLang="ja-JP" dirty="0" smtClean="0"/>
              <a:t>WMI</a:t>
            </a:r>
            <a:r>
              <a:rPr lang="ja-JP" altLang="en-US" dirty="0" smtClean="0"/>
              <a:t>イベントが</a:t>
            </a:r>
            <a:r>
              <a:rPr lang="en-US" altLang="ja-JP" dirty="0" smtClean="0"/>
              <a:t>ISE</a:t>
            </a:r>
            <a:r>
              <a:rPr lang="ja-JP" altLang="en-US" dirty="0" smtClean="0"/>
              <a:t>に送信されないため、保持が必要。キャッシュされた</a:t>
            </a:r>
            <a:r>
              <a:rPr lang="en-US" altLang="ja-JP" dirty="0" smtClean="0"/>
              <a:t>IP</a:t>
            </a:r>
            <a:r>
              <a:rPr lang="ja-JP" altLang="en-US" dirty="0" smtClean="0"/>
              <a:t>アドレスは、マージされたセッションの最後に保持していた</a:t>
            </a:r>
            <a:r>
              <a:rPr lang="en-US" altLang="ja-JP" dirty="0" smtClean="0"/>
              <a:t>IP</a:t>
            </a:r>
            <a:r>
              <a:rPr lang="ja-JP" altLang="en-US" dirty="0" smtClean="0"/>
              <a:t>アドレスとなる。</a:t>
            </a:r>
            <a:endParaRPr lang="en-US" altLang="ja-JP" dirty="0" smtClean="0"/>
          </a:p>
          <a:p>
            <a:pPr lvl="0"/>
            <a:endParaRPr lang="en-US" dirty="0"/>
          </a:p>
          <a:p>
            <a:pPr lvl="0"/>
            <a:r>
              <a:rPr lang="ja-JP" altLang="en-US" sz="2000" b="1" dirty="0" smtClean="0"/>
              <a:t>セッションターミネート</a:t>
            </a:r>
            <a:endParaRPr lang="en-US" altLang="ja-JP" sz="2000" b="1" dirty="0" smtClean="0"/>
          </a:p>
          <a:p>
            <a:pPr lvl="0"/>
            <a:r>
              <a:rPr lang="ja-JP" altLang="en-US" dirty="0" smtClean="0"/>
              <a:t>セッションはアクティブではなく、キャッシュも利用できない状態。同じユーザがログインした場合、一番初めのフローから開始。</a:t>
            </a:r>
            <a:endParaRPr lang="en-US" dirty="0"/>
          </a:p>
        </p:txBody>
      </p:sp>
      <p:grpSp>
        <p:nvGrpSpPr>
          <p:cNvPr id="4" name="Group 3"/>
          <p:cNvGrpSpPr>
            <a:grpSpLocks/>
          </p:cNvGrpSpPr>
          <p:nvPr/>
        </p:nvGrpSpPr>
        <p:grpSpPr bwMode="auto">
          <a:xfrm>
            <a:off x="7677582" y="70834"/>
            <a:ext cx="1393598" cy="621506"/>
            <a:chOff x="4464" y="0"/>
            <a:chExt cx="1229" cy="522"/>
          </a:xfrm>
        </p:grpSpPr>
        <p:pic>
          <p:nvPicPr>
            <p:cNvPr id="5" name="Picture 4" descr="MCj037105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4" y="0"/>
              <a:ext cx="476" cy="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4921" y="144"/>
              <a:ext cx="772"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200" dirty="0">
                  <a:solidFill>
                    <a:srgbClr val="1F497D"/>
                  </a:solidFill>
                </a:rPr>
                <a:t>For Your</a:t>
              </a:r>
            </a:p>
            <a:p>
              <a:pPr algn="ctr">
                <a:lnSpc>
                  <a:spcPct val="90000"/>
                </a:lnSpc>
              </a:pPr>
              <a:r>
                <a:rPr lang="en-US" sz="1200" dirty="0">
                  <a:solidFill>
                    <a:srgbClr val="1F497D"/>
                  </a:solidFill>
                </a:rPr>
                <a:t>Reference</a:t>
              </a:r>
            </a:p>
          </p:txBody>
        </p:sp>
      </p:grpSp>
    </p:spTree>
    <p:extLst>
      <p:ext uri="{BB962C8B-B14F-4D97-AF65-F5344CB8AC3E}">
        <p14:creationId xmlns:p14="http://schemas.microsoft.com/office/powerpoint/2010/main" val="1092848889"/>
      </p:ext>
    </p:ext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14301"/>
            <a:ext cx="8580923" cy="519545"/>
          </a:xfrm>
        </p:spPr>
        <p:txBody>
          <a:bodyPr/>
          <a:lstStyle/>
          <a:p>
            <a:r>
              <a:rPr lang="en-US" dirty="0" err="1" smtClean="0"/>
              <a:t>EasyConnect</a:t>
            </a:r>
            <a:r>
              <a:rPr lang="en-US" dirty="0" smtClean="0"/>
              <a:t> – </a:t>
            </a:r>
            <a:r>
              <a:rPr lang="ja-JP" altLang="en-US" dirty="0" smtClean="0"/>
              <a:t>ユーザログオフ</a:t>
            </a:r>
            <a:endParaRPr lang="en-US" dirty="0"/>
          </a:p>
        </p:txBody>
      </p:sp>
      <p:graphicFrame>
        <p:nvGraphicFramePr>
          <p:cNvPr id="7" name="Table 6"/>
          <p:cNvGraphicFramePr>
            <a:graphicFrameLocks noGrp="1"/>
          </p:cNvGraphicFramePr>
          <p:nvPr>
            <p:extLst/>
          </p:nvPr>
        </p:nvGraphicFramePr>
        <p:xfrm>
          <a:off x="445758" y="2296138"/>
          <a:ext cx="8352325" cy="2731335"/>
        </p:xfrm>
        <a:graphic>
          <a:graphicData uri="http://schemas.openxmlformats.org/drawingml/2006/table">
            <a:tbl>
              <a:tblPr firstRow="1" bandRow="1" bandCol="1">
                <a:tableStyleId>{69012ECD-51FC-41F1-AA8D-1B2483CD663E}</a:tableStyleId>
              </a:tblPr>
              <a:tblGrid>
                <a:gridCol w="1761068"/>
                <a:gridCol w="1397000"/>
                <a:gridCol w="5194257"/>
              </a:tblGrid>
              <a:tr h="550028">
                <a:tc>
                  <a:txBody>
                    <a:bodyPr/>
                    <a:lstStyle/>
                    <a:p>
                      <a:pPr>
                        <a:spcAft>
                          <a:spcPts val="300"/>
                        </a:spcAft>
                        <a:tabLst>
                          <a:tab pos="914400" algn="l"/>
                          <a:tab pos="2171700" algn="l"/>
                        </a:tabLst>
                      </a:pPr>
                      <a:r>
                        <a:rPr lang="ja-JP" altLang="en-US" sz="1400" dirty="0" smtClean="0">
                          <a:effectLst/>
                        </a:rPr>
                        <a:t>アクティブセッションのユーザ名と異なるユーザ名</a:t>
                      </a:r>
                      <a:endParaRPr lang="en-US" sz="1400" dirty="0">
                        <a:solidFill>
                          <a:srgbClr val="000000"/>
                        </a:solidFill>
                        <a:effectLst/>
                        <a:latin typeface="Times New Roman" charset="0"/>
                        <a:ea typeface="Times New Roman" charset="0"/>
                      </a:endParaRPr>
                    </a:p>
                  </a:txBody>
                  <a:tcPr marL="68580" marR="68580" marT="0" marB="0"/>
                </a:tc>
                <a:tc>
                  <a:txBody>
                    <a:bodyPr/>
                    <a:lstStyle/>
                    <a:p>
                      <a:pPr>
                        <a:spcAft>
                          <a:spcPts val="300"/>
                        </a:spcAft>
                        <a:tabLst>
                          <a:tab pos="914400" algn="l"/>
                          <a:tab pos="2171700" algn="l"/>
                        </a:tabLst>
                      </a:pPr>
                      <a:r>
                        <a:rPr lang="ja-JP" altLang="en-US" sz="1400" dirty="0" smtClean="0">
                          <a:effectLst/>
                        </a:rPr>
                        <a:t>アクティブセッションの</a:t>
                      </a:r>
                      <a:r>
                        <a:rPr lang="en-US" altLang="ja-JP" sz="1400" dirty="0" smtClean="0">
                          <a:effectLst/>
                        </a:rPr>
                        <a:t>IP</a:t>
                      </a:r>
                      <a:r>
                        <a:rPr lang="ja-JP" altLang="en-US" sz="1400" dirty="0" smtClean="0">
                          <a:effectLst/>
                        </a:rPr>
                        <a:t>と異なる</a:t>
                      </a:r>
                      <a:r>
                        <a:rPr lang="en-US" altLang="ja-JP" sz="1400" dirty="0" smtClean="0">
                          <a:effectLst/>
                        </a:rPr>
                        <a:t>IP</a:t>
                      </a:r>
                      <a:r>
                        <a:rPr lang="ja-JP" altLang="en-US" sz="1400" dirty="0" smtClean="0">
                          <a:effectLst/>
                        </a:rPr>
                        <a:t>アドレス</a:t>
                      </a:r>
                      <a:endParaRPr lang="en-US" sz="1400" dirty="0">
                        <a:solidFill>
                          <a:srgbClr val="000000"/>
                        </a:solidFill>
                        <a:effectLst/>
                        <a:latin typeface="Times New Roman" charset="0"/>
                        <a:ea typeface="Times New Roman" charset="0"/>
                      </a:endParaRPr>
                    </a:p>
                  </a:txBody>
                  <a:tcPr marL="68580" marR="68580" marT="0" marB="0"/>
                </a:tc>
                <a:tc>
                  <a:txBody>
                    <a:bodyPr/>
                    <a:lstStyle/>
                    <a:p>
                      <a:pPr>
                        <a:spcAft>
                          <a:spcPts val="300"/>
                        </a:spcAft>
                        <a:tabLst>
                          <a:tab pos="914400" algn="l"/>
                          <a:tab pos="2171700" algn="l"/>
                        </a:tabLst>
                      </a:pPr>
                      <a:r>
                        <a:rPr lang="ja-JP" altLang="en-US" sz="1400" dirty="0" smtClean="0">
                          <a:effectLst/>
                        </a:rPr>
                        <a:t>期待動作</a:t>
                      </a:r>
                      <a:endParaRPr lang="en-US" sz="1400" dirty="0">
                        <a:solidFill>
                          <a:srgbClr val="000000"/>
                        </a:solidFill>
                        <a:effectLst/>
                        <a:latin typeface="Times New Roman" charset="0"/>
                        <a:ea typeface="Times New Roman" charset="0"/>
                      </a:endParaRPr>
                    </a:p>
                  </a:txBody>
                  <a:tcPr marL="68580" marR="68580" marT="0" marB="0" anchor="ctr"/>
                </a:tc>
              </a:tr>
              <a:tr h="275015">
                <a:tc>
                  <a:txBody>
                    <a:bodyPr/>
                    <a:lstStyle/>
                    <a:p>
                      <a:pPr algn="ctr">
                        <a:spcAft>
                          <a:spcPts val="300"/>
                        </a:spcAft>
                        <a:tabLst>
                          <a:tab pos="914400" algn="l"/>
                          <a:tab pos="2171700" algn="l"/>
                        </a:tabLst>
                      </a:pPr>
                      <a:r>
                        <a:rPr lang="en-US" sz="1400" dirty="0">
                          <a:solidFill>
                            <a:schemeClr val="tx2">
                              <a:lumMod val="75000"/>
                            </a:schemeClr>
                          </a:solidFill>
                          <a:effectLst/>
                        </a:rPr>
                        <a:t>No</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lgn="ctr">
                        <a:spcAft>
                          <a:spcPts val="300"/>
                        </a:spcAft>
                        <a:tabLst>
                          <a:tab pos="914400" algn="l"/>
                          <a:tab pos="2171700" algn="l"/>
                        </a:tabLst>
                      </a:pPr>
                      <a:r>
                        <a:rPr lang="en-US" sz="1400" dirty="0">
                          <a:solidFill>
                            <a:schemeClr val="tx2">
                              <a:lumMod val="75000"/>
                            </a:schemeClr>
                          </a:solidFill>
                          <a:effectLst/>
                        </a:rPr>
                        <a:t>No</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spcAft>
                          <a:spcPts val="300"/>
                        </a:spcAft>
                        <a:tabLst>
                          <a:tab pos="914400" algn="l"/>
                          <a:tab pos="2171700" algn="l"/>
                        </a:tabLst>
                      </a:pPr>
                      <a:r>
                        <a:rPr lang="en-US" sz="1400" dirty="0" smtClean="0">
                          <a:solidFill>
                            <a:schemeClr val="tx2">
                              <a:lumMod val="75000"/>
                            </a:schemeClr>
                          </a:solidFill>
                          <a:effectLst/>
                        </a:rPr>
                        <a:t>Active Session</a:t>
                      </a:r>
                      <a:r>
                        <a:rPr lang="ja-JP" altLang="en-US" sz="1400" dirty="0" smtClean="0">
                          <a:solidFill>
                            <a:schemeClr val="tx2">
                              <a:lumMod val="75000"/>
                            </a:schemeClr>
                          </a:solidFill>
                          <a:effectLst/>
                        </a:rPr>
                        <a:t>に変更なし</a:t>
                      </a:r>
                      <a:endParaRPr lang="en-US" sz="1400" dirty="0">
                        <a:solidFill>
                          <a:schemeClr val="tx2">
                            <a:lumMod val="75000"/>
                          </a:schemeClr>
                        </a:solidFill>
                        <a:effectLst/>
                        <a:latin typeface="Times New Roman" charset="0"/>
                        <a:ea typeface="Times New Roman" charset="0"/>
                      </a:endParaRPr>
                    </a:p>
                  </a:txBody>
                  <a:tcPr marL="68580" marR="68580" marT="0" marB="0"/>
                </a:tc>
              </a:tr>
              <a:tr h="550028">
                <a:tc>
                  <a:txBody>
                    <a:bodyPr/>
                    <a:lstStyle/>
                    <a:p>
                      <a:pPr algn="ctr">
                        <a:spcAft>
                          <a:spcPts val="300"/>
                        </a:spcAft>
                        <a:tabLst>
                          <a:tab pos="914400" algn="l"/>
                          <a:tab pos="2171700" algn="l"/>
                        </a:tabLst>
                      </a:pPr>
                      <a:r>
                        <a:rPr lang="en-US" sz="1400" dirty="0">
                          <a:solidFill>
                            <a:schemeClr val="tx2">
                              <a:lumMod val="75000"/>
                            </a:schemeClr>
                          </a:solidFill>
                          <a:effectLst/>
                        </a:rPr>
                        <a:t>Yes</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lgn="ctr">
                        <a:spcAft>
                          <a:spcPts val="300"/>
                        </a:spcAft>
                        <a:tabLst>
                          <a:tab pos="914400" algn="l"/>
                          <a:tab pos="2171700" algn="l"/>
                        </a:tabLst>
                      </a:pPr>
                      <a:r>
                        <a:rPr lang="en-US" sz="1400" dirty="0">
                          <a:solidFill>
                            <a:schemeClr val="tx2">
                              <a:lumMod val="75000"/>
                            </a:schemeClr>
                          </a:solidFill>
                          <a:effectLst/>
                        </a:rPr>
                        <a:t>No</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spcAft>
                          <a:spcPts val="300"/>
                        </a:spcAft>
                        <a:tabLst>
                          <a:tab pos="914400" algn="l"/>
                          <a:tab pos="2171700" algn="l"/>
                        </a:tabLst>
                      </a:pPr>
                      <a:r>
                        <a:rPr lang="en-US" sz="1400" dirty="0" smtClean="0">
                          <a:solidFill>
                            <a:schemeClr val="tx2">
                              <a:lumMod val="75000"/>
                            </a:schemeClr>
                          </a:solidFill>
                          <a:effectLst/>
                        </a:rPr>
                        <a:t>IP</a:t>
                      </a:r>
                      <a:r>
                        <a:rPr lang="ja-JP" altLang="en-US" sz="1400" dirty="0" smtClean="0">
                          <a:solidFill>
                            <a:schemeClr val="tx2">
                              <a:lumMod val="75000"/>
                            </a:schemeClr>
                          </a:solidFill>
                          <a:effectLst/>
                        </a:rPr>
                        <a:t>は同じだがユーザ名が異なる</a:t>
                      </a:r>
                      <a:endParaRPr lang="en-US" altLang="ja-JP" sz="1400" dirty="0" smtClean="0">
                        <a:solidFill>
                          <a:schemeClr val="tx2">
                            <a:lumMod val="75000"/>
                          </a:schemeClr>
                        </a:solidFill>
                        <a:effectLst/>
                      </a:endParaRPr>
                    </a:p>
                    <a:p>
                      <a:pPr>
                        <a:spcAft>
                          <a:spcPts val="300"/>
                        </a:spcAft>
                        <a:tabLst>
                          <a:tab pos="914400" algn="l"/>
                          <a:tab pos="2171700" algn="l"/>
                        </a:tabLst>
                      </a:pPr>
                      <a:r>
                        <a:rPr lang="ja-JP" altLang="en-US" sz="1400" dirty="0" smtClean="0">
                          <a:solidFill>
                            <a:schemeClr val="tx2">
                              <a:lumMod val="75000"/>
                            </a:schemeClr>
                          </a:solidFill>
                          <a:effectLst/>
                        </a:rPr>
                        <a:t>違うユーザが同エンドポイントの利用を開始したとみなす</a:t>
                      </a:r>
                      <a:r>
                        <a:rPr lang="en-US" sz="1400" dirty="0" smtClean="0">
                          <a:solidFill>
                            <a:schemeClr val="tx2">
                              <a:lumMod val="75000"/>
                            </a:schemeClr>
                          </a:solidFill>
                          <a:effectLst/>
                        </a:rPr>
                        <a:t>.</a:t>
                      </a:r>
                      <a:endParaRPr lang="en-US" sz="1400" dirty="0">
                        <a:solidFill>
                          <a:schemeClr val="tx2">
                            <a:lumMod val="75000"/>
                          </a:schemeClr>
                        </a:solidFill>
                        <a:effectLst/>
                        <a:latin typeface="Times New Roman" charset="0"/>
                        <a:ea typeface="Times New Roman" charset="0"/>
                      </a:endParaRPr>
                    </a:p>
                  </a:txBody>
                  <a:tcPr marL="68580" marR="68580" marT="0" marB="0"/>
                </a:tc>
              </a:tr>
              <a:tr h="1266212">
                <a:tc>
                  <a:txBody>
                    <a:bodyPr/>
                    <a:lstStyle/>
                    <a:p>
                      <a:pPr algn="ctr">
                        <a:spcAft>
                          <a:spcPts val="300"/>
                        </a:spcAft>
                        <a:tabLst>
                          <a:tab pos="914400" algn="l"/>
                          <a:tab pos="2171700" algn="l"/>
                        </a:tabLst>
                      </a:pPr>
                      <a:r>
                        <a:rPr lang="en-US" sz="1400" dirty="0">
                          <a:solidFill>
                            <a:schemeClr val="tx2">
                              <a:lumMod val="75000"/>
                            </a:schemeClr>
                          </a:solidFill>
                          <a:effectLst/>
                        </a:rPr>
                        <a:t>No</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lgn="ctr">
                        <a:spcAft>
                          <a:spcPts val="300"/>
                        </a:spcAft>
                        <a:tabLst>
                          <a:tab pos="914400" algn="l"/>
                          <a:tab pos="2171700" algn="l"/>
                        </a:tabLst>
                      </a:pPr>
                      <a:r>
                        <a:rPr lang="en-US" sz="1400" dirty="0">
                          <a:solidFill>
                            <a:schemeClr val="tx2">
                              <a:lumMod val="75000"/>
                            </a:schemeClr>
                          </a:solidFill>
                          <a:effectLst/>
                        </a:rPr>
                        <a:t>Yes</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marL="0" indent="0">
                        <a:spcAft>
                          <a:spcPts val="300"/>
                        </a:spcAft>
                        <a:buFont typeface="Arial" panose="020B0604020202020204" pitchFamily="34" charset="0"/>
                        <a:buNone/>
                        <a:tabLst>
                          <a:tab pos="914400" algn="l"/>
                          <a:tab pos="2171700" algn="l"/>
                        </a:tabLst>
                      </a:pPr>
                      <a:r>
                        <a:rPr lang="ja-JP" altLang="en-US" sz="1400" dirty="0" smtClean="0">
                          <a:solidFill>
                            <a:schemeClr val="tx2">
                              <a:lumMod val="75000"/>
                            </a:schemeClr>
                          </a:solidFill>
                          <a:effectLst/>
                        </a:rPr>
                        <a:t>二つのオプション</a:t>
                      </a:r>
                      <a:r>
                        <a:rPr lang="en-US" sz="1400" dirty="0" smtClean="0">
                          <a:solidFill>
                            <a:schemeClr val="tx2">
                              <a:lumMod val="75000"/>
                            </a:schemeClr>
                          </a:solidFill>
                          <a:effectLst/>
                        </a:rPr>
                        <a:t>: </a:t>
                      </a:r>
                    </a:p>
                    <a:p>
                      <a:pPr marL="169863" indent="-169863">
                        <a:spcAft>
                          <a:spcPts val="300"/>
                        </a:spcAft>
                        <a:buFont typeface="Arial" panose="020B0604020202020204" pitchFamily="34" charset="0"/>
                        <a:buChar char="•"/>
                        <a:tabLst>
                          <a:tab pos="914400" algn="l"/>
                          <a:tab pos="2171700" algn="l"/>
                        </a:tabLst>
                      </a:pPr>
                      <a:r>
                        <a:rPr lang="en-US" sz="1400" dirty="0" smtClean="0">
                          <a:solidFill>
                            <a:schemeClr val="tx2">
                              <a:lumMod val="75000"/>
                            </a:schemeClr>
                          </a:solidFill>
                          <a:effectLst/>
                        </a:rPr>
                        <a:t>MAC address </a:t>
                      </a:r>
                      <a:r>
                        <a:rPr lang="ja-JP" altLang="en-US" sz="1400" dirty="0" smtClean="0">
                          <a:solidFill>
                            <a:schemeClr val="tx2">
                              <a:lumMod val="75000"/>
                            </a:schemeClr>
                          </a:solidFill>
                          <a:effectLst/>
                        </a:rPr>
                        <a:t>が</a:t>
                      </a:r>
                      <a:r>
                        <a:rPr lang="ja-JP" altLang="en-US" sz="1400" b="1" i="0" dirty="0" smtClean="0">
                          <a:solidFill>
                            <a:srgbClr val="C00000"/>
                          </a:solidFill>
                          <a:effectLst/>
                        </a:rPr>
                        <a:t>同じ</a:t>
                      </a:r>
                      <a:r>
                        <a:rPr lang="ja-JP" altLang="en-US" sz="1400" dirty="0" smtClean="0">
                          <a:solidFill>
                            <a:schemeClr val="tx2">
                              <a:lumMod val="75000"/>
                            </a:schemeClr>
                          </a:solidFill>
                          <a:effectLst/>
                        </a:rPr>
                        <a:t>場合、同端末が別の場所でユーザログインしたとみなす</a:t>
                      </a:r>
                      <a:endParaRPr lang="en-US" altLang="ja-JP" sz="1400" dirty="0" smtClean="0">
                        <a:solidFill>
                          <a:schemeClr val="tx2">
                            <a:lumMod val="75000"/>
                          </a:schemeClr>
                        </a:solidFill>
                        <a:effectLst/>
                      </a:endParaRPr>
                    </a:p>
                    <a:p>
                      <a:pPr marL="169863" indent="-169863">
                        <a:spcAft>
                          <a:spcPts val="300"/>
                        </a:spcAft>
                        <a:buFont typeface="Arial" panose="020B0604020202020204" pitchFamily="34" charset="0"/>
                        <a:buChar char="•"/>
                        <a:tabLst>
                          <a:tab pos="914400" algn="l"/>
                          <a:tab pos="2171700" algn="l"/>
                        </a:tabLst>
                      </a:pPr>
                      <a:r>
                        <a:rPr lang="en-US" sz="1400" dirty="0" smtClean="0">
                          <a:solidFill>
                            <a:schemeClr val="tx2">
                              <a:lumMod val="75000"/>
                            </a:schemeClr>
                          </a:solidFill>
                          <a:effectLst/>
                        </a:rPr>
                        <a:t>IMAC address</a:t>
                      </a:r>
                      <a:r>
                        <a:rPr lang="ja-JP" altLang="en-US" sz="1400" dirty="0" smtClean="0">
                          <a:solidFill>
                            <a:schemeClr val="tx2">
                              <a:lumMod val="75000"/>
                            </a:schemeClr>
                          </a:solidFill>
                          <a:effectLst/>
                        </a:rPr>
                        <a:t>が</a:t>
                      </a:r>
                      <a:r>
                        <a:rPr lang="ja-JP" altLang="en-US" sz="1400" b="1" i="0" dirty="0" smtClean="0">
                          <a:solidFill>
                            <a:srgbClr val="C00000"/>
                          </a:solidFill>
                          <a:effectLst/>
                        </a:rPr>
                        <a:t>異なる</a:t>
                      </a:r>
                      <a:r>
                        <a:rPr lang="ja-JP" altLang="en-US" sz="1400" dirty="0" smtClean="0">
                          <a:solidFill>
                            <a:schemeClr val="tx2">
                              <a:lumMod val="75000"/>
                            </a:schemeClr>
                          </a:solidFill>
                          <a:effectLst/>
                        </a:rPr>
                        <a:t>場合、異なる端末からの接続とみなされ、セッションのチェックから再度開始する</a:t>
                      </a:r>
                      <a:endParaRPr lang="en-US" sz="1400" dirty="0">
                        <a:solidFill>
                          <a:schemeClr val="tx2">
                            <a:lumMod val="75000"/>
                          </a:schemeClr>
                        </a:solidFill>
                        <a:effectLst/>
                        <a:latin typeface="Times New Roman" charset="0"/>
                        <a:ea typeface="Times New Roman" charset="0"/>
                      </a:endParaRPr>
                    </a:p>
                  </a:txBody>
                  <a:tcPr marL="68580" marR="68580" marT="0" marB="0"/>
                </a:tc>
              </a:tr>
            </a:tbl>
          </a:graphicData>
        </a:graphic>
      </p:graphicFrame>
      <p:sp>
        <p:nvSpPr>
          <p:cNvPr id="9" name="TextBox 8"/>
          <p:cNvSpPr txBox="1"/>
          <p:nvPr/>
        </p:nvSpPr>
        <p:spPr>
          <a:xfrm>
            <a:off x="210356" y="752519"/>
            <a:ext cx="8535711" cy="1477328"/>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t>AD </a:t>
            </a:r>
            <a:r>
              <a:rPr lang="ja-JP" altLang="en-US" dirty="0" smtClean="0"/>
              <a:t>ログオフは信頼性が低い、または</a:t>
            </a:r>
            <a:r>
              <a:rPr lang="en-US" altLang="ja-JP" dirty="0" smtClean="0"/>
              <a:t>DC</a:t>
            </a:r>
            <a:r>
              <a:rPr lang="ja-JP" altLang="en-US" dirty="0" smtClean="0"/>
              <a:t>で</a:t>
            </a:r>
            <a:r>
              <a:rPr lang="en-US" altLang="ja-JP" dirty="0" smtClean="0"/>
              <a:t>WMI</a:t>
            </a:r>
            <a:r>
              <a:rPr lang="ja-JP" altLang="en-US" dirty="0" smtClean="0"/>
              <a:t>イベントがサポートされていないため非サポート</a:t>
            </a:r>
            <a:r>
              <a:rPr lang="ja-JP" altLang="ja-JP" dirty="0" smtClean="0"/>
              <a:t>　</a:t>
            </a:r>
            <a:r>
              <a:rPr lang="ja-JP" altLang="en-US" dirty="0" smtClean="0"/>
              <a:t>（</a:t>
            </a:r>
            <a:r>
              <a:rPr lang="en-US" altLang="ja-JP" dirty="0" smtClean="0"/>
              <a:t>※</a:t>
            </a:r>
            <a:r>
              <a:rPr lang="ja-JP" altLang="en-US" dirty="0" smtClean="0"/>
              <a:t>現時点における制限事項：</a:t>
            </a:r>
            <a:r>
              <a:rPr lang="en-US" altLang="ja-JP" dirty="0" smtClean="0"/>
              <a:t>AD</a:t>
            </a:r>
            <a:r>
              <a:rPr lang="ja-JP" altLang="en-US" dirty="0" smtClean="0"/>
              <a:t>ログオフ後も、ユーザキャッシュが消えるまでの間の通信をブロックできない）</a:t>
            </a:r>
            <a:endParaRPr lang="en-US" dirty="0" smtClean="0"/>
          </a:p>
          <a:p>
            <a:pPr marL="285750" lvl="0" indent="-285750">
              <a:buFont typeface="Arial" panose="020B0604020202020204" pitchFamily="34" charset="0"/>
              <a:buChar char="•"/>
            </a:pPr>
            <a:r>
              <a:rPr lang="ja-JP" altLang="en-US" dirty="0" smtClean="0"/>
              <a:t>同一ユーザ名および</a:t>
            </a:r>
            <a:r>
              <a:rPr lang="en-US" altLang="ja-JP" dirty="0" smtClean="0"/>
              <a:t>/</a:t>
            </a:r>
            <a:r>
              <a:rPr lang="ja-JP" altLang="en-US" dirty="0" smtClean="0"/>
              <a:t>または同一</a:t>
            </a:r>
            <a:r>
              <a:rPr lang="en-US" altLang="ja-JP" dirty="0" smtClean="0"/>
              <a:t>IP</a:t>
            </a:r>
            <a:r>
              <a:rPr lang="ja-JP" altLang="en-US" dirty="0" smtClean="0"/>
              <a:t>アドレスの新規のユーザログイン（</a:t>
            </a:r>
            <a:r>
              <a:rPr lang="en-US" altLang="ja-JP" dirty="0" smtClean="0"/>
              <a:t>WMI</a:t>
            </a:r>
            <a:r>
              <a:rPr lang="ja-JP" altLang="en-US" dirty="0" smtClean="0"/>
              <a:t>イベント）情報を取得すると、下記のアクションが実行される：</a:t>
            </a:r>
            <a:endParaRPr lang="en-US" dirty="0"/>
          </a:p>
        </p:txBody>
      </p:sp>
      <p:grpSp>
        <p:nvGrpSpPr>
          <p:cNvPr id="6" name="Group 5"/>
          <p:cNvGrpSpPr>
            <a:grpSpLocks/>
          </p:cNvGrpSpPr>
          <p:nvPr/>
        </p:nvGrpSpPr>
        <p:grpSpPr bwMode="auto">
          <a:xfrm>
            <a:off x="7677582" y="70834"/>
            <a:ext cx="1393598" cy="621506"/>
            <a:chOff x="4464" y="0"/>
            <a:chExt cx="1229" cy="522"/>
          </a:xfrm>
        </p:grpSpPr>
        <p:pic>
          <p:nvPicPr>
            <p:cNvPr id="8" name="Picture 7" descr="MCj037105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4" y="0"/>
              <a:ext cx="476" cy="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6"/>
            <p:cNvSpPr txBox="1">
              <a:spLocks noChangeArrowheads="1"/>
            </p:cNvSpPr>
            <p:nvPr/>
          </p:nvSpPr>
          <p:spPr bwMode="auto">
            <a:xfrm>
              <a:off x="4921" y="144"/>
              <a:ext cx="772"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200" dirty="0">
                  <a:solidFill>
                    <a:srgbClr val="1F497D"/>
                  </a:solidFill>
                </a:rPr>
                <a:t>For Your</a:t>
              </a:r>
            </a:p>
            <a:p>
              <a:pPr algn="ctr">
                <a:lnSpc>
                  <a:spcPct val="90000"/>
                </a:lnSpc>
              </a:pPr>
              <a:r>
                <a:rPr lang="en-US" sz="1200" dirty="0">
                  <a:solidFill>
                    <a:srgbClr val="1F497D"/>
                  </a:solidFill>
                </a:rPr>
                <a:t>Reference</a:t>
              </a:r>
            </a:p>
          </p:txBody>
        </p:sp>
      </p:grpSp>
    </p:spTree>
    <p:extLst>
      <p:ext uri="{BB962C8B-B14F-4D97-AF65-F5344CB8AC3E}">
        <p14:creationId xmlns:p14="http://schemas.microsoft.com/office/powerpoint/2010/main" val="1361024886"/>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7. </a:t>
            </a:r>
            <a:r>
              <a:rPr kumimoji="1" lang="ja-JP" altLang="en-US" dirty="0" smtClean="0"/>
              <a:t>今後の</a:t>
            </a:r>
            <a:r>
              <a:rPr kumimoji="1" lang="en-US" altLang="ja-JP" dirty="0" smtClean="0"/>
              <a:t>ISE</a:t>
            </a:r>
            <a:r>
              <a:rPr kumimoji="1" lang="ja-JP" altLang="en-US" dirty="0" smtClean="0"/>
              <a:t>の展望</a:t>
            </a:r>
            <a:endParaRPr kumimoji="1" lang="ja-JP" altLang="en-US" dirty="0"/>
          </a:p>
        </p:txBody>
      </p:sp>
    </p:spTree>
    <p:extLst>
      <p:ext uri="{BB962C8B-B14F-4D97-AF65-F5344CB8AC3E}">
        <p14:creationId xmlns:p14="http://schemas.microsoft.com/office/powerpoint/2010/main" val="241044273"/>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585447"/>
            <a:ext cx="9144000" cy="55805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Arrow Connector 103"/>
          <p:cNvCxnSpPr/>
          <p:nvPr/>
        </p:nvCxnSpPr>
        <p:spPr>
          <a:xfrm flipH="1">
            <a:off x="4710850" y="902430"/>
            <a:ext cx="1720358" cy="1393312"/>
          </a:xfrm>
          <a:prstGeom prst="straightConnector1">
            <a:avLst/>
          </a:prstGeom>
          <a:ln>
            <a:solidFill>
              <a:srgbClr val="FF66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Freeform 127"/>
          <p:cNvSpPr/>
          <p:nvPr/>
        </p:nvSpPr>
        <p:spPr>
          <a:xfrm>
            <a:off x="1406371" y="2435831"/>
            <a:ext cx="2988605" cy="1666959"/>
          </a:xfrm>
          <a:custGeom>
            <a:avLst/>
            <a:gdLst>
              <a:gd name="connsiteX0" fmla="*/ 2800512 w 2989384"/>
              <a:gd name="connsiteY0" fmla="*/ 0 h 1784513"/>
              <a:gd name="connsiteX1" fmla="*/ 2989384 w 2989384"/>
              <a:gd name="connsiteY1" fmla="*/ 579641 h 1784513"/>
              <a:gd name="connsiteX2" fmla="*/ 2546512 w 2989384"/>
              <a:gd name="connsiteY2" fmla="*/ 1784513 h 1784513"/>
              <a:gd name="connsiteX3" fmla="*/ 0 w 2989384"/>
              <a:gd name="connsiteY3" fmla="*/ 1751949 h 1784513"/>
              <a:gd name="connsiteX4" fmla="*/ 2800512 w 2989384"/>
              <a:gd name="connsiteY4" fmla="*/ 0 h 1784513"/>
              <a:gd name="connsiteX0" fmla="*/ 2800512 w 2989384"/>
              <a:gd name="connsiteY0" fmla="*/ 0 h 1784513"/>
              <a:gd name="connsiteX1" fmla="*/ 2989384 w 2989384"/>
              <a:gd name="connsiteY1" fmla="*/ 579641 h 1784513"/>
              <a:gd name="connsiteX2" fmla="*/ 2546512 w 2989384"/>
              <a:gd name="connsiteY2" fmla="*/ 1784513 h 1784513"/>
              <a:gd name="connsiteX3" fmla="*/ 0 w 2989384"/>
              <a:gd name="connsiteY3" fmla="*/ 1751949 h 1784513"/>
              <a:gd name="connsiteX4" fmla="*/ 1234909 w 2989384"/>
              <a:gd name="connsiteY4" fmla="*/ 989278 h 1784513"/>
              <a:gd name="connsiteX5" fmla="*/ 2800512 w 2989384"/>
              <a:gd name="connsiteY5" fmla="*/ 0 h 1784513"/>
              <a:gd name="connsiteX0" fmla="*/ 2800512 w 2989384"/>
              <a:gd name="connsiteY0" fmla="*/ 0 h 1784513"/>
              <a:gd name="connsiteX1" fmla="*/ 2989384 w 2989384"/>
              <a:gd name="connsiteY1" fmla="*/ 579641 h 1784513"/>
              <a:gd name="connsiteX2" fmla="*/ 2546512 w 2989384"/>
              <a:gd name="connsiteY2" fmla="*/ 1784513 h 1784513"/>
              <a:gd name="connsiteX3" fmla="*/ 0 w 2989384"/>
              <a:gd name="connsiteY3" fmla="*/ 1751949 h 1784513"/>
              <a:gd name="connsiteX4" fmla="*/ 1554398 w 2989384"/>
              <a:gd name="connsiteY4" fmla="*/ 1101289 h 1784513"/>
              <a:gd name="connsiteX5" fmla="*/ 2800512 w 2989384"/>
              <a:gd name="connsiteY5" fmla="*/ 0 h 178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384" h="1784513">
                <a:moveTo>
                  <a:pt x="2800512" y="0"/>
                </a:moveTo>
                <a:lnTo>
                  <a:pt x="2989384" y="579641"/>
                </a:lnTo>
                <a:lnTo>
                  <a:pt x="2546512" y="1784513"/>
                </a:lnTo>
                <a:lnTo>
                  <a:pt x="0" y="1751949"/>
                </a:lnTo>
                <a:lnTo>
                  <a:pt x="1554398" y="1101289"/>
                </a:lnTo>
                <a:lnTo>
                  <a:pt x="2800512" y="0"/>
                </a:lnTo>
                <a:close/>
              </a:path>
            </a:pathLst>
          </a:custGeom>
          <a:solidFill>
            <a:schemeClr val="accent1">
              <a:alpha val="62000"/>
            </a:schemeClr>
          </a:solidFill>
          <a:ln>
            <a:gradFill flip="none" rotWithShape="1">
              <a:gsLst>
                <a:gs pos="36000">
                  <a:schemeClr val="tx1">
                    <a:alpha val="21000"/>
                  </a:schemeClr>
                </a:gs>
                <a:gs pos="100000">
                  <a:srgbClr val="FFFFFF">
                    <a:alpha val="21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nvGrpSpPr>
          <p:cNvPr id="122" name="Group 121"/>
          <p:cNvGrpSpPr/>
          <p:nvPr/>
        </p:nvGrpSpPr>
        <p:grpSpPr>
          <a:xfrm>
            <a:off x="4659533" y="3347390"/>
            <a:ext cx="682341" cy="695574"/>
            <a:chOff x="7932711" y="4327062"/>
            <a:chExt cx="682519" cy="695755"/>
          </a:xfrm>
        </p:grpSpPr>
        <p:pic>
          <p:nvPicPr>
            <p:cNvPr id="123" name="Picture 122"/>
            <p:cNvPicPr>
              <a:picLocks noChangeAspect="1"/>
            </p:cNvPicPr>
            <p:nvPr/>
          </p:nvPicPr>
          <p:blipFill>
            <a:blip r:embed="rId3"/>
            <a:stretch>
              <a:fillRect/>
            </a:stretch>
          </p:blipFill>
          <p:spPr>
            <a:xfrm>
              <a:off x="7932711" y="4340298"/>
              <a:ext cx="682519" cy="682519"/>
            </a:xfrm>
            <a:prstGeom prst="rect">
              <a:avLst/>
            </a:prstGeom>
          </p:spPr>
        </p:pic>
        <p:sp>
          <p:nvSpPr>
            <p:cNvPr id="124" name="TextBox 123"/>
            <p:cNvSpPr txBox="1"/>
            <p:nvPr/>
          </p:nvSpPr>
          <p:spPr>
            <a:xfrm>
              <a:off x="8000869" y="4327062"/>
              <a:ext cx="389952" cy="261678"/>
            </a:xfrm>
            <a:prstGeom prst="rect">
              <a:avLst/>
            </a:prstGeom>
            <a:noFill/>
          </p:spPr>
          <p:txBody>
            <a:bodyPr wrap="none" rtlCol="0">
              <a:spAutoFit/>
            </a:bodyPr>
            <a:lstStyle/>
            <a:p>
              <a:r>
                <a:rPr lang="en-US" sz="1100" b="1" dirty="0"/>
                <a:t>AD</a:t>
              </a:r>
            </a:p>
          </p:txBody>
        </p:sp>
      </p:grpSp>
      <p:grpSp>
        <p:nvGrpSpPr>
          <p:cNvPr id="119" name="Group 118"/>
          <p:cNvGrpSpPr/>
          <p:nvPr/>
        </p:nvGrpSpPr>
        <p:grpSpPr>
          <a:xfrm>
            <a:off x="4479874" y="3711650"/>
            <a:ext cx="682341" cy="695574"/>
            <a:chOff x="7932711" y="4327062"/>
            <a:chExt cx="682519" cy="695755"/>
          </a:xfrm>
        </p:grpSpPr>
        <p:pic>
          <p:nvPicPr>
            <p:cNvPr id="120" name="Picture 119"/>
            <p:cNvPicPr>
              <a:picLocks noChangeAspect="1"/>
            </p:cNvPicPr>
            <p:nvPr/>
          </p:nvPicPr>
          <p:blipFill>
            <a:blip r:embed="rId3"/>
            <a:stretch>
              <a:fillRect/>
            </a:stretch>
          </p:blipFill>
          <p:spPr>
            <a:xfrm>
              <a:off x="7932711" y="4340298"/>
              <a:ext cx="682519" cy="682519"/>
            </a:xfrm>
            <a:prstGeom prst="rect">
              <a:avLst/>
            </a:prstGeom>
          </p:spPr>
        </p:pic>
        <p:sp>
          <p:nvSpPr>
            <p:cNvPr id="121" name="TextBox 120"/>
            <p:cNvSpPr txBox="1"/>
            <p:nvPr/>
          </p:nvSpPr>
          <p:spPr>
            <a:xfrm>
              <a:off x="8000869" y="4327062"/>
              <a:ext cx="389952" cy="261678"/>
            </a:xfrm>
            <a:prstGeom prst="rect">
              <a:avLst/>
            </a:prstGeom>
            <a:noFill/>
          </p:spPr>
          <p:txBody>
            <a:bodyPr wrap="none" rtlCol="0">
              <a:spAutoFit/>
            </a:bodyPr>
            <a:lstStyle/>
            <a:p>
              <a:r>
                <a:rPr lang="en-US" sz="1100" b="1" dirty="0"/>
                <a:t>AD</a:t>
              </a:r>
            </a:p>
          </p:txBody>
        </p:sp>
      </p:grpSp>
      <p:grpSp>
        <p:nvGrpSpPr>
          <p:cNvPr id="12" name="Group 11"/>
          <p:cNvGrpSpPr/>
          <p:nvPr/>
        </p:nvGrpSpPr>
        <p:grpSpPr>
          <a:xfrm>
            <a:off x="557610" y="1241882"/>
            <a:ext cx="1541858" cy="939489"/>
            <a:chOff x="530150" y="1139083"/>
            <a:chExt cx="2055811" cy="1252652"/>
          </a:xfrm>
        </p:grpSpPr>
        <p:pic>
          <p:nvPicPr>
            <p:cNvPr id="30" name="Picture 3" descr="C:\Users\akerr\Desktop\PNG\Private WAN (trusted).png"/>
            <p:cNvPicPr>
              <a:picLocks noChangeAspect="1" noChangeArrowheads="1"/>
            </p:cNvPicPr>
            <p:nvPr/>
          </p:nvPicPr>
          <p:blipFill>
            <a:blip r:embed="rId4" cstate="print">
              <a:duotone>
                <a:prstClr val="black"/>
                <a:srgbClr val="FF8000">
                  <a:tint val="45000"/>
                  <a:satMod val="400000"/>
                </a:srgbClr>
              </a:duotone>
              <a:extLst>
                <a:ext uri="{28A0092B-C50C-407E-A947-70E740481C1C}">
                  <a14:useLocalDpi xmlns:a14="http://schemas.microsoft.com/office/drawing/2010/main"/>
                </a:ext>
              </a:extLst>
            </a:blip>
            <a:srcRect/>
            <a:stretch>
              <a:fillRect/>
            </a:stretch>
          </p:blipFill>
          <p:spPr bwMode="auto">
            <a:xfrm>
              <a:off x="530150" y="1139083"/>
              <a:ext cx="2055811" cy="1252652"/>
            </a:xfrm>
            <a:prstGeom prst="rect">
              <a:avLst/>
            </a:prstGeom>
            <a:noFill/>
            <a:extLst>
              <a:ext uri="{909E8E84-426E-40dd-AFC4-6F175D3DCCD1}">
                <a14:hiddenFill xmlns="" xmlns:a14="http://schemas.microsoft.com/office/drawing/2010/main">
                  <a:solidFill>
                    <a:srgbClr val="FFFFFF"/>
                  </a:solidFill>
                </a14:hiddenFill>
              </a:ext>
            </a:extLst>
          </p:spPr>
        </p:pic>
        <p:sp>
          <p:nvSpPr>
            <p:cNvPr id="31" name="TextBox 30"/>
            <p:cNvSpPr txBox="1"/>
            <p:nvPr/>
          </p:nvSpPr>
          <p:spPr>
            <a:xfrm>
              <a:off x="747189" y="1565120"/>
              <a:ext cx="1208023" cy="400109"/>
            </a:xfrm>
            <a:prstGeom prst="rect">
              <a:avLst/>
            </a:prstGeom>
            <a:noFill/>
          </p:spPr>
          <p:txBody>
            <a:bodyPr wrap="none" rtlCol="0">
              <a:spAutoFit/>
            </a:bodyPr>
            <a:lstStyle/>
            <a:p>
              <a:r>
                <a:rPr lang="en-US" sz="1350" dirty="0" err="1">
                  <a:solidFill>
                    <a:schemeClr val="bg1"/>
                  </a:solidFill>
                </a:rPr>
                <a:t>OpenDNS</a:t>
              </a:r>
              <a:endParaRPr lang="en-US" sz="1350" dirty="0">
                <a:solidFill>
                  <a:schemeClr val="bg1"/>
                </a:solidFill>
              </a:endParaRPr>
            </a:p>
          </p:txBody>
        </p:sp>
      </p:grpSp>
      <p:grpSp>
        <p:nvGrpSpPr>
          <p:cNvPr id="8" name="Group 7"/>
          <p:cNvGrpSpPr/>
          <p:nvPr/>
        </p:nvGrpSpPr>
        <p:grpSpPr>
          <a:xfrm>
            <a:off x="4732783" y="65714"/>
            <a:ext cx="1541858" cy="939489"/>
            <a:chOff x="3697264" y="184227"/>
            <a:chExt cx="2055811" cy="1252652"/>
          </a:xfrm>
        </p:grpSpPr>
        <p:pic>
          <p:nvPicPr>
            <p:cNvPr id="32" name="Picture 3" descr="C:\Users\akerr\Desktop\PNG\Private WAN (trusted).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697264" y="184227"/>
              <a:ext cx="2055811" cy="1252652"/>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Rectangle 32"/>
            <p:cNvSpPr/>
            <p:nvPr/>
          </p:nvSpPr>
          <p:spPr>
            <a:xfrm>
              <a:off x="4104864" y="542360"/>
              <a:ext cx="1394998" cy="738664"/>
            </a:xfrm>
            <a:prstGeom prst="rect">
              <a:avLst/>
            </a:prstGeom>
          </p:spPr>
          <p:txBody>
            <a:bodyPr wrap="none">
              <a:spAutoFit/>
            </a:bodyPr>
            <a:lstStyle/>
            <a:p>
              <a:pPr algn="ctr"/>
              <a:r>
                <a:rPr lang="en-US" sz="1500" dirty="0">
                  <a:solidFill>
                    <a:srgbClr val="FFFFFF"/>
                  </a:solidFill>
                </a:rPr>
                <a:t>Cloud Web</a:t>
              </a:r>
            </a:p>
            <a:p>
              <a:pPr algn="ctr"/>
              <a:r>
                <a:rPr lang="en-US" sz="1500" dirty="0">
                  <a:solidFill>
                    <a:srgbClr val="FFFFFF"/>
                  </a:solidFill>
                </a:rPr>
                <a:t>Security</a:t>
              </a:r>
            </a:p>
          </p:txBody>
        </p:sp>
      </p:grpSp>
      <p:grpSp>
        <p:nvGrpSpPr>
          <p:cNvPr id="67" name="Group 66"/>
          <p:cNvGrpSpPr/>
          <p:nvPr/>
        </p:nvGrpSpPr>
        <p:grpSpPr>
          <a:xfrm>
            <a:off x="1406371" y="3800837"/>
            <a:ext cx="2557345" cy="1118588"/>
            <a:chOff x="2202695" y="3194232"/>
            <a:chExt cx="2552585" cy="1118880"/>
          </a:xfrm>
        </p:grpSpPr>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2695" y="3444784"/>
              <a:ext cx="2552585" cy="868328"/>
            </a:xfrm>
            <a:prstGeom prst="rect">
              <a:avLst/>
            </a:prstGeom>
          </p:spPr>
        </p:pic>
        <p:sp>
          <p:nvSpPr>
            <p:cNvPr id="66" name="TextBox 65"/>
            <p:cNvSpPr txBox="1"/>
            <p:nvPr/>
          </p:nvSpPr>
          <p:spPr>
            <a:xfrm>
              <a:off x="2741770" y="3194232"/>
              <a:ext cx="1464338" cy="307857"/>
            </a:xfrm>
            <a:prstGeom prst="rect">
              <a:avLst/>
            </a:prstGeom>
            <a:noFill/>
          </p:spPr>
          <p:txBody>
            <a:bodyPr wrap="none" rtlCol="0">
              <a:spAutoFit/>
            </a:bodyPr>
            <a:lstStyle/>
            <a:p>
              <a:pPr algn="ctr"/>
              <a:r>
                <a:rPr lang="en-US" sz="1400" dirty="0">
                  <a:solidFill>
                    <a:srgbClr val="FFFFFF"/>
                  </a:solidFill>
                </a:rPr>
                <a:t>Session Directory</a:t>
              </a:r>
            </a:p>
          </p:txBody>
        </p:sp>
      </p:grpSp>
      <p:grpSp>
        <p:nvGrpSpPr>
          <p:cNvPr id="109" name="Group 108"/>
          <p:cNvGrpSpPr/>
          <p:nvPr/>
        </p:nvGrpSpPr>
        <p:grpSpPr>
          <a:xfrm>
            <a:off x="4215476" y="3407216"/>
            <a:ext cx="682341" cy="695574"/>
            <a:chOff x="7932711" y="4327062"/>
            <a:chExt cx="682519" cy="695755"/>
          </a:xfrm>
        </p:grpSpPr>
        <p:pic>
          <p:nvPicPr>
            <p:cNvPr id="107" name="Picture 106"/>
            <p:cNvPicPr>
              <a:picLocks noChangeAspect="1"/>
            </p:cNvPicPr>
            <p:nvPr/>
          </p:nvPicPr>
          <p:blipFill>
            <a:blip r:embed="rId3"/>
            <a:stretch>
              <a:fillRect/>
            </a:stretch>
          </p:blipFill>
          <p:spPr>
            <a:xfrm>
              <a:off x="7932711" y="4340298"/>
              <a:ext cx="682519" cy="682519"/>
            </a:xfrm>
            <a:prstGeom prst="rect">
              <a:avLst/>
            </a:prstGeom>
          </p:spPr>
        </p:pic>
        <p:sp>
          <p:nvSpPr>
            <p:cNvPr id="108" name="TextBox 107"/>
            <p:cNvSpPr txBox="1"/>
            <p:nvPr/>
          </p:nvSpPr>
          <p:spPr>
            <a:xfrm>
              <a:off x="8000869" y="4327062"/>
              <a:ext cx="389952" cy="261678"/>
            </a:xfrm>
            <a:prstGeom prst="rect">
              <a:avLst/>
            </a:prstGeom>
            <a:noFill/>
          </p:spPr>
          <p:txBody>
            <a:bodyPr wrap="none" rtlCol="0">
              <a:spAutoFit/>
            </a:bodyPr>
            <a:lstStyle/>
            <a:p>
              <a:r>
                <a:rPr lang="en-US" sz="1100" b="1" dirty="0"/>
                <a:t>AD</a:t>
              </a:r>
            </a:p>
          </p:txBody>
        </p:sp>
      </p:grpSp>
      <p:pic>
        <p:nvPicPr>
          <p:cNvPr id="114" name="Picture 113"/>
          <p:cNvPicPr>
            <a:picLocks noChangeAspect="1"/>
          </p:cNvPicPr>
          <p:nvPr/>
        </p:nvPicPr>
        <p:blipFill>
          <a:blip r:embed="rId6"/>
          <a:stretch>
            <a:fillRect/>
          </a:stretch>
        </p:blipFill>
        <p:spPr>
          <a:xfrm>
            <a:off x="3338262" y="1151110"/>
            <a:ext cx="914162" cy="926858"/>
          </a:xfrm>
          <a:prstGeom prst="rect">
            <a:avLst/>
          </a:prstGeom>
        </p:spPr>
      </p:pic>
      <p:grpSp>
        <p:nvGrpSpPr>
          <p:cNvPr id="136" name="Group 135"/>
          <p:cNvGrpSpPr/>
          <p:nvPr/>
        </p:nvGrpSpPr>
        <p:grpSpPr>
          <a:xfrm>
            <a:off x="2596750" y="1449250"/>
            <a:ext cx="782030" cy="782772"/>
            <a:chOff x="1494267" y="1306147"/>
            <a:chExt cx="782233" cy="782976"/>
          </a:xfrm>
        </p:grpSpPr>
        <p:sp>
          <p:nvSpPr>
            <p:cNvPr id="130" name="Oval 86"/>
            <p:cNvSpPr>
              <a:spLocks/>
            </p:cNvSpPr>
            <p:nvPr/>
          </p:nvSpPr>
          <p:spPr bwMode="auto">
            <a:xfrm>
              <a:off x="1494267" y="1306147"/>
              <a:ext cx="782233" cy="78297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8851" eaLnBrk="0" hangingPunct="0">
                <a:lnSpc>
                  <a:spcPct val="90000"/>
                </a:lnSpc>
                <a:defRPr/>
              </a:pPr>
              <a:endParaRPr lang="en-US" sz="2399" kern="0" dirty="0"/>
            </a:p>
          </p:txBody>
        </p:sp>
        <p:sp>
          <p:nvSpPr>
            <p:cNvPr id="131" name="TextBox 130"/>
            <p:cNvSpPr txBox="1"/>
            <p:nvPr/>
          </p:nvSpPr>
          <p:spPr>
            <a:xfrm>
              <a:off x="1538012" y="1685417"/>
              <a:ext cx="665740" cy="369428"/>
            </a:xfrm>
            <a:prstGeom prst="rect">
              <a:avLst/>
            </a:prstGeom>
            <a:noFill/>
          </p:spPr>
          <p:txBody>
            <a:bodyPr wrap="none" rtlCol="0">
              <a:spAutoFit/>
            </a:bodyPr>
            <a:lstStyle/>
            <a:p>
              <a:pPr algn="ctr"/>
              <a:r>
                <a:rPr lang="en-US" sz="900" dirty="0" err="1">
                  <a:solidFill>
                    <a:srgbClr val="FFFFFF"/>
                  </a:solidFill>
                </a:rPr>
                <a:t>OpenDNS</a:t>
              </a:r>
              <a:r>
                <a:rPr lang="en-US" sz="900" dirty="0">
                  <a:solidFill>
                    <a:srgbClr val="FFFFFF"/>
                  </a:solidFill>
                </a:rPr>
                <a:t/>
              </a:r>
              <a:br>
                <a:rPr lang="en-US" sz="900" dirty="0">
                  <a:solidFill>
                    <a:srgbClr val="FFFFFF"/>
                  </a:solidFill>
                </a:rPr>
              </a:br>
              <a:r>
                <a:rPr lang="en-US" sz="900" dirty="0">
                  <a:solidFill>
                    <a:srgbClr val="FFFFFF"/>
                  </a:solidFill>
                </a:rPr>
                <a:t>VA</a:t>
              </a:r>
            </a:p>
          </p:txBody>
        </p:sp>
        <p:pic>
          <p:nvPicPr>
            <p:cNvPr id="132" name="Picture 3" descr="C:\Users\akerr\Desktop\PNG\Private WAN (trusted).png"/>
            <p:cNvPicPr>
              <a:picLocks noChangeAspect="1" noChangeArrowheads="1"/>
            </p:cNvPicPr>
            <p:nvPr/>
          </p:nvPicPr>
          <p:blipFill>
            <a:blip r:embed="rId7" cstate="screen">
              <a:duotone>
                <a:prstClr val="black"/>
                <a:srgbClr val="FF8000">
                  <a:tint val="45000"/>
                  <a:satMod val="400000"/>
                </a:srgbClr>
              </a:duotone>
              <a:extLst>
                <a:ext uri="{28A0092B-C50C-407E-A947-70E740481C1C}">
                  <a14:useLocalDpi xmlns:a14="http://schemas.microsoft.com/office/drawing/2010/main"/>
                </a:ext>
              </a:extLst>
            </a:blip>
            <a:srcRect/>
            <a:stretch>
              <a:fillRect/>
            </a:stretch>
          </p:blipFill>
          <p:spPr bwMode="auto">
            <a:xfrm>
              <a:off x="1686922" y="1387711"/>
              <a:ext cx="406125" cy="24746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7" name="Group 6"/>
          <p:cNvGrpSpPr/>
          <p:nvPr/>
        </p:nvGrpSpPr>
        <p:grpSpPr>
          <a:xfrm>
            <a:off x="4399942" y="1053409"/>
            <a:ext cx="782030" cy="782772"/>
            <a:chOff x="4190589" y="1914967"/>
            <a:chExt cx="1042706" cy="1043696"/>
          </a:xfrm>
        </p:grpSpPr>
        <p:sp>
          <p:nvSpPr>
            <p:cNvPr id="133" name="Oval 86"/>
            <p:cNvSpPr>
              <a:spLocks/>
            </p:cNvSpPr>
            <p:nvPr/>
          </p:nvSpPr>
          <p:spPr bwMode="auto">
            <a:xfrm>
              <a:off x="4190589" y="1914967"/>
              <a:ext cx="1042706" cy="104369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8851" eaLnBrk="0" hangingPunct="0">
                <a:lnSpc>
                  <a:spcPct val="90000"/>
                </a:lnSpc>
                <a:defRPr/>
              </a:pPr>
              <a:endParaRPr lang="en-US" sz="2399" kern="0" dirty="0"/>
            </a:p>
          </p:txBody>
        </p:sp>
        <p:sp>
          <p:nvSpPr>
            <p:cNvPr id="134" name="TextBox 133"/>
            <p:cNvSpPr txBox="1"/>
            <p:nvPr/>
          </p:nvSpPr>
          <p:spPr>
            <a:xfrm>
              <a:off x="4212673" y="2322978"/>
              <a:ext cx="938719" cy="492443"/>
            </a:xfrm>
            <a:prstGeom prst="rect">
              <a:avLst/>
            </a:prstGeom>
            <a:noFill/>
          </p:spPr>
          <p:txBody>
            <a:bodyPr wrap="none" rtlCol="0">
              <a:spAutoFit/>
            </a:bodyPr>
            <a:lstStyle/>
            <a:p>
              <a:pPr algn="ctr"/>
              <a:r>
                <a:rPr lang="en-US" sz="900" dirty="0">
                  <a:solidFill>
                    <a:srgbClr val="FFFFFF"/>
                  </a:solidFill>
                </a:rPr>
                <a:t>CWS / ISR</a:t>
              </a:r>
            </a:p>
            <a:p>
              <a:pPr algn="ctr"/>
              <a:r>
                <a:rPr lang="en-US" sz="900" dirty="0">
                  <a:solidFill>
                    <a:srgbClr val="FFFFFF"/>
                  </a:solidFill>
                </a:rPr>
                <a:t> Connector</a:t>
              </a:r>
            </a:p>
          </p:txBody>
        </p:sp>
        <p:pic>
          <p:nvPicPr>
            <p:cNvPr id="135" name="Picture 3" descr="C:\Users\akerr\Desktop\PNG\Private WAN (truste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4404850" y="1999130"/>
              <a:ext cx="595496" cy="362848"/>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3" name="Left-Right Arrow 22"/>
          <p:cNvSpPr/>
          <p:nvPr/>
        </p:nvSpPr>
        <p:spPr>
          <a:xfrm rot="10800000">
            <a:off x="2104434" y="1693075"/>
            <a:ext cx="474623" cy="224291"/>
          </a:xfrm>
          <a:prstGeom prst="leftRightArrow">
            <a:avLst/>
          </a:prstGeom>
          <a:gradFill flip="none" rotWithShape="1">
            <a:gsLst>
              <a:gs pos="0">
                <a:srgbClr val="FF8000"/>
              </a:gs>
              <a:gs pos="100000">
                <a:srgbClr val="FF8000"/>
              </a:gs>
              <a:gs pos="50000">
                <a:schemeClr val="accent2"/>
              </a:gs>
            </a:gsLst>
            <a:lin ang="0" scaled="1"/>
            <a:tileRect/>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399" dirty="0"/>
          </a:p>
        </p:txBody>
      </p:sp>
      <p:sp>
        <p:nvSpPr>
          <p:cNvPr id="139" name="Left-Right Arrow 138"/>
          <p:cNvSpPr/>
          <p:nvPr/>
        </p:nvSpPr>
        <p:spPr>
          <a:xfrm rot="18980936">
            <a:off x="4971193" y="902922"/>
            <a:ext cx="360277" cy="224291"/>
          </a:xfrm>
          <a:prstGeom prst="leftRightArrow">
            <a:avLst/>
          </a:prstGeom>
          <a:solidFill>
            <a:srgbClr val="207DB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399" dirty="0"/>
          </a:p>
        </p:txBody>
      </p:sp>
      <p:sp>
        <p:nvSpPr>
          <p:cNvPr id="2" name="Rounded Rectangle 1"/>
          <p:cNvSpPr/>
          <p:nvPr/>
        </p:nvSpPr>
        <p:spPr>
          <a:xfrm>
            <a:off x="5822569" y="2060150"/>
            <a:ext cx="1239901" cy="329421"/>
          </a:xfrm>
          <a:prstGeom prst="roundRect">
            <a:avLst/>
          </a:prstGeom>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APIC-EM</a:t>
            </a:r>
          </a:p>
        </p:txBody>
      </p:sp>
      <p:grpSp>
        <p:nvGrpSpPr>
          <p:cNvPr id="10" name="Group 9"/>
          <p:cNvGrpSpPr/>
          <p:nvPr/>
        </p:nvGrpSpPr>
        <p:grpSpPr>
          <a:xfrm>
            <a:off x="660955" y="2352428"/>
            <a:ext cx="1541858" cy="939489"/>
            <a:chOff x="473284" y="2707695"/>
            <a:chExt cx="2055811" cy="1252652"/>
          </a:xfrm>
        </p:grpSpPr>
        <p:pic>
          <p:nvPicPr>
            <p:cNvPr id="71" name="Picture 3" descr="C:\Users\akerr\Desktop\PNG\Private WAN (trusted).png"/>
            <p:cNvPicPr>
              <a:picLocks noChangeAspect="1" noChangeArrowheads="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473284" y="2707695"/>
              <a:ext cx="2055811" cy="1252652"/>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TextBox 71"/>
            <p:cNvSpPr txBox="1"/>
            <p:nvPr/>
          </p:nvSpPr>
          <p:spPr>
            <a:xfrm>
              <a:off x="874845" y="2928114"/>
              <a:ext cx="810479" cy="677108"/>
            </a:xfrm>
            <a:prstGeom prst="rect">
              <a:avLst/>
            </a:prstGeom>
            <a:noFill/>
          </p:spPr>
          <p:txBody>
            <a:bodyPr wrap="none" rtlCol="0">
              <a:spAutoFit/>
            </a:bodyPr>
            <a:lstStyle/>
            <a:p>
              <a:r>
                <a:rPr lang="en-US" sz="1350" dirty="0">
                  <a:solidFill>
                    <a:schemeClr val="bg1"/>
                  </a:solidFill>
                </a:rPr>
                <a:t>SSX</a:t>
              </a:r>
              <a:br>
                <a:rPr lang="en-US" sz="1350" dirty="0">
                  <a:solidFill>
                    <a:schemeClr val="bg1"/>
                  </a:solidFill>
                </a:rPr>
              </a:br>
              <a:r>
                <a:rPr lang="en-US" sz="1350" dirty="0">
                  <a:solidFill>
                    <a:schemeClr val="bg1"/>
                  </a:solidFill>
                </a:rPr>
                <a:t>Cloud</a:t>
              </a:r>
            </a:p>
          </p:txBody>
        </p:sp>
      </p:grpSp>
      <p:cxnSp>
        <p:nvCxnSpPr>
          <p:cNvPr id="76" name="Straight Arrow Connector 75"/>
          <p:cNvCxnSpPr>
            <a:endCxn id="128" idx="0"/>
          </p:cNvCxnSpPr>
          <p:nvPr/>
        </p:nvCxnSpPr>
        <p:spPr>
          <a:xfrm>
            <a:off x="3261993" y="2111469"/>
            <a:ext cx="944161" cy="324362"/>
          </a:xfrm>
          <a:prstGeom prst="straightConnector1">
            <a:avLst/>
          </a:prstGeom>
          <a:ln>
            <a:solidFill>
              <a:srgbClr val="FF66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3963716" y="1907659"/>
            <a:ext cx="455947" cy="406979"/>
          </a:xfrm>
          <a:prstGeom prst="straightConnector1">
            <a:avLst/>
          </a:prstGeom>
          <a:ln>
            <a:solidFill>
              <a:srgbClr val="FF66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4620797" y="1828421"/>
            <a:ext cx="106875" cy="438609"/>
          </a:xfrm>
          <a:prstGeom prst="straightConnector1">
            <a:avLst/>
          </a:prstGeom>
          <a:ln>
            <a:solidFill>
              <a:srgbClr val="FF66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2" idx="1"/>
          </p:cNvCxnSpPr>
          <p:nvPr/>
        </p:nvCxnSpPr>
        <p:spPr>
          <a:xfrm flipH="1">
            <a:off x="4897819" y="2224861"/>
            <a:ext cx="924750" cy="239844"/>
          </a:xfrm>
          <a:prstGeom prst="straightConnector1">
            <a:avLst/>
          </a:prstGeom>
          <a:ln>
            <a:solidFill>
              <a:srgbClr val="FF66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38" idx="2"/>
          </p:cNvCxnSpPr>
          <p:nvPr/>
        </p:nvCxnSpPr>
        <p:spPr>
          <a:xfrm flipH="1">
            <a:off x="3261993" y="2645883"/>
            <a:ext cx="885787" cy="229681"/>
          </a:xfrm>
          <a:prstGeom prst="straightConnector1">
            <a:avLst/>
          </a:prstGeom>
          <a:ln>
            <a:solidFill>
              <a:srgbClr val="FF66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5816065" y="4127837"/>
            <a:ext cx="3157950" cy="1015663"/>
          </a:xfrm>
          <a:prstGeom prst="rect">
            <a:avLst/>
          </a:prstGeom>
          <a:noFill/>
        </p:spPr>
        <p:txBody>
          <a:bodyPr wrap="square" rtlCol="0">
            <a:spAutoFit/>
          </a:bodyPr>
          <a:lstStyle/>
          <a:p>
            <a:r>
              <a:rPr lang="en-US" sz="1500" b="1" i="1" u="sng" dirty="0">
                <a:solidFill>
                  <a:srgbClr val="FF0000"/>
                </a:solidFill>
              </a:rPr>
              <a:t>Information Sharing:</a:t>
            </a:r>
          </a:p>
          <a:p>
            <a:pPr marL="342900" indent="-342900">
              <a:buFont typeface="Arial" panose="020B0604020202020204" pitchFamily="34" charset="0"/>
              <a:buChar char="•"/>
            </a:pPr>
            <a:r>
              <a:rPr lang="en-US" sz="1500" i="1" dirty="0">
                <a:solidFill>
                  <a:srgbClr val="FF0000"/>
                </a:solidFill>
              </a:rPr>
              <a:t>pxGrid to Cisco only</a:t>
            </a:r>
          </a:p>
          <a:p>
            <a:pPr marL="342900" indent="-342900">
              <a:buFont typeface="Arial" panose="020B0604020202020204" pitchFamily="34" charset="0"/>
              <a:buChar char="•"/>
            </a:pPr>
            <a:r>
              <a:rPr lang="en-US" sz="1500" i="1" dirty="0">
                <a:solidFill>
                  <a:srgbClr val="FF0000"/>
                </a:solidFill>
              </a:rPr>
              <a:t>RADIUS for CDA compatibility</a:t>
            </a:r>
          </a:p>
          <a:p>
            <a:pPr marL="342900" indent="-342900">
              <a:buFont typeface="Arial" panose="020B0604020202020204" pitchFamily="34" charset="0"/>
              <a:buChar char="•"/>
            </a:pPr>
            <a:r>
              <a:rPr lang="en-US" sz="1500" i="1" dirty="0">
                <a:solidFill>
                  <a:srgbClr val="FF0000"/>
                </a:solidFill>
              </a:rPr>
              <a:t>No NAD communication</a:t>
            </a:r>
          </a:p>
        </p:txBody>
      </p:sp>
      <p:sp>
        <p:nvSpPr>
          <p:cNvPr id="74" name="Rounded Rectangle 73"/>
          <p:cNvSpPr/>
          <p:nvPr/>
        </p:nvSpPr>
        <p:spPr>
          <a:xfrm>
            <a:off x="5815596" y="2448235"/>
            <a:ext cx="1248694" cy="345351"/>
          </a:xfrm>
          <a:prstGeom prst="roundRect">
            <a:avLst/>
          </a:prstGeom>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Stealthwatch</a:t>
            </a:r>
          </a:p>
        </p:txBody>
      </p:sp>
      <p:cxnSp>
        <p:nvCxnSpPr>
          <p:cNvPr id="4" name="Straight Arrow Connector 3"/>
          <p:cNvCxnSpPr>
            <a:stCxn id="3" idx="3"/>
          </p:cNvCxnSpPr>
          <p:nvPr/>
        </p:nvCxnSpPr>
        <p:spPr>
          <a:xfrm>
            <a:off x="3734072" y="2427522"/>
            <a:ext cx="413708" cy="119852"/>
          </a:xfrm>
          <a:prstGeom prst="straightConnector1">
            <a:avLst/>
          </a:prstGeom>
          <a:ln>
            <a:solidFill>
              <a:srgbClr val="FF66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74" idx="1"/>
          </p:cNvCxnSpPr>
          <p:nvPr/>
        </p:nvCxnSpPr>
        <p:spPr>
          <a:xfrm flipH="1" flipV="1">
            <a:off x="4918528" y="2533843"/>
            <a:ext cx="897068" cy="87068"/>
          </a:xfrm>
          <a:prstGeom prst="straightConnector1">
            <a:avLst/>
          </a:prstGeom>
          <a:ln>
            <a:solidFill>
              <a:srgbClr val="FF66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78" name="Rounded Rectangle 77"/>
          <p:cNvSpPr/>
          <p:nvPr/>
        </p:nvSpPr>
        <p:spPr>
          <a:xfrm>
            <a:off x="5807668" y="1615556"/>
            <a:ext cx="1247081" cy="379331"/>
          </a:xfrm>
          <a:prstGeom prst="roundRect">
            <a:avLst/>
          </a:prstGeom>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APIC-DC</a:t>
            </a:r>
          </a:p>
        </p:txBody>
      </p:sp>
      <p:cxnSp>
        <p:nvCxnSpPr>
          <p:cNvPr id="80" name="Straight Arrow Connector 79"/>
          <p:cNvCxnSpPr>
            <a:stCxn id="78" idx="1"/>
            <a:endCxn id="38" idx="7"/>
          </p:cNvCxnSpPr>
          <p:nvPr/>
        </p:nvCxnSpPr>
        <p:spPr>
          <a:xfrm flipH="1">
            <a:off x="4815284" y="1805222"/>
            <a:ext cx="992384" cy="563910"/>
          </a:xfrm>
          <a:prstGeom prst="straightConnector1">
            <a:avLst/>
          </a:prstGeom>
          <a:ln>
            <a:solidFill>
              <a:srgbClr val="FF66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906902" y="2338987"/>
            <a:ext cx="827171" cy="177069"/>
          </a:xfrm>
          <a:prstGeom prst="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SSX CON</a:t>
            </a:r>
            <a:endParaRPr lang="en-US" sz="1050" dirty="0"/>
          </a:p>
        </p:txBody>
      </p:sp>
      <p:cxnSp>
        <p:nvCxnSpPr>
          <p:cNvPr id="84" name="Straight Arrow Connector 83"/>
          <p:cNvCxnSpPr>
            <a:endCxn id="3" idx="1"/>
          </p:cNvCxnSpPr>
          <p:nvPr/>
        </p:nvCxnSpPr>
        <p:spPr>
          <a:xfrm flipV="1">
            <a:off x="1917269" y="2427522"/>
            <a:ext cx="989633" cy="209257"/>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6" idx="0"/>
            <a:endCxn id="38" idx="6"/>
          </p:cNvCxnSpPr>
          <p:nvPr/>
        </p:nvCxnSpPr>
        <p:spPr>
          <a:xfrm flipH="1" flipV="1">
            <a:off x="4929810" y="2645883"/>
            <a:ext cx="1756706" cy="401543"/>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6" name="Rounded Rectangle 5"/>
          <p:cNvSpPr/>
          <p:nvPr/>
        </p:nvSpPr>
        <p:spPr>
          <a:xfrm>
            <a:off x="6141985" y="3047426"/>
            <a:ext cx="1089062" cy="561574"/>
          </a:xfrm>
          <a:prstGeom prst="roundRect">
            <a:avLst/>
          </a:prstGeom>
          <a:solidFill>
            <a:schemeClr val="tx2">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Terminal Services Agent</a:t>
            </a:r>
          </a:p>
        </p:txBody>
      </p:sp>
      <p:cxnSp>
        <p:nvCxnSpPr>
          <p:cNvPr id="91" name="Straight Arrow Connector 90"/>
          <p:cNvCxnSpPr/>
          <p:nvPr/>
        </p:nvCxnSpPr>
        <p:spPr>
          <a:xfrm flipH="1">
            <a:off x="4722535" y="1261200"/>
            <a:ext cx="1463413" cy="1040043"/>
          </a:xfrm>
          <a:prstGeom prst="straightConnector1">
            <a:avLst/>
          </a:prstGeom>
          <a:ln>
            <a:solidFill>
              <a:srgbClr val="FF66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p:txBody>
          <a:bodyPr/>
          <a:lstStyle/>
          <a:p>
            <a:r>
              <a:rPr lang="ja-JP" altLang="en-US" dirty="0" smtClean="0"/>
              <a:t>ビジョン</a:t>
            </a:r>
            <a:endParaRPr lang="en-US" dirty="0"/>
          </a:p>
        </p:txBody>
      </p:sp>
      <p:sp>
        <p:nvSpPr>
          <p:cNvPr id="93" name="TextBox 92"/>
          <p:cNvSpPr txBox="1"/>
          <p:nvPr/>
        </p:nvSpPr>
        <p:spPr>
          <a:xfrm>
            <a:off x="5023982" y="2978484"/>
            <a:ext cx="1093569" cy="261610"/>
          </a:xfrm>
          <a:prstGeom prst="rect">
            <a:avLst/>
          </a:prstGeom>
          <a:noFill/>
        </p:spPr>
        <p:txBody>
          <a:bodyPr wrap="none" rtlCol="0">
            <a:spAutoFit/>
          </a:bodyPr>
          <a:lstStyle/>
          <a:p>
            <a:pPr algn="r"/>
            <a:r>
              <a:rPr lang="en-US" sz="1100" dirty="0"/>
              <a:t>Syslog &amp; REST</a:t>
            </a:r>
          </a:p>
        </p:txBody>
      </p:sp>
      <p:cxnSp>
        <p:nvCxnSpPr>
          <p:cNvPr id="94" name="Straight Arrow Connector 93"/>
          <p:cNvCxnSpPr>
            <a:stCxn id="93" idx="1"/>
          </p:cNvCxnSpPr>
          <p:nvPr/>
        </p:nvCxnSpPr>
        <p:spPr>
          <a:xfrm flipH="1" flipV="1">
            <a:off x="4867741" y="2875564"/>
            <a:ext cx="156241" cy="233725"/>
          </a:xfrm>
          <a:prstGeom prst="straightConnector1">
            <a:avLst/>
          </a:prstGeom>
          <a:ln>
            <a:headEnd type="ova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4202832" y="1009782"/>
            <a:ext cx="275975" cy="1246933"/>
          </a:xfrm>
          <a:prstGeom prst="straightConnector1">
            <a:avLst/>
          </a:prstGeom>
          <a:ln>
            <a:solidFill>
              <a:srgbClr val="FF66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96" name="Group 95"/>
          <p:cNvGrpSpPr/>
          <p:nvPr/>
        </p:nvGrpSpPr>
        <p:grpSpPr>
          <a:xfrm>
            <a:off x="3718710" y="252679"/>
            <a:ext cx="782030" cy="782772"/>
            <a:chOff x="2821040" y="3471037"/>
            <a:chExt cx="1042706" cy="1043696"/>
          </a:xfrm>
        </p:grpSpPr>
        <p:sp>
          <p:nvSpPr>
            <p:cNvPr id="97" name="Oval 86"/>
            <p:cNvSpPr>
              <a:spLocks/>
            </p:cNvSpPr>
            <p:nvPr/>
          </p:nvSpPr>
          <p:spPr bwMode="auto">
            <a:xfrm>
              <a:off x="2821040" y="3471037"/>
              <a:ext cx="1042706" cy="104369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8851" eaLnBrk="0" hangingPunct="0">
                <a:lnSpc>
                  <a:spcPct val="90000"/>
                </a:lnSpc>
                <a:defRPr/>
              </a:pPr>
              <a:endParaRPr lang="en-US" sz="1500" kern="0" dirty="0">
                <a:solidFill>
                  <a:schemeClr val="bg1"/>
                </a:solidFill>
              </a:endParaRPr>
            </a:p>
          </p:txBody>
        </p:sp>
        <p:sp>
          <p:nvSpPr>
            <p:cNvPr id="98" name="TextBox 97"/>
            <p:cNvSpPr txBox="1"/>
            <p:nvPr/>
          </p:nvSpPr>
          <p:spPr>
            <a:xfrm>
              <a:off x="2992779" y="3790732"/>
              <a:ext cx="761320" cy="430887"/>
            </a:xfrm>
            <a:prstGeom prst="rect">
              <a:avLst/>
            </a:prstGeom>
            <a:noFill/>
          </p:spPr>
          <p:txBody>
            <a:bodyPr wrap="none" rtlCol="0">
              <a:spAutoFit/>
            </a:bodyPr>
            <a:lstStyle/>
            <a:p>
              <a:r>
                <a:rPr lang="en-US" sz="1500" dirty="0">
                  <a:solidFill>
                    <a:schemeClr val="bg1"/>
                  </a:solidFill>
                </a:rPr>
                <a:t>ASA</a:t>
              </a:r>
            </a:p>
          </p:txBody>
        </p:sp>
      </p:grpSp>
      <p:grpSp>
        <p:nvGrpSpPr>
          <p:cNvPr id="118" name="Group 117"/>
          <p:cNvGrpSpPr/>
          <p:nvPr/>
        </p:nvGrpSpPr>
        <p:grpSpPr>
          <a:xfrm>
            <a:off x="4147780" y="2254497"/>
            <a:ext cx="782030" cy="782772"/>
            <a:chOff x="3842790" y="2254414"/>
            <a:chExt cx="782233" cy="782976"/>
          </a:xfrm>
        </p:grpSpPr>
        <p:sp>
          <p:nvSpPr>
            <p:cNvPr id="38" name="Oval 86"/>
            <p:cNvSpPr>
              <a:spLocks/>
            </p:cNvSpPr>
            <p:nvPr/>
          </p:nvSpPr>
          <p:spPr bwMode="auto">
            <a:xfrm>
              <a:off x="3842790" y="2254414"/>
              <a:ext cx="782233" cy="78297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8851" eaLnBrk="0" hangingPunct="0">
                <a:lnSpc>
                  <a:spcPct val="90000"/>
                </a:lnSpc>
                <a:defRPr/>
              </a:pPr>
              <a:endParaRPr lang="en-US" sz="2399" kern="0" dirty="0"/>
            </a:p>
          </p:txBody>
        </p:sp>
        <p:grpSp>
          <p:nvGrpSpPr>
            <p:cNvPr id="39" name="Group 603"/>
            <p:cNvGrpSpPr>
              <a:grpSpLocks noChangeAspect="1"/>
            </p:cNvGrpSpPr>
            <p:nvPr/>
          </p:nvGrpSpPr>
          <p:grpSpPr bwMode="auto">
            <a:xfrm>
              <a:off x="4002540" y="2413649"/>
              <a:ext cx="196022" cy="281386"/>
              <a:chOff x="6556" y="492"/>
              <a:chExt cx="2551" cy="3655"/>
            </a:xfrm>
            <a:solidFill>
              <a:srgbClr val="FFFFFF"/>
            </a:solidFill>
            <a:effectLst>
              <a:outerShdw blurRad="50800" dist="38100" dir="5400000" algn="t" rotWithShape="0">
                <a:prstClr val="black">
                  <a:alpha val="40000"/>
                </a:prstClr>
              </a:outerShdw>
            </a:effectLst>
          </p:grpSpPr>
          <p:sp>
            <p:nvSpPr>
              <p:cNvPr id="40"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41"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42"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43"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44"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4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46"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47"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48"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49"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0"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1"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2"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4"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5"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6"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7"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8"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59"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60"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61"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62"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sp>
            <p:nvSpPr>
              <p:cNvPr id="63"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1218851" eaLnBrk="0" hangingPunct="0">
                  <a:lnSpc>
                    <a:spcPct val="90000"/>
                  </a:lnSpc>
                  <a:defRPr/>
                </a:pPr>
                <a:endParaRPr lang="en-US" sz="2399" kern="0" dirty="0">
                  <a:ea typeface="ＭＳ Ｐゴシック" pitchFamily="34" charset="-128"/>
                </a:endParaRPr>
              </a:p>
            </p:txBody>
          </p:sp>
        </p:grpSp>
        <p:sp>
          <p:nvSpPr>
            <p:cNvPr id="64" name="TextBox 63"/>
            <p:cNvSpPr txBox="1"/>
            <p:nvPr/>
          </p:nvSpPr>
          <p:spPr>
            <a:xfrm>
              <a:off x="3937391" y="2706961"/>
              <a:ext cx="601603" cy="230892"/>
            </a:xfrm>
            <a:prstGeom prst="rect">
              <a:avLst/>
            </a:prstGeom>
            <a:noFill/>
          </p:spPr>
          <p:txBody>
            <a:bodyPr wrap="none" rtlCol="0">
              <a:spAutoFit/>
            </a:bodyPr>
            <a:lstStyle/>
            <a:p>
              <a:pPr algn="ctr"/>
              <a:r>
                <a:rPr lang="en-US" sz="900" dirty="0">
                  <a:solidFill>
                    <a:srgbClr val="FFFFFF"/>
                  </a:solidFill>
                </a:rPr>
                <a:t>ISE-PIC</a:t>
              </a:r>
            </a:p>
          </p:txBody>
        </p:sp>
        <p:sp>
          <p:nvSpPr>
            <p:cNvPr id="117" name="Freeform 17"/>
            <p:cNvSpPr>
              <a:spLocks noEditPoints="1"/>
            </p:cNvSpPr>
            <p:nvPr/>
          </p:nvSpPr>
          <p:spPr bwMode="auto">
            <a:xfrm>
              <a:off x="4256362" y="2422953"/>
              <a:ext cx="271428" cy="269886"/>
            </a:xfrm>
            <a:custGeom>
              <a:avLst/>
              <a:gdLst>
                <a:gd name="T0" fmla="*/ 101 w 223"/>
                <a:gd name="T1" fmla="*/ 132 h 222"/>
                <a:gd name="T2" fmla="*/ 103 w 223"/>
                <a:gd name="T3" fmla="*/ 114 h 222"/>
                <a:gd name="T4" fmla="*/ 109 w 223"/>
                <a:gd name="T5" fmla="*/ 108 h 222"/>
                <a:gd name="T6" fmla="*/ 222 w 223"/>
                <a:gd name="T7" fmla="*/ 99 h 222"/>
                <a:gd name="T8" fmla="*/ 193 w 223"/>
                <a:gd name="T9" fmla="*/ 53 h 222"/>
                <a:gd name="T10" fmla="*/ 163 w 223"/>
                <a:gd name="T11" fmla="*/ 12 h 222"/>
                <a:gd name="T12" fmla="*/ 137 w 223"/>
                <a:gd name="T13" fmla="*/ 24 h 222"/>
                <a:gd name="T14" fmla="*/ 68 w 223"/>
                <a:gd name="T15" fmla="*/ 29 h 222"/>
                <a:gd name="T16" fmla="*/ 0 w 223"/>
                <a:gd name="T17" fmla="*/ 121 h 222"/>
                <a:gd name="T18" fmla="*/ 32 w 223"/>
                <a:gd name="T19" fmla="*/ 155 h 222"/>
                <a:gd name="T20" fmla="*/ 61 w 223"/>
                <a:gd name="T21" fmla="*/ 205 h 222"/>
                <a:gd name="T22" fmla="*/ 124 w 223"/>
                <a:gd name="T23" fmla="*/ 222 h 222"/>
                <a:gd name="T24" fmla="*/ 188 w 223"/>
                <a:gd name="T25" fmla="*/ 143 h 222"/>
                <a:gd name="T26" fmla="*/ 206 w 223"/>
                <a:gd name="T27" fmla="*/ 131 h 222"/>
                <a:gd name="T28" fmla="*/ 159 w 223"/>
                <a:gd name="T29" fmla="*/ 20 h 222"/>
                <a:gd name="T30" fmla="*/ 155 w 223"/>
                <a:gd name="T31" fmla="*/ 17 h 222"/>
                <a:gd name="T32" fmla="*/ 168 w 223"/>
                <a:gd name="T33" fmla="*/ 27 h 222"/>
                <a:gd name="T34" fmla="*/ 183 w 223"/>
                <a:gd name="T35" fmla="*/ 64 h 222"/>
                <a:gd name="T36" fmla="*/ 141 w 223"/>
                <a:gd name="T37" fmla="*/ 31 h 222"/>
                <a:gd name="T38" fmla="*/ 134 w 223"/>
                <a:gd name="T39" fmla="*/ 152 h 222"/>
                <a:gd name="T40" fmla="*/ 76 w 223"/>
                <a:gd name="T41" fmla="*/ 156 h 222"/>
                <a:gd name="T42" fmla="*/ 72 w 223"/>
                <a:gd name="T43" fmla="*/ 128 h 222"/>
                <a:gd name="T44" fmla="*/ 67 w 223"/>
                <a:gd name="T45" fmla="*/ 98 h 222"/>
                <a:gd name="T46" fmla="*/ 107 w 223"/>
                <a:gd name="T47" fmla="*/ 68 h 222"/>
                <a:gd name="T48" fmla="*/ 155 w 223"/>
                <a:gd name="T49" fmla="*/ 106 h 222"/>
                <a:gd name="T50" fmla="*/ 156 w 223"/>
                <a:gd name="T51" fmla="*/ 139 h 222"/>
                <a:gd name="T52" fmla="*/ 153 w 223"/>
                <a:gd name="T53" fmla="*/ 144 h 222"/>
                <a:gd name="T54" fmla="*/ 79 w 223"/>
                <a:gd name="T55" fmla="*/ 164 h 222"/>
                <a:gd name="T56" fmla="*/ 124 w 223"/>
                <a:gd name="T57" fmla="*/ 162 h 222"/>
                <a:gd name="T58" fmla="*/ 66 w 223"/>
                <a:gd name="T59" fmla="*/ 137 h 222"/>
                <a:gd name="T60" fmla="*/ 63 w 223"/>
                <a:gd name="T61" fmla="*/ 133 h 222"/>
                <a:gd name="T62" fmla="*/ 61 w 223"/>
                <a:gd name="T63" fmla="*/ 128 h 222"/>
                <a:gd name="T64" fmla="*/ 65 w 223"/>
                <a:gd name="T65" fmla="*/ 149 h 222"/>
                <a:gd name="T66" fmla="*/ 59 w 223"/>
                <a:gd name="T67" fmla="*/ 111 h 222"/>
                <a:gd name="T68" fmla="*/ 67 w 223"/>
                <a:gd name="T69" fmla="*/ 76 h 222"/>
                <a:gd name="T70" fmla="*/ 67 w 223"/>
                <a:gd name="T71" fmla="*/ 83 h 222"/>
                <a:gd name="T72" fmla="*/ 133 w 223"/>
                <a:gd name="T73" fmla="*/ 58 h 222"/>
                <a:gd name="T74" fmla="*/ 133 w 223"/>
                <a:gd name="T75" fmla="*/ 35 h 222"/>
                <a:gd name="T76" fmla="*/ 156 w 223"/>
                <a:gd name="T77" fmla="*/ 68 h 222"/>
                <a:gd name="T78" fmla="*/ 164 w 223"/>
                <a:gd name="T79" fmla="*/ 105 h 222"/>
                <a:gd name="T80" fmla="*/ 102 w 223"/>
                <a:gd name="T81" fmla="*/ 9 h 222"/>
                <a:gd name="T82" fmla="*/ 68 w 223"/>
                <a:gd name="T83" fmla="*/ 67 h 222"/>
                <a:gd name="T84" fmla="*/ 9 w 223"/>
                <a:gd name="T85" fmla="*/ 123 h 222"/>
                <a:gd name="T86" fmla="*/ 58 w 223"/>
                <a:gd name="T87" fmla="*/ 79 h 222"/>
                <a:gd name="T88" fmla="*/ 34 w 223"/>
                <a:gd name="T89" fmla="*/ 147 h 222"/>
                <a:gd name="T90" fmla="*/ 47 w 223"/>
                <a:gd name="T91" fmla="*/ 192 h 222"/>
                <a:gd name="T92" fmla="*/ 70 w 223"/>
                <a:gd name="T93" fmla="*/ 164 h 222"/>
                <a:gd name="T94" fmla="*/ 61 w 223"/>
                <a:gd name="T95" fmla="*/ 196 h 222"/>
                <a:gd name="T96" fmla="*/ 121 w 223"/>
                <a:gd name="T97" fmla="*/ 214 h 222"/>
                <a:gd name="T98" fmla="*/ 155 w 223"/>
                <a:gd name="T99" fmla="*/ 156 h 222"/>
                <a:gd name="T100" fmla="*/ 189 w 223"/>
                <a:gd name="T101" fmla="*/ 133 h 222"/>
                <a:gd name="T102" fmla="*/ 192 w 223"/>
                <a:gd name="T103" fmla="*/ 136 h 222"/>
                <a:gd name="T104" fmla="*/ 185 w 223"/>
                <a:gd name="T105" fmla="*/ 135 h 222"/>
                <a:gd name="T106" fmla="*/ 165 w 223"/>
                <a:gd name="T107" fmla="*/ 127 h 222"/>
                <a:gd name="T108" fmla="*/ 214 w 223"/>
                <a:gd name="T109" fmla="*/ 10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3" h="222">
                  <a:moveTo>
                    <a:pt x="123" y="90"/>
                  </a:moveTo>
                  <a:cubicBezTo>
                    <a:pt x="111" y="84"/>
                    <a:pt x="97" y="89"/>
                    <a:pt x="90" y="100"/>
                  </a:cubicBezTo>
                  <a:cubicBezTo>
                    <a:pt x="84" y="112"/>
                    <a:pt x="89" y="126"/>
                    <a:pt x="101" y="132"/>
                  </a:cubicBezTo>
                  <a:cubicBezTo>
                    <a:pt x="112" y="138"/>
                    <a:pt x="127" y="134"/>
                    <a:pt x="133" y="122"/>
                  </a:cubicBezTo>
                  <a:cubicBezTo>
                    <a:pt x="139" y="111"/>
                    <a:pt x="134" y="96"/>
                    <a:pt x="123" y="90"/>
                  </a:cubicBezTo>
                  <a:close/>
                  <a:moveTo>
                    <a:pt x="103" y="114"/>
                  </a:moveTo>
                  <a:cubicBezTo>
                    <a:pt x="100" y="114"/>
                    <a:pt x="97" y="111"/>
                    <a:pt x="97" y="108"/>
                  </a:cubicBezTo>
                  <a:cubicBezTo>
                    <a:pt x="97" y="104"/>
                    <a:pt x="100" y="102"/>
                    <a:pt x="103" y="102"/>
                  </a:cubicBezTo>
                  <a:cubicBezTo>
                    <a:pt x="106" y="102"/>
                    <a:pt x="109" y="104"/>
                    <a:pt x="109" y="108"/>
                  </a:cubicBezTo>
                  <a:cubicBezTo>
                    <a:pt x="109" y="111"/>
                    <a:pt x="106" y="114"/>
                    <a:pt x="103" y="114"/>
                  </a:cubicBezTo>
                  <a:close/>
                  <a:moveTo>
                    <a:pt x="223" y="102"/>
                  </a:moveTo>
                  <a:cubicBezTo>
                    <a:pt x="223" y="101"/>
                    <a:pt x="223" y="100"/>
                    <a:pt x="222" y="99"/>
                  </a:cubicBezTo>
                  <a:cubicBezTo>
                    <a:pt x="221" y="85"/>
                    <a:pt x="210" y="75"/>
                    <a:pt x="194" y="68"/>
                  </a:cubicBezTo>
                  <a:cubicBezTo>
                    <a:pt x="193" y="68"/>
                    <a:pt x="192" y="67"/>
                    <a:pt x="191" y="67"/>
                  </a:cubicBezTo>
                  <a:cubicBezTo>
                    <a:pt x="192" y="62"/>
                    <a:pt x="193" y="57"/>
                    <a:pt x="193" y="53"/>
                  </a:cubicBezTo>
                  <a:cubicBezTo>
                    <a:pt x="193" y="41"/>
                    <a:pt x="189" y="30"/>
                    <a:pt x="181" y="24"/>
                  </a:cubicBezTo>
                  <a:cubicBezTo>
                    <a:pt x="177" y="21"/>
                    <a:pt x="173" y="19"/>
                    <a:pt x="169" y="18"/>
                  </a:cubicBezTo>
                  <a:cubicBezTo>
                    <a:pt x="168" y="16"/>
                    <a:pt x="166" y="13"/>
                    <a:pt x="163" y="12"/>
                  </a:cubicBezTo>
                  <a:cubicBezTo>
                    <a:pt x="158" y="9"/>
                    <a:pt x="151" y="11"/>
                    <a:pt x="148" y="17"/>
                  </a:cubicBezTo>
                  <a:cubicBezTo>
                    <a:pt x="147" y="18"/>
                    <a:pt x="147" y="19"/>
                    <a:pt x="147" y="20"/>
                  </a:cubicBezTo>
                  <a:cubicBezTo>
                    <a:pt x="144" y="21"/>
                    <a:pt x="140" y="22"/>
                    <a:pt x="137" y="24"/>
                  </a:cubicBezTo>
                  <a:cubicBezTo>
                    <a:pt x="127" y="9"/>
                    <a:pt x="115" y="0"/>
                    <a:pt x="102" y="0"/>
                  </a:cubicBezTo>
                  <a:cubicBezTo>
                    <a:pt x="101" y="0"/>
                    <a:pt x="100" y="0"/>
                    <a:pt x="99" y="0"/>
                  </a:cubicBezTo>
                  <a:cubicBezTo>
                    <a:pt x="85" y="2"/>
                    <a:pt x="75" y="13"/>
                    <a:pt x="68" y="29"/>
                  </a:cubicBezTo>
                  <a:cubicBezTo>
                    <a:pt x="64" y="40"/>
                    <a:pt x="60" y="54"/>
                    <a:pt x="59" y="69"/>
                  </a:cubicBezTo>
                  <a:cubicBezTo>
                    <a:pt x="49" y="73"/>
                    <a:pt x="40" y="77"/>
                    <a:pt x="32" y="81"/>
                  </a:cubicBezTo>
                  <a:cubicBezTo>
                    <a:pt x="13" y="92"/>
                    <a:pt x="1" y="105"/>
                    <a:pt x="0" y="121"/>
                  </a:cubicBezTo>
                  <a:cubicBezTo>
                    <a:pt x="0" y="122"/>
                    <a:pt x="0" y="123"/>
                    <a:pt x="1" y="124"/>
                  </a:cubicBezTo>
                  <a:cubicBezTo>
                    <a:pt x="2" y="137"/>
                    <a:pt x="14" y="148"/>
                    <a:pt x="29" y="154"/>
                  </a:cubicBezTo>
                  <a:cubicBezTo>
                    <a:pt x="30" y="155"/>
                    <a:pt x="31" y="155"/>
                    <a:pt x="32" y="155"/>
                  </a:cubicBezTo>
                  <a:cubicBezTo>
                    <a:pt x="31" y="160"/>
                    <a:pt x="31" y="165"/>
                    <a:pt x="31" y="170"/>
                  </a:cubicBezTo>
                  <a:cubicBezTo>
                    <a:pt x="31" y="182"/>
                    <a:pt x="34" y="192"/>
                    <a:pt x="42" y="199"/>
                  </a:cubicBezTo>
                  <a:cubicBezTo>
                    <a:pt x="47" y="203"/>
                    <a:pt x="54" y="205"/>
                    <a:pt x="61" y="205"/>
                  </a:cubicBezTo>
                  <a:cubicBezTo>
                    <a:pt x="69" y="205"/>
                    <a:pt x="78" y="203"/>
                    <a:pt x="86" y="199"/>
                  </a:cubicBezTo>
                  <a:cubicBezTo>
                    <a:pt x="96" y="213"/>
                    <a:pt x="108" y="222"/>
                    <a:pt x="121" y="222"/>
                  </a:cubicBezTo>
                  <a:cubicBezTo>
                    <a:pt x="122" y="222"/>
                    <a:pt x="123" y="222"/>
                    <a:pt x="124" y="222"/>
                  </a:cubicBezTo>
                  <a:cubicBezTo>
                    <a:pt x="138" y="220"/>
                    <a:pt x="148" y="209"/>
                    <a:pt x="155" y="193"/>
                  </a:cubicBezTo>
                  <a:cubicBezTo>
                    <a:pt x="159" y="182"/>
                    <a:pt x="163" y="168"/>
                    <a:pt x="164" y="153"/>
                  </a:cubicBezTo>
                  <a:cubicBezTo>
                    <a:pt x="173" y="150"/>
                    <a:pt x="181" y="147"/>
                    <a:pt x="188" y="143"/>
                  </a:cubicBezTo>
                  <a:cubicBezTo>
                    <a:pt x="189" y="144"/>
                    <a:pt x="190" y="144"/>
                    <a:pt x="191" y="145"/>
                  </a:cubicBezTo>
                  <a:cubicBezTo>
                    <a:pt x="196" y="148"/>
                    <a:pt x="203" y="146"/>
                    <a:pt x="206" y="140"/>
                  </a:cubicBezTo>
                  <a:cubicBezTo>
                    <a:pt x="207" y="137"/>
                    <a:pt x="207" y="134"/>
                    <a:pt x="206" y="131"/>
                  </a:cubicBezTo>
                  <a:cubicBezTo>
                    <a:pt x="216" y="122"/>
                    <a:pt x="223" y="112"/>
                    <a:pt x="223" y="102"/>
                  </a:cubicBezTo>
                  <a:close/>
                  <a:moveTo>
                    <a:pt x="155" y="17"/>
                  </a:moveTo>
                  <a:cubicBezTo>
                    <a:pt x="157" y="17"/>
                    <a:pt x="159" y="18"/>
                    <a:pt x="159" y="20"/>
                  </a:cubicBezTo>
                  <a:cubicBezTo>
                    <a:pt x="159" y="22"/>
                    <a:pt x="157" y="23"/>
                    <a:pt x="155" y="23"/>
                  </a:cubicBezTo>
                  <a:cubicBezTo>
                    <a:pt x="154" y="23"/>
                    <a:pt x="152" y="22"/>
                    <a:pt x="152" y="20"/>
                  </a:cubicBezTo>
                  <a:cubicBezTo>
                    <a:pt x="152" y="18"/>
                    <a:pt x="154" y="17"/>
                    <a:pt x="155" y="17"/>
                  </a:cubicBezTo>
                  <a:close/>
                  <a:moveTo>
                    <a:pt x="149" y="28"/>
                  </a:moveTo>
                  <a:cubicBezTo>
                    <a:pt x="150" y="30"/>
                    <a:pt x="151" y="31"/>
                    <a:pt x="153" y="32"/>
                  </a:cubicBezTo>
                  <a:cubicBezTo>
                    <a:pt x="158" y="35"/>
                    <a:pt x="165" y="33"/>
                    <a:pt x="168" y="27"/>
                  </a:cubicBezTo>
                  <a:cubicBezTo>
                    <a:pt x="171" y="28"/>
                    <a:pt x="173" y="29"/>
                    <a:pt x="176" y="31"/>
                  </a:cubicBezTo>
                  <a:cubicBezTo>
                    <a:pt x="181" y="35"/>
                    <a:pt x="184" y="42"/>
                    <a:pt x="184" y="53"/>
                  </a:cubicBezTo>
                  <a:cubicBezTo>
                    <a:pt x="184" y="56"/>
                    <a:pt x="183" y="60"/>
                    <a:pt x="183" y="64"/>
                  </a:cubicBezTo>
                  <a:cubicBezTo>
                    <a:pt x="174" y="62"/>
                    <a:pt x="164" y="60"/>
                    <a:pt x="153" y="59"/>
                  </a:cubicBezTo>
                  <a:cubicBezTo>
                    <a:pt x="150" y="49"/>
                    <a:pt x="146" y="39"/>
                    <a:pt x="141" y="32"/>
                  </a:cubicBezTo>
                  <a:cubicBezTo>
                    <a:pt x="141" y="31"/>
                    <a:pt x="141" y="31"/>
                    <a:pt x="141" y="31"/>
                  </a:cubicBezTo>
                  <a:cubicBezTo>
                    <a:pt x="144" y="30"/>
                    <a:pt x="147" y="29"/>
                    <a:pt x="149" y="28"/>
                  </a:cubicBezTo>
                  <a:close/>
                  <a:moveTo>
                    <a:pt x="146" y="138"/>
                  </a:moveTo>
                  <a:cubicBezTo>
                    <a:pt x="142" y="143"/>
                    <a:pt x="138" y="148"/>
                    <a:pt x="134" y="152"/>
                  </a:cubicBezTo>
                  <a:cubicBezTo>
                    <a:pt x="128" y="153"/>
                    <a:pt x="123" y="154"/>
                    <a:pt x="116" y="155"/>
                  </a:cubicBezTo>
                  <a:cubicBezTo>
                    <a:pt x="108" y="156"/>
                    <a:pt x="99" y="156"/>
                    <a:pt x="90" y="156"/>
                  </a:cubicBezTo>
                  <a:cubicBezTo>
                    <a:pt x="86" y="156"/>
                    <a:pt x="81" y="156"/>
                    <a:pt x="76" y="156"/>
                  </a:cubicBezTo>
                  <a:cubicBezTo>
                    <a:pt x="75" y="153"/>
                    <a:pt x="74" y="149"/>
                    <a:pt x="74" y="146"/>
                  </a:cubicBezTo>
                  <a:cubicBezTo>
                    <a:pt x="75" y="145"/>
                    <a:pt x="76" y="144"/>
                    <a:pt x="77" y="143"/>
                  </a:cubicBezTo>
                  <a:cubicBezTo>
                    <a:pt x="80" y="137"/>
                    <a:pt x="77" y="130"/>
                    <a:pt x="72" y="128"/>
                  </a:cubicBezTo>
                  <a:cubicBezTo>
                    <a:pt x="71" y="127"/>
                    <a:pt x="70" y="127"/>
                    <a:pt x="70" y="127"/>
                  </a:cubicBezTo>
                  <a:cubicBezTo>
                    <a:pt x="69" y="123"/>
                    <a:pt x="69" y="120"/>
                    <a:pt x="68" y="116"/>
                  </a:cubicBezTo>
                  <a:cubicBezTo>
                    <a:pt x="68" y="110"/>
                    <a:pt x="67" y="104"/>
                    <a:pt x="67" y="98"/>
                  </a:cubicBezTo>
                  <a:cubicBezTo>
                    <a:pt x="70" y="94"/>
                    <a:pt x="74" y="89"/>
                    <a:pt x="77" y="84"/>
                  </a:cubicBezTo>
                  <a:cubicBezTo>
                    <a:pt x="81" y="79"/>
                    <a:pt x="85" y="75"/>
                    <a:pt x="89" y="71"/>
                  </a:cubicBezTo>
                  <a:cubicBezTo>
                    <a:pt x="95" y="70"/>
                    <a:pt x="101" y="69"/>
                    <a:pt x="107" y="68"/>
                  </a:cubicBezTo>
                  <a:cubicBezTo>
                    <a:pt x="116" y="67"/>
                    <a:pt x="124" y="66"/>
                    <a:pt x="133" y="66"/>
                  </a:cubicBezTo>
                  <a:cubicBezTo>
                    <a:pt x="138" y="66"/>
                    <a:pt x="142" y="67"/>
                    <a:pt x="147" y="67"/>
                  </a:cubicBezTo>
                  <a:cubicBezTo>
                    <a:pt x="150" y="79"/>
                    <a:pt x="153" y="92"/>
                    <a:pt x="155" y="106"/>
                  </a:cubicBezTo>
                  <a:cubicBezTo>
                    <a:pt x="156" y="112"/>
                    <a:pt x="156" y="118"/>
                    <a:pt x="156" y="124"/>
                  </a:cubicBezTo>
                  <a:cubicBezTo>
                    <a:pt x="153" y="129"/>
                    <a:pt x="149" y="134"/>
                    <a:pt x="146" y="138"/>
                  </a:cubicBezTo>
                  <a:close/>
                  <a:moveTo>
                    <a:pt x="156" y="139"/>
                  </a:moveTo>
                  <a:cubicBezTo>
                    <a:pt x="156" y="141"/>
                    <a:pt x="156" y="144"/>
                    <a:pt x="156" y="146"/>
                  </a:cubicBezTo>
                  <a:cubicBezTo>
                    <a:pt x="154" y="147"/>
                    <a:pt x="151" y="148"/>
                    <a:pt x="149" y="148"/>
                  </a:cubicBezTo>
                  <a:cubicBezTo>
                    <a:pt x="150" y="147"/>
                    <a:pt x="151" y="145"/>
                    <a:pt x="153" y="144"/>
                  </a:cubicBezTo>
                  <a:cubicBezTo>
                    <a:pt x="154" y="142"/>
                    <a:pt x="155" y="141"/>
                    <a:pt x="156" y="139"/>
                  </a:cubicBezTo>
                  <a:close/>
                  <a:moveTo>
                    <a:pt x="89" y="187"/>
                  </a:moveTo>
                  <a:cubicBezTo>
                    <a:pt x="86" y="180"/>
                    <a:pt x="82" y="173"/>
                    <a:pt x="79" y="164"/>
                  </a:cubicBezTo>
                  <a:cubicBezTo>
                    <a:pt x="83" y="165"/>
                    <a:pt x="87" y="165"/>
                    <a:pt x="90" y="165"/>
                  </a:cubicBezTo>
                  <a:cubicBezTo>
                    <a:pt x="99" y="165"/>
                    <a:pt x="108" y="164"/>
                    <a:pt x="117" y="163"/>
                  </a:cubicBezTo>
                  <a:cubicBezTo>
                    <a:pt x="120" y="163"/>
                    <a:pt x="122" y="163"/>
                    <a:pt x="124" y="162"/>
                  </a:cubicBezTo>
                  <a:cubicBezTo>
                    <a:pt x="112" y="173"/>
                    <a:pt x="101" y="182"/>
                    <a:pt x="90" y="187"/>
                  </a:cubicBezTo>
                  <a:cubicBezTo>
                    <a:pt x="90" y="187"/>
                    <a:pt x="89" y="187"/>
                    <a:pt x="89" y="187"/>
                  </a:cubicBezTo>
                  <a:close/>
                  <a:moveTo>
                    <a:pt x="66" y="137"/>
                  </a:moveTo>
                  <a:cubicBezTo>
                    <a:pt x="66" y="138"/>
                    <a:pt x="65" y="140"/>
                    <a:pt x="63" y="140"/>
                  </a:cubicBezTo>
                  <a:cubicBezTo>
                    <a:pt x="61" y="140"/>
                    <a:pt x="60" y="138"/>
                    <a:pt x="60" y="137"/>
                  </a:cubicBezTo>
                  <a:cubicBezTo>
                    <a:pt x="60" y="135"/>
                    <a:pt x="61" y="133"/>
                    <a:pt x="63" y="133"/>
                  </a:cubicBezTo>
                  <a:cubicBezTo>
                    <a:pt x="65" y="133"/>
                    <a:pt x="66" y="135"/>
                    <a:pt x="66" y="137"/>
                  </a:cubicBezTo>
                  <a:close/>
                  <a:moveTo>
                    <a:pt x="59" y="117"/>
                  </a:moveTo>
                  <a:cubicBezTo>
                    <a:pt x="60" y="121"/>
                    <a:pt x="60" y="124"/>
                    <a:pt x="61" y="128"/>
                  </a:cubicBezTo>
                  <a:cubicBezTo>
                    <a:pt x="59" y="129"/>
                    <a:pt x="58" y="130"/>
                    <a:pt x="57" y="132"/>
                  </a:cubicBezTo>
                  <a:cubicBezTo>
                    <a:pt x="54" y="138"/>
                    <a:pt x="56" y="145"/>
                    <a:pt x="62" y="147"/>
                  </a:cubicBezTo>
                  <a:cubicBezTo>
                    <a:pt x="63" y="148"/>
                    <a:pt x="64" y="148"/>
                    <a:pt x="65" y="149"/>
                  </a:cubicBezTo>
                  <a:cubicBezTo>
                    <a:pt x="66" y="151"/>
                    <a:pt x="66" y="153"/>
                    <a:pt x="67" y="155"/>
                  </a:cubicBezTo>
                  <a:cubicBezTo>
                    <a:pt x="58" y="154"/>
                    <a:pt x="50" y="152"/>
                    <a:pt x="42" y="150"/>
                  </a:cubicBezTo>
                  <a:cubicBezTo>
                    <a:pt x="45" y="138"/>
                    <a:pt x="51" y="125"/>
                    <a:pt x="59" y="111"/>
                  </a:cubicBezTo>
                  <a:cubicBezTo>
                    <a:pt x="59" y="113"/>
                    <a:pt x="59" y="115"/>
                    <a:pt x="59" y="117"/>
                  </a:cubicBezTo>
                  <a:close/>
                  <a:moveTo>
                    <a:pt x="67" y="83"/>
                  </a:moveTo>
                  <a:cubicBezTo>
                    <a:pt x="67" y="81"/>
                    <a:pt x="67" y="78"/>
                    <a:pt x="67" y="76"/>
                  </a:cubicBezTo>
                  <a:cubicBezTo>
                    <a:pt x="70" y="75"/>
                    <a:pt x="72" y="75"/>
                    <a:pt x="74" y="74"/>
                  </a:cubicBezTo>
                  <a:cubicBezTo>
                    <a:pt x="73" y="75"/>
                    <a:pt x="72" y="77"/>
                    <a:pt x="71" y="79"/>
                  </a:cubicBezTo>
                  <a:cubicBezTo>
                    <a:pt x="69" y="80"/>
                    <a:pt x="68" y="82"/>
                    <a:pt x="67" y="83"/>
                  </a:cubicBezTo>
                  <a:close/>
                  <a:moveTo>
                    <a:pt x="134" y="36"/>
                  </a:moveTo>
                  <a:cubicBezTo>
                    <a:pt x="137" y="42"/>
                    <a:pt x="141" y="50"/>
                    <a:pt x="144" y="58"/>
                  </a:cubicBezTo>
                  <a:cubicBezTo>
                    <a:pt x="140" y="58"/>
                    <a:pt x="136" y="58"/>
                    <a:pt x="133" y="58"/>
                  </a:cubicBezTo>
                  <a:cubicBezTo>
                    <a:pt x="124" y="58"/>
                    <a:pt x="115" y="58"/>
                    <a:pt x="106" y="59"/>
                  </a:cubicBezTo>
                  <a:cubicBezTo>
                    <a:pt x="104" y="59"/>
                    <a:pt x="101" y="60"/>
                    <a:pt x="99" y="60"/>
                  </a:cubicBezTo>
                  <a:cubicBezTo>
                    <a:pt x="111" y="49"/>
                    <a:pt x="123" y="41"/>
                    <a:pt x="133" y="35"/>
                  </a:cubicBezTo>
                  <a:cubicBezTo>
                    <a:pt x="134" y="35"/>
                    <a:pt x="134" y="36"/>
                    <a:pt x="134" y="36"/>
                  </a:cubicBezTo>
                  <a:close/>
                  <a:moveTo>
                    <a:pt x="164" y="105"/>
                  </a:moveTo>
                  <a:cubicBezTo>
                    <a:pt x="162" y="92"/>
                    <a:pt x="159" y="79"/>
                    <a:pt x="156" y="68"/>
                  </a:cubicBezTo>
                  <a:cubicBezTo>
                    <a:pt x="165" y="69"/>
                    <a:pt x="173" y="71"/>
                    <a:pt x="181" y="73"/>
                  </a:cubicBezTo>
                  <a:cubicBezTo>
                    <a:pt x="178" y="85"/>
                    <a:pt x="172" y="98"/>
                    <a:pt x="164" y="111"/>
                  </a:cubicBezTo>
                  <a:cubicBezTo>
                    <a:pt x="164" y="109"/>
                    <a:pt x="164" y="107"/>
                    <a:pt x="164" y="105"/>
                  </a:cubicBezTo>
                  <a:close/>
                  <a:moveTo>
                    <a:pt x="77" y="32"/>
                  </a:moveTo>
                  <a:cubicBezTo>
                    <a:pt x="83" y="18"/>
                    <a:pt x="91" y="10"/>
                    <a:pt x="100" y="9"/>
                  </a:cubicBezTo>
                  <a:cubicBezTo>
                    <a:pt x="101" y="9"/>
                    <a:pt x="101" y="9"/>
                    <a:pt x="102" y="9"/>
                  </a:cubicBezTo>
                  <a:cubicBezTo>
                    <a:pt x="110" y="9"/>
                    <a:pt x="120" y="15"/>
                    <a:pt x="129" y="28"/>
                  </a:cubicBezTo>
                  <a:cubicBezTo>
                    <a:pt x="114" y="35"/>
                    <a:pt x="99" y="47"/>
                    <a:pt x="85" y="62"/>
                  </a:cubicBezTo>
                  <a:cubicBezTo>
                    <a:pt x="79" y="64"/>
                    <a:pt x="73" y="65"/>
                    <a:pt x="68" y="67"/>
                  </a:cubicBezTo>
                  <a:cubicBezTo>
                    <a:pt x="70" y="53"/>
                    <a:pt x="73" y="42"/>
                    <a:pt x="77" y="32"/>
                  </a:cubicBezTo>
                  <a:close/>
                  <a:moveTo>
                    <a:pt x="33" y="146"/>
                  </a:moveTo>
                  <a:cubicBezTo>
                    <a:pt x="18" y="140"/>
                    <a:pt x="10" y="132"/>
                    <a:pt x="9" y="123"/>
                  </a:cubicBezTo>
                  <a:cubicBezTo>
                    <a:pt x="9" y="122"/>
                    <a:pt x="9" y="122"/>
                    <a:pt x="9" y="121"/>
                  </a:cubicBezTo>
                  <a:cubicBezTo>
                    <a:pt x="9" y="111"/>
                    <a:pt x="19" y="99"/>
                    <a:pt x="36" y="89"/>
                  </a:cubicBezTo>
                  <a:cubicBezTo>
                    <a:pt x="43" y="85"/>
                    <a:pt x="50" y="82"/>
                    <a:pt x="58" y="79"/>
                  </a:cubicBezTo>
                  <a:cubicBezTo>
                    <a:pt x="58" y="83"/>
                    <a:pt x="58" y="86"/>
                    <a:pt x="58" y="90"/>
                  </a:cubicBezTo>
                  <a:cubicBezTo>
                    <a:pt x="58" y="92"/>
                    <a:pt x="58" y="94"/>
                    <a:pt x="58" y="96"/>
                  </a:cubicBezTo>
                  <a:cubicBezTo>
                    <a:pt x="46" y="113"/>
                    <a:pt x="38" y="131"/>
                    <a:pt x="34" y="147"/>
                  </a:cubicBezTo>
                  <a:cubicBezTo>
                    <a:pt x="34" y="147"/>
                    <a:pt x="33" y="146"/>
                    <a:pt x="33" y="146"/>
                  </a:cubicBezTo>
                  <a:close/>
                  <a:moveTo>
                    <a:pt x="61" y="196"/>
                  </a:moveTo>
                  <a:cubicBezTo>
                    <a:pt x="56" y="196"/>
                    <a:pt x="51" y="195"/>
                    <a:pt x="47" y="192"/>
                  </a:cubicBezTo>
                  <a:cubicBezTo>
                    <a:pt x="42" y="188"/>
                    <a:pt x="39" y="180"/>
                    <a:pt x="39" y="170"/>
                  </a:cubicBezTo>
                  <a:cubicBezTo>
                    <a:pt x="39" y="166"/>
                    <a:pt x="40" y="162"/>
                    <a:pt x="40" y="158"/>
                  </a:cubicBezTo>
                  <a:cubicBezTo>
                    <a:pt x="49" y="161"/>
                    <a:pt x="59" y="163"/>
                    <a:pt x="70" y="164"/>
                  </a:cubicBezTo>
                  <a:cubicBezTo>
                    <a:pt x="73" y="174"/>
                    <a:pt x="77" y="183"/>
                    <a:pt x="82" y="191"/>
                  </a:cubicBezTo>
                  <a:cubicBezTo>
                    <a:pt x="82" y="191"/>
                    <a:pt x="82" y="191"/>
                    <a:pt x="82" y="191"/>
                  </a:cubicBezTo>
                  <a:cubicBezTo>
                    <a:pt x="74" y="194"/>
                    <a:pt x="67" y="196"/>
                    <a:pt x="61" y="196"/>
                  </a:cubicBezTo>
                  <a:close/>
                  <a:moveTo>
                    <a:pt x="147" y="190"/>
                  </a:moveTo>
                  <a:cubicBezTo>
                    <a:pt x="140" y="204"/>
                    <a:pt x="132" y="213"/>
                    <a:pt x="123" y="213"/>
                  </a:cubicBezTo>
                  <a:cubicBezTo>
                    <a:pt x="123" y="214"/>
                    <a:pt x="122" y="214"/>
                    <a:pt x="121" y="214"/>
                  </a:cubicBezTo>
                  <a:cubicBezTo>
                    <a:pt x="113" y="214"/>
                    <a:pt x="103" y="207"/>
                    <a:pt x="94" y="195"/>
                  </a:cubicBezTo>
                  <a:cubicBezTo>
                    <a:pt x="109" y="187"/>
                    <a:pt x="124" y="175"/>
                    <a:pt x="138" y="160"/>
                  </a:cubicBezTo>
                  <a:cubicBezTo>
                    <a:pt x="144" y="159"/>
                    <a:pt x="150" y="157"/>
                    <a:pt x="155" y="156"/>
                  </a:cubicBezTo>
                  <a:cubicBezTo>
                    <a:pt x="153" y="169"/>
                    <a:pt x="150" y="181"/>
                    <a:pt x="147" y="190"/>
                  </a:cubicBezTo>
                  <a:close/>
                  <a:moveTo>
                    <a:pt x="192" y="136"/>
                  </a:moveTo>
                  <a:cubicBezTo>
                    <a:pt x="191" y="136"/>
                    <a:pt x="189" y="135"/>
                    <a:pt x="189" y="133"/>
                  </a:cubicBezTo>
                  <a:cubicBezTo>
                    <a:pt x="189" y="131"/>
                    <a:pt x="191" y="129"/>
                    <a:pt x="192" y="129"/>
                  </a:cubicBezTo>
                  <a:cubicBezTo>
                    <a:pt x="194" y="129"/>
                    <a:pt x="196" y="131"/>
                    <a:pt x="196" y="133"/>
                  </a:cubicBezTo>
                  <a:cubicBezTo>
                    <a:pt x="196" y="135"/>
                    <a:pt x="194" y="136"/>
                    <a:pt x="192" y="136"/>
                  </a:cubicBezTo>
                  <a:close/>
                  <a:moveTo>
                    <a:pt x="200" y="124"/>
                  </a:moveTo>
                  <a:cubicBezTo>
                    <a:pt x="195" y="122"/>
                    <a:pt x="189" y="124"/>
                    <a:pt x="186" y="130"/>
                  </a:cubicBezTo>
                  <a:cubicBezTo>
                    <a:pt x="185" y="131"/>
                    <a:pt x="185" y="133"/>
                    <a:pt x="185" y="135"/>
                  </a:cubicBezTo>
                  <a:cubicBezTo>
                    <a:pt x="179" y="138"/>
                    <a:pt x="172" y="141"/>
                    <a:pt x="165" y="143"/>
                  </a:cubicBezTo>
                  <a:cubicBezTo>
                    <a:pt x="165" y="140"/>
                    <a:pt x="165" y="136"/>
                    <a:pt x="165" y="132"/>
                  </a:cubicBezTo>
                  <a:cubicBezTo>
                    <a:pt x="165" y="130"/>
                    <a:pt x="165" y="129"/>
                    <a:pt x="165" y="127"/>
                  </a:cubicBezTo>
                  <a:cubicBezTo>
                    <a:pt x="177" y="109"/>
                    <a:pt x="185" y="92"/>
                    <a:pt x="189" y="76"/>
                  </a:cubicBezTo>
                  <a:cubicBezTo>
                    <a:pt x="189" y="76"/>
                    <a:pt x="190" y="76"/>
                    <a:pt x="190" y="76"/>
                  </a:cubicBezTo>
                  <a:cubicBezTo>
                    <a:pt x="205" y="82"/>
                    <a:pt x="213" y="91"/>
                    <a:pt x="214" y="100"/>
                  </a:cubicBezTo>
                  <a:cubicBezTo>
                    <a:pt x="214" y="100"/>
                    <a:pt x="214" y="101"/>
                    <a:pt x="214" y="102"/>
                  </a:cubicBezTo>
                  <a:cubicBezTo>
                    <a:pt x="214" y="109"/>
                    <a:pt x="209" y="117"/>
                    <a:pt x="200" y="124"/>
                  </a:cubicBezTo>
                  <a:close/>
                </a:path>
              </a:pathLst>
            </a:custGeom>
            <a:solidFill>
              <a:srgbClr val="FFFFFF"/>
            </a:solidFill>
            <a:ln w="25400" cap="flat" cmpd="sng" algn="ctr">
              <a:noFill/>
              <a:prstDash val="solid"/>
            </a:ln>
            <a:effectLst>
              <a:outerShdw blurRad="38100" dist="25400" dir="5400000" algn="t" rotWithShape="0">
                <a:prstClr val="black">
                  <a:alpha val="20000"/>
                </a:prstClr>
              </a:outerShdw>
            </a:effectLst>
          </p:spPr>
          <p:txBody>
            <a:bodyPr lIns="68556" tIns="34278" rIns="68556" bIns="34278" anchor="ctr"/>
            <a:lstStyle/>
            <a:p>
              <a:pPr algn="ctr" defTabSz="676906" fontAlgn="base">
                <a:spcBef>
                  <a:spcPct val="0"/>
                </a:spcBef>
                <a:spcAft>
                  <a:spcPct val="0"/>
                </a:spcAft>
              </a:pPr>
              <a:endParaRPr lang="en-US" sz="2399" dirty="0">
                <a:solidFill>
                  <a:srgbClr val="0096D6"/>
                </a:solidFill>
                <a:latin typeface="Arial" charset="0"/>
                <a:cs typeface="Arial"/>
              </a:endParaRPr>
            </a:p>
          </p:txBody>
        </p:sp>
      </p:grpSp>
      <p:sp>
        <p:nvSpPr>
          <p:cNvPr id="82" name="Left-Right Arrow 81"/>
          <p:cNvSpPr/>
          <p:nvPr/>
        </p:nvSpPr>
        <p:spPr>
          <a:xfrm rot="15268834">
            <a:off x="4372971" y="3127354"/>
            <a:ext cx="585936" cy="224291"/>
          </a:xfrm>
          <a:prstGeom prst="leftRightArrow">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399" dirty="0"/>
          </a:p>
        </p:txBody>
      </p:sp>
      <p:pic>
        <p:nvPicPr>
          <p:cNvPr id="36" name="Picture 35"/>
          <p:cNvPicPr>
            <a:picLocks noChangeAspect="1"/>
          </p:cNvPicPr>
          <p:nvPr/>
        </p:nvPicPr>
        <p:blipFill>
          <a:blip r:embed="rId9"/>
          <a:stretch>
            <a:fillRect/>
          </a:stretch>
        </p:blipFill>
        <p:spPr>
          <a:xfrm>
            <a:off x="2393835" y="2540484"/>
            <a:ext cx="926858" cy="926858"/>
          </a:xfrm>
          <a:prstGeom prst="rect">
            <a:avLst/>
          </a:prstGeom>
        </p:spPr>
      </p:pic>
      <p:sp>
        <p:nvSpPr>
          <p:cNvPr id="5" name="TextBox 4"/>
          <p:cNvSpPr txBox="1"/>
          <p:nvPr/>
        </p:nvSpPr>
        <p:spPr>
          <a:xfrm>
            <a:off x="4074264" y="4358669"/>
            <a:ext cx="585417" cy="276999"/>
          </a:xfrm>
          <a:prstGeom prst="rect">
            <a:avLst/>
          </a:prstGeom>
          <a:solidFill>
            <a:schemeClr val="accent2"/>
          </a:solidFill>
        </p:spPr>
        <p:txBody>
          <a:bodyPr wrap="none" rtlCol="0">
            <a:spAutoFit/>
          </a:bodyPr>
          <a:lstStyle/>
          <a:p>
            <a:pPr algn="ctr"/>
            <a:r>
              <a:rPr lang="en-US" sz="1200"/>
              <a:t>LDAP</a:t>
            </a:r>
          </a:p>
        </p:txBody>
      </p:sp>
      <p:sp>
        <p:nvSpPr>
          <p:cNvPr id="99" name="TextBox 98"/>
          <p:cNvSpPr txBox="1"/>
          <p:nvPr/>
        </p:nvSpPr>
        <p:spPr>
          <a:xfrm>
            <a:off x="4912547" y="4358668"/>
            <a:ext cx="628698" cy="276999"/>
          </a:xfrm>
          <a:prstGeom prst="rect">
            <a:avLst/>
          </a:prstGeom>
          <a:solidFill>
            <a:schemeClr val="accent2"/>
          </a:solidFill>
        </p:spPr>
        <p:txBody>
          <a:bodyPr wrap="none" rtlCol="0">
            <a:spAutoFit/>
          </a:bodyPr>
          <a:lstStyle/>
          <a:p>
            <a:pPr algn="ctr"/>
            <a:r>
              <a:rPr lang="en-US" sz="1200"/>
              <a:t>ODBC</a:t>
            </a:r>
          </a:p>
        </p:txBody>
      </p:sp>
      <p:sp>
        <p:nvSpPr>
          <p:cNvPr id="100" name="TextBox 99"/>
          <p:cNvSpPr txBox="1"/>
          <p:nvPr/>
        </p:nvSpPr>
        <p:spPr>
          <a:xfrm>
            <a:off x="4466279" y="4670367"/>
            <a:ext cx="603050" cy="276999"/>
          </a:xfrm>
          <a:prstGeom prst="rect">
            <a:avLst/>
          </a:prstGeom>
          <a:solidFill>
            <a:schemeClr val="accent2"/>
          </a:solidFill>
        </p:spPr>
        <p:txBody>
          <a:bodyPr wrap="none" rtlCol="0">
            <a:spAutoFit/>
          </a:bodyPr>
          <a:lstStyle/>
          <a:p>
            <a:pPr algn="ctr"/>
            <a:r>
              <a:rPr lang="en-US" sz="1200" dirty="0"/>
              <a:t>SAML</a:t>
            </a:r>
          </a:p>
        </p:txBody>
      </p:sp>
      <p:pic>
        <p:nvPicPr>
          <p:cNvPr id="102" name="Picture 3" descr="C:\Users\akerr\Desktop\PNG\Private WAN (trusted).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6255050" y="126242"/>
            <a:ext cx="1541858" cy="93948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6283429" y="1161655"/>
            <a:ext cx="877163" cy="369332"/>
          </a:xfrm>
          <a:prstGeom prst="rect">
            <a:avLst/>
          </a:prstGeom>
          <a:noFill/>
        </p:spPr>
        <p:txBody>
          <a:bodyPr wrap="none" rtlCol="0">
            <a:spAutoFit/>
          </a:bodyPr>
          <a:lstStyle/>
          <a:p>
            <a:r>
              <a:rPr lang="en-US" smtClean="0"/>
              <a:t>Meraki</a:t>
            </a:r>
            <a:endParaRPr lang="en-US"/>
          </a:p>
        </p:txBody>
      </p:sp>
      <p:sp>
        <p:nvSpPr>
          <p:cNvPr id="14" name="TextBox 13"/>
          <p:cNvSpPr txBox="1"/>
          <p:nvPr/>
        </p:nvSpPr>
        <p:spPr>
          <a:xfrm>
            <a:off x="6431208" y="521903"/>
            <a:ext cx="1274708" cy="369332"/>
          </a:xfrm>
          <a:prstGeom prst="rect">
            <a:avLst/>
          </a:prstGeom>
          <a:noFill/>
        </p:spPr>
        <p:txBody>
          <a:bodyPr wrap="none" rtlCol="0">
            <a:spAutoFit/>
          </a:bodyPr>
          <a:lstStyle/>
          <a:p>
            <a:r>
              <a:rPr lang="en-US" smtClean="0"/>
              <a:t>CloudLock</a:t>
            </a:r>
            <a:endParaRPr lang="en-US" dirty="0"/>
          </a:p>
        </p:txBody>
      </p:sp>
    </p:spTree>
    <p:extLst>
      <p:ext uri="{BB962C8B-B14F-4D97-AF65-F5344CB8AC3E}">
        <p14:creationId xmlns:p14="http://schemas.microsoft.com/office/powerpoint/2010/main" val="1076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268"/>
          <p:cNvSpPr/>
          <p:nvPr/>
        </p:nvSpPr>
        <p:spPr>
          <a:xfrm>
            <a:off x="-12932" y="4590496"/>
            <a:ext cx="9144000" cy="58201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Rounded Rectangle 181"/>
          <p:cNvSpPr/>
          <p:nvPr/>
        </p:nvSpPr>
        <p:spPr>
          <a:xfrm>
            <a:off x="132272" y="2217170"/>
            <a:ext cx="8835929" cy="1117931"/>
          </a:xfrm>
          <a:prstGeom prst="roundRect">
            <a:avLst>
              <a:gd name="adj" fmla="val 6893"/>
            </a:avLst>
          </a:prstGeom>
          <a:solidFill>
            <a:srgbClr val="92D050"/>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sp>
        <p:nvSpPr>
          <p:cNvPr id="183" name="Rounded Rectangle 182"/>
          <p:cNvSpPr/>
          <p:nvPr/>
        </p:nvSpPr>
        <p:spPr>
          <a:xfrm>
            <a:off x="226060" y="2601874"/>
            <a:ext cx="643817" cy="594360"/>
          </a:xfrm>
          <a:prstGeom prst="roundRect">
            <a:avLst/>
          </a:prstGeom>
          <a:solidFill>
            <a:srgbClr val="33828D"/>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sp>
        <p:nvSpPr>
          <p:cNvPr id="184" name="Rounded Rectangle 183"/>
          <p:cNvSpPr/>
          <p:nvPr/>
        </p:nvSpPr>
        <p:spPr>
          <a:xfrm>
            <a:off x="5940369" y="2601874"/>
            <a:ext cx="1494151" cy="594360"/>
          </a:xfrm>
          <a:prstGeom prst="roundRect">
            <a:avLst/>
          </a:prstGeom>
          <a:solidFill>
            <a:srgbClr val="FF8000"/>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sp>
        <p:nvSpPr>
          <p:cNvPr id="186" name="Rounded Rectangle 185"/>
          <p:cNvSpPr/>
          <p:nvPr/>
        </p:nvSpPr>
        <p:spPr>
          <a:xfrm>
            <a:off x="132272" y="1380268"/>
            <a:ext cx="4354280" cy="594360"/>
          </a:xfrm>
          <a:prstGeom prst="roundRect">
            <a:avLst>
              <a:gd name="adj" fmla="val 6023"/>
            </a:avLst>
          </a:prstGeom>
          <a:solidFill>
            <a:srgbClr val="52526D"/>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sp>
        <p:nvSpPr>
          <p:cNvPr id="187" name="Rounded Rectangle 186"/>
          <p:cNvSpPr/>
          <p:nvPr/>
        </p:nvSpPr>
        <p:spPr>
          <a:xfrm>
            <a:off x="4672380" y="1380268"/>
            <a:ext cx="4272829" cy="594360"/>
          </a:xfrm>
          <a:prstGeom prst="roundRect">
            <a:avLst>
              <a:gd name="adj" fmla="val 7959"/>
            </a:avLst>
          </a:prstGeom>
          <a:solidFill>
            <a:srgbClr val="3CBBB9"/>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grpSp>
        <p:nvGrpSpPr>
          <p:cNvPr id="188" name="Group 187"/>
          <p:cNvGrpSpPr/>
          <p:nvPr/>
        </p:nvGrpSpPr>
        <p:grpSpPr>
          <a:xfrm>
            <a:off x="818336" y="3669705"/>
            <a:ext cx="682341" cy="695574"/>
            <a:chOff x="7932711" y="4327062"/>
            <a:chExt cx="682519" cy="695755"/>
          </a:xfrm>
        </p:grpSpPr>
        <p:pic>
          <p:nvPicPr>
            <p:cNvPr id="189" name="Picture 188"/>
            <p:cNvPicPr>
              <a:picLocks noChangeAspect="1"/>
            </p:cNvPicPr>
            <p:nvPr/>
          </p:nvPicPr>
          <p:blipFill>
            <a:blip r:embed="rId2"/>
            <a:stretch>
              <a:fillRect/>
            </a:stretch>
          </p:blipFill>
          <p:spPr>
            <a:xfrm>
              <a:off x="7932711" y="4340298"/>
              <a:ext cx="682519" cy="682519"/>
            </a:xfrm>
            <a:prstGeom prst="rect">
              <a:avLst/>
            </a:prstGeom>
          </p:spPr>
        </p:pic>
        <p:sp>
          <p:nvSpPr>
            <p:cNvPr id="190" name="TextBox 189"/>
            <p:cNvSpPr txBox="1"/>
            <p:nvPr/>
          </p:nvSpPr>
          <p:spPr>
            <a:xfrm>
              <a:off x="8000869" y="4327062"/>
              <a:ext cx="389952" cy="261678"/>
            </a:xfrm>
            <a:prstGeom prst="rect">
              <a:avLst/>
            </a:prstGeom>
            <a:noFill/>
          </p:spPr>
          <p:txBody>
            <a:bodyPr wrap="none" rtlCol="0">
              <a:spAutoFit/>
            </a:bodyPr>
            <a:lstStyle/>
            <a:p>
              <a:pPr fontAlgn="auto">
                <a:spcBef>
                  <a:spcPts val="0"/>
                </a:spcBef>
                <a:spcAft>
                  <a:spcPts val="0"/>
                </a:spcAft>
              </a:pPr>
              <a:r>
                <a:rPr lang="en-US" sz="1100" b="1" dirty="0">
                  <a:solidFill>
                    <a:srgbClr val="000000"/>
                  </a:solidFill>
                  <a:latin typeface="+mn-lt"/>
                  <a:ea typeface=""/>
                  <a:cs typeface=""/>
                </a:rPr>
                <a:t>AD</a:t>
              </a:r>
            </a:p>
          </p:txBody>
        </p:sp>
      </p:grpSp>
      <p:grpSp>
        <p:nvGrpSpPr>
          <p:cNvPr id="191" name="Group 190"/>
          <p:cNvGrpSpPr/>
          <p:nvPr/>
        </p:nvGrpSpPr>
        <p:grpSpPr>
          <a:xfrm>
            <a:off x="638677" y="4033965"/>
            <a:ext cx="682341" cy="695574"/>
            <a:chOff x="7932711" y="4327062"/>
            <a:chExt cx="682519" cy="695755"/>
          </a:xfrm>
        </p:grpSpPr>
        <p:pic>
          <p:nvPicPr>
            <p:cNvPr id="192" name="Picture 191"/>
            <p:cNvPicPr>
              <a:picLocks noChangeAspect="1"/>
            </p:cNvPicPr>
            <p:nvPr/>
          </p:nvPicPr>
          <p:blipFill>
            <a:blip r:embed="rId2"/>
            <a:stretch>
              <a:fillRect/>
            </a:stretch>
          </p:blipFill>
          <p:spPr>
            <a:xfrm>
              <a:off x="7932711" y="4340298"/>
              <a:ext cx="682519" cy="682519"/>
            </a:xfrm>
            <a:prstGeom prst="rect">
              <a:avLst/>
            </a:prstGeom>
          </p:spPr>
        </p:pic>
        <p:sp>
          <p:nvSpPr>
            <p:cNvPr id="193" name="TextBox 192"/>
            <p:cNvSpPr txBox="1"/>
            <p:nvPr/>
          </p:nvSpPr>
          <p:spPr>
            <a:xfrm>
              <a:off x="8000869" y="4327062"/>
              <a:ext cx="389952" cy="261678"/>
            </a:xfrm>
            <a:prstGeom prst="rect">
              <a:avLst/>
            </a:prstGeom>
            <a:noFill/>
          </p:spPr>
          <p:txBody>
            <a:bodyPr wrap="none" rtlCol="0">
              <a:spAutoFit/>
            </a:bodyPr>
            <a:lstStyle/>
            <a:p>
              <a:pPr fontAlgn="auto">
                <a:spcBef>
                  <a:spcPts val="0"/>
                </a:spcBef>
                <a:spcAft>
                  <a:spcPts val="0"/>
                </a:spcAft>
              </a:pPr>
              <a:r>
                <a:rPr lang="en-US" sz="1100" b="1" dirty="0">
                  <a:solidFill>
                    <a:srgbClr val="000000"/>
                  </a:solidFill>
                  <a:latin typeface="+mn-lt"/>
                  <a:ea typeface=""/>
                  <a:cs typeface=""/>
                </a:rPr>
                <a:t>AD</a:t>
              </a:r>
            </a:p>
          </p:txBody>
        </p:sp>
      </p:grpSp>
      <p:grpSp>
        <p:nvGrpSpPr>
          <p:cNvPr id="194" name="Group 193"/>
          <p:cNvGrpSpPr/>
          <p:nvPr/>
        </p:nvGrpSpPr>
        <p:grpSpPr>
          <a:xfrm>
            <a:off x="374279" y="3729531"/>
            <a:ext cx="682341" cy="695574"/>
            <a:chOff x="7932711" y="4327062"/>
            <a:chExt cx="682519" cy="695755"/>
          </a:xfrm>
        </p:grpSpPr>
        <p:pic>
          <p:nvPicPr>
            <p:cNvPr id="195" name="Picture 194"/>
            <p:cNvPicPr>
              <a:picLocks noChangeAspect="1"/>
            </p:cNvPicPr>
            <p:nvPr/>
          </p:nvPicPr>
          <p:blipFill>
            <a:blip r:embed="rId2"/>
            <a:stretch>
              <a:fillRect/>
            </a:stretch>
          </p:blipFill>
          <p:spPr>
            <a:xfrm>
              <a:off x="7932711" y="4340298"/>
              <a:ext cx="682519" cy="682519"/>
            </a:xfrm>
            <a:prstGeom prst="rect">
              <a:avLst/>
            </a:prstGeom>
          </p:spPr>
        </p:pic>
        <p:sp>
          <p:nvSpPr>
            <p:cNvPr id="196" name="TextBox 195"/>
            <p:cNvSpPr txBox="1"/>
            <p:nvPr/>
          </p:nvSpPr>
          <p:spPr>
            <a:xfrm>
              <a:off x="8000869" y="4327062"/>
              <a:ext cx="389952" cy="261678"/>
            </a:xfrm>
            <a:prstGeom prst="rect">
              <a:avLst/>
            </a:prstGeom>
            <a:noFill/>
          </p:spPr>
          <p:txBody>
            <a:bodyPr wrap="none" rtlCol="0">
              <a:spAutoFit/>
            </a:bodyPr>
            <a:lstStyle/>
            <a:p>
              <a:pPr fontAlgn="auto">
                <a:spcBef>
                  <a:spcPts val="0"/>
                </a:spcBef>
                <a:spcAft>
                  <a:spcPts val="0"/>
                </a:spcAft>
              </a:pPr>
              <a:r>
                <a:rPr lang="en-US" sz="1100" b="1" dirty="0">
                  <a:solidFill>
                    <a:srgbClr val="000000"/>
                  </a:solidFill>
                  <a:latin typeface="+mn-lt"/>
                  <a:ea typeface=""/>
                  <a:cs typeface=""/>
                </a:rPr>
                <a:t>AD</a:t>
              </a:r>
            </a:p>
          </p:txBody>
        </p:sp>
      </p:grpSp>
      <p:pic>
        <p:nvPicPr>
          <p:cNvPr id="197" name="Picture 196"/>
          <p:cNvPicPr>
            <a:picLocks noChangeAspect="1"/>
          </p:cNvPicPr>
          <p:nvPr/>
        </p:nvPicPr>
        <p:blipFill>
          <a:blip r:embed="rId3"/>
          <a:stretch>
            <a:fillRect/>
          </a:stretch>
        </p:blipFill>
        <p:spPr>
          <a:xfrm>
            <a:off x="4128962" y="376632"/>
            <a:ext cx="914162" cy="926858"/>
          </a:xfrm>
          <a:prstGeom prst="rect">
            <a:avLst/>
          </a:prstGeom>
        </p:spPr>
      </p:pic>
      <p:grpSp>
        <p:nvGrpSpPr>
          <p:cNvPr id="199" name="Group 198"/>
          <p:cNvGrpSpPr/>
          <p:nvPr/>
        </p:nvGrpSpPr>
        <p:grpSpPr>
          <a:xfrm>
            <a:off x="2026583" y="423844"/>
            <a:ext cx="782030" cy="782772"/>
            <a:chOff x="2821040" y="3471037"/>
            <a:chExt cx="1042706" cy="1043696"/>
          </a:xfrm>
        </p:grpSpPr>
        <p:sp>
          <p:nvSpPr>
            <p:cNvPr id="200" name="Oval 86"/>
            <p:cNvSpPr>
              <a:spLocks/>
            </p:cNvSpPr>
            <p:nvPr/>
          </p:nvSpPr>
          <p:spPr bwMode="auto">
            <a:xfrm>
              <a:off x="2821040" y="3471037"/>
              <a:ext cx="1042706" cy="104369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8851" eaLnBrk="0" fontAlgn="auto" hangingPunct="0">
                <a:lnSpc>
                  <a:spcPct val="90000"/>
                </a:lnSpc>
                <a:spcBef>
                  <a:spcPts val="0"/>
                </a:spcBef>
                <a:spcAft>
                  <a:spcPts val="0"/>
                </a:spcAft>
                <a:defRPr/>
              </a:pPr>
              <a:endParaRPr lang="en-US" sz="1500" kern="0" dirty="0">
                <a:solidFill>
                  <a:srgbClr val="FFFFFF"/>
                </a:solidFill>
                <a:latin typeface="+mn-lt"/>
                <a:ea typeface=""/>
                <a:cs typeface=""/>
              </a:endParaRPr>
            </a:p>
          </p:txBody>
        </p:sp>
        <p:sp>
          <p:nvSpPr>
            <p:cNvPr id="201" name="TextBox 200"/>
            <p:cNvSpPr txBox="1"/>
            <p:nvPr/>
          </p:nvSpPr>
          <p:spPr>
            <a:xfrm>
              <a:off x="2992779" y="3790732"/>
              <a:ext cx="761320" cy="430887"/>
            </a:xfrm>
            <a:prstGeom prst="rect">
              <a:avLst/>
            </a:prstGeom>
            <a:noFill/>
          </p:spPr>
          <p:txBody>
            <a:bodyPr wrap="none" rtlCol="0">
              <a:spAutoFit/>
            </a:bodyPr>
            <a:lstStyle/>
            <a:p>
              <a:pPr fontAlgn="auto">
                <a:spcBef>
                  <a:spcPts val="0"/>
                </a:spcBef>
                <a:spcAft>
                  <a:spcPts val="0"/>
                </a:spcAft>
              </a:pPr>
              <a:r>
                <a:rPr lang="en-US" sz="1500" dirty="0">
                  <a:solidFill>
                    <a:srgbClr val="FFFFFF"/>
                  </a:solidFill>
                  <a:latin typeface="+mn-lt"/>
                  <a:ea typeface=""/>
                  <a:cs typeface=""/>
                </a:rPr>
                <a:t>ASA</a:t>
              </a:r>
            </a:p>
          </p:txBody>
        </p:sp>
      </p:grpSp>
      <p:sp>
        <p:nvSpPr>
          <p:cNvPr id="202" name="Left-Right Arrow 201"/>
          <p:cNvSpPr/>
          <p:nvPr/>
        </p:nvSpPr>
        <p:spPr>
          <a:xfrm rot="16200000">
            <a:off x="274026" y="3292532"/>
            <a:ext cx="585936" cy="224291"/>
          </a:xfrm>
          <a:prstGeom prst="leftRightArrow">
            <a:avLst/>
          </a:prstGeom>
          <a:solidFill>
            <a:srgbClr val="7030A0"/>
          </a:solidFill>
          <a:ln w="25400" cap="flat" cmpd="sng" algn="ctr">
            <a:solidFill>
              <a:srgbClr val="52526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rgbClr val="FFFFFF"/>
              </a:solidFill>
              <a:effectLst/>
              <a:uLnTx/>
              <a:uFillTx/>
              <a:latin typeface="+mn-lt"/>
              <a:ea typeface=""/>
              <a:cs typeface=""/>
            </a:endParaRPr>
          </a:p>
        </p:txBody>
      </p:sp>
      <p:pic>
        <p:nvPicPr>
          <p:cNvPr id="203" name="Picture 202"/>
          <p:cNvPicPr>
            <a:picLocks noChangeAspect="1"/>
          </p:cNvPicPr>
          <p:nvPr/>
        </p:nvPicPr>
        <p:blipFill>
          <a:blip r:embed="rId4"/>
          <a:stretch>
            <a:fillRect/>
          </a:stretch>
        </p:blipFill>
        <p:spPr>
          <a:xfrm>
            <a:off x="8000199" y="354869"/>
            <a:ext cx="926858" cy="926858"/>
          </a:xfrm>
          <a:prstGeom prst="rect">
            <a:avLst/>
          </a:prstGeom>
        </p:spPr>
      </p:pic>
      <p:sp>
        <p:nvSpPr>
          <p:cNvPr id="204" name="TextBox 203"/>
          <p:cNvSpPr txBox="1"/>
          <p:nvPr/>
        </p:nvSpPr>
        <p:spPr>
          <a:xfrm>
            <a:off x="6576060" y="1432084"/>
            <a:ext cx="2274982" cy="369332"/>
          </a:xfrm>
          <a:prstGeom prst="rect">
            <a:avLst/>
          </a:prstGeom>
          <a:noFill/>
        </p:spPr>
        <p:txBody>
          <a:bodyPr wrap="none" rtlCol="0">
            <a:spAutoFit/>
          </a:bodyPr>
          <a:lstStyle/>
          <a:p>
            <a:pPr algn="r" fontAlgn="auto">
              <a:spcBef>
                <a:spcPts val="0"/>
              </a:spcBef>
              <a:spcAft>
                <a:spcPts val="0"/>
              </a:spcAft>
            </a:pPr>
            <a:r>
              <a:rPr lang="en-US" dirty="0">
                <a:solidFill>
                  <a:srgbClr val="FFFFFF"/>
                </a:solidFill>
                <a:latin typeface="+mn-lt"/>
                <a:ea typeface=""/>
                <a:cs typeface=""/>
              </a:rPr>
              <a:t>pxGrid Pub/Sub Bus</a:t>
            </a:r>
          </a:p>
        </p:txBody>
      </p:sp>
      <p:sp>
        <p:nvSpPr>
          <p:cNvPr id="205" name="TextBox 204"/>
          <p:cNvSpPr txBox="1"/>
          <p:nvPr/>
        </p:nvSpPr>
        <p:spPr>
          <a:xfrm>
            <a:off x="187801" y="1432084"/>
            <a:ext cx="2439946" cy="369332"/>
          </a:xfrm>
          <a:prstGeom prst="rect">
            <a:avLst/>
          </a:prstGeom>
          <a:noFill/>
        </p:spPr>
        <p:txBody>
          <a:bodyPr wrap="square" rtlCol="0">
            <a:spAutoFit/>
          </a:bodyPr>
          <a:lstStyle/>
          <a:p>
            <a:pPr fontAlgn="auto">
              <a:spcBef>
                <a:spcPts val="0"/>
              </a:spcBef>
              <a:spcAft>
                <a:spcPts val="0"/>
              </a:spcAft>
            </a:pPr>
            <a:r>
              <a:rPr lang="en-US" dirty="0">
                <a:solidFill>
                  <a:srgbClr val="FFFFFF"/>
                </a:solidFill>
                <a:latin typeface="+mn-lt"/>
                <a:ea typeface=""/>
                <a:cs typeface=""/>
              </a:rPr>
              <a:t>Legacy CDA-RADIUS</a:t>
            </a:r>
          </a:p>
        </p:txBody>
      </p:sp>
      <p:sp>
        <p:nvSpPr>
          <p:cNvPr id="209" name="TextBox 208"/>
          <p:cNvSpPr txBox="1"/>
          <p:nvPr/>
        </p:nvSpPr>
        <p:spPr>
          <a:xfrm>
            <a:off x="5936632" y="2820317"/>
            <a:ext cx="1497887" cy="369332"/>
          </a:xfrm>
          <a:prstGeom prst="rect">
            <a:avLst/>
          </a:prstGeom>
          <a:noFill/>
        </p:spPr>
        <p:txBody>
          <a:bodyPr wrap="square" rtlCol="0">
            <a:spAutoFit/>
          </a:bodyPr>
          <a:lstStyle/>
          <a:p>
            <a:pPr algn="ctr" fontAlgn="auto">
              <a:spcBef>
                <a:spcPts val="0"/>
              </a:spcBef>
              <a:spcAft>
                <a:spcPts val="0"/>
              </a:spcAft>
            </a:pPr>
            <a:r>
              <a:rPr lang="en-US" dirty="0">
                <a:solidFill>
                  <a:srgbClr val="FFFFFF"/>
                </a:solidFill>
                <a:latin typeface="+mn-lt"/>
                <a:ea typeface=""/>
                <a:cs typeface=""/>
              </a:rPr>
              <a:t>REST API</a:t>
            </a:r>
          </a:p>
        </p:txBody>
      </p:sp>
      <p:sp>
        <p:nvSpPr>
          <p:cNvPr id="210" name="Rounded Rectangle 209"/>
          <p:cNvSpPr/>
          <p:nvPr/>
        </p:nvSpPr>
        <p:spPr>
          <a:xfrm>
            <a:off x="3121757" y="2601874"/>
            <a:ext cx="2551502" cy="594360"/>
          </a:xfrm>
          <a:prstGeom prst="roundRect">
            <a:avLst/>
          </a:prstGeom>
          <a:solidFill>
            <a:srgbClr val="0070C0"/>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sp>
        <p:nvSpPr>
          <p:cNvPr id="211" name="TextBox 210"/>
          <p:cNvSpPr txBox="1"/>
          <p:nvPr/>
        </p:nvSpPr>
        <p:spPr>
          <a:xfrm>
            <a:off x="3121757" y="2811394"/>
            <a:ext cx="2551502" cy="369332"/>
          </a:xfrm>
          <a:prstGeom prst="rect">
            <a:avLst/>
          </a:prstGeom>
          <a:noFill/>
        </p:spPr>
        <p:txBody>
          <a:bodyPr wrap="square" rtlCol="0">
            <a:spAutoFit/>
          </a:bodyPr>
          <a:lstStyle/>
          <a:p>
            <a:pPr algn="ctr" fontAlgn="auto">
              <a:spcBef>
                <a:spcPts val="0"/>
              </a:spcBef>
              <a:spcAft>
                <a:spcPts val="0"/>
              </a:spcAft>
            </a:pPr>
            <a:r>
              <a:rPr lang="en-US" dirty="0">
                <a:solidFill>
                  <a:srgbClr val="FFFFFF"/>
                </a:solidFill>
                <a:latin typeface="+mn-lt"/>
                <a:ea typeface=""/>
                <a:cs typeface=""/>
              </a:rPr>
              <a:t>Syslog</a:t>
            </a:r>
          </a:p>
        </p:txBody>
      </p:sp>
      <p:sp>
        <p:nvSpPr>
          <p:cNvPr id="212" name="TextBox 211"/>
          <p:cNvSpPr txBox="1"/>
          <p:nvPr/>
        </p:nvSpPr>
        <p:spPr>
          <a:xfrm>
            <a:off x="210560" y="2811394"/>
            <a:ext cx="660418" cy="338554"/>
          </a:xfrm>
          <a:prstGeom prst="rect">
            <a:avLst/>
          </a:prstGeom>
          <a:noFill/>
        </p:spPr>
        <p:txBody>
          <a:bodyPr wrap="square" rtlCol="0">
            <a:spAutoFit/>
          </a:bodyPr>
          <a:lstStyle/>
          <a:p>
            <a:pPr algn="ctr" fontAlgn="auto">
              <a:spcBef>
                <a:spcPts val="0"/>
              </a:spcBef>
              <a:spcAft>
                <a:spcPts val="0"/>
              </a:spcAft>
            </a:pPr>
            <a:r>
              <a:rPr lang="en-US" sz="1600" dirty="0">
                <a:solidFill>
                  <a:srgbClr val="FFFFFF"/>
                </a:solidFill>
                <a:latin typeface="+mn-lt"/>
                <a:ea typeface=""/>
                <a:cs typeface=""/>
              </a:rPr>
              <a:t>WMI</a:t>
            </a:r>
          </a:p>
        </p:txBody>
      </p:sp>
      <p:sp>
        <p:nvSpPr>
          <p:cNvPr id="213" name="Rounded Rectangle 212"/>
          <p:cNvSpPr/>
          <p:nvPr/>
        </p:nvSpPr>
        <p:spPr>
          <a:xfrm>
            <a:off x="1579260" y="2607332"/>
            <a:ext cx="1295804" cy="594360"/>
          </a:xfrm>
          <a:prstGeom prst="roundRect">
            <a:avLst/>
          </a:prstGeom>
          <a:solidFill>
            <a:srgbClr val="33828D"/>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grpSp>
        <p:nvGrpSpPr>
          <p:cNvPr id="215" name="Group 214"/>
          <p:cNvGrpSpPr/>
          <p:nvPr/>
        </p:nvGrpSpPr>
        <p:grpSpPr>
          <a:xfrm>
            <a:off x="2078176" y="3669705"/>
            <a:ext cx="682341" cy="695574"/>
            <a:chOff x="7932711" y="4327062"/>
            <a:chExt cx="682519" cy="695755"/>
          </a:xfrm>
        </p:grpSpPr>
        <p:pic>
          <p:nvPicPr>
            <p:cNvPr id="216" name="Picture 215"/>
            <p:cNvPicPr>
              <a:picLocks noChangeAspect="1"/>
            </p:cNvPicPr>
            <p:nvPr/>
          </p:nvPicPr>
          <p:blipFill>
            <a:blip r:embed="rId2"/>
            <a:stretch>
              <a:fillRect/>
            </a:stretch>
          </p:blipFill>
          <p:spPr>
            <a:xfrm>
              <a:off x="7932711" y="4340298"/>
              <a:ext cx="682519" cy="682519"/>
            </a:xfrm>
            <a:prstGeom prst="rect">
              <a:avLst/>
            </a:prstGeom>
          </p:spPr>
        </p:pic>
        <p:sp>
          <p:nvSpPr>
            <p:cNvPr id="217" name="TextBox 216"/>
            <p:cNvSpPr txBox="1"/>
            <p:nvPr/>
          </p:nvSpPr>
          <p:spPr>
            <a:xfrm>
              <a:off x="8000869" y="4327062"/>
              <a:ext cx="389952" cy="261678"/>
            </a:xfrm>
            <a:prstGeom prst="rect">
              <a:avLst/>
            </a:prstGeom>
            <a:noFill/>
          </p:spPr>
          <p:txBody>
            <a:bodyPr wrap="none" rtlCol="0">
              <a:spAutoFit/>
            </a:bodyPr>
            <a:lstStyle/>
            <a:p>
              <a:pPr fontAlgn="auto">
                <a:spcBef>
                  <a:spcPts val="0"/>
                </a:spcBef>
                <a:spcAft>
                  <a:spcPts val="0"/>
                </a:spcAft>
              </a:pPr>
              <a:r>
                <a:rPr lang="en-US" sz="1100" b="1" dirty="0">
                  <a:solidFill>
                    <a:srgbClr val="000000"/>
                  </a:solidFill>
                  <a:latin typeface="+mn-lt"/>
                  <a:ea typeface=""/>
                  <a:cs typeface=""/>
                </a:rPr>
                <a:t>AD</a:t>
              </a:r>
            </a:p>
          </p:txBody>
        </p:sp>
      </p:grpSp>
      <p:grpSp>
        <p:nvGrpSpPr>
          <p:cNvPr id="218" name="Group 217"/>
          <p:cNvGrpSpPr/>
          <p:nvPr/>
        </p:nvGrpSpPr>
        <p:grpSpPr>
          <a:xfrm>
            <a:off x="1898517" y="4033965"/>
            <a:ext cx="682341" cy="695574"/>
            <a:chOff x="7932711" y="4327062"/>
            <a:chExt cx="682519" cy="695755"/>
          </a:xfrm>
        </p:grpSpPr>
        <p:pic>
          <p:nvPicPr>
            <p:cNvPr id="219" name="Picture 218"/>
            <p:cNvPicPr>
              <a:picLocks noChangeAspect="1"/>
            </p:cNvPicPr>
            <p:nvPr/>
          </p:nvPicPr>
          <p:blipFill>
            <a:blip r:embed="rId2"/>
            <a:stretch>
              <a:fillRect/>
            </a:stretch>
          </p:blipFill>
          <p:spPr>
            <a:xfrm>
              <a:off x="7932711" y="4340298"/>
              <a:ext cx="682519" cy="682519"/>
            </a:xfrm>
            <a:prstGeom prst="rect">
              <a:avLst/>
            </a:prstGeom>
          </p:spPr>
        </p:pic>
        <p:sp>
          <p:nvSpPr>
            <p:cNvPr id="220" name="TextBox 219"/>
            <p:cNvSpPr txBox="1"/>
            <p:nvPr/>
          </p:nvSpPr>
          <p:spPr>
            <a:xfrm>
              <a:off x="8000869" y="4327062"/>
              <a:ext cx="389952" cy="261678"/>
            </a:xfrm>
            <a:prstGeom prst="rect">
              <a:avLst/>
            </a:prstGeom>
            <a:noFill/>
          </p:spPr>
          <p:txBody>
            <a:bodyPr wrap="none" rtlCol="0">
              <a:spAutoFit/>
            </a:bodyPr>
            <a:lstStyle/>
            <a:p>
              <a:pPr fontAlgn="auto">
                <a:spcBef>
                  <a:spcPts val="0"/>
                </a:spcBef>
                <a:spcAft>
                  <a:spcPts val="0"/>
                </a:spcAft>
              </a:pPr>
              <a:r>
                <a:rPr lang="en-US" sz="1100" b="1" dirty="0">
                  <a:solidFill>
                    <a:srgbClr val="000000"/>
                  </a:solidFill>
                  <a:latin typeface="+mn-lt"/>
                  <a:ea typeface=""/>
                  <a:cs typeface=""/>
                </a:rPr>
                <a:t>AD</a:t>
              </a:r>
            </a:p>
          </p:txBody>
        </p:sp>
      </p:grpSp>
      <p:grpSp>
        <p:nvGrpSpPr>
          <p:cNvPr id="221" name="Group 220"/>
          <p:cNvGrpSpPr/>
          <p:nvPr/>
        </p:nvGrpSpPr>
        <p:grpSpPr>
          <a:xfrm>
            <a:off x="1634119" y="3729531"/>
            <a:ext cx="682341" cy="695574"/>
            <a:chOff x="7932711" y="4327062"/>
            <a:chExt cx="682519" cy="695755"/>
          </a:xfrm>
        </p:grpSpPr>
        <p:pic>
          <p:nvPicPr>
            <p:cNvPr id="222" name="Picture 221"/>
            <p:cNvPicPr>
              <a:picLocks noChangeAspect="1"/>
            </p:cNvPicPr>
            <p:nvPr/>
          </p:nvPicPr>
          <p:blipFill>
            <a:blip r:embed="rId2"/>
            <a:stretch>
              <a:fillRect/>
            </a:stretch>
          </p:blipFill>
          <p:spPr>
            <a:xfrm>
              <a:off x="7932711" y="4340298"/>
              <a:ext cx="682519" cy="682519"/>
            </a:xfrm>
            <a:prstGeom prst="rect">
              <a:avLst/>
            </a:prstGeom>
          </p:spPr>
        </p:pic>
        <p:sp>
          <p:nvSpPr>
            <p:cNvPr id="223" name="TextBox 222"/>
            <p:cNvSpPr txBox="1"/>
            <p:nvPr/>
          </p:nvSpPr>
          <p:spPr>
            <a:xfrm>
              <a:off x="8000869" y="4327062"/>
              <a:ext cx="389952" cy="261678"/>
            </a:xfrm>
            <a:prstGeom prst="rect">
              <a:avLst/>
            </a:prstGeom>
            <a:noFill/>
          </p:spPr>
          <p:txBody>
            <a:bodyPr wrap="none" rtlCol="0">
              <a:spAutoFit/>
            </a:bodyPr>
            <a:lstStyle/>
            <a:p>
              <a:pPr fontAlgn="auto">
                <a:spcBef>
                  <a:spcPts val="0"/>
                </a:spcBef>
                <a:spcAft>
                  <a:spcPts val="0"/>
                </a:spcAft>
              </a:pPr>
              <a:r>
                <a:rPr lang="en-US" sz="1100" b="1" dirty="0">
                  <a:solidFill>
                    <a:srgbClr val="000000"/>
                  </a:solidFill>
                  <a:latin typeface="+mn-lt"/>
                  <a:ea typeface=""/>
                  <a:cs typeface=""/>
                </a:rPr>
                <a:t>AD</a:t>
              </a:r>
            </a:p>
          </p:txBody>
        </p:sp>
      </p:grpSp>
      <p:sp>
        <p:nvSpPr>
          <p:cNvPr id="224" name="Left-Right Arrow 223"/>
          <p:cNvSpPr/>
          <p:nvPr/>
        </p:nvSpPr>
        <p:spPr>
          <a:xfrm rot="16200000">
            <a:off x="1843434" y="3306535"/>
            <a:ext cx="585936" cy="224291"/>
          </a:xfrm>
          <a:prstGeom prst="leftRightArrow">
            <a:avLst/>
          </a:prstGeom>
          <a:solidFill>
            <a:srgbClr val="7030A0"/>
          </a:solidFill>
          <a:ln w="25400" cap="flat" cmpd="sng" algn="ctr">
            <a:solidFill>
              <a:srgbClr val="52526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rgbClr val="FFFFFF"/>
              </a:solidFill>
              <a:effectLst/>
              <a:uLnTx/>
              <a:uFillTx/>
              <a:latin typeface="+mn-lt"/>
              <a:ea typeface=""/>
              <a:cs typeface=""/>
            </a:endParaRPr>
          </a:p>
        </p:txBody>
      </p:sp>
      <p:cxnSp>
        <p:nvCxnSpPr>
          <p:cNvPr id="229" name="Straight Arrow Connector 228"/>
          <p:cNvCxnSpPr/>
          <p:nvPr/>
        </p:nvCxnSpPr>
        <p:spPr>
          <a:xfrm flipV="1">
            <a:off x="3290561" y="3180726"/>
            <a:ext cx="3875" cy="1114849"/>
          </a:xfrm>
          <a:prstGeom prst="straightConnector1">
            <a:avLst/>
          </a:prstGeom>
          <a:noFill/>
          <a:ln w="25400" cap="flat" cmpd="sng" algn="ctr">
            <a:solidFill>
              <a:srgbClr val="0070C0"/>
            </a:solidFill>
            <a:prstDash val="solid"/>
            <a:headEnd type="oval"/>
            <a:tailEnd type="arrow"/>
          </a:ln>
          <a:effectLst>
            <a:outerShdw blurRad="40000" dist="20000" dir="5400000" rotWithShape="0">
              <a:srgbClr val="000000">
                <a:alpha val="38000"/>
              </a:srgbClr>
            </a:outerShdw>
          </a:effectLst>
        </p:spPr>
      </p:cxnSp>
      <p:cxnSp>
        <p:nvCxnSpPr>
          <p:cNvPr id="230" name="Straight Arrow Connector 229"/>
          <p:cNvCxnSpPr/>
          <p:nvPr/>
        </p:nvCxnSpPr>
        <p:spPr>
          <a:xfrm flipH="1" flipV="1">
            <a:off x="4960190" y="3180726"/>
            <a:ext cx="11398" cy="488979"/>
          </a:xfrm>
          <a:prstGeom prst="straightConnector1">
            <a:avLst/>
          </a:prstGeom>
          <a:noFill/>
          <a:ln w="25400" cap="flat" cmpd="sng" algn="ctr">
            <a:solidFill>
              <a:srgbClr val="0070C0"/>
            </a:solidFill>
            <a:prstDash val="solid"/>
            <a:headEnd type="oval"/>
            <a:tailEnd type="arrow"/>
          </a:ln>
          <a:effectLst>
            <a:outerShdw blurRad="40000" dist="20000" dir="5400000" rotWithShape="0">
              <a:srgbClr val="000000">
                <a:alpha val="38000"/>
              </a:srgbClr>
            </a:outerShdw>
          </a:effectLst>
        </p:spPr>
      </p:cxnSp>
      <p:sp>
        <p:nvSpPr>
          <p:cNvPr id="232" name="TextBox 231"/>
          <p:cNvSpPr txBox="1"/>
          <p:nvPr/>
        </p:nvSpPr>
        <p:spPr>
          <a:xfrm>
            <a:off x="6333766" y="2219488"/>
            <a:ext cx="2492990" cy="369332"/>
          </a:xfrm>
          <a:prstGeom prst="rect">
            <a:avLst/>
          </a:prstGeom>
          <a:noFill/>
        </p:spPr>
        <p:txBody>
          <a:bodyPr wrap="none" rtlCol="0">
            <a:spAutoFit/>
          </a:bodyPr>
          <a:lstStyle/>
          <a:p>
            <a:pPr algn="r" fontAlgn="auto">
              <a:spcBef>
                <a:spcPts val="0"/>
              </a:spcBef>
              <a:spcAft>
                <a:spcPts val="0"/>
              </a:spcAft>
            </a:pPr>
            <a:r>
              <a:rPr lang="en-US" b="1" dirty="0">
                <a:solidFill>
                  <a:srgbClr val="FFFFFF"/>
                </a:solidFill>
                <a:latin typeface="+mn-lt"/>
                <a:ea typeface=""/>
                <a:cs typeface=""/>
              </a:rPr>
              <a:t>Input to ISE-PIC / ISE</a:t>
            </a:r>
          </a:p>
        </p:txBody>
      </p:sp>
      <p:cxnSp>
        <p:nvCxnSpPr>
          <p:cNvPr id="233" name="Straight Arrow Connector 232"/>
          <p:cNvCxnSpPr/>
          <p:nvPr/>
        </p:nvCxnSpPr>
        <p:spPr>
          <a:xfrm flipH="1" flipV="1">
            <a:off x="2808613" y="815230"/>
            <a:ext cx="263072" cy="526650"/>
          </a:xfrm>
          <a:prstGeom prst="straightConnector1">
            <a:avLst/>
          </a:prstGeom>
          <a:noFill/>
          <a:ln w="25400" cap="flat" cmpd="sng" algn="ctr">
            <a:solidFill>
              <a:srgbClr val="52526D"/>
            </a:solidFill>
            <a:prstDash val="solid"/>
            <a:headEnd type="oval"/>
            <a:tailEnd type="arrow"/>
          </a:ln>
          <a:effectLst>
            <a:outerShdw blurRad="40000" dist="20000" dir="5400000" rotWithShape="0">
              <a:srgbClr val="000000">
                <a:alpha val="38000"/>
              </a:srgbClr>
            </a:outerShdw>
          </a:effectLst>
        </p:spPr>
      </p:cxnSp>
      <p:cxnSp>
        <p:nvCxnSpPr>
          <p:cNvPr id="234" name="Straight Arrow Connector 233"/>
          <p:cNvCxnSpPr/>
          <p:nvPr/>
        </p:nvCxnSpPr>
        <p:spPr>
          <a:xfrm flipV="1">
            <a:off x="3902054" y="825197"/>
            <a:ext cx="265999" cy="536140"/>
          </a:xfrm>
          <a:prstGeom prst="straightConnector1">
            <a:avLst/>
          </a:prstGeom>
          <a:noFill/>
          <a:ln w="25400" cap="flat" cmpd="sng" algn="ctr">
            <a:solidFill>
              <a:srgbClr val="52526D"/>
            </a:solidFill>
            <a:prstDash val="solid"/>
            <a:headEnd type="oval"/>
            <a:tailEnd type="arrow"/>
          </a:ln>
          <a:effectLst>
            <a:outerShdw blurRad="40000" dist="20000" dir="5400000" rotWithShape="0">
              <a:srgbClr val="000000">
                <a:alpha val="38000"/>
              </a:srgbClr>
            </a:outerShdw>
          </a:effectLst>
        </p:spPr>
      </p:cxnSp>
      <p:cxnSp>
        <p:nvCxnSpPr>
          <p:cNvPr id="235" name="Straight Arrow Connector 234"/>
          <p:cNvCxnSpPr/>
          <p:nvPr/>
        </p:nvCxnSpPr>
        <p:spPr>
          <a:xfrm flipH="1" flipV="1">
            <a:off x="6981645" y="895981"/>
            <a:ext cx="178147" cy="475692"/>
          </a:xfrm>
          <a:prstGeom prst="straightConnector1">
            <a:avLst/>
          </a:prstGeom>
          <a:noFill/>
          <a:ln w="25400" cap="flat" cmpd="sng" algn="ctr">
            <a:solidFill>
              <a:srgbClr val="3CBBB9"/>
            </a:solidFill>
            <a:prstDash val="solid"/>
            <a:headEnd type="oval"/>
            <a:tailEnd type="arrow"/>
          </a:ln>
          <a:effectLst>
            <a:outerShdw blurRad="40000" dist="20000" dir="5400000" rotWithShape="0">
              <a:srgbClr val="000000">
                <a:alpha val="38000"/>
              </a:srgbClr>
            </a:outerShdw>
          </a:effectLst>
        </p:spPr>
      </p:cxnSp>
      <p:cxnSp>
        <p:nvCxnSpPr>
          <p:cNvPr id="236" name="Straight Arrow Connector 235"/>
          <p:cNvCxnSpPr/>
          <p:nvPr/>
        </p:nvCxnSpPr>
        <p:spPr>
          <a:xfrm flipV="1">
            <a:off x="7884507" y="895981"/>
            <a:ext cx="190338" cy="465355"/>
          </a:xfrm>
          <a:prstGeom prst="straightConnector1">
            <a:avLst/>
          </a:prstGeom>
          <a:noFill/>
          <a:ln w="25400" cap="flat" cmpd="sng" algn="ctr">
            <a:solidFill>
              <a:srgbClr val="3CBBB9"/>
            </a:solidFill>
            <a:prstDash val="solid"/>
            <a:headEnd type="oval"/>
            <a:tailEnd type="arrow"/>
          </a:ln>
          <a:effectLst>
            <a:outerShdw blurRad="40000" dist="20000" dir="5400000" rotWithShape="0">
              <a:srgbClr val="000000">
                <a:alpha val="38000"/>
              </a:srgbClr>
            </a:outerShdw>
          </a:effectLst>
        </p:spPr>
      </p:cxnSp>
      <p:cxnSp>
        <p:nvCxnSpPr>
          <p:cNvPr id="237" name="Straight Arrow Connector 236"/>
          <p:cNvCxnSpPr/>
          <p:nvPr/>
        </p:nvCxnSpPr>
        <p:spPr>
          <a:xfrm flipH="1" flipV="1">
            <a:off x="4944424" y="895983"/>
            <a:ext cx="325608" cy="475690"/>
          </a:xfrm>
          <a:prstGeom prst="straightConnector1">
            <a:avLst/>
          </a:prstGeom>
          <a:noFill/>
          <a:ln w="25400" cap="flat" cmpd="sng" algn="ctr">
            <a:solidFill>
              <a:srgbClr val="3CBBB9"/>
            </a:solidFill>
            <a:prstDash val="solid"/>
            <a:headEnd type="oval"/>
            <a:tailEnd type="arrow"/>
          </a:ln>
          <a:effectLst>
            <a:outerShdw blurRad="40000" dist="20000" dir="5400000" rotWithShape="0">
              <a:srgbClr val="000000">
                <a:alpha val="38000"/>
              </a:srgbClr>
            </a:outerShdw>
          </a:effectLst>
        </p:spPr>
      </p:cxnSp>
      <p:sp>
        <p:nvSpPr>
          <p:cNvPr id="91" name="Rounded Rectangle 90"/>
          <p:cNvSpPr/>
          <p:nvPr/>
        </p:nvSpPr>
        <p:spPr>
          <a:xfrm>
            <a:off x="902660" y="2590835"/>
            <a:ext cx="643817" cy="594360"/>
          </a:xfrm>
          <a:prstGeom prst="roundRect">
            <a:avLst/>
          </a:prstGeom>
          <a:solidFill>
            <a:srgbClr val="33828D"/>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sp>
        <p:nvSpPr>
          <p:cNvPr id="92" name="TextBox 91"/>
          <p:cNvSpPr txBox="1"/>
          <p:nvPr/>
        </p:nvSpPr>
        <p:spPr>
          <a:xfrm>
            <a:off x="832445" y="2821403"/>
            <a:ext cx="810725" cy="369332"/>
          </a:xfrm>
          <a:prstGeom prst="rect">
            <a:avLst/>
          </a:prstGeom>
          <a:noFill/>
        </p:spPr>
        <p:txBody>
          <a:bodyPr wrap="square" rtlCol="0">
            <a:spAutoFit/>
          </a:bodyPr>
          <a:lstStyle/>
          <a:p>
            <a:pPr fontAlgn="auto">
              <a:spcBef>
                <a:spcPts val="0"/>
              </a:spcBef>
              <a:spcAft>
                <a:spcPts val="0"/>
              </a:spcAft>
            </a:pPr>
            <a:r>
              <a:rPr lang="en-US" dirty="0">
                <a:solidFill>
                  <a:srgbClr val="FFFFFF"/>
                </a:solidFill>
                <a:latin typeface="+mn-lt"/>
                <a:ea typeface=""/>
                <a:cs typeface=""/>
              </a:rPr>
              <a:t>SPAN</a:t>
            </a:r>
          </a:p>
        </p:txBody>
      </p:sp>
      <p:sp>
        <p:nvSpPr>
          <p:cNvPr id="93" name="Left-Right Arrow 92"/>
          <p:cNvSpPr/>
          <p:nvPr/>
        </p:nvSpPr>
        <p:spPr>
          <a:xfrm rot="16200000">
            <a:off x="923831" y="3289429"/>
            <a:ext cx="585936" cy="224291"/>
          </a:xfrm>
          <a:prstGeom prst="leftRightArrow">
            <a:avLst/>
          </a:prstGeom>
          <a:solidFill>
            <a:srgbClr val="7030A0"/>
          </a:solidFill>
          <a:ln w="25400" cap="flat" cmpd="sng" algn="ctr">
            <a:solidFill>
              <a:srgbClr val="52526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rgbClr val="FFFFFF"/>
              </a:solidFill>
              <a:effectLst/>
              <a:uLnTx/>
              <a:uFillTx/>
              <a:latin typeface="+mn-lt"/>
              <a:ea typeface=""/>
              <a:cs typeface=""/>
            </a:endParaRPr>
          </a:p>
        </p:txBody>
      </p:sp>
      <p:sp>
        <p:nvSpPr>
          <p:cNvPr id="2" name="TextBox 1"/>
          <p:cNvSpPr txBox="1"/>
          <p:nvPr/>
        </p:nvSpPr>
        <p:spPr>
          <a:xfrm>
            <a:off x="837157" y="2626432"/>
            <a:ext cx="756938" cy="261610"/>
          </a:xfrm>
          <a:prstGeom prst="rect">
            <a:avLst/>
          </a:prstGeom>
          <a:noFill/>
        </p:spPr>
        <p:txBody>
          <a:bodyPr wrap="none" rtlCol="0">
            <a:spAutoFit/>
          </a:bodyPr>
          <a:lstStyle/>
          <a:p>
            <a:r>
              <a:rPr lang="en-US" sz="1100" dirty="0">
                <a:solidFill>
                  <a:schemeClr val="bg1"/>
                </a:solidFill>
                <a:latin typeface="+mn-lt"/>
              </a:rPr>
              <a:t>Kerberos</a:t>
            </a:r>
          </a:p>
        </p:txBody>
      </p:sp>
      <p:sp>
        <p:nvSpPr>
          <p:cNvPr id="3" name="TextBox 2"/>
          <p:cNvSpPr txBox="1"/>
          <p:nvPr/>
        </p:nvSpPr>
        <p:spPr>
          <a:xfrm>
            <a:off x="3608186" y="4767263"/>
            <a:ext cx="2022798" cy="369332"/>
          </a:xfrm>
          <a:prstGeom prst="rect">
            <a:avLst/>
          </a:prstGeom>
          <a:noFill/>
        </p:spPr>
        <p:txBody>
          <a:bodyPr wrap="none" rtlCol="0">
            <a:spAutoFit/>
          </a:bodyPr>
          <a:lstStyle/>
          <a:p>
            <a:r>
              <a:rPr lang="en-US" b="1" dirty="0">
                <a:solidFill>
                  <a:srgbClr val="0070C0"/>
                </a:solidFill>
                <a:latin typeface="+mn-lt"/>
              </a:rPr>
              <a:t>Almost Anything</a:t>
            </a:r>
          </a:p>
        </p:txBody>
      </p:sp>
      <p:cxnSp>
        <p:nvCxnSpPr>
          <p:cNvPr id="96" name="Straight Arrow Connector 95"/>
          <p:cNvCxnSpPr/>
          <p:nvPr/>
        </p:nvCxnSpPr>
        <p:spPr>
          <a:xfrm flipV="1">
            <a:off x="4497909" y="3196224"/>
            <a:ext cx="0" cy="1637708"/>
          </a:xfrm>
          <a:prstGeom prst="straightConnector1">
            <a:avLst/>
          </a:prstGeom>
          <a:noFill/>
          <a:ln w="25400" cap="flat" cmpd="sng" algn="ctr">
            <a:solidFill>
              <a:srgbClr val="0070C0"/>
            </a:solidFill>
            <a:prstDash val="solid"/>
            <a:headEnd type="oval"/>
            <a:tailEnd type="arrow"/>
          </a:ln>
          <a:effectLst>
            <a:outerShdw blurRad="40000" dist="20000" dir="5400000" rotWithShape="0">
              <a:srgbClr val="000000">
                <a:alpha val="38000"/>
              </a:srgbClr>
            </a:outerShdw>
          </a:effectLst>
        </p:spPr>
      </p:cxnSp>
      <p:cxnSp>
        <p:nvCxnSpPr>
          <p:cNvPr id="99" name="Straight Arrow Connector 98"/>
          <p:cNvCxnSpPr/>
          <p:nvPr/>
        </p:nvCxnSpPr>
        <p:spPr>
          <a:xfrm flipH="1" flipV="1">
            <a:off x="3909753" y="3180726"/>
            <a:ext cx="11398" cy="488979"/>
          </a:xfrm>
          <a:prstGeom prst="straightConnector1">
            <a:avLst/>
          </a:prstGeom>
          <a:noFill/>
          <a:ln w="25400" cap="flat" cmpd="sng" algn="ctr">
            <a:solidFill>
              <a:srgbClr val="0070C0"/>
            </a:solidFill>
            <a:prstDash val="solid"/>
            <a:headEnd type="oval"/>
            <a:tailEnd type="arrow"/>
          </a:ln>
          <a:effectLst>
            <a:outerShdw blurRad="40000" dist="20000" dir="5400000" rotWithShape="0">
              <a:srgbClr val="000000">
                <a:alpha val="38000"/>
              </a:srgbClr>
            </a:outerShdw>
          </a:effectLst>
        </p:spPr>
      </p:cxnSp>
      <p:sp>
        <p:nvSpPr>
          <p:cNvPr id="8" name="TextBox 7"/>
          <p:cNvSpPr txBox="1"/>
          <p:nvPr/>
        </p:nvSpPr>
        <p:spPr>
          <a:xfrm>
            <a:off x="8129370" y="1686881"/>
            <a:ext cx="769763" cy="307777"/>
          </a:xfrm>
          <a:prstGeom prst="rect">
            <a:avLst/>
          </a:prstGeom>
          <a:noFill/>
        </p:spPr>
        <p:txBody>
          <a:bodyPr wrap="none" rtlCol="0">
            <a:spAutoFit/>
          </a:bodyPr>
          <a:lstStyle/>
          <a:p>
            <a:r>
              <a:rPr lang="en-US" sz="1400" b="1" dirty="0">
                <a:solidFill>
                  <a:schemeClr val="bg1"/>
                </a:solidFill>
                <a:latin typeface="+mn-lt"/>
              </a:rPr>
              <a:t>Output</a:t>
            </a:r>
          </a:p>
        </p:txBody>
      </p:sp>
      <p:sp>
        <p:nvSpPr>
          <p:cNvPr id="103" name="TextBox 102"/>
          <p:cNvSpPr txBox="1"/>
          <p:nvPr/>
        </p:nvSpPr>
        <p:spPr>
          <a:xfrm>
            <a:off x="186930" y="1707853"/>
            <a:ext cx="769763" cy="307777"/>
          </a:xfrm>
          <a:prstGeom prst="rect">
            <a:avLst/>
          </a:prstGeom>
          <a:noFill/>
        </p:spPr>
        <p:txBody>
          <a:bodyPr wrap="none" rtlCol="0">
            <a:spAutoFit/>
          </a:bodyPr>
          <a:lstStyle/>
          <a:p>
            <a:r>
              <a:rPr lang="en-US" sz="1400" b="1" dirty="0">
                <a:solidFill>
                  <a:schemeClr val="bg1"/>
                </a:solidFill>
                <a:latin typeface="+mn-lt"/>
              </a:rPr>
              <a:t>Output</a:t>
            </a:r>
          </a:p>
        </p:txBody>
      </p:sp>
      <p:sp>
        <p:nvSpPr>
          <p:cNvPr id="238" name="Rectangle 237"/>
          <p:cNvSpPr/>
          <p:nvPr/>
        </p:nvSpPr>
        <p:spPr>
          <a:xfrm>
            <a:off x="82694" y="368203"/>
            <a:ext cx="4476374" cy="1648593"/>
          </a:xfrm>
          <a:prstGeom prst="rect">
            <a:avLst/>
          </a:prstGeom>
          <a:solidFill>
            <a:srgbClr val="D3D3DA">
              <a:alpha val="78000"/>
            </a:srgb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sp>
        <p:nvSpPr>
          <p:cNvPr id="268" name="Title 8"/>
          <p:cNvSpPr txBox="1">
            <a:spLocks/>
          </p:cNvSpPr>
          <p:nvPr/>
        </p:nvSpPr>
        <p:spPr>
          <a:xfrm>
            <a:off x="259741" y="612887"/>
            <a:ext cx="3424256" cy="1480142"/>
          </a:xfrm>
          <a:prstGeom prst="rect">
            <a:avLst/>
          </a:prstGeom>
        </p:spPr>
        <p:txBody>
          <a:bodyPr vert="horz" lIns="91440" tIns="45720" rIns="91440" bIns="45720" rtlCol="0" anchor="t" anchorCtr="0">
            <a:noAutofit/>
          </a:bodyPr>
          <a:lstStyle>
            <a:lvl1pPr algn="l" defTabSz="685891" rtl="0" eaLnBrk="1" latinLnBrk="0" hangingPunct="1">
              <a:lnSpc>
                <a:spcPct val="90000"/>
              </a:lnSpc>
              <a:spcBef>
                <a:spcPct val="0"/>
              </a:spcBef>
              <a:buNone/>
              <a:defRPr lang="en-US" sz="2500" b="0" i="0" kern="1200" spc="0" baseline="0">
                <a:solidFill>
                  <a:srgbClr val="00A2BF"/>
                </a:solidFill>
                <a:latin typeface="+mj-lt"/>
                <a:ea typeface="+mj-ea"/>
                <a:cs typeface="CiscoSans Thin"/>
              </a:defRPr>
            </a:lvl1pPr>
          </a:lstStyle>
          <a:p>
            <a:pPr marL="0" marR="0" lvl="0" indent="0" algn="l" defTabSz="685891" rtl="0" eaLnBrk="1" fontAlgn="auto" latinLnBrk="0" hangingPunct="1">
              <a:lnSpc>
                <a:spcPct val="90000"/>
              </a:lnSpc>
              <a:spcBef>
                <a:spcPct val="0"/>
              </a:spcBef>
              <a:spcAft>
                <a:spcPts val="0"/>
              </a:spcAft>
              <a:buClrTx/>
              <a:buSzTx/>
              <a:buFontTx/>
              <a:buNone/>
              <a:tabLst/>
              <a:defRPr/>
            </a:pPr>
            <a:r>
              <a:rPr lang="en-US" dirty="0">
                <a:solidFill>
                  <a:schemeClr val="tx1">
                    <a:lumMod val="50000"/>
                  </a:schemeClr>
                </a:solidFill>
                <a:latin typeface="+mn-lt"/>
                <a:ea typeface=""/>
              </a:rPr>
              <a:t>Legacy CDA-RADIUS Not </a:t>
            </a:r>
            <a:r>
              <a:rPr kumimoji="0" lang="en-US" sz="2500" b="0" i="0" u="none" strike="noStrike" kern="1200" cap="none" spc="0" normalizeH="0" baseline="0" noProof="0" dirty="0">
                <a:ln>
                  <a:noFill/>
                </a:ln>
                <a:solidFill>
                  <a:schemeClr val="tx1">
                    <a:lumMod val="50000"/>
                  </a:schemeClr>
                </a:solidFill>
                <a:effectLst/>
                <a:uLnTx/>
                <a:uFillTx/>
                <a:latin typeface="+mn-lt"/>
                <a:ea typeface=""/>
              </a:rPr>
              <a:t>Available</a:t>
            </a:r>
            <a:r>
              <a:rPr lang="en-US" noProof="0" dirty="0">
                <a:solidFill>
                  <a:schemeClr val="tx1">
                    <a:lumMod val="50000"/>
                  </a:schemeClr>
                </a:solidFill>
                <a:latin typeface="+mn-lt"/>
                <a:ea typeface=""/>
              </a:rPr>
              <a:t> at FCS</a:t>
            </a:r>
            <a:r>
              <a:rPr kumimoji="0" lang="en-US" sz="2500" b="0" i="0" u="none" strike="noStrike" kern="1200" cap="none" spc="0" normalizeH="0" baseline="0" noProof="0" dirty="0">
                <a:ln>
                  <a:noFill/>
                </a:ln>
                <a:solidFill>
                  <a:schemeClr val="tx1">
                    <a:lumMod val="50000"/>
                  </a:schemeClr>
                </a:solidFill>
                <a:effectLst/>
                <a:uLnTx/>
                <a:uFillTx/>
                <a:latin typeface="+mn-lt"/>
                <a:ea typeface=""/>
              </a:rPr>
              <a:t> </a:t>
            </a:r>
            <a:br>
              <a:rPr kumimoji="0" lang="en-US" sz="2500" b="0" i="0" u="none" strike="noStrike" kern="1200" cap="none" spc="0" normalizeH="0" baseline="0" noProof="0" dirty="0">
                <a:ln>
                  <a:noFill/>
                </a:ln>
                <a:solidFill>
                  <a:schemeClr val="tx1">
                    <a:lumMod val="50000"/>
                  </a:schemeClr>
                </a:solidFill>
                <a:effectLst/>
                <a:uLnTx/>
                <a:uFillTx/>
                <a:latin typeface="+mn-lt"/>
                <a:ea typeface=""/>
              </a:rPr>
            </a:br>
            <a:r>
              <a:rPr kumimoji="0" lang="en-US" sz="2500" b="0" i="0" u="none" strike="noStrike" kern="1200" cap="none" spc="0" normalizeH="0" baseline="0" noProof="0" dirty="0">
                <a:ln>
                  <a:noFill/>
                </a:ln>
                <a:solidFill>
                  <a:schemeClr val="tx1">
                    <a:lumMod val="50000"/>
                  </a:schemeClr>
                </a:solidFill>
                <a:effectLst/>
                <a:uLnTx/>
                <a:uFillTx/>
                <a:latin typeface="+mn-lt"/>
                <a:ea typeface=""/>
              </a:rPr>
              <a:t>Planned</a:t>
            </a:r>
            <a:r>
              <a:rPr kumimoji="0" lang="en-US" sz="2500" b="0" i="0" u="none" strike="noStrike" kern="1200" cap="none" spc="0" normalizeH="0" noProof="0" dirty="0">
                <a:ln>
                  <a:noFill/>
                </a:ln>
                <a:solidFill>
                  <a:schemeClr val="tx1">
                    <a:lumMod val="50000"/>
                  </a:schemeClr>
                </a:solidFill>
                <a:effectLst/>
                <a:uLnTx/>
                <a:uFillTx/>
                <a:latin typeface="+mn-lt"/>
                <a:ea typeface=""/>
              </a:rPr>
              <a:t> for </a:t>
            </a:r>
            <a:r>
              <a:rPr kumimoji="0" lang="en-US" sz="2500" b="0" i="0" u="none" strike="noStrike" kern="1200" cap="none" spc="0" normalizeH="0" baseline="0" noProof="0" dirty="0">
                <a:ln>
                  <a:noFill/>
                </a:ln>
                <a:solidFill>
                  <a:schemeClr val="tx1">
                    <a:lumMod val="50000"/>
                  </a:schemeClr>
                </a:solidFill>
                <a:effectLst/>
                <a:uLnTx/>
                <a:uFillTx/>
                <a:latin typeface="+mn-lt"/>
                <a:ea typeface=""/>
              </a:rPr>
              <a:t>~2.2p1</a:t>
            </a:r>
          </a:p>
        </p:txBody>
      </p:sp>
      <p:sp>
        <p:nvSpPr>
          <p:cNvPr id="100" name="Rounded Rectangle 99"/>
          <p:cNvSpPr/>
          <p:nvPr/>
        </p:nvSpPr>
        <p:spPr>
          <a:xfrm>
            <a:off x="5807038" y="3438402"/>
            <a:ext cx="850005" cy="539925"/>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Custom Apps</a:t>
            </a:r>
          </a:p>
        </p:txBody>
      </p:sp>
      <p:sp>
        <p:nvSpPr>
          <p:cNvPr id="106" name="Desktop"/>
          <p:cNvSpPr>
            <a:spLocks noChangeAspect="1" noEditPoints="1"/>
          </p:cNvSpPr>
          <p:nvPr/>
        </p:nvSpPr>
        <p:spPr bwMode="auto">
          <a:xfrm>
            <a:off x="5807038" y="3452731"/>
            <a:ext cx="875700" cy="694694"/>
          </a:xfrm>
          <a:custGeom>
            <a:avLst/>
            <a:gdLst>
              <a:gd name="T0" fmla="*/ 388 w 399"/>
              <a:gd name="T1" fmla="*/ 0 h 316"/>
              <a:gd name="T2" fmla="*/ 11 w 399"/>
              <a:gd name="T3" fmla="*/ 0 h 316"/>
              <a:gd name="T4" fmla="*/ 0 w 399"/>
              <a:gd name="T5" fmla="*/ 11 h 316"/>
              <a:gd name="T6" fmla="*/ 0 w 399"/>
              <a:gd name="T7" fmla="*/ 257 h 316"/>
              <a:gd name="T8" fmla="*/ 11 w 399"/>
              <a:gd name="T9" fmla="*/ 268 h 316"/>
              <a:gd name="T10" fmla="*/ 137 w 399"/>
              <a:gd name="T11" fmla="*/ 268 h 316"/>
              <a:gd name="T12" fmla="*/ 137 w 399"/>
              <a:gd name="T13" fmla="*/ 303 h 316"/>
              <a:gd name="T14" fmla="*/ 100 w 399"/>
              <a:gd name="T15" fmla="*/ 303 h 316"/>
              <a:gd name="T16" fmla="*/ 78 w 399"/>
              <a:gd name="T17" fmla="*/ 315 h 316"/>
              <a:gd name="T18" fmla="*/ 78 w 399"/>
              <a:gd name="T19" fmla="*/ 316 h 316"/>
              <a:gd name="T20" fmla="*/ 321 w 399"/>
              <a:gd name="T21" fmla="*/ 316 h 316"/>
              <a:gd name="T22" fmla="*/ 321 w 399"/>
              <a:gd name="T23" fmla="*/ 315 h 316"/>
              <a:gd name="T24" fmla="*/ 299 w 399"/>
              <a:gd name="T25" fmla="*/ 303 h 316"/>
              <a:gd name="T26" fmla="*/ 262 w 399"/>
              <a:gd name="T27" fmla="*/ 303 h 316"/>
              <a:gd name="T28" fmla="*/ 262 w 399"/>
              <a:gd name="T29" fmla="*/ 268 h 316"/>
              <a:gd name="T30" fmla="*/ 388 w 399"/>
              <a:gd name="T31" fmla="*/ 268 h 316"/>
              <a:gd name="T32" fmla="*/ 399 w 399"/>
              <a:gd name="T33" fmla="*/ 257 h 316"/>
              <a:gd name="T34" fmla="*/ 399 w 399"/>
              <a:gd name="T35" fmla="*/ 11 h 316"/>
              <a:gd name="T36" fmla="*/ 388 w 399"/>
              <a:gd name="T37" fmla="*/ 0 h 316"/>
              <a:gd name="T38" fmla="*/ 385 w 399"/>
              <a:gd name="T39" fmla="*/ 218 h 316"/>
              <a:gd name="T40" fmla="*/ 382 w 399"/>
              <a:gd name="T41" fmla="*/ 222 h 316"/>
              <a:gd name="T42" fmla="*/ 17 w 399"/>
              <a:gd name="T43" fmla="*/ 222 h 316"/>
              <a:gd name="T44" fmla="*/ 14 w 399"/>
              <a:gd name="T45" fmla="*/ 218 h 316"/>
              <a:gd name="T46" fmla="*/ 14 w 399"/>
              <a:gd name="T47" fmla="*/ 18 h 316"/>
              <a:gd name="T48" fmla="*/ 17 w 399"/>
              <a:gd name="T49" fmla="*/ 14 h 316"/>
              <a:gd name="T50" fmla="*/ 382 w 399"/>
              <a:gd name="T51" fmla="*/ 14 h 316"/>
              <a:gd name="T52" fmla="*/ 385 w 399"/>
              <a:gd name="T53" fmla="*/ 18 h 316"/>
              <a:gd name="T54" fmla="*/ 385 w 399"/>
              <a:gd name="T55" fmla="*/ 21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9" h="316">
                <a:moveTo>
                  <a:pt x="388" y="0"/>
                </a:moveTo>
                <a:cubicBezTo>
                  <a:pt x="11" y="0"/>
                  <a:pt x="11" y="0"/>
                  <a:pt x="11" y="0"/>
                </a:cubicBezTo>
                <a:cubicBezTo>
                  <a:pt x="5" y="0"/>
                  <a:pt x="0" y="5"/>
                  <a:pt x="0" y="11"/>
                </a:cubicBezTo>
                <a:cubicBezTo>
                  <a:pt x="0" y="257"/>
                  <a:pt x="0" y="257"/>
                  <a:pt x="0" y="257"/>
                </a:cubicBezTo>
                <a:cubicBezTo>
                  <a:pt x="0" y="263"/>
                  <a:pt x="5" y="268"/>
                  <a:pt x="11" y="268"/>
                </a:cubicBezTo>
                <a:cubicBezTo>
                  <a:pt x="137" y="268"/>
                  <a:pt x="137" y="268"/>
                  <a:pt x="137" y="268"/>
                </a:cubicBezTo>
                <a:cubicBezTo>
                  <a:pt x="137" y="303"/>
                  <a:pt x="137" y="303"/>
                  <a:pt x="137" y="303"/>
                </a:cubicBezTo>
                <a:cubicBezTo>
                  <a:pt x="100" y="303"/>
                  <a:pt x="100" y="303"/>
                  <a:pt x="100" y="303"/>
                </a:cubicBezTo>
                <a:cubicBezTo>
                  <a:pt x="88" y="303"/>
                  <a:pt x="78" y="307"/>
                  <a:pt x="78" y="315"/>
                </a:cubicBezTo>
                <a:cubicBezTo>
                  <a:pt x="78" y="316"/>
                  <a:pt x="78" y="316"/>
                  <a:pt x="78" y="316"/>
                </a:cubicBezTo>
                <a:cubicBezTo>
                  <a:pt x="321" y="316"/>
                  <a:pt x="321" y="316"/>
                  <a:pt x="321" y="316"/>
                </a:cubicBezTo>
                <a:cubicBezTo>
                  <a:pt x="321" y="315"/>
                  <a:pt x="321" y="315"/>
                  <a:pt x="321" y="315"/>
                </a:cubicBezTo>
                <a:cubicBezTo>
                  <a:pt x="321" y="307"/>
                  <a:pt x="311" y="303"/>
                  <a:pt x="299" y="303"/>
                </a:cubicBezTo>
                <a:cubicBezTo>
                  <a:pt x="262" y="303"/>
                  <a:pt x="262" y="303"/>
                  <a:pt x="262" y="303"/>
                </a:cubicBezTo>
                <a:cubicBezTo>
                  <a:pt x="262" y="268"/>
                  <a:pt x="262" y="268"/>
                  <a:pt x="262" y="268"/>
                </a:cubicBezTo>
                <a:cubicBezTo>
                  <a:pt x="388" y="268"/>
                  <a:pt x="388" y="268"/>
                  <a:pt x="388" y="268"/>
                </a:cubicBezTo>
                <a:cubicBezTo>
                  <a:pt x="394" y="268"/>
                  <a:pt x="399" y="263"/>
                  <a:pt x="399" y="257"/>
                </a:cubicBezTo>
                <a:cubicBezTo>
                  <a:pt x="399" y="11"/>
                  <a:pt x="399" y="11"/>
                  <a:pt x="399" y="11"/>
                </a:cubicBezTo>
                <a:cubicBezTo>
                  <a:pt x="399" y="5"/>
                  <a:pt x="394" y="0"/>
                  <a:pt x="388" y="0"/>
                </a:cubicBezTo>
                <a:close/>
                <a:moveTo>
                  <a:pt x="385" y="218"/>
                </a:moveTo>
                <a:cubicBezTo>
                  <a:pt x="385" y="221"/>
                  <a:pt x="384" y="222"/>
                  <a:pt x="382" y="222"/>
                </a:cubicBezTo>
                <a:cubicBezTo>
                  <a:pt x="17" y="222"/>
                  <a:pt x="17" y="222"/>
                  <a:pt x="17" y="222"/>
                </a:cubicBezTo>
                <a:cubicBezTo>
                  <a:pt x="15" y="222"/>
                  <a:pt x="14" y="221"/>
                  <a:pt x="14" y="218"/>
                </a:cubicBezTo>
                <a:cubicBezTo>
                  <a:pt x="14" y="18"/>
                  <a:pt x="14" y="18"/>
                  <a:pt x="14" y="18"/>
                </a:cubicBezTo>
                <a:cubicBezTo>
                  <a:pt x="14" y="16"/>
                  <a:pt x="15" y="14"/>
                  <a:pt x="17" y="14"/>
                </a:cubicBezTo>
                <a:cubicBezTo>
                  <a:pt x="382" y="14"/>
                  <a:pt x="382" y="14"/>
                  <a:pt x="382" y="14"/>
                </a:cubicBezTo>
                <a:cubicBezTo>
                  <a:pt x="384" y="14"/>
                  <a:pt x="385" y="16"/>
                  <a:pt x="385" y="18"/>
                </a:cubicBezTo>
                <a:lnTo>
                  <a:pt x="385" y="218"/>
                </a:lnTo>
                <a:close/>
              </a:path>
            </a:pathLst>
          </a:custGeom>
          <a:solidFill>
            <a:schemeClr val="bg1"/>
          </a:solidFill>
          <a:ln w="12700">
            <a:solidFill>
              <a:srgbClr val="0070C0"/>
            </a:solid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a typeface="+mn-ea"/>
            </a:endParaRPr>
          </a:p>
        </p:txBody>
      </p:sp>
      <p:cxnSp>
        <p:nvCxnSpPr>
          <p:cNvPr id="101" name="Straight Arrow Connector 100"/>
          <p:cNvCxnSpPr/>
          <p:nvPr/>
        </p:nvCxnSpPr>
        <p:spPr>
          <a:xfrm flipV="1">
            <a:off x="5936632" y="3175492"/>
            <a:ext cx="263618" cy="327025"/>
          </a:xfrm>
          <a:prstGeom prst="straightConnector1">
            <a:avLst/>
          </a:prstGeom>
          <a:noFill/>
          <a:ln w="25400" cap="flat" cmpd="sng" algn="ctr">
            <a:solidFill>
              <a:srgbClr val="FF8000"/>
            </a:solidFill>
            <a:prstDash val="solid"/>
            <a:headEnd type="oval"/>
            <a:tailEnd type="arrow"/>
          </a:ln>
          <a:effectLst>
            <a:outerShdw blurRad="40000" dist="20000" dir="5400000" rotWithShape="0">
              <a:srgbClr val="000000">
                <a:alpha val="38000"/>
              </a:srgbClr>
            </a:outerShdw>
          </a:effectLst>
        </p:spPr>
      </p:cxnSp>
      <p:grpSp>
        <p:nvGrpSpPr>
          <p:cNvPr id="116" name="Group 115"/>
          <p:cNvGrpSpPr/>
          <p:nvPr/>
        </p:nvGrpSpPr>
        <p:grpSpPr>
          <a:xfrm>
            <a:off x="3343406" y="2728503"/>
            <a:ext cx="334085" cy="335093"/>
            <a:chOff x="6195694" y="3034554"/>
            <a:chExt cx="378287" cy="379429"/>
          </a:xfrm>
          <a:solidFill>
            <a:schemeClr val="bg1"/>
          </a:solidFill>
        </p:grpSpPr>
        <p:sp>
          <p:nvSpPr>
            <p:cNvPr id="117" name="Freeform 13"/>
            <p:cNvSpPr>
              <a:spLocks/>
            </p:cNvSpPr>
            <p:nvPr/>
          </p:nvSpPr>
          <p:spPr bwMode="auto">
            <a:xfrm>
              <a:off x="6195694" y="3034554"/>
              <a:ext cx="378287" cy="35429"/>
            </a:xfrm>
            <a:custGeom>
              <a:avLst/>
              <a:gdLst>
                <a:gd name="T0" fmla="*/ 700 w 733"/>
                <a:gd name="T1" fmla="*/ 67 h 67"/>
                <a:gd name="T2" fmla="*/ 33 w 733"/>
                <a:gd name="T3" fmla="*/ 67 h 67"/>
                <a:gd name="T4" fmla="*/ 0 w 733"/>
                <a:gd name="T5" fmla="*/ 34 h 67"/>
                <a:gd name="T6" fmla="*/ 33 w 733"/>
                <a:gd name="T7" fmla="*/ 0 h 67"/>
                <a:gd name="T8" fmla="*/ 700 w 733"/>
                <a:gd name="T9" fmla="*/ 0 h 67"/>
                <a:gd name="T10" fmla="*/ 733 w 733"/>
                <a:gd name="T11" fmla="*/ 34 h 67"/>
                <a:gd name="T12" fmla="*/ 700 w 73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733" h="67">
                  <a:moveTo>
                    <a:pt x="700" y="67"/>
                  </a:moveTo>
                  <a:lnTo>
                    <a:pt x="33" y="67"/>
                  </a:lnTo>
                  <a:cubicBezTo>
                    <a:pt x="15" y="67"/>
                    <a:pt x="0" y="52"/>
                    <a:pt x="0" y="34"/>
                  </a:cubicBezTo>
                  <a:cubicBezTo>
                    <a:pt x="0" y="15"/>
                    <a:pt x="15" y="0"/>
                    <a:pt x="33" y="0"/>
                  </a:cubicBezTo>
                  <a:lnTo>
                    <a:pt x="700" y="0"/>
                  </a:lnTo>
                  <a:cubicBezTo>
                    <a:pt x="718" y="0"/>
                    <a:pt x="733" y="15"/>
                    <a:pt x="733" y="34"/>
                  </a:cubicBezTo>
                  <a:cubicBezTo>
                    <a:pt x="733" y="52"/>
                    <a:pt x="718" y="67"/>
                    <a:pt x="700" y="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sp>
          <p:nvSpPr>
            <p:cNvPr id="118" name="Freeform 14"/>
            <p:cNvSpPr>
              <a:spLocks/>
            </p:cNvSpPr>
            <p:nvPr/>
          </p:nvSpPr>
          <p:spPr bwMode="auto">
            <a:xfrm>
              <a:off x="6195694" y="3292840"/>
              <a:ext cx="378287" cy="35429"/>
            </a:xfrm>
            <a:custGeom>
              <a:avLst/>
              <a:gdLst>
                <a:gd name="T0" fmla="*/ 700 w 733"/>
                <a:gd name="T1" fmla="*/ 67 h 67"/>
                <a:gd name="T2" fmla="*/ 33 w 733"/>
                <a:gd name="T3" fmla="*/ 67 h 67"/>
                <a:gd name="T4" fmla="*/ 0 w 733"/>
                <a:gd name="T5" fmla="*/ 34 h 67"/>
                <a:gd name="T6" fmla="*/ 33 w 733"/>
                <a:gd name="T7" fmla="*/ 0 h 67"/>
                <a:gd name="T8" fmla="*/ 700 w 733"/>
                <a:gd name="T9" fmla="*/ 0 h 67"/>
                <a:gd name="T10" fmla="*/ 733 w 733"/>
                <a:gd name="T11" fmla="*/ 34 h 67"/>
                <a:gd name="T12" fmla="*/ 700 w 73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733" h="67">
                  <a:moveTo>
                    <a:pt x="700" y="67"/>
                  </a:moveTo>
                  <a:lnTo>
                    <a:pt x="33" y="67"/>
                  </a:lnTo>
                  <a:cubicBezTo>
                    <a:pt x="15" y="67"/>
                    <a:pt x="0" y="52"/>
                    <a:pt x="0" y="34"/>
                  </a:cubicBezTo>
                  <a:cubicBezTo>
                    <a:pt x="0" y="15"/>
                    <a:pt x="15" y="0"/>
                    <a:pt x="33" y="0"/>
                  </a:cubicBezTo>
                  <a:lnTo>
                    <a:pt x="700" y="0"/>
                  </a:lnTo>
                  <a:cubicBezTo>
                    <a:pt x="718" y="0"/>
                    <a:pt x="733" y="15"/>
                    <a:pt x="733" y="34"/>
                  </a:cubicBezTo>
                  <a:cubicBezTo>
                    <a:pt x="733" y="52"/>
                    <a:pt x="718" y="67"/>
                    <a:pt x="700" y="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sp>
          <p:nvSpPr>
            <p:cNvPr id="119" name="Freeform 15"/>
            <p:cNvSpPr>
              <a:spLocks/>
            </p:cNvSpPr>
            <p:nvPr/>
          </p:nvSpPr>
          <p:spPr bwMode="auto">
            <a:xfrm>
              <a:off x="6360036" y="3379697"/>
              <a:ext cx="206858" cy="34286"/>
            </a:xfrm>
            <a:custGeom>
              <a:avLst/>
              <a:gdLst>
                <a:gd name="T0" fmla="*/ 367 w 400"/>
                <a:gd name="T1" fmla="*/ 67 h 67"/>
                <a:gd name="T2" fmla="*/ 33 w 400"/>
                <a:gd name="T3" fmla="*/ 67 h 67"/>
                <a:gd name="T4" fmla="*/ 0 w 400"/>
                <a:gd name="T5" fmla="*/ 33 h 67"/>
                <a:gd name="T6" fmla="*/ 33 w 400"/>
                <a:gd name="T7" fmla="*/ 0 h 67"/>
                <a:gd name="T8" fmla="*/ 367 w 400"/>
                <a:gd name="T9" fmla="*/ 0 h 67"/>
                <a:gd name="T10" fmla="*/ 400 w 400"/>
                <a:gd name="T11" fmla="*/ 33 h 67"/>
                <a:gd name="T12" fmla="*/ 367 w 400"/>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400" h="67">
                  <a:moveTo>
                    <a:pt x="367" y="67"/>
                  </a:moveTo>
                  <a:lnTo>
                    <a:pt x="33" y="67"/>
                  </a:lnTo>
                  <a:cubicBezTo>
                    <a:pt x="15" y="67"/>
                    <a:pt x="0" y="52"/>
                    <a:pt x="0" y="33"/>
                  </a:cubicBezTo>
                  <a:cubicBezTo>
                    <a:pt x="0" y="15"/>
                    <a:pt x="15" y="0"/>
                    <a:pt x="33" y="0"/>
                  </a:cubicBezTo>
                  <a:lnTo>
                    <a:pt x="367" y="0"/>
                  </a:lnTo>
                  <a:cubicBezTo>
                    <a:pt x="385" y="0"/>
                    <a:pt x="400" y="15"/>
                    <a:pt x="400" y="33"/>
                  </a:cubicBezTo>
                  <a:cubicBezTo>
                    <a:pt x="400" y="52"/>
                    <a:pt x="385" y="67"/>
                    <a:pt x="367" y="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sp>
          <p:nvSpPr>
            <p:cNvPr id="120" name="Freeform 16"/>
            <p:cNvSpPr>
              <a:spLocks/>
            </p:cNvSpPr>
            <p:nvPr/>
          </p:nvSpPr>
          <p:spPr bwMode="auto">
            <a:xfrm>
              <a:off x="6195694" y="3121411"/>
              <a:ext cx="378287" cy="34286"/>
            </a:xfrm>
            <a:custGeom>
              <a:avLst/>
              <a:gdLst>
                <a:gd name="T0" fmla="*/ 700 w 733"/>
                <a:gd name="T1" fmla="*/ 67 h 67"/>
                <a:gd name="T2" fmla="*/ 33 w 733"/>
                <a:gd name="T3" fmla="*/ 67 h 67"/>
                <a:gd name="T4" fmla="*/ 0 w 733"/>
                <a:gd name="T5" fmla="*/ 33 h 67"/>
                <a:gd name="T6" fmla="*/ 33 w 733"/>
                <a:gd name="T7" fmla="*/ 0 h 67"/>
                <a:gd name="T8" fmla="*/ 700 w 733"/>
                <a:gd name="T9" fmla="*/ 0 h 67"/>
                <a:gd name="T10" fmla="*/ 733 w 733"/>
                <a:gd name="T11" fmla="*/ 33 h 67"/>
                <a:gd name="T12" fmla="*/ 700 w 73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733" h="67">
                  <a:moveTo>
                    <a:pt x="700" y="67"/>
                  </a:moveTo>
                  <a:lnTo>
                    <a:pt x="33" y="67"/>
                  </a:lnTo>
                  <a:cubicBezTo>
                    <a:pt x="15" y="67"/>
                    <a:pt x="0" y="52"/>
                    <a:pt x="0" y="33"/>
                  </a:cubicBezTo>
                  <a:cubicBezTo>
                    <a:pt x="0" y="15"/>
                    <a:pt x="15" y="0"/>
                    <a:pt x="33" y="0"/>
                  </a:cubicBezTo>
                  <a:lnTo>
                    <a:pt x="700" y="0"/>
                  </a:lnTo>
                  <a:cubicBezTo>
                    <a:pt x="718" y="0"/>
                    <a:pt x="733" y="15"/>
                    <a:pt x="733" y="33"/>
                  </a:cubicBezTo>
                  <a:cubicBezTo>
                    <a:pt x="733" y="52"/>
                    <a:pt x="718" y="67"/>
                    <a:pt x="700" y="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sp>
          <p:nvSpPr>
            <p:cNvPr id="121" name="Freeform 17"/>
            <p:cNvSpPr>
              <a:spLocks/>
            </p:cNvSpPr>
            <p:nvPr/>
          </p:nvSpPr>
          <p:spPr bwMode="auto">
            <a:xfrm>
              <a:off x="6195694" y="3207125"/>
              <a:ext cx="378287" cy="34286"/>
            </a:xfrm>
            <a:custGeom>
              <a:avLst/>
              <a:gdLst>
                <a:gd name="T0" fmla="*/ 700 w 733"/>
                <a:gd name="T1" fmla="*/ 66 h 66"/>
                <a:gd name="T2" fmla="*/ 33 w 733"/>
                <a:gd name="T3" fmla="*/ 66 h 66"/>
                <a:gd name="T4" fmla="*/ 0 w 733"/>
                <a:gd name="T5" fmla="*/ 33 h 66"/>
                <a:gd name="T6" fmla="*/ 33 w 733"/>
                <a:gd name="T7" fmla="*/ 0 h 66"/>
                <a:gd name="T8" fmla="*/ 700 w 733"/>
                <a:gd name="T9" fmla="*/ 0 h 66"/>
                <a:gd name="T10" fmla="*/ 733 w 733"/>
                <a:gd name="T11" fmla="*/ 33 h 66"/>
                <a:gd name="T12" fmla="*/ 700 w 733"/>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33" h="66">
                  <a:moveTo>
                    <a:pt x="700" y="66"/>
                  </a:moveTo>
                  <a:lnTo>
                    <a:pt x="33" y="66"/>
                  </a:lnTo>
                  <a:cubicBezTo>
                    <a:pt x="15" y="66"/>
                    <a:pt x="0" y="51"/>
                    <a:pt x="0" y="33"/>
                  </a:cubicBezTo>
                  <a:cubicBezTo>
                    <a:pt x="0" y="15"/>
                    <a:pt x="15" y="0"/>
                    <a:pt x="33" y="0"/>
                  </a:cubicBezTo>
                  <a:lnTo>
                    <a:pt x="700" y="0"/>
                  </a:lnTo>
                  <a:cubicBezTo>
                    <a:pt x="718" y="0"/>
                    <a:pt x="733" y="15"/>
                    <a:pt x="733" y="33"/>
                  </a:cubicBezTo>
                  <a:cubicBezTo>
                    <a:pt x="733" y="51"/>
                    <a:pt x="718" y="66"/>
                    <a:pt x="700" y="6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grpSp>
      <p:grpSp>
        <p:nvGrpSpPr>
          <p:cNvPr id="122" name="Group 121"/>
          <p:cNvGrpSpPr/>
          <p:nvPr/>
        </p:nvGrpSpPr>
        <p:grpSpPr>
          <a:xfrm>
            <a:off x="5141210" y="2728503"/>
            <a:ext cx="334085" cy="335093"/>
            <a:chOff x="6195694" y="3034554"/>
            <a:chExt cx="378287" cy="379429"/>
          </a:xfrm>
          <a:solidFill>
            <a:schemeClr val="bg1"/>
          </a:solidFill>
        </p:grpSpPr>
        <p:sp>
          <p:nvSpPr>
            <p:cNvPr id="123" name="Freeform 13"/>
            <p:cNvSpPr>
              <a:spLocks/>
            </p:cNvSpPr>
            <p:nvPr/>
          </p:nvSpPr>
          <p:spPr bwMode="auto">
            <a:xfrm>
              <a:off x="6195694" y="3034554"/>
              <a:ext cx="378287" cy="35429"/>
            </a:xfrm>
            <a:custGeom>
              <a:avLst/>
              <a:gdLst>
                <a:gd name="T0" fmla="*/ 700 w 733"/>
                <a:gd name="T1" fmla="*/ 67 h 67"/>
                <a:gd name="T2" fmla="*/ 33 w 733"/>
                <a:gd name="T3" fmla="*/ 67 h 67"/>
                <a:gd name="T4" fmla="*/ 0 w 733"/>
                <a:gd name="T5" fmla="*/ 34 h 67"/>
                <a:gd name="T6" fmla="*/ 33 w 733"/>
                <a:gd name="T7" fmla="*/ 0 h 67"/>
                <a:gd name="T8" fmla="*/ 700 w 733"/>
                <a:gd name="T9" fmla="*/ 0 h 67"/>
                <a:gd name="T10" fmla="*/ 733 w 733"/>
                <a:gd name="T11" fmla="*/ 34 h 67"/>
                <a:gd name="T12" fmla="*/ 700 w 73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733" h="67">
                  <a:moveTo>
                    <a:pt x="700" y="67"/>
                  </a:moveTo>
                  <a:lnTo>
                    <a:pt x="33" y="67"/>
                  </a:lnTo>
                  <a:cubicBezTo>
                    <a:pt x="15" y="67"/>
                    <a:pt x="0" y="52"/>
                    <a:pt x="0" y="34"/>
                  </a:cubicBezTo>
                  <a:cubicBezTo>
                    <a:pt x="0" y="15"/>
                    <a:pt x="15" y="0"/>
                    <a:pt x="33" y="0"/>
                  </a:cubicBezTo>
                  <a:lnTo>
                    <a:pt x="700" y="0"/>
                  </a:lnTo>
                  <a:cubicBezTo>
                    <a:pt x="718" y="0"/>
                    <a:pt x="733" y="15"/>
                    <a:pt x="733" y="34"/>
                  </a:cubicBezTo>
                  <a:cubicBezTo>
                    <a:pt x="733" y="52"/>
                    <a:pt x="718" y="67"/>
                    <a:pt x="700" y="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sp>
          <p:nvSpPr>
            <p:cNvPr id="124" name="Freeform 14"/>
            <p:cNvSpPr>
              <a:spLocks/>
            </p:cNvSpPr>
            <p:nvPr/>
          </p:nvSpPr>
          <p:spPr bwMode="auto">
            <a:xfrm>
              <a:off x="6195694" y="3292840"/>
              <a:ext cx="378287" cy="35429"/>
            </a:xfrm>
            <a:custGeom>
              <a:avLst/>
              <a:gdLst>
                <a:gd name="T0" fmla="*/ 700 w 733"/>
                <a:gd name="T1" fmla="*/ 67 h 67"/>
                <a:gd name="T2" fmla="*/ 33 w 733"/>
                <a:gd name="T3" fmla="*/ 67 h 67"/>
                <a:gd name="T4" fmla="*/ 0 w 733"/>
                <a:gd name="T5" fmla="*/ 34 h 67"/>
                <a:gd name="T6" fmla="*/ 33 w 733"/>
                <a:gd name="T7" fmla="*/ 0 h 67"/>
                <a:gd name="T8" fmla="*/ 700 w 733"/>
                <a:gd name="T9" fmla="*/ 0 h 67"/>
                <a:gd name="T10" fmla="*/ 733 w 733"/>
                <a:gd name="T11" fmla="*/ 34 h 67"/>
                <a:gd name="T12" fmla="*/ 700 w 73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733" h="67">
                  <a:moveTo>
                    <a:pt x="700" y="67"/>
                  </a:moveTo>
                  <a:lnTo>
                    <a:pt x="33" y="67"/>
                  </a:lnTo>
                  <a:cubicBezTo>
                    <a:pt x="15" y="67"/>
                    <a:pt x="0" y="52"/>
                    <a:pt x="0" y="34"/>
                  </a:cubicBezTo>
                  <a:cubicBezTo>
                    <a:pt x="0" y="15"/>
                    <a:pt x="15" y="0"/>
                    <a:pt x="33" y="0"/>
                  </a:cubicBezTo>
                  <a:lnTo>
                    <a:pt x="700" y="0"/>
                  </a:lnTo>
                  <a:cubicBezTo>
                    <a:pt x="718" y="0"/>
                    <a:pt x="733" y="15"/>
                    <a:pt x="733" y="34"/>
                  </a:cubicBezTo>
                  <a:cubicBezTo>
                    <a:pt x="733" y="52"/>
                    <a:pt x="718" y="67"/>
                    <a:pt x="700" y="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sp>
          <p:nvSpPr>
            <p:cNvPr id="125" name="Freeform 15"/>
            <p:cNvSpPr>
              <a:spLocks/>
            </p:cNvSpPr>
            <p:nvPr/>
          </p:nvSpPr>
          <p:spPr bwMode="auto">
            <a:xfrm>
              <a:off x="6195694" y="3379697"/>
              <a:ext cx="206858" cy="34286"/>
            </a:xfrm>
            <a:custGeom>
              <a:avLst/>
              <a:gdLst>
                <a:gd name="T0" fmla="*/ 367 w 400"/>
                <a:gd name="T1" fmla="*/ 67 h 67"/>
                <a:gd name="T2" fmla="*/ 33 w 400"/>
                <a:gd name="T3" fmla="*/ 67 h 67"/>
                <a:gd name="T4" fmla="*/ 0 w 400"/>
                <a:gd name="T5" fmla="*/ 33 h 67"/>
                <a:gd name="T6" fmla="*/ 33 w 400"/>
                <a:gd name="T7" fmla="*/ 0 h 67"/>
                <a:gd name="T8" fmla="*/ 367 w 400"/>
                <a:gd name="T9" fmla="*/ 0 h 67"/>
                <a:gd name="T10" fmla="*/ 400 w 400"/>
                <a:gd name="T11" fmla="*/ 33 h 67"/>
                <a:gd name="T12" fmla="*/ 367 w 400"/>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400" h="67">
                  <a:moveTo>
                    <a:pt x="367" y="67"/>
                  </a:moveTo>
                  <a:lnTo>
                    <a:pt x="33" y="67"/>
                  </a:lnTo>
                  <a:cubicBezTo>
                    <a:pt x="15" y="67"/>
                    <a:pt x="0" y="52"/>
                    <a:pt x="0" y="33"/>
                  </a:cubicBezTo>
                  <a:cubicBezTo>
                    <a:pt x="0" y="15"/>
                    <a:pt x="15" y="0"/>
                    <a:pt x="33" y="0"/>
                  </a:cubicBezTo>
                  <a:lnTo>
                    <a:pt x="367" y="0"/>
                  </a:lnTo>
                  <a:cubicBezTo>
                    <a:pt x="385" y="0"/>
                    <a:pt x="400" y="15"/>
                    <a:pt x="400" y="33"/>
                  </a:cubicBezTo>
                  <a:cubicBezTo>
                    <a:pt x="400" y="52"/>
                    <a:pt x="385" y="67"/>
                    <a:pt x="367" y="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sp>
          <p:nvSpPr>
            <p:cNvPr id="126" name="Freeform 16"/>
            <p:cNvSpPr>
              <a:spLocks/>
            </p:cNvSpPr>
            <p:nvPr/>
          </p:nvSpPr>
          <p:spPr bwMode="auto">
            <a:xfrm>
              <a:off x="6195694" y="3121411"/>
              <a:ext cx="378287" cy="34286"/>
            </a:xfrm>
            <a:custGeom>
              <a:avLst/>
              <a:gdLst>
                <a:gd name="T0" fmla="*/ 700 w 733"/>
                <a:gd name="T1" fmla="*/ 67 h 67"/>
                <a:gd name="T2" fmla="*/ 33 w 733"/>
                <a:gd name="T3" fmla="*/ 67 h 67"/>
                <a:gd name="T4" fmla="*/ 0 w 733"/>
                <a:gd name="T5" fmla="*/ 33 h 67"/>
                <a:gd name="T6" fmla="*/ 33 w 733"/>
                <a:gd name="T7" fmla="*/ 0 h 67"/>
                <a:gd name="T8" fmla="*/ 700 w 733"/>
                <a:gd name="T9" fmla="*/ 0 h 67"/>
                <a:gd name="T10" fmla="*/ 733 w 733"/>
                <a:gd name="T11" fmla="*/ 33 h 67"/>
                <a:gd name="T12" fmla="*/ 700 w 73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733" h="67">
                  <a:moveTo>
                    <a:pt x="700" y="67"/>
                  </a:moveTo>
                  <a:lnTo>
                    <a:pt x="33" y="67"/>
                  </a:lnTo>
                  <a:cubicBezTo>
                    <a:pt x="15" y="67"/>
                    <a:pt x="0" y="52"/>
                    <a:pt x="0" y="33"/>
                  </a:cubicBezTo>
                  <a:cubicBezTo>
                    <a:pt x="0" y="15"/>
                    <a:pt x="15" y="0"/>
                    <a:pt x="33" y="0"/>
                  </a:cubicBezTo>
                  <a:lnTo>
                    <a:pt x="700" y="0"/>
                  </a:lnTo>
                  <a:cubicBezTo>
                    <a:pt x="718" y="0"/>
                    <a:pt x="733" y="15"/>
                    <a:pt x="733" y="33"/>
                  </a:cubicBezTo>
                  <a:cubicBezTo>
                    <a:pt x="733" y="52"/>
                    <a:pt x="718" y="67"/>
                    <a:pt x="700" y="67"/>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sp>
          <p:nvSpPr>
            <p:cNvPr id="127" name="Freeform 17"/>
            <p:cNvSpPr>
              <a:spLocks/>
            </p:cNvSpPr>
            <p:nvPr/>
          </p:nvSpPr>
          <p:spPr bwMode="auto">
            <a:xfrm>
              <a:off x="6195694" y="3207125"/>
              <a:ext cx="378287" cy="34286"/>
            </a:xfrm>
            <a:custGeom>
              <a:avLst/>
              <a:gdLst>
                <a:gd name="T0" fmla="*/ 700 w 733"/>
                <a:gd name="T1" fmla="*/ 66 h 66"/>
                <a:gd name="T2" fmla="*/ 33 w 733"/>
                <a:gd name="T3" fmla="*/ 66 h 66"/>
                <a:gd name="T4" fmla="*/ 0 w 733"/>
                <a:gd name="T5" fmla="*/ 33 h 66"/>
                <a:gd name="T6" fmla="*/ 33 w 733"/>
                <a:gd name="T7" fmla="*/ 0 h 66"/>
                <a:gd name="T8" fmla="*/ 700 w 733"/>
                <a:gd name="T9" fmla="*/ 0 h 66"/>
                <a:gd name="T10" fmla="*/ 733 w 733"/>
                <a:gd name="T11" fmla="*/ 33 h 66"/>
                <a:gd name="T12" fmla="*/ 700 w 733"/>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33" h="66">
                  <a:moveTo>
                    <a:pt x="700" y="66"/>
                  </a:moveTo>
                  <a:lnTo>
                    <a:pt x="33" y="66"/>
                  </a:lnTo>
                  <a:cubicBezTo>
                    <a:pt x="15" y="66"/>
                    <a:pt x="0" y="51"/>
                    <a:pt x="0" y="33"/>
                  </a:cubicBezTo>
                  <a:cubicBezTo>
                    <a:pt x="0" y="15"/>
                    <a:pt x="15" y="0"/>
                    <a:pt x="33" y="0"/>
                  </a:cubicBezTo>
                  <a:lnTo>
                    <a:pt x="700" y="0"/>
                  </a:lnTo>
                  <a:cubicBezTo>
                    <a:pt x="718" y="0"/>
                    <a:pt x="733" y="15"/>
                    <a:pt x="733" y="33"/>
                  </a:cubicBezTo>
                  <a:cubicBezTo>
                    <a:pt x="733" y="51"/>
                    <a:pt x="718" y="66"/>
                    <a:pt x="700" y="6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70C0"/>
                </a:solidFill>
                <a:latin typeface="+mn-lt"/>
              </a:endParaRPr>
            </a:p>
          </p:txBody>
        </p:sp>
      </p:grpSp>
      <p:cxnSp>
        <p:nvCxnSpPr>
          <p:cNvPr id="198" name="Straight Arrow Connector 197"/>
          <p:cNvCxnSpPr>
            <a:stCxn id="154" idx="0"/>
          </p:cNvCxnSpPr>
          <p:nvPr/>
        </p:nvCxnSpPr>
        <p:spPr>
          <a:xfrm flipH="1" flipV="1">
            <a:off x="7260271" y="3196237"/>
            <a:ext cx="125149" cy="357308"/>
          </a:xfrm>
          <a:prstGeom prst="straightConnector1">
            <a:avLst/>
          </a:prstGeom>
          <a:noFill/>
          <a:ln w="25400" cap="flat" cmpd="sng" algn="ctr">
            <a:solidFill>
              <a:srgbClr val="FF8000"/>
            </a:solidFill>
            <a:prstDash val="solid"/>
            <a:headEnd type="oval"/>
            <a:tailEnd type="arrow"/>
          </a:ln>
          <a:effectLst>
            <a:outerShdw blurRad="40000" dist="20000" dir="5400000" rotWithShape="0">
              <a:srgbClr val="000000">
                <a:alpha val="38000"/>
              </a:srgbClr>
            </a:outerShdw>
          </a:effectLst>
        </p:spPr>
      </p:cxnSp>
      <p:sp>
        <p:nvSpPr>
          <p:cNvPr id="129" name="Rounded Rectangle 128"/>
          <p:cNvSpPr/>
          <p:nvPr/>
        </p:nvSpPr>
        <p:spPr>
          <a:xfrm>
            <a:off x="7738323" y="2601874"/>
            <a:ext cx="1174062" cy="594360"/>
          </a:xfrm>
          <a:prstGeom prst="roundRect">
            <a:avLst/>
          </a:prstGeom>
          <a:solidFill>
            <a:srgbClr val="00B0F0"/>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mn-lt"/>
                <a:ea typeface=""/>
                <a:cs typeface=""/>
              </a:rPr>
              <a:t>Endpoint</a:t>
            </a:r>
            <a:r>
              <a:rPr kumimoji="0" lang="en-US" sz="1800" b="0" i="0" u="none" strike="noStrike" kern="0" cap="none" spc="0" normalizeH="0" noProof="0" dirty="0">
                <a:ln>
                  <a:noFill/>
                </a:ln>
                <a:solidFill>
                  <a:srgbClr val="FFFFFF"/>
                </a:solidFill>
                <a:effectLst/>
                <a:uLnTx/>
                <a:uFillTx/>
                <a:latin typeface="+mn-lt"/>
                <a:ea typeface=""/>
                <a:cs typeface=""/>
              </a:rPr>
              <a:t> Probe</a:t>
            </a: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sp>
        <p:nvSpPr>
          <p:cNvPr id="130" name="Oval 6"/>
          <p:cNvSpPr>
            <a:spLocks noChangeAspect="1"/>
          </p:cNvSpPr>
          <p:nvPr/>
        </p:nvSpPr>
        <p:spPr>
          <a:xfrm>
            <a:off x="7891682" y="3962729"/>
            <a:ext cx="902189" cy="1000414"/>
          </a:xfrm>
          <a:custGeom>
            <a:avLst/>
            <a:gdLst/>
            <a:ahLst/>
            <a:cxnLst/>
            <a:rect l="l" t="t" r="r" b="b"/>
            <a:pathLst>
              <a:path w="4766011" h="5284916">
                <a:moveTo>
                  <a:pt x="893440" y="5081078"/>
                </a:moveTo>
                <a:lnTo>
                  <a:pt x="3966235" y="5081078"/>
                </a:lnTo>
                <a:cubicBezTo>
                  <a:pt x="4022523" y="5081078"/>
                  <a:pt x="4068154" y="5126709"/>
                  <a:pt x="4068154" y="5182997"/>
                </a:cubicBezTo>
                <a:cubicBezTo>
                  <a:pt x="4068154" y="5239285"/>
                  <a:pt x="4022523" y="5284916"/>
                  <a:pt x="3966235" y="5284916"/>
                </a:cubicBezTo>
                <a:lnTo>
                  <a:pt x="893440" y="5284916"/>
                </a:lnTo>
                <a:cubicBezTo>
                  <a:pt x="837152" y="5284916"/>
                  <a:pt x="791521" y="5239285"/>
                  <a:pt x="791521" y="5182997"/>
                </a:cubicBezTo>
                <a:cubicBezTo>
                  <a:pt x="791521" y="5126709"/>
                  <a:pt x="837152" y="5081078"/>
                  <a:pt x="893440" y="5081078"/>
                </a:cubicBezTo>
                <a:close/>
                <a:moveTo>
                  <a:pt x="2430230" y="3767361"/>
                </a:moveTo>
                <a:cubicBezTo>
                  <a:pt x="2565109" y="3767361"/>
                  <a:pt x="2674450" y="3872838"/>
                  <a:pt x="2674450" y="4002950"/>
                </a:cubicBezTo>
                <a:cubicBezTo>
                  <a:pt x="2674450" y="4133062"/>
                  <a:pt x="2565109" y="4238539"/>
                  <a:pt x="2430230" y="4238539"/>
                </a:cubicBezTo>
                <a:cubicBezTo>
                  <a:pt x="2295351" y="4238539"/>
                  <a:pt x="2186010" y="4133062"/>
                  <a:pt x="2186010" y="4002950"/>
                </a:cubicBezTo>
                <a:cubicBezTo>
                  <a:pt x="2186010" y="3872838"/>
                  <a:pt x="2295351" y="3767361"/>
                  <a:pt x="2430230" y="3767361"/>
                </a:cubicBezTo>
                <a:close/>
                <a:moveTo>
                  <a:pt x="2285299" y="0"/>
                </a:moveTo>
                <a:cubicBezTo>
                  <a:pt x="2427214" y="0"/>
                  <a:pt x="2559046" y="47026"/>
                  <a:pt x="2668406" y="127564"/>
                </a:cubicBezTo>
                <a:lnTo>
                  <a:pt x="2692052" y="148829"/>
                </a:lnTo>
                <a:lnTo>
                  <a:pt x="2781702" y="164346"/>
                </a:lnTo>
                <a:cubicBezTo>
                  <a:pt x="3064601" y="255110"/>
                  <a:pt x="3189948" y="646838"/>
                  <a:pt x="3061675" y="1039292"/>
                </a:cubicBezTo>
                <a:lnTo>
                  <a:pt x="3033782" y="1107479"/>
                </a:lnTo>
                <a:lnTo>
                  <a:pt x="3062531" y="1139614"/>
                </a:lnTo>
                <a:cubicBezTo>
                  <a:pt x="3118495" y="1235729"/>
                  <a:pt x="3114525" y="1360094"/>
                  <a:pt x="3042561" y="1454837"/>
                </a:cubicBezTo>
                <a:lnTo>
                  <a:pt x="2962260" y="1525703"/>
                </a:lnTo>
                <a:lnTo>
                  <a:pt x="2954699" y="1593260"/>
                </a:lnTo>
                <a:cubicBezTo>
                  <a:pt x="2927000" y="1715195"/>
                  <a:pt x="2853265" y="1822023"/>
                  <a:pt x="2750570" y="1898369"/>
                </a:cubicBezTo>
                <a:lnTo>
                  <a:pt x="2685420" y="1932038"/>
                </a:lnTo>
                <a:lnTo>
                  <a:pt x="2687220" y="1949342"/>
                </a:lnTo>
                <a:cubicBezTo>
                  <a:pt x="2687781" y="2027378"/>
                  <a:pt x="2658998" y="2121043"/>
                  <a:pt x="2696559" y="2168409"/>
                </a:cubicBezTo>
                <a:cubicBezTo>
                  <a:pt x="2756657" y="2244195"/>
                  <a:pt x="2832433" y="2249422"/>
                  <a:pt x="2994435" y="2293848"/>
                </a:cubicBezTo>
                <a:cubicBezTo>
                  <a:pt x="3156437" y="2338274"/>
                  <a:pt x="3485668" y="2340888"/>
                  <a:pt x="3668574" y="2434967"/>
                </a:cubicBezTo>
                <a:cubicBezTo>
                  <a:pt x="3851480" y="2529047"/>
                  <a:pt x="4029160" y="2759019"/>
                  <a:pt x="4091871" y="2858325"/>
                </a:cubicBezTo>
                <a:lnTo>
                  <a:pt x="4101909" y="2875655"/>
                </a:lnTo>
                <a:lnTo>
                  <a:pt x="4178436" y="2968820"/>
                </a:lnTo>
                <a:cubicBezTo>
                  <a:pt x="4638478" y="3564411"/>
                  <a:pt x="5008838" y="4475315"/>
                  <a:pt x="4569059" y="4755594"/>
                </a:cubicBezTo>
                <a:cubicBezTo>
                  <a:pt x="4477439" y="4813986"/>
                  <a:pt x="4322024" y="4863253"/>
                  <a:pt x="4122752" y="4903398"/>
                </a:cubicBezTo>
                <a:lnTo>
                  <a:pt x="4056789" y="4915563"/>
                </a:lnTo>
                <a:lnTo>
                  <a:pt x="4056789" y="3276805"/>
                </a:lnTo>
                <a:cubicBezTo>
                  <a:pt x="4056789" y="3186051"/>
                  <a:pt x="3983219" y="3112481"/>
                  <a:pt x="3892465" y="3112481"/>
                </a:cubicBezTo>
                <a:lnTo>
                  <a:pt x="916004" y="3112481"/>
                </a:lnTo>
                <a:cubicBezTo>
                  <a:pt x="825250" y="3112481"/>
                  <a:pt x="751680" y="3186051"/>
                  <a:pt x="751680" y="3276805"/>
                </a:cubicBezTo>
                <a:lnTo>
                  <a:pt x="751680" y="4923393"/>
                </a:lnTo>
                <a:lnTo>
                  <a:pt x="643260" y="4903398"/>
                </a:lnTo>
                <a:cubicBezTo>
                  <a:pt x="443987" y="4863253"/>
                  <a:pt x="288573" y="4813986"/>
                  <a:pt x="196952" y="4755594"/>
                </a:cubicBezTo>
                <a:cubicBezTo>
                  <a:pt x="-242826" y="4475315"/>
                  <a:pt x="127533" y="3564411"/>
                  <a:pt x="587575" y="2968820"/>
                </a:cubicBezTo>
                <a:lnTo>
                  <a:pt x="601066" y="2952395"/>
                </a:lnTo>
                <a:lnTo>
                  <a:pt x="618732" y="2911270"/>
                </a:lnTo>
                <a:cubicBezTo>
                  <a:pt x="691955" y="2784117"/>
                  <a:pt x="890319" y="2604243"/>
                  <a:pt x="983610" y="2526272"/>
                </a:cubicBezTo>
                <a:cubicBezTo>
                  <a:pt x="1107998" y="2422311"/>
                  <a:pt x="1197689" y="2437933"/>
                  <a:pt x="1342081" y="2391356"/>
                </a:cubicBezTo>
                <a:cubicBezTo>
                  <a:pt x="1486473" y="2344779"/>
                  <a:pt x="1736575" y="2302259"/>
                  <a:pt x="1849965" y="2246808"/>
                </a:cubicBezTo>
                <a:cubicBezTo>
                  <a:pt x="1963355" y="2191357"/>
                  <a:pt x="1993677" y="2130897"/>
                  <a:pt x="2022419" y="2058649"/>
                </a:cubicBezTo>
                <a:cubicBezTo>
                  <a:pt x="2036790" y="2022525"/>
                  <a:pt x="2011314" y="1970339"/>
                  <a:pt x="1994983" y="1922611"/>
                </a:cubicBezTo>
                <a:lnTo>
                  <a:pt x="1985967" y="1890637"/>
                </a:lnTo>
                <a:lnTo>
                  <a:pt x="1923432" y="1835634"/>
                </a:lnTo>
                <a:cubicBezTo>
                  <a:pt x="1858070" y="1767665"/>
                  <a:pt x="1811402" y="1684711"/>
                  <a:pt x="1790628" y="1593260"/>
                </a:cubicBezTo>
                <a:lnTo>
                  <a:pt x="1783855" y="1532742"/>
                </a:lnTo>
                <a:lnTo>
                  <a:pt x="1738131" y="1511152"/>
                </a:lnTo>
                <a:cubicBezTo>
                  <a:pt x="1611430" y="1416687"/>
                  <a:pt x="1586503" y="1237701"/>
                  <a:pt x="1682455" y="1111376"/>
                </a:cubicBezTo>
                <a:lnTo>
                  <a:pt x="1688140" y="1106358"/>
                </a:lnTo>
                <a:lnTo>
                  <a:pt x="1653940" y="1037674"/>
                </a:lnTo>
                <a:cubicBezTo>
                  <a:pt x="1619265" y="948310"/>
                  <a:pt x="1600091" y="850062"/>
                  <a:pt x="1600091" y="746932"/>
                </a:cubicBezTo>
                <a:cubicBezTo>
                  <a:pt x="1600091" y="334412"/>
                  <a:pt x="1906870" y="0"/>
                  <a:pt x="2285299" y="0"/>
                </a:cubicBezTo>
                <a:close/>
              </a:path>
            </a:pathLst>
          </a:custGeom>
          <a:noFill/>
          <a:ln w="9525" cap="flat" cmpd="sng" algn="ctr">
            <a:solidFill>
              <a:srgbClr val="0070C0"/>
            </a:solidFill>
            <a:prstDash val="solid"/>
          </a:ln>
          <a:effectLst/>
        </p:spPr>
        <p:txBody>
          <a:bodyPr lIns="91420" tIns="45710" rIns="91420" bIns="45710" rtlCol="0" anchor="ctr"/>
          <a:lstStyle/>
          <a:p>
            <a:pPr algn="ctr" defTabSz="456706"/>
            <a:endParaRPr lang="en-US" kern="0">
              <a:solidFill>
                <a:schemeClr val="tx2">
                  <a:lumMod val="50000"/>
                </a:schemeClr>
              </a:solidFill>
              <a:latin typeface="+mn-lt"/>
            </a:endParaRPr>
          </a:p>
        </p:txBody>
      </p:sp>
      <p:cxnSp>
        <p:nvCxnSpPr>
          <p:cNvPr id="135" name="Straight Arrow Connector 134"/>
          <p:cNvCxnSpPr>
            <a:stCxn id="129" idx="2"/>
          </p:cNvCxnSpPr>
          <p:nvPr/>
        </p:nvCxnSpPr>
        <p:spPr>
          <a:xfrm flipH="1">
            <a:off x="8320080" y="3196234"/>
            <a:ext cx="5274" cy="782093"/>
          </a:xfrm>
          <a:prstGeom prst="straightConnector1">
            <a:avLst/>
          </a:prstGeom>
          <a:noFill/>
          <a:ln w="25400" cap="flat" cmpd="sng" algn="ctr">
            <a:solidFill>
              <a:schemeClr val="accent5"/>
            </a:solidFill>
            <a:prstDash val="solid"/>
            <a:headEnd type="arrow"/>
            <a:tailEnd type="arrow"/>
          </a:ln>
          <a:effectLst>
            <a:outerShdw blurRad="40000" dist="20000" dir="5400000" rotWithShape="0">
              <a:srgbClr val="000000">
                <a:alpha val="38000"/>
              </a:srgbClr>
            </a:outerShdw>
          </a:effectLst>
        </p:spPr>
      </p:cxnSp>
      <p:sp>
        <p:nvSpPr>
          <p:cNvPr id="18" name="TextBox 17"/>
          <p:cNvSpPr txBox="1"/>
          <p:nvPr/>
        </p:nvSpPr>
        <p:spPr>
          <a:xfrm>
            <a:off x="8335027" y="3424594"/>
            <a:ext cx="527709" cy="338554"/>
          </a:xfrm>
          <a:prstGeom prst="rect">
            <a:avLst/>
          </a:prstGeom>
          <a:noFill/>
        </p:spPr>
        <p:txBody>
          <a:bodyPr wrap="none" rtlCol="0">
            <a:spAutoFit/>
          </a:bodyPr>
          <a:lstStyle/>
          <a:p>
            <a:r>
              <a:rPr lang="en-US" sz="800" b="1">
                <a:solidFill>
                  <a:schemeClr val="accent5"/>
                </a:solidFill>
                <a:latin typeface="+mn-lt"/>
              </a:rPr>
              <a:t>Still </a:t>
            </a:r>
            <a:br>
              <a:rPr lang="en-US" sz="800" b="1">
                <a:solidFill>
                  <a:schemeClr val="accent5"/>
                </a:solidFill>
                <a:latin typeface="+mn-lt"/>
              </a:rPr>
            </a:br>
            <a:r>
              <a:rPr lang="en-US" sz="800" b="1">
                <a:solidFill>
                  <a:schemeClr val="accent5"/>
                </a:solidFill>
                <a:latin typeface="+mn-lt"/>
              </a:rPr>
              <a:t>There?</a:t>
            </a:r>
          </a:p>
        </p:txBody>
      </p:sp>
      <p:sp>
        <p:nvSpPr>
          <p:cNvPr id="143" name="TextBox 142"/>
          <p:cNvSpPr txBox="1"/>
          <p:nvPr/>
        </p:nvSpPr>
        <p:spPr>
          <a:xfrm>
            <a:off x="7831060" y="3424594"/>
            <a:ext cx="489236" cy="338554"/>
          </a:xfrm>
          <a:prstGeom prst="rect">
            <a:avLst/>
          </a:prstGeom>
          <a:noFill/>
        </p:spPr>
        <p:txBody>
          <a:bodyPr wrap="none" rtlCol="0">
            <a:spAutoFit/>
          </a:bodyPr>
          <a:lstStyle/>
          <a:p>
            <a:pPr algn="r"/>
            <a:r>
              <a:rPr lang="en-US" sz="800" b="1" dirty="0">
                <a:solidFill>
                  <a:schemeClr val="accent5"/>
                </a:solidFill>
                <a:latin typeface="+mn-lt"/>
              </a:rPr>
              <a:t>Same </a:t>
            </a:r>
            <a:br>
              <a:rPr lang="en-US" sz="800" b="1" dirty="0">
                <a:solidFill>
                  <a:schemeClr val="accent5"/>
                </a:solidFill>
                <a:latin typeface="+mn-lt"/>
              </a:rPr>
            </a:br>
            <a:r>
              <a:rPr lang="en-US" sz="800" b="1" dirty="0">
                <a:solidFill>
                  <a:schemeClr val="accent5"/>
                </a:solidFill>
                <a:latin typeface="+mn-lt"/>
              </a:rPr>
              <a:t>User?</a:t>
            </a:r>
          </a:p>
        </p:txBody>
      </p:sp>
      <p:sp>
        <p:nvSpPr>
          <p:cNvPr id="214" name="TextBox 213"/>
          <p:cNvSpPr txBox="1"/>
          <p:nvPr/>
        </p:nvSpPr>
        <p:spPr>
          <a:xfrm>
            <a:off x="1574641" y="2577905"/>
            <a:ext cx="1290508" cy="646331"/>
          </a:xfrm>
          <a:prstGeom prst="rect">
            <a:avLst/>
          </a:prstGeom>
          <a:noFill/>
        </p:spPr>
        <p:txBody>
          <a:bodyPr wrap="square" rtlCol="0">
            <a:spAutoFit/>
          </a:bodyPr>
          <a:lstStyle/>
          <a:p>
            <a:pPr algn="ctr" fontAlgn="auto">
              <a:spcBef>
                <a:spcPts val="0"/>
              </a:spcBef>
              <a:spcAft>
                <a:spcPts val="0"/>
              </a:spcAft>
            </a:pPr>
            <a:r>
              <a:rPr lang="en-US" dirty="0">
                <a:solidFill>
                  <a:srgbClr val="FFFFFF"/>
                </a:solidFill>
                <a:latin typeface="+mn-lt"/>
                <a:ea typeface=""/>
                <a:cs typeface=""/>
              </a:rPr>
              <a:t>ISE-PIC Agent</a:t>
            </a:r>
          </a:p>
        </p:txBody>
      </p:sp>
      <p:grpSp>
        <p:nvGrpSpPr>
          <p:cNvPr id="239" name="Group 238"/>
          <p:cNvGrpSpPr/>
          <p:nvPr/>
        </p:nvGrpSpPr>
        <p:grpSpPr>
          <a:xfrm>
            <a:off x="4168053" y="1649325"/>
            <a:ext cx="782030" cy="782772"/>
            <a:chOff x="3842790" y="2254414"/>
            <a:chExt cx="782233" cy="782976"/>
          </a:xfrm>
        </p:grpSpPr>
        <p:sp>
          <p:nvSpPr>
            <p:cNvPr id="240" name="Oval 86"/>
            <p:cNvSpPr>
              <a:spLocks/>
            </p:cNvSpPr>
            <p:nvPr/>
          </p:nvSpPr>
          <p:spPr bwMode="auto">
            <a:xfrm>
              <a:off x="3842790" y="2254414"/>
              <a:ext cx="782233" cy="78297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
                <a:cs typeface=""/>
              </a:endParaRPr>
            </a:p>
          </p:txBody>
        </p:sp>
        <p:grpSp>
          <p:nvGrpSpPr>
            <p:cNvPr id="241" name="Group 603"/>
            <p:cNvGrpSpPr>
              <a:grpSpLocks noChangeAspect="1"/>
            </p:cNvGrpSpPr>
            <p:nvPr/>
          </p:nvGrpSpPr>
          <p:grpSpPr bwMode="auto">
            <a:xfrm>
              <a:off x="4002540" y="2413649"/>
              <a:ext cx="196022" cy="281386"/>
              <a:chOff x="6556" y="492"/>
              <a:chExt cx="2551" cy="3655"/>
            </a:xfrm>
            <a:solidFill>
              <a:srgbClr val="FFFFFF"/>
            </a:solidFill>
            <a:effectLst>
              <a:outerShdw blurRad="50800" dist="38100" dir="5400000" algn="t" rotWithShape="0">
                <a:prstClr val="black">
                  <a:alpha val="40000"/>
                </a:prstClr>
              </a:outerShdw>
            </a:effectLst>
          </p:grpSpPr>
          <p:sp>
            <p:nvSpPr>
              <p:cNvPr id="24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4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4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4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4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4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5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6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6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6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6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6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6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6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sp>
            <p:nvSpPr>
              <p:cNvPr id="26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1218851" eaLnBrk="0" fontAlgn="auto" hangingPunct="0">
                  <a:lnSpc>
                    <a:spcPct val="90000"/>
                  </a:lnSpc>
                  <a:spcBef>
                    <a:spcPts val="0"/>
                  </a:spcBef>
                  <a:spcAft>
                    <a:spcPts val="0"/>
                  </a:spcAft>
                  <a:defRPr/>
                </a:pPr>
                <a:endParaRPr lang="en-US" sz="2399" kern="0" dirty="0">
                  <a:solidFill>
                    <a:srgbClr val="000000"/>
                  </a:solidFill>
                  <a:latin typeface="+mn-lt"/>
                  <a:ea typeface="ＭＳ Ｐゴシック" pitchFamily="34" charset="-128"/>
                  <a:cs typeface=""/>
                </a:endParaRPr>
              </a:p>
            </p:txBody>
          </p:sp>
        </p:grpSp>
        <p:sp>
          <p:nvSpPr>
            <p:cNvPr id="242" name="TextBox 241"/>
            <p:cNvSpPr txBox="1"/>
            <p:nvPr/>
          </p:nvSpPr>
          <p:spPr>
            <a:xfrm>
              <a:off x="3937391" y="2706961"/>
              <a:ext cx="601603" cy="230892"/>
            </a:xfrm>
            <a:prstGeom prst="rect">
              <a:avLst/>
            </a:prstGeom>
            <a:noFill/>
          </p:spPr>
          <p:txBody>
            <a:bodyPr wrap="none" rtlCol="0">
              <a:spAutoFit/>
            </a:bodyPr>
            <a:lstStyle/>
            <a:p>
              <a:pPr algn="ctr" fontAlgn="auto">
                <a:spcBef>
                  <a:spcPts val="0"/>
                </a:spcBef>
                <a:spcAft>
                  <a:spcPts val="0"/>
                </a:spcAft>
              </a:pPr>
              <a:r>
                <a:rPr lang="en-US" sz="900" dirty="0">
                  <a:solidFill>
                    <a:srgbClr val="FFFFFF"/>
                  </a:solidFill>
                  <a:latin typeface="+mn-lt"/>
                  <a:ea typeface=""/>
                  <a:cs typeface=""/>
                </a:rPr>
                <a:t>ISE-PIC</a:t>
              </a:r>
            </a:p>
          </p:txBody>
        </p:sp>
        <p:sp>
          <p:nvSpPr>
            <p:cNvPr id="243" name="Freeform 17"/>
            <p:cNvSpPr>
              <a:spLocks noEditPoints="1"/>
            </p:cNvSpPr>
            <p:nvPr/>
          </p:nvSpPr>
          <p:spPr bwMode="auto">
            <a:xfrm>
              <a:off x="4256362" y="2422953"/>
              <a:ext cx="271428" cy="269886"/>
            </a:xfrm>
            <a:custGeom>
              <a:avLst/>
              <a:gdLst>
                <a:gd name="T0" fmla="*/ 101 w 223"/>
                <a:gd name="T1" fmla="*/ 132 h 222"/>
                <a:gd name="T2" fmla="*/ 103 w 223"/>
                <a:gd name="T3" fmla="*/ 114 h 222"/>
                <a:gd name="T4" fmla="*/ 109 w 223"/>
                <a:gd name="T5" fmla="*/ 108 h 222"/>
                <a:gd name="T6" fmla="*/ 222 w 223"/>
                <a:gd name="T7" fmla="*/ 99 h 222"/>
                <a:gd name="T8" fmla="*/ 193 w 223"/>
                <a:gd name="T9" fmla="*/ 53 h 222"/>
                <a:gd name="T10" fmla="*/ 163 w 223"/>
                <a:gd name="T11" fmla="*/ 12 h 222"/>
                <a:gd name="T12" fmla="*/ 137 w 223"/>
                <a:gd name="T13" fmla="*/ 24 h 222"/>
                <a:gd name="T14" fmla="*/ 68 w 223"/>
                <a:gd name="T15" fmla="*/ 29 h 222"/>
                <a:gd name="T16" fmla="*/ 0 w 223"/>
                <a:gd name="T17" fmla="*/ 121 h 222"/>
                <a:gd name="T18" fmla="*/ 32 w 223"/>
                <a:gd name="T19" fmla="*/ 155 h 222"/>
                <a:gd name="T20" fmla="*/ 61 w 223"/>
                <a:gd name="T21" fmla="*/ 205 h 222"/>
                <a:gd name="T22" fmla="*/ 124 w 223"/>
                <a:gd name="T23" fmla="*/ 222 h 222"/>
                <a:gd name="T24" fmla="*/ 188 w 223"/>
                <a:gd name="T25" fmla="*/ 143 h 222"/>
                <a:gd name="T26" fmla="*/ 206 w 223"/>
                <a:gd name="T27" fmla="*/ 131 h 222"/>
                <a:gd name="T28" fmla="*/ 159 w 223"/>
                <a:gd name="T29" fmla="*/ 20 h 222"/>
                <a:gd name="T30" fmla="*/ 155 w 223"/>
                <a:gd name="T31" fmla="*/ 17 h 222"/>
                <a:gd name="T32" fmla="*/ 168 w 223"/>
                <a:gd name="T33" fmla="*/ 27 h 222"/>
                <a:gd name="T34" fmla="*/ 183 w 223"/>
                <a:gd name="T35" fmla="*/ 64 h 222"/>
                <a:gd name="T36" fmla="*/ 141 w 223"/>
                <a:gd name="T37" fmla="*/ 31 h 222"/>
                <a:gd name="T38" fmla="*/ 134 w 223"/>
                <a:gd name="T39" fmla="*/ 152 h 222"/>
                <a:gd name="T40" fmla="*/ 76 w 223"/>
                <a:gd name="T41" fmla="*/ 156 h 222"/>
                <a:gd name="T42" fmla="*/ 72 w 223"/>
                <a:gd name="T43" fmla="*/ 128 h 222"/>
                <a:gd name="T44" fmla="*/ 67 w 223"/>
                <a:gd name="T45" fmla="*/ 98 h 222"/>
                <a:gd name="T46" fmla="*/ 107 w 223"/>
                <a:gd name="T47" fmla="*/ 68 h 222"/>
                <a:gd name="T48" fmla="*/ 155 w 223"/>
                <a:gd name="T49" fmla="*/ 106 h 222"/>
                <a:gd name="T50" fmla="*/ 156 w 223"/>
                <a:gd name="T51" fmla="*/ 139 h 222"/>
                <a:gd name="T52" fmla="*/ 153 w 223"/>
                <a:gd name="T53" fmla="*/ 144 h 222"/>
                <a:gd name="T54" fmla="*/ 79 w 223"/>
                <a:gd name="T55" fmla="*/ 164 h 222"/>
                <a:gd name="T56" fmla="*/ 124 w 223"/>
                <a:gd name="T57" fmla="*/ 162 h 222"/>
                <a:gd name="T58" fmla="*/ 66 w 223"/>
                <a:gd name="T59" fmla="*/ 137 h 222"/>
                <a:gd name="T60" fmla="*/ 63 w 223"/>
                <a:gd name="T61" fmla="*/ 133 h 222"/>
                <a:gd name="T62" fmla="*/ 61 w 223"/>
                <a:gd name="T63" fmla="*/ 128 h 222"/>
                <a:gd name="T64" fmla="*/ 65 w 223"/>
                <a:gd name="T65" fmla="*/ 149 h 222"/>
                <a:gd name="T66" fmla="*/ 59 w 223"/>
                <a:gd name="T67" fmla="*/ 111 h 222"/>
                <a:gd name="T68" fmla="*/ 67 w 223"/>
                <a:gd name="T69" fmla="*/ 76 h 222"/>
                <a:gd name="T70" fmla="*/ 67 w 223"/>
                <a:gd name="T71" fmla="*/ 83 h 222"/>
                <a:gd name="T72" fmla="*/ 133 w 223"/>
                <a:gd name="T73" fmla="*/ 58 h 222"/>
                <a:gd name="T74" fmla="*/ 133 w 223"/>
                <a:gd name="T75" fmla="*/ 35 h 222"/>
                <a:gd name="T76" fmla="*/ 156 w 223"/>
                <a:gd name="T77" fmla="*/ 68 h 222"/>
                <a:gd name="T78" fmla="*/ 164 w 223"/>
                <a:gd name="T79" fmla="*/ 105 h 222"/>
                <a:gd name="T80" fmla="*/ 102 w 223"/>
                <a:gd name="T81" fmla="*/ 9 h 222"/>
                <a:gd name="T82" fmla="*/ 68 w 223"/>
                <a:gd name="T83" fmla="*/ 67 h 222"/>
                <a:gd name="T84" fmla="*/ 9 w 223"/>
                <a:gd name="T85" fmla="*/ 123 h 222"/>
                <a:gd name="T86" fmla="*/ 58 w 223"/>
                <a:gd name="T87" fmla="*/ 79 h 222"/>
                <a:gd name="T88" fmla="*/ 34 w 223"/>
                <a:gd name="T89" fmla="*/ 147 h 222"/>
                <a:gd name="T90" fmla="*/ 47 w 223"/>
                <a:gd name="T91" fmla="*/ 192 h 222"/>
                <a:gd name="T92" fmla="*/ 70 w 223"/>
                <a:gd name="T93" fmla="*/ 164 h 222"/>
                <a:gd name="T94" fmla="*/ 61 w 223"/>
                <a:gd name="T95" fmla="*/ 196 h 222"/>
                <a:gd name="T96" fmla="*/ 121 w 223"/>
                <a:gd name="T97" fmla="*/ 214 h 222"/>
                <a:gd name="T98" fmla="*/ 155 w 223"/>
                <a:gd name="T99" fmla="*/ 156 h 222"/>
                <a:gd name="T100" fmla="*/ 189 w 223"/>
                <a:gd name="T101" fmla="*/ 133 h 222"/>
                <a:gd name="T102" fmla="*/ 192 w 223"/>
                <a:gd name="T103" fmla="*/ 136 h 222"/>
                <a:gd name="T104" fmla="*/ 185 w 223"/>
                <a:gd name="T105" fmla="*/ 135 h 222"/>
                <a:gd name="T106" fmla="*/ 165 w 223"/>
                <a:gd name="T107" fmla="*/ 127 h 222"/>
                <a:gd name="T108" fmla="*/ 214 w 223"/>
                <a:gd name="T109" fmla="*/ 10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3" h="222">
                  <a:moveTo>
                    <a:pt x="123" y="90"/>
                  </a:moveTo>
                  <a:cubicBezTo>
                    <a:pt x="111" y="84"/>
                    <a:pt x="97" y="89"/>
                    <a:pt x="90" y="100"/>
                  </a:cubicBezTo>
                  <a:cubicBezTo>
                    <a:pt x="84" y="112"/>
                    <a:pt x="89" y="126"/>
                    <a:pt x="101" y="132"/>
                  </a:cubicBezTo>
                  <a:cubicBezTo>
                    <a:pt x="112" y="138"/>
                    <a:pt x="127" y="134"/>
                    <a:pt x="133" y="122"/>
                  </a:cubicBezTo>
                  <a:cubicBezTo>
                    <a:pt x="139" y="111"/>
                    <a:pt x="134" y="96"/>
                    <a:pt x="123" y="90"/>
                  </a:cubicBezTo>
                  <a:close/>
                  <a:moveTo>
                    <a:pt x="103" y="114"/>
                  </a:moveTo>
                  <a:cubicBezTo>
                    <a:pt x="100" y="114"/>
                    <a:pt x="97" y="111"/>
                    <a:pt x="97" y="108"/>
                  </a:cubicBezTo>
                  <a:cubicBezTo>
                    <a:pt x="97" y="104"/>
                    <a:pt x="100" y="102"/>
                    <a:pt x="103" y="102"/>
                  </a:cubicBezTo>
                  <a:cubicBezTo>
                    <a:pt x="106" y="102"/>
                    <a:pt x="109" y="104"/>
                    <a:pt x="109" y="108"/>
                  </a:cubicBezTo>
                  <a:cubicBezTo>
                    <a:pt x="109" y="111"/>
                    <a:pt x="106" y="114"/>
                    <a:pt x="103" y="114"/>
                  </a:cubicBezTo>
                  <a:close/>
                  <a:moveTo>
                    <a:pt x="223" y="102"/>
                  </a:moveTo>
                  <a:cubicBezTo>
                    <a:pt x="223" y="101"/>
                    <a:pt x="223" y="100"/>
                    <a:pt x="222" y="99"/>
                  </a:cubicBezTo>
                  <a:cubicBezTo>
                    <a:pt x="221" y="85"/>
                    <a:pt x="210" y="75"/>
                    <a:pt x="194" y="68"/>
                  </a:cubicBezTo>
                  <a:cubicBezTo>
                    <a:pt x="193" y="68"/>
                    <a:pt x="192" y="67"/>
                    <a:pt x="191" y="67"/>
                  </a:cubicBezTo>
                  <a:cubicBezTo>
                    <a:pt x="192" y="62"/>
                    <a:pt x="193" y="57"/>
                    <a:pt x="193" y="53"/>
                  </a:cubicBezTo>
                  <a:cubicBezTo>
                    <a:pt x="193" y="41"/>
                    <a:pt x="189" y="30"/>
                    <a:pt x="181" y="24"/>
                  </a:cubicBezTo>
                  <a:cubicBezTo>
                    <a:pt x="177" y="21"/>
                    <a:pt x="173" y="19"/>
                    <a:pt x="169" y="18"/>
                  </a:cubicBezTo>
                  <a:cubicBezTo>
                    <a:pt x="168" y="16"/>
                    <a:pt x="166" y="13"/>
                    <a:pt x="163" y="12"/>
                  </a:cubicBezTo>
                  <a:cubicBezTo>
                    <a:pt x="158" y="9"/>
                    <a:pt x="151" y="11"/>
                    <a:pt x="148" y="17"/>
                  </a:cubicBezTo>
                  <a:cubicBezTo>
                    <a:pt x="147" y="18"/>
                    <a:pt x="147" y="19"/>
                    <a:pt x="147" y="20"/>
                  </a:cubicBezTo>
                  <a:cubicBezTo>
                    <a:pt x="144" y="21"/>
                    <a:pt x="140" y="22"/>
                    <a:pt x="137" y="24"/>
                  </a:cubicBezTo>
                  <a:cubicBezTo>
                    <a:pt x="127" y="9"/>
                    <a:pt x="115" y="0"/>
                    <a:pt x="102" y="0"/>
                  </a:cubicBezTo>
                  <a:cubicBezTo>
                    <a:pt x="101" y="0"/>
                    <a:pt x="100" y="0"/>
                    <a:pt x="99" y="0"/>
                  </a:cubicBezTo>
                  <a:cubicBezTo>
                    <a:pt x="85" y="2"/>
                    <a:pt x="75" y="13"/>
                    <a:pt x="68" y="29"/>
                  </a:cubicBezTo>
                  <a:cubicBezTo>
                    <a:pt x="64" y="40"/>
                    <a:pt x="60" y="54"/>
                    <a:pt x="59" y="69"/>
                  </a:cubicBezTo>
                  <a:cubicBezTo>
                    <a:pt x="49" y="73"/>
                    <a:pt x="40" y="77"/>
                    <a:pt x="32" y="81"/>
                  </a:cubicBezTo>
                  <a:cubicBezTo>
                    <a:pt x="13" y="92"/>
                    <a:pt x="1" y="105"/>
                    <a:pt x="0" y="121"/>
                  </a:cubicBezTo>
                  <a:cubicBezTo>
                    <a:pt x="0" y="122"/>
                    <a:pt x="0" y="123"/>
                    <a:pt x="1" y="124"/>
                  </a:cubicBezTo>
                  <a:cubicBezTo>
                    <a:pt x="2" y="137"/>
                    <a:pt x="14" y="148"/>
                    <a:pt x="29" y="154"/>
                  </a:cubicBezTo>
                  <a:cubicBezTo>
                    <a:pt x="30" y="155"/>
                    <a:pt x="31" y="155"/>
                    <a:pt x="32" y="155"/>
                  </a:cubicBezTo>
                  <a:cubicBezTo>
                    <a:pt x="31" y="160"/>
                    <a:pt x="31" y="165"/>
                    <a:pt x="31" y="170"/>
                  </a:cubicBezTo>
                  <a:cubicBezTo>
                    <a:pt x="31" y="182"/>
                    <a:pt x="34" y="192"/>
                    <a:pt x="42" y="199"/>
                  </a:cubicBezTo>
                  <a:cubicBezTo>
                    <a:pt x="47" y="203"/>
                    <a:pt x="54" y="205"/>
                    <a:pt x="61" y="205"/>
                  </a:cubicBezTo>
                  <a:cubicBezTo>
                    <a:pt x="69" y="205"/>
                    <a:pt x="78" y="203"/>
                    <a:pt x="86" y="199"/>
                  </a:cubicBezTo>
                  <a:cubicBezTo>
                    <a:pt x="96" y="213"/>
                    <a:pt x="108" y="222"/>
                    <a:pt x="121" y="222"/>
                  </a:cubicBezTo>
                  <a:cubicBezTo>
                    <a:pt x="122" y="222"/>
                    <a:pt x="123" y="222"/>
                    <a:pt x="124" y="222"/>
                  </a:cubicBezTo>
                  <a:cubicBezTo>
                    <a:pt x="138" y="220"/>
                    <a:pt x="148" y="209"/>
                    <a:pt x="155" y="193"/>
                  </a:cubicBezTo>
                  <a:cubicBezTo>
                    <a:pt x="159" y="182"/>
                    <a:pt x="163" y="168"/>
                    <a:pt x="164" y="153"/>
                  </a:cubicBezTo>
                  <a:cubicBezTo>
                    <a:pt x="173" y="150"/>
                    <a:pt x="181" y="147"/>
                    <a:pt x="188" y="143"/>
                  </a:cubicBezTo>
                  <a:cubicBezTo>
                    <a:pt x="189" y="144"/>
                    <a:pt x="190" y="144"/>
                    <a:pt x="191" y="145"/>
                  </a:cubicBezTo>
                  <a:cubicBezTo>
                    <a:pt x="196" y="148"/>
                    <a:pt x="203" y="146"/>
                    <a:pt x="206" y="140"/>
                  </a:cubicBezTo>
                  <a:cubicBezTo>
                    <a:pt x="207" y="137"/>
                    <a:pt x="207" y="134"/>
                    <a:pt x="206" y="131"/>
                  </a:cubicBezTo>
                  <a:cubicBezTo>
                    <a:pt x="216" y="122"/>
                    <a:pt x="223" y="112"/>
                    <a:pt x="223" y="102"/>
                  </a:cubicBezTo>
                  <a:close/>
                  <a:moveTo>
                    <a:pt x="155" y="17"/>
                  </a:moveTo>
                  <a:cubicBezTo>
                    <a:pt x="157" y="17"/>
                    <a:pt x="159" y="18"/>
                    <a:pt x="159" y="20"/>
                  </a:cubicBezTo>
                  <a:cubicBezTo>
                    <a:pt x="159" y="22"/>
                    <a:pt x="157" y="23"/>
                    <a:pt x="155" y="23"/>
                  </a:cubicBezTo>
                  <a:cubicBezTo>
                    <a:pt x="154" y="23"/>
                    <a:pt x="152" y="22"/>
                    <a:pt x="152" y="20"/>
                  </a:cubicBezTo>
                  <a:cubicBezTo>
                    <a:pt x="152" y="18"/>
                    <a:pt x="154" y="17"/>
                    <a:pt x="155" y="17"/>
                  </a:cubicBezTo>
                  <a:close/>
                  <a:moveTo>
                    <a:pt x="149" y="28"/>
                  </a:moveTo>
                  <a:cubicBezTo>
                    <a:pt x="150" y="30"/>
                    <a:pt x="151" y="31"/>
                    <a:pt x="153" y="32"/>
                  </a:cubicBezTo>
                  <a:cubicBezTo>
                    <a:pt x="158" y="35"/>
                    <a:pt x="165" y="33"/>
                    <a:pt x="168" y="27"/>
                  </a:cubicBezTo>
                  <a:cubicBezTo>
                    <a:pt x="171" y="28"/>
                    <a:pt x="173" y="29"/>
                    <a:pt x="176" y="31"/>
                  </a:cubicBezTo>
                  <a:cubicBezTo>
                    <a:pt x="181" y="35"/>
                    <a:pt x="184" y="42"/>
                    <a:pt x="184" y="53"/>
                  </a:cubicBezTo>
                  <a:cubicBezTo>
                    <a:pt x="184" y="56"/>
                    <a:pt x="183" y="60"/>
                    <a:pt x="183" y="64"/>
                  </a:cubicBezTo>
                  <a:cubicBezTo>
                    <a:pt x="174" y="62"/>
                    <a:pt x="164" y="60"/>
                    <a:pt x="153" y="59"/>
                  </a:cubicBezTo>
                  <a:cubicBezTo>
                    <a:pt x="150" y="49"/>
                    <a:pt x="146" y="39"/>
                    <a:pt x="141" y="32"/>
                  </a:cubicBezTo>
                  <a:cubicBezTo>
                    <a:pt x="141" y="31"/>
                    <a:pt x="141" y="31"/>
                    <a:pt x="141" y="31"/>
                  </a:cubicBezTo>
                  <a:cubicBezTo>
                    <a:pt x="144" y="30"/>
                    <a:pt x="147" y="29"/>
                    <a:pt x="149" y="28"/>
                  </a:cubicBezTo>
                  <a:close/>
                  <a:moveTo>
                    <a:pt x="146" y="138"/>
                  </a:moveTo>
                  <a:cubicBezTo>
                    <a:pt x="142" y="143"/>
                    <a:pt x="138" y="148"/>
                    <a:pt x="134" y="152"/>
                  </a:cubicBezTo>
                  <a:cubicBezTo>
                    <a:pt x="128" y="153"/>
                    <a:pt x="123" y="154"/>
                    <a:pt x="116" y="155"/>
                  </a:cubicBezTo>
                  <a:cubicBezTo>
                    <a:pt x="108" y="156"/>
                    <a:pt x="99" y="156"/>
                    <a:pt x="90" y="156"/>
                  </a:cubicBezTo>
                  <a:cubicBezTo>
                    <a:pt x="86" y="156"/>
                    <a:pt x="81" y="156"/>
                    <a:pt x="76" y="156"/>
                  </a:cubicBezTo>
                  <a:cubicBezTo>
                    <a:pt x="75" y="153"/>
                    <a:pt x="74" y="149"/>
                    <a:pt x="74" y="146"/>
                  </a:cubicBezTo>
                  <a:cubicBezTo>
                    <a:pt x="75" y="145"/>
                    <a:pt x="76" y="144"/>
                    <a:pt x="77" y="143"/>
                  </a:cubicBezTo>
                  <a:cubicBezTo>
                    <a:pt x="80" y="137"/>
                    <a:pt x="77" y="130"/>
                    <a:pt x="72" y="128"/>
                  </a:cubicBezTo>
                  <a:cubicBezTo>
                    <a:pt x="71" y="127"/>
                    <a:pt x="70" y="127"/>
                    <a:pt x="70" y="127"/>
                  </a:cubicBezTo>
                  <a:cubicBezTo>
                    <a:pt x="69" y="123"/>
                    <a:pt x="69" y="120"/>
                    <a:pt x="68" y="116"/>
                  </a:cubicBezTo>
                  <a:cubicBezTo>
                    <a:pt x="68" y="110"/>
                    <a:pt x="67" y="104"/>
                    <a:pt x="67" y="98"/>
                  </a:cubicBezTo>
                  <a:cubicBezTo>
                    <a:pt x="70" y="94"/>
                    <a:pt x="74" y="89"/>
                    <a:pt x="77" y="84"/>
                  </a:cubicBezTo>
                  <a:cubicBezTo>
                    <a:pt x="81" y="79"/>
                    <a:pt x="85" y="75"/>
                    <a:pt x="89" y="71"/>
                  </a:cubicBezTo>
                  <a:cubicBezTo>
                    <a:pt x="95" y="70"/>
                    <a:pt x="101" y="69"/>
                    <a:pt x="107" y="68"/>
                  </a:cubicBezTo>
                  <a:cubicBezTo>
                    <a:pt x="116" y="67"/>
                    <a:pt x="124" y="66"/>
                    <a:pt x="133" y="66"/>
                  </a:cubicBezTo>
                  <a:cubicBezTo>
                    <a:pt x="138" y="66"/>
                    <a:pt x="142" y="67"/>
                    <a:pt x="147" y="67"/>
                  </a:cubicBezTo>
                  <a:cubicBezTo>
                    <a:pt x="150" y="79"/>
                    <a:pt x="153" y="92"/>
                    <a:pt x="155" y="106"/>
                  </a:cubicBezTo>
                  <a:cubicBezTo>
                    <a:pt x="156" y="112"/>
                    <a:pt x="156" y="118"/>
                    <a:pt x="156" y="124"/>
                  </a:cubicBezTo>
                  <a:cubicBezTo>
                    <a:pt x="153" y="129"/>
                    <a:pt x="149" y="134"/>
                    <a:pt x="146" y="138"/>
                  </a:cubicBezTo>
                  <a:close/>
                  <a:moveTo>
                    <a:pt x="156" y="139"/>
                  </a:moveTo>
                  <a:cubicBezTo>
                    <a:pt x="156" y="141"/>
                    <a:pt x="156" y="144"/>
                    <a:pt x="156" y="146"/>
                  </a:cubicBezTo>
                  <a:cubicBezTo>
                    <a:pt x="154" y="147"/>
                    <a:pt x="151" y="148"/>
                    <a:pt x="149" y="148"/>
                  </a:cubicBezTo>
                  <a:cubicBezTo>
                    <a:pt x="150" y="147"/>
                    <a:pt x="151" y="145"/>
                    <a:pt x="153" y="144"/>
                  </a:cubicBezTo>
                  <a:cubicBezTo>
                    <a:pt x="154" y="142"/>
                    <a:pt x="155" y="141"/>
                    <a:pt x="156" y="139"/>
                  </a:cubicBezTo>
                  <a:close/>
                  <a:moveTo>
                    <a:pt x="89" y="187"/>
                  </a:moveTo>
                  <a:cubicBezTo>
                    <a:pt x="86" y="180"/>
                    <a:pt x="82" y="173"/>
                    <a:pt x="79" y="164"/>
                  </a:cubicBezTo>
                  <a:cubicBezTo>
                    <a:pt x="83" y="165"/>
                    <a:pt x="87" y="165"/>
                    <a:pt x="90" y="165"/>
                  </a:cubicBezTo>
                  <a:cubicBezTo>
                    <a:pt x="99" y="165"/>
                    <a:pt x="108" y="164"/>
                    <a:pt x="117" y="163"/>
                  </a:cubicBezTo>
                  <a:cubicBezTo>
                    <a:pt x="120" y="163"/>
                    <a:pt x="122" y="163"/>
                    <a:pt x="124" y="162"/>
                  </a:cubicBezTo>
                  <a:cubicBezTo>
                    <a:pt x="112" y="173"/>
                    <a:pt x="101" y="182"/>
                    <a:pt x="90" y="187"/>
                  </a:cubicBezTo>
                  <a:cubicBezTo>
                    <a:pt x="90" y="187"/>
                    <a:pt x="89" y="187"/>
                    <a:pt x="89" y="187"/>
                  </a:cubicBezTo>
                  <a:close/>
                  <a:moveTo>
                    <a:pt x="66" y="137"/>
                  </a:moveTo>
                  <a:cubicBezTo>
                    <a:pt x="66" y="138"/>
                    <a:pt x="65" y="140"/>
                    <a:pt x="63" y="140"/>
                  </a:cubicBezTo>
                  <a:cubicBezTo>
                    <a:pt x="61" y="140"/>
                    <a:pt x="60" y="138"/>
                    <a:pt x="60" y="137"/>
                  </a:cubicBezTo>
                  <a:cubicBezTo>
                    <a:pt x="60" y="135"/>
                    <a:pt x="61" y="133"/>
                    <a:pt x="63" y="133"/>
                  </a:cubicBezTo>
                  <a:cubicBezTo>
                    <a:pt x="65" y="133"/>
                    <a:pt x="66" y="135"/>
                    <a:pt x="66" y="137"/>
                  </a:cubicBezTo>
                  <a:close/>
                  <a:moveTo>
                    <a:pt x="59" y="117"/>
                  </a:moveTo>
                  <a:cubicBezTo>
                    <a:pt x="60" y="121"/>
                    <a:pt x="60" y="124"/>
                    <a:pt x="61" y="128"/>
                  </a:cubicBezTo>
                  <a:cubicBezTo>
                    <a:pt x="59" y="129"/>
                    <a:pt x="58" y="130"/>
                    <a:pt x="57" y="132"/>
                  </a:cubicBezTo>
                  <a:cubicBezTo>
                    <a:pt x="54" y="138"/>
                    <a:pt x="56" y="145"/>
                    <a:pt x="62" y="147"/>
                  </a:cubicBezTo>
                  <a:cubicBezTo>
                    <a:pt x="63" y="148"/>
                    <a:pt x="64" y="148"/>
                    <a:pt x="65" y="149"/>
                  </a:cubicBezTo>
                  <a:cubicBezTo>
                    <a:pt x="66" y="151"/>
                    <a:pt x="66" y="153"/>
                    <a:pt x="67" y="155"/>
                  </a:cubicBezTo>
                  <a:cubicBezTo>
                    <a:pt x="58" y="154"/>
                    <a:pt x="50" y="152"/>
                    <a:pt x="42" y="150"/>
                  </a:cubicBezTo>
                  <a:cubicBezTo>
                    <a:pt x="45" y="138"/>
                    <a:pt x="51" y="125"/>
                    <a:pt x="59" y="111"/>
                  </a:cubicBezTo>
                  <a:cubicBezTo>
                    <a:pt x="59" y="113"/>
                    <a:pt x="59" y="115"/>
                    <a:pt x="59" y="117"/>
                  </a:cubicBezTo>
                  <a:close/>
                  <a:moveTo>
                    <a:pt x="67" y="83"/>
                  </a:moveTo>
                  <a:cubicBezTo>
                    <a:pt x="67" y="81"/>
                    <a:pt x="67" y="78"/>
                    <a:pt x="67" y="76"/>
                  </a:cubicBezTo>
                  <a:cubicBezTo>
                    <a:pt x="70" y="75"/>
                    <a:pt x="72" y="75"/>
                    <a:pt x="74" y="74"/>
                  </a:cubicBezTo>
                  <a:cubicBezTo>
                    <a:pt x="73" y="75"/>
                    <a:pt x="72" y="77"/>
                    <a:pt x="71" y="79"/>
                  </a:cubicBezTo>
                  <a:cubicBezTo>
                    <a:pt x="69" y="80"/>
                    <a:pt x="68" y="82"/>
                    <a:pt x="67" y="83"/>
                  </a:cubicBezTo>
                  <a:close/>
                  <a:moveTo>
                    <a:pt x="134" y="36"/>
                  </a:moveTo>
                  <a:cubicBezTo>
                    <a:pt x="137" y="42"/>
                    <a:pt x="141" y="50"/>
                    <a:pt x="144" y="58"/>
                  </a:cubicBezTo>
                  <a:cubicBezTo>
                    <a:pt x="140" y="58"/>
                    <a:pt x="136" y="58"/>
                    <a:pt x="133" y="58"/>
                  </a:cubicBezTo>
                  <a:cubicBezTo>
                    <a:pt x="124" y="58"/>
                    <a:pt x="115" y="58"/>
                    <a:pt x="106" y="59"/>
                  </a:cubicBezTo>
                  <a:cubicBezTo>
                    <a:pt x="104" y="59"/>
                    <a:pt x="101" y="60"/>
                    <a:pt x="99" y="60"/>
                  </a:cubicBezTo>
                  <a:cubicBezTo>
                    <a:pt x="111" y="49"/>
                    <a:pt x="123" y="41"/>
                    <a:pt x="133" y="35"/>
                  </a:cubicBezTo>
                  <a:cubicBezTo>
                    <a:pt x="134" y="35"/>
                    <a:pt x="134" y="36"/>
                    <a:pt x="134" y="36"/>
                  </a:cubicBezTo>
                  <a:close/>
                  <a:moveTo>
                    <a:pt x="164" y="105"/>
                  </a:moveTo>
                  <a:cubicBezTo>
                    <a:pt x="162" y="92"/>
                    <a:pt x="159" y="79"/>
                    <a:pt x="156" y="68"/>
                  </a:cubicBezTo>
                  <a:cubicBezTo>
                    <a:pt x="165" y="69"/>
                    <a:pt x="173" y="71"/>
                    <a:pt x="181" y="73"/>
                  </a:cubicBezTo>
                  <a:cubicBezTo>
                    <a:pt x="178" y="85"/>
                    <a:pt x="172" y="98"/>
                    <a:pt x="164" y="111"/>
                  </a:cubicBezTo>
                  <a:cubicBezTo>
                    <a:pt x="164" y="109"/>
                    <a:pt x="164" y="107"/>
                    <a:pt x="164" y="105"/>
                  </a:cubicBezTo>
                  <a:close/>
                  <a:moveTo>
                    <a:pt x="77" y="32"/>
                  </a:moveTo>
                  <a:cubicBezTo>
                    <a:pt x="83" y="18"/>
                    <a:pt x="91" y="10"/>
                    <a:pt x="100" y="9"/>
                  </a:cubicBezTo>
                  <a:cubicBezTo>
                    <a:pt x="101" y="9"/>
                    <a:pt x="101" y="9"/>
                    <a:pt x="102" y="9"/>
                  </a:cubicBezTo>
                  <a:cubicBezTo>
                    <a:pt x="110" y="9"/>
                    <a:pt x="120" y="15"/>
                    <a:pt x="129" y="28"/>
                  </a:cubicBezTo>
                  <a:cubicBezTo>
                    <a:pt x="114" y="35"/>
                    <a:pt x="99" y="47"/>
                    <a:pt x="85" y="62"/>
                  </a:cubicBezTo>
                  <a:cubicBezTo>
                    <a:pt x="79" y="64"/>
                    <a:pt x="73" y="65"/>
                    <a:pt x="68" y="67"/>
                  </a:cubicBezTo>
                  <a:cubicBezTo>
                    <a:pt x="70" y="53"/>
                    <a:pt x="73" y="42"/>
                    <a:pt x="77" y="32"/>
                  </a:cubicBezTo>
                  <a:close/>
                  <a:moveTo>
                    <a:pt x="33" y="146"/>
                  </a:moveTo>
                  <a:cubicBezTo>
                    <a:pt x="18" y="140"/>
                    <a:pt x="10" y="132"/>
                    <a:pt x="9" y="123"/>
                  </a:cubicBezTo>
                  <a:cubicBezTo>
                    <a:pt x="9" y="122"/>
                    <a:pt x="9" y="122"/>
                    <a:pt x="9" y="121"/>
                  </a:cubicBezTo>
                  <a:cubicBezTo>
                    <a:pt x="9" y="111"/>
                    <a:pt x="19" y="99"/>
                    <a:pt x="36" y="89"/>
                  </a:cubicBezTo>
                  <a:cubicBezTo>
                    <a:pt x="43" y="85"/>
                    <a:pt x="50" y="82"/>
                    <a:pt x="58" y="79"/>
                  </a:cubicBezTo>
                  <a:cubicBezTo>
                    <a:pt x="58" y="83"/>
                    <a:pt x="58" y="86"/>
                    <a:pt x="58" y="90"/>
                  </a:cubicBezTo>
                  <a:cubicBezTo>
                    <a:pt x="58" y="92"/>
                    <a:pt x="58" y="94"/>
                    <a:pt x="58" y="96"/>
                  </a:cubicBezTo>
                  <a:cubicBezTo>
                    <a:pt x="46" y="113"/>
                    <a:pt x="38" y="131"/>
                    <a:pt x="34" y="147"/>
                  </a:cubicBezTo>
                  <a:cubicBezTo>
                    <a:pt x="34" y="147"/>
                    <a:pt x="33" y="146"/>
                    <a:pt x="33" y="146"/>
                  </a:cubicBezTo>
                  <a:close/>
                  <a:moveTo>
                    <a:pt x="61" y="196"/>
                  </a:moveTo>
                  <a:cubicBezTo>
                    <a:pt x="56" y="196"/>
                    <a:pt x="51" y="195"/>
                    <a:pt x="47" y="192"/>
                  </a:cubicBezTo>
                  <a:cubicBezTo>
                    <a:pt x="42" y="188"/>
                    <a:pt x="39" y="180"/>
                    <a:pt x="39" y="170"/>
                  </a:cubicBezTo>
                  <a:cubicBezTo>
                    <a:pt x="39" y="166"/>
                    <a:pt x="40" y="162"/>
                    <a:pt x="40" y="158"/>
                  </a:cubicBezTo>
                  <a:cubicBezTo>
                    <a:pt x="49" y="161"/>
                    <a:pt x="59" y="163"/>
                    <a:pt x="70" y="164"/>
                  </a:cubicBezTo>
                  <a:cubicBezTo>
                    <a:pt x="73" y="174"/>
                    <a:pt x="77" y="183"/>
                    <a:pt x="82" y="191"/>
                  </a:cubicBezTo>
                  <a:cubicBezTo>
                    <a:pt x="82" y="191"/>
                    <a:pt x="82" y="191"/>
                    <a:pt x="82" y="191"/>
                  </a:cubicBezTo>
                  <a:cubicBezTo>
                    <a:pt x="74" y="194"/>
                    <a:pt x="67" y="196"/>
                    <a:pt x="61" y="196"/>
                  </a:cubicBezTo>
                  <a:close/>
                  <a:moveTo>
                    <a:pt x="147" y="190"/>
                  </a:moveTo>
                  <a:cubicBezTo>
                    <a:pt x="140" y="204"/>
                    <a:pt x="132" y="213"/>
                    <a:pt x="123" y="213"/>
                  </a:cubicBezTo>
                  <a:cubicBezTo>
                    <a:pt x="123" y="214"/>
                    <a:pt x="122" y="214"/>
                    <a:pt x="121" y="214"/>
                  </a:cubicBezTo>
                  <a:cubicBezTo>
                    <a:pt x="113" y="214"/>
                    <a:pt x="103" y="207"/>
                    <a:pt x="94" y="195"/>
                  </a:cubicBezTo>
                  <a:cubicBezTo>
                    <a:pt x="109" y="187"/>
                    <a:pt x="124" y="175"/>
                    <a:pt x="138" y="160"/>
                  </a:cubicBezTo>
                  <a:cubicBezTo>
                    <a:pt x="144" y="159"/>
                    <a:pt x="150" y="157"/>
                    <a:pt x="155" y="156"/>
                  </a:cubicBezTo>
                  <a:cubicBezTo>
                    <a:pt x="153" y="169"/>
                    <a:pt x="150" y="181"/>
                    <a:pt x="147" y="190"/>
                  </a:cubicBezTo>
                  <a:close/>
                  <a:moveTo>
                    <a:pt x="192" y="136"/>
                  </a:moveTo>
                  <a:cubicBezTo>
                    <a:pt x="191" y="136"/>
                    <a:pt x="189" y="135"/>
                    <a:pt x="189" y="133"/>
                  </a:cubicBezTo>
                  <a:cubicBezTo>
                    <a:pt x="189" y="131"/>
                    <a:pt x="191" y="129"/>
                    <a:pt x="192" y="129"/>
                  </a:cubicBezTo>
                  <a:cubicBezTo>
                    <a:pt x="194" y="129"/>
                    <a:pt x="196" y="131"/>
                    <a:pt x="196" y="133"/>
                  </a:cubicBezTo>
                  <a:cubicBezTo>
                    <a:pt x="196" y="135"/>
                    <a:pt x="194" y="136"/>
                    <a:pt x="192" y="136"/>
                  </a:cubicBezTo>
                  <a:close/>
                  <a:moveTo>
                    <a:pt x="200" y="124"/>
                  </a:moveTo>
                  <a:cubicBezTo>
                    <a:pt x="195" y="122"/>
                    <a:pt x="189" y="124"/>
                    <a:pt x="186" y="130"/>
                  </a:cubicBezTo>
                  <a:cubicBezTo>
                    <a:pt x="185" y="131"/>
                    <a:pt x="185" y="133"/>
                    <a:pt x="185" y="135"/>
                  </a:cubicBezTo>
                  <a:cubicBezTo>
                    <a:pt x="179" y="138"/>
                    <a:pt x="172" y="141"/>
                    <a:pt x="165" y="143"/>
                  </a:cubicBezTo>
                  <a:cubicBezTo>
                    <a:pt x="165" y="140"/>
                    <a:pt x="165" y="136"/>
                    <a:pt x="165" y="132"/>
                  </a:cubicBezTo>
                  <a:cubicBezTo>
                    <a:pt x="165" y="130"/>
                    <a:pt x="165" y="129"/>
                    <a:pt x="165" y="127"/>
                  </a:cubicBezTo>
                  <a:cubicBezTo>
                    <a:pt x="177" y="109"/>
                    <a:pt x="185" y="92"/>
                    <a:pt x="189" y="76"/>
                  </a:cubicBezTo>
                  <a:cubicBezTo>
                    <a:pt x="189" y="76"/>
                    <a:pt x="190" y="76"/>
                    <a:pt x="190" y="76"/>
                  </a:cubicBezTo>
                  <a:cubicBezTo>
                    <a:pt x="205" y="82"/>
                    <a:pt x="213" y="91"/>
                    <a:pt x="214" y="100"/>
                  </a:cubicBezTo>
                  <a:cubicBezTo>
                    <a:pt x="214" y="100"/>
                    <a:pt x="214" y="101"/>
                    <a:pt x="214" y="102"/>
                  </a:cubicBezTo>
                  <a:cubicBezTo>
                    <a:pt x="214" y="109"/>
                    <a:pt x="209" y="117"/>
                    <a:pt x="200" y="124"/>
                  </a:cubicBezTo>
                  <a:close/>
                </a:path>
              </a:pathLst>
            </a:custGeom>
            <a:solidFill>
              <a:srgbClr val="FFFFFF"/>
            </a:solidFill>
            <a:ln w="25400" cap="flat" cmpd="sng" algn="ctr">
              <a:noFill/>
              <a:prstDash val="solid"/>
            </a:ln>
            <a:effectLst>
              <a:outerShdw blurRad="38100" dist="25400" dir="5400000" algn="t" rotWithShape="0">
                <a:prstClr val="black">
                  <a:alpha val="20000"/>
                </a:prstClr>
              </a:outerShdw>
            </a:effectLst>
          </p:spPr>
          <p:txBody>
            <a:bodyPr lIns="68556" tIns="34278" rIns="68556" bIns="34278" anchor="ctr"/>
            <a:lstStyle/>
            <a:p>
              <a:pPr algn="ctr" defTabSz="676906"/>
              <a:endParaRPr lang="en-US" sz="2399" dirty="0">
                <a:solidFill>
                  <a:srgbClr val="0096D6"/>
                </a:solidFill>
                <a:latin typeface="+mn-lt"/>
                <a:ea typeface=""/>
                <a:cs typeface="Arial"/>
              </a:endParaRPr>
            </a:p>
          </p:txBody>
        </p:sp>
      </p:grpSp>
      <p:grpSp>
        <p:nvGrpSpPr>
          <p:cNvPr id="128" name="Group 313"/>
          <p:cNvGrpSpPr>
            <a:grpSpLocks/>
          </p:cNvGrpSpPr>
          <p:nvPr/>
        </p:nvGrpSpPr>
        <p:grpSpPr bwMode="auto">
          <a:xfrm>
            <a:off x="6859831" y="3435408"/>
            <a:ext cx="787341" cy="787341"/>
            <a:chOff x="900010" y="2895600"/>
            <a:chExt cx="930816" cy="1087438"/>
          </a:xfrm>
        </p:grpSpPr>
        <p:grpSp>
          <p:nvGrpSpPr>
            <p:cNvPr id="131" name="Group 130"/>
            <p:cNvGrpSpPr>
              <a:grpSpLocks/>
            </p:cNvGrpSpPr>
            <p:nvPr/>
          </p:nvGrpSpPr>
          <p:grpSpPr bwMode="auto">
            <a:xfrm>
              <a:off x="900006" y="2891468"/>
              <a:ext cx="930815" cy="1091567"/>
              <a:chOff x="3554" y="1576"/>
              <a:chExt cx="949" cy="1057"/>
            </a:xfrm>
          </p:grpSpPr>
          <p:pic>
            <p:nvPicPr>
              <p:cNvPr id="137" name="Picture 13" descr="Server_HalfRack"/>
              <p:cNvPicPr>
                <a:picLocks noChangeAspect="1" noChangeArrowheads="1"/>
              </p:cNvPicPr>
              <p:nvPr/>
            </p:nvPicPr>
            <p:blipFill>
              <a:blip r:embed="rId5" cstate="print"/>
              <a:srcRect/>
              <a:stretch>
                <a:fillRect/>
              </a:stretch>
            </p:blipFill>
            <p:spPr bwMode="auto">
              <a:xfrm rot="-133022">
                <a:off x="3568" y="1871"/>
                <a:ext cx="389" cy="574"/>
              </a:xfrm>
              <a:prstGeom prst="rect">
                <a:avLst/>
              </a:prstGeom>
              <a:noFill/>
              <a:ln w="9525">
                <a:noFill/>
                <a:miter lim="800000"/>
                <a:headEnd/>
                <a:tailEnd/>
              </a:ln>
            </p:spPr>
          </p:pic>
          <p:pic>
            <p:nvPicPr>
              <p:cNvPr id="138" name="Picture 14" descr="ICON_Server_Right_NoShadow_"/>
              <p:cNvPicPr>
                <a:picLocks noChangeAspect="1" noChangeArrowheads="1"/>
              </p:cNvPicPr>
              <p:nvPr/>
            </p:nvPicPr>
            <p:blipFill>
              <a:blip r:embed="rId6" cstate="print"/>
              <a:srcRect/>
              <a:stretch>
                <a:fillRect/>
              </a:stretch>
            </p:blipFill>
            <p:spPr bwMode="auto">
              <a:xfrm>
                <a:off x="3900" y="2096"/>
                <a:ext cx="334" cy="426"/>
              </a:xfrm>
              <a:prstGeom prst="rect">
                <a:avLst/>
              </a:prstGeom>
              <a:noFill/>
              <a:ln w="9525">
                <a:noFill/>
                <a:miter lim="800000"/>
                <a:headEnd/>
                <a:tailEnd/>
              </a:ln>
            </p:spPr>
          </p:pic>
          <p:pic>
            <p:nvPicPr>
              <p:cNvPr id="139" name="Picture 15" descr="ICON_Server_Right_NoShadow_"/>
              <p:cNvPicPr>
                <a:picLocks noChangeAspect="1" noChangeArrowheads="1"/>
              </p:cNvPicPr>
              <p:nvPr/>
            </p:nvPicPr>
            <p:blipFill>
              <a:blip r:embed="rId6" cstate="print"/>
              <a:srcRect/>
              <a:stretch>
                <a:fillRect/>
              </a:stretch>
            </p:blipFill>
            <p:spPr bwMode="auto">
              <a:xfrm>
                <a:off x="4146" y="2207"/>
                <a:ext cx="334" cy="426"/>
              </a:xfrm>
              <a:prstGeom prst="rect">
                <a:avLst/>
              </a:prstGeom>
              <a:noFill/>
              <a:ln w="9525">
                <a:noFill/>
                <a:miter lim="800000"/>
                <a:headEnd/>
                <a:tailEnd/>
              </a:ln>
            </p:spPr>
          </p:pic>
          <p:pic>
            <p:nvPicPr>
              <p:cNvPr id="140" name="Picture 16" descr="arch3"/>
              <p:cNvPicPr>
                <a:picLocks noChangeAspect="1" noChangeArrowheads="1"/>
              </p:cNvPicPr>
              <p:nvPr/>
            </p:nvPicPr>
            <p:blipFill>
              <a:blip r:embed="rId7" cstate="print"/>
              <a:srcRect/>
              <a:stretch>
                <a:fillRect/>
              </a:stretch>
            </p:blipFill>
            <p:spPr bwMode="auto">
              <a:xfrm>
                <a:off x="4150" y="2145"/>
                <a:ext cx="328" cy="225"/>
              </a:xfrm>
              <a:prstGeom prst="rect">
                <a:avLst/>
              </a:prstGeom>
              <a:noFill/>
              <a:ln w="9525">
                <a:noFill/>
                <a:miter lim="800000"/>
                <a:headEnd/>
                <a:tailEnd/>
              </a:ln>
            </p:spPr>
          </p:pic>
          <p:pic>
            <p:nvPicPr>
              <p:cNvPr id="141" name="Picture 17" descr="arch3"/>
              <p:cNvPicPr>
                <a:picLocks noChangeAspect="1" noChangeArrowheads="1"/>
              </p:cNvPicPr>
              <p:nvPr/>
            </p:nvPicPr>
            <p:blipFill>
              <a:blip r:embed="rId8" cstate="print"/>
              <a:srcRect/>
              <a:stretch>
                <a:fillRect/>
              </a:stretch>
            </p:blipFill>
            <p:spPr bwMode="auto">
              <a:xfrm>
                <a:off x="3906" y="2032"/>
                <a:ext cx="327" cy="225"/>
              </a:xfrm>
              <a:prstGeom prst="rect">
                <a:avLst/>
              </a:prstGeom>
              <a:noFill/>
              <a:ln w="9525">
                <a:noFill/>
                <a:miter lim="800000"/>
                <a:headEnd/>
                <a:tailEnd/>
              </a:ln>
            </p:spPr>
          </p:pic>
          <p:pic>
            <p:nvPicPr>
              <p:cNvPr id="142" name="Picture 18" descr="arch1"/>
              <p:cNvPicPr>
                <a:picLocks noChangeAspect="1" noChangeArrowheads="1"/>
              </p:cNvPicPr>
              <p:nvPr/>
            </p:nvPicPr>
            <p:blipFill>
              <a:blip r:embed="rId9" cstate="print"/>
              <a:srcRect/>
              <a:stretch>
                <a:fillRect/>
              </a:stretch>
            </p:blipFill>
            <p:spPr bwMode="auto">
              <a:xfrm>
                <a:off x="3569" y="1891"/>
                <a:ext cx="411" cy="254"/>
              </a:xfrm>
              <a:prstGeom prst="rect">
                <a:avLst/>
              </a:prstGeom>
              <a:noFill/>
              <a:ln w="9525">
                <a:noFill/>
                <a:miter lim="800000"/>
                <a:headEnd/>
                <a:tailEnd/>
              </a:ln>
            </p:spPr>
          </p:pic>
          <p:pic>
            <p:nvPicPr>
              <p:cNvPr id="144" name="Picture 19" descr="VMware-Infra"/>
              <p:cNvPicPr>
                <a:picLocks noChangeAspect="1" noChangeArrowheads="1"/>
              </p:cNvPicPr>
              <p:nvPr/>
            </p:nvPicPr>
            <p:blipFill>
              <a:blip r:embed="rId10" cstate="print"/>
              <a:srcRect/>
              <a:stretch>
                <a:fillRect/>
              </a:stretch>
            </p:blipFill>
            <p:spPr bwMode="auto">
              <a:xfrm>
                <a:off x="3554" y="1768"/>
                <a:ext cx="949" cy="545"/>
              </a:xfrm>
              <a:prstGeom prst="rect">
                <a:avLst/>
              </a:prstGeom>
              <a:noFill/>
              <a:ln w="9525">
                <a:noFill/>
                <a:miter lim="800000"/>
                <a:headEnd/>
                <a:tailEnd/>
              </a:ln>
            </p:spPr>
          </p:pic>
          <p:grpSp>
            <p:nvGrpSpPr>
              <p:cNvPr id="145" name="Group 20"/>
              <p:cNvGrpSpPr>
                <a:grpSpLocks/>
              </p:cNvGrpSpPr>
              <p:nvPr/>
            </p:nvGrpSpPr>
            <p:grpSpPr bwMode="auto">
              <a:xfrm>
                <a:off x="3601" y="1576"/>
                <a:ext cx="318" cy="365"/>
                <a:chOff x="2003" y="1596"/>
                <a:chExt cx="495" cy="667"/>
              </a:xfrm>
            </p:grpSpPr>
            <p:pic>
              <p:nvPicPr>
                <p:cNvPr id="164" name="Picture 21" descr="OS_revised"/>
                <p:cNvPicPr>
                  <a:picLocks noChangeAspect="1" noChangeArrowheads="1"/>
                </p:cNvPicPr>
                <p:nvPr/>
              </p:nvPicPr>
              <p:blipFill>
                <a:blip r:embed="rId11" cstate="print"/>
                <a:srcRect/>
                <a:stretch>
                  <a:fillRect/>
                </a:stretch>
              </p:blipFill>
              <p:spPr bwMode="auto">
                <a:xfrm>
                  <a:off x="2291" y="1596"/>
                  <a:ext cx="207" cy="507"/>
                </a:xfrm>
                <a:prstGeom prst="rect">
                  <a:avLst/>
                </a:prstGeom>
                <a:noFill/>
                <a:ln w="9525">
                  <a:noFill/>
                  <a:miter lim="800000"/>
                  <a:headEnd/>
                  <a:tailEnd/>
                </a:ln>
              </p:spPr>
            </p:pic>
            <p:pic>
              <p:nvPicPr>
                <p:cNvPr id="165" name="Picture 22" descr="OS_revised"/>
                <p:cNvPicPr>
                  <a:picLocks noChangeAspect="1" noChangeArrowheads="1"/>
                </p:cNvPicPr>
                <p:nvPr/>
              </p:nvPicPr>
              <p:blipFill>
                <a:blip r:embed="rId11" cstate="print"/>
                <a:srcRect/>
                <a:stretch>
                  <a:fillRect/>
                </a:stretch>
              </p:blipFill>
              <p:spPr bwMode="auto">
                <a:xfrm>
                  <a:off x="2219" y="1636"/>
                  <a:ext cx="207" cy="507"/>
                </a:xfrm>
                <a:prstGeom prst="rect">
                  <a:avLst/>
                </a:prstGeom>
                <a:noFill/>
                <a:ln w="9525">
                  <a:noFill/>
                  <a:miter lim="800000"/>
                  <a:headEnd/>
                  <a:tailEnd/>
                </a:ln>
              </p:spPr>
            </p:pic>
            <p:pic>
              <p:nvPicPr>
                <p:cNvPr id="166" name="Picture 23" descr="OS_revised"/>
                <p:cNvPicPr>
                  <a:picLocks noChangeAspect="1" noChangeArrowheads="1"/>
                </p:cNvPicPr>
                <p:nvPr/>
              </p:nvPicPr>
              <p:blipFill>
                <a:blip r:embed="rId11" cstate="print"/>
                <a:srcRect/>
                <a:stretch>
                  <a:fillRect/>
                </a:stretch>
              </p:blipFill>
              <p:spPr bwMode="auto">
                <a:xfrm>
                  <a:off x="2165" y="1676"/>
                  <a:ext cx="207" cy="507"/>
                </a:xfrm>
                <a:prstGeom prst="rect">
                  <a:avLst/>
                </a:prstGeom>
                <a:noFill/>
                <a:ln w="9525">
                  <a:noFill/>
                  <a:miter lim="800000"/>
                  <a:headEnd/>
                  <a:tailEnd/>
                </a:ln>
              </p:spPr>
            </p:pic>
            <p:pic>
              <p:nvPicPr>
                <p:cNvPr id="167" name="Picture 24" descr="OS_revised"/>
                <p:cNvPicPr>
                  <a:picLocks noChangeAspect="1" noChangeArrowheads="1"/>
                </p:cNvPicPr>
                <p:nvPr/>
              </p:nvPicPr>
              <p:blipFill>
                <a:blip r:embed="rId11" cstate="print"/>
                <a:srcRect/>
                <a:stretch>
                  <a:fillRect/>
                </a:stretch>
              </p:blipFill>
              <p:spPr bwMode="auto">
                <a:xfrm>
                  <a:off x="2088" y="1716"/>
                  <a:ext cx="207" cy="507"/>
                </a:xfrm>
                <a:prstGeom prst="rect">
                  <a:avLst/>
                </a:prstGeom>
                <a:noFill/>
                <a:ln w="9525">
                  <a:noFill/>
                  <a:miter lim="800000"/>
                  <a:headEnd/>
                  <a:tailEnd/>
                </a:ln>
              </p:spPr>
            </p:pic>
            <p:pic>
              <p:nvPicPr>
                <p:cNvPr id="168" name="Picture 25" descr="OS_revised"/>
                <p:cNvPicPr>
                  <a:picLocks noChangeAspect="1" noChangeArrowheads="1"/>
                </p:cNvPicPr>
                <p:nvPr/>
              </p:nvPicPr>
              <p:blipFill>
                <a:blip r:embed="rId11" cstate="print"/>
                <a:srcRect/>
                <a:stretch>
                  <a:fillRect/>
                </a:stretch>
              </p:blipFill>
              <p:spPr bwMode="auto">
                <a:xfrm>
                  <a:off x="2003" y="1756"/>
                  <a:ext cx="207" cy="507"/>
                </a:xfrm>
                <a:prstGeom prst="rect">
                  <a:avLst/>
                </a:prstGeom>
                <a:noFill/>
                <a:ln w="9525">
                  <a:noFill/>
                  <a:miter lim="800000"/>
                  <a:headEnd/>
                  <a:tailEnd/>
                </a:ln>
              </p:spPr>
            </p:pic>
          </p:grpSp>
          <p:grpSp>
            <p:nvGrpSpPr>
              <p:cNvPr id="146" name="Group 26"/>
              <p:cNvGrpSpPr>
                <a:grpSpLocks/>
              </p:cNvGrpSpPr>
              <p:nvPr/>
            </p:nvGrpSpPr>
            <p:grpSpPr bwMode="auto">
              <a:xfrm>
                <a:off x="3771" y="1655"/>
                <a:ext cx="318" cy="365"/>
                <a:chOff x="2003" y="1596"/>
                <a:chExt cx="495" cy="667"/>
              </a:xfrm>
            </p:grpSpPr>
            <p:pic>
              <p:nvPicPr>
                <p:cNvPr id="159" name="Picture 27" descr="OS_revised"/>
                <p:cNvPicPr>
                  <a:picLocks noChangeAspect="1" noChangeArrowheads="1"/>
                </p:cNvPicPr>
                <p:nvPr/>
              </p:nvPicPr>
              <p:blipFill>
                <a:blip r:embed="rId11" cstate="print"/>
                <a:srcRect/>
                <a:stretch>
                  <a:fillRect/>
                </a:stretch>
              </p:blipFill>
              <p:spPr bwMode="auto">
                <a:xfrm>
                  <a:off x="2291" y="1596"/>
                  <a:ext cx="207" cy="507"/>
                </a:xfrm>
                <a:prstGeom prst="rect">
                  <a:avLst/>
                </a:prstGeom>
                <a:noFill/>
                <a:ln w="9525">
                  <a:noFill/>
                  <a:miter lim="800000"/>
                  <a:headEnd/>
                  <a:tailEnd/>
                </a:ln>
              </p:spPr>
            </p:pic>
            <p:pic>
              <p:nvPicPr>
                <p:cNvPr id="160" name="Picture 28" descr="OS_revised"/>
                <p:cNvPicPr>
                  <a:picLocks noChangeAspect="1" noChangeArrowheads="1"/>
                </p:cNvPicPr>
                <p:nvPr/>
              </p:nvPicPr>
              <p:blipFill>
                <a:blip r:embed="rId11" cstate="print"/>
                <a:srcRect/>
                <a:stretch>
                  <a:fillRect/>
                </a:stretch>
              </p:blipFill>
              <p:spPr bwMode="auto">
                <a:xfrm>
                  <a:off x="2219" y="1636"/>
                  <a:ext cx="207" cy="507"/>
                </a:xfrm>
                <a:prstGeom prst="rect">
                  <a:avLst/>
                </a:prstGeom>
                <a:noFill/>
                <a:ln w="9525">
                  <a:noFill/>
                  <a:miter lim="800000"/>
                  <a:headEnd/>
                  <a:tailEnd/>
                </a:ln>
              </p:spPr>
            </p:pic>
            <p:pic>
              <p:nvPicPr>
                <p:cNvPr id="161" name="Picture 29" descr="OS_revised"/>
                <p:cNvPicPr>
                  <a:picLocks noChangeAspect="1" noChangeArrowheads="1"/>
                </p:cNvPicPr>
                <p:nvPr/>
              </p:nvPicPr>
              <p:blipFill>
                <a:blip r:embed="rId11" cstate="print"/>
                <a:srcRect/>
                <a:stretch>
                  <a:fillRect/>
                </a:stretch>
              </p:blipFill>
              <p:spPr bwMode="auto">
                <a:xfrm>
                  <a:off x="2165" y="1676"/>
                  <a:ext cx="207" cy="507"/>
                </a:xfrm>
                <a:prstGeom prst="rect">
                  <a:avLst/>
                </a:prstGeom>
                <a:noFill/>
                <a:ln w="9525">
                  <a:noFill/>
                  <a:miter lim="800000"/>
                  <a:headEnd/>
                  <a:tailEnd/>
                </a:ln>
              </p:spPr>
            </p:pic>
            <p:pic>
              <p:nvPicPr>
                <p:cNvPr id="162" name="Picture 30" descr="OS_revised"/>
                <p:cNvPicPr>
                  <a:picLocks noChangeAspect="1" noChangeArrowheads="1"/>
                </p:cNvPicPr>
                <p:nvPr/>
              </p:nvPicPr>
              <p:blipFill>
                <a:blip r:embed="rId11" cstate="print"/>
                <a:srcRect/>
                <a:stretch>
                  <a:fillRect/>
                </a:stretch>
              </p:blipFill>
              <p:spPr bwMode="auto">
                <a:xfrm>
                  <a:off x="2088" y="1716"/>
                  <a:ext cx="207" cy="507"/>
                </a:xfrm>
                <a:prstGeom prst="rect">
                  <a:avLst/>
                </a:prstGeom>
                <a:noFill/>
                <a:ln w="9525">
                  <a:noFill/>
                  <a:miter lim="800000"/>
                  <a:headEnd/>
                  <a:tailEnd/>
                </a:ln>
              </p:spPr>
            </p:pic>
            <p:pic>
              <p:nvPicPr>
                <p:cNvPr id="163" name="Picture 31" descr="OS_revised"/>
                <p:cNvPicPr>
                  <a:picLocks noChangeAspect="1" noChangeArrowheads="1"/>
                </p:cNvPicPr>
                <p:nvPr/>
              </p:nvPicPr>
              <p:blipFill>
                <a:blip r:embed="rId11" cstate="print"/>
                <a:srcRect/>
                <a:stretch>
                  <a:fillRect/>
                </a:stretch>
              </p:blipFill>
              <p:spPr bwMode="auto">
                <a:xfrm>
                  <a:off x="2003" y="1756"/>
                  <a:ext cx="207" cy="507"/>
                </a:xfrm>
                <a:prstGeom prst="rect">
                  <a:avLst/>
                </a:prstGeom>
                <a:noFill/>
                <a:ln w="9525">
                  <a:noFill/>
                  <a:miter lim="800000"/>
                  <a:headEnd/>
                  <a:tailEnd/>
                </a:ln>
              </p:spPr>
            </p:pic>
          </p:grpSp>
          <p:grpSp>
            <p:nvGrpSpPr>
              <p:cNvPr id="147" name="Group 32"/>
              <p:cNvGrpSpPr>
                <a:grpSpLocks/>
              </p:cNvGrpSpPr>
              <p:nvPr/>
            </p:nvGrpSpPr>
            <p:grpSpPr bwMode="auto">
              <a:xfrm>
                <a:off x="3936" y="1738"/>
                <a:ext cx="318" cy="365"/>
                <a:chOff x="2003" y="1596"/>
                <a:chExt cx="495" cy="667"/>
              </a:xfrm>
            </p:grpSpPr>
            <p:pic>
              <p:nvPicPr>
                <p:cNvPr id="154" name="Picture 33" descr="OS_revised"/>
                <p:cNvPicPr>
                  <a:picLocks noChangeAspect="1" noChangeArrowheads="1"/>
                </p:cNvPicPr>
                <p:nvPr/>
              </p:nvPicPr>
              <p:blipFill>
                <a:blip r:embed="rId11" cstate="print"/>
                <a:srcRect/>
                <a:stretch>
                  <a:fillRect/>
                </a:stretch>
              </p:blipFill>
              <p:spPr bwMode="auto">
                <a:xfrm>
                  <a:off x="2291" y="1596"/>
                  <a:ext cx="207" cy="507"/>
                </a:xfrm>
                <a:prstGeom prst="rect">
                  <a:avLst/>
                </a:prstGeom>
                <a:noFill/>
                <a:ln w="9525">
                  <a:noFill/>
                  <a:miter lim="800000"/>
                  <a:headEnd/>
                  <a:tailEnd/>
                </a:ln>
              </p:spPr>
            </p:pic>
            <p:pic>
              <p:nvPicPr>
                <p:cNvPr id="155" name="Picture 34" descr="OS_revised"/>
                <p:cNvPicPr>
                  <a:picLocks noChangeAspect="1" noChangeArrowheads="1"/>
                </p:cNvPicPr>
                <p:nvPr/>
              </p:nvPicPr>
              <p:blipFill>
                <a:blip r:embed="rId11" cstate="print"/>
                <a:srcRect/>
                <a:stretch>
                  <a:fillRect/>
                </a:stretch>
              </p:blipFill>
              <p:spPr bwMode="auto">
                <a:xfrm>
                  <a:off x="2219" y="1636"/>
                  <a:ext cx="207" cy="507"/>
                </a:xfrm>
                <a:prstGeom prst="rect">
                  <a:avLst/>
                </a:prstGeom>
                <a:noFill/>
                <a:ln w="9525">
                  <a:noFill/>
                  <a:miter lim="800000"/>
                  <a:headEnd/>
                  <a:tailEnd/>
                </a:ln>
              </p:spPr>
            </p:pic>
            <p:pic>
              <p:nvPicPr>
                <p:cNvPr id="156" name="Picture 35" descr="OS_revised"/>
                <p:cNvPicPr>
                  <a:picLocks noChangeAspect="1" noChangeArrowheads="1"/>
                </p:cNvPicPr>
                <p:nvPr/>
              </p:nvPicPr>
              <p:blipFill>
                <a:blip r:embed="rId11" cstate="print"/>
                <a:srcRect/>
                <a:stretch>
                  <a:fillRect/>
                </a:stretch>
              </p:blipFill>
              <p:spPr bwMode="auto">
                <a:xfrm>
                  <a:off x="2165" y="1676"/>
                  <a:ext cx="207" cy="507"/>
                </a:xfrm>
                <a:prstGeom prst="rect">
                  <a:avLst/>
                </a:prstGeom>
                <a:noFill/>
                <a:ln w="9525">
                  <a:noFill/>
                  <a:miter lim="800000"/>
                  <a:headEnd/>
                  <a:tailEnd/>
                </a:ln>
              </p:spPr>
            </p:pic>
            <p:pic>
              <p:nvPicPr>
                <p:cNvPr id="157" name="Picture 36" descr="OS_revised"/>
                <p:cNvPicPr>
                  <a:picLocks noChangeAspect="1" noChangeArrowheads="1"/>
                </p:cNvPicPr>
                <p:nvPr/>
              </p:nvPicPr>
              <p:blipFill>
                <a:blip r:embed="rId11" cstate="print"/>
                <a:srcRect/>
                <a:stretch>
                  <a:fillRect/>
                </a:stretch>
              </p:blipFill>
              <p:spPr bwMode="auto">
                <a:xfrm>
                  <a:off x="2088" y="1716"/>
                  <a:ext cx="207" cy="507"/>
                </a:xfrm>
                <a:prstGeom prst="rect">
                  <a:avLst/>
                </a:prstGeom>
                <a:noFill/>
                <a:ln w="9525">
                  <a:noFill/>
                  <a:miter lim="800000"/>
                  <a:headEnd/>
                  <a:tailEnd/>
                </a:ln>
              </p:spPr>
            </p:pic>
            <p:pic>
              <p:nvPicPr>
                <p:cNvPr id="158" name="Picture 37" descr="OS_revised"/>
                <p:cNvPicPr>
                  <a:picLocks noChangeAspect="1" noChangeArrowheads="1"/>
                </p:cNvPicPr>
                <p:nvPr/>
              </p:nvPicPr>
              <p:blipFill>
                <a:blip r:embed="rId11" cstate="print"/>
                <a:srcRect/>
                <a:stretch>
                  <a:fillRect/>
                </a:stretch>
              </p:blipFill>
              <p:spPr bwMode="auto">
                <a:xfrm>
                  <a:off x="2003" y="1756"/>
                  <a:ext cx="207" cy="507"/>
                </a:xfrm>
                <a:prstGeom prst="rect">
                  <a:avLst/>
                </a:prstGeom>
                <a:noFill/>
                <a:ln w="9525">
                  <a:noFill/>
                  <a:miter lim="800000"/>
                  <a:headEnd/>
                  <a:tailEnd/>
                </a:ln>
              </p:spPr>
            </p:pic>
          </p:grpSp>
          <p:grpSp>
            <p:nvGrpSpPr>
              <p:cNvPr id="148" name="Group 38"/>
              <p:cNvGrpSpPr>
                <a:grpSpLocks/>
              </p:cNvGrpSpPr>
              <p:nvPr/>
            </p:nvGrpSpPr>
            <p:grpSpPr bwMode="auto">
              <a:xfrm>
                <a:off x="4119" y="1822"/>
                <a:ext cx="318" cy="365"/>
                <a:chOff x="2003" y="1596"/>
                <a:chExt cx="495" cy="667"/>
              </a:xfrm>
            </p:grpSpPr>
            <p:pic>
              <p:nvPicPr>
                <p:cNvPr id="149" name="Picture 39" descr="OS_revised"/>
                <p:cNvPicPr>
                  <a:picLocks noChangeAspect="1" noChangeArrowheads="1"/>
                </p:cNvPicPr>
                <p:nvPr/>
              </p:nvPicPr>
              <p:blipFill>
                <a:blip r:embed="rId11" cstate="print"/>
                <a:srcRect/>
                <a:stretch>
                  <a:fillRect/>
                </a:stretch>
              </p:blipFill>
              <p:spPr bwMode="auto">
                <a:xfrm>
                  <a:off x="2291" y="1596"/>
                  <a:ext cx="207" cy="507"/>
                </a:xfrm>
                <a:prstGeom prst="rect">
                  <a:avLst/>
                </a:prstGeom>
                <a:noFill/>
                <a:ln w="9525">
                  <a:noFill/>
                  <a:miter lim="800000"/>
                  <a:headEnd/>
                  <a:tailEnd/>
                </a:ln>
              </p:spPr>
            </p:pic>
            <p:pic>
              <p:nvPicPr>
                <p:cNvPr id="150" name="Picture 40" descr="OS_revised"/>
                <p:cNvPicPr>
                  <a:picLocks noChangeAspect="1" noChangeArrowheads="1"/>
                </p:cNvPicPr>
                <p:nvPr/>
              </p:nvPicPr>
              <p:blipFill>
                <a:blip r:embed="rId11" cstate="print"/>
                <a:srcRect/>
                <a:stretch>
                  <a:fillRect/>
                </a:stretch>
              </p:blipFill>
              <p:spPr bwMode="auto">
                <a:xfrm>
                  <a:off x="2219" y="1636"/>
                  <a:ext cx="207" cy="507"/>
                </a:xfrm>
                <a:prstGeom prst="rect">
                  <a:avLst/>
                </a:prstGeom>
                <a:noFill/>
                <a:ln w="9525">
                  <a:noFill/>
                  <a:miter lim="800000"/>
                  <a:headEnd/>
                  <a:tailEnd/>
                </a:ln>
              </p:spPr>
            </p:pic>
            <p:pic>
              <p:nvPicPr>
                <p:cNvPr id="151" name="Picture 41" descr="OS_revised"/>
                <p:cNvPicPr>
                  <a:picLocks noChangeAspect="1" noChangeArrowheads="1"/>
                </p:cNvPicPr>
                <p:nvPr/>
              </p:nvPicPr>
              <p:blipFill>
                <a:blip r:embed="rId11" cstate="print"/>
                <a:srcRect/>
                <a:stretch>
                  <a:fillRect/>
                </a:stretch>
              </p:blipFill>
              <p:spPr bwMode="auto">
                <a:xfrm>
                  <a:off x="2165" y="1676"/>
                  <a:ext cx="207" cy="507"/>
                </a:xfrm>
                <a:prstGeom prst="rect">
                  <a:avLst/>
                </a:prstGeom>
                <a:noFill/>
                <a:ln w="9525">
                  <a:noFill/>
                  <a:miter lim="800000"/>
                  <a:headEnd/>
                  <a:tailEnd/>
                </a:ln>
              </p:spPr>
            </p:pic>
            <p:pic>
              <p:nvPicPr>
                <p:cNvPr id="152" name="Picture 42" descr="OS_revised"/>
                <p:cNvPicPr>
                  <a:picLocks noChangeAspect="1" noChangeArrowheads="1"/>
                </p:cNvPicPr>
                <p:nvPr/>
              </p:nvPicPr>
              <p:blipFill>
                <a:blip r:embed="rId11" cstate="print"/>
                <a:srcRect/>
                <a:stretch>
                  <a:fillRect/>
                </a:stretch>
              </p:blipFill>
              <p:spPr bwMode="auto">
                <a:xfrm>
                  <a:off x="2088" y="1716"/>
                  <a:ext cx="207" cy="507"/>
                </a:xfrm>
                <a:prstGeom prst="rect">
                  <a:avLst/>
                </a:prstGeom>
                <a:noFill/>
                <a:ln w="9525">
                  <a:noFill/>
                  <a:miter lim="800000"/>
                  <a:headEnd/>
                  <a:tailEnd/>
                </a:ln>
              </p:spPr>
            </p:pic>
            <p:pic>
              <p:nvPicPr>
                <p:cNvPr id="153" name="Picture 43" descr="OS_revised"/>
                <p:cNvPicPr>
                  <a:picLocks noChangeAspect="1" noChangeArrowheads="1"/>
                </p:cNvPicPr>
                <p:nvPr/>
              </p:nvPicPr>
              <p:blipFill>
                <a:blip r:embed="rId11" cstate="print"/>
                <a:srcRect/>
                <a:stretch>
                  <a:fillRect/>
                </a:stretch>
              </p:blipFill>
              <p:spPr bwMode="auto">
                <a:xfrm>
                  <a:off x="2003" y="1756"/>
                  <a:ext cx="207" cy="507"/>
                </a:xfrm>
                <a:prstGeom prst="rect">
                  <a:avLst/>
                </a:prstGeom>
                <a:noFill/>
                <a:ln w="9525">
                  <a:noFill/>
                  <a:miter lim="800000"/>
                  <a:headEnd/>
                  <a:tailEnd/>
                </a:ln>
              </p:spPr>
            </p:pic>
          </p:grpSp>
        </p:grpSp>
        <p:sp>
          <p:nvSpPr>
            <p:cNvPr id="136" name="Line 45"/>
            <p:cNvSpPr>
              <a:spLocks noChangeShapeType="1"/>
            </p:cNvSpPr>
            <p:nvPr/>
          </p:nvSpPr>
          <p:spPr bwMode="auto">
            <a:xfrm flipV="1">
              <a:off x="1606214" y="3573054"/>
              <a:ext cx="188321" cy="99140"/>
            </a:xfrm>
            <a:prstGeom prst="line">
              <a:avLst/>
            </a:prstGeom>
            <a:noFill/>
            <a:ln w="50800">
              <a:solidFill>
                <a:srgbClr val="43A1FF"/>
              </a:solidFill>
              <a:round/>
              <a:headEnd/>
              <a:tailEnd/>
            </a:ln>
            <a:effectLst>
              <a:prstShdw prst="shdw17" dist="17961" dir="2700000">
                <a:srgbClr val="286199">
                  <a:alpha val="74997"/>
                </a:srgbClr>
              </a:prstShdw>
            </a:effectLst>
          </p:spPr>
          <p:txBody>
            <a:bodyPr>
              <a:prstTxWarp prst="textNoShape">
                <a:avLst/>
              </a:prstTxWarp>
            </a:bodyPr>
            <a:lstStyle/>
            <a:p>
              <a:endParaRPr lang="en-US">
                <a:latin typeface="+mn-lt"/>
              </a:endParaRPr>
            </a:p>
          </p:txBody>
        </p:sp>
      </p:grpSp>
      <p:sp>
        <p:nvSpPr>
          <p:cNvPr id="169" name="Rectangle 168"/>
          <p:cNvSpPr/>
          <p:nvPr/>
        </p:nvSpPr>
        <p:spPr>
          <a:xfrm>
            <a:off x="7647168" y="302107"/>
            <a:ext cx="1321033" cy="1185193"/>
          </a:xfrm>
          <a:prstGeom prst="rect">
            <a:avLst/>
          </a:prstGeom>
          <a:solidFill>
            <a:srgbClr val="D3D3DA">
              <a:alpha val="78000"/>
            </a:srgb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n-lt"/>
              <a:ea typeface=""/>
              <a:cs typeface=""/>
            </a:endParaRPr>
          </a:p>
        </p:txBody>
      </p:sp>
      <p:sp>
        <p:nvSpPr>
          <p:cNvPr id="170" name="Title 8"/>
          <p:cNvSpPr txBox="1">
            <a:spLocks/>
          </p:cNvSpPr>
          <p:nvPr/>
        </p:nvSpPr>
        <p:spPr>
          <a:xfrm>
            <a:off x="7661611" y="391184"/>
            <a:ext cx="1320965" cy="976030"/>
          </a:xfrm>
          <a:prstGeom prst="rect">
            <a:avLst/>
          </a:prstGeom>
        </p:spPr>
        <p:txBody>
          <a:bodyPr vert="horz" lIns="91440" tIns="45720" rIns="91440" bIns="45720" rtlCol="0" anchor="ctr" anchorCtr="0">
            <a:noAutofit/>
          </a:bodyPr>
          <a:lstStyle>
            <a:lvl1pPr algn="l" defTabSz="685891" rtl="0" eaLnBrk="1" latinLnBrk="0" hangingPunct="1">
              <a:lnSpc>
                <a:spcPct val="90000"/>
              </a:lnSpc>
              <a:spcBef>
                <a:spcPct val="0"/>
              </a:spcBef>
              <a:buNone/>
              <a:defRPr lang="en-US" sz="2500" b="0" i="0" kern="1200" spc="0" baseline="0">
                <a:solidFill>
                  <a:srgbClr val="00A2BF"/>
                </a:solidFill>
                <a:latin typeface="+mj-lt"/>
                <a:ea typeface="+mj-ea"/>
                <a:cs typeface="CiscoSans Thin"/>
              </a:defRPr>
            </a:lvl1pPr>
          </a:lstStyle>
          <a:p>
            <a:pPr marL="0" marR="0" lvl="0" indent="0" algn="ctr" defTabSz="685891" rtl="0" eaLnBrk="1" fontAlgn="auto" latinLnBrk="0" hangingPunct="1">
              <a:lnSpc>
                <a:spcPct val="90000"/>
              </a:lnSpc>
              <a:spcBef>
                <a:spcPct val="0"/>
              </a:spcBef>
              <a:spcAft>
                <a:spcPts val="0"/>
              </a:spcAft>
              <a:buClrTx/>
              <a:buSzTx/>
              <a:buFontTx/>
              <a:buNone/>
              <a:tabLst/>
              <a:defRPr/>
            </a:pPr>
            <a:r>
              <a:rPr lang="en-US" sz="1800" b="1" dirty="0" smtClean="0">
                <a:solidFill>
                  <a:schemeClr val="accent1"/>
                </a:solidFill>
                <a:latin typeface="+mn-lt"/>
                <a:ea typeface=""/>
              </a:rPr>
              <a:t>QA Test </a:t>
            </a:r>
            <a:br>
              <a:rPr lang="en-US" sz="1800" b="1" dirty="0" smtClean="0">
                <a:solidFill>
                  <a:schemeClr val="accent1"/>
                </a:solidFill>
                <a:latin typeface="+mn-lt"/>
                <a:ea typeface=""/>
              </a:rPr>
            </a:br>
            <a:r>
              <a:rPr lang="en-US" sz="1800" b="1" dirty="0" err="1" smtClean="0">
                <a:solidFill>
                  <a:schemeClr val="accent1"/>
                </a:solidFill>
                <a:latin typeface="+mn-lt"/>
                <a:ea typeface=""/>
              </a:rPr>
              <a:t>Excercise</a:t>
            </a:r>
            <a:endParaRPr kumimoji="0" lang="en-US" sz="1800" b="1" i="0" u="none" strike="noStrike" kern="1200" cap="none" spc="0" normalizeH="0" baseline="0" noProof="0" dirty="0">
              <a:ln>
                <a:noFill/>
              </a:ln>
              <a:solidFill>
                <a:schemeClr val="accent1"/>
              </a:solidFill>
              <a:effectLst/>
              <a:uLnTx/>
              <a:uFillTx/>
              <a:latin typeface="+mn-lt"/>
              <a:ea typeface=""/>
            </a:endParaRPr>
          </a:p>
        </p:txBody>
      </p:sp>
      <p:sp>
        <p:nvSpPr>
          <p:cNvPr id="4" name="TextBox 3"/>
          <p:cNvSpPr txBox="1"/>
          <p:nvPr/>
        </p:nvSpPr>
        <p:spPr>
          <a:xfrm>
            <a:off x="6015073" y="503470"/>
            <a:ext cx="1505540" cy="369332"/>
          </a:xfrm>
          <a:prstGeom prst="rect">
            <a:avLst/>
          </a:prstGeom>
          <a:noFill/>
        </p:spPr>
        <p:txBody>
          <a:bodyPr wrap="none" rtlCol="0">
            <a:spAutoFit/>
          </a:bodyPr>
          <a:lstStyle/>
          <a:p>
            <a:r>
              <a:rPr lang="en-US" smtClean="0">
                <a:latin typeface="+mn-lt"/>
              </a:rPr>
              <a:t>Stealthwatch</a:t>
            </a:r>
            <a:endParaRPr lang="en-US" dirty="0">
              <a:latin typeface="+mn-lt"/>
            </a:endParaRPr>
          </a:p>
        </p:txBody>
      </p:sp>
      <p:sp>
        <p:nvSpPr>
          <p:cNvPr id="5" name="TextBox 4"/>
          <p:cNvSpPr txBox="1"/>
          <p:nvPr/>
        </p:nvSpPr>
        <p:spPr>
          <a:xfrm>
            <a:off x="2796524" y="4339528"/>
            <a:ext cx="1133644" cy="369332"/>
          </a:xfrm>
          <a:prstGeom prst="rect">
            <a:avLst/>
          </a:prstGeom>
          <a:noFill/>
        </p:spPr>
        <p:txBody>
          <a:bodyPr wrap="none" rtlCol="0">
            <a:spAutoFit/>
          </a:bodyPr>
          <a:lstStyle/>
          <a:p>
            <a:r>
              <a:rPr lang="en-US" dirty="0" err="1" smtClean="0">
                <a:latin typeface="+mn-lt"/>
              </a:rPr>
              <a:t>BlueCoat</a:t>
            </a:r>
            <a:endParaRPr lang="en-US" dirty="0">
              <a:latin typeface="+mn-lt"/>
            </a:endParaRPr>
          </a:p>
        </p:txBody>
      </p:sp>
      <p:sp>
        <p:nvSpPr>
          <p:cNvPr id="6" name="TextBox 5"/>
          <p:cNvSpPr txBox="1"/>
          <p:nvPr/>
        </p:nvSpPr>
        <p:spPr>
          <a:xfrm>
            <a:off x="4761043" y="3720156"/>
            <a:ext cx="453970" cy="369332"/>
          </a:xfrm>
          <a:prstGeom prst="rect">
            <a:avLst/>
          </a:prstGeom>
          <a:noFill/>
        </p:spPr>
        <p:txBody>
          <a:bodyPr wrap="none" rtlCol="0">
            <a:spAutoFit/>
          </a:bodyPr>
          <a:lstStyle/>
          <a:p>
            <a:r>
              <a:rPr lang="en-US" dirty="0" smtClean="0">
                <a:latin typeface="+mn-lt"/>
              </a:rPr>
              <a:t>F5</a:t>
            </a:r>
            <a:endParaRPr lang="en-US" dirty="0">
              <a:latin typeface="+mn-lt"/>
            </a:endParaRPr>
          </a:p>
        </p:txBody>
      </p:sp>
      <p:sp>
        <p:nvSpPr>
          <p:cNvPr id="7" name="TextBox 6"/>
          <p:cNvSpPr txBox="1"/>
          <p:nvPr/>
        </p:nvSpPr>
        <p:spPr>
          <a:xfrm>
            <a:off x="3416308" y="3730950"/>
            <a:ext cx="992579" cy="369332"/>
          </a:xfrm>
          <a:prstGeom prst="rect">
            <a:avLst/>
          </a:prstGeom>
          <a:noFill/>
        </p:spPr>
        <p:txBody>
          <a:bodyPr wrap="none" rtlCol="0">
            <a:spAutoFit/>
          </a:bodyPr>
          <a:lstStyle/>
          <a:p>
            <a:r>
              <a:rPr lang="en-US" smtClean="0">
                <a:latin typeface="+mn-lt"/>
              </a:rPr>
              <a:t>Infoblox</a:t>
            </a:r>
            <a:endParaRPr lang="en-US" dirty="0">
              <a:latin typeface="+mn-lt"/>
            </a:endParaRPr>
          </a:p>
        </p:txBody>
      </p:sp>
      <p:sp>
        <p:nvSpPr>
          <p:cNvPr id="9" name="TextBox 8"/>
          <p:cNvSpPr txBox="1"/>
          <p:nvPr/>
        </p:nvSpPr>
        <p:spPr>
          <a:xfrm>
            <a:off x="6031038" y="4160861"/>
            <a:ext cx="1188146" cy="430887"/>
          </a:xfrm>
          <a:prstGeom prst="rect">
            <a:avLst/>
          </a:prstGeom>
          <a:noFill/>
        </p:spPr>
        <p:txBody>
          <a:bodyPr wrap="none" rtlCol="0">
            <a:spAutoFit/>
          </a:bodyPr>
          <a:lstStyle/>
          <a:p>
            <a:pPr algn="ctr"/>
            <a:r>
              <a:rPr lang="en-US" sz="1050" dirty="0" smtClean="0">
                <a:latin typeface="+mn-lt"/>
              </a:rPr>
              <a:t>Windows</a:t>
            </a:r>
          </a:p>
          <a:p>
            <a:pPr algn="ctr"/>
            <a:r>
              <a:rPr lang="en-US" sz="1050" dirty="0" smtClean="0">
                <a:latin typeface="+mn-lt"/>
              </a:rPr>
              <a:t>Terminal Server</a:t>
            </a:r>
            <a:endParaRPr lang="en-US" sz="1050" dirty="0">
              <a:latin typeface="+mn-lt"/>
            </a:endParaRPr>
          </a:p>
        </p:txBody>
      </p:sp>
      <p:sp>
        <p:nvSpPr>
          <p:cNvPr id="171" name="TextBox 170"/>
          <p:cNvSpPr txBox="1"/>
          <p:nvPr/>
        </p:nvSpPr>
        <p:spPr>
          <a:xfrm>
            <a:off x="7170280" y="4250258"/>
            <a:ext cx="492443" cy="253916"/>
          </a:xfrm>
          <a:prstGeom prst="rect">
            <a:avLst/>
          </a:prstGeom>
          <a:noFill/>
        </p:spPr>
        <p:txBody>
          <a:bodyPr wrap="none" rtlCol="0">
            <a:spAutoFit/>
          </a:bodyPr>
          <a:lstStyle/>
          <a:p>
            <a:pPr algn="ctr"/>
            <a:r>
              <a:rPr lang="en-US" sz="1050" smtClean="0">
                <a:latin typeface="+mn-lt"/>
              </a:rPr>
              <a:t>Citrix</a:t>
            </a:r>
            <a:endParaRPr lang="en-US" sz="1050" dirty="0">
              <a:latin typeface="+mn-lt"/>
            </a:endParaRPr>
          </a:p>
        </p:txBody>
      </p:sp>
    </p:spTree>
    <p:extLst>
      <p:ext uri="{BB962C8B-B14F-4D97-AF65-F5344CB8AC3E}">
        <p14:creationId xmlns:p14="http://schemas.microsoft.com/office/powerpoint/2010/main" val="1209962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wheel(1)">
                                      <p:cBhvr>
                                        <p:cTn id="7" dur="500"/>
                                        <p:tgtEl>
                                          <p:spTgt spid="2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8"/>
                                        </p:tgtEl>
                                        <p:attrNameLst>
                                          <p:attrName>style.visibility</p:attrName>
                                        </p:attrNameLst>
                                      </p:cBhvr>
                                      <p:to>
                                        <p:strVal val="visible"/>
                                      </p:to>
                                    </p:set>
                                    <p:animEffect transition="in" filter="wipe(up)">
                                      <p:cBhvr>
                                        <p:cTn id="11" dur="500"/>
                                        <p:tgtEl>
                                          <p:spTgt spid="26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9"/>
                                        </p:tgtEl>
                                        <p:attrNameLst>
                                          <p:attrName>style.visibility</p:attrName>
                                        </p:attrNameLst>
                                      </p:cBhvr>
                                      <p:to>
                                        <p:strVal val="visible"/>
                                      </p:to>
                                    </p:set>
                                    <p:animEffect transition="in" filter="wheel(1)">
                                      <p:cBhvr>
                                        <p:cTn id="16" dur="500"/>
                                        <p:tgtEl>
                                          <p:spTgt spid="16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wipe(up)">
                                      <p:cBhvr>
                                        <p:cTn id="20"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p:bldP spid="268" grpId="0"/>
      <p:bldP spid="169" grpId="0" animBg="1"/>
      <p:bldP spid="17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a:t>7</a:t>
            </a:r>
            <a:r>
              <a:rPr lang="en-US" altLang="ja-JP" dirty="0" smtClean="0"/>
              <a:t>. </a:t>
            </a:r>
            <a:r>
              <a:rPr lang="ja-JP" altLang="en-US" dirty="0" smtClean="0"/>
              <a:t>参考資料</a:t>
            </a:r>
            <a:endParaRPr lang="en-US" dirty="0"/>
          </a:p>
        </p:txBody>
      </p:sp>
    </p:spTree>
    <p:extLst>
      <p:ext uri="{BB962C8B-B14F-4D97-AF65-F5344CB8AC3E}">
        <p14:creationId xmlns:p14="http://schemas.microsoft.com/office/powerpoint/2010/main" val="1311773045"/>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ja-JP" altLang="en-US" sz="1800" dirty="0" smtClean="0"/>
              <a:t>オーダリングガイド（英語）</a:t>
            </a:r>
            <a:r>
              <a:rPr lang="en-US" altLang="ja-JP" sz="1800" dirty="0" smtClean="0"/>
              <a:t/>
            </a:r>
            <a:br>
              <a:rPr lang="en-US" altLang="ja-JP" sz="1800" dirty="0" smtClean="0"/>
            </a:br>
            <a:r>
              <a:rPr lang="en-US" altLang="ja-JP" sz="1200" dirty="0" smtClean="0">
                <a:hlinkClick r:id="rId3"/>
              </a:rPr>
              <a:t>http</a:t>
            </a:r>
            <a:r>
              <a:rPr lang="en-US" altLang="ja-JP" sz="1200" dirty="0">
                <a:hlinkClick r:id="rId3"/>
              </a:rPr>
              <a:t>://</a:t>
            </a:r>
            <a:r>
              <a:rPr lang="en-US" altLang="ja-JP" sz="1200" dirty="0" err="1">
                <a:hlinkClick r:id="rId3"/>
              </a:rPr>
              <a:t>www.cisco.com</a:t>
            </a:r>
            <a:r>
              <a:rPr lang="en-US" altLang="ja-JP" sz="1200" dirty="0">
                <a:hlinkClick r:id="rId3"/>
              </a:rPr>
              <a:t>/c/dam/</a:t>
            </a:r>
            <a:r>
              <a:rPr lang="en-US" altLang="ja-JP" sz="1200" dirty="0" err="1">
                <a:hlinkClick r:id="rId3"/>
              </a:rPr>
              <a:t>en</a:t>
            </a:r>
            <a:r>
              <a:rPr lang="en-US" altLang="ja-JP" sz="1200" dirty="0">
                <a:hlinkClick r:id="rId3"/>
              </a:rPr>
              <a:t>/us/products/collateral/security/identity-services-engine/guide_c07-656177.pdf</a:t>
            </a:r>
            <a:endParaRPr lang="en-US" altLang="ja-JP" sz="1200" dirty="0" smtClean="0"/>
          </a:p>
          <a:p>
            <a:r>
              <a:rPr lang="ja-JP" altLang="en-US" sz="1800" dirty="0" smtClean="0"/>
              <a:t>データシート（英語）</a:t>
            </a:r>
            <a:endParaRPr lang="en-US" altLang="ja-JP" sz="1800" dirty="0" smtClean="0"/>
          </a:p>
          <a:p>
            <a:pPr marL="292040" lvl="1" indent="0">
              <a:buNone/>
            </a:pPr>
            <a:r>
              <a:rPr lang="en-US" altLang="ja-JP" sz="1200" dirty="0" smtClean="0">
                <a:hlinkClick r:id="rId4"/>
              </a:rPr>
              <a:t>http</a:t>
            </a:r>
            <a:r>
              <a:rPr lang="en-US" altLang="ja-JP" sz="1200" dirty="0">
                <a:hlinkClick r:id="rId4"/>
              </a:rPr>
              <a:t>://www.cisco.com/c/en/us/products/collateral/security/identity-services-engine/data_sheet_c78-656174.</a:t>
            </a:r>
            <a:r>
              <a:rPr lang="en-US" altLang="ja-JP" sz="1200" dirty="0" smtClean="0">
                <a:hlinkClick r:id="rId4"/>
              </a:rPr>
              <a:t>html</a:t>
            </a:r>
            <a:r>
              <a:rPr lang="ja-JP" altLang="en-US" sz="1200" dirty="0" smtClean="0"/>
              <a:t>　</a:t>
            </a:r>
            <a:endParaRPr lang="ja-JP" altLang="en-US" sz="1200" dirty="0"/>
          </a:p>
          <a:p>
            <a:r>
              <a:rPr lang="en-US" sz="1800" dirty="0" err="1" smtClean="0"/>
              <a:t>HowTo</a:t>
            </a:r>
            <a:r>
              <a:rPr lang="en-US" sz="1800" dirty="0" smtClean="0"/>
              <a:t> </a:t>
            </a:r>
            <a:r>
              <a:rPr lang="ja-JP" altLang="en-US" sz="1800" dirty="0" smtClean="0"/>
              <a:t>ガイド（英語）</a:t>
            </a:r>
            <a:endParaRPr lang="en-US" sz="1800" dirty="0" smtClean="0"/>
          </a:p>
          <a:p>
            <a:pPr marL="292040" lvl="1" indent="0">
              <a:buNone/>
            </a:pPr>
            <a:r>
              <a:rPr lang="en-US" altLang="ja-JP" sz="1200" dirty="0" smtClean="0">
                <a:hlinkClick r:id="rId5"/>
              </a:rPr>
              <a:t>https</a:t>
            </a:r>
            <a:r>
              <a:rPr lang="en-US" altLang="ja-JP" sz="1200" dirty="0">
                <a:hlinkClick r:id="rId5"/>
              </a:rPr>
              <a:t>://communities.cisco.com/docs/DOC-</a:t>
            </a:r>
            <a:r>
              <a:rPr lang="en-US" altLang="ja-JP" sz="1200" dirty="0" smtClean="0">
                <a:hlinkClick r:id="rId5"/>
              </a:rPr>
              <a:t>64012</a:t>
            </a:r>
            <a:r>
              <a:rPr lang="en-US" altLang="ja-JP" sz="1200" dirty="0" smtClean="0"/>
              <a:t> </a:t>
            </a:r>
            <a:endParaRPr lang="en-US" sz="1200" dirty="0" smtClean="0"/>
          </a:p>
          <a:p>
            <a:r>
              <a:rPr lang="en-US" sz="1800" dirty="0" err="1"/>
              <a:t>HowTo</a:t>
            </a:r>
            <a:r>
              <a:rPr lang="en-US" sz="1800" dirty="0"/>
              <a:t> </a:t>
            </a:r>
            <a:r>
              <a:rPr lang="ja-JP" altLang="en-US" sz="1800" dirty="0"/>
              <a:t>ガイド</a:t>
            </a:r>
            <a:r>
              <a:rPr lang="ja-JP" altLang="en-US" sz="1800" dirty="0" smtClean="0"/>
              <a:t>（日本語）</a:t>
            </a:r>
            <a:endParaRPr lang="en-US" altLang="ja-JP" sz="1800" dirty="0" smtClean="0"/>
          </a:p>
          <a:p>
            <a:pPr marL="296799" lvl="2" indent="0">
              <a:spcBef>
                <a:spcPts val="1110"/>
              </a:spcBef>
              <a:buNone/>
            </a:pPr>
            <a:r>
              <a:rPr lang="en-US" sz="1200" dirty="0" smtClean="0">
                <a:hlinkClick r:id="rId6"/>
              </a:rPr>
              <a:t>http</a:t>
            </a:r>
            <a:r>
              <a:rPr lang="en-US" sz="1200" dirty="0">
                <a:hlinkClick r:id="rId6"/>
              </a:rPr>
              <a:t>://www.cisco.com/cisco/web/portal/support/docs_listing.html?cid=283801589&amp;locale=ja_JP&amp;itag=</a:t>
            </a:r>
            <a:r>
              <a:rPr lang="en-US" sz="1200" dirty="0" smtClean="0">
                <a:hlinkClick r:id="rId6"/>
              </a:rPr>
              <a:t>prod_des_guides_list</a:t>
            </a:r>
            <a:r>
              <a:rPr lang="en-US" sz="1200" dirty="0" smtClean="0"/>
              <a:t>　</a:t>
            </a:r>
            <a:endParaRPr lang="en-US" sz="1200" dirty="0"/>
          </a:p>
          <a:p>
            <a:pPr lvl="1"/>
            <a:endParaRPr lang="en-US" sz="1400" dirty="0" smtClean="0"/>
          </a:p>
        </p:txBody>
      </p:sp>
      <p:sp>
        <p:nvSpPr>
          <p:cNvPr id="3" name="Title 2"/>
          <p:cNvSpPr>
            <a:spLocks noGrp="1"/>
          </p:cNvSpPr>
          <p:nvPr>
            <p:ph type="title"/>
          </p:nvPr>
        </p:nvSpPr>
        <p:spPr/>
        <p:txBody>
          <a:bodyPr/>
          <a:lstStyle/>
          <a:p>
            <a:r>
              <a:rPr lang="ja-JP" altLang="en-US" sz="2800" dirty="0" smtClean="0"/>
              <a:t>参考</a:t>
            </a:r>
            <a:r>
              <a:rPr lang="en-US" sz="2800" dirty="0" smtClean="0"/>
              <a:t>リンク</a:t>
            </a:r>
            <a:endParaRPr lang="en-US" sz="2800" dirty="0"/>
          </a:p>
        </p:txBody>
      </p:sp>
    </p:spTree>
    <p:extLst>
      <p:ext uri="{BB962C8B-B14F-4D97-AF65-F5344CB8AC3E}">
        <p14:creationId xmlns:p14="http://schemas.microsoft.com/office/powerpoint/2010/main" val="902447213"/>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232914"/>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NBABT_Open and Close Theme_J_20160727 [Read-Only]" id="{5E535B6C-D561-425B-8C1A-E3F7245DECDB}" vid="{4CCA0F08-5E6C-4F0A-A045-AE82EDAB02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TNBABT_Open and Close Theme_J_20160727_tk</Template>
  <TotalTime>2780</TotalTime>
  <Words>6324</Words>
  <Application>Microsoft Office PowerPoint</Application>
  <PresentationFormat>画面に合わせる (16:9)</PresentationFormat>
  <Paragraphs>1775</Paragraphs>
  <Slides>97</Slides>
  <Notes>33</Notes>
  <HiddenSlides>31</HiddenSlides>
  <MMClips>0</MMClips>
  <ScaleCrop>false</ScaleCrop>
  <HeadingPairs>
    <vt:vector size="8" baseType="variant">
      <vt:variant>
        <vt:lpstr>使用されているフォント</vt:lpstr>
      </vt:variant>
      <vt:variant>
        <vt:i4>23</vt:i4>
      </vt:variant>
      <vt:variant>
        <vt:lpstr>テーマ</vt:lpstr>
      </vt:variant>
      <vt:variant>
        <vt:i4>1</vt:i4>
      </vt:variant>
      <vt:variant>
        <vt:lpstr>埋め込まれた OLE サーバー</vt:lpstr>
      </vt:variant>
      <vt:variant>
        <vt:i4>1</vt:i4>
      </vt:variant>
      <vt:variant>
        <vt:lpstr>スライド タイトル</vt:lpstr>
      </vt:variant>
      <vt:variant>
        <vt:i4>97</vt:i4>
      </vt:variant>
    </vt:vector>
  </HeadingPairs>
  <TitlesOfParts>
    <vt:vector size="122" baseType="lpstr">
      <vt:lpstr>Arial Unicode MS</vt:lpstr>
      <vt:lpstr>Ciscolight</vt:lpstr>
      <vt:lpstr>CiscoSans</vt:lpstr>
      <vt:lpstr>CiscoSans ExtraLight</vt:lpstr>
      <vt:lpstr>CiscoSans Thin</vt:lpstr>
      <vt:lpstr>CiscoSansTT</vt:lpstr>
      <vt:lpstr>CiscoSansTT ExtraLight</vt:lpstr>
      <vt:lpstr>CiscoSansTT Light</vt:lpstr>
      <vt:lpstr>Courier</vt:lpstr>
      <vt:lpstr>ＭＳ Ｐゴシック</vt:lpstr>
      <vt:lpstr>ＭＳ Ｐゴシック</vt:lpstr>
      <vt:lpstr>Segoe</vt:lpstr>
      <vt:lpstr>SimSun</vt:lpstr>
      <vt:lpstr>Zapf Dingbats</vt:lpstr>
      <vt:lpstr>ヒラギノ角ゴ ProN W3</vt:lpstr>
      <vt:lpstr>Arial</vt:lpstr>
      <vt:lpstr>Broadway</vt:lpstr>
      <vt:lpstr>Calibri</vt:lpstr>
      <vt:lpstr>Impact</vt:lpstr>
      <vt:lpstr>Segoe UI</vt:lpstr>
      <vt:lpstr>Times New Roman</vt:lpstr>
      <vt:lpstr>Wingdings</vt:lpstr>
      <vt:lpstr>Wingdings 2</vt:lpstr>
      <vt:lpstr>Blue theme 2016 16x9</vt:lpstr>
      <vt:lpstr>think-cell Slide</vt:lpstr>
      <vt:lpstr>[Sec-1]  最新の Identity Services Engine ご紹介</vt:lpstr>
      <vt:lpstr>アジェンダ</vt:lpstr>
      <vt:lpstr>1. ISEとは</vt:lpstr>
      <vt:lpstr>Cisco Identity Services Engine (ISE)</vt:lpstr>
      <vt:lpstr>ISEで実現するセキュアアクセス</vt:lpstr>
      <vt:lpstr>サポート認証方式</vt:lpstr>
      <vt:lpstr>TACACS+ : デバイス管理のためのAAA</vt:lpstr>
      <vt:lpstr>ISEが提供する接続端末への各種サービス</vt:lpstr>
      <vt:lpstr>デバイスプロファイリング</vt:lpstr>
      <vt:lpstr>プロファイリングデータの利活用</vt:lpstr>
      <vt:lpstr>エンドポイントセキュリティ連携 </vt:lpstr>
      <vt:lpstr>参考）アセスメント/修復 対応項目一覧</vt:lpstr>
      <vt:lpstr>参考）　Cisco ISEとMDMの連携で、 ネットワークとデバイスのセキュリティを提供</vt:lpstr>
      <vt:lpstr>セルフプロビジョニング（証明書配布）</vt:lpstr>
      <vt:lpstr>ISE 認証局機能　証明書発行機能拡張</vt:lpstr>
      <vt:lpstr>マイデバイスポータル</vt:lpstr>
      <vt:lpstr>ゲストアクセスサービス</vt:lpstr>
      <vt:lpstr>2. ISEで実現できる付加価値 　　- 連携ソリューション紹介</vt:lpstr>
      <vt:lpstr>新たに追加すべきセキュリティ対策</vt:lpstr>
      <vt:lpstr>Identity Services Engine </vt:lpstr>
      <vt:lpstr>Identityを基に各Serviceを提供するEngine</vt:lpstr>
      <vt:lpstr>Identityを基に各Serviceを提供するEngine</vt:lpstr>
      <vt:lpstr>TrustSec </vt:lpstr>
      <vt:lpstr>Cisco Platform eXchange Grid テクノロジー</vt:lpstr>
      <vt:lpstr>Network as a Sensor and Enforcer 感染端末隔離の仕組み</vt:lpstr>
      <vt:lpstr>ISE pxGrid + ANC 機能による端末自動隔離</vt:lpstr>
      <vt:lpstr>ロケーションベースのアクセス制御</vt:lpstr>
      <vt:lpstr>3. ISEの構成、ライセンス</vt:lpstr>
      <vt:lpstr>導入構成</vt:lpstr>
      <vt:lpstr>ノード概要</vt:lpstr>
      <vt:lpstr>デプロイメントモードの選択</vt:lpstr>
      <vt:lpstr>ISE配置デザイン(1)  冗長構成</vt:lpstr>
      <vt:lpstr>ISE配置デザイン(2)  分散構成</vt:lpstr>
      <vt:lpstr>ISE配置デザイン(3) 大規模分散構成</vt:lpstr>
      <vt:lpstr>参考）35xx プラットフォームスケーリング比較</vt:lpstr>
      <vt:lpstr>ISE ライセンス概要</vt:lpstr>
      <vt:lpstr>ISE 利用用途とライセンス</vt:lpstr>
      <vt:lpstr>4. 認証、認可について</vt:lpstr>
      <vt:lpstr>ISE基本動作</vt:lpstr>
      <vt:lpstr>認証・認可設定の構造と処理フロー Simple View (ISE Default)</vt:lpstr>
      <vt:lpstr>ポリシー設計の基礎</vt:lpstr>
      <vt:lpstr>Policy Sets Disabled (Default)</vt:lpstr>
      <vt:lpstr>Policy Sets Enabled</vt:lpstr>
      <vt:lpstr>Authorization Policy 設定サンプル コンディションに応じたポリシー管理</vt:lpstr>
      <vt:lpstr>認可“コンディション”の構成アトリビュートサンプル</vt:lpstr>
      <vt:lpstr>RADIUSアトリビュートの利用</vt:lpstr>
      <vt:lpstr>5. サンプル設定</vt:lpstr>
      <vt:lpstr>認証・認可ポリシー 設定サンプル</vt:lpstr>
      <vt:lpstr>設定サンプル (1)  ユーザ認証＋端末制御</vt:lpstr>
      <vt:lpstr>Authorization Policy 設定例</vt:lpstr>
      <vt:lpstr>Identity Groupとは</vt:lpstr>
      <vt:lpstr>内部データベースへのMACアドレス追加</vt:lpstr>
      <vt:lpstr>Identity Groupの作成</vt:lpstr>
      <vt:lpstr>MACアドレス登録方法 (〜ISE2.0)</vt:lpstr>
      <vt:lpstr>MACアドレス登録方法 (ISE 2.1〜)</vt:lpstr>
      <vt:lpstr>設定サンプル(2)  証明書認証</vt:lpstr>
      <vt:lpstr>Authorization Policy 設定例</vt:lpstr>
      <vt:lpstr>設定サンプル (3)  ゲストアクセス</vt:lpstr>
      <vt:lpstr>設定サンプル (3)  ゲストアクセス - Central Web Auth (CWA) フロー </vt:lpstr>
      <vt:lpstr>設定サンプル (3)  ゲストアクセス</vt:lpstr>
      <vt:lpstr>設定サンプル (4)  セルフプロビジョニング（BYOD）</vt:lpstr>
      <vt:lpstr>設定サンプル (4)  セルフプロビジョニング（BYOD）</vt:lpstr>
      <vt:lpstr>設定サンプル (4)  セルフプロビジョニング（BYOD）: iOS Device</vt:lpstr>
      <vt:lpstr>PowerPoint プレゼンテーション</vt:lpstr>
      <vt:lpstr>6. ISE2.0以降の新機能</vt:lpstr>
      <vt:lpstr>TACACS+</vt:lpstr>
      <vt:lpstr>Device Admin Service 有効化（デフォルト無効）</vt:lpstr>
      <vt:lpstr>TACACS+ 有効化ノード例</vt:lpstr>
      <vt:lpstr>管理GUI: TACACS Work Center</vt:lpstr>
      <vt:lpstr>TACACS 設定 : Network Devices</vt:lpstr>
      <vt:lpstr>TACACS 設定 : Command Set</vt:lpstr>
      <vt:lpstr>TACACS 設定 : Shell Profile</vt:lpstr>
      <vt:lpstr>TACACS 設定 : Device Admin Policy （例：Cisco IOS）</vt:lpstr>
      <vt:lpstr>TACACS 設定 : Device Admin Policy （例：Cisco IOS）</vt:lpstr>
      <vt:lpstr>TACACS Livelog</vt:lpstr>
      <vt:lpstr>3rd パーティ機器のサポート</vt:lpstr>
      <vt:lpstr>他社製品サポート</vt:lpstr>
      <vt:lpstr>試験済み製品</vt:lpstr>
      <vt:lpstr>Network Device Profile</vt:lpstr>
      <vt:lpstr>TrustSec機能拡張</vt:lpstr>
      <vt:lpstr>TrustSec Enhancements</vt:lpstr>
      <vt:lpstr>従来のTrustSec SGTアサインとSXP通信</vt:lpstr>
      <vt:lpstr>ISE 2.0 SXP Speakerサポート</vt:lpstr>
      <vt:lpstr>EasyConnect (EZC)</vt:lpstr>
      <vt:lpstr>EasyConnect (EZC) で何がEasyに？</vt:lpstr>
      <vt:lpstr>EasyConnectにおける考慮点</vt:lpstr>
      <vt:lpstr>EasyConnect のアーキテクチャ</vt:lpstr>
      <vt:lpstr>EasyConnect ユーザID取得</vt:lpstr>
      <vt:lpstr>EasyConnect 認可</vt:lpstr>
      <vt:lpstr>Easy Connect ネットワークセッション</vt:lpstr>
      <vt:lpstr>EasyConnect – ユーザログオフ</vt:lpstr>
      <vt:lpstr>7. 今後のISEの展望</vt:lpstr>
      <vt:lpstr>ビジョン</vt:lpstr>
      <vt:lpstr>PowerPoint プレゼンテーション</vt:lpstr>
      <vt:lpstr>7. 参考資料</vt:lpstr>
      <vt:lpstr>参考リンク</vt:lpstr>
      <vt:lpstr>PowerPoint プレゼンテーション</vt:lpstr>
    </vt:vector>
  </TitlesOfParts>
  <Company>Cisco Systems,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Toyomi Kitamura -T (toykitam - Adecco at Cisco)</dc:creator>
  <cp:lastModifiedBy>mueoka</cp:lastModifiedBy>
  <cp:revision>27</cp:revision>
  <dcterms:created xsi:type="dcterms:W3CDTF">2016-07-27T07:52:09Z</dcterms:created>
  <dcterms:modified xsi:type="dcterms:W3CDTF">2016-12-08T02:24:31Z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