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0" r:id="rId1"/>
  </p:sldMasterIdLst>
  <p:notesMasterIdLst>
    <p:notesMasterId r:id="rId41"/>
  </p:notesMasterIdLst>
  <p:handoutMasterIdLst>
    <p:handoutMasterId r:id="rId42"/>
  </p:handoutMasterIdLst>
  <p:sldIdLst>
    <p:sldId id="468" r:id="rId2"/>
    <p:sldId id="490" r:id="rId3"/>
    <p:sldId id="491" r:id="rId4"/>
    <p:sldId id="492" r:id="rId5"/>
    <p:sldId id="530" r:id="rId6"/>
    <p:sldId id="532" r:id="rId7"/>
    <p:sldId id="537" r:id="rId8"/>
    <p:sldId id="536" r:id="rId9"/>
    <p:sldId id="535" r:id="rId10"/>
    <p:sldId id="533" r:id="rId11"/>
    <p:sldId id="493" r:id="rId12"/>
    <p:sldId id="494" r:id="rId13"/>
    <p:sldId id="496" r:id="rId14"/>
    <p:sldId id="554" r:id="rId15"/>
    <p:sldId id="498" r:id="rId16"/>
    <p:sldId id="555" r:id="rId17"/>
    <p:sldId id="500" r:id="rId18"/>
    <p:sldId id="552" r:id="rId19"/>
    <p:sldId id="502" r:id="rId20"/>
    <p:sldId id="503" r:id="rId21"/>
    <p:sldId id="504" r:id="rId22"/>
    <p:sldId id="505" r:id="rId23"/>
    <p:sldId id="506" r:id="rId24"/>
    <p:sldId id="507" r:id="rId25"/>
    <p:sldId id="508" r:id="rId26"/>
    <p:sldId id="509" r:id="rId27"/>
    <p:sldId id="510" r:id="rId28"/>
    <p:sldId id="511" r:id="rId29"/>
    <p:sldId id="512" r:id="rId30"/>
    <p:sldId id="513" r:id="rId31"/>
    <p:sldId id="514" r:id="rId32"/>
    <p:sldId id="539" r:id="rId33"/>
    <p:sldId id="517" r:id="rId34"/>
    <p:sldId id="543" r:id="rId35"/>
    <p:sldId id="548" r:id="rId36"/>
    <p:sldId id="546" r:id="rId37"/>
    <p:sldId id="547" r:id="rId38"/>
    <p:sldId id="542" r:id="rId39"/>
    <p:sldId id="453" r:id="rId4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61C"/>
    <a:srgbClr val="335FFA"/>
    <a:srgbClr val="90BDDB"/>
    <a:srgbClr val="2C92B6"/>
    <a:srgbClr val="349A97"/>
    <a:srgbClr val="AB0810"/>
    <a:srgbClr val="FDBE24"/>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31" autoAdjust="0"/>
    <p:restoredTop sz="90801" autoAdjust="0"/>
  </p:normalViewPr>
  <p:slideViewPr>
    <p:cSldViewPr snapToGrid="0" snapToObjects="1" showGuides="1">
      <p:cViewPr varScale="1">
        <p:scale>
          <a:sx n="124" d="100"/>
          <a:sy n="124" d="100"/>
        </p:scale>
        <p:origin x="-342" y="-90"/>
      </p:cViewPr>
      <p:guideLst>
        <p:guide orient="horz" pos="307"/>
        <p:guide orient="horz" pos="3053"/>
        <p:guide pos="2741"/>
        <p:guide pos="2453"/>
        <p:guide pos="5558"/>
        <p:guide pos="3998"/>
      </p:guideLst>
    </p:cSldViewPr>
  </p:slideViewPr>
  <p:outlineViewPr>
    <p:cViewPr>
      <p:scale>
        <a:sx n="33" d="100"/>
        <a:sy n="33" d="100"/>
      </p:scale>
      <p:origin x="0" y="96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15.jpeg"/><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顧客数</c:v>
                </c:pt>
              </c:strCache>
            </c:strRef>
          </c:tx>
          <c:spPr>
            <a:solidFill>
              <a:srgbClr val="0070C0"/>
            </a:solidFill>
          </c:spPr>
          <c:invertIfNegative val="0"/>
          <c:cat>
            <c:numRef>
              <c:f>Sheet1!$A$2:$A$14</c:f>
              <c:numCache>
                <c:formatCode>General</c:formatCode>
                <c:ptCount val="13"/>
                <c:pt idx="0" formatCode="0">
                  <c:v>2003</c:v>
                </c:pt>
                <c:pt idx="1">
                  <c:v>2004</c:v>
                </c:pt>
                <c:pt idx="2">
                  <c:v>2005</c:v>
                </c:pt>
                <c:pt idx="3" formatCode="0">
                  <c:v>2006</c:v>
                </c:pt>
                <c:pt idx="4">
                  <c:v>2007</c:v>
                </c:pt>
                <c:pt idx="5">
                  <c:v>2008</c:v>
                </c:pt>
                <c:pt idx="6" formatCode="0">
                  <c:v>2009</c:v>
                </c:pt>
                <c:pt idx="7">
                  <c:v>2010</c:v>
                </c:pt>
                <c:pt idx="8">
                  <c:v>2011</c:v>
                </c:pt>
                <c:pt idx="9" formatCode="0">
                  <c:v>2012</c:v>
                </c:pt>
                <c:pt idx="10">
                  <c:v>2013</c:v>
                </c:pt>
                <c:pt idx="11">
                  <c:v>2014</c:v>
                </c:pt>
                <c:pt idx="12" formatCode="0">
                  <c:v>2015</c:v>
                </c:pt>
              </c:numCache>
            </c:numRef>
          </c:cat>
          <c:val>
            <c:numRef>
              <c:f>Sheet1!$B$2:$B$14</c:f>
              <c:numCache>
                <c:formatCode>General</c:formatCode>
                <c:ptCount val="13"/>
                <c:pt idx="0">
                  <c:v>20</c:v>
                </c:pt>
                <c:pt idx="1">
                  <c:v>100</c:v>
                </c:pt>
                <c:pt idx="2">
                  <c:v>150</c:v>
                </c:pt>
                <c:pt idx="3">
                  <c:v>300</c:v>
                </c:pt>
                <c:pt idx="4">
                  <c:v>400</c:v>
                </c:pt>
                <c:pt idx="5">
                  <c:v>500</c:v>
                </c:pt>
                <c:pt idx="6">
                  <c:v>700</c:v>
                </c:pt>
                <c:pt idx="7">
                  <c:v>800</c:v>
                </c:pt>
                <c:pt idx="8">
                  <c:v>900</c:v>
                </c:pt>
                <c:pt idx="9" formatCode="#,##0">
                  <c:v>1000</c:v>
                </c:pt>
                <c:pt idx="10" formatCode="#,##0">
                  <c:v>1500</c:v>
                </c:pt>
                <c:pt idx="11" formatCode="#,##0">
                  <c:v>2000</c:v>
                </c:pt>
                <c:pt idx="12" formatCode="#,##0">
                  <c:v>3000</c:v>
                </c:pt>
              </c:numCache>
            </c:numRef>
          </c:val>
        </c:ser>
        <c:ser>
          <c:idx val="1"/>
          <c:order val="1"/>
          <c:tx>
            <c:strRef>
              <c:f>Sheet1!$C$1</c:f>
              <c:strCache>
                <c:ptCount val="1"/>
                <c:pt idx="0">
                  <c:v>列1</c:v>
                </c:pt>
              </c:strCache>
            </c:strRef>
          </c:tx>
          <c:invertIfNegative val="0"/>
          <c:cat>
            <c:numRef>
              <c:f>Sheet1!$A$2:$A$14</c:f>
              <c:numCache>
                <c:formatCode>General</c:formatCode>
                <c:ptCount val="13"/>
                <c:pt idx="0" formatCode="0">
                  <c:v>2003</c:v>
                </c:pt>
                <c:pt idx="1">
                  <c:v>2004</c:v>
                </c:pt>
                <c:pt idx="2">
                  <c:v>2005</c:v>
                </c:pt>
                <c:pt idx="3" formatCode="0">
                  <c:v>2006</c:v>
                </c:pt>
                <c:pt idx="4">
                  <c:v>2007</c:v>
                </c:pt>
                <c:pt idx="5">
                  <c:v>2008</c:v>
                </c:pt>
                <c:pt idx="6" formatCode="0">
                  <c:v>2009</c:v>
                </c:pt>
                <c:pt idx="7">
                  <c:v>2010</c:v>
                </c:pt>
                <c:pt idx="8">
                  <c:v>2011</c:v>
                </c:pt>
                <c:pt idx="9" formatCode="0">
                  <c:v>2012</c:v>
                </c:pt>
                <c:pt idx="10">
                  <c:v>2013</c:v>
                </c:pt>
                <c:pt idx="11">
                  <c:v>2014</c:v>
                </c:pt>
                <c:pt idx="12" formatCode="0">
                  <c:v>2015</c:v>
                </c:pt>
              </c:numCache>
            </c:numRef>
          </c:cat>
          <c:val>
            <c:numRef>
              <c:f>Sheet1!$C$2:$C$14</c:f>
              <c:numCache>
                <c:formatCode>General</c:formatCode>
                <c:ptCount val="13"/>
              </c:numCache>
            </c:numRef>
          </c:val>
        </c:ser>
        <c:ser>
          <c:idx val="2"/>
          <c:order val="2"/>
          <c:tx>
            <c:strRef>
              <c:f>Sheet1!$D$1</c:f>
              <c:strCache>
                <c:ptCount val="1"/>
                <c:pt idx="0">
                  <c:v>列2</c:v>
                </c:pt>
              </c:strCache>
            </c:strRef>
          </c:tx>
          <c:invertIfNegative val="0"/>
          <c:cat>
            <c:numRef>
              <c:f>Sheet1!$A$2:$A$14</c:f>
              <c:numCache>
                <c:formatCode>General</c:formatCode>
                <c:ptCount val="13"/>
                <c:pt idx="0" formatCode="0">
                  <c:v>2003</c:v>
                </c:pt>
                <c:pt idx="1">
                  <c:v>2004</c:v>
                </c:pt>
                <c:pt idx="2">
                  <c:v>2005</c:v>
                </c:pt>
                <c:pt idx="3" formatCode="0">
                  <c:v>2006</c:v>
                </c:pt>
                <c:pt idx="4">
                  <c:v>2007</c:v>
                </c:pt>
                <c:pt idx="5">
                  <c:v>2008</c:v>
                </c:pt>
                <c:pt idx="6" formatCode="0">
                  <c:v>2009</c:v>
                </c:pt>
                <c:pt idx="7">
                  <c:v>2010</c:v>
                </c:pt>
                <c:pt idx="8">
                  <c:v>2011</c:v>
                </c:pt>
                <c:pt idx="9" formatCode="0">
                  <c:v>2012</c:v>
                </c:pt>
                <c:pt idx="10">
                  <c:v>2013</c:v>
                </c:pt>
                <c:pt idx="11">
                  <c:v>2014</c:v>
                </c:pt>
                <c:pt idx="12" formatCode="0">
                  <c:v>2015</c:v>
                </c:pt>
              </c:numCache>
            </c:numRef>
          </c:cat>
          <c:val>
            <c:numRef>
              <c:f>Sheet1!$D$2:$D$14</c:f>
              <c:numCache>
                <c:formatCode>General</c:formatCode>
                <c:ptCount val="13"/>
              </c:numCache>
            </c:numRef>
          </c:val>
        </c:ser>
        <c:ser>
          <c:idx val="3"/>
          <c:order val="3"/>
          <c:tx>
            <c:strRef>
              <c:f>Sheet1!$E$1</c:f>
              <c:strCache>
                <c:ptCount val="1"/>
                <c:pt idx="0">
                  <c:v>列3</c:v>
                </c:pt>
              </c:strCache>
            </c:strRef>
          </c:tx>
          <c:invertIfNegative val="0"/>
          <c:cat>
            <c:numRef>
              <c:f>Sheet1!$A$2:$A$14</c:f>
              <c:numCache>
                <c:formatCode>General</c:formatCode>
                <c:ptCount val="13"/>
                <c:pt idx="0" formatCode="0">
                  <c:v>2003</c:v>
                </c:pt>
                <c:pt idx="1">
                  <c:v>2004</c:v>
                </c:pt>
                <c:pt idx="2">
                  <c:v>2005</c:v>
                </c:pt>
                <c:pt idx="3" formatCode="0">
                  <c:v>2006</c:v>
                </c:pt>
                <c:pt idx="4">
                  <c:v>2007</c:v>
                </c:pt>
                <c:pt idx="5">
                  <c:v>2008</c:v>
                </c:pt>
                <c:pt idx="6" formatCode="0">
                  <c:v>2009</c:v>
                </c:pt>
                <c:pt idx="7">
                  <c:v>2010</c:v>
                </c:pt>
                <c:pt idx="8">
                  <c:v>2011</c:v>
                </c:pt>
                <c:pt idx="9" formatCode="0">
                  <c:v>2012</c:v>
                </c:pt>
                <c:pt idx="10">
                  <c:v>2013</c:v>
                </c:pt>
                <c:pt idx="11">
                  <c:v>2014</c:v>
                </c:pt>
                <c:pt idx="12" formatCode="0">
                  <c:v>2015</c:v>
                </c:pt>
              </c:numCache>
            </c:numRef>
          </c:cat>
          <c:val>
            <c:numRef>
              <c:f>Sheet1!$E$2:$E$14</c:f>
              <c:numCache>
                <c:formatCode>General</c:formatCode>
                <c:ptCount val="13"/>
              </c:numCache>
            </c:numRef>
          </c:val>
        </c:ser>
        <c:dLbls>
          <c:showLegendKey val="0"/>
          <c:showVal val="0"/>
          <c:showCatName val="0"/>
          <c:showSerName val="0"/>
          <c:showPercent val="0"/>
          <c:showBubbleSize val="0"/>
        </c:dLbls>
        <c:gapWidth val="150"/>
        <c:shape val="cylinder"/>
        <c:axId val="117235712"/>
        <c:axId val="117237248"/>
        <c:axId val="0"/>
      </c:bar3DChart>
      <c:catAx>
        <c:axId val="117235712"/>
        <c:scaling>
          <c:orientation val="minMax"/>
        </c:scaling>
        <c:delete val="0"/>
        <c:axPos val="b"/>
        <c:numFmt formatCode="0" sourceLinked="1"/>
        <c:majorTickMark val="out"/>
        <c:minorTickMark val="none"/>
        <c:tickLblPos val="nextTo"/>
        <c:txPr>
          <a:bodyPr/>
          <a:lstStyle/>
          <a:p>
            <a:pPr>
              <a:defRPr b="1">
                <a:solidFill>
                  <a:schemeClr val="tx2"/>
                </a:solidFill>
              </a:defRPr>
            </a:pPr>
            <a:endParaRPr lang="ja-JP"/>
          </a:p>
        </c:txPr>
        <c:crossAx val="117237248"/>
        <c:crosses val="autoZero"/>
        <c:auto val="1"/>
        <c:lblAlgn val="ctr"/>
        <c:lblOffset val="100"/>
        <c:noMultiLvlLbl val="0"/>
      </c:catAx>
      <c:valAx>
        <c:axId val="117237248"/>
        <c:scaling>
          <c:orientation val="minMax"/>
        </c:scaling>
        <c:delete val="0"/>
        <c:axPos val="l"/>
        <c:majorGridlines/>
        <c:numFmt formatCode="General" sourceLinked="1"/>
        <c:majorTickMark val="out"/>
        <c:minorTickMark val="none"/>
        <c:tickLblPos val="nextTo"/>
        <c:txPr>
          <a:bodyPr/>
          <a:lstStyle/>
          <a:p>
            <a:pPr>
              <a:defRPr b="1">
                <a:solidFill>
                  <a:schemeClr val="tx2"/>
                </a:solidFill>
              </a:defRPr>
            </a:pPr>
            <a:endParaRPr lang="ja-JP"/>
          </a:p>
        </c:txPr>
        <c:crossAx val="117235712"/>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666982609281"/>
          <c:y val="2.3206874794026298E-2"/>
          <c:w val="0.724358974358987"/>
          <c:h val="0.95358649789029504"/>
        </c:manualLayout>
      </c:layout>
      <c:pieChart>
        <c:varyColors val="1"/>
        <c:ser>
          <c:idx val="0"/>
          <c:order val="0"/>
          <c:tx>
            <c:strRef>
              <c:f>Sheet1!$B$1</c:f>
              <c:strCache>
                <c:ptCount val="1"/>
                <c:pt idx="0">
                  <c:v>Series 1</c:v>
                </c:pt>
              </c:strCache>
            </c:strRef>
          </c:tx>
          <c:spPr>
            <a:solidFill>
              <a:srgbClr val="0183B7"/>
            </a:solidFill>
            <a:ln w="23063">
              <a:solidFill>
                <a:srgbClr val="FFFFFF">
                  <a:lumMod val="85000"/>
                </a:srgbClr>
              </a:solidFill>
            </a:ln>
          </c:spPr>
          <c:dPt>
            <c:idx val="0"/>
            <c:bubble3D val="0"/>
            <c:spPr>
              <a:blipFill>
                <a:blip xmlns:r="http://schemas.openxmlformats.org/officeDocument/2006/relationships" r:embed="rId2"/>
                <a:stretch>
                  <a:fillRect/>
                </a:stretch>
              </a:blipFill>
              <a:ln w="23063">
                <a:solidFill>
                  <a:srgbClr val="FFFFFF">
                    <a:lumMod val="85000"/>
                  </a:srgbClr>
                </a:solidFill>
              </a:ln>
            </c:spPr>
          </c:dPt>
          <c:dPt>
            <c:idx val="1"/>
            <c:bubble3D val="0"/>
            <c:spPr>
              <a:solidFill>
                <a:srgbClr val="FFFFFF">
                  <a:lumMod val="65000"/>
                </a:srgbClr>
              </a:solidFill>
              <a:ln w="23063">
                <a:solidFill>
                  <a:srgbClr val="FFFFFF">
                    <a:lumMod val="85000"/>
                  </a:srgbClr>
                </a:solidFill>
              </a:ln>
            </c:spPr>
          </c:dPt>
          <c:dPt>
            <c:idx val="2"/>
            <c:bubble3D val="0"/>
            <c:spPr>
              <a:solidFill>
                <a:srgbClr val="FFFFFF">
                  <a:lumMod val="65000"/>
                </a:srgbClr>
              </a:solidFill>
              <a:ln w="23063">
                <a:solidFill>
                  <a:srgbClr val="FFFFFF">
                    <a:lumMod val="85000"/>
                  </a:srgbClr>
                </a:solidFill>
              </a:ln>
            </c:spPr>
          </c:dPt>
          <c:dPt>
            <c:idx val="3"/>
            <c:bubble3D val="0"/>
            <c:spPr>
              <a:solidFill>
                <a:srgbClr val="FFFFFF">
                  <a:lumMod val="65000"/>
                </a:srgbClr>
              </a:solidFill>
              <a:ln w="23063">
                <a:solidFill>
                  <a:srgbClr val="FFFFFF">
                    <a:lumMod val="85000"/>
                  </a:srgbClr>
                </a:solidFill>
              </a:ln>
            </c:spPr>
          </c:dPt>
          <c:dPt>
            <c:idx val="4"/>
            <c:bubble3D val="0"/>
            <c:spPr>
              <a:solidFill>
                <a:srgbClr val="A6A6A6"/>
              </a:solidFill>
              <a:ln w="23063">
                <a:solidFill>
                  <a:srgbClr val="FFFFFF">
                    <a:lumMod val="85000"/>
                  </a:srgbClr>
                </a:solidFill>
              </a:ln>
            </c:spPr>
          </c:dPt>
          <c:dPt>
            <c:idx val="5"/>
            <c:bubble3D val="0"/>
            <c:spPr>
              <a:solidFill>
                <a:srgbClr val="A6A6A6"/>
              </a:solidFill>
              <a:ln w="23063">
                <a:solidFill>
                  <a:srgbClr val="FFFFFF">
                    <a:lumMod val="85000"/>
                  </a:srgbClr>
                </a:solidFill>
              </a:ln>
            </c:spPr>
          </c:dPt>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51</c:v>
                </c:pt>
                <c:pt idx="1">
                  <c:v>9</c:v>
                </c:pt>
                <c:pt idx="2">
                  <c:v>20</c:v>
                </c:pt>
                <c:pt idx="3">
                  <c:v>11</c:v>
                </c:pt>
                <c:pt idx="4">
                  <c:v>5</c:v>
                </c:pt>
                <c:pt idx="5">
                  <c:v>4</c:v>
                </c:pt>
              </c:numCache>
            </c:numRef>
          </c:val>
        </c:ser>
        <c:ser>
          <c:idx val="1"/>
          <c:order val="1"/>
          <c:tx>
            <c:strRef>
              <c:f>Sheet1!$C$1</c:f>
              <c:strCache>
                <c:ptCount val="1"/>
                <c:pt idx="0">
                  <c:v>Column1</c:v>
                </c:pt>
              </c:strCache>
            </c:strRef>
          </c:tx>
          <c:cat>
            <c:strRef>
              <c:f>Sheet1!$A$2:$A$7</c:f>
              <c:strCache>
                <c:ptCount val="6"/>
                <c:pt idx="0">
                  <c:v>Category 1</c:v>
                </c:pt>
                <c:pt idx="1">
                  <c:v>Category 2</c:v>
                </c:pt>
                <c:pt idx="2">
                  <c:v>Category 3</c:v>
                </c:pt>
                <c:pt idx="3">
                  <c:v>Category 4</c:v>
                </c:pt>
                <c:pt idx="4">
                  <c:v>Category 5</c:v>
                </c:pt>
                <c:pt idx="5">
                  <c:v>Category 6</c:v>
                </c:pt>
              </c:strCache>
            </c:strRef>
          </c:cat>
          <c:val>
            <c:numRef>
              <c:f>Sheet1!$C$2:$C$7</c:f>
              <c:numCache>
                <c:formatCode>General</c:formatCode>
                <c:ptCount val="6"/>
              </c:numCache>
            </c:numRef>
          </c:val>
        </c:ser>
        <c:ser>
          <c:idx val="2"/>
          <c:order val="2"/>
          <c:tx>
            <c:strRef>
              <c:f>Sheet1!$D$1</c:f>
              <c:strCache>
                <c:ptCount val="1"/>
                <c:pt idx="0">
                  <c:v>Column2</c:v>
                </c:pt>
              </c:strCache>
            </c:strRef>
          </c:tx>
          <c:cat>
            <c:strRef>
              <c:f>Sheet1!$A$2:$A$7</c:f>
              <c:strCache>
                <c:ptCount val="6"/>
                <c:pt idx="0">
                  <c:v>Category 1</c:v>
                </c:pt>
                <c:pt idx="1">
                  <c:v>Category 2</c:v>
                </c:pt>
                <c:pt idx="2">
                  <c:v>Category 3</c:v>
                </c:pt>
                <c:pt idx="3">
                  <c:v>Category 4</c:v>
                </c:pt>
                <c:pt idx="4">
                  <c:v>Category 5</c:v>
                </c:pt>
                <c:pt idx="5">
                  <c:v>Category 6</c:v>
                </c:pt>
              </c:strCache>
            </c:strRef>
          </c:cat>
          <c:val>
            <c:numRef>
              <c:f>Sheet1!$D$2:$D$7</c:f>
              <c:numCache>
                <c:formatCode>General</c:formatCode>
                <c:ptCount val="6"/>
              </c:numCache>
            </c:numRef>
          </c:val>
        </c:ser>
        <c:dLbls>
          <c:showLegendKey val="0"/>
          <c:showVal val="0"/>
          <c:showCatName val="0"/>
          <c:showSerName val="0"/>
          <c:showPercent val="0"/>
          <c:showBubbleSize val="0"/>
          <c:showLeaderLines val="1"/>
        </c:dLbls>
        <c:firstSliceAng val="0"/>
      </c:pieChart>
      <c:spPr>
        <a:noFill/>
        <a:ln w="23063">
          <a:noFill/>
        </a:ln>
      </c:spPr>
    </c:plotArea>
    <c:plotVisOnly val="1"/>
    <c:dispBlanksAs val="zero"/>
    <c:showDLblsOverMax val="0"/>
  </c:chart>
  <c:spPr>
    <a:noFill/>
    <a:ln>
      <a:noFill/>
    </a:ln>
  </c:spPr>
  <c:txPr>
    <a:bodyPr/>
    <a:lstStyle/>
    <a:p>
      <a:pPr>
        <a:defRPr sz="1317" b="1" i="0" u="none" strike="noStrike" baseline="0">
          <a:solidFill>
            <a:srgbClr val="000000"/>
          </a:solidFill>
          <a:latin typeface="Arial"/>
          <a:ea typeface="Arial"/>
          <a:cs typeface="Aria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WebEx</a:t>
            </a:r>
            <a:r>
              <a:rPr lang="ja-JP"/>
              <a:t>利用者統計データ</a:t>
            </a:r>
          </a:p>
        </c:rich>
      </c:tx>
      <c:layout>
        <c:manualLayout>
          <c:xMode val="edge"/>
          <c:yMode val="edge"/>
          <c:x val="0.28632508983139338"/>
          <c:y val="0.17468705484674921"/>
        </c:manualLayout>
      </c:layout>
      <c:overlay val="0"/>
    </c:title>
    <c:autoTitleDeleted val="0"/>
    <c:plotArea>
      <c:layout>
        <c:manualLayout>
          <c:layoutTarget val="inner"/>
          <c:xMode val="edge"/>
          <c:yMode val="edge"/>
          <c:x val="5.8765183041061583E-2"/>
          <c:y val="0.36383049509853232"/>
          <c:w val="0.91076316375418442"/>
          <c:h val="0.40676461834023331"/>
        </c:manualLayout>
      </c:layout>
      <c:barChart>
        <c:barDir val="col"/>
        <c:grouping val="clustered"/>
        <c:varyColors val="0"/>
        <c:ser>
          <c:idx val="0"/>
          <c:order val="0"/>
          <c:tx>
            <c:strRef>
              <c:f>Sheet1!$A$8</c:f>
              <c:strCache>
                <c:ptCount val="1"/>
                <c:pt idx="0">
                  <c:v>登録主催者数</c:v>
                </c:pt>
              </c:strCache>
            </c:strRef>
          </c:tx>
          <c:invertIfNegative val="0"/>
          <c:cat>
            <c:numRef>
              <c:f>Sheet1!$B$7:$G$7</c:f>
              <c:numCache>
                <c:formatCode>yyyy"年"m"月";@</c:formatCode>
                <c:ptCount val="6"/>
                <c:pt idx="0">
                  <c:v>40179</c:v>
                </c:pt>
                <c:pt idx="1">
                  <c:v>40210</c:v>
                </c:pt>
                <c:pt idx="2">
                  <c:v>40238</c:v>
                </c:pt>
                <c:pt idx="3">
                  <c:v>40269</c:v>
                </c:pt>
                <c:pt idx="4">
                  <c:v>40299</c:v>
                </c:pt>
                <c:pt idx="5">
                  <c:v>40330</c:v>
                </c:pt>
              </c:numCache>
            </c:numRef>
          </c:cat>
          <c:val>
            <c:numRef>
              <c:f>Sheet1!$B$8:$G$8</c:f>
              <c:numCache>
                <c:formatCode>General</c:formatCode>
                <c:ptCount val="6"/>
                <c:pt idx="0">
                  <c:v>2345</c:v>
                </c:pt>
                <c:pt idx="1">
                  <c:v>2410</c:v>
                </c:pt>
                <c:pt idx="2">
                  <c:v>2503</c:v>
                </c:pt>
                <c:pt idx="3">
                  <c:v>2579</c:v>
                </c:pt>
                <c:pt idx="4">
                  <c:v>2630</c:v>
                </c:pt>
                <c:pt idx="5">
                  <c:v>2714</c:v>
                </c:pt>
              </c:numCache>
            </c:numRef>
          </c:val>
        </c:ser>
        <c:ser>
          <c:idx val="1"/>
          <c:order val="1"/>
          <c:tx>
            <c:strRef>
              <c:f>Sheet1!$A$9</c:f>
              <c:strCache>
                <c:ptCount val="1"/>
                <c:pt idx="0">
                  <c:v>アクティブホスト数</c:v>
                </c:pt>
              </c:strCache>
            </c:strRef>
          </c:tx>
          <c:spPr>
            <a:solidFill>
              <a:srgbClr val="FFC000"/>
            </a:solidFill>
          </c:spPr>
          <c:invertIfNegative val="0"/>
          <c:cat>
            <c:numRef>
              <c:f>Sheet1!$B$7:$G$7</c:f>
              <c:numCache>
                <c:formatCode>yyyy"年"m"月";@</c:formatCode>
                <c:ptCount val="6"/>
                <c:pt idx="0">
                  <c:v>40179</c:v>
                </c:pt>
                <c:pt idx="1">
                  <c:v>40210</c:v>
                </c:pt>
                <c:pt idx="2">
                  <c:v>40238</c:v>
                </c:pt>
                <c:pt idx="3">
                  <c:v>40269</c:v>
                </c:pt>
                <c:pt idx="4">
                  <c:v>40299</c:v>
                </c:pt>
                <c:pt idx="5">
                  <c:v>40330</c:v>
                </c:pt>
              </c:numCache>
            </c:numRef>
          </c:cat>
          <c:val>
            <c:numRef>
              <c:f>Sheet1!$B$9:$G$9</c:f>
              <c:numCache>
                <c:formatCode>General</c:formatCode>
                <c:ptCount val="6"/>
                <c:pt idx="0">
                  <c:v>540</c:v>
                </c:pt>
                <c:pt idx="1">
                  <c:v>589</c:v>
                </c:pt>
                <c:pt idx="2">
                  <c:v>736</c:v>
                </c:pt>
                <c:pt idx="3">
                  <c:v>894</c:v>
                </c:pt>
                <c:pt idx="4">
                  <c:v>803</c:v>
                </c:pt>
                <c:pt idx="5">
                  <c:v>982</c:v>
                </c:pt>
              </c:numCache>
            </c:numRef>
          </c:val>
        </c:ser>
        <c:dLbls>
          <c:showLegendKey val="0"/>
          <c:showVal val="1"/>
          <c:showCatName val="0"/>
          <c:showSerName val="0"/>
          <c:showPercent val="0"/>
          <c:showBubbleSize val="0"/>
        </c:dLbls>
        <c:gapWidth val="150"/>
        <c:overlap val="-25"/>
        <c:axId val="116279168"/>
        <c:axId val="116280704"/>
      </c:barChart>
      <c:dateAx>
        <c:axId val="116279168"/>
        <c:scaling>
          <c:orientation val="minMax"/>
        </c:scaling>
        <c:delete val="0"/>
        <c:axPos val="b"/>
        <c:numFmt formatCode="yyyy&quot;年&quot;m&quot;月&quot;;@" sourceLinked="1"/>
        <c:majorTickMark val="none"/>
        <c:minorTickMark val="none"/>
        <c:tickLblPos val="nextTo"/>
        <c:txPr>
          <a:bodyPr/>
          <a:lstStyle/>
          <a:p>
            <a:pPr>
              <a:defRPr sz="800"/>
            </a:pPr>
            <a:endParaRPr lang="ja-JP"/>
          </a:p>
        </c:txPr>
        <c:crossAx val="116280704"/>
        <c:crosses val="autoZero"/>
        <c:auto val="1"/>
        <c:lblOffset val="100"/>
        <c:baseTimeUnit val="months"/>
      </c:dateAx>
      <c:valAx>
        <c:axId val="116280704"/>
        <c:scaling>
          <c:orientation val="minMax"/>
        </c:scaling>
        <c:delete val="1"/>
        <c:axPos val="l"/>
        <c:numFmt formatCode="General" sourceLinked="1"/>
        <c:majorTickMark val="none"/>
        <c:minorTickMark val="none"/>
        <c:tickLblPos val="none"/>
        <c:crossAx val="116279168"/>
        <c:crosses val="autoZero"/>
        <c:crossBetween val="between"/>
      </c:valAx>
    </c:plotArea>
    <c:legend>
      <c:legendPos val="t"/>
      <c:layout>
        <c:manualLayout>
          <c:xMode val="edge"/>
          <c:yMode val="edge"/>
          <c:x val="0.17374312828230218"/>
          <c:y val="0.25984699408453932"/>
          <c:w val="0.65860807407635391"/>
          <c:h val="6.2098439708752014E-2"/>
        </c:manualLayout>
      </c:layout>
      <c:overlay val="0"/>
    </c:legend>
    <c:plotVisOnly val="1"/>
    <c:dispBlanksAs val="gap"/>
    <c:showDLblsOverMax val="0"/>
  </c:chart>
  <c:txPr>
    <a:bodyPr/>
    <a:lstStyle/>
    <a:p>
      <a:pPr>
        <a:defRPr sz="900">
          <a:solidFill>
            <a:srgbClr val="000000"/>
          </a:solidFill>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12/22/2015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12/22/2015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4</a:t>
            </a:fld>
            <a:endParaRPr lang="en-US" dirty="0"/>
          </a:p>
        </p:txBody>
      </p:sp>
    </p:spTree>
    <p:extLst>
      <p:ext uri="{BB962C8B-B14F-4D97-AF65-F5344CB8AC3E}">
        <p14:creationId xmlns:p14="http://schemas.microsoft.com/office/powerpoint/2010/main" val="4090426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miter lim="800000"/>
            <a:headEnd/>
            <a:tailEnd/>
          </a:ln>
        </p:spPr>
      </p:sp>
      <p:sp>
        <p:nvSpPr>
          <p:cNvPr id="57347" name="Rectangle 3"/>
          <p:cNvSpPr>
            <a:spLocks noGrp="1" noChangeArrowheads="1"/>
          </p:cNvSpPr>
          <p:nvPr>
            <p:ph type="body" idx="1"/>
          </p:nvPr>
        </p:nvSpPr>
        <p:spPr bwMode="auto">
          <a:xfrm>
            <a:off x="308759" y="4344026"/>
            <a:ext cx="6258296" cy="4114488"/>
          </a:xfrm>
          <a:noFill/>
        </p:spPr>
        <p:txBody>
          <a:bodyPr>
            <a:noAutofit/>
          </a:bodyPr>
          <a:lstStyle/>
          <a:p>
            <a:pPr marL="0" indent="0">
              <a:buNone/>
              <a:tabLst>
                <a:tab pos="2599323" algn="l"/>
              </a:tabLst>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miter lim="800000"/>
            <a:headEnd/>
            <a:tailEnd/>
          </a:ln>
        </p:spPr>
      </p:sp>
      <p:sp>
        <p:nvSpPr>
          <p:cNvPr id="57347" name="Rectangle 3"/>
          <p:cNvSpPr>
            <a:spLocks noGrp="1" noChangeArrowheads="1"/>
          </p:cNvSpPr>
          <p:nvPr>
            <p:ph type="body" idx="1"/>
          </p:nvPr>
        </p:nvSpPr>
        <p:spPr bwMode="auto">
          <a:xfrm>
            <a:off x="308759" y="4344026"/>
            <a:ext cx="6258296" cy="4114488"/>
          </a:xfrm>
          <a:noFill/>
        </p:spPr>
        <p:txBody>
          <a:bodyPr>
            <a:noAutofit/>
          </a:bodyPr>
          <a:lstStyle/>
          <a:p>
            <a:pPr marL="0" indent="0">
              <a:buNone/>
              <a:tabLst>
                <a:tab pos="2599323" algn="l"/>
              </a:tabLst>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miter lim="800000"/>
            <a:headEnd/>
            <a:tailEnd/>
          </a:ln>
        </p:spPr>
      </p:sp>
      <p:sp>
        <p:nvSpPr>
          <p:cNvPr id="57347" name="Rectangle 3"/>
          <p:cNvSpPr>
            <a:spLocks noGrp="1" noChangeArrowheads="1"/>
          </p:cNvSpPr>
          <p:nvPr>
            <p:ph type="body" idx="1"/>
          </p:nvPr>
        </p:nvSpPr>
        <p:spPr bwMode="auto">
          <a:xfrm>
            <a:off x="308759" y="4344026"/>
            <a:ext cx="6258296" cy="4114488"/>
          </a:xfrm>
          <a:noFill/>
        </p:spPr>
        <p:txBody>
          <a:bodyPr>
            <a:noAutofit/>
          </a:bodyPr>
          <a:lstStyle/>
          <a:p>
            <a:pPr marL="0" indent="0">
              <a:buNone/>
              <a:tabLst>
                <a:tab pos="2599323" algn="l"/>
              </a:tabLst>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19</a:t>
            </a:fld>
            <a:endParaRPr lang="en-US" dirty="0"/>
          </a:p>
        </p:txBody>
      </p:sp>
    </p:spTree>
    <p:extLst>
      <p:ext uri="{BB962C8B-B14F-4D97-AF65-F5344CB8AC3E}">
        <p14:creationId xmlns:p14="http://schemas.microsoft.com/office/powerpoint/2010/main" val="409042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9413" y="684213"/>
            <a:ext cx="6099175" cy="3430587"/>
          </a:xfrm>
        </p:spPr>
      </p:sp>
      <p:sp>
        <p:nvSpPr>
          <p:cNvPr id="3" name="ノート プレースホルダー 2"/>
          <p:cNvSpPr>
            <a:spLocks noGrp="1"/>
          </p:cNvSpPr>
          <p:nvPr>
            <p:ph type="body" idx="1"/>
          </p:nvPr>
        </p:nvSpPr>
        <p:spPr/>
        <p:txBody>
          <a:bodyPr/>
          <a:lstStyle/>
          <a:p>
            <a:endParaRPr lang="nl-NL"/>
          </a:p>
        </p:txBody>
      </p:sp>
    </p:spTree>
    <p:extLst>
      <p:ext uri="{BB962C8B-B14F-4D97-AF65-F5344CB8AC3E}">
        <p14:creationId xmlns:p14="http://schemas.microsoft.com/office/powerpoint/2010/main" val="521244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xfrm>
            <a:off x="379413" y="684213"/>
            <a:ext cx="6099175" cy="3430587"/>
          </a:xfrm>
          <a:solidFill>
            <a:srgbClr val="FFFFFF"/>
          </a:solidFill>
          <a:ln>
            <a:solidFill>
              <a:srgbClr val="000000"/>
            </a:solidFill>
            <a:miter lim="800000"/>
            <a:headEnd/>
            <a:tailEnd/>
          </a:ln>
        </p:spPr>
      </p:sp>
      <p:sp>
        <p:nvSpPr>
          <p:cNvPr id="66563" name="ノート プレースホルダ 2"/>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7925" tIns="51368" rIns="97925" bIns="51368" numCol="1" anchor="t" anchorCtr="0" compatLnSpc="1">
            <a:prstTxWarp prst="textNoShape">
              <a:avLst/>
            </a:prstTxWarp>
          </a:bodyPr>
          <a:lstStyle/>
          <a:p>
            <a:pPr eaLnBrk="1" hangingPunct="1">
              <a:spcBef>
                <a:spcPct val="0"/>
              </a:spcBef>
            </a:pPr>
            <a:endParaRPr lang="ja-JP" altLang="en-US" smtClean="0">
              <a:latin typeface="Arial" charset="0"/>
            </a:endParaRPr>
          </a:p>
        </p:txBody>
      </p:sp>
      <p:sp>
        <p:nvSpPr>
          <p:cNvPr id="66564" name="スライド番号プレースホルダ 3"/>
          <p:cNvSpPr txBox="1">
            <a:spLocks noGrp="1"/>
          </p:cNvSpPr>
          <p:nvPr/>
        </p:nvSpPr>
        <p:spPr bwMode="auto">
          <a:xfrm>
            <a:off x="5800458" y="8538797"/>
            <a:ext cx="796362" cy="28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63" tIns="0" rIns="19263" bIns="0" anchor="b"/>
          <a:lstStyle>
            <a:lvl1pPr defTabSz="885825" eaLnBrk="0" hangingPunct="0">
              <a:defRPr>
                <a:solidFill>
                  <a:schemeClr val="tx1"/>
                </a:solidFill>
                <a:latin typeface="Arial" charset="0"/>
                <a:cs typeface="Arial" charset="0"/>
              </a:defRPr>
            </a:lvl1pPr>
            <a:lvl2pPr marL="742950" indent="-285750" defTabSz="885825" eaLnBrk="0" hangingPunct="0">
              <a:defRPr>
                <a:solidFill>
                  <a:schemeClr val="tx1"/>
                </a:solidFill>
                <a:latin typeface="Arial" charset="0"/>
                <a:cs typeface="Arial" charset="0"/>
              </a:defRPr>
            </a:lvl2pPr>
            <a:lvl3pPr marL="1143000" indent="-228600" defTabSz="885825" eaLnBrk="0" hangingPunct="0">
              <a:defRPr>
                <a:solidFill>
                  <a:schemeClr val="tx1"/>
                </a:solidFill>
                <a:latin typeface="Arial" charset="0"/>
                <a:cs typeface="Arial" charset="0"/>
              </a:defRPr>
            </a:lvl3pPr>
            <a:lvl4pPr marL="1600200" indent="-228600" defTabSz="885825" eaLnBrk="0" hangingPunct="0">
              <a:defRPr>
                <a:solidFill>
                  <a:schemeClr val="tx1"/>
                </a:solidFill>
                <a:latin typeface="Arial" charset="0"/>
                <a:cs typeface="Arial" charset="0"/>
              </a:defRPr>
            </a:lvl4pPr>
            <a:lvl5pPr marL="2057400" indent="-228600" defTabSz="885825" eaLnBrk="0" hangingPunct="0">
              <a:defRPr>
                <a:solidFill>
                  <a:schemeClr val="tx1"/>
                </a:solidFill>
                <a:latin typeface="Arial" charset="0"/>
                <a:cs typeface="Arial" charset="0"/>
              </a:defRPr>
            </a:lvl5pPr>
            <a:lvl6pPr marL="2514600" indent="-228600" defTabSz="885825" eaLnBrk="0" fontAlgn="base" hangingPunct="0">
              <a:spcBef>
                <a:spcPct val="0"/>
              </a:spcBef>
              <a:spcAft>
                <a:spcPct val="0"/>
              </a:spcAft>
              <a:defRPr>
                <a:solidFill>
                  <a:schemeClr val="tx1"/>
                </a:solidFill>
                <a:latin typeface="Arial" charset="0"/>
                <a:cs typeface="Arial" charset="0"/>
              </a:defRPr>
            </a:lvl6pPr>
            <a:lvl7pPr marL="2971800" indent="-228600" defTabSz="885825" eaLnBrk="0" fontAlgn="base" hangingPunct="0">
              <a:spcBef>
                <a:spcPct val="0"/>
              </a:spcBef>
              <a:spcAft>
                <a:spcPct val="0"/>
              </a:spcAft>
              <a:defRPr>
                <a:solidFill>
                  <a:schemeClr val="tx1"/>
                </a:solidFill>
                <a:latin typeface="Arial" charset="0"/>
                <a:cs typeface="Arial" charset="0"/>
              </a:defRPr>
            </a:lvl7pPr>
            <a:lvl8pPr marL="3429000" indent="-228600" defTabSz="885825" eaLnBrk="0" fontAlgn="base" hangingPunct="0">
              <a:spcBef>
                <a:spcPct val="0"/>
              </a:spcBef>
              <a:spcAft>
                <a:spcPct val="0"/>
              </a:spcAft>
              <a:defRPr>
                <a:solidFill>
                  <a:schemeClr val="tx1"/>
                </a:solidFill>
                <a:latin typeface="Arial" charset="0"/>
                <a:cs typeface="Arial" charset="0"/>
              </a:defRPr>
            </a:lvl8pPr>
            <a:lvl9pPr marL="3886200" indent="-228600" defTabSz="885825" eaLnBrk="0" fontAlgn="base" hangingPunct="0">
              <a:spcBef>
                <a:spcPct val="0"/>
              </a:spcBef>
              <a:spcAft>
                <a:spcPct val="0"/>
              </a:spcAft>
              <a:defRPr>
                <a:solidFill>
                  <a:schemeClr val="tx1"/>
                </a:solidFill>
                <a:latin typeface="Arial" charset="0"/>
                <a:cs typeface="Arial" charset="0"/>
              </a:defRPr>
            </a:lvl9pPr>
          </a:lstStyle>
          <a:p>
            <a:pPr algn="r" eaLnBrk="1" hangingPunct="1"/>
            <a:fld id="{4493D499-CE82-44C8-A302-F9CD76F15D16}" type="slidenum">
              <a:rPr lang="ja-JP" altLang="en-US" sz="900">
                <a:latin typeface="Calibri" pitchFamily="34" charset="0"/>
              </a:rPr>
              <a:pPr algn="r" eaLnBrk="1" hangingPunct="1"/>
              <a:t>21</a:t>
            </a:fld>
            <a:endParaRPr lang="en-US" altLang="ja-JP" sz="9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379413" y="684213"/>
            <a:ext cx="6099175" cy="3430587"/>
          </a:xfrm>
          <a:solidFill>
            <a:srgbClr val="FFFFFF"/>
          </a:solidFill>
          <a:ln>
            <a:solidFill>
              <a:srgbClr val="000000"/>
            </a:solidFill>
            <a:miter lim="800000"/>
            <a:headEnd/>
            <a:tailEnd/>
          </a:ln>
        </p:spPr>
      </p:sp>
      <p:sp>
        <p:nvSpPr>
          <p:cNvPr id="68611" name="ノート プレースホルダ 2"/>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7933" tIns="51373" rIns="97933" bIns="51373" numCol="1" anchor="t" anchorCtr="0" compatLnSpc="1">
            <a:prstTxWarp prst="textNoShape">
              <a:avLst/>
            </a:prstTxWarp>
          </a:bodyPr>
          <a:lstStyle/>
          <a:p>
            <a:pPr eaLnBrk="1" hangingPunct="1">
              <a:spcBef>
                <a:spcPct val="0"/>
              </a:spcBef>
            </a:pPr>
            <a:endParaRPr lang="ja-JP" altLang="en-US" smtClean="0">
              <a:latin typeface="Arial" charset="0"/>
            </a:endParaRPr>
          </a:p>
        </p:txBody>
      </p:sp>
      <p:sp>
        <p:nvSpPr>
          <p:cNvPr id="68612" name="スライド番号プレースホルダ 3"/>
          <p:cNvSpPr txBox="1">
            <a:spLocks noGrp="1"/>
          </p:cNvSpPr>
          <p:nvPr/>
        </p:nvSpPr>
        <p:spPr bwMode="auto">
          <a:xfrm>
            <a:off x="5800458" y="8538797"/>
            <a:ext cx="796362" cy="28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65" tIns="0" rIns="19265" bIns="0" anchor="b"/>
          <a:lstStyle>
            <a:lvl1pPr defTabSz="885825" eaLnBrk="0" hangingPunct="0">
              <a:defRPr>
                <a:solidFill>
                  <a:schemeClr val="tx1"/>
                </a:solidFill>
                <a:latin typeface="Arial" charset="0"/>
                <a:cs typeface="Arial" charset="0"/>
              </a:defRPr>
            </a:lvl1pPr>
            <a:lvl2pPr marL="742950" indent="-285750" defTabSz="885825" eaLnBrk="0" hangingPunct="0">
              <a:defRPr>
                <a:solidFill>
                  <a:schemeClr val="tx1"/>
                </a:solidFill>
                <a:latin typeface="Arial" charset="0"/>
                <a:cs typeface="Arial" charset="0"/>
              </a:defRPr>
            </a:lvl2pPr>
            <a:lvl3pPr marL="1143000" indent="-228600" defTabSz="885825" eaLnBrk="0" hangingPunct="0">
              <a:defRPr>
                <a:solidFill>
                  <a:schemeClr val="tx1"/>
                </a:solidFill>
                <a:latin typeface="Arial" charset="0"/>
                <a:cs typeface="Arial" charset="0"/>
              </a:defRPr>
            </a:lvl3pPr>
            <a:lvl4pPr marL="1600200" indent="-228600" defTabSz="885825" eaLnBrk="0" hangingPunct="0">
              <a:defRPr>
                <a:solidFill>
                  <a:schemeClr val="tx1"/>
                </a:solidFill>
                <a:latin typeface="Arial" charset="0"/>
                <a:cs typeface="Arial" charset="0"/>
              </a:defRPr>
            </a:lvl4pPr>
            <a:lvl5pPr marL="2057400" indent="-228600" defTabSz="885825" eaLnBrk="0" hangingPunct="0">
              <a:defRPr>
                <a:solidFill>
                  <a:schemeClr val="tx1"/>
                </a:solidFill>
                <a:latin typeface="Arial" charset="0"/>
                <a:cs typeface="Arial" charset="0"/>
              </a:defRPr>
            </a:lvl5pPr>
            <a:lvl6pPr marL="2514600" indent="-228600" defTabSz="885825" eaLnBrk="0" fontAlgn="base" hangingPunct="0">
              <a:spcBef>
                <a:spcPct val="0"/>
              </a:spcBef>
              <a:spcAft>
                <a:spcPct val="0"/>
              </a:spcAft>
              <a:defRPr>
                <a:solidFill>
                  <a:schemeClr val="tx1"/>
                </a:solidFill>
                <a:latin typeface="Arial" charset="0"/>
                <a:cs typeface="Arial" charset="0"/>
              </a:defRPr>
            </a:lvl6pPr>
            <a:lvl7pPr marL="2971800" indent="-228600" defTabSz="885825" eaLnBrk="0" fontAlgn="base" hangingPunct="0">
              <a:spcBef>
                <a:spcPct val="0"/>
              </a:spcBef>
              <a:spcAft>
                <a:spcPct val="0"/>
              </a:spcAft>
              <a:defRPr>
                <a:solidFill>
                  <a:schemeClr val="tx1"/>
                </a:solidFill>
                <a:latin typeface="Arial" charset="0"/>
                <a:cs typeface="Arial" charset="0"/>
              </a:defRPr>
            </a:lvl7pPr>
            <a:lvl8pPr marL="3429000" indent="-228600" defTabSz="885825" eaLnBrk="0" fontAlgn="base" hangingPunct="0">
              <a:spcBef>
                <a:spcPct val="0"/>
              </a:spcBef>
              <a:spcAft>
                <a:spcPct val="0"/>
              </a:spcAft>
              <a:defRPr>
                <a:solidFill>
                  <a:schemeClr val="tx1"/>
                </a:solidFill>
                <a:latin typeface="Arial" charset="0"/>
                <a:cs typeface="Arial" charset="0"/>
              </a:defRPr>
            </a:lvl8pPr>
            <a:lvl9pPr marL="3886200" indent="-228600" defTabSz="885825" eaLnBrk="0" fontAlgn="base" hangingPunct="0">
              <a:spcBef>
                <a:spcPct val="0"/>
              </a:spcBef>
              <a:spcAft>
                <a:spcPct val="0"/>
              </a:spcAft>
              <a:defRPr>
                <a:solidFill>
                  <a:schemeClr val="tx1"/>
                </a:solidFill>
                <a:latin typeface="Arial" charset="0"/>
                <a:cs typeface="Arial" charset="0"/>
              </a:defRPr>
            </a:lvl9pPr>
          </a:lstStyle>
          <a:p>
            <a:pPr algn="r" eaLnBrk="1" hangingPunct="1"/>
            <a:fld id="{5FE3C5C8-C927-4E77-8BED-7DE1FD5FE1B2}" type="slidenum">
              <a:rPr lang="ja-JP" altLang="en-US" sz="900">
                <a:latin typeface="Calibri" pitchFamily="34" charset="0"/>
              </a:rPr>
              <a:pPr algn="r" eaLnBrk="1" hangingPunct="1"/>
              <a:t>23</a:t>
            </a:fld>
            <a:endParaRPr lang="en-US" altLang="ja-JP" sz="9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xfrm>
            <a:off x="381000" y="685800"/>
            <a:ext cx="6096000" cy="3429000"/>
          </a:xfrm>
          <a:ln/>
        </p:spPr>
      </p:sp>
      <p:sp>
        <p:nvSpPr>
          <p:cNvPr id="32771" name="ノート プレースホルダ 2"/>
          <p:cNvSpPr>
            <a:spLocks noGrp="1"/>
          </p:cNvSpPr>
          <p:nvPr>
            <p:ph type="body" idx="1"/>
          </p:nvPr>
        </p:nvSpPr>
        <p:spPr>
          <a:noFill/>
          <a:ln/>
        </p:spPr>
        <p:txBody>
          <a:bodyPr/>
          <a:lstStyle/>
          <a:p>
            <a:endParaRPr kumimoji="1" lang="ja-JP" altLang="en-US" smtClean="0">
              <a:latin typeface="Arial" charset="0"/>
            </a:endParaRPr>
          </a:p>
        </p:txBody>
      </p:sp>
      <p:sp>
        <p:nvSpPr>
          <p:cNvPr id="32772" name="スライド番号プレースホルダ 3"/>
          <p:cNvSpPr>
            <a:spLocks noGrp="1"/>
          </p:cNvSpPr>
          <p:nvPr>
            <p:ph type="sldNum" sz="quarter" idx="5"/>
          </p:nvPr>
        </p:nvSpPr>
        <p:spPr>
          <a:xfrm>
            <a:off x="3884918" y="8685923"/>
            <a:ext cx="2971479" cy="456614"/>
          </a:xfrm>
          <a:prstGeom prst="rect">
            <a:avLst/>
          </a:prstGeom>
          <a:noFill/>
        </p:spPr>
        <p:txBody>
          <a:bodyPr lIns="91432" tIns="45716" rIns="91432" bIns="45716"/>
          <a:lstStyle/>
          <a:p>
            <a:pPr defTabSz="919083"/>
            <a:fld id="{A9E91649-2E8E-4054-88D3-2B6BFA8617EC}" type="slidenum">
              <a:rPr lang="ja-JP" altLang="en-US" smtClean="0"/>
              <a:pPr defTabSz="919083"/>
              <a:t>27</a:t>
            </a:fld>
            <a:endParaRPr lang="en-US" altLang="ja-JP"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28</a:t>
            </a:fld>
            <a:endParaRPr lang="en-US" dirty="0"/>
          </a:p>
        </p:txBody>
      </p:sp>
    </p:spTree>
    <p:extLst>
      <p:ext uri="{BB962C8B-B14F-4D97-AF65-F5344CB8AC3E}">
        <p14:creationId xmlns:p14="http://schemas.microsoft.com/office/powerpoint/2010/main" val="4090426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370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53427584-0CC1-43A1-AD70-92EDCD33CC9B}" type="slidenum">
              <a:rPr lang="en-US" altLang="ja-JP" sz="1200"/>
              <a:pPr algn="r" eaLnBrk="1" hangingPunct="1"/>
              <a:t>5</a:t>
            </a:fld>
            <a:endParaRPr lang="en-US" altLang="ja-JP"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3705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3705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3705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33</a:t>
            </a:fld>
            <a:endParaRPr lang="en-US" dirty="0"/>
          </a:p>
        </p:txBody>
      </p:sp>
    </p:spTree>
    <p:extLst>
      <p:ext uri="{BB962C8B-B14F-4D97-AF65-F5344CB8AC3E}">
        <p14:creationId xmlns:p14="http://schemas.microsoft.com/office/powerpoint/2010/main" val="4090426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pPr eaLnBrk="1" hangingPunct="1"/>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C7E86E14-AF00-4090-922B-C6053D6DE072}"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025959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iscoSansTT ExtraLight"/>
              <a:ea typeface="小塚ゴシック Pro L"/>
            </a:endParaRPr>
          </a:p>
        </p:txBody>
      </p:sp>
      <p:sp>
        <p:nvSpPr>
          <p:cNvPr id="4" name="Slide Number Placeholder 3"/>
          <p:cNvSpPr>
            <a:spLocks noGrp="1"/>
          </p:cNvSpPr>
          <p:nvPr>
            <p:ph type="sldNum" sz="quarter" idx="10"/>
          </p:nvPr>
        </p:nvSpPr>
        <p:spPr/>
        <p:txBody>
          <a:bodyPr/>
          <a:lstStyle/>
          <a:p>
            <a:pPr algn="r" defTabSz="609448">
              <a:buNone/>
            </a:pPr>
            <a:fld id="{7B2FCB79-2C0C-F84D-A224-30C295992FCE}" type="slidenum">
              <a:rPr lang="en-US" altLang="ja-JP" sz="1200" b="0" i="0">
                <a:solidFill>
                  <a:schemeClr val="tx1"/>
                </a:solidFill>
                <a:latin typeface="CiscoSansTT ExtraLight"/>
                <a:ea typeface="小塚ゴシック Pro L"/>
                <a:cs typeface="+mn-cs"/>
              </a:rPr>
              <a:pPr algn="r" defTabSz="609448">
                <a:buNone/>
              </a:pPr>
              <a:t>35</a:t>
            </a:fld>
            <a:endParaRPr lang="en-US" dirty="0">
              <a:latin typeface="CiscoSansTT ExtraLight"/>
              <a:ea typeface="小塚ゴシック Pro L"/>
            </a:endParaRPr>
          </a:p>
        </p:txBody>
      </p:sp>
    </p:spTree>
    <p:extLst>
      <p:ext uri="{BB962C8B-B14F-4D97-AF65-F5344CB8AC3E}">
        <p14:creationId xmlns:p14="http://schemas.microsoft.com/office/powerpoint/2010/main" val="759363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429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379413" y="684213"/>
            <a:ext cx="6099175" cy="3430587"/>
          </a:xfrm>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4614" y="8685214"/>
            <a:ext cx="2971800" cy="457200"/>
          </a:xfrm>
          <a:prstGeom prst="rect">
            <a:avLst/>
          </a:prstGeom>
          <a:noFill/>
        </p:spPr>
        <p:txBody>
          <a:bodyPr lIns="91214" tIns="45607" rIns="91214" bIns="45607"/>
          <a:lstStyle/>
          <a:p>
            <a:fld id="{64E62B4F-7A30-4ECC-AD2F-2BED5A975EA0}" type="slidenum">
              <a:rPr lang="en-US">
                <a:solidFill>
                  <a:prstClr val="black"/>
                </a:solidFill>
              </a:rPr>
              <a:pPr/>
              <a:t>7</a:t>
            </a:fld>
            <a:endParaRPr lang="en-US" dirty="0">
              <a:solidFill>
                <a:prstClr val="black"/>
              </a:solidFill>
            </a:endParaRPr>
          </a:p>
        </p:txBody>
      </p:sp>
      <p:sp>
        <p:nvSpPr>
          <p:cNvPr id="54275" name="Rectangle 2"/>
          <p:cNvSpPr>
            <a:spLocks noGrp="1" noRot="1" noChangeAspect="1" noChangeArrowheads="1" noTextEdit="1"/>
          </p:cNvSpPr>
          <p:nvPr>
            <p:ph type="sldImg"/>
          </p:nvPr>
        </p:nvSpPr>
        <p:spPr>
          <a:xfrm>
            <a:off x="381000" y="684213"/>
            <a:ext cx="6096000" cy="3429000"/>
          </a:xfrm>
          <a:ln/>
        </p:spPr>
      </p:sp>
      <p:sp>
        <p:nvSpPr>
          <p:cNvPr id="54276" name="Rectangle 3"/>
          <p:cNvSpPr>
            <a:spLocks noGrp="1" noChangeArrowheads="1"/>
          </p:cNvSpPr>
          <p:nvPr>
            <p:ph type="body" idx="1"/>
          </p:nvPr>
        </p:nvSpPr>
        <p:spPr>
          <a:xfrm>
            <a:off x="686113" y="4342157"/>
            <a:ext cx="5485778" cy="4116989"/>
          </a:xfrm>
          <a:noFill/>
          <a:ln/>
        </p:spPr>
        <p:txBody>
          <a:bodyPr/>
          <a:lstStyle/>
          <a:p>
            <a:pPr defTabSz="878810">
              <a:lnSpc>
                <a:spcPct val="80000"/>
              </a:lnSpc>
              <a:defRPr/>
            </a:pPr>
            <a:endParaRPr lang="en-US" sz="1400"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9413" y="684213"/>
            <a:ext cx="6099175" cy="3430587"/>
          </a:xfrm>
        </p:spPr>
      </p:sp>
      <p:sp>
        <p:nvSpPr>
          <p:cNvPr id="3" name="ノート プレースホルダー 2"/>
          <p:cNvSpPr>
            <a:spLocks noGrp="1"/>
          </p:cNvSpPr>
          <p:nvPr>
            <p:ph type="body" idx="1"/>
          </p:nvPr>
        </p:nvSpPr>
        <p:spPr/>
        <p:txBody>
          <a:bodyPr/>
          <a:lstStyle/>
          <a:p>
            <a:endParaRPr lang="nl-NL"/>
          </a:p>
        </p:txBody>
      </p:sp>
    </p:spTree>
    <p:extLst>
      <p:ext uri="{BB962C8B-B14F-4D97-AF65-F5344CB8AC3E}">
        <p14:creationId xmlns:p14="http://schemas.microsoft.com/office/powerpoint/2010/main" val="425101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9413" y="684213"/>
            <a:ext cx="6099175" cy="3430587"/>
          </a:xfrm>
        </p:spPr>
      </p:sp>
      <p:sp>
        <p:nvSpPr>
          <p:cNvPr id="3" name="ノート プレースホルダー 2"/>
          <p:cNvSpPr>
            <a:spLocks noGrp="1"/>
          </p:cNvSpPr>
          <p:nvPr>
            <p:ph type="body" idx="1"/>
          </p:nvPr>
        </p:nvSpPr>
        <p:spPr/>
        <p:txBody>
          <a:bodyPr/>
          <a:lstStyle/>
          <a:p>
            <a:pPr marL="0" indent="0">
              <a:buNone/>
            </a:pPr>
            <a:endParaRPr lang="nl-NL" dirty="0"/>
          </a:p>
        </p:txBody>
      </p:sp>
    </p:spTree>
    <p:extLst>
      <p:ext uri="{BB962C8B-B14F-4D97-AF65-F5344CB8AC3E}">
        <p14:creationId xmlns:p14="http://schemas.microsoft.com/office/powerpoint/2010/main" val="425101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10</a:t>
            </a:fld>
            <a:endParaRPr lang="en-US" dirty="0"/>
          </a:p>
        </p:txBody>
      </p:sp>
    </p:spTree>
    <p:extLst>
      <p:ext uri="{BB962C8B-B14F-4D97-AF65-F5344CB8AC3E}">
        <p14:creationId xmlns:p14="http://schemas.microsoft.com/office/powerpoint/2010/main" val="409042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miter lim="800000"/>
            <a:headEnd/>
            <a:tailEnd/>
          </a:ln>
        </p:spPr>
      </p:sp>
      <p:sp>
        <p:nvSpPr>
          <p:cNvPr id="57347" name="Rectangle 3"/>
          <p:cNvSpPr>
            <a:spLocks noGrp="1" noChangeArrowheads="1"/>
          </p:cNvSpPr>
          <p:nvPr>
            <p:ph type="body" idx="1"/>
          </p:nvPr>
        </p:nvSpPr>
        <p:spPr bwMode="auto">
          <a:xfrm>
            <a:off x="308759" y="4344026"/>
            <a:ext cx="6258296" cy="4114488"/>
          </a:xfrm>
          <a:noFill/>
        </p:spPr>
        <p:txBody>
          <a:bodyPr>
            <a:noAutofit/>
          </a:bodyPr>
          <a:lstStyle/>
          <a:p>
            <a:pPr marL="0" indent="0">
              <a:buNone/>
              <a:tabLst>
                <a:tab pos="2599323" algn="l"/>
              </a:tabLst>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miter lim="800000"/>
            <a:headEnd/>
            <a:tailEnd/>
          </a:ln>
        </p:spPr>
      </p:sp>
      <p:sp>
        <p:nvSpPr>
          <p:cNvPr id="57347" name="Rectangle 3"/>
          <p:cNvSpPr>
            <a:spLocks noGrp="1" noChangeArrowheads="1"/>
          </p:cNvSpPr>
          <p:nvPr>
            <p:ph type="body" idx="1"/>
          </p:nvPr>
        </p:nvSpPr>
        <p:spPr bwMode="auto">
          <a:xfrm>
            <a:off x="308759" y="4344026"/>
            <a:ext cx="6258296" cy="4114488"/>
          </a:xfrm>
          <a:noFill/>
        </p:spPr>
        <p:txBody>
          <a:bodyPr>
            <a:noAutofit/>
          </a:bodyPr>
          <a:lstStyle/>
          <a:p>
            <a:pPr marL="0" indent="0">
              <a:buNone/>
              <a:tabLst>
                <a:tab pos="2599323" algn="l"/>
              </a:tabLst>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dirty="0"/>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dirty="0">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54159"/>
      </p:ext>
    </p:extLst>
  </p:cSld>
  <p:clrMapOvr>
    <a:masterClrMapping/>
  </p:clrMapOvr>
  <p:transition>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5638" y="1200151"/>
            <a:ext cx="3938587"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626" y="1200151"/>
            <a:ext cx="3940175"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374146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57200" y="1200151"/>
            <a:ext cx="8229600" cy="3394472"/>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693231B9-C013-4ADC-B07D-8AC138085CA2}" type="datetimeFigureOut">
              <a:rPr kumimoji="1" lang="ja-JP" altLang="en-US" smtClean="0"/>
              <a:t>2015/12/22</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4A14FED7-96AC-426E-8017-7B62A30A3EA1}" type="slidenum">
              <a:rPr kumimoji="1" lang="ja-JP" altLang="en-US" smtClean="0"/>
              <a:t>‹#›</a:t>
            </a:fld>
            <a:endParaRPr kumimoji="1" lang="ja-JP" altLang="en-US"/>
          </a:p>
        </p:txBody>
      </p:sp>
    </p:spTree>
    <p:extLst>
      <p:ext uri="{BB962C8B-B14F-4D97-AF65-F5344CB8AC3E}">
        <p14:creationId xmlns:p14="http://schemas.microsoft.com/office/powerpoint/2010/main" val="2770951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3"/>
          <p:cNvSpPr>
            <a:spLocks noGrp="1"/>
          </p:cNvSpPr>
          <p:nvPr>
            <p:ph type="title"/>
          </p:nvPr>
        </p:nvSpPr>
        <p:spPr>
          <a:xfrm>
            <a:off x="217708" y="181485"/>
            <a:ext cx="8229600" cy="85725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67796035"/>
      </p:ext>
    </p:extLst>
  </p:cSld>
  <p:clrMapOvr>
    <a:masterClrMapping/>
  </p:clrMapOvr>
  <p:transition>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298938" y="4546600"/>
            <a:ext cx="8412480" cy="207749"/>
          </a:xfrm>
          <a:prstGeom prst="rect">
            <a:avLst/>
          </a:prstGeom>
        </p:spPr>
        <p:txBody>
          <a:bodyPr vert="horz" wrap="square" lIns="0" tIns="45701" rIns="0" bIns="45701" rtlCol="0" anchor="b" anchorCtr="0">
            <a:noAutofit/>
          </a:bodyPr>
          <a:lstStyle>
            <a:lvl1pPr marL="0" indent="0" algn="l" defTabSz="804545">
              <a:lnSpc>
                <a:spcPct val="90000"/>
              </a:lnSpc>
              <a:spcBef>
                <a:spcPct val="50000"/>
              </a:spcBef>
              <a:buNone/>
              <a:tabLst/>
              <a:defRPr lang="en-US" sz="1200" kern="1200" dirty="0" smtClean="0">
                <a:solidFill>
                  <a:srgbClr val="3E4A4C"/>
                </a:solidFill>
                <a:latin typeface="CiscoSansTT ExtraLight" pitchFamily="34"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marL="228513" lvl="0" indent="-228513" algn="l" defTabSz="804545"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
        <p:nvSpPr>
          <p:cNvPr id="5" name="Title Placeholder 1"/>
          <p:cNvSpPr>
            <a:spLocks noGrp="1"/>
          </p:cNvSpPr>
          <p:nvPr>
            <p:ph type="title"/>
          </p:nvPr>
        </p:nvSpPr>
        <p:spPr>
          <a:xfrm>
            <a:off x="320041" y="438912"/>
            <a:ext cx="8580924" cy="704088"/>
          </a:xfrm>
          <a:prstGeom prst="rect">
            <a:avLst/>
          </a:prstGeom>
        </p:spPr>
        <p:txBody>
          <a:bodyPr vert="horz" lIns="61721" tIns="34291" rIns="61721" bIns="34291"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3876707491"/>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dirty="0"/>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919" r:id="rId2"/>
    <p:sldLayoutId id="2147483875" r:id="rId3"/>
    <p:sldLayoutId id="2147483877" r:id="rId4"/>
    <p:sldLayoutId id="2147483876" r:id="rId5"/>
    <p:sldLayoutId id="2147483878" r:id="rId6"/>
    <p:sldLayoutId id="2147483881" r:id="rId7"/>
    <p:sldLayoutId id="2147483880" r:id="rId8"/>
    <p:sldLayoutId id="2147483905" r:id="rId9"/>
    <p:sldLayoutId id="2147483906" r:id="rId10"/>
    <p:sldLayoutId id="2147483879" r:id="rId11"/>
    <p:sldLayoutId id="2147483883" r:id="rId12"/>
    <p:sldLayoutId id="2147483886" r:id="rId13"/>
    <p:sldLayoutId id="2147483887" r:id="rId14"/>
    <p:sldLayoutId id="2147483884" r:id="rId15"/>
    <p:sldLayoutId id="2147483885" r:id="rId16"/>
    <p:sldLayoutId id="2147483907" r:id="rId17"/>
    <p:sldLayoutId id="2147483889" r:id="rId18"/>
    <p:sldLayoutId id="2147483890" r:id="rId19"/>
    <p:sldLayoutId id="2147483891" r:id="rId20"/>
    <p:sldLayoutId id="2147483892" r:id="rId21"/>
    <p:sldLayoutId id="2147483893" r:id="rId22"/>
    <p:sldLayoutId id="2147483917" r:id="rId23"/>
    <p:sldLayoutId id="2147483918" r:id="rId24"/>
    <p:sldLayoutId id="2147483895" r:id="rId25"/>
    <p:sldLayoutId id="2147483871" r:id="rId26"/>
    <p:sldLayoutId id="2147483898" r:id="rId27"/>
    <p:sldLayoutId id="2147483908" r:id="rId28"/>
    <p:sldLayoutId id="2147483909" r:id="rId29"/>
    <p:sldLayoutId id="2147483910" r:id="rId30"/>
    <p:sldLayoutId id="2147483911" r:id="rId31"/>
    <p:sldLayoutId id="2147483914" r:id="rId32"/>
    <p:sldLayoutId id="2147483896" r:id="rId33"/>
    <p:sldLayoutId id="2147483912" r:id="rId34"/>
    <p:sldLayoutId id="2147483913" r:id="rId35"/>
    <p:sldLayoutId id="2147483897" r:id="rId36"/>
    <p:sldLayoutId id="2147483920" r:id="rId37"/>
    <p:sldLayoutId id="2147483921" r:id="rId38"/>
    <p:sldLayoutId id="2147483922" r:id="rId39"/>
    <p:sldLayoutId id="2147483923" r:id="rId40"/>
    <p:sldLayoutId id="2147483924" r:id="rId41"/>
    <p:sldLayoutId id="2147483925" r:id="rId4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4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arttodayjapan.com/entry.php?type=p" TargetMode="External"/><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oleObject" Target="../embeddings/oleObject1.bin"/><Relationship Id="rId3" Type="http://schemas.openxmlformats.org/officeDocument/2006/relationships/chart" Target="../charts/chart3.xml"/><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slideLayout" Target="../slideLayouts/slideLayout39.xml"/><Relationship Id="rId16" Type="http://schemas.openxmlformats.org/officeDocument/2006/relationships/image" Target="../media/image83.png"/><Relationship Id="rId1" Type="http://schemas.openxmlformats.org/officeDocument/2006/relationships/vmlDrawing" Target="../drawings/vmlDrawing1.v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70.wmf"/><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5.jpeg"/><Relationship Id="rId7" Type="http://schemas.openxmlformats.org/officeDocument/2006/relationships/image" Target="../media/image67.png"/><Relationship Id="rId12"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66.png"/><Relationship Id="rId11" Type="http://schemas.openxmlformats.org/officeDocument/2006/relationships/image" Target="../media/image87.pn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86.jpe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 Id="rId5" Type="http://schemas.openxmlformats.org/officeDocument/2006/relationships/image" Target="../media/image108.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microsoft.com/office/2007/relationships/hdphoto" Target="NUL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259511" y="2236520"/>
            <a:ext cx="8340152" cy="64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5200" b="0" i="0" kern="1200" spc="0" baseline="0">
                <a:solidFill>
                  <a:srgbClr val="4D4D4D"/>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600" b="1" dirty="0" smtClean="0">
                <a:solidFill>
                  <a:schemeClr val="tx1">
                    <a:lumMod val="50000"/>
                  </a:schemeClr>
                </a:solidFill>
              </a:rPr>
              <a:t>Cisco WebEx </a:t>
            </a:r>
            <a:r>
              <a:rPr lang="ja-JP" altLang="en-US" sz="3600" b="1" dirty="0" smtClean="0">
                <a:solidFill>
                  <a:schemeClr val="tx1">
                    <a:lumMod val="50000"/>
                  </a:schemeClr>
                </a:solidFill>
              </a:rPr>
              <a:t>提案の基礎</a:t>
            </a:r>
            <a:r>
              <a:rPr lang="ja-JP" altLang="en-US" sz="3600" b="1" dirty="0" err="1" smtClean="0">
                <a:solidFill>
                  <a:schemeClr val="tx1">
                    <a:lumMod val="50000"/>
                  </a:schemeClr>
                </a:solidFill>
              </a:rPr>
              <a:t>まる</a:t>
            </a:r>
            <a:r>
              <a:rPr lang="ja-JP" altLang="en-US" sz="3600" b="1" dirty="0" smtClean="0">
                <a:solidFill>
                  <a:schemeClr val="tx1">
                    <a:lumMod val="50000"/>
                  </a:schemeClr>
                </a:solidFill>
              </a:rPr>
              <a:t>わかり</a:t>
            </a:r>
            <a:endParaRPr lang="ja-JP" altLang="en-US" sz="3600" b="1" dirty="0">
              <a:solidFill>
                <a:schemeClr val="tx1">
                  <a:lumMod val="50000"/>
                </a:schemeClr>
              </a:solidFill>
            </a:endParaRPr>
          </a:p>
        </p:txBody>
      </p:sp>
      <p:sp>
        <p:nvSpPr>
          <p:cNvPr id="8" name="テキスト ボックス 7"/>
          <p:cNvSpPr txBox="1"/>
          <p:nvPr/>
        </p:nvSpPr>
        <p:spPr>
          <a:xfrm>
            <a:off x="446809" y="3588551"/>
            <a:ext cx="5101936" cy="1015663"/>
          </a:xfrm>
          <a:prstGeom prst="rect">
            <a:avLst/>
          </a:prstGeom>
          <a:noFill/>
        </p:spPr>
        <p:txBody>
          <a:bodyPr wrap="square" rtlCol="0">
            <a:spAutoFit/>
          </a:bodyPr>
          <a:lstStyle/>
          <a:p>
            <a:r>
              <a:rPr kumimoji="1" lang="en-US" altLang="ja-JP" sz="1200" b="1" dirty="0" smtClean="0">
                <a:solidFill>
                  <a:schemeClr val="tx1">
                    <a:lumMod val="50000"/>
                  </a:schemeClr>
                </a:solidFill>
              </a:rPr>
              <a:t>2015</a:t>
            </a:r>
            <a:r>
              <a:rPr kumimoji="1" lang="ja-JP" altLang="en-US" sz="1200" b="1" dirty="0" smtClean="0">
                <a:solidFill>
                  <a:schemeClr val="tx1">
                    <a:lumMod val="50000"/>
                  </a:schemeClr>
                </a:solidFill>
              </a:rPr>
              <a:t>年</a:t>
            </a:r>
            <a:r>
              <a:rPr kumimoji="1" lang="en-US" altLang="ja-JP" sz="1200" b="1" dirty="0" smtClean="0">
                <a:solidFill>
                  <a:schemeClr val="tx1">
                    <a:lumMod val="50000"/>
                  </a:schemeClr>
                </a:solidFill>
              </a:rPr>
              <a:t>12</a:t>
            </a:r>
            <a:r>
              <a:rPr kumimoji="1" lang="ja-JP" altLang="en-US" sz="1200" b="1" dirty="0" smtClean="0">
                <a:solidFill>
                  <a:schemeClr val="tx1">
                    <a:lumMod val="50000"/>
                  </a:schemeClr>
                </a:solidFill>
              </a:rPr>
              <a:t>月</a:t>
            </a:r>
            <a:r>
              <a:rPr kumimoji="1" lang="en-US" altLang="ja-JP" sz="1200" b="1" dirty="0" smtClean="0">
                <a:solidFill>
                  <a:schemeClr val="tx1">
                    <a:lumMod val="50000"/>
                  </a:schemeClr>
                </a:solidFill>
              </a:rPr>
              <a:t>8</a:t>
            </a:r>
            <a:r>
              <a:rPr kumimoji="1" lang="ja-JP" altLang="en-US" sz="1200" b="1" dirty="0" smtClean="0">
                <a:solidFill>
                  <a:schemeClr val="tx1">
                    <a:lumMod val="50000"/>
                  </a:schemeClr>
                </a:solidFill>
              </a:rPr>
              <a:t>日</a:t>
            </a:r>
            <a:endParaRPr kumimoji="1" lang="en-US" altLang="ja-JP" sz="1200" b="1" dirty="0" smtClean="0">
              <a:solidFill>
                <a:schemeClr val="tx1">
                  <a:lumMod val="50000"/>
                </a:schemeClr>
              </a:solidFill>
            </a:endParaRPr>
          </a:p>
          <a:p>
            <a:r>
              <a:rPr kumimoji="1" lang="ja-JP" altLang="en-US" sz="1200" b="1" dirty="0" smtClean="0">
                <a:solidFill>
                  <a:schemeClr val="tx1">
                    <a:lumMod val="50000"/>
                  </a:schemeClr>
                </a:solidFill>
              </a:rPr>
              <a:t>シスコシステムズ合同会社</a:t>
            </a:r>
            <a:endParaRPr kumimoji="1" lang="en-US" altLang="ja-JP" sz="1200" b="1" dirty="0" smtClean="0">
              <a:solidFill>
                <a:schemeClr val="tx1">
                  <a:lumMod val="50000"/>
                </a:schemeClr>
              </a:solidFill>
            </a:endParaRPr>
          </a:p>
          <a:p>
            <a:r>
              <a:rPr kumimoji="1" lang="ja-JP" altLang="en-US" sz="1200" b="1" dirty="0" smtClean="0">
                <a:solidFill>
                  <a:schemeClr val="tx1">
                    <a:lumMod val="50000"/>
                  </a:schemeClr>
                </a:solidFill>
              </a:rPr>
              <a:t>コラボレーションアーキテクチャー事業部</a:t>
            </a:r>
            <a:endParaRPr kumimoji="1" lang="en-US" altLang="ja-JP" sz="1200" b="1" dirty="0" smtClean="0">
              <a:solidFill>
                <a:schemeClr val="tx1">
                  <a:lumMod val="50000"/>
                </a:schemeClr>
              </a:solidFill>
            </a:endParaRPr>
          </a:p>
          <a:p>
            <a:r>
              <a:rPr kumimoji="1" lang="ja-JP" altLang="en-US" sz="1200" b="1" dirty="0" smtClean="0">
                <a:solidFill>
                  <a:schemeClr val="tx1">
                    <a:lumMod val="50000"/>
                  </a:schemeClr>
                </a:solidFill>
              </a:rPr>
              <a:t>ウェベックスセールスマネージャー</a:t>
            </a:r>
            <a:r>
              <a:rPr kumimoji="1" lang="ja-JP" altLang="en-US" sz="1200" b="1" dirty="0">
                <a:solidFill>
                  <a:schemeClr val="tx1">
                    <a:lumMod val="50000"/>
                  </a:schemeClr>
                </a:solidFill>
              </a:rPr>
              <a:t>　</a:t>
            </a:r>
            <a:r>
              <a:rPr kumimoji="1" lang="ja-JP" altLang="en-US" sz="1200" b="1" dirty="0" smtClean="0">
                <a:solidFill>
                  <a:schemeClr val="tx1">
                    <a:lumMod val="50000"/>
                  </a:schemeClr>
                </a:solidFill>
              </a:rPr>
              <a:t>ジャパン</a:t>
            </a:r>
            <a:endParaRPr kumimoji="1" lang="en-US" altLang="ja-JP" sz="1200" b="1" dirty="0" smtClean="0">
              <a:solidFill>
                <a:schemeClr val="tx1">
                  <a:lumMod val="50000"/>
                </a:schemeClr>
              </a:solidFill>
            </a:endParaRPr>
          </a:p>
          <a:p>
            <a:r>
              <a:rPr kumimoji="1" lang="ja-JP" altLang="en-US" sz="1200" b="1" dirty="0" smtClean="0">
                <a:solidFill>
                  <a:schemeClr val="tx1">
                    <a:lumMod val="50000"/>
                  </a:schemeClr>
                </a:solidFill>
              </a:rPr>
              <a:t>谷内　健治（やないけんじ）</a:t>
            </a:r>
            <a:endParaRPr kumimoji="1" lang="en-US" altLang="ja-JP" sz="1200" b="1" dirty="0" smtClean="0">
              <a:solidFill>
                <a:schemeClr val="tx1">
                  <a:lumMod val="50000"/>
                </a:schemeClr>
              </a:solidFill>
            </a:endParaRPr>
          </a:p>
        </p:txBody>
      </p:sp>
    </p:spTree>
    <p:extLst>
      <p:ext uri="{BB962C8B-B14F-4D97-AF65-F5344CB8AC3E}">
        <p14:creationId xmlns:p14="http://schemas.microsoft.com/office/powerpoint/2010/main" val="29834944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77369" y="2015093"/>
            <a:ext cx="6480629" cy="1067418"/>
          </a:xfrm>
          <a:prstGeom prst="rect">
            <a:avLst/>
          </a:prstGeom>
          <a:effectLst/>
        </p:spPr>
        <p:txBody>
          <a:bodyPr anchor="ct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814388" fontAlgn="base">
              <a:spcBef>
                <a:spcPts val="600"/>
              </a:spcBef>
              <a:spcAft>
                <a:spcPct val="0"/>
              </a:spcAft>
              <a:buClr>
                <a:srgbClr val="272848"/>
              </a:buClr>
              <a:buSzPct val="100000"/>
              <a:buFont typeface="Arial" pitchFamily="34" charset="0"/>
              <a:buNone/>
              <a:defRPr/>
            </a:pPr>
            <a:r>
              <a:rPr lang="ja-JP" altLang="en-US" sz="4000" dirty="0" smtClean="0">
                <a:solidFill>
                  <a:srgbClr val="FFFFFF"/>
                </a:solidFill>
              </a:rPr>
              <a:t>サービスの種類</a:t>
            </a:r>
            <a:endParaRPr lang="en-IN" sz="4000" dirty="0">
              <a:solidFill>
                <a:srgbClr val="FFFFFF"/>
              </a:solidFill>
            </a:endParaRPr>
          </a:p>
        </p:txBody>
      </p:sp>
    </p:spTree>
    <p:extLst>
      <p:ext uri="{BB962C8B-B14F-4D97-AF65-F5344CB8AC3E}">
        <p14:creationId xmlns:p14="http://schemas.microsoft.com/office/powerpoint/2010/main" val="71360795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p:nvPr/>
        </p:nvSpPr>
        <p:spPr>
          <a:xfrm>
            <a:off x="2552699" y="1243811"/>
            <a:ext cx="1936751" cy="3331364"/>
          </a:xfrm>
          <a:prstGeom prst="rect">
            <a:avLst/>
          </a:prstGeom>
          <a:gradFill>
            <a:gsLst>
              <a:gs pos="93000">
                <a:srgbClr val="EFF0F7"/>
              </a:gs>
              <a:gs pos="100000">
                <a:srgbClr val="F2F2F8">
                  <a:alpha val="0"/>
                </a:srgbClr>
              </a:gs>
              <a:gs pos="0">
                <a:schemeClr val="accent3">
                  <a:lumMod val="95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4743449" y="1243811"/>
            <a:ext cx="1936751" cy="3331364"/>
          </a:xfrm>
          <a:prstGeom prst="rect">
            <a:avLst/>
          </a:prstGeom>
          <a:gradFill>
            <a:gsLst>
              <a:gs pos="93000">
                <a:srgbClr val="EFF0F7"/>
              </a:gs>
              <a:gs pos="100000">
                <a:srgbClr val="F2F2F8">
                  <a:alpha val="0"/>
                </a:srgbClr>
              </a:gs>
              <a:gs pos="0">
                <a:schemeClr val="accent3">
                  <a:lumMod val="95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ectangle 18"/>
          <p:cNvSpPr/>
          <p:nvPr/>
        </p:nvSpPr>
        <p:spPr>
          <a:xfrm>
            <a:off x="6934200" y="1243811"/>
            <a:ext cx="1936751" cy="3331364"/>
          </a:xfrm>
          <a:prstGeom prst="rect">
            <a:avLst/>
          </a:prstGeom>
          <a:gradFill>
            <a:gsLst>
              <a:gs pos="93000">
                <a:srgbClr val="EFF0F7"/>
              </a:gs>
              <a:gs pos="100000">
                <a:srgbClr val="F2F2F8">
                  <a:alpha val="0"/>
                </a:srgbClr>
              </a:gs>
              <a:gs pos="0">
                <a:schemeClr val="accent3">
                  <a:lumMod val="95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8"/>
          <p:cNvSpPr/>
          <p:nvPr/>
        </p:nvSpPr>
        <p:spPr>
          <a:xfrm>
            <a:off x="361949" y="1243811"/>
            <a:ext cx="1936751" cy="3331364"/>
          </a:xfrm>
          <a:prstGeom prst="rect">
            <a:avLst/>
          </a:prstGeom>
          <a:gradFill>
            <a:gsLst>
              <a:gs pos="93000">
                <a:srgbClr val="EFF0F7"/>
              </a:gs>
              <a:gs pos="100000">
                <a:srgbClr val="F2F2F8">
                  <a:alpha val="0"/>
                </a:srgbClr>
              </a:gs>
              <a:gs pos="0">
                <a:schemeClr val="accent3">
                  <a:lumMod val="95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タイトル 1"/>
          <p:cNvSpPr>
            <a:spLocks noGrp="1"/>
          </p:cNvSpPr>
          <p:nvPr>
            <p:ph type="ctrTitle"/>
          </p:nvPr>
        </p:nvSpPr>
        <p:spPr>
          <a:xfrm>
            <a:off x="159462" y="116028"/>
            <a:ext cx="8659976" cy="728782"/>
          </a:xfrm>
        </p:spPr>
        <p:txBody>
          <a:bodyPr/>
          <a:lstStyle/>
          <a:p>
            <a:r>
              <a:rPr lang="en-US" altLang="ja-JP" b="1" dirty="0">
                <a:solidFill>
                  <a:srgbClr val="2C92B6"/>
                </a:solidFill>
                <a:latin typeface="+mn-lt"/>
                <a:ea typeface="+mn-ea"/>
              </a:rPr>
              <a:t>WebEx </a:t>
            </a:r>
            <a:r>
              <a:rPr lang="ja-JP" altLang="en-US" b="1" dirty="0">
                <a:solidFill>
                  <a:srgbClr val="2C92B6"/>
                </a:solidFill>
                <a:latin typeface="+mn-ea"/>
                <a:ea typeface="+mn-ea"/>
              </a:rPr>
              <a:t>会議サービスの種類</a:t>
            </a:r>
            <a:endParaRPr lang="ja-JP" altLang="nl-NL" b="1" dirty="0">
              <a:solidFill>
                <a:srgbClr val="2C92B6"/>
              </a:solidFill>
              <a:latin typeface="+mn-ea"/>
              <a:ea typeface="+mn-ea"/>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98516" y="1196186"/>
            <a:ext cx="1034387" cy="1043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974650" y="1344703"/>
            <a:ext cx="1072684" cy="1111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79161" y="1344703"/>
            <a:ext cx="1063020" cy="1048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334579" y="1344703"/>
            <a:ext cx="1082348" cy="1096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254125" y="1565631"/>
            <a:ext cx="1101676" cy="1082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5" name="テキスト ボックス 24"/>
          <p:cNvSpPr txBox="1"/>
          <p:nvPr/>
        </p:nvSpPr>
        <p:spPr>
          <a:xfrm>
            <a:off x="505569" y="2952750"/>
            <a:ext cx="1667444" cy="502702"/>
          </a:xfrm>
          <a:prstGeom prst="rect">
            <a:avLst/>
          </a:prstGeom>
          <a:noFill/>
        </p:spPr>
        <p:txBody>
          <a:bodyPr wrap="none" rtlCol="0">
            <a:spAutoFit/>
          </a:bodyPr>
          <a:lstStyle/>
          <a:p>
            <a:pPr algn="ctr">
              <a:lnSpc>
                <a:spcPts val="1600"/>
              </a:lnSpc>
            </a:pPr>
            <a:r>
              <a:rPr kumimoji="1" lang="en-US" altLang="ja-JP" sz="1600" b="1" dirty="0" smtClean="0">
                <a:solidFill>
                  <a:schemeClr val="tx1">
                    <a:lumMod val="50000"/>
                  </a:schemeClr>
                </a:solidFill>
                <a:latin typeface="+mn-lt"/>
              </a:rPr>
              <a:t>Cisco WebEx</a:t>
            </a:r>
            <a:br>
              <a:rPr kumimoji="1" lang="en-US" altLang="ja-JP" sz="1600" b="1" dirty="0" smtClean="0">
                <a:solidFill>
                  <a:schemeClr val="tx1">
                    <a:lumMod val="50000"/>
                  </a:schemeClr>
                </a:solidFill>
                <a:latin typeface="+mn-lt"/>
              </a:rPr>
            </a:br>
            <a:r>
              <a:rPr kumimoji="1" lang="en-US" altLang="ja-JP" sz="1600" b="1" dirty="0" smtClean="0">
                <a:solidFill>
                  <a:schemeClr val="tx1">
                    <a:lumMod val="50000"/>
                  </a:schemeClr>
                </a:solidFill>
                <a:latin typeface="+mn-lt"/>
              </a:rPr>
              <a:t>Meeting Center</a:t>
            </a:r>
            <a:endParaRPr kumimoji="1" lang="ja-JP" altLang="en-US" sz="1600" b="1" dirty="0">
              <a:solidFill>
                <a:schemeClr val="tx1">
                  <a:lumMod val="50000"/>
                </a:schemeClr>
              </a:solidFill>
              <a:latin typeface="+mn-lt"/>
            </a:endParaRPr>
          </a:p>
        </p:txBody>
      </p:sp>
      <p:sp>
        <p:nvSpPr>
          <p:cNvPr id="26" name="テキスト ボックス 25"/>
          <p:cNvSpPr txBox="1"/>
          <p:nvPr/>
        </p:nvSpPr>
        <p:spPr>
          <a:xfrm>
            <a:off x="2650789" y="2952750"/>
            <a:ext cx="1720407" cy="502702"/>
          </a:xfrm>
          <a:prstGeom prst="rect">
            <a:avLst/>
          </a:prstGeom>
          <a:noFill/>
        </p:spPr>
        <p:txBody>
          <a:bodyPr wrap="none" rtlCol="0">
            <a:spAutoFit/>
          </a:bodyPr>
          <a:lstStyle/>
          <a:p>
            <a:pPr algn="ctr">
              <a:lnSpc>
                <a:spcPts val="1600"/>
              </a:lnSpc>
            </a:pPr>
            <a:r>
              <a:rPr kumimoji="1" lang="en-US" altLang="ja-JP" sz="1600" b="1" dirty="0" smtClean="0">
                <a:solidFill>
                  <a:schemeClr val="tx1">
                    <a:lumMod val="50000"/>
                  </a:schemeClr>
                </a:solidFill>
                <a:latin typeface="+mn-lt"/>
              </a:rPr>
              <a:t>Cisco WebEx</a:t>
            </a:r>
            <a:br>
              <a:rPr kumimoji="1" lang="en-US" altLang="ja-JP" sz="1600" b="1" dirty="0" smtClean="0">
                <a:solidFill>
                  <a:schemeClr val="tx1">
                    <a:lumMod val="50000"/>
                  </a:schemeClr>
                </a:solidFill>
                <a:latin typeface="+mn-lt"/>
              </a:rPr>
            </a:br>
            <a:r>
              <a:rPr kumimoji="1" lang="en-US" altLang="ja-JP" sz="1600" b="1" dirty="0" smtClean="0">
                <a:solidFill>
                  <a:schemeClr val="tx1">
                    <a:lumMod val="50000"/>
                  </a:schemeClr>
                </a:solidFill>
                <a:latin typeface="+mn-lt"/>
              </a:rPr>
              <a:t>Training Center</a:t>
            </a:r>
            <a:endParaRPr kumimoji="1" lang="ja-JP" altLang="en-US" sz="1600" b="1" dirty="0">
              <a:solidFill>
                <a:schemeClr val="tx1">
                  <a:lumMod val="50000"/>
                </a:schemeClr>
              </a:solidFill>
              <a:latin typeface="+mn-lt"/>
            </a:endParaRPr>
          </a:p>
        </p:txBody>
      </p:sp>
      <p:sp>
        <p:nvSpPr>
          <p:cNvPr id="27" name="テキスト ボックス 26"/>
          <p:cNvSpPr txBox="1"/>
          <p:nvPr/>
        </p:nvSpPr>
        <p:spPr>
          <a:xfrm>
            <a:off x="4970981" y="2952750"/>
            <a:ext cx="1479380" cy="502702"/>
          </a:xfrm>
          <a:prstGeom prst="rect">
            <a:avLst/>
          </a:prstGeom>
          <a:noFill/>
        </p:spPr>
        <p:txBody>
          <a:bodyPr wrap="none" rtlCol="0">
            <a:spAutoFit/>
          </a:bodyPr>
          <a:lstStyle/>
          <a:p>
            <a:pPr algn="ctr">
              <a:lnSpc>
                <a:spcPts val="1600"/>
              </a:lnSpc>
            </a:pPr>
            <a:r>
              <a:rPr kumimoji="1" lang="en-US" altLang="ja-JP" sz="1600" b="1" dirty="0" smtClean="0">
                <a:solidFill>
                  <a:schemeClr val="tx1">
                    <a:lumMod val="50000"/>
                  </a:schemeClr>
                </a:solidFill>
                <a:latin typeface="+mn-lt"/>
              </a:rPr>
              <a:t>Cisco WebEx</a:t>
            </a:r>
            <a:br>
              <a:rPr kumimoji="1" lang="en-US" altLang="ja-JP" sz="1600" b="1" dirty="0" smtClean="0">
                <a:solidFill>
                  <a:schemeClr val="tx1">
                    <a:lumMod val="50000"/>
                  </a:schemeClr>
                </a:solidFill>
                <a:latin typeface="+mn-lt"/>
              </a:rPr>
            </a:br>
            <a:r>
              <a:rPr kumimoji="1" lang="en-US" altLang="ja-JP" sz="1600" b="1" dirty="0" smtClean="0">
                <a:solidFill>
                  <a:schemeClr val="tx1">
                    <a:lumMod val="50000"/>
                  </a:schemeClr>
                </a:solidFill>
                <a:latin typeface="+mn-lt"/>
              </a:rPr>
              <a:t>Event Center</a:t>
            </a:r>
            <a:endParaRPr kumimoji="1" lang="ja-JP" altLang="en-US" sz="1600" b="1" dirty="0">
              <a:solidFill>
                <a:schemeClr val="tx1">
                  <a:lumMod val="50000"/>
                </a:schemeClr>
              </a:solidFill>
              <a:latin typeface="+mn-lt"/>
            </a:endParaRPr>
          </a:p>
        </p:txBody>
      </p:sp>
      <p:sp>
        <p:nvSpPr>
          <p:cNvPr id="28" name="テキスト ボックス 27"/>
          <p:cNvSpPr txBox="1"/>
          <p:nvPr/>
        </p:nvSpPr>
        <p:spPr>
          <a:xfrm>
            <a:off x="7037223" y="2952750"/>
            <a:ext cx="1677062" cy="502702"/>
          </a:xfrm>
          <a:prstGeom prst="rect">
            <a:avLst/>
          </a:prstGeom>
          <a:noFill/>
        </p:spPr>
        <p:txBody>
          <a:bodyPr wrap="none" rtlCol="0">
            <a:spAutoFit/>
          </a:bodyPr>
          <a:lstStyle/>
          <a:p>
            <a:pPr algn="ctr">
              <a:lnSpc>
                <a:spcPts val="1600"/>
              </a:lnSpc>
            </a:pPr>
            <a:r>
              <a:rPr kumimoji="1" lang="en-US" altLang="ja-JP" sz="1600" b="1" dirty="0" smtClean="0">
                <a:solidFill>
                  <a:schemeClr val="tx1">
                    <a:lumMod val="50000"/>
                  </a:schemeClr>
                </a:solidFill>
                <a:latin typeface="+mn-lt"/>
              </a:rPr>
              <a:t>Cisco WebEx</a:t>
            </a:r>
            <a:br>
              <a:rPr kumimoji="1" lang="en-US" altLang="ja-JP" sz="1600" b="1" dirty="0" smtClean="0">
                <a:solidFill>
                  <a:schemeClr val="tx1">
                    <a:lumMod val="50000"/>
                  </a:schemeClr>
                </a:solidFill>
                <a:latin typeface="+mn-lt"/>
              </a:rPr>
            </a:br>
            <a:r>
              <a:rPr kumimoji="1" lang="en-US" altLang="ja-JP" sz="1600" b="1" dirty="0" smtClean="0">
                <a:solidFill>
                  <a:schemeClr val="tx1">
                    <a:lumMod val="50000"/>
                  </a:schemeClr>
                </a:solidFill>
                <a:latin typeface="+mn-lt"/>
              </a:rPr>
              <a:t>Support Center</a:t>
            </a:r>
            <a:endParaRPr kumimoji="1" lang="ja-JP" altLang="en-US" sz="1600" b="1" dirty="0">
              <a:solidFill>
                <a:schemeClr val="tx1">
                  <a:lumMod val="50000"/>
                </a:schemeClr>
              </a:solidFill>
              <a:latin typeface="+mn-lt"/>
            </a:endParaRPr>
          </a:p>
        </p:txBody>
      </p:sp>
      <p:sp>
        <p:nvSpPr>
          <p:cNvPr id="30" name="テキスト ボックス 29"/>
          <p:cNvSpPr txBox="1"/>
          <p:nvPr/>
        </p:nvSpPr>
        <p:spPr>
          <a:xfrm>
            <a:off x="798116" y="3514725"/>
            <a:ext cx="1082348" cy="307777"/>
          </a:xfrm>
          <a:prstGeom prst="rect">
            <a:avLst/>
          </a:prstGeom>
          <a:noFill/>
        </p:spPr>
        <p:txBody>
          <a:bodyPr wrap="none" rtlCol="0">
            <a:spAutoFit/>
          </a:bodyPr>
          <a:lstStyle/>
          <a:p>
            <a:pPr algn="ctr"/>
            <a:r>
              <a:rPr kumimoji="1" lang="ja-JP" altLang="en-US" sz="1400" b="1" dirty="0" smtClean="0">
                <a:solidFill>
                  <a:srgbClr val="EB7115"/>
                </a:solidFill>
                <a:latin typeface="CiscoSansTT Light" panose="020B0503020201020303" pitchFamily="34" charset="0"/>
              </a:rPr>
              <a:t>一般会議用</a:t>
            </a:r>
            <a:endParaRPr kumimoji="1" lang="ja-JP" altLang="en-US" sz="1400" b="1" dirty="0">
              <a:solidFill>
                <a:srgbClr val="EB7115"/>
              </a:solidFill>
              <a:latin typeface="CiscoSansTT Light" panose="020B0503020201020303" pitchFamily="34" charset="0"/>
            </a:endParaRPr>
          </a:p>
        </p:txBody>
      </p:sp>
      <p:sp>
        <p:nvSpPr>
          <p:cNvPr id="31" name="テキスト ボックス 30"/>
          <p:cNvSpPr txBox="1"/>
          <p:nvPr/>
        </p:nvSpPr>
        <p:spPr>
          <a:xfrm>
            <a:off x="2827953" y="3514725"/>
            <a:ext cx="1366079" cy="307777"/>
          </a:xfrm>
          <a:prstGeom prst="rect">
            <a:avLst/>
          </a:prstGeom>
          <a:noFill/>
        </p:spPr>
        <p:txBody>
          <a:bodyPr wrap="none" rtlCol="0">
            <a:spAutoFit/>
          </a:bodyPr>
          <a:lstStyle/>
          <a:p>
            <a:pPr algn="ctr"/>
            <a:r>
              <a:rPr kumimoji="1" lang="en-US" altLang="ja-JP" sz="1400" b="1" dirty="0">
                <a:solidFill>
                  <a:srgbClr val="008000"/>
                </a:solidFill>
                <a:latin typeface="CiscoSansTT Light" panose="020B0503020201020303" pitchFamily="34" charset="0"/>
              </a:rPr>
              <a:t>e</a:t>
            </a:r>
            <a:r>
              <a:rPr kumimoji="1" lang="ja-JP" altLang="en-US" sz="1400" b="1" dirty="0" smtClean="0">
                <a:solidFill>
                  <a:srgbClr val="008000"/>
                </a:solidFill>
                <a:latin typeface="CiscoSansTT Light" panose="020B0503020201020303" pitchFamily="34" charset="0"/>
              </a:rPr>
              <a:t>ラーニング用</a:t>
            </a:r>
            <a:endParaRPr kumimoji="1" lang="ja-JP" altLang="en-US" sz="1400" b="1" dirty="0">
              <a:solidFill>
                <a:srgbClr val="008000"/>
              </a:solidFill>
              <a:latin typeface="CiscoSansTT Light" panose="020B0503020201020303" pitchFamily="34" charset="0"/>
            </a:endParaRPr>
          </a:p>
        </p:txBody>
      </p:sp>
      <p:sp>
        <p:nvSpPr>
          <p:cNvPr id="32" name="テキスト ボックス 31"/>
          <p:cNvSpPr txBox="1"/>
          <p:nvPr/>
        </p:nvSpPr>
        <p:spPr>
          <a:xfrm>
            <a:off x="4720657" y="3514725"/>
            <a:ext cx="1980029" cy="307777"/>
          </a:xfrm>
          <a:prstGeom prst="rect">
            <a:avLst/>
          </a:prstGeom>
          <a:noFill/>
        </p:spPr>
        <p:txBody>
          <a:bodyPr wrap="none" rtlCol="0">
            <a:spAutoFit/>
          </a:bodyPr>
          <a:lstStyle/>
          <a:p>
            <a:pPr algn="ctr"/>
            <a:r>
              <a:rPr kumimoji="1" lang="ja-JP" altLang="en-US" sz="1400" b="1" dirty="0" smtClean="0">
                <a:solidFill>
                  <a:schemeClr val="accent6"/>
                </a:solidFill>
                <a:latin typeface="CiscoSansTT Light" panose="020B0503020201020303" pitchFamily="34" charset="0"/>
              </a:rPr>
              <a:t>オンラインイベント用</a:t>
            </a:r>
            <a:endParaRPr kumimoji="1" lang="ja-JP" altLang="en-US" sz="1400" b="1" dirty="0">
              <a:solidFill>
                <a:schemeClr val="accent6"/>
              </a:solidFill>
              <a:latin typeface="CiscoSansTT Light" panose="020B0503020201020303" pitchFamily="34" charset="0"/>
            </a:endParaRPr>
          </a:p>
        </p:txBody>
      </p:sp>
      <p:sp>
        <p:nvSpPr>
          <p:cNvPr id="33" name="テキスト ボックス 32"/>
          <p:cNvSpPr txBox="1"/>
          <p:nvPr/>
        </p:nvSpPr>
        <p:spPr>
          <a:xfrm>
            <a:off x="7334579" y="3514725"/>
            <a:ext cx="1082348" cy="307777"/>
          </a:xfrm>
          <a:prstGeom prst="rect">
            <a:avLst/>
          </a:prstGeom>
          <a:noFill/>
        </p:spPr>
        <p:txBody>
          <a:bodyPr wrap="none" rtlCol="0">
            <a:spAutoFit/>
          </a:bodyPr>
          <a:lstStyle/>
          <a:p>
            <a:pPr algn="ctr"/>
            <a:r>
              <a:rPr kumimoji="1" lang="ja-JP" altLang="en-US" sz="1400" b="1" dirty="0" smtClean="0">
                <a:solidFill>
                  <a:srgbClr val="0070C0"/>
                </a:solidFill>
                <a:latin typeface="CiscoSansTT Light" panose="020B0503020201020303" pitchFamily="34" charset="0"/>
              </a:rPr>
              <a:t>サポート</a:t>
            </a:r>
            <a:r>
              <a:rPr kumimoji="1" lang="ja-JP" altLang="en-US" sz="1400" b="1" dirty="0">
                <a:solidFill>
                  <a:srgbClr val="0070C0"/>
                </a:solidFill>
                <a:latin typeface="CiscoSansTT Light" panose="020B0503020201020303" pitchFamily="34" charset="0"/>
              </a:rPr>
              <a:t>用</a:t>
            </a:r>
          </a:p>
        </p:txBody>
      </p:sp>
      <p:cxnSp>
        <p:nvCxnSpPr>
          <p:cNvPr id="4" name="直線コネクタ 3"/>
          <p:cNvCxnSpPr/>
          <p:nvPr/>
        </p:nvCxnSpPr>
        <p:spPr>
          <a:xfrm>
            <a:off x="638175" y="2809875"/>
            <a:ext cx="1431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819400" y="2809875"/>
            <a:ext cx="1431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4953000" y="2809875"/>
            <a:ext cx="1431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162800" y="2809875"/>
            <a:ext cx="1431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527162" y="4137660"/>
            <a:ext cx="5807417" cy="307777"/>
          </a:xfrm>
          <a:prstGeom prst="rect">
            <a:avLst/>
          </a:prstGeom>
          <a:noFill/>
        </p:spPr>
        <p:txBody>
          <a:bodyPr wrap="square" rtlCol="0">
            <a:spAutoFit/>
          </a:bodyPr>
          <a:lstStyle/>
          <a:p>
            <a:r>
              <a:rPr kumimoji="1" lang="en-US" altLang="ja-JP" sz="1400" b="1" dirty="0" smtClean="0">
                <a:solidFill>
                  <a:schemeClr val="tx1">
                    <a:lumMod val="50000"/>
                  </a:schemeClr>
                </a:solidFill>
              </a:rPr>
              <a:t>MC, TC, EC, SC</a:t>
            </a:r>
            <a:r>
              <a:rPr kumimoji="1" lang="ja-JP" altLang="en-US" sz="1400" b="1" dirty="0" smtClean="0">
                <a:solidFill>
                  <a:schemeClr val="tx1">
                    <a:lumMod val="50000"/>
                  </a:schemeClr>
                </a:solidFill>
              </a:rPr>
              <a:t>がパッケージになった</a:t>
            </a:r>
            <a:r>
              <a:rPr kumimoji="1" lang="en-US" altLang="ja-JP" sz="1400" b="1" dirty="0" smtClean="0">
                <a:solidFill>
                  <a:schemeClr val="tx1">
                    <a:lumMod val="50000"/>
                  </a:schemeClr>
                </a:solidFill>
              </a:rPr>
              <a:t>Enterprise Edition</a:t>
            </a:r>
            <a:r>
              <a:rPr kumimoji="1" lang="ja-JP" altLang="en-US" sz="1400" b="1" dirty="0" smtClean="0">
                <a:solidFill>
                  <a:schemeClr val="tx1">
                    <a:lumMod val="50000"/>
                  </a:schemeClr>
                </a:solidFill>
              </a:rPr>
              <a:t>もあります。</a:t>
            </a:r>
            <a:endParaRPr kumimoji="1" lang="ja-JP" altLang="en-US" sz="1400" b="1" dirty="0">
              <a:solidFill>
                <a:schemeClr val="tx1">
                  <a:lumMod val="50000"/>
                </a:schemeClr>
              </a:solidFill>
            </a:endParaRPr>
          </a:p>
        </p:txBody>
      </p:sp>
    </p:spTree>
    <p:extLst>
      <p:ext uri="{BB962C8B-B14F-4D97-AF65-F5344CB8AC3E}">
        <p14:creationId xmlns:p14="http://schemas.microsoft.com/office/powerpoint/2010/main" val="2468141059"/>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a:spLocks noGrp="1"/>
          </p:cNvSpPr>
          <p:nvPr>
            <p:ph type="ctrTitle"/>
          </p:nvPr>
        </p:nvSpPr>
        <p:spPr>
          <a:xfrm>
            <a:off x="259742" y="83284"/>
            <a:ext cx="8659976" cy="728782"/>
          </a:xfrm>
        </p:spPr>
        <p:txBody>
          <a:bodyPr/>
          <a:lstStyle/>
          <a:p>
            <a:r>
              <a:rPr lang="en-US" altLang="ja-JP" sz="3200" b="1" dirty="0">
                <a:solidFill>
                  <a:srgbClr val="2C92B6"/>
                </a:solidFill>
                <a:latin typeface="+mn-lt"/>
              </a:rPr>
              <a:t>WebEx </a:t>
            </a:r>
            <a:r>
              <a:rPr lang="en-US" altLang="ja-JP" sz="3200" b="1" dirty="0" smtClean="0">
                <a:solidFill>
                  <a:srgbClr val="2C92B6"/>
                </a:solidFill>
                <a:latin typeface="+mn-lt"/>
              </a:rPr>
              <a:t>Meeting Center</a:t>
            </a:r>
            <a:endParaRPr lang="ja-JP" altLang="nl-NL" sz="3200" b="1" dirty="0">
              <a:solidFill>
                <a:srgbClr val="2C92B6"/>
              </a:solidFill>
              <a:latin typeface="+mn-lt"/>
            </a:endParaRPr>
          </a:p>
        </p:txBody>
      </p:sp>
      <p:pic>
        <p:nvPicPr>
          <p:cNvPr id="5125"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4357797" y="1031846"/>
            <a:ext cx="4786203" cy="368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descr="C:\Users\iotsuka\Desktop\sec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93" y="2969076"/>
            <a:ext cx="2445357" cy="1540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4" descr="C:\Users\iotsuka\Desktop\sec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5100" y="3247517"/>
            <a:ext cx="2445358" cy="14541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1039"/>
          <p:cNvSpPr>
            <a:spLocks noChangeArrowheads="1"/>
          </p:cNvSpPr>
          <p:nvPr/>
        </p:nvSpPr>
        <p:spPr bwMode="auto">
          <a:xfrm>
            <a:off x="469293" y="908903"/>
            <a:ext cx="4321782" cy="1777148"/>
          </a:xfrm>
          <a:prstGeom prst="roundRect">
            <a:avLst>
              <a:gd name="adj" fmla="val 10716"/>
            </a:avLst>
          </a:prstGeom>
          <a:solidFill>
            <a:schemeClr val="bg1"/>
          </a:solidFill>
          <a:ln w="9525">
            <a:solidFill>
              <a:schemeClr val="bg1">
                <a:lumMod val="85000"/>
              </a:schemeClr>
            </a:solidFill>
            <a:miter lim="800000"/>
            <a:headEnd/>
            <a:tailEnd/>
          </a:ln>
          <a:effectLst>
            <a:outerShdw blurRad="50800" dist="38100" dir="2700000" algn="tl" rotWithShape="0">
              <a:prstClr val="black">
                <a:alpha val="40000"/>
              </a:prstClr>
            </a:outerShdw>
          </a:effectLst>
        </p:spPr>
        <p:txBody>
          <a:bodyPr wrap="square" anchor="ctr">
            <a:noAutofit/>
          </a:bodyPr>
          <a:lstStyle/>
          <a:p>
            <a:r>
              <a:rPr lang="en-US" altLang="ja-JP" b="1" dirty="0" smtClean="0">
                <a:solidFill>
                  <a:srgbClr val="2C92B6"/>
                </a:solidFill>
                <a:latin typeface="+mn-ea"/>
                <a:ea typeface="+mn-ea"/>
                <a:cs typeface="メイリオ" pitchFamily="50" charset="-128"/>
              </a:rPr>
              <a:t>1</a:t>
            </a:r>
            <a:r>
              <a:rPr lang="ja-JP" altLang="en-US" b="1" dirty="0">
                <a:solidFill>
                  <a:srgbClr val="2C92B6"/>
                </a:solidFill>
                <a:latin typeface="+mn-ea"/>
                <a:ea typeface="+mn-ea"/>
                <a:cs typeface="メイリオ" pitchFamily="50" charset="-128"/>
              </a:rPr>
              <a:t> </a:t>
            </a:r>
            <a:r>
              <a:rPr lang="ja-JP" altLang="en-US" b="1" dirty="0" smtClean="0">
                <a:solidFill>
                  <a:srgbClr val="2C92B6"/>
                </a:solidFill>
                <a:latin typeface="+mn-ea"/>
                <a:ea typeface="+mn-ea"/>
                <a:cs typeface="メイリオ" pitchFamily="50" charset="-128"/>
              </a:rPr>
              <a:t>対 </a:t>
            </a:r>
            <a:r>
              <a:rPr lang="en-US" altLang="ja-JP" b="1" dirty="0" smtClean="0">
                <a:solidFill>
                  <a:srgbClr val="2C92B6"/>
                </a:solidFill>
                <a:latin typeface="+mn-ea"/>
                <a:ea typeface="+mn-ea"/>
                <a:cs typeface="メイリオ" pitchFamily="50" charset="-128"/>
              </a:rPr>
              <a:t>1 </a:t>
            </a:r>
            <a:r>
              <a:rPr lang="ja-JP" altLang="en-US" b="1" dirty="0" smtClean="0">
                <a:solidFill>
                  <a:srgbClr val="2C92B6"/>
                </a:solidFill>
                <a:latin typeface="+mn-ea"/>
                <a:ea typeface="+mn-ea"/>
                <a:cs typeface="メイリオ" pitchFamily="50" charset="-128"/>
              </a:rPr>
              <a:t>や </a:t>
            </a:r>
            <a:r>
              <a:rPr lang="en-US" altLang="ja-JP" b="1" dirty="0" smtClean="0">
                <a:solidFill>
                  <a:srgbClr val="2C92B6"/>
                </a:solidFill>
                <a:latin typeface="+mn-ea"/>
                <a:ea typeface="+mn-ea"/>
                <a:cs typeface="メイリオ" pitchFamily="50" charset="-128"/>
              </a:rPr>
              <a:t>1 </a:t>
            </a:r>
            <a:r>
              <a:rPr lang="ja-JP" altLang="en-US" b="1" dirty="0" smtClean="0">
                <a:solidFill>
                  <a:srgbClr val="2C92B6"/>
                </a:solidFill>
                <a:latin typeface="+mn-ea"/>
                <a:ea typeface="+mn-ea"/>
                <a:cs typeface="メイリオ" pitchFamily="50" charset="-128"/>
              </a:rPr>
              <a:t>対 複数のミーティングを</a:t>
            </a:r>
            <a:r>
              <a:rPr lang="en-US" altLang="ja-JP" b="1" dirty="0" smtClean="0">
                <a:solidFill>
                  <a:srgbClr val="2C92B6"/>
                </a:solidFill>
                <a:latin typeface="+mn-ea"/>
                <a:ea typeface="+mn-ea"/>
                <a:cs typeface="メイリオ" pitchFamily="50" charset="-128"/>
              </a:rPr>
              <a:t/>
            </a:r>
            <a:br>
              <a:rPr lang="en-US" altLang="ja-JP" b="1" dirty="0" smtClean="0">
                <a:solidFill>
                  <a:srgbClr val="2C92B6"/>
                </a:solidFill>
                <a:latin typeface="+mn-ea"/>
                <a:ea typeface="+mn-ea"/>
                <a:cs typeface="メイリオ" pitchFamily="50" charset="-128"/>
              </a:rPr>
            </a:br>
            <a:r>
              <a:rPr lang="ja-JP" altLang="en-US" b="1" dirty="0" smtClean="0">
                <a:solidFill>
                  <a:srgbClr val="2C92B6"/>
                </a:solidFill>
                <a:latin typeface="+mn-ea"/>
                <a:ea typeface="+mn-ea"/>
                <a:cs typeface="メイリオ" pitchFamily="50" charset="-128"/>
              </a:rPr>
              <a:t>スムーズに実現します。</a:t>
            </a:r>
            <a:r>
              <a:rPr lang="ja-JP" altLang="en-US" b="1" dirty="0" smtClean="0">
                <a:solidFill>
                  <a:srgbClr val="FA661C"/>
                </a:solidFill>
                <a:latin typeface="+mn-ea"/>
                <a:ea typeface="+mn-ea"/>
                <a:cs typeface="メイリオ" pitchFamily="50" charset="-128"/>
              </a:rPr>
              <a:t/>
            </a:r>
            <a:br>
              <a:rPr lang="ja-JP" altLang="en-US" b="1" dirty="0" smtClean="0">
                <a:solidFill>
                  <a:srgbClr val="FA661C"/>
                </a:solidFill>
                <a:latin typeface="+mn-ea"/>
                <a:ea typeface="+mn-ea"/>
                <a:cs typeface="メイリオ" pitchFamily="50" charset="-128"/>
              </a:rPr>
            </a:br>
            <a:endParaRPr lang="ja-JP" altLang="en-US" dirty="0" smtClean="0">
              <a:solidFill>
                <a:srgbClr val="FA661C"/>
              </a:solidFill>
              <a:latin typeface="+mn-ea"/>
              <a:ea typeface="+mn-ea"/>
              <a:cs typeface="メイリオ" pitchFamily="50" charset="-128"/>
            </a:endParaRPr>
          </a:p>
          <a:p>
            <a:r>
              <a:rPr lang="ja-JP" altLang="en-US" sz="1600" dirty="0" smtClean="0">
                <a:solidFill>
                  <a:schemeClr val="tx1">
                    <a:lumMod val="50000"/>
                  </a:schemeClr>
                </a:solidFill>
                <a:latin typeface="+mn-ea"/>
                <a:ea typeface="+mn-ea"/>
                <a:cs typeface="メイリオ" pitchFamily="50" charset="-128"/>
              </a:rPr>
              <a:t>カジュアルな打ち合わせ、チーム報告、</a:t>
            </a:r>
            <a:r>
              <a:rPr lang="en-US" altLang="ja-JP" sz="1600" dirty="0" smtClean="0">
                <a:solidFill>
                  <a:schemeClr val="tx1">
                    <a:lumMod val="50000"/>
                  </a:schemeClr>
                </a:solidFill>
                <a:latin typeface="+mn-ea"/>
                <a:ea typeface="+mn-ea"/>
                <a:cs typeface="メイリオ" pitchFamily="50" charset="-128"/>
              </a:rPr>
              <a:t/>
            </a:r>
            <a:br>
              <a:rPr lang="en-US" altLang="ja-JP" sz="1600" dirty="0" smtClean="0">
                <a:solidFill>
                  <a:schemeClr val="tx1">
                    <a:lumMod val="50000"/>
                  </a:schemeClr>
                </a:solidFill>
                <a:latin typeface="+mn-ea"/>
                <a:ea typeface="+mn-ea"/>
                <a:cs typeface="メイリオ" pitchFamily="50" charset="-128"/>
              </a:rPr>
            </a:br>
            <a:r>
              <a:rPr lang="ja-JP" altLang="en-US" sz="1600" dirty="0" smtClean="0">
                <a:solidFill>
                  <a:schemeClr val="tx1">
                    <a:lumMod val="50000"/>
                  </a:schemeClr>
                </a:solidFill>
                <a:latin typeface="+mn-ea"/>
                <a:ea typeface="+mn-ea"/>
                <a:cs typeface="メイリオ" pitchFamily="50" charset="-128"/>
              </a:rPr>
              <a:t>日常の社内外ミーティングなど</a:t>
            </a:r>
            <a:endParaRPr lang="ja-JP" altLang="en-US" sz="1600" dirty="0">
              <a:solidFill>
                <a:schemeClr val="tx1">
                  <a:lumMod val="50000"/>
                </a:schemeClr>
              </a:solidFill>
              <a:latin typeface="+mn-ea"/>
              <a:ea typeface="+mn-ea"/>
              <a:cs typeface="メイリオ" pitchFamily="50" charset="-128"/>
            </a:endParaRPr>
          </a:p>
        </p:txBody>
      </p:sp>
      <p:sp>
        <p:nvSpPr>
          <p:cNvPr id="7" name="テキスト ボックス 6"/>
          <p:cNvSpPr txBox="1"/>
          <p:nvPr/>
        </p:nvSpPr>
        <p:spPr>
          <a:xfrm>
            <a:off x="6268714" y="447675"/>
            <a:ext cx="1082348" cy="307777"/>
          </a:xfrm>
          <a:prstGeom prst="rect">
            <a:avLst/>
          </a:prstGeom>
          <a:noFill/>
        </p:spPr>
        <p:txBody>
          <a:bodyPr wrap="none" rtlCol="0">
            <a:spAutoFit/>
          </a:bodyPr>
          <a:lstStyle/>
          <a:p>
            <a:pPr algn="ctr"/>
            <a:r>
              <a:rPr kumimoji="1" lang="ja-JP" altLang="en-US" sz="1400" b="1" dirty="0" smtClean="0">
                <a:solidFill>
                  <a:srgbClr val="EB7115"/>
                </a:solidFill>
                <a:latin typeface="CiscoSansTT Light" panose="020B0503020201020303" pitchFamily="34" charset="0"/>
              </a:rPr>
              <a:t>一般会議用</a:t>
            </a:r>
            <a:endParaRPr kumimoji="1" lang="ja-JP" altLang="en-US" sz="1400" b="1" dirty="0">
              <a:solidFill>
                <a:srgbClr val="EB7115"/>
              </a:solidFill>
              <a:latin typeface="CiscoSansTT Light" panose="020B0503020201020303" pitchFamily="34" charset="0"/>
            </a:endParaRPr>
          </a:p>
        </p:txBody>
      </p:sp>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496504" y="270207"/>
            <a:ext cx="748526" cy="755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054975" y="633851"/>
            <a:ext cx="797219" cy="783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413741"/>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0" y="2676160"/>
            <a:ext cx="3417425" cy="202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タイトル 1"/>
          <p:cNvSpPr>
            <a:spLocks noGrp="1"/>
          </p:cNvSpPr>
          <p:nvPr>
            <p:ph type="ctrTitle"/>
          </p:nvPr>
        </p:nvSpPr>
        <p:spPr>
          <a:xfrm>
            <a:off x="259742" y="75980"/>
            <a:ext cx="8659976" cy="728782"/>
          </a:xfrm>
        </p:spPr>
        <p:txBody>
          <a:bodyPr/>
          <a:lstStyle/>
          <a:p>
            <a:r>
              <a:rPr lang="en-US" altLang="ja-JP" sz="3200" b="1" dirty="0">
                <a:solidFill>
                  <a:srgbClr val="2C92B6"/>
                </a:solidFill>
                <a:latin typeface="+mn-lt"/>
              </a:rPr>
              <a:t>WebEx </a:t>
            </a:r>
            <a:r>
              <a:rPr lang="en-US" altLang="ja-JP" sz="3200" b="1" dirty="0" smtClean="0">
                <a:solidFill>
                  <a:srgbClr val="2C92B6"/>
                </a:solidFill>
                <a:latin typeface="+mn-lt"/>
              </a:rPr>
              <a:t>Event Center</a:t>
            </a:r>
            <a:endParaRPr lang="ja-JP" altLang="nl-NL" sz="3200" b="1" dirty="0">
              <a:solidFill>
                <a:srgbClr val="2C92B6"/>
              </a:solidFill>
              <a:latin typeface="+mn-lt"/>
            </a:endParaRPr>
          </a:p>
        </p:txBody>
      </p:sp>
      <p:pic>
        <p:nvPicPr>
          <p:cNvPr id="614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3417425" y="915734"/>
            <a:ext cx="5726575" cy="378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039"/>
          <p:cNvSpPr>
            <a:spLocks noChangeArrowheads="1"/>
          </p:cNvSpPr>
          <p:nvPr/>
        </p:nvSpPr>
        <p:spPr bwMode="auto">
          <a:xfrm>
            <a:off x="313738" y="804761"/>
            <a:ext cx="5877512" cy="1938437"/>
          </a:xfrm>
          <a:prstGeom prst="roundRect">
            <a:avLst>
              <a:gd name="adj" fmla="val 10716"/>
            </a:avLst>
          </a:prstGeom>
          <a:solidFill>
            <a:schemeClr val="bg1"/>
          </a:solidFill>
          <a:ln w="9525">
            <a:solidFill>
              <a:schemeClr val="bg1">
                <a:lumMod val="85000"/>
              </a:schemeClr>
            </a:solidFill>
            <a:miter lim="800000"/>
            <a:headEnd/>
            <a:tailEnd/>
          </a:ln>
          <a:effectLst>
            <a:outerShdw blurRad="50800" dist="38100" dir="2700000" algn="tl" rotWithShape="0">
              <a:prstClr val="black">
                <a:alpha val="40000"/>
              </a:prstClr>
            </a:outerShdw>
          </a:effectLst>
        </p:spPr>
        <p:txBody>
          <a:bodyPr wrap="square" anchor="ctr">
            <a:noAutofit/>
          </a:bodyPr>
          <a:lstStyle/>
          <a:p>
            <a:r>
              <a:rPr kumimoji="0" lang="ja-JP" altLang="en-US" b="1" dirty="0">
                <a:solidFill>
                  <a:srgbClr val="2C92B6"/>
                </a:solidFill>
                <a:latin typeface="+mn-ea"/>
                <a:ea typeface="+mn-ea"/>
                <a:cs typeface="メイリオ" pitchFamily="50" charset="-128"/>
              </a:rPr>
              <a:t>プレゼンや講演資料</a:t>
            </a:r>
            <a:r>
              <a:rPr kumimoji="0" lang="ja-JP" altLang="en-US" b="1" dirty="0" smtClean="0">
                <a:solidFill>
                  <a:srgbClr val="2C92B6"/>
                </a:solidFill>
                <a:latin typeface="+mn-ea"/>
                <a:ea typeface="+mn-ea"/>
                <a:cs typeface="メイリオ" pitchFamily="50" charset="-128"/>
              </a:rPr>
              <a:t>、映像</a:t>
            </a:r>
            <a:r>
              <a:rPr kumimoji="0" lang="ja-JP" altLang="en-US" b="1" dirty="0">
                <a:solidFill>
                  <a:srgbClr val="2C92B6"/>
                </a:solidFill>
                <a:latin typeface="+mn-ea"/>
                <a:ea typeface="+mn-ea"/>
                <a:cs typeface="メイリオ" pitchFamily="50" charset="-128"/>
              </a:rPr>
              <a:t>を視聴者の目の前</a:t>
            </a:r>
            <a:r>
              <a:rPr kumimoji="0" lang="ja-JP" altLang="en-US" b="1" dirty="0" smtClean="0">
                <a:solidFill>
                  <a:srgbClr val="2C92B6"/>
                </a:solidFill>
                <a:latin typeface="+mn-ea"/>
                <a:ea typeface="+mn-ea"/>
                <a:cs typeface="メイリオ" pitchFamily="50" charset="-128"/>
              </a:rPr>
              <a:t>で</a:t>
            </a:r>
            <a:r>
              <a:rPr kumimoji="0" lang="en-US" altLang="ja-JP" b="1" dirty="0" smtClean="0">
                <a:solidFill>
                  <a:srgbClr val="2C92B6"/>
                </a:solidFill>
                <a:latin typeface="+mn-ea"/>
                <a:ea typeface="+mn-ea"/>
                <a:cs typeface="メイリオ" pitchFamily="50" charset="-128"/>
              </a:rPr>
              <a:t/>
            </a:r>
            <a:br>
              <a:rPr kumimoji="0" lang="en-US" altLang="ja-JP" b="1" dirty="0" smtClean="0">
                <a:solidFill>
                  <a:srgbClr val="2C92B6"/>
                </a:solidFill>
                <a:latin typeface="+mn-ea"/>
                <a:ea typeface="+mn-ea"/>
                <a:cs typeface="メイリオ" pitchFamily="50" charset="-128"/>
              </a:rPr>
            </a:br>
            <a:r>
              <a:rPr kumimoji="0" lang="ja-JP" altLang="en-US" b="1" dirty="0" smtClean="0">
                <a:solidFill>
                  <a:srgbClr val="2C92B6"/>
                </a:solidFill>
                <a:latin typeface="+mn-ea"/>
                <a:ea typeface="+mn-ea"/>
                <a:cs typeface="メイリオ" pitchFamily="50" charset="-128"/>
              </a:rPr>
              <a:t>提供</a:t>
            </a:r>
            <a:r>
              <a:rPr lang="ja-JP" altLang="nl-NL" b="1" dirty="0" smtClean="0">
                <a:solidFill>
                  <a:srgbClr val="2C92B6"/>
                </a:solidFill>
                <a:latin typeface="+mn-ea"/>
                <a:ea typeface="+mn-ea"/>
                <a:cs typeface="メイリオ" pitchFamily="50" charset="-128"/>
              </a:rPr>
              <a:t>する</a:t>
            </a:r>
            <a:r>
              <a:rPr kumimoji="0" lang="ja-JP" altLang="en-US" b="1" dirty="0" smtClean="0">
                <a:solidFill>
                  <a:srgbClr val="2C92B6"/>
                </a:solidFill>
                <a:latin typeface="+mn-ea"/>
                <a:ea typeface="+mn-ea"/>
                <a:cs typeface="メイリオ" pitchFamily="50" charset="-128"/>
              </a:rPr>
              <a:t>セミナー、イベントを実現します。</a:t>
            </a:r>
            <a:r>
              <a:rPr kumimoji="0" lang="en-US" altLang="ja-JP" sz="1600" b="1" dirty="0" smtClean="0">
                <a:solidFill>
                  <a:srgbClr val="2C92B6"/>
                </a:solidFill>
                <a:latin typeface="+mn-ea"/>
                <a:ea typeface="+mn-ea"/>
                <a:cs typeface="メイリオ" pitchFamily="50" charset="-128"/>
              </a:rPr>
              <a:t/>
            </a:r>
            <a:br>
              <a:rPr kumimoji="0" lang="en-US" altLang="ja-JP" sz="1600" b="1" dirty="0" smtClean="0">
                <a:solidFill>
                  <a:srgbClr val="2C92B6"/>
                </a:solidFill>
                <a:latin typeface="+mn-ea"/>
                <a:ea typeface="+mn-ea"/>
                <a:cs typeface="メイリオ" pitchFamily="50" charset="-128"/>
              </a:rPr>
            </a:br>
            <a:endParaRPr kumimoji="0" lang="ja-JP" altLang="en-US" sz="1600" b="1" dirty="0">
              <a:solidFill>
                <a:srgbClr val="2C92B6"/>
              </a:solidFill>
              <a:latin typeface="+mn-ea"/>
              <a:ea typeface="+mn-ea"/>
              <a:cs typeface="メイリオ" pitchFamily="50" charset="-128"/>
            </a:endParaRPr>
          </a:p>
          <a:p>
            <a:r>
              <a:rPr kumimoji="0" lang="ja-JP" altLang="en-US" sz="1600" dirty="0" smtClean="0">
                <a:solidFill>
                  <a:schemeClr val="tx1">
                    <a:lumMod val="50000"/>
                  </a:schemeClr>
                </a:solidFill>
                <a:latin typeface="+mn-ea"/>
                <a:ea typeface="+mn-ea"/>
                <a:cs typeface="メイリオ" pitchFamily="50" charset="-128"/>
              </a:rPr>
              <a:t>製品</a:t>
            </a:r>
            <a:r>
              <a:rPr kumimoji="0" lang="ja-JP" altLang="en-US" sz="1600" dirty="0">
                <a:solidFill>
                  <a:schemeClr val="tx1">
                    <a:lumMod val="50000"/>
                  </a:schemeClr>
                </a:solidFill>
                <a:latin typeface="+mn-ea"/>
                <a:ea typeface="+mn-ea"/>
                <a:cs typeface="メイリオ" pitchFamily="50" charset="-128"/>
              </a:rPr>
              <a:t>発表、マーケティング</a:t>
            </a:r>
            <a:r>
              <a:rPr kumimoji="0" lang="en-US" altLang="ja-JP" sz="1600" dirty="0">
                <a:solidFill>
                  <a:schemeClr val="tx1">
                    <a:lumMod val="50000"/>
                  </a:schemeClr>
                </a:solidFill>
                <a:latin typeface="+mn-lt"/>
                <a:ea typeface="+mn-ea"/>
                <a:cs typeface="メイリオ" pitchFamily="50" charset="-128"/>
              </a:rPr>
              <a:t>Web</a:t>
            </a:r>
            <a:r>
              <a:rPr kumimoji="0" lang="ja-JP" altLang="en-US" sz="1600" dirty="0">
                <a:solidFill>
                  <a:schemeClr val="tx1">
                    <a:lumMod val="50000"/>
                  </a:schemeClr>
                </a:solidFill>
                <a:latin typeface="+mn-ea"/>
                <a:ea typeface="+mn-ea"/>
                <a:cs typeface="メイリオ" pitchFamily="50" charset="-128"/>
              </a:rPr>
              <a:t>セミナー</a:t>
            </a:r>
            <a:r>
              <a:rPr kumimoji="0" lang="ja-JP" altLang="en-US" sz="1600" dirty="0" smtClean="0">
                <a:solidFill>
                  <a:schemeClr val="tx1">
                    <a:lumMod val="50000"/>
                  </a:schemeClr>
                </a:solidFill>
                <a:latin typeface="+mn-ea"/>
                <a:ea typeface="+mn-ea"/>
                <a:cs typeface="メイリオ" pitchFamily="50" charset="-128"/>
              </a:rPr>
              <a:t>、オンライン</a:t>
            </a:r>
            <a:r>
              <a:rPr kumimoji="0" lang="ja-JP" altLang="en-US" sz="1600" dirty="0">
                <a:solidFill>
                  <a:schemeClr val="tx1">
                    <a:lumMod val="50000"/>
                  </a:schemeClr>
                </a:solidFill>
                <a:latin typeface="+mn-ea"/>
                <a:ea typeface="+mn-ea"/>
                <a:cs typeface="メイリオ" pitchFamily="50" charset="-128"/>
              </a:rPr>
              <a:t>展示会、キックオフイベント</a:t>
            </a:r>
            <a:r>
              <a:rPr kumimoji="0" lang="ja-JP" altLang="en-US" sz="1600" dirty="0" smtClean="0">
                <a:solidFill>
                  <a:schemeClr val="tx1">
                    <a:lumMod val="50000"/>
                  </a:schemeClr>
                </a:solidFill>
                <a:latin typeface="+mn-ea"/>
                <a:ea typeface="+mn-ea"/>
                <a:cs typeface="メイリオ" pitchFamily="50" charset="-128"/>
              </a:rPr>
              <a:t>、新卒</a:t>
            </a:r>
            <a:r>
              <a:rPr kumimoji="0" lang="ja-JP" altLang="en-US" sz="1600" dirty="0">
                <a:solidFill>
                  <a:schemeClr val="tx1">
                    <a:lumMod val="50000"/>
                  </a:schemeClr>
                </a:solidFill>
                <a:latin typeface="+mn-ea"/>
                <a:ea typeface="+mn-ea"/>
                <a:cs typeface="メイリオ" pitchFamily="50" charset="-128"/>
              </a:rPr>
              <a:t>説明会、海外向け</a:t>
            </a:r>
            <a:r>
              <a:rPr kumimoji="0" lang="ja-JP" altLang="en-US" sz="1600" dirty="0" smtClean="0">
                <a:solidFill>
                  <a:schemeClr val="tx1">
                    <a:lumMod val="50000"/>
                  </a:schemeClr>
                </a:solidFill>
                <a:latin typeface="+mn-ea"/>
                <a:ea typeface="+mn-ea"/>
                <a:cs typeface="メイリオ" pitchFamily="50" charset="-128"/>
              </a:rPr>
              <a:t>講演会など</a:t>
            </a:r>
            <a:endParaRPr kumimoji="0" lang="ja-JP" altLang="en-US" sz="1600" dirty="0">
              <a:solidFill>
                <a:schemeClr val="tx1">
                  <a:lumMod val="50000"/>
                </a:schemeClr>
              </a:solidFill>
              <a:latin typeface="+mn-ea"/>
              <a:ea typeface="+mn-ea"/>
              <a:cs typeface="メイリオ" pitchFamily="50" charset="-128"/>
            </a:endParaRPr>
          </a:p>
        </p:txBody>
      </p:sp>
      <p:sp>
        <p:nvSpPr>
          <p:cNvPr id="6" name="テキスト ボックス 5"/>
          <p:cNvSpPr txBox="1"/>
          <p:nvPr/>
        </p:nvSpPr>
        <p:spPr>
          <a:xfrm>
            <a:off x="6333153" y="409575"/>
            <a:ext cx="1366079" cy="307777"/>
          </a:xfrm>
          <a:prstGeom prst="rect">
            <a:avLst/>
          </a:prstGeom>
          <a:noFill/>
        </p:spPr>
        <p:txBody>
          <a:bodyPr wrap="none" rtlCol="0">
            <a:spAutoFit/>
          </a:bodyPr>
          <a:lstStyle/>
          <a:p>
            <a:pPr algn="ctr"/>
            <a:r>
              <a:rPr kumimoji="1" lang="en-US" altLang="ja-JP" sz="1400" b="1" dirty="0">
                <a:solidFill>
                  <a:srgbClr val="008000"/>
                </a:solidFill>
                <a:latin typeface="CiscoSansTT Light" panose="020B0503020201020303" pitchFamily="34" charset="0"/>
              </a:rPr>
              <a:t>e</a:t>
            </a:r>
            <a:r>
              <a:rPr kumimoji="1" lang="ja-JP" altLang="en-US" sz="1400" b="1" dirty="0" smtClean="0">
                <a:solidFill>
                  <a:srgbClr val="008000"/>
                </a:solidFill>
                <a:latin typeface="CiscoSansTT Light" panose="020B0503020201020303" pitchFamily="34" charset="0"/>
              </a:rPr>
              <a:t>ラーニング用</a:t>
            </a:r>
            <a:endParaRPr kumimoji="1" lang="ja-JP" altLang="en-US" sz="1400" b="1" dirty="0">
              <a:solidFill>
                <a:srgbClr val="008000"/>
              </a:solidFill>
              <a:latin typeface="CiscoSansTT Light" panose="020B0503020201020303" pitchFamily="34" charset="0"/>
            </a:endParaRPr>
          </a:p>
        </p:txBody>
      </p:sp>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832400" y="287762"/>
            <a:ext cx="776239" cy="804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542519"/>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192087" y="11797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altLang="ja-JP" b="1" dirty="0" smtClean="0">
                <a:solidFill>
                  <a:schemeClr val="accent5">
                    <a:lumMod val="75000"/>
                  </a:schemeClr>
                </a:solidFill>
              </a:rPr>
              <a:t>Event Center</a:t>
            </a:r>
            <a:r>
              <a:rPr lang="ja-JP" altLang="en-US" b="1" dirty="0" smtClean="0">
                <a:solidFill>
                  <a:schemeClr val="accent5">
                    <a:lumMod val="75000"/>
                  </a:schemeClr>
                </a:solidFill>
              </a:rPr>
              <a:t>導入事例</a:t>
            </a:r>
            <a:r>
              <a:rPr lang="ja-JP" altLang="en-US" sz="2400" b="1" dirty="0" smtClean="0">
                <a:solidFill>
                  <a:schemeClr val="accent5">
                    <a:lumMod val="75000"/>
                  </a:schemeClr>
                </a:solidFill>
              </a:rPr>
              <a:t>（メディカル・コア</a:t>
            </a:r>
            <a:r>
              <a:rPr lang="ja-JP" altLang="en-US" sz="2400" b="1" dirty="0">
                <a:solidFill>
                  <a:schemeClr val="accent5">
                    <a:lumMod val="75000"/>
                  </a:schemeClr>
                </a:solidFill>
              </a:rPr>
              <a:t>）</a:t>
            </a:r>
            <a:endParaRPr lang="nl-NL" sz="2400" b="1" dirty="0">
              <a:solidFill>
                <a:schemeClr val="accent5">
                  <a:lumMod val="75000"/>
                </a:schemeClr>
              </a:solidFill>
            </a:endParaRPr>
          </a:p>
        </p:txBody>
      </p:sp>
      <p:sp>
        <p:nvSpPr>
          <p:cNvPr id="5" name="正方形/長方形 19"/>
          <p:cNvSpPr>
            <a:spLocks noChangeArrowheads="1"/>
          </p:cNvSpPr>
          <p:nvPr/>
        </p:nvSpPr>
        <p:spPr bwMode="auto">
          <a:xfrm>
            <a:off x="227012" y="699208"/>
            <a:ext cx="7088188" cy="369332"/>
          </a:xfrm>
          <a:prstGeom prst="rect">
            <a:avLst/>
          </a:prstGeom>
          <a:noFill/>
          <a:ln w="9525">
            <a:noFill/>
            <a:miter lim="800000"/>
            <a:headEnd/>
            <a:tailEnd/>
          </a:ln>
        </p:spPr>
        <p:txBody>
          <a:bodyPr wrap="square">
            <a:spAutoFit/>
          </a:bodyPr>
          <a:lstStyle/>
          <a:p>
            <a:pPr fontAlgn="base">
              <a:spcBef>
                <a:spcPct val="0"/>
              </a:spcBef>
              <a:spcAft>
                <a:spcPct val="0"/>
              </a:spcAft>
            </a:pPr>
            <a:r>
              <a:rPr lang="nl-NL" altLang="ja-JP" b="1" dirty="0" smtClean="0">
                <a:solidFill>
                  <a:schemeClr val="accent5"/>
                </a:solidFill>
                <a:latin typeface="+mn-ea"/>
                <a:ea typeface="+mn-ea"/>
              </a:rPr>
              <a:t>WebEx</a:t>
            </a:r>
            <a:r>
              <a:rPr lang="ja-JP" altLang="en-US" b="1" dirty="0" smtClean="0">
                <a:solidFill>
                  <a:schemeClr val="accent5"/>
                </a:solidFill>
                <a:latin typeface="+mn-ea"/>
                <a:ea typeface="+mn-ea"/>
              </a:rPr>
              <a:t> </a:t>
            </a:r>
            <a:r>
              <a:rPr lang="en-US" altLang="ja-JP" b="1" dirty="0" smtClean="0">
                <a:solidFill>
                  <a:schemeClr val="accent5"/>
                </a:solidFill>
                <a:latin typeface="+mn-ea"/>
                <a:ea typeface="+mn-ea"/>
              </a:rPr>
              <a:t>Event Center</a:t>
            </a:r>
            <a:r>
              <a:rPr lang="ja-JP" altLang="nl-NL" b="1" dirty="0" smtClean="0">
                <a:solidFill>
                  <a:schemeClr val="accent5"/>
                </a:solidFill>
                <a:latin typeface="+mn-ea"/>
                <a:ea typeface="+mn-ea"/>
              </a:rPr>
              <a:t>で</a:t>
            </a:r>
            <a:r>
              <a:rPr lang="ja-JP" altLang="en-US" b="1" dirty="0">
                <a:solidFill>
                  <a:schemeClr val="accent5"/>
                </a:solidFill>
                <a:latin typeface="+mn-ea"/>
                <a:ea typeface="+mn-ea"/>
              </a:rPr>
              <a:t>効果的</a:t>
            </a:r>
            <a:r>
              <a:rPr lang="ja-JP" altLang="en-US" b="1" dirty="0" smtClean="0">
                <a:solidFill>
                  <a:schemeClr val="accent5"/>
                </a:solidFill>
                <a:latin typeface="+mn-ea"/>
                <a:ea typeface="+mn-ea"/>
              </a:rPr>
              <a:t>なオンライン医療セミナーを開催</a:t>
            </a:r>
            <a:endParaRPr lang="ja-JP" altLang="en-US" b="1" dirty="0">
              <a:solidFill>
                <a:schemeClr val="accent5"/>
              </a:solidFill>
              <a:latin typeface="+mn-ea"/>
              <a:ea typeface="+mn-ea"/>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62" y="1137698"/>
            <a:ext cx="4356506" cy="60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268" y="1798023"/>
            <a:ext cx="4179797" cy="329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4522579" y="1798023"/>
            <a:ext cx="4143174" cy="222778"/>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導入効果</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62" y="1798023"/>
            <a:ext cx="3181350" cy="329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407" y="816912"/>
            <a:ext cx="1906658" cy="823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37841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a:spLocks noGrp="1"/>
          </p:cNvSpPr>
          <p:nvPr>
            <p:ph type="ctrTitle"/>
          </p:nvPr>
        </p:nvSpPr>
        <p:spPr>
          <a:xfrm>
            <a:off x="259742" y="64234"/>
            <a:ext cx="8659976" cy="728782"/>
          </a:xfrm>
        </p:spPr>
        <p:txBody>
          <a:bodyPr/>
          <a:lstStyle/>
          <a:p>
            <a:r>
              <a:rPr lang="en-US" altLang="ja-JP" sz="3200" b="1" dirty="0">
                <a:solidFill>
                  <a:srgbClr val="2C92B6"/>
                </a:solidFill>
                <a:latin typeface="+mn-lt"/>
              </a:rPr>
              <a:t>WebEx </a:t>
            </a:r>
            <a:r>
              <a:rPr lang="en-US" altLang="ja-JP" sz="3200" b="1" dirty="0" smtClean="0">
                <a:solidFill>
                  <a:srgbClr val="2C92B6"/>
                </a:solidFill>
                <a:latin typeface="+mn-lt"/>
              </a:rPr>
              <a:t>Training Center</a:t>
            </a:r>
            <a:endParaRPr lang="ja-JP" altLang="nl-NL" sz="3200" b="1" dirty="0">
              <a:solidFill>
                <a:srgbClr val="2C92B6"/>
              </a:solidFill>
              <a:latin typeface="+mn-lt"/>
            </a:endParaRPr>
          </a:p>
        </p:txBody>
      </p:sp>
      <p:pic>
        <p:nvPicPr>
          <p:cNvPr id="717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0" y="915281"/>
            <a:ext cx="5562681" cy="376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039"/>
          <p:cNvSpPr>
            <a:spLocks noChangeArrowheads="1"/>
          </p:cNvSpPr>
          <p:nvPr/>
        </p:nvSpPr>
        <p:spPr bwMode="auto">
          <a:xfrm>
            <a:off x="3120276" y="867657"/>
            <a:ext cx="5728449" cy="1704094"/>
          </a:xfrm>
          <a:prstGeom prst="roundRect">
            <a:avLst>
              <a:gd name="adj" fmla="val 10716"/>
            </a:avLst>
          </a:prstGeom>
          <a:solidFill>
            <a:schemeClr val="bg1"/>
          </a:solidFill>
          <a:ln w="9525">
            <a:solidFill>
              <a:schemeClr val="bg1">
                <a:lumMod val="85000"/>
              </a:schemeClr>
            </a:solidFill>
            <a:miter lim="800000"/>
            <a:headEnd/>
            <a:tailEnd/>
          </a:ln>
          <a:effectLst>
            <a:outerShdw blurRad="50800" dist="38100" dir="2700000" algn="tl" rotWithShape="0">
              <a:prstClr val="black">
                <a:alpha val="40000"/>
              </a:prstClr>
            </a:outerShdw>
          </a:effectLst>
        </p:spPr>
        <p:txBody>
          <a:bodyPr wrap="square" anchor="ctr">
            <a:noAutofit/>
          </a:bodyPr>
          <a:lstStyle/>
          <a:p>
            <a:r>
              <a:rPr lang="ja-JP" altLang="en-US" b="1" dirty="0" smtClean="0">
                <a:solidFill>
                  <a:srgbClr val="2C92B6"/>
                </a:solidFill>
                <a:latin typeface="+mn-ea"/>
                <a:ea typeface="+mn-ea"/>
                <a:cs typeface="メイリオ" pitchFamily="50" charset="-128"/>
              </a:rPr>
              <a:t>トレーニングや研修で、正確な効果測定が可能。</a:t>
            </a:r>
            <a:br>
              <a:rPr lang="ja-JP" altLang="en-US" b="1" dirty="0" smtClean="0">
                <a:solidFill>
                  <a:srgbClr val="2C92B6"/>
                </a:solidFill>
                <a:latin typeface="+mn-ea"/>
                <a:ea typeface="+mn-ea"/>
                <a:cs typeface="メイリオ" pitchFamily="50" charset="-128"/>
              </a:rPr>
            </a:br>
            <a:r>
              <a:rPr lang="ja-JP" altLang="en-US" b="1" dirty="0" smtClean="0">
                <a:solidFill>
                  <a:srgbClr val="2C92B6"/>
                </a:solidFill>
                <a:latin typeface="+mn-ea"/>
                <a:ea typeface="+mn-ea"/>
                <a:cs typeface="メイリオ" pitchFamily="50" charset="-128"/>
              </a:rPr>
              <a:t>積極的な質問を引き出します</a:t>
            </a:r>
            <a:br>
              <a:rPr lang="ja-JP" altLang="en-US" b="1" dirty="0" smtClean="0">
                <a:solidFill>
                  <a:srgbClr val="2C92B6"/>
                </a:solidFill>
                <a:latin typeface="+mn-ea"/>
                <a:ea typeface="+mn-ea"/>
                <a:cs typeface="メイリオ" pitchFamily="50" charset="-128"/>
              </a:rPr>
            </a:br>
            <a:endParaRPr lang="ja-JP" altLang="en-US" dirty="0" smtClean="0">
              <a:solidFill>
                <a:srgbClr val="2C92B6"/>
              </a:solidFill>
              <a:latin typeface="+mn-ea"/>
              <a:ea typeface="+mn-ea"/>
              <a:cs typeface="メイリオ" pitchFamily="50" charset="-128"/>
            </a:endParaRPr>
          </a:p>
          <a:p>
            <a:r>
              <a:rPr lang="ja-JP" altLang="en-US" sz="1600" dirty="0" smtClean="0">
                <a:solidFill>
                  <a:schemeClr val="tx1">
                    <a:lumMod val="50000"/>
                  </a:schemeClr>
                </a:solidFill>
                <a:latin typeface="+mn-ea"/>
                <a:ea typeface="+mn-ea"/>
                <a:cs typeface="メイリオ" pitchFamily="50" charset="-128"/>
              </a:rPr>
              <a:t>新入</a:t>
            </a:r>
            <a:r>
              <a:rPr lang="ja-JP" altLang="en-US" sz="1600" dirty="0">
                <a:solidFill>
                  <a:schemeClr val="tx1">
                    <a:lumMod val="50000"/>
                  </a:schemeClr>
                </a:solidFill>
                <a:latin typeface="+mn-ea"/>
                <a:ea typeface="+mn-ea"/>
                <a:cs typeface="メイリオ" pitchFamily="50" charset="-128"/>
              </a:rPr>
              <a:t>社員研修、義務トレーニング、</a:t>
            </a:r>
            <a:r>
              <a:rPr lang="ja-JP" altLang="en-US" sz="1600" dirty="0" smtClean="0">
                <a:solidFill>
                  <a:schemeClr val="tx1">
                    <a:lumMod val="50000"/>
                  </a:schemeClr>
                </a:solidFill>
                <a:latin typeface="+mn-ea"/>
                <a:ea typeface="+mn-ea"/>
                <a:cs typeface="メイリオ" pitchFamily="50" charset="-128"/>
              </a:rPr>
              <a:t>セールストレー</a:t>
            </a:r>
            <a:r>
              <a:rPr lang="en-US" altLang="ja-JP" sz="1600" dirty="0" smtClean="0">
                <a:solidFill>
                  <a:schemeClr val="tx1">
                    <a:lumMod val="50000"/>
                  </a:schemeClr>
                </a:solidFill>
                <a:latin typeface="+mn-ea"/>
                <a:ea typeface="+mn-ea"/>
                <a:cs typeface="メイリオ" pitchFamily="50" charset="-128"/>
              </a:rPr>
              <a:t/>
            </a:r>
            <a:br>
              <a:rPr lang="en-US" altLang="ja-JP" sz="1600" dirty="0" smtClean="0">
                <a:solidFill>
                  <a:schemeClr val="tx1">
                    <a:lumMod val="50000"/>
                  </a:schemeClr>
                </a:solidFill>
                <a:latin typeface="+mn-ea"/>
                <a:ea typeface="+mn-ea"/>
                <a:cs typeface="メイリオ" pitchFamily="50" charset="-128"/>
              </a:rPr>
            </a:br>
            <a:r>
              <a:rPr lang="ja-JP" altLang="en-US" sz="1600" dirty="0" smtClean="0">
                <a:solidFill>
                  <a:schemeClr val="tx1">
                    <a:lumMod val="50000"/>
                  </a:schemeClr>
                </a:solidFill>
                <a:latin typeface="+mn-ea"/>
                <a:ea typeface="+mn-ea"/>
                <a:cs typeface="メイリオ" pitchFamily="50" charset="-128"/>
              </a:rPr>
              <a:t>ニング</a:t>
            </a:r>
            <a:r>
              <a:rPr lang="ja-JP" altLang="en-US" sz="1600" dirty="0">
                <a:solidFill>
                  <a:schemeClr val="tx1">
                    <a:lumMod val="50000"/>
                  </a:schemeClr>
                </a:solidFill>
                <a:latin typeface="+mn-ea"/>
                <a:ea typeface="+mn-ea"/>
                <a:cs typeface="メイリオ" pitchFamily="50" charset="-128"/>
              </a:rPr>
              <a:t>、新製品トレーニングなど</a:t>
            </a:r>
          </a:p>
        </p:txBody>
      </p:sp>
      <p:pic>
        <p:nvPicPr>
          <p:cNvPr id="10" name="Picture 3" descr="C:\Users\iotsuka\Desktop\secc.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638881" y="2688487"/>
            <a:ext cx="3063632" cy="20534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724639" y="428625"/>
            <a:ext cx="1980029" cy="307777"/>
          </a:xfrm>
          <a:prstGeom prst="rect">
            <a:avLst/>
          </a:prstGeom>
          <a:noFill/>
        </p:spPr>
        <p:txBody>
          <a:bodyPr wrap="none" rtlCol="0">
            <a:spAutoFit/>
          </a:bodyPr>
          <a:lstStyle/>
          <a:p>
            <a:pPr algn="ctr"/>
            <a:r>
              <a:rPr kumimoji="1" lang="ja-JP" altLang="en-US" sz="1400" b="1" dirty="0" smtClean="0">
                <a:solidFill>
                  <a:schemeClr val="accent6"/>
                </a:solidFill>
                <a:latin typeface="CiscoSansTT Light" panose="020B0503020201020303" pitchFamily="34" charset="0"/>
              </a:rPr>
              <a:t>オンラインイベント用</a:t>
            </a:r>
            <a:endParaRPr kumimoji="1" lang="ja-JP" altLang="en-US" sz="1400" b="1" dirty="0">
              <a:solidFill>
                <a:schemeClr val="accent6"/>
              </a:solidFill>
              <a:latin typeface="CiscoSansTT Light" panose="020B0503020201020303" pitchFamily="34" charset="0"/>
            </a:endParaRPr>
          </a:p>
        </p:txBody>
      </p:sp>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799918" y="273059"/>
            <a:ext cx="769245" cy="758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854583"/>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bwMode="auto">
          <a:xfrm>
            <a:off x="192087" y="11797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altLang="ja-JP" b="1" dirty="0" smtClean="0">
                <a:solidFill>
                  <a:schemeClr val="accent5">
                    <a:lumMod val="75000"/>
                  </a:schemeClr>
                </a:solidFill>
              </a:rPr>
              <a:t>Training Center</a:t>
            </a:r>
            <a:r>
              <a:rPr lang="ja-JP" altLang="en-US" b="1" dirty="0" smtClean="0">
                <a:solidFill>
                  <a:schemeClr val="accent5">
                    <a:lumMod val="75000"/>
                  </a:schemeClr>
                </a:solidFill>
              </a:rPr>
              <a:t>導入事例</a:t>
            </a:r>
            <a:r>
              <a:rPr lang="ja-JP" altLang="en-US" sz="2400" b="1" dirty="0" smtClean="0">
                <a:solidFill>
                  <a:schemeClr val="accent5">
                    <a:lumMod val="75000"/>
                  </a:schemeClr>
                </a:solidFill>
              </a:rPr>
              <a:t>（グロービス経営大学院）</a:t>
            </a:r>
            <a:endParaRPr lang="nl-NL" sz="2400" b="1" dirty="0">
              <a:solidFill>
                <a:schemeClr val="accent5">
                  <a:lumMod val="75000"/>
                </a:schemeClr>
              </a:solidFill>
            </a:endParaRPr>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12" y="1068539"/>
            <a:ext cx="7734952" cy="175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19"/>
          <p:cNvSpPr>
            <a:spLocks noChangeArrowheads="1"/>
          </p:cNvSpPr>
          <p:nvPr/>
        </p:nvSpPr>
        <p:spPr bwMode="auto">
          <a:xfrm>
            <a:off x="192087" y="665142"/>
            <a:ext cx="8729953" cy="369332"/>
          </a:xfrm>
          <a:prstGeom prst="rect">
            <a:avLst/>
          </a:prstGeom>
          <a:noFill/>
          <a:ln w="9525">
            <a:noFill/>
            <a:miter lim="800000"/>
            <a:headEnd/>
            <a:tailEnd/>
          </a:ln>
        </p:spPr>
        <p:txBody>
          <a:bodyPr wrap="square">
            <a:spAutoFit/>
          </a:bodyPr>
          <a:lstStyle/>
          <a:p>
            <a:pPr fontAlgn="base">
              <a:spcBef>
                <a:spcPct val="0"/>
              </a:spcBef>
              <a:spcAft>
                <a:spcPct val="0"/>
              </a:spcAft>
            </a:pPr>
            <a:r>
              <a:rPr lang="nl-NL" altLang="ja-JP" b="1" dirty="0" smtClean="0">
                <a:solidFill>
                  <a:schemeClr val="accent5"/>
                </a:solidFill>
                <a:latin typeface="+mn-ea"/>
                <a:ea typeface="+mn-ea"/>
              </a:rPr>
              <a:t>WebEx</a:t>
            </a:r>
            <a:r>
              <a:rPr lang="ja-JP" altLang="en-US" b="1" dirty="0" smtClean="0">
                <a:solidFill>
                  <a:schemeClr val="accent5"/>
                </a:solidFill>
                <a:latin typeface="+mn-ea"/>
                <a:ea typeface="+mn-ea"/>
              </a:rPr>
              <a:t> </a:t>
            </a:r>
            <a:r>
              <a:rPr lang="en-US" altLang="ja-JP" b="1" dirty="0" smtClean="0">
                <a:solidFill>
                  <a:schemeClr val="accent5"/>
                </a:solidFill>
                <a:latin typeface="+mn-ea"/>
                <a:ea typeface="+mn-ea"/>
              </a:rPr>
              <a:t>Training Center</a:t>
            </a:r>
            <a:r>
              <a:rPr lang="ja-JP" altLang="en-US" b="1" dirty="0">
                <a:solidFill>
                  <a:schemeClr val="accent5"/>
                </a:solidFill>
                <a:latin typeface="+mn-ea"/>
                <a:ea typeface="+mn-ea"/>
              </a:rPr>
              <a:t> </a:t>
            </a:r>
            <a:r>
              <a:rPr lang="ja-JP" altLang="en-US" b="1" dirty="0" smtClean="0">
                <a:solidFill>
                  <a:schemeClr val="accent5"/>
                </a:solidFill>
                <a:latin typeface="+mn-ea"/>
                <a:ea typeface="+mn-ea"/>
              </a:rPr>
              <a:t>オンライン</a:t>
            </a:r>
            <a:r>
              <a:rPr lang="en-US" altLang="ja-JP" b="1" dirty="0" smtClean="0">
                <a:solidFill>
                  <a:schemeClr val="accent5"/>
                </a:solidFill>
                <a:latin typeface="+mn-ea"/>
                <a:ea typeface="+mn-ea"/>
              </a:rPr>
              <a:t>MBA</a:t>
            </a:r>
            <a:r>
              <a:rPr lang="ja-JP" altLang="en-US" b="1" dirty="0" smtClean="0">
                <a:solidFill>
                  <a:schemeClr val="accent5"/>
                </a:solidFill>
                <a:latin typeface="+mn-ea"/>
                <a:ea typeface="+mn-ea"/>
              </a:rPr>
              <a:t>授業</a:t>
            </a:r>
            <a:endParaRPr lang="ja-JP" altLang="en-US" b="1" dirty="0">
              <a:solidFill>
                <a:schemeClr val="accent5"/>
              </a:solidFill>
              <a:latin typeface="+mn-ea"/>
              <a:ea typeface="+mn-ea"/>
            </a:endParaRPr>
          </a:p>
        </p:txBody>
      </p:sp>
      <p:sp>
        <p:nvSpPr>
          <p:cNvPr id="2" name="テキスト ボックス 1"/>
          <p:cNvSpPr txBox="1"/>
          <p:nvPr/>
        </p:nvSpPr>
        <p:spPr>
          <a:xfrm>
            <a:off x="421911" y="2973742"/>
            <a:ext cx="4800600" cy="1913789"/>
          </a:xfrm>
          <a:prstGeom prst="rect">
            <a:avLst/>
          </a:prstGeom>
          <a:solidFill>
            <a:schemeClr val="bg2">
              <a:lumMod val="95000"/>
            </a:schemeClr>
          </a:solidFill>
        </p:spPr>
        <p:txBody>
          <a:bodyPr wrap="square" tIns="36000" rtlCol="0">
            <a:spAutoFit/>
          </a:bodyPr>
          <a:lstStyle/>
          <a:p>
            <a:endParaRPr kumimoji="1" lang="en-US" altLang="ja-JP" sz="1000" b="1" dirty="0" smtClean="0">
              <a:solidFill>
                <a:srgbClr val="FFC000"/>
              </a:solidFill>
            </a:endParaRPr>
          </a:p>
          <a:p>
            <a:endParaRPr kumimoji="1" lang="en-US" altLang="ja-JP" sz="1000" dirty="0"/>
          </a:p>
          <a:p>
            <a:r>
              <a:rPr kumimoji="1" lang="ja-JP" altLang="en-US" sz="1100" dirty="0" smtClean="0">
                <a:solidFill>
                  <a:schemeClr val="tx1">
                    <a:lumMod val="50000"/>
                  </a:schemeClr>
                </a:solidFill>
              </a:rPr>
              <a:t>オンライン学習の形式には、主に、録画された映像をベースに学んでいく「動画視聴型」と、その場で教員と受講生の間で生のやり取りを通じて学びを深める「ライブ型」の</a:t>
            </a:r>
            <a:r>
              <a:rPr kumimoji="1" lang="en-US" altLang="ja-JP" sz="1100" dirty="0" smtClean="0">
                <a:solidFill>
                  <a:schemeClr val="tx1">
                    <a:lumMod val="50000"/>
                  </a:schemeClr>
                </a:solidFill>
              </a:rPr>
              <a:t>2</a:t>
            </a:r>
            <a:r>
              <a:rPr kumimoji="1" lang="ja-JP" altLang="en-US" sz="1100" dirty="0" err="1" smtClean="0">
                <a:solidFill>
                  <a:schemeClr val="tx1">
                    <a:lumMod val="50000"/>
                  </a:schemeClr>
                </a:solidFill>
              </a:rPr>
              <a:t>つの</a:t>
            </a:r>
            <a:r>
              <a:rPr kumimoji="1" lang="ja-JP" altLang="en-US" sz="1100" dirty="0" smtClean="0">
                <a:solidFill>
                  <a:schemeClr val="tx1">
                    <a:lumMod val="50000"/>
                  </a:schemeClr>
                </a:solidFill>
              </a:rPr>
              <a:t>形式があります。オンライン学習と言えば、通常は「録画視聴型」をイメージするかもしれませんが、グロービスは敢えて「ライブ型」にこだわります。ビジネスは、一人で行うものではなく、社内、社外ともにコミュニケーションを通じて</a:t>
            </a:r>
            <a:r>
              <a:rPr kumimoji="1" lang="ja-JP" altLang="en-US" sz="1100" dirty="0">
                <a:solidFill>
                  <a:schemeClr val="tx1">
                    <a:lumMod val="50000"/>
                  </a:schemeClr>
                </a:solidFill>
              </a:rPr>
              <a:t>「</a:t>
            </a:r>
            <a:r>
              <a:rPr kumimoji="1" lang="ja-JP" altLang="en-US" sz="1100" dirty="0" smtClean="0">
                <a:solidFill>
                  <a:schemeClr val="tx1">
                    <a:lumMod val="50000"/>
                  </a:schemeClr>
                </a:solidFill>
              </a:rPr>
              <a:t>人を動かす」能力が求められます。また、その場その場のスピーディな「意思決定能力」も必要になります。このような実際の場面で使える力を鍛えるには「ライブ型」の学習スタイルでしか実現できないと考えています。</a:t>
            </a:r>
            <a:endParaRPr kumimoji="1" lang="en-US" altLang="ja-JP" sz="1100" dirty="0" smtClean="0">
              <a:solidFill>
                <a:schemeClr val="tx1">
                  <a:lumMod val="50000"/>
                </a:schemeClr>
              </a:solidFill>
            </a:endParaRPr>
          </a:p>
          <a:p>
            <a:endParaRPr kumimoji="1" lang="en-US" altLang="ja-JP" sz="1100" dirty="0" smtClean="0">
              <a:solidFill>
                <a:schemeClr val="tx1">
                  <a:lumMod val="50000"/>
                </a:schemeClr>
              </a:solidFill>
            </a:endParaRPr>
          </a:p>
        </p:txBody>
      </p:sp>
      <p:sp>
        <p:nvSpPr>
          <p:cNvPr id="9" name="正方形/長方形 8"/>
          <p:cNvSpPr/>
          <p:nvPr/>
        </p:nvSpPr>
        <p:spPr>
          <a:xfrm>
            <a:off x="421912" y="2973742"/>
            <a:ext cx="4800599" cy="22591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t>日本発のオンライン学習スタイル</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391" y="2973742"/>
            <a:ext cx="3402172" cy="208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92615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a:spLocks noGrp="1"/>
          </p:cNvSpPr>
          <p:nvPr>
            <p:ph type="ctrTitle"/>
          </p:nvPr>
        </p:nvSpPr>
        <p:spPr>
          <a:xfrm>
            <a:off x="259742" y="72199"/>
            <a:ext cx="8659976" cy="728782"/>
          </a:xfrm>
        </p:spPr>
        <p:txBody>
          <a:bodyPr/>
          <a:lstStyle/>
          <a:p>
            <a:r>
              <a:rPr lang="en-US" altLang="ja-JP" sz="3200" b="1" dirty="0">
                <a:solidFill>
                  <a:srgbClr val="2C92B6"/>
                </a:solidFill>
                <a:latin typeface="+mn-lt"/>
              </a:rPr>
              <a:t>WebEx </a:t>
            </a:r>
            <a:r>
              <a:rPr lang="en-US" altLang="ja-JP" sz="3200" b="1" dirty="0" smtClean="0">
                <a:solidFill>
                  <a:srgbClr val="2C92B6"/>
                </a:solidFill>
                <a:latin typeface="+mn-lt"/>
              </a:rPr>
              <a:t>Support Center</a:t>
            </a:r>
            <a:endParaRPr lang="ja-JP" altLang="nl-NL" sz="3200" b="1" dirty="0">
              <a:solidFill>
                <a:srgbClr val="2C92B6"/>
              </a:solidFill>
              <a:latin typeface="+mn-lt"/>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972909"/>
            <a:ext cx="5467350" cy="3637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039"/>
          <p:cNvSpPr>
            <a:spLocks noChangeArrowheads="1"/>
          </p:cNvSpPr>
          <p:nvPr/>
        </p:nvSpPr>
        <p:spPr bwMode="auto">
          <a:xfrm>
            <a:off x="2939301" y="800981"/>
            <a:ext cx="5877512" cy="1938437"/>
          </a:xfrm>
          <a:prstGeom prst="roundRect">
            <a:avLst>
              <a:gd name="adj" fmla="val 10716"/>
            </a:avLst>
          </a:prstGeom>
          <a:solidFill>
            <a:schemeClr val="bg1"/>
          </a:solidFill>
          <a:ln w="9525">
            <a:solidFill>
              <a:schemeClr val="bg1">
                <a:lumMod val="85000"/>
              </a:schemeClr>
            </a:solidFill>
            <a:miter lim="800000"/>
            <a:headEnd/>
            <a:tailEnd/>
          </a:ln>
          <a:effectLst>
            <a:outerShdw blurRad="50800" dist="38100" dir="2700000" algn="tl" rotWithShape="0">
              <a:prstClr val="black">
                <a:alpha val="40000"/>
              </a:prstClr>
            </a:outerShdw>
          </a:effectLst>
        </p:spPr>
        <p:txBody>
          <a:bodyPr wrap="square" anchor="ctr">
            <a:noAutofit/>
          </a:bodyPr>
          <a:lstStyle/>
          <a:p>
            <a:r>
              <a:rPr lang="ja-JP" altLang="en-US" b="1" dirty="0">
                <a:solidFill>
                  <a:srgbClr val="2C92B6"/>
                </a:solidFill>
                <a:latin typeface="+mn-ea"/>
                <a:ea typeface="+mn-ea"/>
                <a:cs typeface="メイリオ" pitchFamily="50" charset="-128"/>
              </a:rPr>
              <a:t>顧客</a:t>
            </a:r>
            <a:r>
              <a:rPr lang="ja-JP" altLang="en-US" b="1" dirty="0" smtClean="0">
                <a:solidFill>
                  <a:srgbClr val="2C92B6"/>
                </a:solidFill>
                <a:latin typeface="+mn-ea"/>
                <a:ea typeface="+mn-ea"/>
                <a:cs typeface="メイリオ" pitchFamily="50" charset="-128"/>
              </a:rPr>
              <a:t>サポートやヘルプデスクに活用。</a:t>
            </a:r>
            <a:r>
              <a:rPr lang="en-US" altLang="ja-JP" b="1" dirty="0" smtClean="0">
                <a:solidFill>
                  <a:srgbClr val="2C92B6"/>
                </a:solidFill>
                <a:latin typeface="+mn-ea"/>
                <a:ea typeface="+mn-ea"/>
                <a:cs typeface="メイリオ" pitchFamily="50" charset="-128"/>
              </a:rPr>
              <a:t/>
            </a:r>
            <a:br>
              <a:rPr lang="en-US" altLang="ja-JP" b="1" dirty="0" smtClean="0">
                <a:solidFill>
                  <a:srgbClr val="2C92B6"/>
                </a:solidFill>
                <a:latin typeface="+mn-ea"/>
                <a:ea typeface="+mn-ea"/>
                <a:cs typeface="メイリオ" pitchFamily="50" charset="-128"/>
              </a:rPr>
            </a:br>
            <a:r>
              <a:rPr lang="ja-JP" altLang="en-US" b="1" dirty="0" smtClean="0">
                <a:solidFill>
                  <a:srgbClr val="2C92B6"/>
                </a:solidFill>
                <a:latin typeface="+mn-ea"/>
                <a:ea typeface="+mn-ea"/>
                <a:cs typeface="メイリオ" pitchFamily="50" charset="-128"/>
              </a:rPr>
              <a:t>アプリケーションやデスクトップを遠隔共有操作</a:t>
            </a:r>
            <a:r>
              <a:rPr lang="en-US" altLang="ja-JP" b="1" dirty="0" smtClean="0">
                <a:solidFill>
                  <a:srgbClr val="2C92B6"/>
                </a:solidFill>
                <a:latin typeface="+mn-ea"/>
                <a:ea typeface="+mn-ea"/>
                <a:cs typeface="メイリオ" pitchFamily="50" charset="-128"/>
              </a:rPr>
              <a:t/>
            </a:r>
            <a:br>
              <a:rPr lang="en-US" altLang="ja-JP" b="1" dirty="0" smtClean="0">
                <a:solidFill>
                  <a:srgbClr val="2C92B6"/>
                </a:solidFill>
                <a:latin typeface="+mn-ea"/>
                <a:ea typeface="+mn-ea"/>
                <a:cs typeface="メイリオ" pitchFamily="50" charset="-128"/>
              </a:rPr>
            </a:br>
            <a:r>
              <a:rPr lang="ja-JP" altLang="en-US" b="1" dirty="0" smtClean="0">
                <a:solidFill>
                  <a:srgbClr val="2C92B6"/>
                </a:solidFill>
                <a:latin typeface="+mn-ea"/>
                <a:ea typeface="+mn-ea"/>
                <a:cs typeface="メイリオ" pitchFamily="50" charset="-128"/>
              </a:rPr>
              <a:t>しながらのサポートを実現します。</a:t>
            </a:r>
            <a:br>
              <a:rPr lang="ja-JP" altLang="en-US" b="1" dirty="0" smtClean="0">
                <a:solidFill>
                  <a:srgbClr val="2C92B6"/>
                </a:solidFill>
                <a:latin typeface="+mn-ea"/>
                <a:ea typeface="+mn-ea"/>
                <a:cs typeface="メイリオ" pitchFamily="50" charset="-128"/>
              </a:rPr>
            </a:br>
            <a:endParaRPr lang="ja-JP" altLang="en-US" dirty="0" smtClean="0">
              <a:solidFill>
                <a:srgbClr val="2C92B6"/>
              </a:solidFill>
              <a:latin typeface="+mn-ea"/>
              <a:ea typeface="+mn-ea"/>
              <a:cs typeface="メイリオ" pitchFamily="50" charset="-128"/>
            </a:endParaRPr>
          </a:p>
          <a:p>
            <a:r>
              <a:rPr lang="ja-JP" altLang="en-US" sz="1600" dirty="0" smtClean="0">
                <a:solidFill>
                  <a:schemeClr val="tx1">
                    <a:lumMod val="50000"/>
                  </a:schemeClr>
                </a:solidFill>
                <a:latin typeface="+mn-ea"/>
                <a:ea typeface="+mn-ea"/>
                <a:cs typeface="メイリオ" pitchFamily="50" charset="-128"/>
              </a:rPr>
              <a:t>有人</a:t>
            </a:r>
            <a:r>
              <a:rPr lang="en-US" altLang="ja-JP" sz="1600" dirty="0">
                <a:solidFill>
                  <a:schemeClr val="tx1">
                    <a:lumMod val="50000"/>
                  </a:schemeClr>
                </a:solidFill>
                <a:latin typeface="+mn-ea"/>
                <a:ea typeface="+mn-ea"/>
                <a:cs typeface="メイリオ" pitchFamily="50" charset="-128"/>
              </a:rPr>
              <a:t>/</a:t>
            </a:r>
            <a:r>
              <a:rPr lang="ja-JP" altLang="en-US" sz="1600" dirty="0">
                <a:solidFill>
                  <a:schemeClr val="tx1">
                    <a:lumMod val="50000"/>
                  </a:schemeClr>
                </a:solidFill>
                <a:latin typeface="+mn-ea"/>
                <a:ea typeface="+mn-ea"/>
                <a:cs typeface="メイリオ" pitchFamily="50" charset="-128"/>
              </a:rPr>
              <a:t>無人での顧客リモートサポート、リモート診断、デスクトップ管理、従業員対象のヘルプデスクなど</a:t>
            </a:r>
          </a:p>
        </p:txBody>
      </p:sp>
      <p:pic>
        <p:nvPicPr>
          <p:cNvPr id="8195" name="Picture 3" descr="C:\Users\iotsuka\Desktop\welcome-win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847975"/>
            <a:ext cx="2523491" cy="166528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621626" y="426529"/>
            <a:ext cx="1082348" cy="307777"/>
          </a:xfrm>
          <a:prstGeom prst="rect">
            <a:avLst/>
          </a:prstGeom>
          <a:noFill/>
        </p:spPr>
        <p:txBody>
          <a:bodyPr wrap="none" rtlCol="0">
            <a:spAutoFit/>
          </a:bodyPr>
          <a:lstStyle/>
          <a:p>
            <a:pPr algn="ctr"/>
            <a:r>
              <a:rPr kumimoji="1" lang="ja-JP" altLang="en-US" sz="1400" b="1" dirty="0" smtClean="0">
                <a:solidFill>
                  <a:srgbClr val="0070C0"/>
                </a:solidFill>
                <a:latin typeface="CiscoSansTT Light" panose="020B0503020201020303" pitchFamily="34" charset="0"/>
              </a:rPr>
              <a:t>サポート</a:t>
            </a:r>
            <a:r>
              <a:rPr kumimoji="1" lang="ja-JP" altLang="en-US" sz="1400" b="1" dirty="0">
                <a:solidFill>
                  <a:srgbClr val="0070C0"/>
                </a:solidFill>
                <a:latin typeface="CiscoSansTT Light" panose="020B0503020201020303" pitchFamily="34" charset="0"/>
              </a:rPr>
              <a:t>用</a:t>
            </a: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829879" y="238124"/>
            <a:ext cx="783232" cy="793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46100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19"/>
          <p:cNvSpPr>
            <a:spLocks noChangeArrowheads="1"/>
          </p:cNvSpPr>
          <p:nvPr/>
        </p:nvSpPr>
        <p:spPr bwMode="auto">
          <a:xfrm>
            <a:off x="197411" y="710246"/>
            <a:ext cx="8729953" cy="369332"/>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b="1" dirty="0" smtClean="0">
                <a:solidFill>
                  <a:schemeClr val="accent5"/>
                </a:solidFill>
                <a:latin typeface="+mn-ea"/>
                <a:ea typeface="+mn-ea"/>
              </a:rPr>
              <a:t>オンラインサポート基盤に</a:t>
            </a:r>
            <a:r>
              <a:rPr lang="en-US" altLang="ja-JP" b="1" dirty="0" smtClean="0">
                <a:solidFill>
                  <a:schemeClr val="accent5"/>
                </a:solidFill>
                <a:latin typeface="+mn-ea"/>
                <a:ea typeface="+mn-ea"/>
              </a:rPr>
              <a:t>WebEx Support Center</a:t>
            </a:r>
            <a:r>
              <a:rPr lang="ja-JP" altLang="en-US" b="1" dirty="0" smtClean="0">
                <a:solidFill>
                  <a:schemeClr val="accent5"/>
                </a:solidFill>
                <a:latin typeface="+mn-ea"/>
                <a:ea typeface="+mn-ea"/>
              </a:rPr>
              <a:t>を採用</a:t>
            </a:r>
            <a:endParaRPr lang="ja-JP" altLang="en-US" b="1" dirty="0">
              <a:solidFill>
                <a:schemeClr val="accent5"/>
              </a:solidFill>
              <a:latin typeface="+mn-ea"/>
              <a:ea typeface="+mn-ea"/>
            </a:endParaRPr>
          </a:p>
        </p:txBody>
      </p:sp>
      <p:sp>
        <p:nvSpPr>
          <p:cNvPr id="5" name="タイトル 1"/>
          <p:cNvSpPr txBox="1">
            <a:spLocks/>
          </p:cNvSpPr>
          <p:nvPr/>
        </p:nvSpPr>
        <p:spPr bwMode="auto">
          <a:xfrm>
            <a:off x="192087" y="117971"/>
            <a:ext cx="8345488" cy="6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altLang="ja-JP" b="1" dirty="0" smtClean="0">
                <a:solidFill>
                  <a:schemeClr val="accent5">
                    <a:lumMod val="75000"/>
                  </a:schemeClr>
                </a:solidFill>
              </a:rPr>
              <a:t>Support Center</a:t>
            </a:r>
            <a:r>
              <a:rPr lang="ja-JP" altLang="en-US" b="1" dirty="0" smtClean="0">
                <a:solidFill>
                  <a:schemeClr val="accent5">
                    <a:lumMod val="75000"/>
                  </a:schemeClr>
                </a:solidFill>
              </a:rPr>
              <a:t>導入事例</a:t>
            </a:r>
            <a:r>
              <a:rPr lang="ja-JP" altLang="en-US" sz="2400" b="1" dirty="0" smtClean="0">
                <a:solidFill>
                  <a:schemeClr val="accent5">
                    <a:lumMod val="75000"/>
                  </a:schemeClr>
                </a:solidFill>
              </a:rPr>
              <a:t>（カブドットコム証券会社）</a:t>
            </a:r>
            <a:endParaRPr lang="nl-NL" sz="2400" b="1" dirty="0">
              <a:solidFill>
                <a:schemeClr val="accent5">
                  <a:lumMod val="75000"/>
                </a:schemeClr>
              </a:solidFill>
            </a:endParaRP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20" y="2461347"/>
            <a:ext cx="5805184" cy="243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97411" y="1227421"/>
            <a:ext cx="6468390" cy="830997"/>
          </a:xfrm>
          <a:prstGeom prst="rect">
            <a:avLst/>
          </a:prstGeom>
          <a:noFill/>
        </p:spPr>
        <p:txBody>
          <a:bodyPr wrap="square" rtlCol="0">
            <a:spAutoFit/>
          </a:bodyPr>
          <a:lstStyle/>
          <a:p>
            <a:r>
              <a:rPr kumimoji="1" lang="ja-JP" altLang="en-US" sz="1600" dirty="0" smtClean="0">
                <a:solidFill>
                  <a:schemeClr val="tx1">
                    <a:lumMod val="50000"/>
                  </a:schemeClr>
                </a:solidFill>
                <a:latin typeface="+mn-ea"/>
                <a:ea typeface="+mn-ea"/>
              </a:rPr>
              <a:t>直感的でわかりやすい遠隔サポートによって顧客満足度を大きく向上</a:t>
            </a:r>
            <a:endParaRPr kumimoji="1" lang="en-US" altLang="ja-JP" sz="1600" dirty="0" smtClean="0">
              <a:solidFill>
                <a:schemeClr val="tx1">
                  <a:lumMod val="50000"/>
                </a:schemeClr>
              </a:solidFill>
              <a:latin typeface="+mn-ea"/>
              <a:ea typeface="+mn-ea"/>
            </a:endParaRPr>
          </a:p>
          <a:p>
            <a:r>
              <a:rPr kumimoji="1" lang="ja-JP" altLang="en-US" sz="1600" dirty="0">
                <a:solidFill>
                  <a:schemeClr val="tx1">
                    <a:lumMod val="50000"/>
                  </a:schemeClr>
                </a:solidFill>
                <a:latin typeface="+mn-ea"/>
                <a:ea typeface="+mn-ea"/>
              </a:rPr>
              <a:t>自社</a:t>
            </a:r>
            <a:r>
              <a:rPr kumimoji="1" lang="ja-JP" altLang="en-US" sz="1600" dirty="0" smtClean="0">
                <a:solidFill>
                  <a:schemeClr val="tx1">
                    <a:lumMod val="50000"/>
                  </a:schemeClr>
                </a:solidFill>
                <a:latin typeface="+mn-ea"/>
                <a:ea typeface="+mn-ea"/>
              </a:rPr>
              <a:t>構築の取引システムと緊密に連携させることで</a:t>
            </a:r>
            <a:endParaRPr kumimoji="1" lang="en-US" altLang="ja-JP" sz="1600" dirty="0" smtClean="0">
              <a:solidFill>
                <a:schemeClr val="tx1">
                  <a:lumMod val="50000"/>
                </a:schemeClr>
              </a:solidFill>
              <a:latin typeface="+mn-ea"/>
              <a:ea typeface="+mn-ea"/>
            </a:endParaRPr>
          </a:p>
          <a:p>
            <a:r>
              <a:rPr kumimoji="1" lang="ja-JP" altLang="en-US" sz="1600" dirty="0">
                <a:solidFill>
                  <a:schemeClr val="tx1">
                    <a:lumMod val="50000"/>
                  </a:schemeClr>
                </a:solidFill>
                <a:latin typeface="+mn-ea"/>
                <a:ea typeface="+mn-ea"/>
              </a:rPr>
              <a:t>顧客</a:t>
            </a:r>
            <a:r>
              <a:rPr kumimoji="1" lang="ja-JP" altLang="en-US" sz="1600" dirty="0" smtClean="0">
                <a:solidFill>
                  <a:schemeClr val="tx1">
                    <a:lumMod val="50000"/>
                  </a:schemeClr>
                </a:solidFill>
                <a:latin typeface="+mn-ea"/>
                <a:ea typeface="+mn-ea"/>
              </a:rPr>
              <a:t>が安心して利用できる環境を整備</a:t>
            </a:r>
            <a:endParaRPr kumimoji="1" lang="ja-JP" altLang="en-US" sz="1600" dirty="0">
              <a:solidFill>
                <a:schemeClr val="tx1">
                  <a:lumMod val="50000"/>
                </a:schemeClr>
              </a:solidFill>
              <a:latin typeface="+mn-ea"/>
              <a:ea typeface="+mn-ea"/>
            </a:endParaRPr>
          </a:p>
        </p:txBody>
      </p:sp>
      <p:sp>
        <p:nvSpPr>
          <p:cNvPr id="6" name="テキスト ボックス 5"/>
          <p:cNvSpPr txBox="1"/>
          <p:nvPr/>
        </p:nvSpPr>
        <p:spPr>
          <a:xfrm>
            <a:off x="6632146" y="984042"/>
            <a:ext cx="2295218" cy="3939540"/>
          </a:xfrm>
          <a:prstGeom prst="rect">
            <a:avLst/>
          </a:prstGeom>
          <a:solidFill>
            <a:schemeClr val="bg2">
              <a:lumMod val="85000"/>
            </a:schemeClr>
          </a:solidFill>
        </p:spPr>
        <p:txBody>
          <a:bodyPr wrap="square" rtlCol="0">
            <a:spAutoFit/>
          </a:bodyPr>
          <a:lstStyle/>
          <a:p>
            <a:endParaRPr kumimoji="1" lang="en-US" altLang="ja-JP" sz="1000" dirty="0" smtClean="0"/>
          </a:p>
          <a:p>
            <a:r>
              <a:rPr kumimoji="1" lang="ja-JP" altLang="en-US" sz="1000" dirty="0" smtClean="0">
                <a:solidFill>
                  <a:schemeClr val="tx1">
                    <a:lumMod val="50000"/>
                  </a:schemeClr>
                </a:solidFill>
              </a:rPr>
              <a:t>・取引ツールの使い方や</a:t>
            </a:r>
            <a:r>
              <a:rPr kumimoji="1" lang="en-US" altLang="ja-JP" sz="1000" dirty="0" smtClean="0">
                <a:solidFill>
                  <a:schemeClr val="tx1">
                    <a:lumMod val="50000"/>
                  </a:schemeClr>
                </a:solidFill>
              </a:rPr>
              <a:t>PC</a:t>
            </a:r>
            <a:r>
              <a:rPr kumimoji="1" lang="ja-JP" altLang="en-US" sz="1000" dirty="0" smtClean="0">
                <a:solidFill>
                  <a:schemeClr val="tx1">
                    <a:lumMod val="50000"/>
                  </a:schemeClr>
                </a:solidFill>
              </a:rPr>
              <a:t>の設定など、</a:t>
            </a:r>
            <a:r>
              <a:rPr kumimoji="1" lang="en-US" altLang="ja-JP" sz="1000" dirty="0" smtClean="0">
                <a:solidFill>
                  <a:schemeClr val="tx1">
                    <a:lumMod val="50000"/>
                  </a:schemeClr>
                </a:solidFill>
              </a:rPr>
              <a:t>IT</a:t>
            </a:r>
            <a:r>
              <a:rPr kumimoji="1" lang="ja-JP" altLang="en-US" sz="1000" dirty="0" smtClean="0">
                <a:solidFill>
                  <a:schemeClr val="tx1">
                    <a:lumMod val="50000"/>
                  </a:schemeClr>
                </a:solidFill>
              </a:rPr>
              <a:t>関連の顧客サポート対応に時間がかかる事が多く、顧客満足を高めるためにも、もっと分かりやすくできないかと考えていた。</a:t>
            </a:r>
            <a:endParaRPr kumimoji="1" lang="en-US" altLang="ja-JP" sz="1000" dirty="0" smtClean="0">
              <a:solidFill>
                <a:schemeClr val="tx1">
                  <a:lumMod val="50000"/>
                </a:schemeClr>
              </a:solidFill>
            </a:endParaRPr>
          </a:p>
          <a:p>
            <a:r>
              <a:rPr kumimoji="1" lang="ja-JP" altLang="en-US" sz="1000" dirty="0" smtClean="0">
                <a:solidFill>
                  <a:schemeClr val="tx1">
                    <a:lumMod val="50000"/>
                  </a:schemeClr>
                </a:solidFill>
              </a:rPr>
              <a:t>・自社構築システムとの緊密な連携によって顧客に安心感を持ってもらえるよう遠隔サポート環境を整えたかった。</a:t>
            </a:r>
            <a:endParaRPr kumimoji="1" lang="en-US" altLang="ja-JP" sz="1000" dirty="0" smtClean="0">
              <a:solidFill>
                <a:schemeClr val="tx1">
                  <a:lumMod val="50000"/>
                </a:schemeClr>
              </a:solidFill>
            </a:endParaRPr>
          </a:p>
          <a:p>
            <a:r>
              <a:rPr kumimoji="1" lang="ja-JP" altLang="en-US" sz="1000" dirty="0" smtClean="0">
                <a:solidFill>
                  <a:schemeClr val="tx1">
                    <a:lumMod val="50000"/>
                  </a:schemeClr>
                </a:solidFill>
              </a:rPr>
              <a:t>・採用する遠隔サポートツールは、使い勝手はもちろん、セキュリティやシステム開発などにも十分な品質を求めた</a:t>
            </a:r>
            <a:endParaRPr kumimoji="1" lang="en-US" altLang="ja-JP" sz="1000" dirty="0" smtClean="0">
              <a:solidFill>
                <a:schemeClr val="tx1">
                  <a:lumMod val="50000"/>
                </a:schemeClr>
              </a:solidFill>
            </a:endParaRPr>
          </a:p>
          <a:p>
            <a:endParaRPr kumimoji="1" lang="en-US" altLang="ja-JP" sz="1000" dirty="0" smtClean="0"/>
          </a:p>
          <a:p>
            <a:endParaRPr kumimoji="1" lang="en-US" altLang="ja-JP" sz="1000" dirty="0" smtClean="0"/>
          </a:p>
          <a:p>
            <a:endParaRPr kumimoji="1" lang="en-US" altLang="ja-JP" sz="1000" dirty="0"/>
          </a:p>
          <a:p>
            <a:endParaRPr kumimoji="1" lang="en-US" altLang="ja-JP" sz="1000" dirty="0" smtClean="0"/>
          </a:p>
          <a:p>
            <a:r>
              <a:rPr kumimoji="1" lang="ja-JP" altLang="en-US" sz="1000" dirty="0" smtClean="0"/>
              <a:t>・</a:t>
            </a:r>
            <a:r>
              <a:rPr kumimoji="1" lang="ja-JP" altLang="en-US" sz="1000" dirty="0" smtClean="0">
                <a:solidFill>
                  <a:schemeClr val="tx1">
                    <a:lumMod val="50000"/>
                  </a:schemeClr>
                </a:solidFill>
              </a:rPr>
              <a:t>顧客の画面を共有して、直感的に対応や提案ができる遠隔サポート環境を実現して、わかりやすさ、効率性、そして顧客満足度を大きく高める事ができた。</a:t>
            </a:r>
            <a:endParaRPr kumimoji="1" lang="en-US" altLang="ja-JP" sz="1000" dirty="0" smtClean="0">
              <a:solidFill>
                <a:schemeClr val="tx1">
                  <a:lumMod val="50000"/>
                </a:schemeClr>
              </a:solidFill>
            </a:endParaRPr>
          </a:p>
          <a:p>
            <a:r>
              <a:rPr kumimoji="1" lang="ja-JP" altLang="en-US" sz="1000" dirty="0" smtClean="0">
                <a:solidFill>
                  <a:schemeClr val="tx1">
                    <a:lumMod val="50000"/>
                  </a:schemeClr>
                </a:solidFill>
              </a:rPr>
              <a:t>・遠隔サポート機能を自社システムに組み込む形で顧客に提供でき、顧客に安心感を持って使ってもらえる環境を整えられた</a:t>
            </a:r>
            <a:endParaRPr kumimoji="1" lang="en-US" altLang="ja-JP" sz="1000" dirty="0">
              <a:solidFill>
                <a:schemeClr val="tx1">
                  <a:lumMod val="50000"/>
                </a:schemeClr>
              </a:solidFill>
            </a:endParaRPr>
          </a:p>
          <a:p>
            <a:endParaRPr kumimoji="1" lang="en-US" altLang="ja-JP" sz="1000" dirty="0" smtClean="0"/>
          </a:p>
        </p:txBody>
      </p:sp>
      <p:sp>
        <p:nvSpPr>
          <p:cNvPr id="7" name="正方形/長方形 6"/>
          <p:cNvSpPr/>
          <p:nvPr/>
        </p:nvSpPr>
        <p:spPr>
          <a:xfrm>
            <a:off x="6632146" y="805782"/>
            <a:ext cx="2295218" cy="17826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t>導入前の課題、検討事項</a:t>
            </a:r>
          </a:p>
        </p:txBody>
      </p:sp>
      <p:sp>
        <p:nvSpPr>
          <p:cNvPr id="10" name="正方形/長方形 9"/>
          <p:cNvSpPr/>
          <p:nvPr/>
        </p:nvSpPr>
        <p:spPr>
          <a:xfrm>
            <a:off x="6632146" y="3082372"/>
            <a:ext cx="2295218" cy="17826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t>導入効果</a:t>
            </a:r>
          </a:p>
        </p:txBody>
      </p:sp>
    </p:spTree>
    <p:extLst>
      <p:ext uri="{BB962C8B-B14F-4D97-AF65-F5344CB8AC3E}">
        <p14:creationId xmlns:p14="http://schemas.microsoft.com/office/powerpoint/2010/main" val="309226408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77369" y="2015093"/>
            <a:ext cx="6480629" cy="1067418"/>
          </a:xfrm>
          <a:prstGeom prst="rect">
            <a:avLst/>
          </a:prstGeom>
          <a:effectLst/>
        </p:spPr>
        <p:txBody>
          <a:bodyPr anchor="ct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814388" fontAlgn="base">
              <a:spcBef>
                <a:spcPts val="600"/>
              </a:spcBef>
              <a:spcAft>
                <a:spcPct val="0"/>
              </a:spcAft>
              <a:buClr>
                <a:srgbClr val="272848"/>
              </a:buClr>
              <a:buSzPct val="100000"/>
              <a:buFont typeface="Arial" pitchFamily="34" charset="0"/>
              <a:buNone/>
              <a:defRPr/>
            </a:pPr>
            <a:r>
              <a:rPr lang="ja-JP" altLang="en-US" sz="4000" dirty="0" smtClean="0">
                <a:solidFill>
                  <a:srgbClr val="FFFFFF"/>
                </a:solidFill>
              </a:rPr>
              <a:t>ライセンス体系</a:t>
            </a:r>
            <a:endParaRPr lang="en-IN" sz="4000" dirty="0">
              <a:solidFill>
                <a:srgbClr val="FFFFFF"/>
              </a:solidFill>
            </a:endParaRPr>
          </a:p>
        </p:txBody>
      </p:sp>
    </p:spTree>
    <p:extLst>
      <p:ext uri="{BB962C8B-B14F-4D97-AF65-F5344CB8AC3E}">
        <p14:creationId xmlns:p14="http://schemas.microsoft.com/office/powerpoint/2010/main" val="360871868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p:nvPr>
            <p:extLst>
              <p:ext uri="{D42A27DB-BD31-4B8C-83A1-F6EECF244321}">
                <p14:modId xmlns:p14="http://schemas.microsoft.com/office/powerpoint/2010/main" val="2970267399"/>
              </p:ext>
            </p:extLst>
          </p:nvPr>
        </p:nvGraphicFramePr>
        <p:xfrm>
          <a:off x="0" y="1163782"/>
          <a:ext cx="9071264" cy="3896591"/>
        </p:xfrm>
        <a:graphic>
          <a:graphicData uri="http://schemas.openxmlformats.org/drawingml/2006/chart">
            <c:chart xmlns:c="http://schemas.openxmlformats.org/drawingml/2006/chart" xmlns:r="http://schemas.openxmlformats.org/officeDocument/2006/relationships" r:id="rId2"/>
          </a:graphicData>
        </a:graphic>
      </p:graphicFrame>
      <p:sp>
        <p:nvSpPr>
          <p:cNvPr id="7" name="タイトル 1"/>
          <p:cNvSpPr txBox="1">
            <a:spLocks/>
          </p:cNvSpPr>
          <p:nvPr/>
        </p:nvSpPr>
        <p:spPr>
          <a:xfrm>
            <a:off x="142876" y="163082"/>
            <a:ext cx="8345488" cy="513338"/>
          </a:xfrm>
          <a:prstGeom prst="rect">
            <a:avLst/>
          </a:prstGeom>
        </p:spPr>
        <p:txBody>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altLang="ja-JP" b="1" dirty="0" smtClean="0">
                <a:solidFill>
                  <a:srgbClr val="2C92B6"/>
                </a:solidFill>
              </a:rPr>
              <a:t>Cisco WebEx </a:t>
            </a:r>
            <a:r>
              <a:rPr lang="ja-JP" altLang="en-US" b="1" dirty="0" smtClean="0">
                <a:solidFill>
                  <a:srgbClr val="2C92B6"/>
                </a:solidFill>
              </a:rPr>
              <a:t>日本国内顧客数の推移</a:t>
            </a:r>
            <a:endParaRPr lang="ja-JP" altLang="en-US" b="1" dirty="0">
              <a:solidFill>
                <a:srgbClr val="2C92B6"/>
              </a:solidFill>
            </a:endParaRPr>
          </a:p>
        </p:txBody>
      </p:sp>
      <p:sp>
        <p:nvSpPr>
          <p:cNvPr id="6" name="32-Point Star 24"/>
          <p:cNvSpPr>
            <a:spLocks noChangeAspect="1"/>
          </p:cNvSpPr>
          <p:nvPr/>
        </p:nvSpPr>
        <p:spPr>
          <a:xfrm>
            <a:off x="5734821" y="758732"/>
            <a:ext cx="1977205" cy="1977205"/>
          </a:xfrm>
          <a:prstGeom prst="star32">
            <a:avLst>
              <a:gd name="adj" fmla="val 43818"/>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68574" rtlCol="0" anchor="ctr" anchorCtr="1"/>
          <a:lstStyle/>
          <a:p>
            <a:pPr algn="ctr"/>
            <a:r>
              <a:rPr lang="en-US" sz="2000" b="1" dirty="0" smtClean="0">
                <a:solidFill>
                  <a:schemeClr val="bg2"/>
                </a:solidFill>
              </a:rPr>
              <a:t>201</a:t>
            </a:r>
            <a:r>
              <a:rPr lang="en-US" altLang="ja-JP" sz="2000" b="1" dirty="0" smtClean="0">
                <a:solidFill>
                  <a:schemeClr val="bg2"/>
                </a:solidFill>
              </a:rPr>
              <a:t>5</a:t>
            </a:r>
            <a:r>
              <a:rPr lang="ja-JP" altLang="en-US" sz="2000" b="1" dirty="0" smtClean="0">
                <a:solidFill>
                  <a:schemeClr val="bg2"/>
                </a:solidFill>
              </a:rPr>
              <a:t>年</a:t>
            </a:r>
            <a:r>
              <a:rPr lang="ja-JP" altLang="en-US" sz="2000" b="1" dirty="0">
                <a:solidFill>
                  <a:schemeClr val="bg2"/>
                </a:solidFill>
              </a:rPr>
              <a:t>：</a:t>
            </a:r>
            <a:endParaRPr lang="en-US" sz="2000" b="1" dirty="0">
              <a:solidFill>
                <a:schemeClr val="bg2"/>
              </a:solidFill>
            </a:endParaRPr>
          </a:p>
          <a:p>
            <a:pPr algn="ctr"/>
            <a:r>
              <a:rPr lang="ja-JP" altLang="en-US" sz="2000" b="1" dirty="0" smtClean="0">
                <a:solidFill>
                  <a:schemeClr val="bg2"/>
                </a:solidFill>
              </a:rPr>
              <a:t>約</a:t>
            </a:r>
            <a:r>
              <a:rPr lang="en-US" altLang="ja-JP" sz="2000" b="1" dirty="0" smtClean="0">
                <a:solidFill>
                  <a:schemeClr val="bg2"/>
                </a:solidFill>
              </a:rPr>
              <a:t>3,000</a:t>
            </a:r>
            <a:r>
              <a:rPr lang="ja-JP" altLang="en-US" sz="2000" b="1" dirty="0" smtClean="0">
                <a:solidFill>
                  <a:schemeClr val="bg2"/>
                </a:solidFill>
              </a:rPr>
              <a:t>社の</a:t>
            </a:r>
            <a:endParaRPr lang="en-US" altLang="ja-JP" sz="2000" b="1" dirty="0" smtClean="0">
              <a:solidFill>
                <a:schemeClr val="bg2"/>
              </a:solidFill>
            </a:endParaRPr>
          </a:p>
          <a:p>
            <a:pPr algn="ctr"/>
            <a:r>
              <a:rPr lang="ja-JP" altLang="en-US" sz="2000" b="1" dirty="0" smtClean="0">
                <a:solidFill>
                  <a:schemeClr val="bg2"/>
                </a:solidFill>
              </a:rPr>
              <a:t>導入実績</a:t>
            </a:r>
            <a:endParaRPr lang="en-US" sz="2000" b="1" dirty="0">
              <a:solidFill>
                <a:schemeClr val="bg2"/>
              </a:solidFill>
            </a:endParaRPr>
          </a:p>
        </p:txBody>
      </p:sp>
    </p:spTree>
    <p:extLst>
      <p:ext uri="{BB962C8B-B14F-4D97-AF65-F5344CB8AC3E}">
        <p14:creationId xmlns:p14="http://schemas.microsoft.com/office/powerpoint/2010/main" val="1996384808"/>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5473994" y="303064"/>
            <a:ext cx="3673450" cy="4436576"/>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4"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6251554" y="709669"/>
            <a:ext cx="1695727" cy="2669282"/>
          </a:xfrm>
          <a:prstGeom prst="rect">
            <a:avLst/>
          </a:prstGeom>
          <a:effectLst>
            <a:outerShdw blurRad="50800" dist="38100" dir="2700000" algn="tl" rotWithShape="0">
              <a:prstClr val="black">
                <a:alpha val="40000"/>
              </a:prstClr>
            </a:outerShdw>
          </a:effectLst>
        </p:spPr>
      </p:pic>
      <p:sp>
        <p:nvSpPr>
          <p:cNvPr id="5" name="Text Placeholder 4"/>
          <p:cNvSpPr>
            <a:spLocks noGrp="1"/>
          </p:cNvSpPr>
          <p:nvPr>
            <p:ph type="body" sz="quarter" idx="10"/>
          </p:nvPr>
        </p:nvSpPr>
        <p:spPr>
          <a:xfrm>
            <a:off x="103908" y="1127870"/>
            <a:ext cx="5174673" cy="3884011"/>
          </a:xfrm>
        </p:spPr>
        <p:txBody>
          <a:bodyPr/>
          <a:lstStyle/>
          <a:p>
            <a:pPr>
              <a:spcBef>
                <a:spcPts val="300"/>
              </a:spcBef>
            </a:pPr>
            <a:r>
              <a:rPr lang="ja-JP" altLang="en-US" b="1" dirty="0" smtClean="0">
                <a:solidFill>
                  <a:srgbClr val="FA661C"/>
                </a:solidFill>
              </a:rPr>
              <a:t>ネームドホスト</a:t>
            </a:r>
            <a:r>
              <a:rPr lang="ja-JP" altLang="en-US" sz="1800" b="1" dirty="0" smtClean="0">
                <a:solidFill>
                  <a:srgbClr val="FA661C"/>
                </a:solidFill>
              </a:rPr>
              <a:t>（</a:t>
            </a:r>
            <a:r>
              <a:rPr lang="en-US" altLang="ja-JP" sz="1800" b="1" dirty="0" smtClean="0">
                <a:solidFill>
                  <a:srgbClr val="FA661C"/>
                </a:solidFill>
              </a:rPr>
              <a:t>Named Host Subscription</a:t>
            </a:r>
            <a:r>
              <a:rPr lang="ja-JP" altLang="en-US" sz="1800" b="1" dirty="0" smtClean="0">
                <a:solidFill>
                  <a:srgbClr val="FA661C"/>
                </a:solidFill>
              </a:rPr>
              <a:t>）</a:t>
            </a:r>
            <a:endParaRPr kumimoji="1" lang="ja-JP" altLang="en-US" sz="1800" b="1" dirty="0" smtClean="0">
              <a:solidFill>
                <a:srgbClr val="FA661C"/>
              </a:solidFill>
            </a:endParaRPr>
          </a:p>
          <a:p>
            <a:pPr lvl="1">
              <a:spcBef>
                <a:spcPts val="300"/>
              </a:spcBef>
            </a:pPr>
            <a:r>
              <a:rPr kumimoji="1" lang="ja-JP" altLang="en-US" sz="1600" dirty="0" smtClean="0">
                <a:solidFill>
                  <a:schemeClr val="tx1">
                    <a:lumMod val="50000"/>
                  </a:schemeClr>
                </a:solidFill>
              </a:rPr>
              <a:t>主</a:t>
            </a:r>
            <a:r>
              <a:rPr kumimoji="1" lang="ja-JP" altLang="en-US" sz="1600" dirty="0">
                <a:solidFill>
                  <a:schemeClr val="tx1">
                    <a:lumMod val="50000"/>
                  </a:schemeClr>
                </a:solidFill>
              </a:rPr>
              <a:t>催</a:t>
            </a:r>
            <a:r>
              <a:rPr kumimoji="1" lang="ja-JP" altLang="en-US" sz="1600" dirty="0" smtClean="0">
                <a:solidFill>
                  <a:schemeClr val="tx1">
                    <a:lumMod val="50000"/>
                  </a:schemeClr>
                </a:solidFill>
              </a:rPr>
              <a:t>者</a:t>
            </a:r>
            <a:r>
              <a:rPr kumimoji="1" lang="en-US" altLang="ja-JP" sz="1600" dirty="0" smtClean="0">
                <a:solidFill>
                  <a:schemeClr val="tx1">
                    <a:lumMod val="50000"/>
                  </a:schemeClr>
                </a:solidFill>
              </a:rPr>
              <a:t>(Host)</a:t>
            </a:r>
            <a:r>
              <a:rPr kumimoji="1" lang="ja-JP" altLang="en-US" sz="1600" dirty="0" smtClean="0">
                <a:solidFill>
                  <a:schemeClr val="tx1">
                    <a:lumMod val="50000"/>
                  </a:schemeClr>
                </a:solidFill>
              </a:rPr>
              <a:t>権限を持つ従業員を指名し</a:t>
            </a:r>
            <a:r>
              <a:rPr kumimoji="1" lang="en-US" altLang="ja-JP" sz="1600" dirty="0" smtClean="0">
                <a:solidFill>
                  <a:schemeClr val="tx1">
                    <a:lumMod val="50000"/>
                  </a:schemeClr>
                </a:solidFill>
              </a:rPr>
              <a:t>(Named)</a:t>
            </a:r>
            <a:r>
              <a:rPr kumimoji="1" lang="ja-JP" altLang="en-US" sz="1600" dirty="0" smtClean="0">
                <a:solidFill>
                  <a:schemeClr val="tx1">
                    <a:lumMod val="50000"/>
                  </a:schemeClr>
                </a:solidFill>
              </a:rPr>
              <a:t>、その人数に対応するライセンスを提供。</a:t>
            </a:r>
            <a:endParaRPr kumimoji="1" lang="en-US" altLang="ja-JP" sz="1600" dirty="0" smtClean="0">
              <a:solidFill>
                <a:schemeClr val="tx1">
                  <a:lumMod val="50000"/>
                </a:schemeClr>
              </a:solidFill>
            </a:endParaRPr>
          </a:p>
          <a:p>
            <a:pPr lvl="1">
              <a:spcBef>
                <a:spcPts val="300"/>
              </a:spcBef>
            </a:pPr>
            <a:endParaRPr kumimoji="1" lang="en-US" altLang="ja-JP" sz="1600" dirty="0" smtClean="0"/>
          </a:p>
          <a:p>
            <a:pPr>
              <a:spcBef>
                <a:spcPts val="300"/>
              </a:spcBef>
            </a:pPr>
            <a:r>
              <a:rPr lang="ja-JP" altLang="en-US" b="1" dirty="0" smtClean="0">
                <a:solidFill>
                  <a:srgbClr val="FA661C"/>
                </a:solidFill>
              </a:rPr>
              <a:t>アクティブホスト</a:t>
            </a:r>
            <a:r>
              <a:rPr lang="ja-JP" altLang="en-US" sz="1800" b="1" dirty="0" smtClean="0">
                <a:solidFill>
                  <a:srgbClr val="FA661C"/>
                </a:solidFill>
              </a:rPr>
              <a:t>（</a:t>
            </a:r>
            <a:r>
              <a:rPr lang="en-US" altLang="ja-JP" sz="1800" b="1" dirty="0" smtClean="0">
                <a:solidFill>
                  <a:srgbClr val="FA661C"/>
                </a:solidFill>
              </a:rPr>
              <a:t>Active Host Subscription</a:t>
            </a:r>
            <a:r>
              <a:rPr lang="ja-JP" altLang="en-US" sz="1800" b="1" dirty="0" smtClean="0">
                <a:solidFill>
                  <a:srgbClr val="FA661C"/>
                </a:solidFill>
              </a:rPr>
              <a:t>）</a:t>
            </a:r>
            <a:endParaRPr kumimoji="1" lang="ja-JP" altLang="en-US" sz="1800" b="1" dirty="0" smtClean="0">
              <a:solidFill>
                <a:srgbClr val="FA661C"/>
              </a:solidFill>
            </a:endParaRPr>
          </a:p>
          <a:p>
            <a:pPr lvl="1">
              <a:spcBef>
                <a:spcPts val="300"/>
              </a:spcBef>
            </a:pPr>
            <a:r>
              <a:rPr kumimoji="1" lang="ja-JP" altLang="en-US" sz="1600" dirty="0" smtClean="0">
                <a:solidFill>
                  <a:schemeClr val="tx1">
                    <a:lumMod val="50000"/>
                  </a:schemeClr>
                </a:solidFill>
              </a:rPr>
              <a:t>主催者権限を持つ従業員数には制約を設けないが、</a:t>
            </a:r>
            <a:r>
              <a:rPr kumimoji="1" lang="en-US" altLang="ja-JP" sz="1600" dirty="0" smtClean="0">
                <a:solidFill>
                  <a:schemeClr val="tx1">
                    <a:lumMod val="50000"/>
                  </a:schemeClr>
                </a:solidFill>
              </a:rPr>
              <a:t>1</a:t>
            </a:r>
            <a:r>
              <a:rPr kumimoji="1" lang="ja-JP" altLang="en-US" sz="1600" dirty="0" smtClean="0">
                <a:solidFill>
                  <a:schemeClr val="tx1">
                    <a:lumMod val="50000"/>
                  </a:schemeClr>
                </a:solidFill>
              </a:rPr>
              <a:t>ヵ月間の内で会議を主催する主催者数 </a:t>
            </a:r>
            <a:r>
              <a:rPr kumimoji="1" lang="en-US" altLang="ja-JP" sz="1600" dirty="0" smtClean="0">
                <a:solidFill>
                  <a:schemeClr val="tx1">
                    <a:lumMod val="50000"/>
                  </a:schemeClr>
                </a:solidFill>
              </a:rPr>
              <a:t>(Active</a:t>
            </a:r>
            <a:r>
              <a:rPr kumimoji="1" lang="ja-JP" altLang="en-US" sz="1600" dirty="0" smtClean="0">
                <a:solidFill>
                  <a:schemeClr val="tx1">
                    <a:lumMod val="50000"/>
                  </a:schemeClr>
                </a:solidFill>
              </a:rPr>
              <a:t>な</a:t>
            </a:r>
            <a:r>
              <a:rPr kumimoji="1" lang="en-US" altLang="ja-JP" sz="1600" dirty="0" smtClean="0">
                <a:solidFill>
                  <a:schemeClr val="tx1">
                    <a:lumMod val="50000"/>
                  </a:schemeClr>
                </a:solidFill>
              </a:rPr>
              <a:t>Host)</a:t>
            </a:r>
            <a:r>
              <a:rPr kumimoji="1" lang="ja-JP" altLang="en-US" sz="1600" dirty="0" smtClean="0">
                <a:solidFill>
                  <a:schemeClr val="tx1">
                    <a:lumMod val="50000"/>
                  </a:schemeClr>
                </a:solidFill>
              </a:rPr>
              <a:t>に対応するライセンスを提供。</a:t>
            </a:r>
            <a:endParaRPr kumimoji="1" lang="en-US" altLang="ja-JP" sz="1600" dirty="0" smtClean="0">
              <a:solidFill>
                <a:schemeClr val="tx1">
                  <a:lumMod val="50000"/>
                </a:schemeClr>
              </a:solidFill>
            </a:endParaRPr>
          </a:p>
          <a:p>
            <a:pPr lvl="1">
              <a:spcBef>
                <a:spcPts val="300"/>
              </a:spcBef>
            </a:pPr>
            <a:endParaRPr kumimoji="1" lang="en-US" altLang="ja-JP" sz="1600" b="1" dirty="0"/>
          </a:p>
          <a:p>
            <a:pPr>
              <a:spcBef>
                <a:spcPts val="300"/>
              </a:spcBef>
            </a:pPr>
            <a:r>
              <a:rPr kumimoji="1" lang="ja-JP" altLang="en-US" b="1" dirty="0" smtClean="0">
                <a:solidFill>
                  <a:srgbClr val="FA661C"/>
                </a:solidFill>
              </a:rPr>
              <a:t>ポート</a:t>
            </a:r>
            <a:r>
              <a:rPr kumimoji="1" lang="ja-JP" altLang="en-US" sz="1800" b="1" dirty="0" smtClean="0">
                <a:solidFill>
                  <a:srgbClr val="FA661C"/>
                </a:solidFill>
              </a:rPr>
              <a:t>（</a:t>
            </a:r>
            <a:r>
              <a:rPr kumimoji="1" lang="en-US" altLang="ja-JP" sz="1800" b="1" dirty="0" smtClean="0">
                <a:solidFill>
                  <a:srgbClr val="FA661C"/>
                </a:solidFill>
              </a:rPr>
              <a:t>Ports Subscription</a:t>
            </a:r>
            <a:r>
              <a:rPr kumimoji="1" lang="ja-JP" altLang="en-US" sz="1800" b="1" dirty="0" smtClean="0">
                <a:solidFill>
                  <a:srgbClr val="FA661C"/>
                </a:solidFill>
              </a:rPr>
              <a:t>）</a:t>
            </a:r>
          </a:p>
          <a:p>
            <a:pPr lvl="1">
              <a:spcBef>
                <a:spcPts val="300"/>
              </a:spcBef>
            </a:pPr>
            <a:r>
              <a:rPr kumimoji="1" lang="ja-JP" altLang="en-US" sz="1600" dirty="0">
                <a:solidFill>
                  <a:schemeClr val="tx1">
                    <a:lumMod val="50000"/>
                  </a:schemeClr>
                </a:solidFill>
              </a:rPr>
              <a:t>主催</a:t>
            </a:r>
            <a:r>
              <a:rPr kumimoji="1" lang="ja-JP" altLang="en-US" sz="1600" dirty="0" smtClean="0">
                <a:solidFill>
                  <a:schemeClr val="tx1">
                    <a:lumMod val="50000"/>
                  </a:schemeClr>
                </a:solidFill>
              </a:rPr>
              <a:t>者権限を持つ従業員数には制約を設けないが、同時に会議に参加する参加者数 </a:t>
            </a:r>
            <a:r>
              <a:rPr kumimoji="1" lang="en-US" altLang="ja-JP" sz="1600" dirty="0" smtClean="0">
                <a:solidFill>
                  <a:schemeClr val="tx1">
                    <a:lumMod val="50000"/>
                  </a:schemeClr>
                </a:solidFill>
              </a:rPr>
              <a:t>(Ports*) </a:t>
            </a:r>
            <a:r>
              <a:rPr kumimoji="1" lang="ja-JP" altLang="en-US" sz="1600" dirty="0" smtClean="0">
                <a:solidFill>
                  <a:schemeClr val="tx1">
                    <a:lumMod val="50000"/>
                  </a:schemeClr>
                </a:solidFill>
              </a:rPr>
              <a:t>に対してライセンスを提供。</a:t>
            </a:r>
            <a:endParaRPr kumimoji="1" lang="en-US" altLang="ja-JP" sz="1600" dirty="0" smtClean="0">
              <a:solidFill>
                <a:schemeClr val="tx1">
                  <a:lumMod val="50000"/>
                </a:schemeClr>
              </a:solidFill>
            </a:endParaRPr>
          </a:p>
        </p:txBody>
      </p:sp>
      <p:sp>
        <p:nvSpPr>
          <p:cNvPr id="4" name="Title 3"/>
          <p:cNvSpPr>
            <a:spLocks noGrp="1"/>
          </p:cNvSpPr>
          <p:nvPr>
            <p:ph type="ctrTitle"/>
          </p:nvPr>
        </p:nvSpPr>
        <p:spPr>
          <a:xfrm>
            <a:off x="214665" y="161464"/>
            <a:ext cx="8345488" cy="731837"/>
          </a:xfrm>
        </p:spPr>
        <p:txBody>
          <a:bodyPr/>
          <a:lstStyle/>
          <a:p>
            <a:r>
              <a:rPr kumimoji="1" lang="ja-JP" altLang="en-US" b="1" dirty="0" smtClean="0">
                <a:solidFill>
                  <a:srgbClr val="2C92B6"/>
                </a:solidFill>
              </a:rPr>
              <a:t>ラ</a:t>
            </a:r>
            <a:r>
              <a:rPr kumimoji="1" lang="ja-JP" altLang="en-US" b="1" dirty="0">
                <a:solidFill>
                  <a:srgbClr val="2C92B6"/>
                </a:solidFill>
              </a:rPr>
              <a:t>イセンス付与形</a:t>
            </a:r>
            <a:r>
              <a:rPr kumimoji="1" lang="ja-JP" altLang="en-US" b="1" dirty="0" smtClean="0">
                <a:solidFill>
                  <a:srgbClr val="2C92B6"/>
                </a:solidFill>
              </a:rPr>
              <a:t>態</a:t>
            </a:r>
            <a:br>
              <a:rPr kumimoji="1" lang="ja-JP" altLang="en-US" b="1" dirty="0" smtClean="0">
                <a:solidFill>
                  <a:srgbClr val="2C92B6"/>
                </a:solidFill>
              </a:rPr>
            </a:br>
            <a:r>
              <a:rPr kumimoji="1" lang="ja-JP" altLang="en-US" sz="2400" dirty="0">
                <a:solidFill>
                  <a:srgbClr val="2C92B6"/>
                </a:solidFill>
              </a:rPr>
              <a:t>主催</a:t>
            </a:r>
            <a:r>
              <a:rPr kumimoji="1" lang="ja-JP" altLang="en-US" sz="2400" dirty="0" smtClean="0">
                <a:solidFill>
                  <a:srgbClr val="2C92B6"/>
                </a:solidFill>
              </a:rPr>
              <a:t>者数もしくは参加者数に着目</a:t>
            </a:r>
            <a:endParaRPr kumimoji="1" lang="ja-JP" altLang="en-US" dirty="0">
              <a:solidFill>
                <a:srgbClr val="2C92B6"/>
              </a:solidFill>
            </a:endParaRPr>
          </a:p>
        </p:txBody>
      </p:sp>
      <p:sp>
        <p:nvSpPr>
          <p:cNvPr id="9" name="TextBox 8"/>
          <p:cNvSpPr txBox="1"/>
          <p:nvPr/>
        </p:nvSpPr>
        <p:spPr>
          <a:xfrm>
            <a:off x="8333667" y="2489294"/>
            <a:ext cx="671334" cy="306467"/>
          </a:xfrm>
          <a:prstGeom prst="round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ja-JP" altLang="en-US" sz="1200" dirty="0">
                <a:latin typeface="メイリオ" pitchFamily="50" charset="-128"/>
              </a:rPr>
              <a:t>参加</a:t>
            </a:r>
            <a:r>
              <a:rPr kumimoji="1" lang="ja-JP" altLang="en-US" sz="1200" dirty="0" smtClean="0">
                <a:latin typeface="メイリオ" pitchFamily="50" charset="-128"/>
              </a:rPr>
              <a:t>者</a:t>
            </a:r>
            <a:endParaRPr kumimoji="1" lang="ja-JP" altLang="en-US" sz="1200" dirty="0">
              <a:latin typeface="メイリオ" pitchFamily="50" charset="-128"/>
            </a:endParaRPr>
          </a:p>
        </p:txBody>
      </p:sp>
      <p:sp>
        <p:nvSpPr>
          <p:cNvPr id="10" name="Right Brace 9"/>
          <p:cNvSpPr/>
          <p:nvPr/>
        </p:nvSpPr>
        <p:spPr>
          <a:xfrm>
            <a:off x="7947281" y="1944743"/>
            <a:ext cx="213880" cy="287918"/>
          </a:xfrm>
          <a:prstGeom prst="rightBrac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itchFamily="50" charset="-128"/>
            </a:endParaRPr>
          </a:p>
        </p:txBody>
      </p:sp>
      <p:sp>
        <p:nvSpPr>
          <p:cNvPr id="12" name="TextBox 11"/>
          <p:cNvSpPr txBox="1"/>
          <p:nvPr/>
        </p:nvSpPr>
        <p:spPr>
          <a:xfrm>
            <a:off x="5693663" y="342717"/>
            <a:ext cx="2866490" cy="369332"/>
          </a:xfrm>
          <a:prstGeom prst="rect">
            <a:avLst/>
          </a:prstGeom>
          <a:noFill/>
        </p:spPr>
        <p:txBody>
          <a:bodyPr wrap="none" rtlCol="0">
            <a:spAutoFit/>
          </a:bodyPr>
          <a:lstStyle/>
          <a:p>
            <a:r>
              <a:rPr kumimoji="1" lang="en-US" altLang="ja-JP" dirty="0" smtClean="0">
                <a:latin typeface="メイリオ" pitchFamily="50" charset="-128"/>
              </a:rPr>
              <a:t>1</a:t>
            </a:r>
            <a:r>
              <a:rPr kumimoji="1" lang="ja-JP" altLang="en-US" dirty="0" smtClean="0">
                <a:latin typeface="メイリオ" pitchFamily="50" charset="-128"/>
              </a:rPr>
              <a:t>つの会議の参加者パネル</a:t>
            </a:r>
            <a:endParaRPr kumimoji="1" lang="ja-JP" altLang="en-US" dirty="0">
              <a:latin typeface="メイリオ" pitchFamily="50" charset="-128"/>
            </a:endParaRPr>
          </a:p>
        </p:txBody>
      </p:sp>
      <p:sp>
        <p:nvSpPr>
          <p:cNvPr id="13" name="Rectangle 12"/>
          <p:cNvSpPr/>
          <p:nvPr/>
        </p:nvSpPr>
        <p:spPr>
          <a:xfrm>
            <a:off x="5473994" y="3479784"/>
            <a:ext cx="3670006" cy="1015663"/>
          </a:xfrm>
          <a:prstGeom prst="rect">
            <a:avLst/>
          </a:prstGeom>
          <a:solidFill>
            <a:schemeClr val="bg1"/>
          </a:solidFill>
        </p:spPr>
        <p:txBody>
          <a:bodyPr wrap="square">
            <a:spAutoFit/>
          </a:bodyPr>
          <a:lstStyle/>
          <a:p>
            <a:pPr marL="179388" indent="-179388"/>
            <a:r>
              <a:rPr kumimoji="1" lang="en-US" altLang="ja-JP" sz="1000" dirty="0" smtClean="0">
                <a:latin typeface="メイリオ" pitchFamily="50" charset="-128"/>
              </a:rPr>
              <a:t>※</a:t>
            </a:r>
            <a:r>
              <a:rPr kumimoji="1" lang="en-US" altLang="ja-JP" sz="1000" dirty="0">
                <a:latin typeface="メイリオ" pitchFamily="50" charset="-128"/>
              </a:rPr>
              <a:t> </a:t>
            </a:r>
            <a:r>
              <a:rPr kumimoji="1" lang="en-US" altLang="ja-JP" sz="1000" dirty="0" smtClean="0">
                <a:latin typeface="メイリオ" pitchFamily="50" charset="-128"/>
              </a:rPr>
              <a:t>Named Host, Active Host</a:t>
            </a:r>
            <a:r>
              <a:rPr kumimoji="1" lang="ja-JP" altLang="en-US" sz="1000" dirty="0" smtClean="0">
                <a:latin typeface="メイリオ" pitchFamily="50" charset="-128"/>
              </a:rPr>
              <a:t>では、</a:t>
            </a:r>
            <a:r>
              <a:rPr kumimoji="1" lang="en-US" altLang="ja-JP" sz="1000" dirty="0" smtClean="0">
                <a:latin typeface="メイリオ" pitchFamily="50" charset="-128"/>
              </a:rPr>
              <a:t>1</a:t>
            </a:r>
            <a:r>
              <a:rPr kumimoji="1" lang="ja-JP" altLang="en-US" sz="1000" dirty="0">
                <a:latin typeface="メイリオ" pitchFamily="50" charset="-128"/>
              </a:rPr>
              <a:t>主催者は</a:t>
            </a:r>
            <a:r>
              <a:rPr kumimoji="1" lang="ja-JP" altLang="en-US" sz="1000" dirty="0" smtClean="0">
                <a:latin typeface="メイリオ" pitchFamily="50" charset="-128"/>
              </a:rPr>
              <a:t>、</a:t>
            </a:r>
            <a:r>
              <a:rPr kumimoji="1" lang="en-US" altLang="ja-JP" sz="1000" dirty="0" smtClean="0">
                <a:latin typeface="メイリオ" pitchFamily="50" charset="-128"/>
              </a:rPr>
              <a:t/>
            </a:r>
            <a:br>
              <a:rPr kumimoji="1" lang="en-US" altLang="ja-JP" sz="1000" dirty="0" smtClean="0">
                <a:latin typeface="メイリオ" pitchFamily="50" charset="-128"/>
              </a:rPr>
            </a:br>
            <a:r>
              <a:rPr kumimoji="1" lang="ja-JP" altLang="en-US" sz="1000" dirty="0" smtClean="0">
                <a:latin typeface="メイリオ" pitchFamily="50" charset="-128"/>
              </a:rPr>
              <a:t>同時</a:t>
            </a:r>
            <a:r>
              <a:rPr kumimoji="1" lang="ja-JP" altLang="en-US" sz="1000" dirty="0">
                <a:latin typeface="メイリオ" pitchFamily="50" charset="-128"/>
              </a:rPr>
              <a:t>に</a:t>
            </a:r>
            <a:r>
              <a:rPr kumimoji="1" lang="en-US" altLang="ja-JP" sz="1000" dirty="0">
                <a:latin typeface="メイリオ" pitchFamily="50" charset="-128"/>
              </a:rPr>
              <a:t>1</a:t>
            </a:r>
            <a:r>
              <a:rPr kumimoji="1" lang="ja-JP" altLang="en-US" sz="1000" dirty="0">
                <a:latin typeface="メイリオ" pitchFamily="50" charset="-128"/>
              </a:rPr>
              <a:t>つの会議を開</a:t>
            </a:r>
            <a:r>
              <a:rPr kumimoji="1" lang="ja-JP" altLang="en-US" sz="1000" dirty="0" smtClean="0">
                <a:latin typeface="メイリオ" pitchFamily="50" charset="-128"/>
              </a:rPr>
              <a:t>催可能。</a:t>
            </a:r>
            <a:r>
              <a:rPr kumimoji="1" lang="en-US" altLang="ja-JP" sz="1000" dirty="0" smtClean="0">
                <a:latin typeface="メイリオ" pitchFamily="50" charset="-128"/>
              </a:rPr>
              <a:t>Ports</a:t>
            </a:r>
            <a:r>
              <a:rPr kumimoji="1" lang="ja-JP" altLang="en-US" sz="1000" dirty="0" smtClean="0">
                <a:latin typeface="メイリオ" pitchFamily="50" charset="-128"/>
              </a:rPr>
              <a:t>では、</a:t>
            </a:r>
            <a:r>
              <a:rPr kumimoji="1" lang="en-US" altLang="ja-JP" sz="1000" dirty="0" smtClean="0">
                <a:latin typeface="メイリオ" pitchFamily="50" charset="-128"/>
              </a:rPr>
              <a:t>1</a:t>
            </a:r>
            <a:r>
              <a:rPr kumimoji="1" lang="ja-JP" altLang="en-US" sz="1000" dirty="0" smtClean="0">
                <a:latin typeface="メイリオ" pitchFamily="50" charset="-128"/>
              </a:rPr>
              <a:t>主催者は複数会議開催可能。</a:t>
            </a:r>
            <a:r>
              <a:rPr kumimoji="1" lang="en-US" altLang="ja-JP" sz="1000" dirty="0" smtClean="0">
                <a:latin typeface="メイリオ" pitchFamily="50" charset="-128"/>
              </a:rPr>
              <a:t/>
            </a:r>
            <a:br>
              <a:rPr kumimoji="1" lang="en-US" altLang="ja-JP" sz="1000" dirty="0" smtClean="0">
                <a:latin typeface="メイリオ" pitchFamily="50" charset="-128"/>
              </a:rPr>
            </a:br>
            <a:endParaRPr kumimoji="1" lang="ja-JP" altLang="en-US" sz="1000" dirty="0" smtClean="0">
              <a:latin typeface="メイリオ" pitchFamily="50" charset="-128"/>
            </a:endParaRPr>
          </a:p>
          <a:p>
            <a:pPr marL="179388" indent="-179388"/>
            <a:r>
              <a:rPr kumimoji="1" lang="en-US" altLang="ja-JP" sz="1000" dirty="0" smtClean="0">
                <a:latin typeface="メイリオ" pitchFamily="50" charset="-128"/>
              </a:rPr>
              <a:t>※</a:t>
            </a:r>
            <a:r>
              <a:rPr kumimoji="1" lang="ja-JP" altLang="en-US" sz="1000" dirty="0" smtClean="0">
                <a:latin typeface="メイリオ" pitchFamily="50" charset="-128"/>
              </a:rPr>
              <a:t>別途、</a:t>
            </a:r>
            <a:r>
              <a:rPr kumimoji="1" lang="en-US" altLang="ja-JP" sz="1000" dirty="0" smtClean="0">
                <a:latin typeface="メイリオ" pitchFamily="50" charset="-128"/>
              </a:rPr>
              <a:t>1</a:t>
            </a:r>
            <a:r>
              <a:rPr kumimoji="1" lang="ja-JP" altLang="en-US" sz="1000" dirty="0">
                <a:latin typeface="メイリオ" pitchFamily="50" charset="-128"/>
              </a:rPr>
              <a:t>会議内での参加者数</a:t>
            </a:r>
            <a:r>
              <a:rPr kumimoji="1" lang="ja-JP" altLang="en-US" sz="1000" dirty="0" smtClean="0">
                <a:latin typeface="メイリオ" pitchFamily="50" charset="-128"/>
              </a:rPr>
              <a:t>は</a:t>
            </a:r>
            <a:r>
              <a:rPr kumimoji="1" lang="ja-JP" altLang="en-US" sz="1000" dirty="0">
                <a:latin typeface="メイリオ" pitchFamily="50" charset="-128"/>
              </a:rPr>
              <a:t>後述</a:t>
            </a:r>
            <a:r>
              <a:rPr kumimoji="1" lang="ja-JP" altLang="en-US" sz="1000" dirty="0" smtClean="0">
                <a:latin typeface="メイリオ" pitchFamily="50" charset="-128"/>
              </a:rPr>
              <a:t>の</a:t>
            </a:r>
            <a:r>
              <a:rPr kumimoji="1" lang="en-US" altLang="ja-JP" sz="1000" dirty="0" smtClean="0">
                <a:latin typeface="メイリオ" pitchFamily="50" charset="-128"/>
              </a:rPr>
              <a:t>Offer</a:t>
            </a:r>
            <a:r>
              <a:rPr kumimoji="1" lang="ja-JP" altLang="en-US" sz="1000" dirty="0" smtClean="0">
                <a:latin typeface="メイリオ" pitchFamily="50" charset="-128"/>
              </a:rPr>
              <a:t>により条</a:t>
            </a:r>
            <a:r>
              <a:rPr kumimoji="1" lang="ja-JP" altLang="en-US" sz="1000" dirty="0">
                <a:latin typeface="メイリオ" pitchFamily="50" charset="-128"/>
              </a:rPr>
              <a:t>件が設定されることがある。</a:t>
            </a:r>
            <a:endParaRPr kumimoji="1" lang="en-US" altLang="ja-JP" sz="1000" dirty="0">
              <a:latin typeface="メイリオ" pitchFamily="50" charset="-128"/>
            </a:endParaRPr>
          </a:p>
        </p:txBody>
      </p:sp>
      <p:cxnSp>
        <p:nvCxnSpPr>
          <p:cNvPr id="15" name="Elbow Connector 14"/>
          <p:cNvCxnSpPr/>
          <p:nvPr/>
        </p:nvCxnSpPr>
        <p:spPr>
          <a:xfrm rot="16200000" flipV="1">
            <a:off x="8208825" y="2077860"/>
            <a:ext cx="469172" cy="466308"/>
          </a:xfrm>
          <a:prstGeom prst="bentConnector4">
            <a:avLst>
              <a:gd name="adj1" fmla="val 170003"/>
              <a:gd name="adj2" fmla="val 172517"/>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16200000" flipH="1">
            <a:off x="5925952" y="1542988"/>
            <a:ext cx="231035" cy="530877"/>
          </a:xfrm>
          <a:prstGeom prst="bentConnector2">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38327" y="1704205"/>
            <a:ext cx="671334" cy="306467"/>
          </a:xfrm>
          <a:prstGeom prst="round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ja-JP" altLang="en-US" sz="1200" dirty="0" smtClean="0">
                <a:latin typeface="メイリオ" pitchFamily="50" charset="-128"/>
              </a:rPr>
              <a:t>主催者</a:t>
            </a:r>
            <a:endParaRPr kumimoji="1" lang="ja-JP" altLang="en-US" sz="1200" dirty="0">
              <a:latin typeface="メイリオ" pitchFamily="50" charset="-128"/>
            </a:endParaRPr>
          </a:p>
        </p:txBody>
      </p:sp>
      <p:sp>
        <p:nvSpPr>
          <p:cNvPr id="11" name="正方形/長方形 10"/>
          <p:cNvSpPr/>
          <p:nvPr/>
        </p:nvSpPr>
        <p:spPr>
          <a:xfrm>
            <a:off x="7726680" y="807720"/>
            <a:ext cx="281940" cy="193646"/>
          </a:xfrm>
          <a:prstGeom prst="rect">
            <a:avLst/>
          </a:prstGeom>
          <a:noFill/>
          <a:ln w="57150">
            <a:solidFill>
              <a:schemeClr val="accent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135211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正方形/長方形 48"/>
          <p:cNvSpPr>
            <a:spLocks noChangeArrowheads="1"/>
          </p:cNvSpPr>
          <p:nvPr/>
        </p:nvSpPr>
        <p:spPr bwMode="auto">
          <a:xfrm>
            <a:off x="0" y="3028950"/>
            <a:ext cx="9144000" cy="2114550"/>
          </a:xfrm>
          <a:prstGeom prst="rect">
            <a:avLst/>
          </a:prstGeom>
          <a:solidFill>
            <a:srgbClr val="00B050"/>
          </a:solidFill>
          <a:ln>
            <a:noFill/>
          </a:ln>
          <a:extLst/>
        </p:spPr>
        <p:txBody>
          <a:bodyPr/>
          <a:lstStyle/>
          <a:p>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7171" name="正方形/長方形 124"/>
          <p:cNvSpPr>
            <a:spLocks noChangeArrowheads="1"/>
          </p:cNvSpPr>
          <p:nvPr/>
        </p:nvSpPr>
        <p:spPr bwMode="auto">
          <a:xfrm>
            <a:off x="1441450" y="953691"/>
            <a:ext cx="7589838" cy="661988"/>
          </a:xfrm>
          <a:prstGeom prst="rect">
            <a:avLst/>
          </a:prstGeom>
          <a:solidFill>
            <a:srgbClr val="00B050"/>
          </a:solidFill>
          <a:ln w="9525">
            <a:noFill/>
            <a:miter lim="800000"/>
            <a:headEnd/>
            <a:tailEnd/>
          </a:ln>
        </p:spPr>
        <p:txBody>
          <a:bodyPr wrap="none" lIns="73025" tIns="36511" rIns="73025" bIns="36511" anchor="ctr"/>
          <a:lstStyle/>
          <a:p>
            <a:pPr algn="ctr" fontAlgn="auto">
              <a:spcBef>
                <a:spcPts val="0"/>
              </a:spcBef>
              <a:spcAft>
                <a:spcPts val="0"/>
              </a:spcAft>
              <a:defRPr/>
            </a:pPr>
            <a:endParaRPr kumimoji="1" lang="ja-JP" altLang="en-US">
              <a:latin typeface="メイリオ" pitchFamily="50" charset="-128"/>
              <a:ea typeface="メイリオ" pitchFamily="50" charset="-128"/>
              <a:cs typeface="メイリオ" pitchFamily="50" charset="-128"/>
            </a:endParaRPr>
          </a:p>
        </p:txBody>
      </p:sp>
      <p:sp>
        <p:nvSpPr>
          <p:cNvPr id="4126" name="Line 7"/>
          <p:cNvSpPr>
            <a:spLocks noChangeShapeType="1"/>
          </p:cNvSpPr>
          <p:nvPr/>
        </p:nvSpPr>
        <p:spPr bwMode="auto">
          <a:xfrm>
            <a:off x="2681288" y="1514714"/>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34821" name="Rectangle 59"/>
          <p:cNvSpPr>
            <a:spLocks noChangeArrowheads="1"/>
          </p:cNvSpPr>
          <p:nvPr/>
        </p:nvSpPr>
        <p:spPr bwMode="auto">
          <a:xfrm>
            <a:off x="259742" y="530132"/>
            <a:ext cx="4557713"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600" b="1" dirty="0">
                <a:solidFill>
                  <a:schemeClr val="tx1">
                    <a:lumMod val="50000"/>
                  </a:schemeClr>
                </a:solidFill>
                <a:latin typeface="+mn-ea"/>
                <a:ea typeface="+mn-ea"/>
                <a:cs typeface="メイリオ" pitchFamily="50" charset="-128"/>
              </a:rPr>
              <a:t>主催者数</a:t>
            </a:r>
            <a:r>
              <a:rPr kumimoji="1" lang="ja-JP" altLang="en-US" sz="1600" b="1" dirty="0" smtClean="0">
                <a:solidFill>
                  <a:schemeClr val="tx1">
                    <a:lumMod val="50000"/>
                  </a:schemeClr>
                </a:solidFill>
                <a:latin typeface="+mn-ea"/>
                <a:ea typeface="+mn-ea"/>
                <a:cs typeface="メイリオ" pitchFamily="50" charset="-128"/>
              </a:rPr>
              <a:t>に合わせて契約</a:t>
            </a:r>
            <a:r>
              <a:rPr kumimoji="1" lang="ja-JP" altLang="en-US" sz="1600" b="1" dirty="0">
                <a:solidFill>
                  <a:schemeClr val="tx1">
                    <a:lumMod val="50000"/>
                  </a:schemeClr>
                </a:solidFill>
                <a:latin typeface="+mn-ea"/>
                <a:ea typeface="+mn-ea"/>
                <a:cs typeface="メイリオ" pitchFamily="50" charset="-128"/>
              </a:rPr>
              <a:t>するタイプ　</a:t>
            </a:r>
          </a:p>
        </p:txBody>
      </p:sp>
      <p:sp>
        <p:nvSpPr>
          <p:cNvPr id="4124" name="Text Box 5"/>
          <p:cNvSpPr txBox="1">
            <a:spLocks noChangeArrowheads="1"/>
          </p:cNvSpPr>
          <p:nvPr/>
        </p:nvSpPr>
        <p:spPr bwMode="auto">
          <a:xfrm>
            <a:off x="2362200" y="1379934"/>
            <a:ext cx="642938"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A</a:t>
            </a:r>
            <a:r>
              <a:rPr kumimoji="1" lang="ja-JP" altLang="en-US" sz="1200" dirty="0">
                <a:solidFill>
                  <a:schemeClr val="bg1"/>
                </a:solidFill>
                <a:latin typeface="メイリオ" pitchFamily="50" charset="-128"/>
                <a:ea typeface="メイリオ" pitchFamily="50" charset="-128"/>
                <a:cs typeface="メイリオ" pitchFamily="50" charset="-128"/>
              </a:rPr>
              <a:t>さん</a:t>
            </a:r>
          </a:p>
        </p:txBody>
      </p:sp>
      <p:sp>
        <p:nvSpPr>
          <p:cNvPr id="45" name="Line 7"/>
          <p:cNvSpPr>
            <a:spLocks noChangeShapeType="1"/>
          </p:cNvSpPr>
          <p:nvPr/>
        </p:nvSpPr>
        <p:spPr bwMode="auto">
          <a:xfrm>
            <a:off x="4038600" y="1514714"/>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47" name="Text Box 5"/>
          <p:cNvSpPr txBox="1">
            <a:spLocks noChangeArrowheads="1"/>
          </p:cNvSpPr>
          <p:nvPr/>
        </p:nvSpPr>
        <p:spPr bwMode="auto">
          <a:xfrm>
            <a:off x="3719514" y="1379934"/>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B</a:t>
            </a:r>
            <a:r>
              <a:rPr kumimoji="1" lang="ja-JP" altLang="en-US" sz="1200" dirty="0">
                <a:solidFill>
                  <a:schemeClr val="bg1"/>
                </a:solidFill>
                <a:latin typeface="メイリオ" pitchFamily="50" charset="-128"/>
                <a:ea typeface="メイリオ" pitchFamily="50" charset="-128"/>
                <a:cs typeface="メイリオ" pitchFamily="50" charset="-128"/>
              </a:rPr>
              <a:t>さん</a:t>
            </a:r>
          </a:p>
        </p:txBody>
      </p:sp>
      <p:sp>
        <p:nvSpPr>
          <p:cNvPr id="50" name="Line 7"/>
          <p:cNvSpPr>
            <a:spLocks noChangeShapeType="1"/>
          </p:cNvSpPr>
          <p:nvPr/>
        </p:nvSpPr>
        <p:spPr bwMode="auto">
          <a:xfrm>
            <a:off x="5391150" y="1514714"/>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52" name="Text Box 5"/>
          <p:cNvSpPr txBox="1">
            <a:spLocks noChangeArrowheads="1"/>
          </p:cNvSpPr>
          <p:nvPr/>
        </p:nvSpPr>
        <p:spPr bwMode="auto">
          <a:xfrm>
            <a:off x="5072064" y="1379934"/>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C</a:t>
            </a:r>
            <a:r>
              <a:rPr kumimoji="1" lang="ja-JP" altLang="en-US" sz="1200" dirty="0">
                <a:solidFill>
                  <a:schemeClr val="bg1"/>
                </a:solidFill>
                <a:latin typeface="メイリオ" pitchFamily="50" charset="-128"/>
                <a:ea typeface="メイリオ" pitchFamily="50" charset="-128"/>
                <a:cs typeface="メイリオ" pitchFamily="50" charset="-128"/>
              </a:rPr>
              <a:t>さん</a:t>
            </a:r>
          </a:p>
        </p:txBody>
      </p:sp>
      <p:sp>
        <p:nvSpPr>
          <p:cNvPr id="55" name="Line 7"/>
          <p:cNvSpPr>
            <a:spLocks noChangeShapeType="1"/>
          </p:cNvSpPr>
          <p:nvPr/>
        </p:nvSpPr>
        <p:spPr bwMode="auto">
          <a:xfrm>
            <a:off x="6748463" y="1514714"/>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57" name="Text Box 5"/>
          <p:cNvSpPr txBox="1">
            <a:spLocks noChangeArrowheads="1"/>
          </p:cNvSpPr>
          <p:nvPr/>
        </p:nvSpPr>
        <p:spPr bwMode="auto">
          <a:xfrm>
            <a:off x="6429375" y="1379934"/>
            <a:ext cx="642938"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D</a:t>
            </a:r>
            <a:r>
              <a:rPr kumimoji="1" lang="ja-JP" altLang="en-US" sz="1200" dirty="0">
                <a:solidFill>
                  <a:schemeClr val="bg1"/>
                </a:solidFill>
                <a:latin typeface="メイリオ" pitchFamily="50" charset="-128"/>
                <a:ea typeface="メイリオ" pitchFamily="50" charset="-128"/>
                <a:cs typeface="メイリオ" pitchFamily="50" charset="-128"/>
              </a:rPr>
              <a:t>さん</a:t>
            </a:r>
          </a:p>
        </p:txBody>
      </p:sp>
      <p:sp>
        <p:nvSpPr>
          <p:cNvPr id="60" name="Line 7"/>
          <p:cNvSpPr>
            <a:spLocks noChangeShapeType="1"/>
          </p:cNvSpPr>
          <p:nvPr/>
        </p:nvSpPr>
        <p:spPr bwMode="auto">
          <a:xfrm>
            <a:off x="8105775" y="1514714"/>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62" name="Text Box 5"/>
          <p:cNvSpPr txBox="1">
            <a:spLocks noChangeArrowheads="1"/>
          </p:cNvSpPr>
          <p:nvPr/>
        </p:nvSpPr>
        <p:spPr bwMode="auto">
          <a:xfrm>
            <a:off x="7786689" y="1379934"/>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E</a:t>
            </a:r>
            <a:r>
              <a:rPr kumimoji="1" lang="ja-JP" altLang="en-US" sz="1200" dirty="0">
                <a:solidFill>
                  <a:schemeClr val="bg1"/>
                </a:solidFill>
                <a:latin typeface="メイリオ" pitchFamily="50" charset="-128"/>
                <a:ea typeface="メイリオ" pitchFamily="50" charset="-128"/>
                <a:cs typeface="メイリオ" pitchFamily="50" charset="-128"/>
              </a:rPr>
              <a:t>さん</a:t>
            </a:r>
          </a:p>
        </p:txBody>
      </p:sp>
      <p:sp>
        <p:nvSpPr>
          <p:cNvPr id="2" name="Rectangle 4"/>
          <p:cNvSpPr>
            <a:spLocks noChangeArrowheads="1"/>
          </p:cNvSpPr>
          <p:nvPr/>
        </p:nvSpPr>
        <p:spPr bwMode="auto">
          <a:xfrm>
            <a:off x="2076451" y="1701404"/>
            <a:ext cx="1209675" cy="1256109"/>
          </a:xfrm>
          <a:prstGeom prst="rect">
            <a:avLst/>
          </a:prstGeom>
          <a:ln>
            <a:solidFill>
              <a:srgbClr val="5F5F65"/>
            </a:solidFill>
            <a:headEnd/>
            <a:tailEnd/>
          </a:ln>
        </p:spPr>
        <p:style>
          <a:lnRef idx="2">
            <a:schemeClr val="accent1"/>
          </a:lnRef>
          <a:fillRef idx="1">
            <a:schemeClr val="lt1"/>
          </a:fillRef>
          <a:effectRef idx="0">
            <a:schemeClr val="accent1"/>
          </a:effectRef>
          <a:fontRef idx="minor">
            <a:schemeClr val="dk1"/>
          </a:fontRef>
        </p:style>
        <p:txBody>
          <a:bodyPr wrap="none" lIns="0" tIns="0" rIns="0" bIns="0" anchor="ctr"/>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34924" name="Text Box 30"/>
          <p:cNvSpPr txBox="1">
            <a:spLocks noChangeArrowheads="1"/>
          </p:cNvSpPr>
          <p:nvPr/>
        </p:nvSpPr>
        <p:spPr bwMode="auto">
          <a:xfrm>
            <a:off x="2105248" y="2740821"/>
            <a:ext cx="111100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en-US" altLang="ja-JP" sz="1400">
                <a:solidFill>
                  <a:srgbClr val="000000"/>
                </a:solidFill>
                <a:latin typeface="メイリオ" pitchFamily="50" charset="-128"/>
                <a:ea typeface="メイリオ" pitchFamily="50" charset="-128"/>
                <a:cs typeface="メイリオ" pitchFamily="50" charset="-128"/>
              </a:rPr>
              <a:t>(</a:t>
            </a:r>
            <a:r>
              <a:rPr kumimoji="1" lang="ja-JP" altLang="en-US" sz="1400">
                <a:solidFill>
                  <a:srgbClr val="000000"/>
                </a:solidFill>
                <a:latin typeface="メイリオ" pitchFamily="50" charset="-128"/>
                <a:ea typeface="メイリオ" pitchFamily="50" charset="-128"/>
                <a:cs typeface="メイリオ" pitchFamily="50" charset="-128"/>
              </a:rPr>
              <a:t>主催者含む</a:t>
            </a:r>
            <a:r>
              <a:rPr kumimoji="1" lang="en-US" altLang="ja-JP" sz="1400">
                <a:solidFill>
                  <a:srgbClr val="000000"/>
                </a:solidFill>
                <a:latin typeface="メイリオ" pitchFamily="50" charset="-128"/>
                <a:ea typeface="メイリオ" pitchFamily="50" charset="-128"/>
                <a:cs typeface="メイリオ" pitchFamily="50" charset="-128"/>
              </a:rPr>
              <a:t>)</a:t>
            </a:r>
            <a:endParaRPr kumimoji="1" lang="ja-JP" altLang="en-US" sz="1400">
              <a:solidFill>
                <a:srgbClr val="000000"/>
              </a:solidFill>
              <a:latin typeface="メイリオ" pitchFamily="50" charset="-128"/>
              <a:ea typeface="メイリオ" pitchFamily="50" charset="-128"/>
              <a:cs typeface="メイリオ" pitchFamily="50" charset="-128"/>
            </a:endParaRPr>
          </a:p>
        </p:txBody>
      </p:sp>
      <p:grpSp>
        <p:nvGrpSpPr>
          <p:cNvPr id="34925" name="Group 253"/>
          <p:cNvGrpSpPr>
            <a:grpSpLocks/>
          </p:cNvGrpSpPr>
          <p:nvPr/>
        </p:nvGrpSpPr>
        <p:grpSpPr bwMode="auto">
          <a:xfrm>
            <a:off x="2214539" y="1775217"/>
            <a:ext cx="928694" cy="696520"/>
            <a:chOff x="2889" y="2608"/>
            <a:chExt cx="613" cy="644"/>
          </a:xfrm>
        </p:grpSpPr>
        <p:pic>
          <p:nvPicPr>
            <p:cNvPr id="34927" name="Picture 19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34"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28" name="Picture 20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63" y="260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29" name="Picture 20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905"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0" name="Picture 20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402"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1" name="Picture 20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73"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2" name="Picture 204"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26"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3" name="Picture 205"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55" y="283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4" name="Picture 206"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97"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5" name="Picture 207"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94"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6" name="Picture 208"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65"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7" name="Picture 20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18"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8" name="Picture 21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47" y="3056"/>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39" name="Picture 21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89"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40" name="Picture 21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86"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41" name="Picture 21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57"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grpSp>
      <p:sp>
        <p:nvSpPr>
          <p:cNvPr id="34926" name="Text Box 6"/>
          <p:cNvSpPr txBox="1">
            <a:spLocks noChangeArrowheads="1"/>
          </p:cNvSpPr>
          <p:nvPr/>
        </p:nvSpPr>
        <p:spPr bwMode="auto">
          <a:xfrm>
            <a:off x="2085975" y="2525315"/>
            <a:ext cx="1185845" cy="160736"/>
          </a:xfrm>
          <a:prstGeom prst="rect">
            <a:avLst/>
          </a:prstGeom>
          <a:noFill/>
          <a:ln>
            <a:noFill/>
          </a:ln>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ja-JP" altLang="nl-NL" sz="1400" dirty="0">
                <a:solidFill>
                  <a:srgbClr val="000000"/>
                </a:solidFill>
                <a:latin typeface="メイリオ" pitchFamily="50" charset="-128"/>
                <a:ea typeface="メイリオ" pitchFamily="50" charset="-128"/>
                <a:cs typeface="メイリオ" pitchFamily="50" charset="-128"/>
              </a:rPr>
              <a:t>最大</a:t>
            </a:r>
            <a:r>
              <a:rPr kumimoji="1" lang="en-US" altLang="ja-JP" sz="1400" dirty="0" smtClean="0">
                <a:solidFill>
                  <a:srgbClr val="000000"/>
                </a:solidFill>
                <a:latin typeface="メイリオ" pitchFamily="50" charset="-128"/>
                <a:ea typeface="メイリオ" pitchFamily="50" charset="-128"/>
                <a:cs typeface="メイリオ" pitchFamily="50" charset="-128"/>
              </a:rPr>
              <a:t>25</a:t>
            </a:r>
            <a:r>
              <a:rPr kumimoji="1" lang="ja-JP" altLang="en-US" sz="1400" dirty="0">
                <a:solidFill>
                  <a:srgbClr val="000000"/>
                </a:solidFill>
                <a:latin typeface="メイリオ" pitchFamily="50" charset="-128"/>
                <a:ea typeface="メイリオ" pitchFamily="50" charset="-128"/>
                <a:cs typeface="メイリオ" pitchFamily="50" charset="-128"/>
              </a:rPr>
              <a:t>拠点</a:t>
            </a:r>
            <a:endParaRPr kumimoji="1" lang="en-US" altLang="ja-JP" sz="1400" dirty="0">
              <a:solidFill>
                <a:srgbClr val="000000"/>
              </a:solidFill>
              <a:latin typeface="メイリオ" pitchFamily="50" charset="-128"/>
              <a:ea typeface="メイリオ" pitchFamily="50" charset="-128"/>
              <a:cs typeface="メイリオ" pitchFamily="50" charset="-128"/>
            </a:endParaRPr>
          </a:p>
        </p:txBody>
      </p:sp>
      <p:grpSp>
        <p:nvGrpSpPr>
          <p:cNvPr id="34832" name="グループ化 65"/>
          <p:cNvGrpSpPr>
            <a:grpSpLocks/>
          </p:cNvGrpSpPr>
          <p:nvPr/>
        </p:nvGrpSpPr>
        <p:grpSpPr bwMode="auto">
          <a:xfrm>
            <a:off x="3429001" y="1701404"/>
            <a:ext cx="1209675" cy="1256109"/>
            <a:chOff x="1076325" y="2330450"/>
            <a:chExt cx="1209675" cy="1674813"/>
          </a:xfrm>
        </p:grpSpPr>
        <p:sp>
          <p:nvSpPr>
            <p:cNvPr id="67" name="Rectangle 4"/>
            <p:cNvSpPr>
              <a:spLocks noChangeArrowheads="1"/>
            </p:cNvSpPr>
            <p:nvPr/>
          </p:nvSpPr>
          <p:spPr bwMode="auto">
            <a:xfrm>
              <a:off x="1076325" y="2330450"/>
              <a:ext cx="1209675" cy="1674813"/>
            </a:xfrm>
            <a:prstGeom prst="rect">
              <a:avLst/>
            </a:prstGeom>
            <a:ln>
              <a:solidFill>
                <a:srgbClr val="5F5F65"/>
              </a:solidFill>
              <a:headEnd/>
              <a:tailEnd/>
            </a:ln>
          </p:spPr>
          <p:style>
            <a:lnRef idx="2">
              <a:schemeClr val="accent1"/>
            </a:lnRef>
            <a:fillRef idx="1">
              <a:schemeClr val="lt1"/>
            </a:fillRef>
            <a:effectRef idx="0">
              <a:schemeClr val="accent1"/>
            </a:effectRef>
            <a:fontRef idx="minor">
              <a:schemeClr val="dk1"/>
            </a:fontRef>
          </p:style>
          <p:txBody>
            <a:bodyPr wrap="none" lIns="0" tIns="0" rIns="0" bIns="0" anchor="ctr"/>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34905" name="Text Box 30"/>
            <p:cNvSpPr txBox="1">
              <a:spLocks noChangeArrowheads="1"/>
            </p:cNvSpPr>
            <p:nvPr/>
          </p:nvSpPr>
          <p:spPr bwMode="auto">
            <a:xfrm>
              <a:off x="1102906" y="3716341"/>
              <a:ext cx="1113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en-US" altLang="ja-JP" sz="1400">
                  <a:solidFill>
                    <a:srgbClr val="000000"/>
                  </a:solidFill>
                  <a:latin typeface="メイリオ" pitchFamily="50" charset="-128"/>
                  <a:ea typeface="メイリオ" pitchFamily="50" charset="-128"/>
                  <a:cs typeface="メイリオ" pitchFamily="50" charset="-128"/>
                </a:rPr>
                <a:t>(</a:t>
              </a:r>
              <a:r>
                <a:rPr kumimoji="1" lang="ja-JP" altLang="en-US" sz="1400">
                  <a:solidFill>
                    <a:srgbClr val="000000"/>
                  </a:solidFill>
                  <a:latin typeface="メイリオ" pitchFamily="50" charset="-128"/>
                  <a:ea typeface="メイリオ" pitchFamily="50" charset="-128"/>
                  <a:cs typeface="メイリオ" pitchFamily="50" charset="-128"/>
                </a:rPr>
                <a:t>主催者含む</a:t>
              </a:r>
              <a:r>
                <a:rPr kumimoji="1" lang="en-US" altLang="ja-JP" sz="1400">
                  <a:solidFill>
                    <a:srgbClr val="000000"/>
                  </a:solidFill>
                  <a:latin typeface="メイリオ" pitchFamily="50" charset="-128"/>
                  <a:ea typeface="メイリオ" pitchFamily="50" charset="-128"/>
                  <a:cs typeface="メイリオ" pitchFamily="50" charset="-128"/>
                </a:rPr>
                <a:t>)</a:t>
              </a:r>
              <a:endParaRPr kumimoji="1" lang="ja-JP" altLang="en-US" sz="1400">
                <a:solidFill>
                  <a:srgbClr val="000000"/>
                </a:solidFill>
                <a:latin typeface="メイリオ" pitchFamily="50" charset="-128"/>
                <a:ea typeface="メイリオ" pitchFamily="50" charset="-128"/>
                <a:cs typeface="メイリオ" pitchFamily="50" charset="-128"/>
              </a:endParaRPr>
            </a:p>
          </p:txBody>
        </p:sp>
        <p:grpSp>
          <p:nvGrpSpPr>
            <p:cNvPr id="34906" name="Group 253"/>
            <p:cNvGrpSpPr>
              <a:grpSpLocks/>
            </p:cNvGrpSpPr>
            <p:nvPr/>
          </p:nvGrpSpPr>
          <p:grpSpPr bwMode="auto">
            <a:xfrm>
              <a:off x="1214419" y="2428868"/>
              <a:ext cx="928695" cy="928694"/>
              <a:chOff x="2889" y="2608"/>
              <a:chExt cx="613" cy="644"/>
            </a:xfrm>
          </p:grpSpPr>
          <p:pic>
            <p:nvPicPr>
              <p:cNvPr id="34908" name="Picture 19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34"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09" name="Picture 20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63" y="260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0" name="Picture 20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905"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1" name="Picture 20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402"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2" name="Picture 20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73"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3" name="Picture 204"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26"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4" name="Picture 205"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55" y="283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5" name="Picture 206"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97"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6" name="Picture 207"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94"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7" name="Picture 208"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65"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8" name="Picture 20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18"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19" name="Picture 21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47" y="3056"/>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20" name="Picture 21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89"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21" name="Picture 21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86"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22" name="Picture 21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57"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4833" name="グループ化 85"/>
          <p:cNvGrpSpPr>
            <a:grpSpLocks/>
          </p:cNvGrpSpPr>
          <p:nvPr/>
        </p:nvGrpSpPr>
        <p:grpSpPr bwMode="auto">
          <a:xfrm>
            <a:off x="4786314" y="1701404"/>
            <a:ext cx="1209675" cy="1256109"/>
            <a:chOff x="1076325" y="2330450"/>
            <a:chExt cx="1209675" cy="1674813"/>
          </a:xfrm>
        </p:grpSpPr>
        <p:sp>
          <p:nvSpPr>
            <p:cNvPr id="87" name="Rectangle 4"/>
            <p:cNvSpPr>
              <a:spLocks noChangeArrowheads="1"/>
            </p:cNvSpPr>
            <p:nvPr/>
          </p:nvSpPr>
          <p:spPr bwMode="auto">
            <a:xfrm>
              <a:off x="1076325" y="2330450"/>
              <a:ext cx="1209675" cy="1674813"/>
            </a:xfrm>
            <a:prstGeom prst="rect">
              <a:avLst/>
            </a:prstGeom>
            <a:ln>
              <a:solidFill>
                <a:srgbClr val="5F5F65"/>
              </a:solidFill>
              <a:headEnd/>
              <a:tailEnd/>
            </a:ln>
          </p:spPr>
          <p:style>
            <a:lnRef idx="2">
              <a:schemeClr val="accent1"/>
            </a:lnRef>
            <a:fillRef idx="1">
              <a:schemeClr val="lt1"/>
            </a:fillRef>
            <a:effectRef idx="0">
              <a:schemeClr val="accent1"/>
            </a:effectRef>
            <a:fontRef idx="minor">
              <a:schemeClr val="dk1"/>
            </a:fontRef>
          </p:style>
          <p:txBody>
            <a:bodyPr wrap="none" lIns="0" tIns="0" rIns="0" bIns="0" anchor="ctr"/>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34886" name="Text Box 30"/>
            <p:cNvSpPr txBox="1">
              <a:spLocks noChangeArrowheads="1"/>
            </p:cNvSpPr>
            <p:nvPr/>
          </p:nvSpPr>
          <p:spPr bwMode="auto">
            <a:xfrm>
              <a:off x="1095928" y="3716341"/>
              <a:ext cx="11201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en-US" altLang="ja-JP" sz="1400">
                  <a:solidFill>
                    <a:srgbClr val="000000"/>
                  </a:solidFill>
                  <a:latin typeface="メイリオ" pitchFamily="50" charset="-128"/>
                  <a:ea typeface="メイリオ" pitchFamily="50" charset="-128"/>
                  <a:cs typeface="メイリオ" pitchFamily="50" charset="-128"/>
                </a:rPr>
                <a:t>(</a:t>
              </a:r>
              <a:r>
                <a:rPr kumimoji="1" lang="ja-JP" altLang="en-US" sz="1400">
                  <a:solidFill>
                    <a:srgbClr val="000000"/>
                  </a:solidFill>
                  <a:latin typeface="メイリオ" pitchFamily="50" charset="-128"/>
                  <a:ea typeface="メイリオ" pitchFamily="50" charset="-128"/>
                  <a:cs typeface="メイリオ" pitchFamily="50" charset="-128"/>
                </a:rPr>
                <a:t>主催者含む</a:t>
              </a:r>
              <a:r>
                <a:rPr kumimoji="1" lang="en-US" altLang="ja-JP" sz="1400">
                  <a:solidFill>
                    <a:srgbClr val="000000"/>
                  </a:solidFill>
                  <a:latin typeface="メイリオ" pitchFamily="50" charset="-128"/>
                  <a:ea typeface="メイリオ" pitchFamily="50" charset="-128"/>
                  <a:cs typeface="メイリオ" pitchFamily="50" charset="-128"/>
                </a:rPr>
                <a:t>)</a:t>
              </a:r>
              <a:endParaRPr kumimoji="1" lang="ja-JP" altLang="en-US" sz="1400">
                <a:solidFill>
                  <a:srgbClr val="000000"/>
                </a:solidFill>
                <a:latin typeface="メイリオ" pitchFamily="50" charset="-128"/>
                <a:ea typeface="メイリオ" pitchFamily="50" charset="-128"/>
                <a:cs typeface="メイリオ" pitchFamily="50" charset="-128"/>
              </a:endParaRPr>
            </a:p>
          </p:txBody>
        </p:sp>
        <p:grpSp>
          <p:nvGrpSpPr>
            <p:cNvPr id="34887" name="Group 253"/>
            <p:cNvGrpSpPr>
              <a:grpSpLocks/>
            </p:cNvGrpSpPr>
            <p:nvPr/>
          </p:nvGrpSpPr>
          <p:grpSpPr bwMode="auto">
            <a:xfrm>
              <a:off x="1214419" y="2428868"/>
              <a:ext cx="928695" cy="928694"/>
              <a:chOff x="2889" y="2608"/>
              <a:chExt cx="613" cy="644"/>
            </a:xfrm>
          </p:grpSpPr>
          <p:pic>
            <p:nvPicPr>
              <p:cNvPr id="34889" name="Picture 19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34"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0" name="Picture 20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63" y="260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1" name="Picture 20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905"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2" name="Picture 20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402"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3" name="Picture 20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73"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4" name="Picture 204"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26"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5" name="Picture 205"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55" y="283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6" name="Picture 206"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97"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7" name="Picture 207"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94"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8" name="Picture 208"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65"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99" name="Picture 20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18"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00" name="Picture 21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47" y="3056"/>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01" name="Picture 21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89"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02" name="Picture 21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86"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903" name="Picture 21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57"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4834" name="グループ化 105"/>
          <p:cNvGrpSpPr>
            <a:grpSpLocks/>
          </p:cNvGrpSpPr>
          <p:nvPr/>
        </p:nvGrpSpPr>
        <p:grpSpPr bwMode="auto">
          <a:xfrm>
            <a:off x="6143626" y="1701404"/>
            <a:ext cx="1209675" cy="1256109"/>
            <a:chOff x="1076325" y="2330450"/>
            <a:chExt cx="1209675" cy="1674813"/>
          </a:xfrm>
        </p:grpSpPr>
        <p:sp>
          <p:nvSpPr>
            <p:cNvPr id="107" name="Rectangle 4"/>
            <p:cNvSpPr>
              <a:spLocks noChangeArrowheads="1"/>
            </p:cNvSpPr>
            <p:nvPr/>
          </p:nvSpPr>
          <p:spPr bwMode="auto">
            <a:xfrm>
              <a:off x="1076325" y="2330450"/>
              <a:ext cx="1209675" cy="1674813"/>
            </a:xfrm>
            <a:prstGeom prst="rect">
              <a:avLst/>
            </a:prstGeom>
            <a:ln>
              <a:solidFill>
                <a:srgbClr val="5F5F65"/>
              </a:solidFill>
              <a:headEnd/>
              <a:tailEnd/>
            </a:ln>
          </p:spPr>
          <p:style>
            <a:lnRef idx="2">
              <a:schemeClr val="accent1"/>
            </a:lnRef>
            <a:fillRef idx="1">
              <a:schemeClr val="lt1"/>
            </a:fillRef>
            <a:effectRef idx="0">
              <a:schemeClr val="accent1"/>
            </a:effectRef>
            <a:fontRef idx="minor">
              <a:schemeClr val="dk1"/>
            </a:fontRef>
          </p:style>
          <p:txBody>
            <a:bodyPr wrap="none" lIns="0" tIns="0" rIns="0" bIns="0" anchor="ctr"/>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34867" name="Text Box 30"/>
            <p:cNvSpPr txBox="1">
              <a:spLocks noChangeArrowheads="1"/>
            </p:cNvSpPr>
            <p:nvPr/>
          </p:nvSpPr>
          <p:spPr bwMode="auto">
            <a:xfrm>
              <a:off x="1088952" y="3716341"/>
              <a:ext cx="11271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en-US" altLang="ja-JP" sz="1400">
                  <a:solidFill>
                    <a:srgbClr val="000000"/>
                  </a:solidFill>
                  <a:latin typeface="メイリオ" pitchFamily="50" charset="-128"/>
                  <a:ea typeface="メイリオ" pitchFamily="50" charset="-128"/>
                  <a:cs typeface="メイリオ" pitchFamily="50" charset="-128"/>
                </a:rPr>
                <a:t>(</a:t>
              </a:r>
              <a:r>
                <a:rPr kumimoji="1" lang="ja-JP" altLang="en-US" sz="1400">
                  <a:solidFill>
                    <a:srgbClr val="000000"/>
                  </a:solidFill>
                  <a:latin typeface="メイリオ" pitchFamily="50" charset="-128"/>
                  <a:ea typeface="メイリオ" pitchFamily="50" charset="-128"/>
                  <a:cs typeface="メイリオ" pitchFamily="50" charset="-128"/>
                </a:rPr>
                <a:t>主催者含む</a:t>
              </a:r>
              <a:r>
                <a:rPr kumimoji="1" lang="en-US" altLang="ja-JP" sz="1400">
                  <a:solidFill>
                    <a:srgbClr val="000000"/>
                  </a:solidFill>
                  <a:latin typeface="メイリオ" pitchFamily="50" charset="-128"/>
                  <a:ea typeface="メイリオ" pitchFamily="50" charset="-128"/>
                  <a:cs typeface="メイリオ" pitchFamily="50" charset="-128"/>
                </a:rPr>
                <a:t>)</a:t>
              </a:r>
              <a:endParaRPr kumimoji="1" lang="ja-JP" altLang="en-US" sz="1400">
                <a:solidFill>
                  <a:srgbClr val="000000"/>
                </a:solidFill>
                <a:latin typeface="メイリオ" pitchFamily="50" charset="-128"/>
                <a:ea typeface="メイリオ" pitchFamily="50" charset="-128"/>
                <a:cs typeface="メイリオ" pitchFamily="50" charset="-128"/>
              </a:endParaRPr>
            </a:p>
          </p:txBody>
        </p:sp>
        <p:grpSp>
          <p:nvGrpSpPr>
            <p:cNvPr id="34868" name="Group 253"/>
            <p:cNvGrpSpPr>
              <a:grpSpLocks/>
            </p:cNvGrpSpPr>
            <p:nvPr/>
          </p:nvGrpSpPr>
          <p:grpSpPr bwMode="auto">
            <a:xfrm>
              <a:off x="1214419" y="2428868"/>
              <a:ext cx="928695" cy="928694"/>
              <a:chOff x="2889" y="2608"/>
              <a:chExt cx="613" cy="644"/>
            </a:xfrm>
          </p:grpSpPr>
          <p:pic>
            <p:nvPicPr>
              <p:cNvPr id="34870" name="Picture 19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34"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1" name="Picture 20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63" y="260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2" name="Picture 20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905"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3" name="Picture 20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402"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4" name="Picture 20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73"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5" name="Picture 204"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26"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6" name="Picture 205"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55" y="283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7" name="Picture 206"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97"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8" name="Picture 207"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94"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79" name="Picture 208"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65"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80" name="Picture 20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18"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81" name="Picture 21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47" y="3056"/>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82" name="Picture 21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89"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83" name="Picture 21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86"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84" name="Picture 21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57"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4835" name="グループ化 125"/>
          <p:cNvGrpSpPr>
            <a:grpSpLocks/>
          </p:cNvGrpSpPr>
          <p:nvPr/>
        </p:nvGrpSpPr>
        <p:grpSpPr bwMode="auto">
          <a:xfrm>
            <a:off x="7505701" y="1701404"/>
            <a:ext cx="1209675" cy="1256109"/>
            <a:chOff x="1076325" y="2330450"/>
            <a:chExt cx="1209675" cy="1674813"/>
          </a:xfrm>
        </p:grpSpPr>
        <p:sp>
          <p:nvSpPr>
            <p:cNvPr id="127" name="Rectangle 4"/>
            <p:cNvSpPr>
              <a:spLocks noChangeArrowheads="1"/>
            </p:cNvSpPr>
            <p:nvPr/>
          </p:nvSpPr>
          <p:spPr bwMode="auto">
            <a:xfrm>
              <a:off x="1076325" y="2330450"/>
              <a:ext cx="1209675" cy="1674813"/>
            </a:xfrm>
            <a:prstGeom prst="rect">
              <a:avLst/>
            </a:prstGeom>
            <a:ln>
              <a:solidFill>
                <a:srgbClr val="5F5F65"/>
              </a:solidFill>
              <a:headEnd/>
              <a:tailEnd/>
            </a:ln>
          </p:spPr>
          <p:style>
            <a:lnRef idx="2">
              <a:schemeClr val="accent1"/>
            </a:lnRef>
            <a:fillRef idx="1">
              <a:schemeClr val="lt1"/>
            </a:fillRef>
            <a:effectRef idx="0">
              <a:schemeClr val="accent1"/>
            </a:effectRef>
            <a:fontRef idx="minor">
              <a:schemeClr val="dk1"/>
            </a:fontRef>
          </p:style>
          <p:txBody>
            <a:bodyPr wrap="none" lIns="0" tIns="0" rIns="0" bIns="0" anchor="ctr"/>
            <a:lstStyle/>
            <a:p>
              <a:pPr fontAlgn="auto">
                <a:spcBef>
                  <a:spcPts val="0"/>
                </a:spcBef>
                <a:spcAft>
                  <a:spcPts val="0"/>
                </a:spcAft>
                <a:defRPr/>
              </a:pPr>
              <a:endParaRPr kumimoji="1" lang="ja-JP" altLang="en-US" dirty="0">
                <a:solidFill>
                  <a:srgbClr val="000000"/>
                </a:solidFill>
                <a:latin typeface="メイリオ" pitchFamily="50" charset="-128"/>
                <a:ea typeface="メイリオ" pitchFamily="50" charset="-128"/>
                <a:cs typeface="メイリオ" pitchFamily="50" charset="-128"/>
              </a:endParaRPr>
            </a:p>
          </p:txBody>
        </p:sp>
        <p:sp>
          <p:nvSpPr>
            <p:cNvPr id="34848" name="Text Box 30"/>
            <p:cNvSpPr txBox="1">
              <a:spLocks noChangeArrowheads="1"/>
            </p:cNvSpPr>
            <p:nvPr/>
          </p:nvSpPr>
          <p:spPr bwMode="auto">
            <a:xfrm>
              <a:off x="1098476" y="3716341"/>
              <a:ext cx="11176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en-US" altLang="ja-JP" sz="1400">
                  <a:solidFill>
                    <a:srgbClr val="000000"/>
                  </a:solidFill>
                  <a:latin typeface="メイリオ" pitchFamily="50" charset="-128"/>
                  <a:ea typeface="メイリオ" pitchFamily="50" charset="-128"/>
                  <a:cs typeface="メイリオ" pitchFamily="50" charset="-128"/>
                </a:rPr>
                <a:t>(</a:t>
              </a:r>
              <a:r>
                <a:rPr kumimoji="1" lang="ja-JP" altLang="en-US" sz="1400">
                  <a:solidFill>
                    <a:srgbClr val="000000"/>
                  </a:solidFill>
                  <a:latin typeface="メイリオ" pitchFamily="50" charset="-128"/>
                  <a:ea typeface="メイリオ" pitchFamily="50" charset="-128"/>
                  <a:cs typeface="メイリオ" pitchFamily="50" charset="-128"/>
                </a:rPr>
                <a:t>主催者含む</a:t>
              </a:r>
              <a:r>
                <a:rPr kumimoji="1" lang="en-US" altLang="ja-JP" sz="1400">
                  <a:solidFill>
                    <a:srgbClr val="000000"/>
                  </a:solidFill>
                  <a:latin typeface="メイリオ" pitchFamily="50" charset="-128"/>
                  <a:ea typeface="メイリオ" pitchFamily="50" charset="-128"/>
                  <a:cs typeface="メイリオ" pitchFamily="50" charset="-128"/>
                </a:rPr>
                <a:t>)</a:t>
              </a:r>
              <a:endParaRPr kumimoji="1" lang="ja-JP" altLang="en-US" sz="1400">
                <a:solidFill>
                  <a:srgbClr val="000000"/>
                </a:solidFill>
                <a:latin typeface="メイリオ" pitchFamily="50" charset="-128"/>
                <a:ea typeface="メイリオ" pitchFamily="50" charset="-128"/>
                <a:cs typeface="メイリオ" pitchFamily="50" charset="-128"/>
              </a:endParaRPr>
            </a:p>
          </p:txBody>
        </p:sp>
        <p:grpSp>
          <p:nvGrpSpPr>
            <p:cNvPr id="34849" name="Group 253"/>
            <p:cNvGrpSpPr>
              <a:grpSpLocks/>
            </p:cNvGrpSpPr>
            <p:nvPr/>
          </p:nvGrpSpPr>
          <p:grpSpPr bwMode="auto">
            <a:xfrm>
              <a:off x="1214419" y="2428868"/>
              <a:ext cx="928695" cy="928694"/>
              <a:chOff x="2889" y="2608"/>
              <a:chExt cx="613" cy="644"/>
            </a:xfrm>
          </p:grpSpPr>
          <p:pic>
            <p:nvPicPr>
              <p:cNvPr id="34851" name="Picture 19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34"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2" name="Picture 20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63" y="260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3" name="Picture 20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905"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4" name="Picture 20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402" y="2613"/>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5" name="Picture 20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73" y="2614"/>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6" name="Picture 204"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26"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7" name="Picture 205"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55" y="283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8" name="Picture 206"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97"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59" name="Picture 207"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94" y="2837"/>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60" name="Picture 208"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65" y="2838"/>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61" name="Picture 209"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018"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62" name="Picture 210"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147" y="3056"/>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63" name="Picture 211"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2889"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64" name="Picture 212"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386" y="3061"/>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pic>
            <p:nvPicPr>
              <p:cNvPr id="34865" name="Picture 213" descr="000803_1075_0686_v__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541">
                <a:off x="3257" y="3062"/>
                <a:ext cx="100" cy="190"/>
              </a:xfrm>
              <a:prstGeom prst="rect">
                <a:avLst/>
              </a:prstGeom>
              <a:noFill/>
              <a:ln w="9525">
                <a:solidFill>
                  <a:srgbClr val="5F5F65"/>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11291" name="Picture 10" descr="guy-laptop-silo"/>
          <p:cNvPicPr>
            <a:picLocks noChangeAspect="1" noChangeArrowheads="1"/>
          </p:cNvPicPr>
          <p:nvPr/>
        </p:nvPicPr>
        <p:blipFill>
          <a:blip r:embed="rId5" cstate="print"/>
          <a:srcRect b="5957"/>
          <a:stretch>
            <a:fillRect/>
          </a:stretch>
        </p:blipFill>
        <p:spPr bwMode="auto">
          <a:xfrm>
            <a:off x="216878" y="1003699"/>
            <a:ext cx="1152671" cy="560615"/>
          </a:xfrm>
          <a:prstGeom prst="roundRect">
            <a:avLst>
              <a:gd name="adj" fmla="val 50000"/>
            </a:avLst>
          </a:prstGeom>
          <a:noFill/>
          <a:ln w="9525">
            <a:solidFill>
              <a:schemeClr val="bg1">
                <a:lumMod val="50000"/>
              </a:schemeClr>
            </a:solidFill>
            <a:miter lim="800000"/>
            <a:headEnd/>
            <a:tailEnd/>
          </a:ln>
        </p:spPr>
      </p:pic>
      <p:sp>
        <p:nvSpPr>
          <p:cNvPr id="34837" name="正方形/長方形 123"/>
          <p:cNvSpPr>
            <a:spLocks noChangeArrowheads="1"/>
          </p:cNvSpPr>
          <p:nvPr/>
        </p:nvSpPr>
        <p:spPr bwMode="auto">
          <a:xfrm>
            <a:off x="1458913" y="1162050"/>
            <a:ext cx="804862"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r>
              <a:rPr kumimoji="1" lang="ja-JP" altLang="en-US" sz="1600" b="1" dirty="0">
                <a:solidFill>
                  <a:schemeClr val="bg1"/>
                </a:solidFill>
                <a:latin typeface="メイリオ" pitchFamily="50" charset="-128"/>
                <a:ea typeface="メイリオ" pitchFamily="50" charset="-128"/>
                <a:cs typeface="メイリオ" pitchFamily="50" charset="-128"/>
              </a:rPr>
              <a:t>主催者</a:t>
            </a:r>
            <a:endParaRPr lang="ja-JP" altLang="en-US" sz="2000" dirty="0">
              <a:solidFill>
                <a:schemeClr val="bg1"/>
              </a:solidFill>
              <a:latin typeface="メイリオ" pitchFamily="50" charset="-128"/>
              <a:ea typeface="メイリオ" pitchFamily="50" charset="-128"/>
              <a:cs typeface="メイリオ" pitchFamily="50" charset="-128"/>
            </a:endParaRPr>
          </a:p>
        </p:txBody>
      </p:sp>
      <p:pic>
        <p:nvPicPr>
          <p:cNvPr id="34838" name="Picture 29" descr="1agen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2075" y="994173"/>
            <a:ext cx="485775"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30" descr="3agen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7764" y="994173"/>
            <a:ext cx="485775"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31" descr="2agen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5238" y="994173"/>
            <a:ext cx="485775"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3" descr="shutterstock_7062208"/>
          <p:cNvPicPr preferRelativeResize="0">
            <a:picLocks noChangeAspect="1" noChangeArrowheads="1"/>
          </p:cNvPicPr>
          <p:nvPr/>
        </p:nvPicPr>
        <p:blipFill>
          <a:blip r:embed="rId9" cstate="print"/>
          <a:srcRect/>
          <a:stretch>
            <a:fillRect/>
          </a:stretch>
        </p:blipFill>
        <p:spPr bwMode="auto">
          <a:xfrm>
            <a:off x="7854026" y="1004718"/>
            <a:ext cx="514907" cy="356762"/>
          </a:xfrm>
          <a:prstGeom prst="roundRect">
            <a:avLst/>
          </a:prstGeom>
          <a:solidFill>
            <a:schemeClr val="bg1">
              <a:lumMod val="95000"/>
            </a:schemeClr>
          </a:solidFill>
          <a:ln w="9525">
            <a:noFill/>
            <a:miter lim="800000"/>
            <a:headEnd/>
            <a:tailEnd/>
          </a:ln>
        </p:spPr>
      </p:pic>
      <p:pic>
        <p:nvPicPr>
          <p:cNvPr id="131" name="Picture 14" descr="shutterstock_7902565"/>
          <p:cNvPicPr preferRelativeResize="0">
            <a:picLocks noChangeAspect="1" noChangeArrowheads="1"/>
          </p:cNvPicPr>
          <p:nvPr/>
        </p:nvPicPr>
        <p:blipFill>
          <a:blip r:embed="rId10" cstate="print"/>
          <a:srcRect/>
          <a:stretch>
            <a:fillRect/>
          </a:stretch>
        </p:blipFill>
        <p:spPr bwMode="auto">
          <a:xfrm>
            <a:off x="6510358" y="997159"/>
            <a:ext cx="471468" cy="361928"/>
          </a:xfrm>
          <a:prstGeom prst="roundRect">
            <a:avLst/>
          </a:prstGeom>
          <a:solidFill>
            <a:schemeClr val="bg1">
              <a:lumMod val="95000"/>
            </a:schemeClr>
          </a:solidFill>
          <a:ln w="9525">
            <a:noFill/>
            <a:miter lim="800000"/>
            <a:headEnd/>
            <a:tailEnd/>
          </a:ln>
        </p:spPr>
      </p:pic>
      <p:sp>
        <p:nvSpPr>
          <p:cNvPr id="34843" name="正方形/長方形 124"/>
          <p:cNvSpPr>
            <a:spLocks noChangeArrowheads="1"/>
          </p:cNvSpPr>
          <p:nvPr/>
        </p:nvSpPr>
        <p:spPr bwMode="auto">
          <a:xfrm>
            <a:off x="8412163" y="1084660"/>
            <a:ext cx="569912"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r>
              <a:rPr lang="ja-JP" altLang="en-US" sz="2000" dirty="0">
                <a:solidFill>
                  <a:srgbClr val="4D4D4D"/>
                </a:solidFill>
                <a:latin typeface="メイリオ" pitchFamily="50" charset="-128"/>
                <a:ea typeface="メイリオ" pitchFamily="50" charset="-128"/>
                <a:cs typeface="メイリオ" pitchFamily="50" charset="-128"/>
              </a:rPr>
              <a:t>･･･</a:t>
            </a:r>
          </a:p>
        </p:txBody>
      </p:sp>
      <p:sp>
        <p:nvSpPr>
          <p:cNvPr id="124" name="AutoShape 6"/>
          <p:cNvSpPr>
            <a:spLocks noChangeArrowheads="1"/>
          </p:cNvSpPr>
          <p:nvPr/>
        </p:nvSpPr>
        <p:spPr bwMode="auto">
          <a:xfrm>
            <a:off x="971550" y="3090863"/>
            <a:ext cx="7200900" cy="1818335"/>
          </a:xfrm>
          <a:prstGeom prst="roundRect">
            <a:avLst>
              <a:gd name="adj" fmla="val 8683"/>
            </a:avLst>
          </a:prstGeom>
          <a:solidFill>
            <a:schemeClr val="bg1"/>
          </a:solidFill>
          <a:ln w="38100" algn="ctr">
            <a:noFill/>
            <a:round/>
            <a:headEnd/>
            <a:tailEnd/>
          </a:ln>
          <a:effectLst>
            <a:outerShdw blurRad="50800" dist="38100" dir="2700000" algn="tl" rotWithShape="0">
              <a:prstClr val="black">
                <a:alpha val="40000"/>
              </a:prstClr>
            </a:outerShdw>
          </a:effectLst>
        </p:spPr>
        <p:txBody>
          <a:bodyPr lIns="0" tIns="0" rIns="0" bIns="0" anchor="ctr"/>
          <a:lstStyle/>
          <a:p>
            <a:pPr marL="347663" indent="-179388" fontAlgn="auto">
              <a:lnSpc>
                <a:spcPts val="1700"/>
              </a:lnSpc>
              <a:spcBef>
                <a:spcPts val="0"/>
              </a:spcBef>
              <a:spcAft>
                <a:spcPts val="0"/>
              </a:spcAft>
              <a:buClr>
                <a:schemeClr val="tx1"/>
              </a:buClr>
              <a:buSzPct val="70000"/>
              <a:buFont typeface="Wingdings" pitchFamily="2" charset="2"/>
              <a:buChar char="l"/>
              <a:defRPr/>
            </a:pPr>
            <a:r>
              <a:rPr kumimoji="1" lang="ja-JP" altLang="en-US" sz="1200" dirty="0">
                <a:solidFill>
                  <a:schemeClr val="tx1">
                    <a:lumMod val="50000"/>
                  </a:schemeClr>
                </a:solidFill>
                <a:latin typeface="+mn-ea"/>
                <a:ea typeface="+mn-ea"/>
                <a:cs typeface="メイリオ" pitchFamily="50" charset="-128"/>
              </a:rPr>
              <a:t>主催者の数に応じて、料金を課金する体系。</a:t>
            </a:r>
            <a:endParaRPr kumimoji="1" lang="en-US" altLang="ja-JP" sz="1200" dirty="0">
              <a:solidFill>
                <a:schemeClr val="tx1">
                  <a:lumMod val="50000"/>
                </a:schemeClr>
              </a:solidFill>
              <a:latin typeface="+mn-ea"/>
              <a:ea typeface="+mn-ea"/>
              <a:cs typeface="メイリオ" pitchFamily="50" charset="-128"/>
            </a:endParaRPr>
          </a:p>
          <a:p>
            <a:pPr marL="347663" indent="-179388" fontAlgn="auto">
              <a:lnSpc>
                <a:spcPts val="1700"/>
              </a:lnSpc>
              <a:spcBef>
                <a:spcPts val="0"/>
              </a:spcBef>
              <a:spcAft>
                <a:spcPts val="0"/>
              </a:spcAft>
              <a:buClr>
                <a:schemeClr val="tx1"/>
              </a:buClr>
              <a:buSzPct val="70000"/>
              <a:buFont typeface="Wingdings" pitchFamily="2" charset="2"/>
              <a:buChar char="l"/>
              <a:defRPr/>
            </a:pPr>
            <a:r>
              <a:rPr kumimoji="1" lang="ja-JP" altLang="en-US" sz="1200" dirty="0">
                <a:solidFill>
                  <a:schemeClr val="tx1">
                    <a:lumMod val="50000"/>
                  </a:schemeClr>
                </a:solidFill>
                <a:latin typeface="+mn-ea"/>
                <a:ea typeface="+mn-ea"/>
                <a:cs typeface="メイリオ" pitchFamily="50" charset="-128"/>
              </a:rPr>
              <a:t>各主催者は、本人を含め最大</a:t>
            </a:r>
            <a:r>
              <a:rPr kumimoji="1" lang="en-US" altLang="ja-JP" sz="1200" dirty="0">
                <a:solidFill>
                  <a:schemeClr val="tx1">
                    <a:lumMod val="50000"/>
                  </a:schemeClr>
                </a:solidFill>
                <a:latin typeface="+mn-ea"/>
                <a:ea typeface="+mn-ea"/>
                <a:cs typeface="メイリオ" pitchFamily="50" charset="-128"/>
              </a:rPr>
              <a:t>25</a:t>
            </a:r>
            <a:r>
              <a:rPr kumimoji="1" lang="ja-JP" altLang="en-US" sz="1200" dirty="0">
                <a:solidFill>
                  <a:schemeClr val="tx1">
                    <a:lumMod val="50000"/>
                  </a:schemeClr>
                </a:solidFill>
                <a:latin typeface="+mn-ea"/>
                <a:ea typeface="+mn-ea"/>
                <a:cs typeface="メイリオ" pitchFamily="50" charset="-128"/>
              </a:rPr>
              <a:t>名の会議を開催可能。</a:t>
            </a:r>
            <a:endParaRPr kumimoji="1" lang="en-US" altLang="ja-JP" sz="1200" dirty="0">
              <a:solidFill>
                <a:schemeClr val="tx1">
                  <a:lumMod val="50000"/>
                </a:schemeClr>
              </a:solidFill>
              <a:latin typeface="+mn-ea"/>
              <a:ea typeface="+mn-ea"/>
              <a:cs typeface="メイリオ" pitchFamily="50" charset="-128"/>
            </a:endParaRPr>
          </a:p>
          <a:p>
            <a:pPr marL="347663" indent="-179388" fontAlgn="auto">
              <a:lnSpc>
                <a:spcPts val="1700"/>
              </a:lnSpc>
              <a:spcBef>
                <a:spcPts val="0"/>
              </a:spcBef>
              <a:spcAft>
                <a:spcPts val="0"/>
              </a:spcAft>
              <a:buClr>
                <a:schemeClr val="tx1"/>
              </a:buClr>
              <a:buSzPct val="70000"/>
              <a:buFont typeface="Wingdings" pitchFamily="2" charset="2"/>
              <a:buChar char="l"/>
              <a:defRPr/>
            </a:pPr>
            <a:r>
              <a:rPr kumimoji="1" lang="ja-JP" altLang="en-US" sz="1200" dirty="0">
                <a:solidFill>
                  <a:schemeClr val="tx1">
                    <a:lumMod val="50000"/>
                  </a:schemeClr>
                </a:solidFill>
                <a:latin typeface="+mn-ea"/>
                <a:ea typeface="+mn-ea"/>
                <a:cs typeface="メイリオ" pitchFamily="50" charset="-128"/>
              </a:rPr>
              <a:t>会議の時間制限、回数制限、参加者対象制限 一切なし。</a:t>
            </a:r>
            <a:endParaRPr kumimoji="1" lang="en-US" altLang="ja-JP" sz="1200" dirty="0">
              <a:solidFill>
                <a:schemeClr val="tx1">
                  <a:lumMod val="50000"/>
                </a:schemeClr>
              </a:solidFill>
              <a:latin typeface="+mn-ea"/>
              <a:ea typeface="+mn-ea"/>
              <a:cs typeface="メイリオ" pitchFamily="50" charset="-128"/>
            </a:endParaRPr>
          </a:p>
          <a:p>
            <a:pPr marL="347663" indent="-179388" fontAlgn="auto">
              <a:lnSpc>
                <a:spcPts val="1700"/>
              </a:lnSpc>
              <a:spcBef>
                <a:spcPts val="0"/>
              </a:spcBef>
              <a:spcAft>
                <a:spcPts val="0"/>
              </a:spcAft>
              <a:buClr>
                <a:schemeClr val="tx1"/>
              </a:buClr>
              <a:buSzPct val="70000"/>
              <a:buFont typeface="Wingdings" pitchFamily="2" charset="2"/>
              <a:buChar char="l"/>
              <a:defRPr/>
            </a:pPr>
            <a:r>
              <a:rPr kumimoji="1" lang="ja-JP" altLang="en-US" sz="1200" dirty="0">
                <a:solidFill>
                  <a:schemeClr val="tx1">
                    <a:lumMod val="50000"/>
                  </a:schemeClr>
                </a:solidFill>
                <a:latin typeface="+mn-ea"/>
                <a:ea typeface="+mn-ea"/>
                <a:cs typeface="メイリオ" pitchFamily="50" charset="-128"/>
              </a:rPr>
              <a:t>主催者アカウントは、</a:t>
            </a:r>
            <a:r>
              <a:rPr kumimoji="1" lang="en-US" altLang="ja-JP" sz="1200" dirty="0">
                <a:solidFill>
                  <a:schemeClr val="tx1">
                    <a:lumMod val="50000"/>
                  </a:schemeClr>
                </a:solidFill>
                <a:latin typeface="+mn-ea"/>
                <a:ea typeface="+mn-ea"/>
                <a:cs typeface="メイリオ" pitchFamily="50" charset="-128"/>
              </a:rPr>
              <a:t>1</a:t>
            </a:r>
            <a:r>
              <a:rPr kumimoji="1" lang="ja-JP" altLang="en-US" sz="1200" dirty="0">
                <a:solidFill>
                  <a:schemeClr val="tx1">
                    <a:lumMod val="50000"/>
                  </a:schemeClr>
                </a:solidFill>
                <a:latin typeface="+mn-ea"/>
                <a:ea typeface="+mn-ea"/>
                <a:cs typeface="メイリオ" pitchFamily="50" charset="-128"/>
              </a:rPr>
              <a:t>名につき</a:t>
            </a:r>
            <a:r>
              <a:rPr kumimoji="1" lang="en-US" altLang="ja-JP" sz="1200" dirty="0">
                <a:solidFill>
                  <a:schemeClr val="tx1">
                    <a:lumMod val="50000"/>
                  </a:schemeClr>
                </a:solidFill>
                <a:latin typeface="+mn-ea"/>
                <a:ea typeface="+mn-ea"/>
                <a:cs typeface="メイリオ" pitchFamily="50" charset="-128"/>
              </a:rPr>
              <a:t>1</a:t>
            </a:r>
            <a:r>
              <a:rPr kumimoji="1" lang="ja-JP" altLang="en-US" sz="1200" dirty="0">
                <a:solidFill>
                  <a:schemeClr val="tx1">
                    <a:lumMod val="50000"/>
                  </a:schemeClr>
                </a:solidFill>
                <a:latin typeface="+mn-ea"/>
                <a:ea typeface="+mn-ea"/>
                <a:cs typeface="メイリオ" pitchFamily="50" charset="-128"/>
              </a:rPr>
              <a:t>アカウント。</a:t>
            </a:r>
            <a:endParaRPr kumimoji="1" lang="en-US" altLang="ja-JP" sz="1200" dirty="0">
              <a:solidFill>
                <a:schemeClr val="tx1">
                  <a:lumMod val="50000"/>
                </a:schemeClr>
              </a:solidFill>
              <a:latin typeface="+mn-ea"/>
              <a:ea typeface="+mn-ea"/>
              <a:cs typeface="メイリオ" pitchFamily="50" charset="-128"/>
            </a:endParaRPr>
          </a:p>
          <a:p>
            <a:pPr marL="347663" indent="-179388" fontAlgn="auto">
              <a:lnSpc>
                <a:spcPts val="1700"/>
              </a:lnSpc>
              <a:spcBef>
                <a:spcPts val="0"/>
              </a:spcBef>
              <a:spcAft>
                <a:spcPts val="0"/>
              </a:spcAft>
              <a:buClr>
                <a:schemeClr val="tx1"/>
              </a:buClr>
              <a:buSzPct val="70000"/>
              <a:buFont typeface="Wingdings" pitchFamily="2" charset="2"/>
              <a:buChar char="l"/>
              <a:defRPr/>
            </a:pPr>
            <a:r>
              <a:rPr kumimoji="1" lang="ja-JP" altLang="en-US" sz="1200" dirty="0">
                <a:solidFill>
                  <a:schemeClr val="tx1">
                    <a:lumMod val="50000"/>
                  </a:schemeClr>
                </a:solidFill>
                <a:latin typeface="+mn-ea"/>
                <a:ea typeface="+mn-ea"/>
                <a:cs typeface="メイリオ" pitchFamily="50" charset="-128"/>
              </a:rPr>
              <a:t>主催者アカウントの変更は原則不可（退職等は除く）</a:t>
            </a:r>
            <a:r>
              <a:rPr kumimoji="1" lang="ja-JP" altLang="en-US" sz="1200" dirty="0" smtClean="0">
                <a:solidFill>
                  <a:schemeClr val="tx1">
                    <a:lumMod val="50000"/>
                  </a:schemeClr>
                </a:solidFill>
                <a:latin typeface="+mn-ea"/>
                <a:ea typeface="+mn-ea"/>
                <a:cs typeface="メイリオ" pitchFamily="50" charset="-128"/>
              </a:rPr>
              <a:t>。</a:t>
            </a:r>
            <a:endParaRPr kumimoji="1" lang="nl-NL" altLang="ja-JP" sz="1200" dirty="0" smtClean="0">
              <a:solidFill>
                <a:schemeClr val="tx1">
                  <a:lumMod val="50000"/>
                </a:schemeClr>
              </a:solidFill>
              <a:latin typeface="+mn-ea"/>
              <a:ea typeface="+mn-ea"/>
              <a:cs typeface="メイリオ" pitchFamily="50" charset="-128"/>
            </a:endParaRPr>
          </a:p>
          <a:p>
            <a:pPr marL="347663" indent="-179388" fontAlgn="auto">
              <a:lnSpc>
                <a:spcPts val="1700"/>
              </a:lnSpc>
              <a:spcBef>
                <a:spcPts val="0"/>
              </a:spcBef>
              <a:spcAft>
                <a:spcPts val="0"/>
              </a:spcAft>
              <a:buClr>
                <a:schemeClr val="tx1"/>
              </a:buClr>
              <a:buSzPct val="70000"/>
              <a:buFont typeface="Wingdings" pitchFamily="2" charset="2"/>
              <a:buChar char="l"/>
              <a:defRPr/>
            </a:pPr>
            <a:r>
              <a:rPr kumimoji="1" lang="nl-NL" altLang="ja-JP" sz="1200" dirty="0">
                <a:solidFill>
                  <a:schemeClr val="tx1">
                    <a:lumMod val="50000"/>
                  </a:schemeClr>
                </a:solidFill>
                <a:latin typeface="+mn-ea"/>
                <a:ea typeface="+mn-ea"/>
                <a:cs typeface="メイリオ" pitchFamily="50" charset="-128"/>
              </a:rPr>
              <a:t>25</a:t>
            </a:r>
            <a:r>
              <a:rPr kumimoji="1" lang="ja-JP" altLang="nl-NL" sz="1200" dirty="0" smtClean="0">
                <a:solidFill>
                  <a:schemeClr val="tx1">
                    <a:lumMod val="50000"/>
                  </a:schemeClr>
                </a:solidFill>
                <a:latin typeface="+mn-ea"/>
                <a:ea typeface="+mn-ea"/>
                <a:cs typeface="メイリオ" pitchFamily="50" charset="-128"/>
              </a:rPr>
              <a:t>名以上の参加は不可。</a:t>
            </a:r>
            <a:endParaRPr kumimoji="1" lang="en-US" altLang="ja-JP" sz="1200" dirty="0">
              <a:solidFill>
                <a:schemeClr val="tx1">
                  <a:lumMod val="50000"/>
                </a:schemeClr>
              </a:solidFill>
              <a:latin typeface="+mn-ea"/>
              <a:ea typeface="+mn-ea"/>
              <a:cs typeface="メイリオ" pitchFamily="50" charset="-128"/>
            </a:endParaRPr>
          </a:p>
        </p:txBody>
      </p:sp>
      <p:sp>
        <p:nvSpPr>
          <p:cNvPr id="125" name="Text Box 6"/>
          <p:cNvSpPr txBox="1">
            <a:spLocks noChangeArrowheads="1"/>
          </p:cNvSpPr>
          <p:nvPr/>
        </p:nvSpPr>
        <p:spPr bwMode="auto">
          <a:xfrm>
            <a:off x="3438526" y="2525315"/>
            <a:ext cx="1185845" cy="160736"/>
          </a:xfrm>
          <a:prstGeom prst="rect">
            <a:avLst/>
          </a:prstGeom>
          <a:noFill/>
          <a:ln>
            <a:noFill/>
          </a:ln>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ja-JP" altLang="nl-NL" sz="1400" dirty="0">
                <a:solidFill>
                  <a:srgbClr val="000000"/>
                </a:solidFill>
                <a:latin typeface="メイリオ" pitchFamily="50" charset="-128"/>
                <a:ea typeface="メイリオ" pitchFamily="50" charset="-128"/>
                <a:cs typeface="メイリオ" pitchFamily="50" charset="-128"/>
              </a:rPr>
              <a:t>最大</a:t>
            </a:r>
            <a:r>
              <a:rPr kumimoji="1" lang="en-US" altLang="ja-JP" sz="1400" dirty="0" smtClean="0">
                <a:solidFill>
                  <a:srgbClr val="000000"/>
                </a:solidFill>
                <a:latin typeface="メイリオ" pitchFamily="50" charset="-128"/>
                <a:ea typeface="メイリオ" pitchFamily="50" charset="-128"/>
                <a:cs typeface="メイリオ" pitchFamily="50" charset="-128"/>
              </a:rPr>
              <a:t>25</a:t>
            </a:r>
            <a:r>
              <a:rPr kumimoji="1" lang="ja-JP" altLang="en-US" sz="1400" dirty="0">
                <a:solidFill>
                  <a:srgbClr val="000000"/>
                </a:solidFill>
                <a:latin typeface="メイリオ" pitchFamily="50" charset="-128"/>
                <a:ea typeface="メイリオ" pitchFamily="50" charset="-128"/>
                <a:cs typeface="メイリオ" pitchFamily="50" charset="-128"/>
              </a:rPr>
              <a:t>拠点</a:t>
            </a:r>
            <a:endParaRPr kumimoji="1" lang="en-US" altLang="ja-JP" sz="1400" dirty="0">
              <a:solidFill>
                <a:srgbClr val="000000"/>
              </a:solidFill>
              <a:latin typeface="メイリオ" pitchFamily="50" charset="-128"/>
              <a:ea typeface="メイリオ" pitchFamily="50" charset="-128"/>
              <a:cs typeface="メイリオ" pitchFamily="50" charset="-128"/>
            </a:endParaRPr>
          </a:p>
        </p:txBody>
      </p:sp>
      <p:sp>
        <p:nvSpPr>
          <p:cNvPr id="128" name="Text Box 6"/>
          <p:cNvSpPr txBox="1">
            <a:spLocks noChangeArrowheads="1"/>
          </p:cNvSpPr>
          <p:nvPr/>
        </p:nvSpPr>
        <p:spPr bwMode="auto">
          <a:xfrm>
            <a:off x="4800601" y="2525315"/>
            <a:ext cx="1185845" cy="160736"/>
          </a:xfrm>
          <a:prstGeom prst="rect">
            <a:avLst/>
          </a:prstGeom>
          <a:noFill/>
          <a:ln>
            <a:noFill/>
          </a:ln>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ja-JP" altLang="nl-NL" sz="1400" dirty="0">
                <a:solidFill>
                  <a:srgbClr val="000000"/>
                </a:solidFill>
                <a:latin typeface="メイリオ" pitchFamily="50" charset="-128"/>
                <a:ea typeface="メイリオ" pitchFamily="50" charset="-128"/>
                <a:cs typeface="メイリオ" pitchFamily="50" charset="-128"/>
              </a:rPr>
              <a:t>最大</a:t>
            </a:r>
            <a:r>
              <a:rPr kumimoji="1" lang="en-US" altLang="ja-JP" sz="1400" dirty="0" smtClean="0">
                <a:solidFill>
                  <a:srgbClr val="000000"/>
                </a:solidFill>
                <a:latin typeface="メイリオ" pitchFamily="50" charset="-128"/>
                <a:ea typeface="メイリオ" pitchFamily="50" charset="-128"/>
                <a:cs typeface="メイリオ" pitchFamily="50" charset="-128"/>
              </a:rPr>
              <a:t>25</a:t>
            </a:r>
            <a:r>
              <a:rPr kumimoji="1" lang="ja-JP" altLang="en-US" sz="1400" dirty="0">
                <a:solidFill>
                  <a:srgbClr val="000000"/>
                </a:solidFill>
                <a:latin typeface="メイリオ" pitchFamily="50" charset="-128"/>
                <a:ea typeface="メイリオ" pitchFamily="50" charset="-128"/>
                <a:cs typeface="メイリオ" pitchFamily="50" charset="-128"/>
              </a:rPr>
              <a:t>拠点</a:t>
            </a:r>
            <a:endParaRPr kumimoji="1" lang="en-US" altLang="ja-JP" sz="1400" dirty="0">
              <a:solidFill>
                <a:srgbClr val="000000"/>
              </a:solidFill>
              <a:latin typeface="メイリオ" pitchFamily="50" charset="-128"/>
              <a:ea typeface="メイリオ" pitchFamily="50" charset="-128"/>
              <a:cs typeface="メイリオ" pitchFamily="50" charset="-128"/>
            </a:endParaRPr>
          </a:p>
        </p:txBody>
      </p:sp>
      <p:sp>
        <p:nvSpPr>
          <p:cNvPr id="129" name="Text Box 6"/>
          <p:cNvSpPr txBox="1">
            <a:spLocks noChangeArrowheads="1"/>
          </p:cNvSpPr>
          <p:nvPr/>
        </p:nvSpPr>
        <p:spPr bwMode="auto">
          <a:xfrm>
            <a:off x="6162676" y="2525315"/>
            <a:ext cx="1185845" cy="160736"/>
          </a:xfrm>
          <a:prstGeom prst="rect">
            <a:avLst/>
          </a:prstGeom>
          <a:noFill/>
          <a:ln>
            <a:noFill/>
          </a:ln>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ja-JP" altLang="nl-NL" sz="1400" dirty="0">
                <a:solidFill>
                  <a:srgbClr val="000000"/>
                </a:solidFill>
                <a:latin typeface="メイリオ" pitchFamily="50" charset="-128"/>
                <a:ea typeface="メイリオ" pitchFamily="50" charset="-128"/>
                <a:cs typeface="メイリオ" pitchFamily="50" charset="-128"/>
              </a:rPr>
              <a:t>最大</a:t>
            </a:r>
            <a:r>
              <a:rPr kumimoji="1" lang="en-US" altLang="ja-JP" sz="1400" dirty="0" smtClean="0">
                <a:solidFill>
                  <a:srgbClr val="000000"/>
                </a:solidFill>
                <a:latin typeface="メイリオ" pitchFamily="50" charset="-128"/>
                <a:ea typeface="メイリオ" pitchFamily="50" charset="-128"/>
                <a:cs typeface="メイリオ" pitchFamily="50" charset="-128"/>
              </a:rPr>
              <a:t>25</a:t>
            </a:r>
            <a:r>
              <a:rPr kumimoji="1" lang="ja-JP" altLang="en-US" sz="1400" dirty="0">
                <a:solidFill>
                  <a:srgbClr val="000000"/>
                </a:solidFill>
                <a:latin typeface="メイリオ" pitchFamily="50" charset="-128"/>
                <a:ea typeface="メイリオ" pitchFamily="50" charset="-128"/>
                <a:cs typeface="メイリオ" pitchFamily="50" charset="-128"/>
              </a:rPr>
              <a:t>拠点</a:t>
            </a:r>
            <a:endParaRPr kumimoji="1" lang="en-US" altLang="ja-JP" sz="1400" dirty="0">
              <a:solidFill>
                <a:srgbClr val="000000"/>
              </a:solidFill>
              <a:latin typeface="メイリオ" pitchFamily="50" charset="-128"/>
              <a:ea typeface="メイリオ" pitchFamily="50" charset="-128"/>
              <a:cs typeface="メイリオ" pitchFamily="50" charset="-128"/>
            </a:endParaRPr>
          </a:p>
        </p:txBody>
      </p:sp>
      <p:sp>
        <p:nvSpPr>
          <p:cNvPr id="132" name="Text Box 6"/>
          <p:cNvSpPr txBox="1">
            <a:spLocks noChangeArrowheads="1"/>
          </p:cNvSpPr>
          <p:nvPr/>
        </p:nvSpPr>
        <p:spPr bwMode="auto">
          <a:xfrm>
            <a:off x="7534276" y="2525315"/>
            <a:ext cx="1185845" cy="160736"/>
          </a:xfrm>
          <a:prstGeom prst="rect">
            <a:avLst/>
          </a:prstGeom>
          <a:noFill/>
          <a:ln>
            <a:noFill/>
          </a:ln>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kumimoji="1" lang="ja-JP" altLang="nl-NL" sz="1400" dirty="0">
                <a:solidFill>
                  <a:srgbClr val="000000"/>
                </a:solidFill>
                <a:latin typeface="メイリオ" pitchFamily="50" charset="-128"/>
                <a:ea typeface="メイリオ" pitchFamily="50" charset="-128"/>
                <a:cs typeface="メイリオ" pitchFamily="50" charset="-128"/>
              </a:rPr>
              <a:t>最大</a:t>
            </a:r>
            <a:r>
              <a:rPr kumimoji="1" lang="en-US" altLang="ja-JP" sz="1400" dirty="0" smtClean="0">
                <a:solidFill>
                  <a:srgbClr val="000000"/>
                </a:solidFill>
                <a:latin typeface="メイリオ" pitchFamily="50" charset="-128"/>
                <a:ea typeface="メイリオ" pitchFamily="50" charset="-128"/>
                <a:cs typeface="メイリオ" pitchFamily="50" charset="-128"/>
              </a:rPr>
              <a:t>25</a:t>
            </a:r>
            <a:r>
              <a:rPr kumimoji="1" lang="ja-JP" altLang="en-US" sz="1400" dirty="0">
                <a:solidFill>
                  <a:srgbClr val="000000"/>
                </a:solidFill>
                <a:latin typeface="メイリオ" pitchFamily="50" charset="-128"/>
                <a:ea typeface="メイリオ" pitchFamily="50" charset="-128"/>
                <a:cs typeface="メイリオ" pitchFamily="50" charset="-128"/>
              </a:rPr>
              <a:t>拠点</a:t>
            </a:r>
            <a:endParaRPr kumimoji="1" lang="en-US" altLang="ja-JP" sz="1400" dirty="0">
              <a:solidFill>
                <a:srgbClr val="000000"/>
              </a:solidFill>
              <a:latin typeface="メイリオ" pitchFamily="50" charset="-128"/>
              <a:ea typeface="メイリオ" pitchFamily="50" charset="-128"/>
              <a:cs typeface="メイリオ" pitchFamily="50" charset="-128"/>
            </a:endParaRPr>
          </a:p>
        </p:txBody>
      </p:sp>
      <p:sp>
        <p:nvSpPr>
          <p:cNvPr id="133" name="Rectangle 4"/>
          <p:cNvSpPr>
            <a:spLocks noChangeArrowheads="1"/>
          </p:cNvSpPr>
          <p:nvPr/>
        </p:nvSpPr>
        <p:spPr bwMode="ltGray">
          <a:xfrm>
            <a:off x="292043" y="490919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
        <p:nvSpPr>
          <p:cNvPr id="3" name="タイトル 2"/>
          <p:cNvSpPr>
            <a:spLocks noGrp="1"/>
          </p:cNvSpPr>
          <p:nvPr>
            <p:ph type="ctrTitle"/>
          </p:nvPr>
        </p:nvSpPr>
        <p:spPr>
          <a:xfrm>
            <a:off x="166861" y="0"/>
            <a:ext cx="8659976" cy="727266"/>
          </a:xfrm>
        </p:spPr>
        <p:txBody>
          <a:bodyPr/>
          <a:lstStyle/>
          <a:p>
            <a:r>
              <a:rPr lang="ja-JP" altLang="nl-NL" b="1" dirty="0" smtClean="0">
                <a:solidFill>
                  <a:srgbClr val="2C92B6"/>
                </a:solidFill>
                <a:latin typeface="CiscoSansTT ExtraLight" panose="020B0303020201020303" pitchFamily="34" charset="0"/>
              </a:rPr>
              <a:t>ネームドホスト プラン</a:t>
            </a:r>
            <a:endParaRPr lang="nl-NL" dirty="0">
              <a:solidFill>
                <a:schemeClr val="tx1"/>
              </a:solidFill>
              <a:latin typeface="CiscoSansTT ExtraLight" panose="020B0303020201020303" pitchFamily="34" charset="0"/>
            </a:endParaRPr>
          </a:p>
        </p:txBody>
      </p:sp>
    </p:spTree>
    <p:extLst>
      <p:ext uri="{BB962C8B-B14F-4D97-AF65-F5344CB8AC3E}">
        <p14:creationId xmlns:p14="http://schemas.microsoft.com/office/powerpoint/2010/main" val="38224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48"/>
          <p:cNvSpPr>
            <a:spLocks noChangeArrowheads="1"/>
          </p:cNvSpPr>
          <p:nvPr/>
        </p:nvSpPr>
        <p:spPr bwMode="auto">
          <a:xfrm>
            <a:off x="0" y="3011556"/>
            <a:ext cx="9156327" cy="2131944"/>
          </a:xfrm>
          <a:prstGeom prst="rect">
            <a:avLst/>
          </a:prstGeom>
          <a:solidFill>
            <a:srgbClr val="FFFF00"/>
          </a:solidFill>
          <a:ln w="9525" algn="ctr">
            <a:noFill/>
            <a:round/>
            <a:headEnd/>
            <a:tailEnd/>
          </a:ln>
        </p:spPr>
        <p:txBody>
          <a:bodyPr/>
          <a:lstStyle/>
          <a:p>
            <a:pPr eaLnBrk="1" hangingPunct="1">
              <a:lnSpc>
                <a:spcPct val="100000"/>
              </a:lnSpc>
              <a:defRPr/>
            </a:pPr>
            <a:endParaRPr kumimoji="1" lang="ja-JP" altLang="en-US">
              <a:solidFill>
                <a:srgbClr val="000000"/>
              </a:solidFill>
              <a:latin typeface="+mn-lt"/>
              <a:ea typeface="ＭＳ Ｐゴシック" pitchFamily="50" charset="-128"/>
            </a:endParaRPr>
          </a:p>
        </p:txBody>
      </p:sp>
      <p:sp>
        <p:nvSpPr>
          <p:cNvPr id="7" name="Rectangle 59"/>
          <p:cNvSpPr>
            <a:spLocks noChangeArrowheads="1"/>
          </p:cNvSpPr>
          <p:nvPr/>
        </p:nvSpPr>
        <p:spPr bwMode="auto">
          <a:xfrm>
            <a:off x="210003" y="576262"/>
            <a:ext cx="5527675" cy="338138"/>
          </a:xfrm>
          <a:prstGeom prst="rect">
            <a:avLst/>
          </a:prstGeom>
          <a:noFill/>
          <a:ln w="9525">
            <a:noFill/>
            <a:miter lim="800000"/>
            <a:headEnd/>
            <a:tailEnd/>
          </a:ln>
        </p:spPr>
        <p:txBody>
          <a:bodyPr/>
          <a:lstStyle/>
          <a:p>
            <a:pPr eaLnBrk="1" hangingPunct="1">
              <a:lnSpc>
                <a:spcPct val="100000"/>
              </a:lnSpc>
            </a:pPr>
            <a:r>
              <a:rPr kumimoji="1" lang="ja-JP" altLang="en-US" sz="1600" b="1" dirty="0">
                <a:solidFill>
                  <a:schemeClr val="tx1">
                    <a:lumMod val="50000"/>
                  </a:schemeClr>
                </a:solidFill>
                <a:ea typeface="ＭＳ Ｐゴシック" charset="-128"/>
              </a:rPr>
              <a:t>実際の利用者数にあわせて契約する完全固定料金タイプ　</a:t>
            </a:r>
          </a:p>
        </p:txBody>
      </p:sp>
      <p:grpSp>
        <p:nvGrpSpPr>
          <p:cNvPr id="2" name="グループ化 1"/>
          <p:cNvGrpSpPr/>
          <p:nvPr/>
        </p:nvGrpSpPr>
        <p:grpSpPr>
          <a:xfrm>
            <a:off x="182276" y="1052771"/>
            <a:ext cx="8863157" cy="2238664"/>
            <a:chOff x="187325" y="1346200"/>
            <a:chExt cx="8977851" cy="3179934"/>
          </a:xfrm>
        </p:grpSpPr>
        <p:graphicFrame>
          <p:nvGraphicFramePr>
            <p:cNvPr id="5" name="グラフ 4"/>
            <p:cNvGraphicFramePr/>
            <p:nvPr>
              <p:extLst>
                <p:ext uri="{D42A27DB-BD31-4B8C-83A1-F6EECF244321}">
                  <p14:modId xmlns:p14="http://schemas.microsoft.com/office/powerpoint/2010/main" val="3824003035"/>
                </p:ext>
              </p:extLst>
            </p:nvPr>
          </p:nvGraphicFramePr>
          <p:xfrm>
            <a:off x="4997368" y="1428750"/>
            <a:ext cx="4167808" cy="3097384"/>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722688" y="3302000"/>
              <a:ext cx="295275" cy="303213"/>
            </a:xfrm>
            <a:prstGeom prst="rect">
              <a:avLst/>
            </a:prstGeom>
            <a:noFill/>
            <a:ln w="9525">
              <a:noFill/>
              <a:miter lim="800000"/>
              <a:headEnd/>
              <a:tailEnd/>
            </a:ln>
          </p:spPr>
        </p:pic>
        <p:pic>
          <p:nvPicPr>
            <p:cNvPr id="9"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305050" y="3538538"/>
              <a:ext cx="295275" cy="303212"/>
            </a:xfrm>
            <a:prstGeom prst="rect">
              <a:avLst/>
            </a:prstGeom>
            <a:noFill/>
            <a:ln w="9525">
              <a:noFill/>
              <a:miter lim="800000"/>
              <a:headEnd/>
              <a:tailEnd/>
            </a:ln>
          </p:spPr>
        </p:pic>
        <p:pic>
          <p:nvPicPr>
            <p:cNvPr id="10" name="Picture 75"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943225" y="3087688"/>
              <a:ext cx="295275" cy="303212"/>
            </a:xfrm>
            <a:prstGeom prst="rect">
              <a:avLst/>
            </a:prstGeom>
            <a:noFill/>
            <a:ln w="9525">
              <a:noFill/>
              <a:miter lim="800000"/>
              <a:headEnd/>
              <a:tailEnd/>
            </a:ln>
          </p:spPr>
        </p:pic>
        <p:pic>
          <p:nvPicPr>
            <p:cNvPr id="11"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471863" y="3365500"/>
              <a:ext cx="296862" cy="303213"/>
            </a:xfrm>
            <a:prstGeom prst="rect">
              <a:avLst/>
            </a:prstGeom>
            <a:noFill/>
            <a:ln w="9525">
              <a:noFill/>
              <a:miter lim="800000"/>
              <a:headEnd/>
              <a:tailEnd/>
            </a:ln>
          </p:spPr>
        </p:pic>
        <p:pic>
          <p:nvPicPr>
            <p:cNvPr id="12" name="Picture 7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332163" y="2759075"/>
              <a:ext cx="295275" cy="303213"/>
            </a:xfrm>
            <a:prstGeom prst="rect">
              <a:avLst/>
            </a:prstGeom>
            <a:noFill/>
            <a:ln w="9525">
              <a:noFill/>
              <a:miter lim="800000"/>
              <a:headEnd/>
              <a:tailEnd/>
            </a:ln>
          </p:spPr>
        </p:pic>
        <p:pic>
          <p:nvPicPr>
            <p:cNvPr id="13"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552700" y="3300413"/>
              <a:ext cx="295275" cy="303212"/>
            </a:xfrm>
            <a:prstGeom prst="rect">
              <a:avLst/>
            </a:prstGeom>
            <a:noFill/>
            <a:ln w="9525">
              <a:noFill/>
              <a:miter lim="800000"/>
              <a:headEnd/>
              <a:tailEnd/>
            </a:ln>
          </p:spPr>
        </p:pic>
        <p:pic>
          <p:nvPicPr>
            <p:cNvPr id="14" name="Picture 79"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162175" y="2838450"/>
              <a:ext cx="295275" cy="303213"/>
            </a:xfrm>
            <a:prstGeom prst="rect">
              <a:avLst/>
            </a:prstGeom>
            <a:noFill/>
            <a:ln w="9525">
              <a:noFill/>
              <a:miter lim="800000"/>
              <a:headEnd/>
              <a:tailEnd/>
            </a:ln>
          </p:spPr>
        </p:pic>
        <p:pic>
          <p:nvPicPr>
            <p:cNvPr id="15" name="Picture 80"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838450" y="2776538"/>
              <a:ext cx="295275" cy="303212"/>
            </a:xfrm>
            <a:prstGeom prst="rect">
              <a:avLst/>
            </a:prstGeom>
            <a:noFill/>
            <a:ln w="9525">
              <a:noFill/>
              <a:miter lim="800000"/>
              <a:headEnd/>
              <a:tailEnd/>
            </a:ln>
          </p:spPr>
        </p:pic>
        <p:pic>
          <p:nvPicPr>
            <p:cNvPr id="16" name="Picture 81"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597275" y="3043238"/>
              <a:ext cx="295275" cy="303212"/>
            </a:xfrm>
            <a:prstGeom prst="rect">
              <a:avLst/>
            </a:prstGeom>
            <a:noFill/>
            <a:ln w="9525">
              <a:noFill/>
              <a:miter lim="800000"/>
              <a:headEnd/>
              <a:tailEnd/>
            </a:ln>
          </p:spPr>
        </p:pic>
        <p:pic>
          <p:nvPicPr>
            <p:cNvPr id="17"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14625" y="3621088"/>
              <a:ext cx="295275" cy="303212"/>
            </a:xfrm>
            <a:prstGeom prst="rect">
              <a:avLst/>
            </a:prstGeom>
            <a:noFill/>
            <a:ln w="9525">
              <a:noFill/>
              <a:miter lim="800000"/>
              <a:headEnd/>
              <a:tailEnd/>
            </a:ln>
          </p:spPr>
        </p:pic>
        <p:pic>
          <p:nvPicPr>
            <p:cNvPr id="18"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105150" y="3621088"/>
              <a:ext cx="295275" cy="303212"/>
            </a:xfrm>
            <a:prstGeom prst="rect">
              <a:avLst/>
            </a:prstGeom>
            <a:noFill/>
            <a:ln w="9525">
              <a:noFill/>
              <a:miter lim="800000"/>
              <a:headEnd/>
              <a:tailEnd/>
            </a:ln>
          </p:spPr>
        </p:pic>
        <p:pic>
          <p:nvPicPr>
            <p:cNvPr id="19" name="Picture 84"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194050" y="3127375"/>
              <a:ext cx="295275" cy="301625"/>
            </a:xfrm>
            <a:prstGeom prst="rect">
              <a:avLst/>
            </a:prstGeom>
            <a:noFill/>
            <a:ln w="9525">
              <a:noFill/>
              <a:miter lim="800000"/>
              <a:headEnd/>
              <a:tailEnd/>
            </a:ln>
          </p:spPr>
        </p:pic>
        <p:pic>
          <p:nvPicPr>
            <p:cNvPr id="20"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543175" y="3273425"/>
              <a:ext cx="295275" cy="303213"/>
            </a:xfrm>
            <a:prstGeom prst="rect">
              <a:avLst/>
            </a:prstGeom>
            <a:noFill/>
            <a:ln w="9525">
              <a:noFill/>
              <a:miter lim="800000"/>
              <a:headEnd/>
              <a:tailEnd/>
            </a:ln>
          </p:spPr>
        </p:pic>
        <p:pic>
          <p:nvPicPr>
            <p:cNvPr id="21"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259013" y="3143250"/>
              <a:ext cx="295275" cy="303213"/>
            </a:xfrm>
            <a:prstGeom prst="rect">
              <a:avLst/>
            </a:prstGeom>
            <a:noFill/>
            <a:ln w="9525">
              <a:noFill/>
              <a:miter lim="800000"/>
              <a:headEnd/>
              <a:tailEnd/>
            </a:ln>
          </p:spPr>
        </p:pic>
        <p:pic>
          <p:nvPicPr>
            <p:cNvPr id="22" name="Picture 8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27038" y="2516188"/>
              <a:ext cx="296862" cy="303212"/>
            </a:xfrm>
            <a:prstGeom prst="rect">
              <a:avLst/>
            </a:prstGeom>
            <a:noFill/>
            <a:ln w="9525">
              <a:noFill/>
              <a:miter lim="800000"/>
              <a:headEnd/>
              <a:tailEnd/>
            </a:ln>
          </p:spPr>
        </p:pic>
        <p:pic>
          <p:nvPicPr>
            <p:cNvPr id="23"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848100" y="3678238"/>
              <a:ext cx="239713" cy="246062"/>
            </a:xfrm>
            <a:prstGeom prst="rect">
              <a:avLst/>
            </a:prstGeom>
            <a:noFill/>
            <a:ln w="9525">
              <a:noFill/>
              <a:miter lim="800000"/>
              <a:headEnd/>
              <a:tailEnd/>
            </a:ln>
          </p:spPr>
        </p:pic>
        <p:pic>
          <p:nvPicPr>
            <p:cNvPr id="24"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705225" y="2978150"/>
              <a:ext cx="239713" cy="246063"/>
            </a:xfrm>
            <a:prstGeom prst="rect">
              <a:avLst/>
            </a:prstGeom>
            <a:noFill/>
            <a:ln w="9525">
              <a:noFill/>
              <a:miter lim="800000"/>
              <a:headEnd/>
              <a:tailEnd/>
            </a:ln>
          </p:spPr>
        </p:pic>
        <p:pic>
          <p:nvPicPr>
            <p:cNvPr id="25" name="Picture 86"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3802063" y="3282950"/>
              <a:ext cx="239712" cy="246063"/>
            </a:xfrm>
            <a:prstGeom prst="rect">
              <a:avLst/>
            </a:prstGeom>
            <a:noFill/>
            <a:ln w="9525">
              <a:noFill/>
              <a:miter lim="800000"/>
              <a:headEnd/>
              <a:tailEnd/>
            </a:ln>
          </p:spPr>
        </p:pic>
        <p:pic>
          <p:nvPicPr>
            <p:cNvPr id="26"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2120900" y="3375025"/>
              <a:ext cx="241300" cy="246063"/>
            </a:xfrm>
            <a:prstGeom prst="rect">
              <a:avLst/>
            </a:prstGeom>
            <a:noFill/>
            <a:ln w="9525">
              <a:noFill/>
              <a:miter lim="800000"/>
              <a:headEnd/>
              <a:tailEnd/>
            </a:ln>
          </p:spPr>
        </p:pic>
        <p:pic>
          <p:nvPicPr>
            <p:cNvPr id="27"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703263" y="3611563"/>
              <a:ext cx="241300" cy="246062"/>
            </a:xfrm>
            <a:prstGeom prst="rect">
              <a:avLst/>
            </a:prstGeom>
            <a:noFill/>
            <a:ln w="9525">
              <a:noFill/>
              <a:miter lim="800000"/>
              <a:headEnd/>
              <a:tailEnd/>
            </a:ln>
          </p:spPr>
        </p:pic>
        <p:pic>
          <p:nvPicPr>
            <p:cNvPr id="28" name="Picture 75"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1341438" y="3160713"/>
              <a:ext cx="241300" cy="246062"/>
            </a:xfrm>
            <a:prstGeom prst="rect">
              <a:avLst/>
            </a:prstGeom>
            <a:noFill/>
            <a:ln w="9525">
              <a:noFill/>
              <a:miter lim="800000"/>
              <a:headEnd/>
              <a:tailEnd/>
            </a:ln>
          </p:spPr>
        </p:pic>
        <p:pic>
          <p:nvPicPr>
            <p:cNvPr id="29"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1871663" y="3438525"/>
              <a:ext cx="241300" cy="246063"/>
            </a:xfrm>
            <a:prstGeom prst="rect">
              <a:avLst/>
            </a:prstGeom>
            <a:noFill/>
            <a:ln w="9525">
              <a:noFill/>
              <a:miter lim="800000"/>
              <a:headEnd/>
              <a:tailEnd/>
            </a:ln>
          </p:spPr>
        </p:pic>
        <p:pic>
          <p:nvPicPr>
            <p:cNvPr id="30" name="Picture 7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730375" y="2832100"/>
              <a:ext cx="241300" cy="246063"/>
            </a:xfrm>
            <a:prstGeom prst="rect">
              <a:avLst/>
            </a:prstGeom>
            <a:noFill/>
            <a:ln w="9525">
              <a:noFill/>
              <a:miter lim="800000"/>
              <a:headEnd/>
              <a:tailEnd/>
            </a:ln>
          </p:spPr>
        </p:pic>
        <p:pic>
          <p:nvPicPr>
            <p:cNvPr id="31" name="Picture 78" descr="pi0025-48"/>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950913" y="3373438"/>
              <a:ext cx="241300" cy="246062"/>
            </a:xfrm>
            <a:prstGeom prst="rect">
              <a:avLst/>
            </a:prstGeom>
            <a:noFill/>
            <a:ln w="9525">
              <a:noFill/>
              <a:miter lim="800000"/>
              <a:headEnd/>
              <a:tailEnd/>
            </a:ln>
          </p:spPr>
        </p:pic>
        <p:pic>
          <p:nvPicPr>
            <p:cNvPr id="32"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560388" y="2911475"/>
              <a:ext cx="241300" cy="246063"/>
            </a:xfrm>
            <a:prstGeom prst="rect">
              <a:avLst/>
            </a:prstGeom>
            <a:noFill/>
            <a:ln w="9525">
              <a:noFill/>
              <a:miter lim="800000"/>
              <a:headEnd/>
              <a:tailEnd/>
            </a:ln>
          </p:spPr>
        </p:pic>
        <p:pic>
          <p:nvPicPr>
            <p:cNvPr id="33" name="Picture 80"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1236663" y="2849563"/>
              <a:ext cx="241300" cy="246062"/>
            </a:xfrm>
            <a:prstGeom prst="rect">
              <a:avLst/>
            </a:prstGeom>
            <a:noFill/>
            <a:ln w="9525">
              <a:noFill/>
              <a:miter lim="800000"/>
              <a:headEnd/>
              <a:tailEnd/>
            </a:ln>
          </p:spPr>
        </p:pic>
        <p:pic>
          <p:nvPicPr>
            <p:cNvPr id="34" name="Picture 81"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995488" y="3116263"/>
              <a:ext cx="241300" cy="246062"/>
            </a:xfrm>
            <a:prstGeom prst="rect">
              <a:avLst/>
            </a:prstGeom>
            <a:noFill/>
            <a:ln w="9525">
              <a:noFill/>
              <a:miter lim="800000"/>
              <a:headEnd/>
              <a:tailEnd/>
            </a:ln>
          </p:spPr>
        </p:pic>
        <p:pic>
          <p:nvPicPr>
            <p:cNvPr id="35" name="Picture 82" descr="pi0023-48"/>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1112838" y="3694113"/>
              <a:ext cx="241300" cy="246062"/>
            </a:xfrm>
            <a:prstGeom prst="rect">
              <a:avLst/>
            </a:prstGeom>
            <a:noFill/>
            <a:ln w="9525">
              <a:noFill/>
              <a:miter lim="800000"/>
              <a:headEnd/>
              <a:tailEnd/>
            </a:ln>
          </p:spPr>
        </p:pic>
        <p:pic>
          <p:nvPicPr>
            <p:cNvPr id="36" name="Picture 8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1503363" y="3694113"/>
              <a:ext cx="241300" cy="246062"/>
            </a:xfrm>
            <a:prstGeom prst="rect">
              <a:avLst/>
            </a:prstGeom>
            <a:noFill/>
            <a:ln w="9525">
              <a:noFill/>
              <a:miter lim="800000"/>
              <a:headEnd/>
              <a:tailEnd/>
            </a:ln>
          </p:spPr>
        </p:pic>
        <p:pic>
          <p:nvPicPr>
            <p:cNvPr id="37" name="Picture 84"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1592263" y="3200400"/>
              <a:ext cx="241300" cy="244475"/>
            </a:xfrm>
            <a:prstGeom prst="rect">
              <a:avLst/>
            </a:prstGeom>
            <a:noFill/>
            <a:ln w="9525">
              <a:noFill/>
              <a:miter lim="800000"/>
              <a:headEnd/>
              <a:tailEnd/>
            </a:ln>
          </p:spPr>
        </p:pic>
        <p:pic>
          <p:nvPicPr>
            <p:cNvPr id="38" name="Picture 85"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941388" y="3346450"/>
              <a:ext cx="241300" cy="246063"/>
            </a:xfrm>
            <a:prstGeom prst="rect">
              <a:avLst/>
            </a:prstGeom>
            <a:noFill/>
            <a:ln w="9525">
              <a:noFill/>
              <a:miter lim="800000"/>
              <a:headEnd/>
              <a:tailEnd/>
            </a:ln>
          </p:spPr>
        </p:pic>
        <p:pic>
          <p:nvPicPr>
            <p:cNvPr id="39" name="Picture 86"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657225" y="3216275"/>
              <a:ext cx="241300" cy="246063"/>
            </a:xfrm>
            <a:prstGeom prst="rect">
              <a:avLst/>
            </a:prstGeom>
            <a:noFill/>
            <a:ln w="9525">
              <a:noFill/>
              <a:miter lim="800000"/>
              <a:headEnd/>
              <a:tailEnd/>
            </a:ln>
          </p:spPr>
        </p:pic>
        <p:pic>
          <p:nvPicPr>
            <p:cNvPr id="40" name="Picture 8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182688" y="3155950"/>
              <a:ext cx="241300" cy="246063"/>
            </a:xfrm>
            <a:prstGeom prst="rect">
              <a:avLst/>
            </a:prstGeom>
            <a:noFill/>
            <a:ln w="9525">
              <a:noFill/>
              <a:miter lim="800000"/>
              <a:headEnd/>
              <a:tailEnd/>
            </a:ln>
          </p:spPr>
        </p:pic>
        <p:pic>
          <p:nvPicPr>
            <p:cNvPr id="41"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844925" y="2684463"/>
              <a:ext cx="241300" cy="246062"/>
            </a:xfrm>
            <a:prstGeom prst="rect">
              <a:avLst/>
            </a:prstGeom>
            <a:noFill/>
            <a:ln w="9525">
              <a:noFill/>
              <a:miter lim="800000"/>
              <a:headEnd/>
              <a:tailEnd/>
            </a:ln>
          </p:spPr>
        </p:pic>
        <p:pic>
          <p:nvPicPr>
            <p:cNvPr id="42"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370263" y="2492375"/>
              <a:ext cx="296862" cy="303213"/>
            </a:xfrm>
            <a:prstGeom prst="rect">
              <a:avLst/>
            </a:prstGeom>
            <a:noFill/>
            <a:ln w="9525">
              <a:noFill/>
              <a:miter lim="800000"/>
              <a:headEnd/>
              <a:tailEnd/>
            </a:ln>
          </p:spPr>
        </p:pic>
        <p:pic>
          <p:nvPicPr>
            <p:cNvPr id="43" name="Picture 78" descr="pi0025-48"/>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3617913" y="2254250"/>
              <a:ext cx="296862" cy="303213"/>
            </a:xfrm>
            <a:prstGeom prst="rect">
              <a:avLst/>
            </a:prstGeom>
            <a:noFill/>
            <a:ln w="9525">
              <a:noFill/>
              <a:miter lim="800000"/>
              <a:headEnd/>
              <a:tailEnd/>
            </a:ln>
          </p:spPr>
        </p:pic>
        <p:pic>
          <p:nvPicPr>
            <p:cNvPr id="44"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227388" y="1792288"/>
              <a:ext cx="296862" cy="303212"/>
            </a:xfrm>
            <a:prstGeom prst="rect">
              <a:avLst/>
            </a:prstGeom>
            <a:noFill/>
            <a:ln w="9525">
              <a:noFill/>
              <a:miter lim="800000"/>
              <a:headEnd/>
              <a:tailEnd/>
            </a:ln>
          </p:spPr>
        </p:pic>
        <p:pic>
          <p:nvPicPr>
            <p:cNvPr id="45" name="Picture 80"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3903663" y="1730375"/>
              <a:ext cx="296862" cy="303213"/>
            </a:xfrm>
            <a:prstGeom prst="rect">
              <a:avLst/>
            </a:prstGeom>
            <a:noFill/>
            <a:ln w="9525">
              <a:noFill/>
              <a:miter lim="800000"/>
              <a:headEnd/>
              <a:tailEnd/>
            </a:ln>
          </p:spPr>
        </p:pic>
        <p:pic>
          <p:nvPicPr>
            <p:cNvPr id="46" name="Picture 82" descr="pi0023-48"/>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3779838" y="2574925"/>
              <a:ext cx="296862" cy="303213"/>
            </a:xfrm>
            <a:prstGeom prst="rect">
              <a:avLst/>
            </a:prstGeom>
            <a:noFill/>
            <a:ln w="9525">
              <a:noFill/>
              <a:miter lim="800000"/>
              <a:headEnd/>
              <a:tailEnd/>
            </a:ln>
          </p:spPr>
        </p:pic>
        <p:pic>
          <p:nvPicPr>
            <p:cNvPr id="47" name="Picture 85"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3608388" y="2227263"/>
              <a:ext cx="296862" cy="303212"/>
            </a:xfrm>
            <a:prstGeom prst="rect">
              <a:avLst/>
            </a:prstGeom>
            <a:noFill/>
            <a:ln w="9525">
              <a:noFill/>
              <a:miter lim="800000"/>
              <a:headEnd/>
              <a:tailEnd/>
            </a:ln>
          </p:spPr>
        </p:pic>
        <p:pic>
          <p:nvPicPr>
            <p:cNvPr id="48" name="Picture 86"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3324225" y="2097088"/>
              <a:ext cx="296863" cy="303212"/>
            </a:xfrm>
            <a:prstGeom prst="rect">
              <a:avLst/>
            </a:prstGeom>
            <a:noFill/>
            <a:ln w="9525">
              <a:noFill/>
              <a:miter lim="800000"/>
              <a:headEnd/>
              <a:tailEnd/>
            </a:ln>
          </p:spPr>
        </p:pic>
        <p:pic>
          <p:nvPicPr>
            <p:cNvPr id="49" name="Picture 8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849688" y="2036763"/>
              <a:ext cx="296862" cy="303212"/>
            </a:xfrm>
            <a:prstGeom prst="rect">
              <a:avLst/>
            </a:prstGeom>
            <a:noFill/>
            <a:ln w="9525">
              <a:noFill/>
              <a:miter lim="800000"/>
              <a:headEnd/>
              <a:tailEnd/>
            </a:ln>
          </p:spPr>
        </p:pic>
        <p:pic>
          <p:nvPicPr>
            <p:cNvPr id="50"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243263" y="2328863"/>
              <a:ext cx="241300" cy="246062"/>
            </a:xfrm>
            <a:prstGeom prst="rect">
              <a:avLst/>
            </a:prstGeom>
            <a:noFill/>
            <a:ln w="9525">
              <a:noFill/>
              <a:miter lim="800000"/>
              <a:headEnd/>
              <a:tailEnd/>
            </a:ln>
          </p:spPr>
        </p:pic>
        <p:pic>
          <p:nvPicPr>
            <p:cNvPr id="51"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825625" y="2565400"/>
              <a:ext cx="241300" cy="246063"/>
            </a:xfrm>
            <a:prstGeom prst="rect">
              <a:avLst/>
            </a:prstGeom>
            <a:noFill/>
            <a:ln w="9525">
              <a:noFill/>
              <a:miter lim="800000"/>
              <a:headEnd/>
              <a:tailEnd/>
            </a:ln>
          </p:spPr>
        </p:pic>
        <p:pic>
          <p:nvPicPr>
            <p:cNvPr id="52" name="Picture 75"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463800" y="2114550"/>
              <a:ext cx="241300" cy="246063"/>
            </a:xfrm>
            <a:prstGeom prst="rect">
              <a:avLst/>
            </a:prstGeom>
            <a:noFill/>
            <a:ln w="9525">
              <a:noFill/>
              <a:miter lim="800000"/>
              <a:headEnd/>
              <a:tailEnd/>
            </a:ln>
          </p:spPr>
        </p:pic>
        <p:pic>
          <p:nvPicPr>
            <p:cNvPr id="53"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992438" y="2392363"/>
              <a:ext cx="242887" cy="246062"/>
            </a:xfrm>
            <a:prstGeom prst="rect">
              <a:avLst/>
            </a:prstGeom>
            <a:noFill/>
            <a:ln w="9525">
              <a:noFill/>
              <a:miter lim="800000"/>
              <a:headEnd/>
              <a:tailEnd/>
            </a:ln>
          </p:spPr>
        </p:pic>
        <p:pic>
          <p:nvPicPr>
            <p:cNvPr id="54" name="Picture 7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852738" y="1785938"/>
              <a:ext cx="241300" cy="246062"/>
            </a:xfrm>
            <a:prstGeom prst="rect">
              <a:avLst/>
            </a:prstGeom>
            <a:noFill/>
            <a:ln w="9525">
              <a:noFill/>
              <a:miter lim="800000"/>
              <a:headEnd/>
              <a:tailEnd/>
            </a:ln>
          </p:spPr>
        </p:pic>
        <p:pic>
          <p:nvPicPr>
            <p:cNvPr id="55"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073275" y="2327275"/>
              <a:ext cx="241300" cy="246063"/>
            </a:xfrm>
            <a:prstGeom prst="rect">
              <a:avLst/>
            </a:prstGeom>
            <a:noFill/>
            <a:ln w="9525">
              <a:noFill/>
              <a:miter lim="800000"/>
              <a:headEnd/>
              <a:tailEnd/>
            </a:ln>
          </p:spPr>
        </p:pic>
        <p:pic>
          <p:nvPicPr>
            <p:cNvPr id="56" name="Picture 79"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682750" y="1865313"/>
              <a:ext cx="241300" cy="246062"/>
            </a:xfrm>
            <a:prstGeom prst="rect">
              <a:avLst/>
            </a:prstGeom>
            <a:noFill/>
            <a:ln w="9525">
              <a:noFill/>
              <a:miter lim="800000"/>
              <a:headEnd/>
              <a:tailEnd/>
            </a:ln>
          </p:spPr>
        </p:pic>
        <p:pic>
          <p:nvPicPr>
            <p:cNvPr id="57" name="Picture 80"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359025" y="1803400"/>
              <a:ext cx="241300" cy="246063"/>
            </a:xfrm>
            <a:prstGeom prst="rect">
              <a:avLst/>
            </a:prstGeom>
            <a:noFill/>
            <a:ln w="9525">
              <a:noFill/>
              <a:miter lim="800000"/>
              <a:headEnd/>
              <a:tailEnd/>
            </a:ln>
          </p:spPr>
        </p:pic>
        <p:pic>
          <p:nvPicPr>
            <p:cNvPr id="58" name="Picture 81"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117850" y="2070100"/>
              <a:ext cx="241300" cy="246063"/>
            </a:xfrm>
            <a:prstGeom prst="rect">
              <a:avLst/>
            </a:prstGeom>
            <a:noFill/>
            <a:ln w="9525">
              <a:noFill/>
              <a:miter lim="800000"/>
              <a:headEnd/>
              <a:tailEnd/>
            </a:ln>
          </p:spPr>
        </p:pic>
        <p:pic>
          <p:nvPicPr>
            <p:cNvPr id="59"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235200" y="2647950"/>
              <a:ext cx="241300" cy="246063"/>
            </a:xfrm>
            <a:prstGeom prst="rect">
              <a:avLst/>
            </a:prstGeom>
            <a:noFill/>
            <a:ln w="9525">
              <a:noFill/>
              <a:miter lim="800000"/>
              <a:headEnd/>
              <a:tailEnd/>
            </a:ln>
          </p:spPr>
        </p:pic>
        <p:pic>
          <p:nvPicPr>
            <p:cNvPr id="60"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625725" y="2647950"/>
              <a:ext cx="241300" cy="246063"/>
            </a:xfrm>
            <a:prstGeom prst="rect">
              <a:avLst/>
            </a:prstGeom>
            <a:noFill/>
            <a:ln w="9525">
              <a:noFill/>
              <a:miter lim="800000"/>
              <a:headEnd/>
              <a:tailEnd/>
            </a:ln>
          </p:spPr>
        </p:pic>
        <p:pic>
          <p:nvPicPr>
            <p:cNvPr id="61" name="Picture 84"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714625" y="2154238"/>
              <a:ext cx="241300" cy="246062"/>
            </a:xfrm>
            <a:prstGeom prst="rect">
              <a:avLst/>
            </a:prstGeom>
            <a:noFill/>
            <a:ln w="9525">
              <a:noFill/>
              <a:miter lim="800000"/>
              <a:headEnd/>
              <a:tailEnd/>
            </a:ln>
          </p:spPr>
        </p:pic>
        <p:pic>
          <p:nvPicPr>
            <p:cNvPr id="62"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063750" y="2300288"/>
              <a:ext cx="241300" cy="246062"/>
            </a:xfrm>
            <a:prstGeom prst="rect">
              <a:avLst/>
            </a:prstGeom>
            <a:noFill/>
            <a:ln w="9525">
              <a:noFill/>
              <a:miter lim="800000"/>
              <a:headEnd/>
              <a:tailEnd/>
            </a:ln>
          </p:spPr>
        </p:pic>
        <p:pic>
          <p:nvPicPr>
            <p:cNvPr id="63"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1779588" y="2170113"/>
              <a:ext cx="241300" cy="246062"/>
            </a:xfrm>
            <a:prstGeom prst="rect">
              <a:avLst/>
            </a:prstGeom>
            <a:noFill/>
            <a:ln w="9525">
              <a:noFill/>
              <a:miter lim="800000"/>
              <a:headEnd/>
              <a:tailEnd/>
            </a:ln>
          </p:spPr>
        </p:pic>
        <p:pic>
          <p:nvPicPr>
            <p:cNvPr id="64" name="Picture 8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305050" y="2109788"/>
              <a:ext cx="241300" cy="246062"/>
            </a:xfrm>
            <a:prstGeom prst="rect">
              <a:avLst/>
            </a:prstGeom>
            <a:noFill/>
            <a:ln w="9525">
              <a:noFill/>
              <a:miter lim="800000"/>
              <a:headEnd/>
              <a:tailEnd/>
            </a:ln>
          </p:spPr>
        </p:pic>
        <p:pic>
          <p:nvPicPr>
            <p:cNvPr id="65"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2808288" y="2633663"/>
              <a:ext cx="282575" cy="288925"/>
            </a:xfrm>
            <a:prstGeom prst="rect">
              <a:avLst/>
            </a:prstGeom>
            <a:noFill/>
            <a:ln w="9525">
              <a:noFill/>
              <a:miter lim="800000"/>
              <a:headEnd/>
              <a:tailEnd/>
            </a:ln>
          </p:spPr>
        </p:pic>
        <p:pic>
          <p:nvPicPr>
            <p:cNvPr id="66"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390650" y="2870200"/>
              <a:ext cx="282575" cy="288925"/>
            </a:xfrm>
            <a:prstGeom prst="rect">
              <a:avLst/>
            </a:prstGeom>
            <a:noFill/>
            <a:ln w="9525">
              <a:noFill/>
              <a:miter lim="800000"/>
              <a:headEnd/>
              <a:tailEnd/>
            </a:ln>
          </p:spPr>
        </p:pic>
        <p:pic>
          <p:nvPicPr>
            <p:cNvPr id="67" name="Picture 75"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2028825" y="2419350"/>
              <a:ext cx="282575" cy="288925"/>
            </a:xfrm>
            <a:prstGeom prst="rect">
              <a:avLst/>
            </a:prstGeom>
            <a:noFill/>
            <a:ln w="9525">
              <a:noFill/>
              <a:miter lim="800000"/>
              <a:headEnd/>
              <a:tailEnd/>
            </a:ln>
          </p:spPr>
        </p:pic>
        <p:pic>
          <p:nvPicPr>
            <p:cNvPr id="68"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2559050" y="2697163"/>
              <a:ext cx="284163" cy="288925"/>
            </a:xfrm>
            <a:prstGeom prst="rect">
              <a:avLst/>
            </a:prstGeom>
            <a:noFill/>
            <a:ln w="9525">
              <a:noFill/>
              <a:miter lim="800000"/>
              <a:headEnd/>
              <a:tailEnd/>
            </a:ln>
          </p:spPr>
        </p:pic>
        <p:pic>
          <p:nvPicPr>
            <p:cNvPr id="69" name="Picture 7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417763" y="2090738"/>
              <a:ext cx="282575" cy="288925"/>
            </a:xfrm>
            <a:prstGeom prst="rect">
              <a:avLst/>
            </a:prstGeom>
            <a:noFill/>
            <a:ln w="9525">
              <a:noFill/>
              <a:miter lim="800000"/>
              <a:headEnd/>
              <a:tailEnd/>
            </a:ln>
          </p:spPr>
        </p:pic>
        <p:pic>
          <p:nvPicPr>
            <p:cNvPr id="70" name="Picture 78" descr="pi0025-48"/>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1638300" y="2632075"/>
              <a:ext cx="282575" cy="288925"/>
            </a:xfrm>
            <a:prstGeom prst="rect">
              <a:avLst/>
            </a:prstGeom>
            <a:noFill/>
            <a:ln w="9525">
              <a:noFill/>
              <a:miter lim="800000"/>
              <a:headEnd/>
              <a:tailEnd/>
            </a:ln>
          </p:spPr>
        </p:pic>
        <p:pic>
          <p:nvPicPr>
            <p:cNvPr id="71"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247775" y="2170113"/>
              <a:ext cx="282575" cy="288925"/>
            </a:xfrm>
            <a:prstGeom prst="rect">
              <a:avLst/>
            </a:prstGeom>
            <a:noFill/>
            <a:ln w="9525">
              <a:noFill/>
              <a:miter lim="800000"/>
              <a:headEnd/>
              <a:tailEnd/>
            </a:ln>
          </p:spPr>
        </p:pic>
        <p:pic>
          <p:nvPicPr>
            <p:cNvPr id="72" name="Picture 80"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1924050" y="2108200"/>
              <a:ext cx="282575" cy="288925"/>
            </a:xfrm>
            <a:prstGeom prst="rect">
              <a:avLst/>
            </a:prstGeom>
            <a:noFill/>
            <a:ln w="9525">
              <a:noFill/>
              <a:miter lim="800000"/>
              <a:headEnd/>
              <a:tailEnd/>
            </a:ln>
          </p:spPr>
        </p:pic>
        <p:pic>
          <p:nvPicPr>
            <p:cNvPr id="73" name="Picture 81"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682875" y="2374900"/>
              <a:ext cx="282575" cy="288925"/>
            </a:xfrm>
            <a:prstGeom prst="rect">
              <a:avLst/>
            </a:prstGeom>
            <a:noFill/>
            <a:ln w="9525">
              <a:noFill/>
              <a:miter lim="800000"/>
              <a:headEnd/>
              <a:tailEnd/>
            </a:ln>
          </p:spPr>
        </p:pic>
        <p:pic>
          <p:nvPicPr>
            <p:cNvPr id="74" name="Picture 82" descr="pi0023-48"/>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1800225" y="2952750"/>
              <a:ext cx="282575" cy="288925"/>
            </a:xfrm>
            <a:prstGeom prst="rect">
              <a:avLst/>
            </a:prstGeom>
            <a:noFill/>
            <a:ln w="9525">
              <a:noFill/>
              <a:miter lim="800000"/>
              <a:headEnd/>
              <a:tailEnd/>
            </a:ln>
          </p:spPr>
        </p:pic>
        <p:pic>
          <p:nvPicPr>
            <p:cNvPr id="75" name="Picture 8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2203450" y="2205038"/>
              <a:ext cx="282575" cy="288925"/>
            </a:xfrm>
            <a:prstGeom prst="rect">
              <a:avLst/>
            </a:prstGeom>
            <a:noFill/>
            <a:ln w="9525">
              <a:noFill/>
              <a:miter lim="800000"/>
              <a:headEnd/>
              <a:tailEnd/>
            </a:ln>
          </p:spPr>
        </p:pic>
        <p:pic>
          <p:nvPicPr>
            <p:cNvPr id="76" name="Picture 84"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2279650" y="2459038"/>
              <a:ext cx="282575" cy="287337"/>
            </a:xfrm>
            <a:prstGeom prst="rect">
              <a:avLst/>
            </a:prstGeom>
            <a:noFill/>
            <a:ln w="9525">
              <a:noFill/>
              <a:miter lim="800000"/>
              <a:headEnd/>
              <a:tailEnd/>
            </a:ln>
          </p:spPr>
        </p:pic>
        <p:pic>
          <p:nvPicPr>
            <p:cNvPr id="77" name="Picture 85"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1628775" y="2605088"/>
              <a:ext cx="282575" cy="288925"/>
            </a:xfrm>
            <a:prstGeom prst="rect">
              <a:avLst/>
            </a:prstGeom>
            <a:noFill/>
            <a:ln w="9525">
              <a:noFill/>
              <a:miter lim="800000"/>
              <a:headEnd/>
              <a:tailEnd/>
            </a:ln>
          </p:spPr>
        </p:pic>
        <p:pic>
          <p:nvPicPr>
            <p:cNvPr id="78" name="Picture 86"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1344613" y="2474913"/>
              <a:ext cx="282575" cy="288925"/>
            </a:xfrm>
            <a:prstGeom prst="rect">
              <a:avLst/>
            </a:prstGeom>
            <a:noFill/>
            <a:ln w="9525">
              <a:noFill/>
              <a:miter lim="800000"/>
              <a:headEnd/>
              <a:tailEnd/>
            </a:ln>
          </p:spPr>
        </p:pic>
        <p:pic>
          <p:nvPicPr>
            <p:cNvPr id="79" name="Picture 8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711200" y="2517775"/>
              <a:ext cx="282575" cy="288925"/>
            </a:xfrm>
            <a:prstGeom prst="rect">
              <a:avLst/>
            </a:prstGeom>
            <a:noFill/>
            <a:ln w="9525">
              <a:noFill/>
              <a:miter lim="800000"/>
              <a:headEnd/>
              <a:tailEnd/>
            </a:ln>
          </p:spPr>
        </p:pic>
        <p:pic>
          <p:nvPicPr>
            <p:cNvPr id="80"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1103313" y="2717800"/>
              <a:ext cx="241300" cy="246063"/>
            </a:xfrm>
            <a:prstGeom prst="rect">
              <a:avLst/>
            </a:prstGeom>
            <a:noFill/>
            <a:ln w="9525">
              <a:noFill/>
              <a:miter lim="800000"/>
              <a:headEnd/>
              <a:tailEnd/>
            </a:ln>
          </p:spPr>
        </p:pic>
        <p:pic>
          <p:nvPicPr>
            <p:cNvPr id="81"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854075" y="2781300"/>
              <a:ext cx="241300" cy="246063"/>
            </a:xfrm>
            <a:prstGeom prst="rect">
              <a:avLst/>
            </a:prstGeom>
            <a:noFill/>
            <a:ln w="9525">
              <a:noFill/>
              <a:miter lim="800000"/>
              <a:headEnd/>
              <a:tailEnd/>
            </a:ln>
          </p:spPr>
        </p:pic>
        <p:pic>
          <p:nvPicPr>
            <p:cNvPr id="82" name="Picture 7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712788" y="2174875"/>
              <a:ext cx="241300" cy="246063"/>
            </a:xfrm>
            <a:prstGeom prst="rect">
              <a:avLst/>
            </a:prstGeom>
            <a:noFill/>
            <a:ln w="9525">
              <a:noFill/>
              <a:miter lim="800000"/>
              <a:headEnd/>
              <a:tailEnd/>
            </a:ln>
          </p:spPr>
        </p:pic>
        <p:pic>
          <p:nvPicPr>
            <p:cNvPr id="83" name="Picture 81"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977900" y="2459038"/>
              <a:ext cx="241300" cy="246062"/>
            </a:xfrm>
            <a:prstGeom prst="rect">
              <a:avLst/>
            </a:prstGeom>
            <a:noFill/>
            <a:ln w="9525">
              <a:noFill/>
              <a:miter lim="800000"/>
              <a:headEnd/>
              <a:tailEnd/>
            </a:ln>
          </p:spPr>
        </p:pic>
        <p:pic>
          <p:nvPicPr>
            <p:cNvPr id="84"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1101725" y="1724025"/>
              <a:ext cx="239713" cy="246063"/>
            </a:xfrm>
            <a:prstGeom prst="rect">
              <a:avLst/>
            </a:prstGeom>
            <a:noFill/>
            <a:ln w="9525">
              <a:noFill/>
              <a:miter lim="800000"/>
              <a:headEnd/>
              <a:tailEnd/>
            </a:ln>
          </p:spPr>
        </p:pic>
        <p:pic>
          <p:nvPicPr>
            <p:cNvPr id="85"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852488" y="1787525"/>
              <a:ext cx="241300" cy="246063"/>
            </a:xfrm>
            <a:prstGeom prst="rect">
              <a:avLst/>
            </a:prstGeom>
            <a:noFill/>
            <a:ln w="9525">
              <a:noFill/>
              <a:miter lim="800000"/>
              <a:headEnd/>
              <a:tailEnd/>
            </a:ln>
          </p:spPr>
        </p:pic>
        <p:pic>
          <p:nvPicPr>
            <p:cNvPr id="86"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887788" y="1587500"/>
              <a:ext cx="282575" cy="288925"/>
            </a:xfrm>
            <a:prstGeom prst="rect">
              <a:avLst/>
            </a:prstGeom>
            <a:noFill/>
            <a:ln w="9525">
              <a:noFill/>
              <a:miter lim="800000"/>
              <a:headEnd/>
              <a:tailEnd/>
            </a:ln>
          </p:spPr>
        </p:pic>
        <p:pic>
          <p:nvPicPr>
            <p:cNvPr id="87"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470150" y="1824038"/>
              <a:ext cx="282575" cy="288925"/>
            </a:xfrm>
            <a:prstGeom prst="rect">
              <a:avLst/>
            </a:prstGeom>
            <a:noFill/>
            <a:ln w="9525">
              <a:noFill/>
              <a:miter lim="800000"/>
              <a:headEnd/>
              <a:tailEnd/>
            </a:ln>
          </p:spPr>
        </p:pic>
        <p:pic>
          <p:nvPicPr>
            <p:cNvPr id="88"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636963" y="1651000"/>
              <a:ext cx="284162" cy="288925"/>
            </a:xfrm>
            <a:prstGeom prst="rect">
              <a:avLst/>
            </a:prstGeom>
            <a:noFill/>
            <a:ln w="9525">
              <a:noFill/>
              <a:miter lim="800000"/>
              <a:headEnd/>
              <a:tailEnd/>
            </a:ln>
          </p:spPr>
        </p:pic>
        <p:pic>
          <p:nvPicPr>
            <p:cNvPr id="89"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717800" y="1585913"/>
              <a:ext cx="282575" cy="288925"/>
            </a:xfrm>
            <a:prstGeom prst="rect">
              <a:avLst/>
            </a:prstGeom>
            <a:noFill/>
            <a:ln w="9525">
              <a:noFill/>
              <a:miter lim="800000"/>
              <a:headEnd/>
              <a:tailEnd/>
            </a:ln>
          </p:spPr>
        </p:pic>
        <p:pic>
          <p:nvPicPr>
            <p:cNvPr id="90"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879725" y="1906588"/>
              <a:ext cx="282575" cy="288925"/>
            </a:xfrm>
            <a:prstGeom prst="rect">
              <a:avLst/>
            </a:prstGeom>
            <a:noFill/>
            <a:ln w="9525">
              <a:noFill/>
              <a:miter lim="800000"/>
              <a:headEnd/>
              <a:tailEnd/>
            </a:ln>
          </p:spPr>
        </p:pic>
        <p:pic>
          <p:nvPicPr>
            <p:cNvPr id="91"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270250" y="1906588"/>
              <a:ext cx="282575" cy="288925"/>
            </a:xfrm>
            <a:prstGeom prst="rect">
              <a:avLst/>
            </a:prstGeom>
            <a:noFill/>
            <a:ln w="9525">
              <a:noFill/>
              <a:miter lim="800000"/>
              <a:headEnd/>
              <a:tailEnd/>
            </a:ln>
          </p:spPr>
        </p:pic>
        <p:pic>
          <p:nvPicPr>
            <p:cNvPr id="92"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08275" y="1558925"/>
              <a:ext cx="282575" cy="288925"/>
            </a:xfrm>
            <a:prstGeom prst="rect">
              <a:avLst/>
            </a:prstGeom>
            <a:noFill/>
            <a:ln w="9525">
              <a:noFill/>
              <a:miter lim="800000"/>
              <a:headEnd/>
              <a:tailEnd/>
            </a:ln>
          </p:spPr>
        </p:pic>
        <p:pic>
          <p:nvPicPr>
            <p:cNvPr id="93"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424113" y="1428750"/>
              <a:ext cx="282575" cy="288925"/>
            </a:xfrm>
            <a:prstGeom prst="rect">
              <a:avLst/>
            </a:prstGeom>
            <a:noFill/>
            <a:ln w="9525">
              <a:noFill/>
              <a:miter lim="800000"/>
              <a:headEnd/>
              <a:tailEnd/>
            </a:ln>
          </p:spPr>
        </p:pic>
        <p:pic>
          <p:nvPicPr>
            <p:cNvPr id="94"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625475" y="1531938"/>
              <a:ext cx="296863" cy="304800"/>
            </a:xfrm>
            <a:prstGeom prst="rect">
              <a:avLst/>
            </a:prstGeom>
            <a:noFill/>
            <a:ln w="9525">
              <a:noFill/>
              <a:miter lim="800000"/>
              <a:headEnd/>
              <a:tailEnd/>
            </a:ln>
          </p:spPr>
        </p:pic>
        <p:pic>
          <p:nvPicPr>
            <p:cNvPr id="95"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225675" y="1671638"/>
              <a:ext cx="241300" cy="247650"/>
            </a:xfrm>
            <a:prstGeom prst="rect">
              <a:avLst/>
            </a:prstGeom>
            <a:noFill/>
            <a:ln w="9525">
              <a:noFill/>
              <a:miter lim="800000"/>
              <a:headEnd/>
              <a:tailEnd/>
            </a:ln>
          </p:spPr>
        </p:pic>
        <p:pic>
          <p:nvPicPr>
            <p:cNvPr id="96"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808038" y="1908175"/>
              <a:ext cx="241300" cy="247650"/>
            </a:xfrm>
            <a:prstGeom prst="rect">
              <a:avLst/>
            </a:prstGeom>
            <a:noFill/>
            <a:ln w="9525">
              <a:noFill/>
              <a:miter lim="800000"/>
              <a:headEnd/>
              <a:tailEnd/>
            </a:ln>
          </p:spPr>
        </p:pic>
        <p:pic>
          <p:nvPicPr>
            <p:cNvPr id="97" name="Picture 75"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1446213" y="1457325"/>
              <a:ext cx="241300" cy="247650"/>
            </a:xfrm>
            <a:prstGeom prst="rect">
              <a:avLst/>
            </a:prstGeom>
            <a:noFill/>
            <a:ln w="9525">
              <a:noFill/>
              <a:miter lim="800000"/>
              <a:headEnd/>
              <a:tailEnd/>
            </a:ln>
          </p:spPr>
        </p:pic>
        <p:pic>
          <p:nvPicPr>
            <p:cNvPr id="98"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1974850" y="1735138"/>
              <a:ext cx="242888" cy="247650"/>
            </a:xfrm>
            <a:prstGeom prst="rect">
              <a:avLst/>
            </a:prstGeom>
            <a:noFill/>
            <a:ln w="9525">
              <a:noFill/>
              <a:miter lim="800000"/>
              <a:headEnd/>
              <a:tailEnd/>
            </a:ln>
          </p:spPr>
        </p:pic>
        <p:pic>
          <p:nvPicPr>
            <p:cNvPr id="99"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1055688" y="1670050"/>
              <a:ext cx="241300" cy="247650"/>
            </a:xfrm>
            <a:prstGeom prst="rect">
              <a:avLst/>
            </a:prstGeom>
            <a:noFill/>
            <a:ln w="9525">
              <a:noFill/>
              <a:miter lim="800000"/>
              <a:headEnd/>
              <a:tailEnd/>
            </a:ln>
          </p:spPr>
        </p:pic>
        <p:pic>
          <p:nvPicPr>
            <p:cNvPr id="100"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1217613" y="1990725"/>
              <a:ext cx="241300" cy="247650"/>
            </a:xfrm>
            <a:prstGeom prst="rect">
              <a:avLst/>
            </a:prstGeom>
            <a:noFill/>
            <a:ln w="9525">
              <a:noFill/>
              <a:miter lim="800000"/>
              <a:headEnd/>
              <a:tailEnd/>
            </a:ln>
          </p:spPr>
        </p:pic>
        <p:pic>
          <p:nvPicPr>
            <p:cNvPr id="101"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608138" y="1990725"/>
              <a:ext cx="241300" cy="247650"/>
            </a:xfrm>
            <a:prstGeom prst="rect">
              <a:avLst/>
            </a:prstGeom>
            <a:noFill/>
            <a:ln w="9525">
              <a:noFill/>
              <a:miter lim="800000"/>
              <a:headEnd/>
              <a:tailEnd/>
            </a:ln>
          </p:spPr>
        </p:pic>
        <p:pic>
          <p:nvPicPr>
            <p:cNvPr id="102" name="Picture 84"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1697038" y="1497013"/>
              <a:ext cx="241300" cy="246062"/>
            </a:xfrm>
            <a:prstGeom prst="rect">
              <a:avLst/>
            </a:prstGeom>
            <a:noFill/>
            <a:ln w="9525">
              <a:noFill/>
              <a:miter lim="800000"/>
              <a:headEnd/>
              <a:tailEnd/>
            </a:ln>
          </p:spPr>
        </p:pic>
        <p:pic>
          <p:nvPicPr>
            <p:cNvPr id="103"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046163" y="1643063"/>
              <a:ext cx="241300" cy="247650"/>
            </a:xfrm>
            <a:prstGeom prst="rect">
              <a:avLst/>
            </a:prstGeom>
            <a:noFill/>
            <a:ln w="9525">
              <a:noFill/>
              <a:miter lim="800000"/>
              <a:headEnd/>
              <a:tailEnd/>
            </a:ln>
          </p:spPr>
        </p:pic>
        <p:pic>
          <p:nvPicPr>
            <p:cNvPr id="104"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62000" y="1512888"/>
              <a:ext cx="241300" cy="247650"/>
            </a:xfrm>
            <a:prstGeom prst="rect">
              <a:avLst/>
            </a:prstGeom>
            <a:noFill/>
            <a:ln w="9525">
              <a:noFill/>
              <a:miter lim="800000"/>
              <a:headEnd/>
              <a:tailEnd/>
            </a:ln>
          </p:spPr>
        </p:pic>
        <p:pic>
          <p:nvPicPr>
            <p:cNvPr id="105" name="Picture 8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287463" y="1452563"/>
              <a:ext cx="241300" cy="247650"/>
            </a:xfrm>
            <a:prstGeom prst="rect">
              <a:avLst/>
            </a:prstGeom>
            <a:noFill/>
            <a:ln w="9525">
              <a:noFill/>
              <a:miter lim="800000"/>
              <a:headEnd/>
              <a:tailEnd/>
            </a:ln>
          </p:spPr>
        </p:pic>
        <p:pic>
          <p:nvPicPr>
            <p:cNvPr id="106"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875088" y="3454400"/>
              <a:ext cx="295275" cy="303213"/>
            </a:xfrm>
            <a:prstGeom prst="rect">
              <a:avLst/>
            </a:prstGeom>
            <a:noFill/>
            <a:ln w="9525">
              <a:noFill/>
              <a:miter lim="800000"/>
              <a:headEnd/>
              <a:tailEnd/>
            </a:ln>
          </p:spPr>
        </p:pic>
        <p:pic>
          <p:nvPicPr>
            <p:cNvPr id="107"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457450" y="3690938"/>
              <a:ext cx="295275" cy="303212"/>
            </a:xfrm>
            <a:prstGeom prst="rect">
              <a:avLst/>
            </a:prstGeom>
            <a:noFill/>
            <a:ln w="9525">
              <a:noFill/>
              <a:miter lim="800000"/>
              <a:headEnd/>
              <a:tailEnd/>
            </a:ln>
          </p:spPr>
        </p:pic>
        <p:pic>
          <p:nvPicPr>
            <p:cNvPr id="108" name="Picture 75"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3095625" y="3240088"/>
              <a:ext cx="295275" cy="303212"/>
            </a:xfrm>
            <a:prstGeom prst="rect">
              <a:avLst/>
            </a:prstGeom>
            <a:noFill/>
            <a:ln w="9525">
              <a:noFill/>
              <a:miter lim="800000"/>
              <a:headEnd/>
              <a:tailEnd/>
            </a:ln>
          </p:spPr>
        </p:pic>
        <p:pic>
          <p:nvPicPr>
            <p:cNvPr id="109"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624263" y="3517900"/>
              <a:ext cx="296862" cy="303213"/>
            </a:xfrm>
            <a:prstGeom prst="rect">
              <a:avLst/>
            </a:prstGeom>
            <a:noFill/>
            <a:ln w="9525">
              <a:noFill/>
              <a:miter lim="800000"/>
              <a:headEnd/>
              <a:tailEnd/>
            </a:ln>
          </p:spPr>
        </p:pic>
        <p:pic>
          <p:nvPicPr>
            <p:cNvPr id="110" name="Picture 7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484563" y="2911475"/>
              <a:ext cx="295275" cy="303213"/>
            </a:xfrm>
            <a:prstGeom prst="rect">
              <a:avLst/>
            </a:prstGeom>
            <a:noFill/>
            <a:ln w="9525">
              <a:noFill/>
              <a:miter lim="800000"/>
              <a:headEnd/>
              <a:tailEnd/>
            </a:ln>
          </p:spPr>
        </p:pic>
        <p:pic>
          <p:nvPicPr>
            <p:cNvPr id="111"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705100" y="3452813"/>
              <a:ext cx="295275" cy="303212"/>
            </a:xfrm>
            <a:prstGeom prst="rect">
              <a:avLst/>
            </a:prstGeom>
            <a:noFill/>
            <a:ln w="9525">
              <a:noFill/>
              <a:miter lim="800000"/>
              <a:headEnd/>
              <a:tailEnd/>
            </a:ln>
          </p:spPr>
        </p:pic>
        <p:pic>
          <p:nvPicPr>
            <p:cNvPr id="112" name="Picture 79"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33388" y="3197225"/>
              <a:ext cx="296862" cy="303213"/>
            </a:xfrm>
            <a:prstGeom prst="rect">
              <a:avLst/>
            </a:prstGeom>
            <a:noFill/>
            <a:ln w="9525">
              <a:noFill/>
              <a:miter lim="800000"/>
              <a:headEnd/>
              <a:tailEnd/>
            </a:ln>
          </p:spPr>
        </p:pic>
        <p:pic>
          <p:nvPicPr>
            <p:cNvPr id="113" name="Picture 80"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990850" y="2928938"/>
              <a:ext cx="295275" cy="303212"/>
            </a:xfrm>
            <a:prstGeom prst="rect">
              <a:avLst/>
            </a:prstGeom>
            <a:noFill/>
            <a:ln w="9525">
              <a:noFill/>
              <a:miter lim="800000"/>
              <a:headEnd/>
              <a:tailEnd/>
            </a:ln>
          </p:spPr>
        </p:pic>
        <p:pic>
          <p:nvPicPr>
            <p:cNvPr id="114" name="Picture 81"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749675" y="3195638"/>
              <a:ext cx="295275" cy="303212"/>
            </a:xfrm>
            <a:prstGeom prst="rect">
              <a:avLst/>
            </a:prstGeom>
            <a:noFill/>
            <a:ln w="9525">
              <a:noFill/>
              <a:miter lim="800000"/>
              <a:headEnd/>
              <a:tailEnd/>
            </a:ln>
          </p:spPr>
        </p:pic>
        <p:pic>
          <p:nvPicPr>
            <p:cNvPr id="115"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867025" y="3773488"/>
              <a:ext cx="295275" cy="303212"/>
            </a:xfrm>
            <a:prstGeom prst="rect">
              <a:avLst/>
            </a:prstGeom>
            <a:noFill/>
            <a:ln w="9525">
              <a:noFill/>
              <a:miter lim="800000"/>
              <a:headEnd/>
              <a:tailEnd/>
            </a:ln>
          </p:spPr>
        </p:pic>
        <p:pic>
          <p:nvPicPr>
            <p:cNvPr id="116"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257550" y="3773488"/>
              <a:ext cx="295275" cy="303212"/>
            </a:xfrm>
            <a:prstGeom prst="rect">
              <a:avLst/>
            </a:prstGeom>
            <a:noFill/>
            <a:ln w="9525">
              <a:noFill/>
              <a:miter lim="800000"/>
              <a:headEnd/>
              <a:tailEnd/>
            </a:ln>
          </p:spPr>
        </p:pic>
        <p:pic>
          <p:nvPicPr>
            <p:cNvPr id="117" name="Picture 84"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346450" y="3279775"/>
              <a:ext cx="295275" cy="301625"/>
            </a:xfrm>
            <a:prstGeom prst="rect">
              <a:avLst/>
            </a:prstGeom>
            <a:noFill/>
            <a:ln w="9525">
              <a:noFill/>
              <a:miter lim="800000"/>
              <a:headEnd/>
              <a:tailEnd/>
            </a:ln>
          </p:spPr>
        </p:pic>
        <p:pic>
          <p:nvPicPr>
            <p:cNvPr id="118"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695575" y="3425825"/>
              <a:ext cx="295275" cy="303213"/>
            </a:xfrm>
            <a:prstGeom prst="rect">
              <a:avLst/>
            </a:prstGeom>
            <a:noFill/>
            <a:ln w="9525">
              <a:noFill/>
              <a:miter lim="800000"/>
              <a:headEnd/>
              <a:tailEnd/>
            </a:ln>
          </p:spPr>
        </p:pic>
        <p:pic>
          <p:nvPicPr>
            <p:cNvPr id="119"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411413" y="3295650"/>
              <a:ext cx="295275" cy="303213"/>
            </a:xfrm>
            <a:prstGeom prst="rect">
              <a:avLst/>
            </a:prstGeom>
            <a:noFill/>
            <a:ln w="9525">
              <a:noFill/>
              <a:miter lim="800000"/>
              <a:headEnd/>
              <a:tailEnd/>
            </a:ln>
          </p:spPr>
        </p:pic>
        <p:pic>
          <p:nvPicPr>
            <p:cNvPr id="120" name="Picture 8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936875" y="3235325"/>
              <a:ext cx="295275" cy="303213"/>
            </a:xfrm>
            <a:prstGeom prst="rect">
              <a:avLst/>
            </a:prstGeom>
            <a:noFill/>
            <a:ln w="9525">
              <a:noFill/>
              <a:miter lim="800000"/>
              <a:headEnd/>
              <a:tailEnd/>
            </a:ln>
          </p:spPr>
        </p:pic>
        <p:pic>
          <p:nvPicPr>
            <p:cNvPr id="121"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857625" y="3130550"/>
              <a:ext cx="239713" cy="246063"/>
            </a:xfrm>
            <a:prstGeom prst="rect">
              <a:avLst/>
            </a:prstGeom>
            <a:noFill/>
            <a:ln w="9525">
              <a:noFill/>
              <a:miter lim="800000"/>
              <a:headEnd/>
              <a:tailEnd/>
            </a:ln>
          </p:spPr>
        </p:pic>
        <p:pic>
          <p:nvPicPr>
            <p:cNvPr id="122"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2273300" y="3527425"/>
              <a:ext cx="241300" cy="246063"/>
            </a:xfrm>
            <a:prstGeom prst="rect">
              <a:avLst/>
            </a:prstGeom>
            <a:noFill/>
            <a:ln w="9525">
              <a:noFill/>
              <a:miter lim="800000"/>
              <a:headEnd/>
              <a:tailEnd/>
            </a:ln>
          </p:spPr>
        </p:pic>
        <p:pic>
          <p:nvPicPr>
            <p:cNvPr id="123"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855663" y="3763963"/>
              <a:ext cx="241300" cy="246062"/>
            </a:xfrm>
            <a:prstGeom prst="rect">
              <a:avLst/>
            </a:prstGeom>
            <a:noFill/>
            <a:ln w="9525">
              <a:noFill/>
              <a:miter lim="800000"/>
              <a:headEnd/>
              <a:tailEnd/>
            </a:ln>
          </p:spPr>
        </p:pic>
        <p:pic>
          <p:nvPicPr>
            <p:cNvPr id="124" name="Picture 75"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1493838" y="3313113"/>
              <a:ext cx="241300" cy="246062"/>
            </a:xfrm>
            <a:prstGeom prst="rect">
              <a:avLst/>
            </a:prstGeom>
            <a:noFill/>
            <a:ln w="9525">
              <a:noFill/>
              <a:miter lim="800000"/>
              <a:headEnd/>
              <a:tailEnd/>
            </a:ln>
          </p:spPr>
        </p:pic>
        <p:pic>
          <p:nvPicPr>
            <p:cNvPr id="125"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2024063" y="3590925"/>
              <a:ext cx="241300" cy="246063"/>
            </a:xfrm>
            <a:prstGeom prst="rect">
              <a:avLst/>
            </a:prstGeom>
            <a:noFill/>
            <a:ln w="9525">
              <a:noFill/>
              <a:miter lim="800000"/>
              <a:headEnd/>
              <a:tailEnd/>
            </a:ln>
          </p:spPr>
        </p:pic>
        <p:pic>
          <p:nvPicPr>
            <p:cNvPr id="126" name="Picture 7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882775" y="2984500"/>
              <a:ext cx="241300" cy="246063"/>
            </a:xfrm>
            <a:prstGeom prst="rect">
              <a:avLst/>
            </a:prstGeom>
            <a:noFill/>
            <a:ln w="9525">
              <a:noFill/>
              <a:miter lim="800000"/>
              <a:headEnd/>
              <a:tailEnd/>
            </a:ln>
          </p:spPr>
        </p:pic>
        <p:pic>
          <p:nvPicPr>
            <p:cNvPr id="127" name="Picture 78" descr="pi0025-48"/>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1103313" y="3525838"/>
              <a:ext cx="241300" cy="246062"/>
            </a:xfrm>
            <a:prstGeom prst="rect">
              <a:avLst/>
            </a:prstGeom>
            <a:noFill/>
            <a:ln w="9525">
              <a:noFill/>
              <a:miter lim="800000"/>
              <a:headEnd/>
              <a:tailEnd/>
            </a:ln>
          </p:spPr>
        </p:pic>
        <p:pic>
          <p:nvPicPr>
            <p:cNvPr id="128"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712788" y="3063875"/>
              <a:ext cx="241300" cy="246063"/>
            </a:xfrm>
            <a:prstGeom prst="rect">
              <a:avLst/>
            </a:prstGeom>
            <a:noFill/>
            <a:ln w="9525">
              <a:noFill/>
              <a:miter lim="800000"/>
              <a:headEnd/>
              <a:tailEnd/>
            </a:ln>
          </p:spPr>
        </p:pic>
        <p:pic>
          <p:nvPicPr>
            <p:cNvPr id="129" name="Picture 80"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1389063" y="3001963"/>
              <a:ext cx="241300" cy="246062"/>
            </a:xfrm>
            <a:prstGeom prst="rect">
              <a:avLst/>
            </a:prstGeom>
            <a:noFill/>
            <a:ln w="9525">
              <a:noFill/>
              <a:miter lim="800000"/>
              <a:headEnd/>
              <a:tailEnd/>
            </a:ln>
          </p:spPr>
        </p:pic>
        <p:pic>
          <p:nvPicPr>
            <p:cNvPr id="130" name="Picture 81"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47888" y="3268663"/>
              <a:ext cx="241300" cy="246062"/>
            </a:xfrm>
            <a:prstGeom prst="rect">
              <a:avLst/>
            </a:prstGeom>
            <a:noFill/>
            <a:ln w="9525">
              <a:noFill/>
              <a:miter lim="800000"/>
              <a:headEnd/>
              <a:tailEnd/>
            </a:ln>
          </p:spPr>
        </p:pic>
        <p:pic>
          <p:nvPicPr>
            <p:cNvPr id="131" name="Picture 82" descr="pi0023-48"/>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1265238" y="3846513"/>
              <a:ext cx="241300" cy="246062"/>
            </a:xfrm>
            <a:prstGeom prst="rect">
              <a:avLst/>
            </a:prstGeom>
            <a:noFill/>
            <a:ln w="9525">
              <a:noFill/>
              <a:miter lim="800000"/>
              <a:headEnd/>
              <a:tailEnd/>
            </a:ln>
          </p:spPr>
        </p:pic>
        <p:pic>
          <p:nvPicPr>
            <p:cNvPr id="132" name="Picture 8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1655763" y="3846513"/>
              <a:ext cx="241300" cy="246062"/>
            </a:xfrm>
            <a:prstGeom prst="rect">
              <a:avLst/>
            </a:prstGeom>
            <a:noFill/>
            <a:ln w="9525">
              <a:noFill/>
              <a:miter lim="800000"/>
              <a:headEnd/>
              <a:tailEnd/>
            </a:ln>
          </p:spPr>
        </p:pic>
        <p:pic>
          <p:nvPicPr>
            <p:cNvPr id="133" name="Picture 84"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1744663" y="3352800"/>
              <a:ext cx="241300" cy="244475"/>
            </a:xfrm>
            <a:prstGeom prst="rect">
              <a:avLst/>
            </a:prstGeom>
            <a:noFill/>
            <a:ln w="9525">
              <a:noFill/>
              <a:miter lim="800000"/>
              <a:headEnd/>
              <a:tailEnd/>
            </a:ln>
          </p:spPr>
        </p:pic>
        <p:pic>
          <p:nvPicPr>
            <p:cNvPr id="134" name="Picture 85"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1093788" y="3498850"/>
              <a:ext cx="241300" cy="246063"/>
            </a:xfrm>
            <a:prstGeom prst="rect">
              <a:avLst/>
            </a:prstGeom>
            <a:noFill/>
            <a:ln w="9525">
              <a:noFill/>
              <a:miter lim="800000"/>
              <a:headEnd/>
              <a:tailEnd/>
            </a:ln>
          </p:spPr>
        </p:pic>
        <p:pic>
          <p:nvPicPr>
            <p:cNvPr id="135" name="Picture 86"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809625" y="3368675"/>
              <a:ext cx="241300" cy="246063"/>
            </a:xfrm>
            <a:prstGeom prst="rect">
              <a:avLst/>
            </a:prstGeom>
            <a:noFill/>
            <a:ln w="9525">
              <a:noFill/>
              <a:miter lim="800000"/>
              <a:headEnd/>
              <a:tailEnd/>
            </a:ln>
          </p:spPr>
        </p:pic>
        <p:pic>
          <p:nvPicPr>
            <p:cNvPr id="136" name="Picture 8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335088" y="3308350"/>
              <a:ext cx="241300" cy="246063"/>
            </a:xfrm>
            <a:prstGeom prst="rect">
              <a:avLst/>
            </a:prstGeom>
            <a:noFill/>
            <a:ln w="9525">
              <a:noFill/>
              <a:miter lim="800000"/>
              <a:headEnd/>
              <a:tailEnd/>
            </a:ln>
          </p:spPr>
        </p:pic>
        <p:pic>
          <p:nvPicPr>
            <p:cNvPr id="137"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522663" y="2644775"/>
              <a:ext cx="296862" cy="303213"/>
            </a:xfrm>
            <a:prstGeom prst="rect">
              <a:avLst/>
            </a:prstGeom>
            <a:noFill/>
            <a:ln w="9525">
              <a:noFill/>
              <a:miter lim="800000"/>
              <a:headEnd/>
              <a:tailEnd/>
            </a:ln>
          </p:spPr>
        </p:pic>
        <p:pic>
          <p:nvPicPr>
            <p:cNvPr id="138" name="Picture 78" descr="pi0025-48"/>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3770313" y="2406650"/>
              <a:ext cx="296862" cy="303213"/>
            </a:xfrm>
            <a:prstGeom prst="rect">
              <a:avLst/>
            </a:prstGeom>
            <a:noFill/>
            <a:ln w="9525">
              <a:noFill/>
              <a:miter lim="800000"/>
              <a:headEnd/>
              <a:tailEnd/>
            </a:ln>
          </p:spPr>
        </p:pic>
        <p:pic>
          <p:nvPicPr>
            <p:cNvPr id="139"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3379788" y="1944688"/>
              <a:ext cx="296862" cy="303212"/>
            </a:xfrm>
            <a:prstGeom prst="rect">
              <a:avLst/>
            </a:prstGeom>
            <a:noFill/>
            <a:ln w="9525">
              <a:noFill/>
              <a:miter lim="800000"/>
              <a:headEnd/>
              <a:tailEnd/>
            </a:ln>
          </p:spPr>
        </p:pic>
        <p:pic>
          <p:nvPicPr>
            <p:cNvPr id="140" name="Picture 82" descr="pi0023-48"/>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3932238" y="2727325"/>
              <a:ext cx="296862" cy="303213"/>
            </a:xfrm>
            <a:prstGeom prst="rect">
              <a:avLst/>
            </a:prstGeom>
            <a:noFill/>
            <a:ln w="9525">
              <a:noFill/>
              <a:miter lim="800000"/>
              <a:headEnd/>
              <a:tailEnd/>
            </a:ln>
          </p:spPr>
        </p:pic>
        <p:pic>
          <p:nvPicPr>
            <p:cNvPr id="141" name="Picture 85"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3760788" y="2379663"/>
              <a:ext cx="296862" cy="303212"/>
            </a:xfrm>
            <a:prstGeom prst="rect">
              <a:avLst/>
            </a:prstGeom>
            <a:noFill/>
            <a:ln w="9525">
              <a:noFill/>
              <a:miter lim="800000"/>
              <a:headEnd/>
              <a:tailEnd/>
            </a:ln>
          </p:spPr>
        </p:pic>
        <p:pic>
          <p:nvPicPr>
            <p:cNvPr id="142"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395663" y="2481263"/>
              <a:ext cx="241300" cy="246062"/>
            </a:xfrm>
            <a:prstGeom prst="rect">
              <a:avLst/>
            </a:prstGeom>
            <a:noFill/>
            <a:ln w="9525">
              <a:noFill/>
              <a:miter lim="800000"/>
              <a:headEnd/>
              <a:tailEnd/>
            </a:ln>
          </p:spPr>
        </p:pic>
        <p:pic>
          <p:nvPicPr>
            <p:cNvPr id="143"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978025" y="2717800"/>
              <a:ext cx="241300" cy="246063"/>
            </a:xfrm>
            <a:prstGeom prst="rect">
              <a:avLst/>
            </a:prstGeom>
            <a:noFill/>
            <a:ln w="9525">
              <a:noFill/>
              <a:miter lim="800000"/>
              <a:headEnd/>
              <a:tailEnd/>
            </a:ln>
          </p:spPr>
        </p:pic>
        <p:pic>
          <p:nvPicPr>
            <p:cNvPr id="144" name="Picture 75"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616200" y="2266950"/>
              <a:ext cx="241300" cy="246063"/>
            </a:xfrm>
            <a:prstGeom prst="rect">
              <a:avLst/>
            </a:prstGeom>
            <a:noFill/>
            <a:ln w="9525">
              <a:noFill/>
              <a:miter lim="800000"/>
              <a:headEnd/>
              <a:tailEnd/>
            </a:ln>
          </p:spPr>
        </p:pic>
        <p:pic>
          <p:nvPicPr>
            <p:cNvPr id="145"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144838" y="2544763"/>
              <a:ext cx="242887" cy="246062"/>
            </a:xfrm>
            <a:prstGeom prst="rect">
              <a:avLst/>
            </a:prstGeom>
            <a:noFill/>
            <a:ln w="9525">
              <a:noFill/>
              <a:miter lim="800000"/>
              <a:headEnd/>
              <a:tailEnd/>
            </a:ln>
          </p:spPr>
        </p:pic>
        <p:pic>
          <p:nvPicPr>
            <p:cNvPr id="146" name="Picture 7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005138" y="1938338"/>
              <a:ext cx="241300" cy="246062"/>
            </a:xfrm>
            <a:prstGeom prst="rect">
              <a:avLst/>
            </a:prstGeom>
            <a:noFill/>
            <a:ln w="9525">
              <a:noFill/>
              <a:miter lim="800000"/>
              <a:headEnd/>
              <a:tailEnd/>
            </a:ln>
          </p:spPr>
        </p:pic>
        <p:pic>
          <p:nvPicPr>
            <p:cNvPr id="147"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382588" y="2247900"/>
              <a:ext cx="241300" cy="246063"/>
            </a:xfrm>
            <a:prstGeom prst="rect">
              <a:avLst/>
            </a:prstGeom>
            <a:noFill/>
            <a:ln w="9525">
              <a:noFill/>
              <a:miter lim="800000"/>
              <a:headEnd/>
              <a:tailEnd/>
            </a:ln>
          </p:spPr>
        </p:pic>
        <p:pic>
          <p:nvPicPr>
            <p:cNvPr id="148" name="Picture 79"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835150" y="2017713"/>
              <a:ext cx="241300" cy="246062"/>
            </a:xfrm>
            <a:prstGeom prst="rect">
              <a:avLst/>
            </a:prstGeom>
            <a:noFill/>
            <a:ln w="9525">
              <a:noFill/>
              <a:miter lim="800000"/>
              <a:headEnd/>
              <a:tailEnd/>
            </a:ln>
          </p:spPr>
        </p:pic>
        <p:pic>
          <p:nvPicPr>
            <p:cNvPr id="149" name="Picture 80"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3579813" y="1981200"/>
              <a:ext cx="241300" cy="247650"/>
            </a:xfrm>
            <a:prstGeom prst="rect">
              <a:avLst/>
            </a:prstGeom>
            <a:noFill/>
            <a:ln w="9525">
              <a:noFill/>
              <a:miter lim="800000"/>
              <a:headEnd/>
              <a:tailEnd/>
            </a:ln>
          </p:spPr>
        </p:pic>
        <p:pic>
          <p:nvPicPr>
            <p:cNvPr id="150" name="Picture 81"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270250" y="2222500"/>
              <a:ext cx="241300" cy="246063"/>
            </a:xfrm>
            <a:prstGeom prst="rect">
              <a:avLst/>
            </a:prstGeom>
            <a:noFill/>
            <a:ln w="9525">
              <a:noFill/>
              <a:miter lim="800000"/>
              <a:headEnd/>
              <a:tailEnd/>
            </a:ln>
          </p:spPr>
        </p:pic>
        <p:pic>
          <p:nvPicPr>
            <p:cNvPr id="151"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387600" y="2800350"/>
              <a:ext cx="241300" cy="246063"/>
            </a:xfrm>
            <a:prstGeom prst="rect">
              <a:avLst/>
            </a:prstGeom>
            <a:noFill/>
            <a:ln w="9525">
              <a:noFill/>
              <a:miter lim="800000"/>
              <a:headEnd/>
              <a:tailEnd/>
            </a:ln>
          </p:spPr>
        </p:pic>
        <p:pic>
          <p:nvPicPr>
            <p:cNvPr id="152"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78125" y="2800350"/>
              <a:ext cx="241300" cy="246063"/>
            </a:xfrm>
            <a:prstGeom prst="rect">
              <a:avLst/>
            </a:prstGeom>
            <a:noFill/>
            <a:ln w="9525">
              <a:noFill/>
              <a:miter lim="800000"/>
              <a:headEnd/>
              <a:tailEnd/>
            </a:ln>
          </p:spPr>
        </p:pic>
        <p:pic>
          <p:nvPicPr>
            <p:cNvPr id="153" name="Picture 84"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867025" y="2306638"/>
              <a:ext cx="241300" cy="246062"/>
            </a:xfrm>
            <a:prstGeom prst="rect">
              <a:avLst/>
            </a:prstGeom>
            <a:noFill/>
            <a:ln w="9525">
              <a:noFill/>
              <a:miter lim="800000"/>
              <a:headEnd/>
              <a:tailEnd/>
            </a:ln>
          </p:spPr>
        </p:pic>
        <p:pic>
          <p:nvPicPr>
            <p:cNvPr id="154"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4005263" y="2374900"/>
              <a:ext cx="241300" cy="247650"/>
            </a:xfrm>
            <a:prstGeom prst="rect">
              <a:avLst/>
            </a:prstGeom>
            <a:noFill/>
            <a:ln w="9525">
              <a:noFill/>
              <a:miter lim="800000"/>
              <a:headEnd/>
              <a:tailEnd/>
            </a:ln>
          </p:spPr>
        </p:pic>
        <p:pic>
          <p:nvPicPr>
            <p:cNvPr id="155"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476250" y="2039938"/>
              <a:ext cx="241300" cy="246062"/>
            </a:xfrm>
            <a:prstGeom prst="rect">
              <a:avLst/>
            </a:prstGeom>
            <a:noFill/>
            <a:ln w="9525">
              <a:noFill/>
              <a:miter lim="800000"/>
              <a:headEnd/>
              <a:tailEnd/>
            </a:ln>
          </p:spPr>
        </p:pic>
        <p:pic>
          <p:nvPicPr>
            <p:cNvPr id="156" name="Picture 8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457450" y="2262188"/>
              <a:ext cx="241300" cy="246062"/>
            </a:xfrm>
            <a:prstGeom prst="rect">
              <a:avLst/>
            </a:prstGeom>
            <a:noFill/>
            <a:ln w="9525">
              <a:noFill/>
              <a:miter lim="800000"/>
              <a:headEnd/>
              <a:tailEnd/>
            </a:ln>
          </p:spPr>
        </p:pic>
        <p:pic>
          <p:nvPicPr>
            <p:cNvPr id="157"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2728913" y="3081338"/>
              <a:ext cx="282575" cy="288925"/>
            </a:xfrm>
            <a:prstGeom prst="rect">
              <a:avLst/>
            </a:prstGeom>
            <a:noFill/>
            <a:ln w="9525">
              <a:noFill/>
              <a:miter lim="800000"/>
              <a:headEnd/>
              <a:tailEnd/>
            </a:ln>
          </p:spPr>
        </p:pic>
        <p:pic>
          <p:nvPicPr>
            <p:cNvPr id="158" name="Picture 74"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543050" y="3022600"/>
              <a:ext cx="282575" cy="288925"/>
            </a:xfrm>
            <a:prstGeom prst="rect">
              <a:avLst/>
            </a:prstGeom>
            <a:noFill/>
            <a:ln w="9525">
              <a:noFill/>
              <a:miter lim="800000"/>
              <a:headEnd/>
              <a:tailEnd/>
            </a:ln>
          </p:spPr>
        </p:pic>
        <p:pic>
          <p:nvPicPr>
            <p:cNvPr id="159" name="Picture 75"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2052638" y="1438275"/>
              <a:ext cx="282575" cy="288925"/>
            </a:xfrm>
            <a:prstGeom prst="rect">
              <a:avLst/>
            </a:prstGeom>
            <a:noFill/>
            <a:ln w="9525">
              <a:noFill/>
              <a:miter lim="800000"/>
              <a:headEnd/>
              <a:tailEnd/>
            </a:ln>
          </p:spPr>
        </p:pic>
        <p:pic>
          <p:nvPicPr>
            <p:cNvPr id="160"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341313" y="2797175"/>
              <a:ext cx="284162" cy="288925"/>
            </a:xfrm>
            <a:prstGeom prst="rect">
              <a:avLst/>
            </a:prstGeom>
            <a:noFill/>
            <a:ln w="9525">
              <a:noFill/>
              <a:miter lim="800000"/>
              <a:headEnd/>
              <a:tailEnd/>
            </a:ln>
          </p:spPr>
        </p:pic>
        <p:pic>
          <p:nvPicPr>
            <p:cNvPr id="161" name="Picture 7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570163" y="2243138"/>
              <a:ext cx="282575" cy="288925"/>
            </a:xfrm>
            <a:prstGeom prst="rect">
              <a:avLst/>
            </a:prstGeom>
            <a:noFill/>
            <a:ln w="9525">
              <a:noFill/>
              <a:miter lim="800000"/>
              <a:headEnd/>
              <a:tailEnd/>
            </a:ln>
          </p:spPr>
        </p:pic>
        <p:pic>
          <p:nvPicPr>
            <p:cNvPr id="162" name="Picture 78" descr="pi0025-48"/>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1790700" y="2784475"/>
              <a:ext cx="282575" cy="288925"/>
            </a:xfrm>
            <a:prstGeom prst="rect">
              <a:avLst/>
            </a:prstGeom>
            <a:noFill/>
            <a:ln w="9525">
              <a:noFill/>
              <a:miter lim="800000"/>
              <a:headEnd/>
              <a:tailEnd/>
            </a:ln>
          </p:spPr>
        </p:pic>
        <p:pic>
          <p:nvPicPr>
            <p:cNvPr id="163" name="Picture 79"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400175" y="2322513"/>
              <a:ext cx="282575" cy="288925"/>
            </a:xfrm>
            <a:prstGeom prst="rect">
              <a:avLst/>
            </a:prstGeom>
            <a:noFill/>
            <a:ln w="9525">
              <a:noFill/>
              <a:miter lim="800000"/>
              <a:headEnd/>
              <a:tailEnd/>
            </a:ln>
          </p:spPr>
        </p:pic>
        <p:pic>
          <p:nvPicPr>
            <p:cNvPr id="164" name="Picture 80"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3132138" y="1449388"/>
              <a:ext cx="282575" cy="288925"/>
            </a:xfrm>
            <a:prstGeom prst="rect">
              <a:avLst/>
            </a:prstGeom>
            <a:noFill/>
            <a:ln w="9525">
              <a:noFill/>
              <a:miter lim="800000"/>
              <a:headEnd/>
              <a:tailEnd/>
            </a:ln>
          </p:spPr>
        </p:pic>
        <p:pic>
          <p:nvPicPr>
            <p:cNvPr id="165" name="Picture 81"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835275" y="2527300"/>
              <a:ext cx="282575" cy="288925"/>
            </a:xfrm>
            <a:prstGeom prst="rect">
              <a:avLst/>
            </a:prstGeom>
            <a:noFill/>
            <a:ln w="9525">
              <a:noFill/>
              <a:miter lim="800000"/>
              <a:headEnd/>
              <a:tailEnd/>
            </a:ln>
          </p:spPr>
        </p:pic>
        <p:pic>
          <p:nvPicPr>
            <p:cNvPr id="166" name="Picture 82" descr="pi0023-48"/>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1952625" y="3105150"/>
              <a:ext cx="282575" cy="288925"/>
            </a:xfrm>
            <a:prstGeom prst="rect">
              <a:avLst/>
            </a:prstGeom>
            <a:noFill/>
            <a:ln w="9525">
              <a:noFill/>
              <a:miter lim="800000"/>
              <a:headEnd/>
              <a:tailEnd/>
            </a:ln>
          </p:spPr>
        </p:pic>
        <p:pic>
          <p:nvPicPr>
            <p:cNvPr id="167" name="Picture 8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539750" y="3452813"/>
              <a:ext cx="282575" cy="288925"/>
            </a:xfrm>
            <a:prstGeom prst="rect">
              <a:avLst/>
            </a:prstGeom>
            <a:noFill/>
            <a:ln w="9525">
              <a:noFill/>
              <a:miter lim="800000"/>
              <a:headEnd/>
              <a:tailEnd/>
            </a:ln>
          </p:spPr>
        </p:pic>
        <p:pic>
          <p:nvPicPr>
            <p:cNvPr id="168" name="Picture 84"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280988" y="1735138"/>
              <a:ext cx="282575" cy="287337"/>
            </a:xfrm>
            <a:prstGeom prst="rect">
              <a:avLst/>
            </a:prstGeom>
            <a:noFill/>
            <a:ln w="9525">
              <a:noFill/>
              <a:miter lim="800000"/>
              <a:headEnd/>
              <a:tailEnd/>
            </a:ln>
          </p:spPr>
        </p:pic>
        <p:pic>
          <p:nvPicPr>
            <p:cNvPr id="169" name="Picture 85" descr="pi0040-48"/>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1781175" y="2757488"/>
              <a:ext cx="282575" cy="288925"/>
            </a:xfrm>
            <a:prstGeom prst="rect">
              <a:avLst/>
            </a:prstGeom>
            <a:noFill/>
            <a:ln w="9525">
              <a:noFill/>
              <a:miter lim="800000"/>
              <a:headEnd/>
              <a:tailEnd/>
            </a:ln>
          </p:spPr>
        </p:pic>
        <p:pic>
          <p:nvPicPr>
            <p:cNvPr id="170" name="Picture 86" descr="pi0028-4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1497013" y="2627313"/>
              <a:ext cx="282575" cy="288925"/>
            </a:xfrm>
            <a:prstGeom prst="rect">
              <a:avLst/>
            </a:prstGeom>
            <a:noFill/>
            <a:ln w="9525">
              <a:noFill/>
              <a:miter lim="800000"/>
              <a:headEnd/>
              <a:tailEnd/>
            </a:ln>
          </p:spPr>
        </p:pic>
        <p:pic>
          <p:nvPicPr>
            <p:cNvPr id="171" name="Picture 8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660525" y="2309813"/>
              <a:ext cx="282575" cy="288925"/>
            </a:xfrm>
            <a:prstGeom prst="rect">
              <a:avLst/>
            </a:prstGeom>
            <a:noFill/>
            <a:ln w="9525">
              <a:noFill/>
              <a:miter lim="800000"/>
              <a:headEnd/>
              <a:tailEnd/>
            </a:ln>
          </p:spPr>
        </p:pic>
        <p:pic>
          <p:nvPicPr>
            <p:cNvPr id="172"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1255713" y="2870200"/>
              <a:ext cx="241300" cy="246063"/>
            </a:xfrm>
            <a:prstGeom prst="rect">
              <a:avLst/>
            </a:prstGeom>
            <a:noFill/>
            <a:ln w="9525">
              <a:noFill/>
              <a:miter lim="800000"/>
              <a:headEnd/>
              <a:tailEnd/>
            </a:ln>
          </p:spPr>
        </p:pic>
        <p:pic>
          <p:nvPicPr>
            <p:cNvPr id="173"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1006475" y="2933700"/>
              <a:ext cx="241300" cy="246063"/>
            </a:xfrm>
            <a:prstGeom prst="rect">
              <a:avLst/>
            </a:prstGeom>
            <a:noFill/>
            <a:ln w="9525">
              <a:noFill/>
              <a:miter lim="800000"/>
              <a:headEnd/>
              <a:tailEnd/>
            </a:ln>
          </p:spPr>
        </p:pic>
        <p:pic>
          <p:nvPicPr>
            <p:cNvPr id="174" name="Picture 77"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865188" y="2327275"/>
              <a:ext cx="241300" cy="246063"/>
            </a:xfrm>
            <a:prstGeom prst="rect">
              <a:avLst/>
            </a:prstGeom>
            <a:noFill/>
            <a:ln w="9525">
              <a:noFill/>
              <a:miter lim="800000"/>
              <a:headEnd/>
              <a:tailEnd/>
            </a:ln>
          </p:spPr>
        </p:pic>
        <p:pic>
          <p:nvPicPr>
            <p:cNvPr id="175" name="Picture 81" descr="pi0029-48"/>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1130300" y="2611438"/>
              <a:ext cx="241300" cy="246062"/>
            </a:xfrm>
            <a:prstGeom prst="rect">
              <a:avLst/>
            </a:prstGeom>
            <a:noFill/>
            <a:ln w="9525">
              <a:noFill/>
              <a:miter lim="800000"/>
              <a:headEnd/>
              <a:tailEnd/>
            </a:ln>
          </p:spPr>
        </p:pic>
        <p:pic>
          <p:nvPicPr>
            <p:cNvPr id="176"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1254125" y="1876425"/>
              <a:ext cx="239713" cy="246063"/>
            </a:xfrm>
            <a:prstGeom prst="rect">
              <a:avLst/>
            </a:prstGeom>
            <a:noFill/>
            <a:ln w="9525">
              <a:noFill/>
              <a:miter lim="800000"/>
              <a:headEnd/>
              <a:tailEnd/>
            </a:ln>
          </p:spPr>
        </p:pic>
        <p:pic>
          <p:nvPicPr>
            <p:cNvPr id="177" name="Picture 76" descr="pi0024-48"/>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1004888" y="1939925"/>
              <a:ext cx="241300" cy="246063"/>
            </a:xfrm>
            <a:prstGeom prst="rect">
              <a:avLst/>
            </a:prstGeom>
            <a:noFill/>
            <a:ln w="9525">
              <a:noFill/>
              <a:miter lim="800000"/>
              <a:headEnd/>
              <a:tailEnd/>
            </a:ln>
          </p:spPr>
        </p:pic>
        <p:pic>
          <p:nvPicPr>
            <p:cNvPr id="178"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330575" y="1641475"/>
              <a:ext cx="282575" cy="288925"/>
            </a:xfrm>
            <a:prstGeom prst="rect">
              <a:avLst/>
            </a:prstGeom>
            <a:noFill/>
            <a:ln w="9525">
              <a:noFill/>
              <a:miter lim="800000"/>
              <a:headEnd/>
              <a:tailEnd/>
            </a:ln>
          </p:spPr>
        </p:pic>
        <p:pic>
          <p:nvPicPr>
            <p:cNvPr id="179"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789363" y="1803400"/>
              <a:ext cx="284162" cy="288925"/>
            </a:xfrm>
            <a:prstGeom prst="rect">
              <a:avLst/>
            </a:prstGeom>
            <a:noFill/>
            <a:ln w="9525">
              <a:noFill/>
              <a:miter lim="800000"/>
              <a:headEnd/>
              <a:tailEnd/>
            </a:ln>
          </p:spPr>
        </p:pic>
        <p:pic>
          <p:nvPicPr>
            <p:cNvPr id="180"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870200" y="1738313"/>
              <a:ext cx="282575" cy="288925"/>
            </a:xfrm>
            <a:prstGeom prst="rect">
              <a:avLst/>
            </a:prstGeom>
            <a:noFill/>
            <a:ln w="9525">
              <a:noFill/>
              <a:miter lim="800000"/>
              <a:headEnd/>
              <a:tailEnd/>
            </a:ln>
          </p:spPr>
        </p:pic>
        <p:pic>
          <p:nvPicPr>
            <p:cNvPr id="181"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3032125" y="2058988"/>
              <a:ext cx="282575" cy="288925"/>
            </a:xfrm>
            <a:prstGeom prst="rect">
              <a:avLst/>
            </a:prstGeom>
            <a:noFill/>
            <a:ln w="9525">
              <a:noFill/>
              <a:miter lim="800000"/>
              <a:headEnd/>
              <a:tailEnd/>
            </a:ln>
          </p:spPr>
        </p:pic>
        <p:pic>
          <p:nvPicPr>
            <p:cNvPr id="182"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422650" y="2058988"/>
              <a:ext cx="282575" cy="288925"/>
            </a:xfrm>
            <a:prstGeom prst="rect">
              <a:avLst/>
            </a:prstGeom>
            <a:noFill/>
            <a:ln w="9525">
              <a:noFill/>
              <a:miter lim="800000"/>
              <a:headEnd/>
              <a:tailEnd/>
            </a:ln>
          </p:spPr>
        </p:pic>
        <p:pic>
          <p:nvPicPr>
            <p:cNvPr id="183"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860675" y="1711325"/>
              <a:ext cx="282575" cy="288925"/>
            </a:xfrm>
            <a:prstGeom prst="rect">
              <a:avLst/>
            </a:prstGeom>
            <a:noFill/>
            <a:ln w="9525">
              <a:noFill/>
              <a:miter lim="800000"/>
              <a:headEnd/>
              <a:tailEnd/>
            </a:ln>
          </p:spPr>
        </p:pic>
        <p:pic>
          <p:nvPicPr>
            <p:cNvPr id="184"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576513" y="1581150"/>
              <a:ext cx="282575" cy="288925"/>
            </a:xfrm>
            <a:prstGeom prst="rect">
              <a:avLst/>
            </a:prstGeom>
            <a:noFill/>
            <a:ln w="9525">
              <a:noFill/>
              <a:miter lim="800000"/>
              <a:headEnd/>
              <a:tailEnd/>
            </a:ln>
          </p:spPr>
        </p:pic>
        <p:pic>
          <p:nvPicPr>
            <p:cNvPr id="185" name="Picture 73" descr="pi0022-48"/>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777875" y="1684338"/>
              <a:ext cx="296863" cy="304800"/>
            </a:xfrm>
            <a:prstGeom prst="rect">
              <a:avLst/>
            </a:prstGeom>
            <a:noFill/>
            <a:ln w="9525">
              <a:noFill/>
              <a:miter lim="800000"/>
              <a:headEnd/>
              <a:tailEnd/>
            </a:ln>
          </p:spPr>
        </p:pic>
        <p:pic>
          <p:nvPicPr>
            <p:cNvPr id="186" name="Picture 7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378075" y="1824038"/>
              <a:ext cx="241300" cy="247650"/>
            </a:xfrm>
            <a:prstGeom prst="rect">
              <a:avLst/>
            </a:prstGeom>
            <a:noFill/>
            <a:ln w="9525">
              <a:noFill/>
              <a:miter lim="800000"/>
              <a:headEnd/>
              <a:tailEnd/>
            </a:ln>
          </p:spPr>
        </p:pic>
        <p:pic>
          <p:nvPicPr>
            <p:cNvPr id="187" name="Picture 74"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960438" y="2060575"/>
              <a:ext cx="241300" cy="247650"/>
            </a:xfrm>
            <a:prstGeom prst="rect">
              <a:avLst/>
            </a:prstGeom>
            <a:noFill/>
            <a:ln w="9525">
              <a:noFill/>
              <a:miter lim="800000"/>
              <a:headEnd/>
              <a:tailEnd/>
            </a:ln>
          </p:spPr>
        </p:pic>
        <p:pic>
          <p:nvPicPr>
            <p:cNvPr id="188" name="Picture 75"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1598613" y="1609725"/>
              <a:ext cx="241300" cy="247650"/>
            </a:xfrm>
            <a:prstGeom prst="rect">
              <a:avLst/>
            </a:prstGeom>
            <a:noFill/>
            <a:ln w="9525">
              <a:noFill/>
              <a:miter lim="800000"/>
              <a:headEnd/>
              <a:tailEnd/>
            </a:ln>
          </p:spPr>
        </p:pic>
        <p:pic>
          <p:nvPicPr>
            <p:cNvPr id="189" name="Picture 76"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127250" y="1887538"/>
              <a:ext cx="242888" cy="247650"/>
            </a:xfrm>
            <a:prstGeom prst="rect">
              <a:avLst/>
            </a:prstGeom>
            <a:noFill/>
            <a:ln w="9525">
              <a:noFill/>
              <a:miter lim="800000"/>
              <a:headEnd/>
              <a:tailEnd/>
            </a:ln>
          </p:spPr>
        </p:pic>
        <p:pic>
          <p:nvPicPr>
            <p:cNvPr id="190" name="Picture 78" descr="pi0025-48"/>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1208088" y="1822450"/>
              <a:ext cx="241300" cy="247650"/>
            </a:xfrm>
            <a:prstGeom prst="rect">
              <a:avLst/>
            </a:prstGeom>
            <a:noFill/>
            <a:ln w="9525">
              <a:noFill/>
              <a:miter lim="800000"/>
              <a:headEnd/>
              <a:tailEnd/>
            </a:ln>
          </p:spPr>
        </p:pic>
        <p:pic>
          <p:nvPicPr>
            <p:cNvPr id="191" name="Picture 82" descr="pi0023-48"/>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1370013" y="2143125"/>
              <a:ext cx="241300" cy="247650"/>
            </a:xfrm>
            <a:prstGeom prst="rect">
              <a:avLst/>
            </a:prstGeom>
            <a:noFill/>
            <a:ln w="9525">
              <a:noFill/>
              <a:miter lim="800000"/>
              <a:headEnd/>
              <a:tailEnd/>
            </a:ln>
          </p:spPr>
        </p:pic>
        <p:pic>
          <p:nvPicPr>
            <p:cNvPr id="192" name="Picture 83" descr="pi0022-4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36575" y="1820863"/>
              <a:ext cx="241300" cy="247650"/>
            </a:xfrm>
            <a:prstGeom prst="rect">
              <a:avLst/>
            </a:prstGeom>
            <a:noFill/>
            <a:ln w="9525">
              <a:noFill/>
              <a:miter lim="800000"/>
              <a:headEnd/>
              <a:tailEnd/>
            </a:ln>
          </p:spPr>
        </p:pic>
        <p:pic>
          <p:nvPicPr>
            <p:cNvPr id="193" name="Picture 84" descr="pi0024-48"/>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1849438" y="1649413"/>
              <a:ext cx="241300" cy="246062"/>
            </a:xfrm>
            <a:prstGeom prst="rect">
              <a:avLst/>
            </a:prstGeom>
            <a:noFill/>
            <a:ln w="9525">
              <a:noFill/>
              <a:miter lim="800000"/>
              <a:headEnd/>
              <a:tailEnd/>
            </a:ln>
          </p:spPr>
        </p:pic>
        <p:pic>
          <p:nvPicPr>
            <p:cNvPr id="194" name="Picture 85" descr="pi0040-4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198563" y="1795463"/>
              <a:ext cx="241300" cy="247650"/>
            </a:xfrm>
            <a:prstGeom prst="rect">
              <a:avLst/>
            </a:prstGeom>
            <a:noFill/>
            <a:ln w="9525">
              <a:noFill/>
              <a:miter lim="800000"/>
              <a:headEnd/>
              <a:tailEnd/>
            </a:ln>
          </p:spPr>
        </p:pic>
        <p:pic>
          <p:nvPicPr>
            <p:cNvPr id="195" name="Picture 86" descr="pi0028-48"/>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914400" y="1665288"/>
              <a:ext cx="241300" cy="247650"/>
            </a:xfrm>
            <a:prstGeom prst="rect">
              <a:avLst/>
            </a:prstGeom>
            <a:noFill/>
            <a:ln w="9525">
              <a:noFill/>
              <a:miter lim="800000"/>
              <a:headEnd/>
              <a:tailEnd/>
            </a:ln>
          </p:spPr>
        </p:pic>
        <p:pic>
          <p:nvPicPr>
            <p:cNvPr id="196" name="Picture 87" descr="pi0029-4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439863" y="1604963"/>
              <a:ext cx="241300" cy="247650"/>
            </a:xfrm>
            <a:prstGeom prst="rect">
              <a:avLst/>
            </a:prstGeom>
            <a:noFill/>
            <a:ln w="9525">
              <a:noFill/>
              <a:miter lim="800000"/>
              <a:headEnd/>
              <a:tailEnd/>
            </a:ln>
          </p:spPr>
        </p:pic>
        <p:sp>
          <p:nvSpPr>
            <p:cNvPr id="197" name="角丸四角形 614"/>
            <p:cNvSpPr>
              <a:spLocks noChangeArrowheads="1"/>
            </p:cNvSpPr>
            <p:nvPr/>
          </p:nvSpPr>
          <p:spPr bwMode="auto">
            <a:xfrm>
              <a:off x="6703417" y="3030538"/>
              <a:ext cx="1603375" cy="579437"/>
            </a:xfrm>
            <a:prstGeom prst="roundRect">
              <a:avLst>
                <a:gd name="adj" fmla="val 16667"/>
              </a:avLst>
            </a:prstGeom>
            <a:noFill/>
            <a:ln w="76200">
              <a:solidFill>
                <a:srgbClr val="FFFF00">
                  <a:alpha val="43921"/>
                </a:srgbClr>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198" name="円/楕円 615"/>
            <p:cNvSpPr>
              <a:spLocks noChangeArrowheads="1"/>
            </p:cNvSpPr>
            <p:nvPr/>
          </p:nvSpPr>
          <p:spPr bwMode="auto">
            <a:xfrm>
              <a:off x="733425" y="1635125"/>
              <a:ext cx="347663"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199" name="円/楕円 616"/>
            <p:cNvSpPr>
              <a:spLocks noChangeArrowheads="1"/>
            </p:cNvSpPr>
            <p:nvPr/>
          </p:nvSpPr>
          <p:spPr bwMode="auto">
            <a:xfrm>
              <a:off x="1092200" y="2535238"/>
              <a:ext cx="347663"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00" name="円/楕円 617"/>
            <p:cNvSpPr>
              <a:spLocks noChangeArrowheads="1"/>
            </p:cNvSpPr>
            <p:nvPr/>
          </p:nvSpPr>
          <p:spPr bwMode="auto">
            <a:xfrm>
              <a:off x="3009900" y="1992313"/>
              <a:ext cx="347663" cy="423862"/>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01" name="円/楕円 618"/>
            <p:cNvSpPr>
              <a:spLocks noChangeArrowheads="1"/>
            </p:cNvSpPr>
            <p:nvPr/>
          </p:nvSpPr>
          <p:spPr bwMode="auto">
            <a:xfrm>
              <a:off x="2170113" y="2787650"/>
              <a:ext cx="347662"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02" name="円/楕円 619"/>
            <p:cNvSpPr>
              <a:spLocks noChangeArrowheads="1"/>
            </p:cNvSpPr>
            <p:nvPr/>
          </p:nvSpPr>
          <p:spPr bwMode="auto">
            <a:xfrm>
              <a:off x="2708275" y="3043238"/>
              <a:ext cx="347663"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solidFill>
                  <a:srgbClr val="000000"/>
                </a:solidFill>
                <a:ea typeface="ＭＳ Ｐゴシック" charset="-128"/>
              </a:endParaRPr>
            </a:p>
          </p:txBody>
        </p:sp>
        <p:sp>
          <p:nvSpPr>
            <p:cNvPr id="203" name="円/楕円 620"/>
            <p:cNvSpPr>
              <a:spLocks noChangeArrowheads="1"/>
            </p:cNvSpPr>
            <p:nvPr/>
          </p:nvSpPr>
          <p:spPr bwMode="auto">
            <a:xfrm>
              <a:off x="187325" y="1668463"/>
              <a:ext cx="347663" cy="423862"/>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04" name="円/楕円 621"/>
            <p:cNvSpPr>
              <a:spLocks noChangeArrowheads="1"/>
            </p:cNvSpPr>
            <p:nvPr/>
          </p:nvSpPr>
          <p:spPr bwMode="auto">
            <a:xfrm>
              <a:off x="1047750" y="3430588"/>
              <a:ext cx="347663" cy="423862"/>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solidFill>
                  <a:srgbClr val="000000"/>
                </a:solidFill>
                <a:ea typeface="ＭＳ Ｐゴシック" charset="-128"/>
              </a:endParaRPr>
            </a:p>
          </p:txBody>
        </p:sp>
        <p:sp>
          <p:nvSpPr>
            <p:cNvPr id="205" name="円/楕円 622"/>
            <p:cNvSpPr>
              <a:spLocks noChangeArrowheads="1"/>
            </p:cNvSpPr>
            <p:nvPr/>
          </p:nvSpPr>
          <p:spPr bwMode="auto">
            <a:xfrm>
              <a:off x="1766888" y="1946275"/>
              <a:ext cx="347662"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06" name="円/楕円 623"/>
            <p:cNvSpPr>
              <a:spLocks noChangeArrowheads="1"/>
            </p:cNvSpPr>
            <p:nvPr/>
          </p:nvSpPr>
          <p:spPr bwMode="auto">
            <a:xfrm>
              <a:off x="3863975" y="3375025"/>
              <a:ext cx="347663" cy="423863"/>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solidFill>
                  <a:srgbClr val="000000"/>
                </a:solidFill>
                <a:ea typeface="ＭＳ Ｐゴシック" charset="-128"/>
              </a:endParaRPr>
            </a:p>
          </p:txBody>
        </p:sp>
        <p:sp>
          <p:nvSpPr>
            <p:cNvPr id="207" name="角丸四角形 206"/>
            <p:cNvSpPr/>
            <p:nvPr/>
          </p:nvSpPr>
          <p:spPr bwMode="auto">
            <a:xfrm>
              <a:off x="1062037" y="2086377"/>
              <a:ext cx="2579687" cy="1009248"/>
            </a:xfrm>
            <a:prstGeom prst="roundRect">
              <a:avLst/>
            </a:prstGeom>
            <a:solidFill>
              <a:srgbClr val="FFFF00">
                <a:alpha val="90000"/>
              </a:srgbClr>
            </a:solidFill>
            <a:ln>
              <a:headEnd/>
              <a:tailEnd/>
            </a:ln>
          </p:spPr>
          <p:style>
            <a:lnRef idx="0">
              <a:schemeClr val="accent2"/>
            </a:lnRef>
            <a:fillRef idx="3">
              <a:schemeClr val="accent2"/>
            </a:fillRef>
            <a:effectRef idx="3">
              <a:schemeClr val="accent2"/>
            </a:effectRef>
            <a:fontRef idx="minor">
              <a:schemeClr val="lt1"/>
            </a:fontRef>
          </p:style>
          <p:txBody>
            <a:bodyPr wrap="none" lIns="73025" tIns="36511" rIns="73025" bIns="36511" anchor="ctr"/>
            <a:lstStyle/>
            <a:p>
              <a:pPr algn="ctr" eaLnBrk="1" hangingPunct="1">
                <a:lnSpc>
                  <a:spcPct val="100000"/>
                </a:lnSpc>
                <a:defRPr/>
              </a:pPr>
              <a:r>
                <a:rPr kumimoji="1" lang="ja-JP" altLang="en-US" sz="1000" b="1" dirty="0">
                  <a:solidFill>
                    <a:schemeClr val="tx1">
                      <a:lumMod val="50000"/>
                    </a:schemeClr>
                  </a:solidFill>
                  <a:ea typeface="ＭＳ Ｐゴシック" pitchFamily="50" charset="-128"/>
                </a:rPr>
                <a:t>登録ユーザーの中で</a:t>
              </a:r>
              <a:endParaRPr kumimoji="1" lang="en-US" altLang="ja-JP" sz="1000" b="1" dirty="0">
                <a:solidFill>
                  <a:schemeClr val="tx1">
                    <a:lumMod val="50000"/>
                  </a:schemeClr>
                </a:solidFill>
                <a:ea typeface="ＭＳ Ｐゴシック" pitchFamily="50" charset="-128"/>
              </a:endParaRPr>
            </a:p>
            <a:p>
              <a:pPr algn="ctr" eaLnBrk="1" hangingPunct="1">
                <a:lnSpc>
                  <a:spcPct val="100000"/>
                </a:lnSpc>
                <a:defRPr/>
              </a:pPr>
              <a:r>
                <a:rPr kumimoji="1" lang="ja-JP" altLang="en-US" sz="1000" b="1" dirty="0">
                  <a:solidFill>
                    <a:schemeClr val="tx1">
                      <a:lumMod val="50000"/>
                    </a:schemeClr>
                  </a:solidFill>
                  <a:ea typeface="ＭＳ Ｐゴシック" pitchFamily="50" charset="-128"/>
                </a:rPr>
                <a:t>月に一回以上利用している</a:t>
              </a:r>
              <a:endParaRPr kumimoji="1" lang="en-US" altLang="ja-JP" sz="1000" b="1" dirty="0">
                <a:solidFill>
                  <a:schemeClr val="tx1">
                    <a:lumMod val="50000"/>
                  </a:schemeClr>
                </a:solidFill>
                <a:ea typeface="ＭＳ Ｐゴシック" pitchFamily="50" charset="-128"/>
              </a:endParaRPr>
            </a:p>
            <a:p>
              <a:pPr algn="ctr" eaLnBrk="1" hangingPunct="1">
                <a:lnSpc>
                  <a:spcPct val="100000"/>
                </a:lnSpc>
                <a:defRPr/>
              </a:pPr>
              <a:r>
                <a:rPr kumimoji="1" lang="ja-JP" altLang="en-US" sz="1000" b="1" dirty="0">
                  <a:solidFill>
                    <a:schemeClr val="tx1">
                      <a:lumMod val="50000"/>
                    </a:schemeClr>
                  </a:solidFill>
                  <a:ea typeface="ＭＳ Ｐゴシック" pitchFamily="50" charset="-128"/>
                </a:rPr>
                <a:t>「アクティブホスト」数を</a:t>
              </a:r>
              <a:endParaRPr kumimoji="1" lang="en-US" altLang="ja-JP" sz="1000" b="1" dirty="0">
                <a:solidFill>
                  <a:schemeClr val="tx1">
                    <a:lumMod val="50000"/>
                  </a:schemeClr>
                </a:solidFill>
                <a:ea typeface="ＭＳ Ｐゴシック" pitchFamily="50" charset="-128"/>
              </a:endParaRPr>
            </a:p>
            <a:p>
              <a:pPr algn="ctr" eaLnBrk="1" hangingPunct="1">
                <a:lnSpc>
                  <a:spcPct val="100000"/>
                </a:lnSpc>
                <a:defRPr/>
              </a:pPr>
              <a:r>
                <a:rPr kumimoji="1" lang="ja-JP" altLang="en-US" sz="1000" b="1" dirty="0">
                  <a:solidFill>
                    <a:schemeClr val="tx1">
                      <a:lumMod val="50000"/>
                    </a:schemeClr>
                  </a:solidFill>
                  <a:ea typeface="ＭＳ Ｐゴシック" pitchFamily="50" charset="-128"/>
                </a:rPr>
                <a:t>課金対象とするプランです。</a:t>
              </a:r>
            </a:p>
          </p:txBody>
        </p:sp>
        <p:sp>
          <p:nvSpPr>
            <p:cNvPr id="208" name="円/楕円 625"/>
            <p:cNvSpPr>
              <a:spLocks noChangeArrowheads="1"/>
            </p:cNvSpPr>
            <p:nvPr/>
          </p:nvSpPr>
          <p:spPr bwMode="auto">
            <a:xfrm>
              <a:off x="3751263" y="1698625"/>
              <a:ext cx="347662" cy="423863"/>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09" name="円/楕円 626"/>
            <p:cNvSpPr>
              <a:spLocks noChangeArrowheads="1"/>
            </p:cNvSpPr>
            <p:nvPr/>
          </p:nvSpPr>
          <p:spPr bwMode="auto">
            <a:xfrm>
              <a:off x="3055938" y="1346200"/>
              <a:ext cx="347662"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ea typeface="ＭＳ Ｐゴシック" charset="-128"/>
              </a:endParaRPr>
            </a:p>
          </p:txBody>
        </p:sp>
        <p:sp>
          <p:nvSpPr>
            <p:cNvPr id="210" name="円/楕円 627"/>
            <p:cNvSpPr>
              <a:spLocks noChangeArrowheads="1"/>
            </p:cNvSpPr>
            <p:nvPr/>
          </p:nvSpPr>
          <p:spPr bwMode="auto">
            <a:xfrm>
              <a:off x="1935163" y="3500438"/>
              <a:ext cx="347662" cy="425450"/>
            </a:xfrm>
            <a:prstGeom prst="ellipse">
              <a:avLst/>
            </a:prstGeom>
            <a:noFill/>
            <a:ln w="69850">
              <a:solidFill>
                <a:srgbClr val="FFFF00"/>
              </a:solidFill>
              <a:miter lim="800000"/>
              <a:headEnd/>
              <a:tailEnd/>
            </a:ln>
          </p:spPr>
          <p:txBody>
            <a:bodyPr wrap="none" lIns="73025" tIns="36511" rIns="73025" bIns="36511" anchor="ctr"/>
            <a:lstStyle/>
            <a:p>
              <a:pPr algn="ctr" eaLnBrk="1" hangingPunct="1">
                <a:lnSpc>
                  <a:spcPct val="100000"/>
                </a:lnSpc>
              </a:pPr>
              <a:endParaRPr kumimoji="1" lang="ja-JP" altLang="en-US">
                <a:solidFill>
                  <a:srgbClr val="000000"/>
                </a:solidFill>
                <a:ea typeface="ＭＳ Ｐゴシック" charset="-128"/>
              </a:endParaRPr>
            </a:p>
          </p:txBody>
        </p:sp>
        <p:sp>
          <p:nvSpPr>
            <p:cNvPr id="211" name="角丸四角形吹き出し 210"/>
            <p:cNvSpPr/>
            <p:nvPr/>
          </p:nvSpPr>
          <p:spPr bwMode="auto">
            <a:xfrm>
              <a:off x="4183063" y="1403350"/>
              <a:ext cx="1046162" cy="374650"/>
            </a:xfrm>
            <a:prstGeom prst="wedgeRoundRectCallout">
              <a:avLst>
                <a:gd name="adj1" fmla="val -57485"/>
                <a:gd name="adj2" fmla="val 91132"/>
                <a:gd name="adj3" fmla="val 16667"/>
              </a:avLst>
            </a:prstGeom>
            <a:solidFill>
              <a:srgbClr val="FFFF00">
                <a:alpha val="75000"/>
              </a:srgbClr>
            </a:solidFill>
            <a:ln>
              <a:noFill/>
              <a:headEnd/>
              <a:tailEnd/>
            </a:ln>
          </p:spPr>
          <p:style>
            <a:lnRef idx="2">
              <a:schemeClr val="accent2"/>
            </a:lnRef>
            <a:fillRef idx="1">
              <a:schemeClr val="lt1"/>
            </a:fillRef>
            <a:effectRef idx="0">
              <a:schemeClr val="accent2"/>
            </a:effectRef>
            <a:fontRef idx="minor">
              <a:schemeClr val="dk1"/>
            </a:fontRef>
          </p:style>
          <p:txBody>
            <a:bodyPr wrap="none" lIns="73025" tIns="36511" rIns="73025" bIns="36511" anchor="ctr"/>
            <a:lstStyle/>
            <a:p>
              <a:pPr algn="ctr" eaLnBrk="1" hangingPunct="1">
                <a:lnSpc>
                  <a:spcPct val="100000"/>
                </a:lnSpc>
                <a:defRPr/>
              </a:pPr>
              <a:r>
                <a:rPr kumimoji="1" lang="ja-JP" altLang="en-US" sz="1200" dirty="0">
                  <a:solidFill>
                    <a:srgbClr val="000000"/>
                  </a:solidFill>
                  <a:ea typeface="ＭＳ Ｐゴシック" pitchFamily="50" charset="-128"/>
                </a:rPr>
                <a:t>アクティブホスト</a:t>
              </a:r>
            </a:p>
          </p:txBody>
        </p:sp>
        <p:sp>
          <p:nvSpPr>
            <p:cNvPr id="212" name="角丸四角形吹き出し 211"/>
            <p:cNvSpPr/>
            <p:nvPr/>
          </p:nvSpPr>
          <p:spPr bwMode="auto">
            <a:xfrm>
              <a:off x="4377140" y="2995100"/>
              <a:ext cx="2190750" cy="1133475"/>
            </a:xfrm>
            <a:prstGeom prst="wedgeRoundRectCallout">
              <a:avLst>
                <a:gd name="adj1" fmla="val 78831"/>
                <a:gd name="adj2" fmla="val -26703"/>
                <a:gd name="adj3" fmla="val 16667"/>
              </a:avLst>
            </a:prstGeom>
            <a:solidFill>
              <a:srgbClr val="FFFF00">
                <a:alpha val="75000"/>
              </a:srgbClr>
            </a:solidFill>
            <a:ln>
              <a:noFill/>
              <a:headEnd/>
              <a:tailEnd/>
            </a:ln>
          </p:spPr>
          <p:style>
            <a:lnRef idx="2">
              <a:schemeClr val="accent2"/>
            </a:lnRef>
            <a:fillRef idx="1">
              <a:schemeClr val="lt1"/>
            </a:fillRef>
            <a:effectRef idx="0">
              <a:schemeClr val="accent2"/>
            </a:effectRef>
            <a:fontRef idx="minor">
              <a:schemeClr val="dk1"/>
            </a:fontRef>
          </p:style>
          <p:txBody>
            <a:bodyPr lIns="73025" tIns="36511" rIns="73025" bIns="36511" anchor="ctr"/>
            <a:lstStyle/>
            <a:p>
              <a:pPr algn="ctr" eaLnBrk="1" hangingPunct="1">
                <a:lnSpc>
                  <a:spcPct val="100000"/>
                </a:lnSpc>
                <a:defRPr/>
              </a:pPr>
              <a:r>
                <a:rPr kumimoji="1" lang="ja-JP" altLang="en-US" sz="1000" b="1" dirty="0">
                  <a:solidFill>
                    <a:schemeClr val="tx1">
                      <a:lumMod val="50000"/>
                    </a:schemeClr>
                  </a:solidFill>
                  <a:ea typeface="ＭＳ Ｐゴシック" pitchFamily="50" charset="-128"/>
                </a:rPr>
                <a:t>契約終了月の前月、前々月、前々々月の</a:t>
              </a:r>
              <a:r>
                <a:rPr kumimoji="1" lang="en-US" altLang="ja-JP" sz="1000" b="1" dirty="0">
                  <a:solidFill>
                    <a:schemeClr val="tx1">
                      <a:lumMod val="50000"/>
                    </a:schemeClr>
                  </a:solidFill>
                  <a:ea typeface="ＭＳ Ｐゴシック" pitchFamily="50" charset="-128"/>
                </a:rPr>
                <a:t>3</a:t>
              </a:r>
              <a:r>
                <a:rPr kumimoji="1" lang="ja-JP" altLang="en-US" sz="1000" b="1" dirty="0">
                  <a:solidFill>
                    <a:schemeClr val="tx1">
                      <a:lumMod val="50000"/>
                    </a:schemeClr>
                  </a:solidFill>
                  <a:ea typeface="ＭＳ Ｐゴシック" pitchFamily="50" charset="-128"/>
                </a:rPr>
                <a:t>ヶ月間の平均アクティブホスト数が次の契約期間の契約数になります</a:t>
              </a:r>
              <a:r>
                <a:rPr kumimoji="1" lang="ja-JP" altLang="en-US" sz="1000" dirty="0">
                  <a:solidFill>
                    <a:schemeClr val="tx1"/>
                  </a:solidFill>
                  <a:ea typeface="ＭＳ Ｐゴシック" pitchFamily="50" charset="-128"/>
                </a:rPr>
                <a:t>。</a:t>
              </a:r>
              <a:endParaRPr kumimoji="1" lang="en-US" altLang="ja-JP" sz="1000" dirty="0">
                <a:solidFill>
                  <a:schemeClr val="tx1"/>
                </a:solidFill>
                <a:ea typeface="ＭＳ Ｐゴシック" pitchFamily="50" charset="-128"/>
              </a:endParaRPr>
            </a:p>
          </p:txBody>
        </p:sp>
        <p:graphicFrame>
          <p:nvGraphicFramePr>
            <p:cNvPr id="213" name="Object 2"/>
            <p:cNvGraphicFramePr>
              <a:graphicFrameLocks noChangeAspect="1"/>
            </p:cNvGraphicFramePr>
            <p:nvPr>
              <p:extLst>
                <p:ext uri="{D42A27DB-BD31-4B8C-83A1-F6EECF244321}">
                  <p14:modId xmlns:p14="http://schemas.microsoft.com/office/powerpoint/2010/main" val="558352085"/>
                </p:ext>
              </p:extLst>
            </p:nvPr>
          </p:nvGraphicFramePr>
          <p:xfrm>
            <a:off x="4381500" y="3195638"/>
            <a:ext cx="381000" cy="466725"/>
          </p:xfrm>
          <a:graphic>
            <a:graphicData uri="http://schemas.openxmlformats.org/presentationml/2006/ole">
              <mc:AlternateContent xmlns:mc="http://schemas.openxmlformats.org/markup-compatibility/2006">
                <mc:Choice xmlns:v="urn:schemas-microsoft-com:vml" Requires="v">
                  <p:oleObj spid="_x0000_s1055" name="パッケージ" r:id="rId18" imgW="380880" imgH="466560" progId="Package">
                    <p:embed/>
                  </p:oleObj>
                </mc:Choice>
                <mc:Fallback>
                  <p:oleObj name="パッケージ" r:id="rId18" imgW="380880" imgH="466560" progId="Packag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81500" y="3195638"/>
                          <a:ext cx="3810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oleObj>
                </mc:Fallback>
              </mc:AlternateContent>
            </a:graphicData>
          </a:graphic>
        </p:graphicFrame>
      </p:grpSp>
      <p:sp>
        <p:nvSpPr>
          <p:cNvPr id="214" name="AutoShape 6"/>
          <p:cNvSpPr>
            <a:spLocks noChangeArrowheads="1"/>
          </p:cNvSpPr>
          <p:nvPr/>
        </p:nvSpPr>
        <p:spPr bwMode="auto">
          <a:xfrm>
            <a:off x="749609" y="3125695"/>
            <a:ext cx="7826375" cy="1986794"/>
          </a:xfrm>
          <a:prstGeom prst="roundRect">
            <a:avLst>
              <a:gd name="adj" fmla="val 16667"/>
            </a:avLst>
          </a:prstGeom>
          <a:solidFill>
            <a:schemeClr val="bg1"/>
          </a:solidFill>
          <a:ln w="38100" algn="ctr">
            <a:solidFill>
              <a:srgbClr val="FFC000"/>
            </a:solidFill>
            <a:round/>
            <a:headEnd/>
            <a:tailEnd/>
          </a:ln>
        </p:spPr>
        <p:txBody>
          <a:bodyPr lIns="0" tIns="0" rIns="0" bIns="0" anchor="ctr"/>
          <a:lstStyle/>
          <a:p>
            <a:pPr>
              <a:buClr>
                <a:srgbClr val="7FC31C"/>
              </a:buClr>
              <a:buSzPct val="70000"/>
            </a:pPr>
            <a:r>
              <a:rPr lang="ja-JP" altLang="en-US" sz="1200" dirty="0">
                <a:solidFill>
                  <a:schemeClr val="tx1">
                    <a:lumMod val="50000"/>
                  </a:schemeClr>
                </a:solidFill>
                <a:latin typeface="+mn-ea"/>
                <a:ea typeface="+mn-ea"/>
              </a:rPr>
              <a:t> </a:t>
            </a:r>
            <a:r>
              <a:rPr lang="ja-JP" altLang="en-US" sz="1200" dirty="0" smtClean="0">
                <a:solidFill>
                  <a:schemeClr val="tx1">
                    <a:lumMod val="50000"/>
                  </a:schemeClr>
                </a:solidFill>
                <a:latin typeface="+mn-ea"/>
                <a:ea typeface="+mn-ea"/>
              </a:rPr>
              <a:t> ・</a:t>
            </a:r>
            <a:r>
              <a:rPr kumimoji="1" lang="ja-JP" altLang="en-US" sz="1100" dirty="0" smtClean="0">
                <a:solidFill>
                  <a:schemeClr val="tx1">
                    <a:lumMod val="50000"/>
                  </a:schemeClr>
                </a:solidFill>
                <a:latin typeface="+mn-ea"/>
                <a:ea typeface="+mn-ea"/>
              </a:rPr>
              <a:t>実際</a:t>
            </a:r>
            <a:r>
              <a:rPr kumimoji="1" lang="ja-JP" altLang="en-US" sz="1100" dirty="0">
                <a:solidFill>
                  <a:schemeClr val="tx1">
                    <a:lumMod val="50000"/>
                  </a:schemeClr>
                </a:solidFill>
                <a:latin typeface="+mn-ea"/>
                <a:ea typeface="+mn-ea"/>
              </a:rPr>
              <a:t>の利用主催者」の数に応じて、料金を課金する体系</a:t>
            </a:r>
            <a:r>
              <a:rPr kumimoji="1" lang="ja-JP" altLang="en-US" sz="1100" dirty="0" smtClean="0">
                <a:solidFill>
                  <a:schemeClr val="tx1">
                    <a:lumMod val="50000"/>
                  </a:schemeClr>
                </a:solidFill>
                <a:latin typeface="+mn-ea"/>
                <a:ea typeface="+mn-ea"/>
              </a:rPr>
              <a:t>。</a:t>
            </a:r>
            <a:endParaRPr kumimoji="1" lang="en-US" altLang="ja-JP" sz="1100" dirty="0" smtClean="0">
              <a:solidFill>
                <a:schemeClr val="tx1">
                  <a:lumMod val="50000"/>
                </a:schemeClr>
              </a:solidFill>
              <a:latin typeface="+mn-ea"/>
              <a:ea typeface="+mn-ea"/>
            </a:endParaRPr>
          </a:p>
          <a:p>
            <a:pPr>
              <a:buClr>
                <a:srgbClr val="7FC31C"/>
              </a:buClr>
              <a:buSzPct val="70000"/>
            </a:pPr>
            <a:r>
              <a:rPr kumimoji="1" lang="ja-JP" altLang="en-US" sz="1100" dirty="0" smtClean="0">
                <a:solidFill>
                  <a:schemeClr val="tx1">
                    <a:lumMod val="50000"/>
                  </a:schemeClr>
                </a:solidFill>
                <a:latin typeface="+mn-ea"/>
                <a:ea typeface="+mn-ea"/>
              </a:rPr>
              <a:t>　・全従業員に対し、主催者登録。</a:t>
            </a:r>
            <a:endParaRPr kumimoji="1" lang="en-US" altLang="ja-JP" sz="1100" dirty="0">
              <a:solidFill>
                <a:schemeClr val="tx1">
                  <a:lumMod val="50000"/>
                </a:schemeClr>
              </a:solidFill>
              <a:latin typeface="+mn-ea"/>
              <a:ea typeface="+mn-ea"/>
            </a:endParaRPr>
          </a:p>
          <a:p>
            <a:pPr eaLnBrk="1" hangingPunct="1">
              <a:buClr>
                <a:srgbClr val="7FC31C"/>
              </a:buClr>
              <a:buSzPct val="70000"/>
            </a:pPr>
            <a:r>
              <a:rPr kumimoji="1" lang="ja-JP" altLang="en-US" sz="1100" dirty="0" smtClean="0">
                <a:solidFill>
                  <a:schemeClr val="tx1">
                    <a:lumMod val="50000"/>
                  </a:schemeClr>
                </a:solidFill>
                <a:latin typeface="+mn-ea"/>
                <a:ea typeface="+mn-ea"/>
              </a:rPr>
              <a:t>　・各登録</a:t>
            </a:r>
            <a:r>
              <a:rPr kumimoji="1" lang="ja-JP" altLang="en-US" sz="1100" dirty="0">
                <a:solidFill>
                  <a:schemeClr val="tx1">
                    <a:lumMod val="50000"/>
                  </a:schemeClr>
                </a:solidFill>
                <a:latin typeface="+mn-ea"/>
                <a:ea typeface="+mn-ea"/>
              </a:rPr>
              <a:t>主催者は、本人を含め最大</a:t>
            </a:r>
            <a:r>
              <a:rPr kumimoji="1" lang="en-US" altLang="ja-JP" sz="1100" dirty="0">
                <a:solidFill>
                  <a:schemeClr val="tx1">
                    <a:lumMod val="50000"/>
                  </a:schemeClr>
                </a:solidFill>
                <a:latin typeface="+mn-ea"/>
                <a:ea typeface="+mn-ea"/>
              </a:rPr>
              <a:t>1,000</a:t>
            </a:r>
            <a:r>
              <a:rPr kumimoji="1" lang="ja-JP" altLang="en-US" sz="1100" dirty="0">
                <a:solidFill>
                  <a:schemeClr val="tx1">
                    <a:lumMod val="50000"/>
                  </a:schemeClr>
                </a:solidFill>
                <a:latin typeface="+mn-ea"/>
                <a:ea typeface="+mn-ea"/>
              </a:rPr>
              <a:t>名までの会議を開催可能。（同時複数開催も可）</a:t>
            </a:r>
            <a:endParaRPr kumimoji="1" lang="en-US" altLang="ja-JP" sz="1100" dirty="0">
              <a:solidFill>
                <a:schemeClr val="tx1">
                  <a:lumMod val="50000"/>
                </a:schemeClr>
              </a:solidFill>
              <a:latin typeface="+mn-ea"/>
              <a:ea typeface="+mn-ea"/>
            </a:endParaRPr>
          </a:p>
          <a:p>
            <a:pPr eaLnBrk="1" hangingPunct="1">
              <a:buClr>
                <a:srgbClr val="7FC31C"/>
              </a:buClr>
              <a:buSzPct val="70000"/>
            </a:pPr>
            <a:r>
              <a:rPr kumimoji="1" lang="ja-JP" altLang="en-US" sz="1100" dirty="0" smtClean="0">
                <a:solidFill>
                  <a:schemeClr val="tx1">
                    <a:lumMod val="50000"/>
                  </a:schemeClr>
                </a:solidFill>
                <a:latin typeface="+mn-ea"/>
                <a:ea typeface="+mn-ea"/>
              </a:rPr>
              <a:t>　・会議</a:t>
            </a:r>
            <a:r>
              <a:rPr kumimoji="1" lang="ja-JP" altLang="en-US" sz="1100" dirty="0">
                <a:solidFill>
                  <a:schemeClr val="tx1">
                    <a:lumMod val="50000"/>
                  </a:schemeClr>
                </a:solidFill>
                <a:latin typeface="+mn-ea"/>
                <a:ea typeface="+mn-ea"/>
              </a:rPr>
              <a:t>の時間制限、回数制限、参加者対象制限 一切なし。</a:t>
            </a:r>
            <a:endParaRPr kumimoji="1" lang="en-US" altLang="ja-JP" sz="1100" dirty="0">
              <a:solidFill>
                <a:schemeClr val="tx1">
                  <a:lumMod val="50000"/>
                </a:schemeClr>
              </a:solidFill>
              <a:latin typeface="+mn-ea"/>
              <a:ea typeface="+mn-ea"/>
            </a:endParaRPr>
          </a:p>
          <a:p>
            <a:pPr>
              <a:buClr>
                <a:srgbClr val="7FC31C"/>
              </a:buClr>
              <a:buSzPct val="70000"/>
            </a:pPr>
            <a:r>
              <a:rPr kumimoji="1" lang="ja-JP" altLang="en-US" sz="1100" dirty="0" smtClean="0">
                <a:solidFill>
                  <a:schemeClr val="tx1">
                    <a:lumMod val="50000"/>
                  </a:schemeClr>
                </a:solidFill>
                <a:latin typeface="+mn-ea"/>
                <a:ea typeface="+mn-ea"/>
              </a:rPr>
              <a:t>　・契約期間</a:t>
            </a:r>
            <a:r>
              <a:rPr kumimoji="1" lang="en-US" altLang="ja-JP" sz="1100" dirty="0" smtClean="0">
                <a:solidFill>
                  <a:schemeClr val="tx1">
                    <a:lumMod val="50000"/>
                  </a:schemeClr>
                </a:solidFill>
                <a:latin typeface="+mn-ea"/>
                <a:ea typeface="+mn-ea"/>
              </a:rPr>
              <a:t>12</a:t>
            </a:r>
            <a:r>
              <a:rPr kumimoji="1" lang="ja-JP" altLang="en-US" sz="1100" dirty="0" smtClean="0">
                <a:solidFill>
                  <a:schemeClr val="tx1">
                    <a:lumMod val="50000"/>
                  </a:schemeClr>
                </a:solidFill>
                <a:latin typeface="+mn-ea"/>
                <a:ea typeface="+mn-ea"/>
              </a:rPr>
              <a:t>ヶ月　</a:t>
            </a:r>
            <a:r>
              <a:rPr kumimoji="1" lang="en-US" altLang="ja-JP" sz="1100" dirty="0" smtClean="0">
                <a:solidFill>
                  <a:schemeClr val="tx1">
                    <a:lumMod val="50000"/>
                  </a:schemeClr>
                </a:solidFill>
                <a:latin typeface="+mn-ea"/>
                <a:ea typeface="+mn-ea"/>
              </a:rPr>
              <a:t> ※</a:t>
            </a:r>
            <a:r>
              <a:rPr kumimoji="1" lang="ja-JP" altLang="en-US" sz="1100" dirty="0" smtClean="0">
                <a:solidFill>
                  <a:schemeClr val="tx1">
                    <a:lumMod val="50000"/>
                  </a:schemeClr>
                </a:solidFill>
                <a:latin typeface="+mn-ea"/>
                <a:ea typeface="+mn-ea"/>
              </a:rPr>
              <a:t>契約自動更新ではありません。　毎年オーダー手続きが必要になります</a:t>
            </a:r>
            <a:endParaRPr kumimoji="1" lang="en-US" altLang="ja-JP" sz="1100" dirty="0" smtClean="0">
              <a:solidFill>
                <a:schemeClr val="tx1">
                  <a:lumMod val="50000"/>
                </a:schemeClr>
              </a:solidFill>
              <a:latin typeface="+mn-ea"/>
              <a:ea typeface="+mn-ea"/>
            </a:endParaRPr>
          </a:p>
          <a:p>
            <a:pPr eaLnBrk="1" hangingPunct="1">
              <a:buClr>
                <a:srgbClr val="7FC31C"/>
              </a:buClr>
              <a:buSzPct val="70000"/>
            </a:pPr>
            <a:r>
              <a:rPr lang="ja-JP" altLang="en-US" sz="1100" dirty="0" smtClean="0">
                <a:solidFill>
                  <a:schemeClr val="tx1">
                    <a:lumMod val="50000"/>
                  </a:schemeClr>
                </a:solidFill>
                <a:latin typeface="+mn-ea"/>
                <a:ea typeface="+mn-ea"/>
              </a:rPr>
              <a:t>　・新規</a:t>
            </a:r>
            <a:r>
              <a:rPr lang="ja-JP" altLang="en-US" sz="1100" dirty="0">
                <a:solidFill>
                  <a:schemeClr val="tx1">
                    <a:lumMod val="50000"/>
                  </a:schemeClr>
                </a:solidFill>
                <a:latin typeface="+mn-ea"/>
                <a:ea typeface="+mn-ea"/>
              </a:rPr>
              <a:t>または「ネームドホスト」プランをご利用されている場合、初年度は「全従業員数の</a:t>
            </a:r>
            <a:r>
              <a:rPr lang="en-US" altLang="ja-JP" sz="1100" dirty="0">
                <a:solidFill>
                  <a:schemeClr val="tx1">
                    <a:lumMod val="50000"/>
                  </a:schemeClr>
                </a:solidFill>
                <a:latin typeface="+mn-ea"/>
                <a:ea typeface="+mn-ea"/>
              </a:rPr>
              <a:t>15%</a:t>
            </a:r>
            <a:r>
              <a:rPr lang="ja-JP" altLang="en-US" sz="1100" dirty="0">
                <a:solidFill>
                  <a:schemeClr val="tx1">
                    <a:lumMod val="50000"/>
                  </a:schemeClr>
                </a:solidFill>
                <a:latin typeface="+mn-ea"/>
                <a:ea typeface="+mn-ea"/>
              </a:rPr>
              <a:t>」が、契約数となります。</a:t>
            </a:r>
            <a:endParaRPr lang="en-US" altLang="ja-JP" sz="1100" dirty="0">
              <a:solidFill>
                <a:schemeClr val="tx1">
                  <a:lumMod val="50000"/>
                </a:schemeClr>
              </a:solidFill>
              <a:latin typeface="+mn-ea"/>
              <a:ea typeface="+mn-ea"/>
            </a:endParaRPr>
          </a:p>
          <a:p>
            <a:pPr eaLnBrk="1" hangingPunct="1">
              <a:buClr>
                <a:srgbClr val="7FC31C"/>
              </a:buClr>
              <a:buSzPct val="70000"/>
            </a:pPr>
            <a:r>
              <a:rPr lang="ja-JP" altLang="en-US" sz="1100" dirty="0" smtClean="0">
                <a:solidFill>
                  <a:schemeClr val="tx1">
                    <a:lumMod val="50000"/>
                  </a:schemeClr>
                </a:solidFill>
                <a:latin typeface="+mn-ea"/>
                <a:ea typeface="+mn-ea"/>
              </a:rPr>
              <a:t>　・既</a:t>
            </a:r>
            <a:r>
              <a:rPr lang="ja-JP" altLang="en-US" sz="1100" dirty="0">
                <a:solidFill>
                  <a:schemeClr val="tx1">
                    <a:lumMod val="50000"/>
                  </a:schemeClr>
                </a:solidFill>
                <a:latin typeface="+mn-ea"/>
                <a:ea typeface="+mn-ea"/>
              </a:rPr>
              <a:t>に従量制のご料金プラン（ポートプラン、ミニッツ）でサービスをご利用されている場合、初年度は、「全従業員数の</a:t>
            </a:r>
            <a:r>
              <a:rPr lang="en-US" altLang="ja-JP" sz="1100" dirty="0">
                <a:solidFill>
                  <a:schemeClr val="tx1">
                    <a:lumMod val="50000"/>
                  </a:schemeClr>
                </a:solidFill>
                <a:latin typeface="+mn-ea"/>
                <a:ea typeface="+mn-ea"/>
              </a:rPr>
              <a:t>15%</a:t>
            </a:r>
            <a:r>
              <a:rPr lang="ja-JP" altLang="en-US" sz="1100" dirty="0">
                <a:solidFill>
                  <a:schemeClr val="tx1">
                    <a:lumMod val="50000"/>
                  </a:schemeClr>
                </a:solidFill>
                <a:latin typeface="+mn-ea"/>
                <a:ea typeface="+mn-ea"/>
              </a:rPr>
              <a:t>」また</a:t>
            </a:r>
            <a:r>
              <a:rPr lang="ja-JP" altLang="en-US" sz="1100" dirty="0" smtClean="0">
                <a:solidFill>
                  <a:schemeClr val="tx1">
                    <a:lumMod val="50000"/>
                  </a:schemeClr>
                </a:solidFill>
                <a:latin typeface="+mn-ea"/>
                <a:ea typeface="+mn-ea"/>
              </a:rPr>
              <a:t>は　</a:t>
            </a:r>
            <a:endParaRPr lang="en-US" altLang="ja-JP" sz="1100" dirty="0" smtClean="0">
              <a:solidFill>
                <a:schemeClr val="tx1">
                  <a:lumMod val="50000"/>
                </a:schemeClr>
              </a:solidFill>
              <a:latin typeface="+mn-ea"/>
              <a:ea typeface="+mn-ea"/>
            </a:endParaRPr>
          </a:p>
          <a:p>
            <a:pPr eaLnBrk="1" hangingPunct="1">
              <a:buClr>
                <a:srgbClr val="7FC31C"/>
              </a:buClr>
              <a:buSzPct val="70000"/>
            </a:pPr>
            <a:r>
              <a:rPr lang="ja-JP" altLang="en-US" sz="1100" dirty="0">
                <a:solidFill>
                  <a:schemeClr val="tx1">
                    <a:lumMod val="50000"/>
                  </a:schemeClr>
                </a:solidFill>
                <a:latin typeface="+mn-ea"/>
                <a:ea typeface="+mn-ea"/>
              </a:rPr>
              <a:t>　</a:t>
            </a:r>
            <a:r>
              <a:rPr lang="ja-JP" altLang="en-US" sz="1100" dirty="0" smtClean="0">
                <a:solidFill>
                  <a:schemeClr val="tx1">
                    <a:lumMod val="50000"/>
                  </a:schemeClr>
                </a:solidFill>
                <a:latin typeface="+mn-ea"/>
                <a:ea typeface="+mn-ea"/>
              </a:rPr>
              <a:t>「</a:t>
            </a:r>
            <a:r>
              <a:rPr lang="ja-JP" altLang="en-US" sz="1100" dirty="0">
                <a:solidFill>
                  <a:schemeClr val="tx1">
                    <a:lumMod val="50000"/>
                  </a:schemeClr>
                </a:solidFill>
                <a:latin typeface="+mn-ea"/>
                <a:ea typeface="+mn-ea"/>
              </a:rPr>
              <a:t>実際の直近の</a:t>
            </a:r>
            <a:r>
              <a:rPr lang="en-US" altLang="ja-JP" sz="1100" dirty="0">
                <a:solidFill>
                  <a:schemeClr val="tx1">
                    <a:lumMod val="50000"/>
                  </a:schemeClr>
                </a:solidFill>
                <a:latin typeface="+mn-ea"/>
                <a:ea typeface="+mn-ea"/>
              </a:rPr>
              <a:t>『</a:t>
            </a:r>
            <a:r>
              <a:rPr lang="ja-JP" altLang="en-US" sz="1100" dirty="0">
                <a:solidFill>
                  <a:schemeClr val="tx1">
                    <a:lumMod val="50000"/>
                  </a:schemeClr>
                </a:solidFill>
                <a:latin typeface="+mn-ea"/>
                <a:ea typeface="+mn-ea"/>
              </a:rPr>
              <a:t>アクティブホスト</a:t>
            </a:r>
            <a:r>
              <a:rPr lang="en-US" altLang="ja-JP" sz="1100" dirty="0">
                <a:solidFill>
                  <a:schemeClr val="tx1">
                    <a:lumMod val="50000"/>
                  </a:schemeClr>
                </a:solidFill>
                <a:latin typeface="+mn-ea"/>
                <a:ea typeface="+mn-ea"/>
              </a:rPr>
              <a:t>』</a:t>
            </a:r>
            <a:r>
              <a:rPr lang="ja-JP" altLang="en-US" sz="1100" dirty="0">
                <a:solidFill>
                  <a:schemeClr val="tx1">
                    <a:lumMod val="50000"/>
                  </a:schemeClr>
                </a:solidFill>
                <a:latin typeface="+mn-ea"/>
                <a:ea typeface="+mn-ea"/>
              </a:rPr>
              <a:t>数（月</a:t>
            </a:r>
            <a:r>
              <a:rPr lang="en-US" altLang="ja-JP" sz="1100" dirty="0">
                <a:solidFill>
                  <a:schemeClr val="tx1">
                    <a:lumMod val="50000"/>
                  </a:schemeClr>
                </a:solidFill>
                <a:latin typeface="+mn-ea"/>
                <a:ea typeface="+mn-ea"/>
              </a:rPr>
              <a:t>1</a:t>
            </a:r>
            <a:r>
              <a:rPr lang="ja-JP" altLang="en-US" sz="1100" dirty="0">
                <a:solidFill>
                  <a:schemeClr val="tx1">
                    <a:lumMod val="50000"/>
                  </a:schemeClr>
                </a:solidFill>
                <a:latin typeface="+mn-ea"/>
                <a:ea typeface="+mn-ea"/>
              </a:rPr>
              <a:t>回以上の利用ユーザー数）」のいずれかで契約数が多い方となります。（最低契約数</a:t>
            </a:r>
            <a:r>
              <a:rPr lang="ja-JP" altLang="en-US" sz="1100" dirty="0" smtClean="0">
                <a:solidFill>
                  <a:schemeClr val="tx1">
                    <a:lumMod val="50000"/>
                  </a:schemeClr>
                </a:solidFill>
                <a:latin typeface="+mn-ea"/>
                <a:ea typeface="+mn-ea"/>
              </a:rPr>
              <a:t>は　</a:t>
            </a:r>
            <a:endParaRPr lang="en-US" altLang="ja-JP" sz="1100" dirty="0" smtClean="0">
              <a:solidFill>
                <a:schemeClr val="tx1">
                  <a:lumMod val="50000"/>
                </a:schemeClr>
              </a:solidFill>
              <a:latin typeface="+mn-ea"/>
              <a:ea typeface="+mn-ea"/>
            </a:endParaRPr>
          </a:p>
          <a:p>
            <a:pPr eaLnBrk="1" hangingPunct="1">
              <a:buClr>
                <a:srgbClr val="7FC31C"/>
              </a:buClr>
              <a:buSzPct val="70000"/>
            </a:pPr>
            <a:r>
              <a:rPr lang="ja-JP" altLang="en-US" sz="1100" dirty="0">
                <a:solidFill>
                  <a:schemeClr val="tx1">
                    <a:lumMod val="50000"/>
                  </a:schemeClr>
                </a:solidFill>
                <a:latin typeface="+mn-ea"/>
                <a:ea typeface="+mn-ea"/>
              </a:rPr>
              <a:t>　</a:t>
            </a:r>
            <a:r>
              <a:rPr lang="en-US" altLang="ja-JP" sz="1100" dirty="0" smtClean="0">
                <a:solidFill>
                  <a:schemeClr val="tx1">
                    <a:lumMod val="50000"/>
                  </a:schemeClr>
                </a:solidFill>
                <a:latin typeface="+mn-ea"/>
                <a:ea typeface="+mn-ea"/>
              </a:rPr>
              <a:t>75</a:t>
            </a:r>
            <a:r>
              <a:rPr lang="ja-JP" altLang="en-US" sz="1100" dirty="0" smtClean="0">
                <a:solidFill>
                  <a:schemeClr val="tx1">
                    <a:lumMod val="50000"/>
                  </a:schemeClr>
                </a:solidFill>
                <a:latin typeface="+mn-ea"/>
                <a:ea typeface="+mn-ea"/>
              </a:rPr>
              <a:t>主催者</a:t>
            </a:r>
            <a:r>
              <a:rPr lang="ja-JP" altLang="en-US" sz="1100" dirty="0">
                <a:solidFill>
                  <a:schemeClr val="tx1">
                    <a:lumMod val="50000"/>
                  </a:schemeClr>
                </a:solidFill>
                <a:latin typeface="+mn-ea"/>
                <a:ea typeface="+mn-ea"/>
              </a:rPr>
              <a:t>以上</a:t>
            </a:r>
            <a:r>
              <a:rPr lang="ja-JP" altLang="en-US" sz="1100" dirty="0" smtClean="0">
                <a:solidFill>
                  <a:schemeClr val="tx1">
                    <a:lumMod val="50000"/>
                  </a:schemeClr>
                </a:solidFill>
                <a:latin typeface="+mn-ea"/>
                <a:ea typeface="+mn-ea"/>
              </a:rPr>
              <a:t>）</a:t>
            </a:r>
            <a:endParaRPr lang="en-US" altLang="ja-JP" sz="1100" dirty="0">
              <a:solidFill>
                <a:schemeClr val="tx1">
                  <a:lumMod val="50000"/>
                </a:schemeClr>
              </a:solidFill>
              <a:latin typeface="+mn-ea"/>
              <a:ea typeface="+mn-ea"/>
            </a:endParaRPr>
          </a:p>
        </p:txBody>
      </p:sp>
      <p:sp>
        <p:nvSpPr>
          <p:cNvPr id="215" name="タイトル 2"/>
          <p:cNvSpPr txBox="1">
            <a:spLocks/>
          </p:cNvSpPr>
          <p:nvPr/>
        </p:nvSpPr>
        <p:spPr bwMode="auto">
          <a:xfrm>
            <a:off x="273157" y="375496"/>
            <a:ext cx="8659976" cy="38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b="1" dirty="0" smtClean="0">
                <a:solidFill>
                  <a:srgbClr val="2C92B6"/>
                </a:solidFill>
                <a:latin typeface="CiscoSansTT ExtraLight" panose="020B0303020201020303" pitchFamily="34" charset="0"/>
              </a:rPr>
              <a:t>アクティブホスト プラン</a:t>
            </a:r>
            <a:br>
              <a:rPr lang="ja-JP" altLang="en-US" b="1" dirty="0" smtClean="0">
                <a:solidFill>
                  <a:srgbClr val="2C92B6"/>
                </a:solidFill>
                <a:latin typeface="CiscoSansTT ExtraLight" panose="020B0303020201020303" pitchFamily="34" charset="0"/>
              </a:rPr>
            </a:br>
            <a:endParaRPr lang="ja-JP" altLang="en-US" b="1" dirty="0">
              <a:solidFill>
                <a:srgbClr val="2C92B6"/>
              </a:solidFill>
              <a:latin typeface="CiscoSansTT ExtraLight" panose="020B0303020201020303" pitchFamily="34" charset="0"/>
            </a:endParaRPr>
          </a:p>
        </p:txBody>
      </p:sp>
    </p:spTree>
    <p:extLst>
      <p:ext uri="{BB962C8B-B14F-4D97-AF65-F5344CB8AC3E}">
        <p14:creationId xmlns:p14="http://schemas.microsoft.com/office/powerpoint/2010/main" val="1540994221"/>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正方形/長方形 124"/>
          <p:cNvSpPr>
            <a:spLocks noChangeArrowheads="1"/>
          </p:cNvSpPr>
          <p:nvPr/>
        </p:nvSpPr>
        <p:spPr bwMode="auto">
          <a:xfrm>
            <a:off x="4474195" y="1458992"/>
            <a:ext cx="2509536" cy="661988"/>
          </a:xfrm>
          <a:prstGeom prst="rect">
            <a:avLst/>
          </a:prstGeom>
          <a:solidFill>
            <a:schemeClr val="accent1"/>
          </a:solidFill>
          <a:ln w="9525">
            <a:noFill/>
            <a:miter lim="800000"/>
            <a:headEnd/>
            <a:tailEnd/>
          </a:ln>
        </p:spPr>
        <p:txBody>
          <a:bodyPr wrap="none" lIns="73025" tIns="36511" rIns="73025" bIns="36511" anchor="ctr"/>
          <a:lstStyle/>
          <a:p>
            <a:pPr algn="ctr" fontAlgn="auto">
              <a:spcBef>
                <a:spcPts val="0"/>
              </a:spcBef>
              <a:spcAft>
                <a:spcPts val="0"/>
              </a:spcAft>
              <a:defRPr/>
            </a:pPr>
            <a:endParaRPr kumimoji="1" lang="ja-JP" altLang="en-US">
              <a:latin typeface="メイリオ" pitchFamily="50" charset="-128"/>
              <a:ea typeface="メイリオ" pitchFamily="50" charset="-128"/>
              <a:cs typeface="メイリオ" pitchFamily="50" charset="-128"/>
            </a:endParaRPr>
          </a:p>
        </p:txBody>
      </p:sp>
      <p:sp>
        <p:nvSpPr>
          <p:cNvPr id="234" name="正方形/長方形 124"/>
          <p:cNvSpPr>
            <a:spLocks noChangeArrowheads="1"/>
          </p:cNvSpPr>
          <p:nvPr/>
        </p:nvSpPr>
        <p:spPr bwMode="auto">
          <a:xfrm>
            <a:off x="7166611" y="1458992"/>
            <a:ext cx="1813137" cy="661988"/>
          </a:xfrm>
          <a:prstGeom prst="rect">
            <a:avLst/>
          </a:prstGeom>
          <a:solidFill>
            <a:schemeClr val="accent1"/>
          </a:solidFill>
          <a:ln w="9525">
            <a:noFill/>
            <a:miter lim="800000"/>
            <a:headEnd/>
            <a:tailEnd/>
          </a:ln>
        </p:spPr>
        <p:txBody>
          <a:bodyPr wrap="none" lIns="73025" tIns="36511" rIns="73025" bIns="36511" anchor="ctr"/>
          <a:lstStyle/>
          <a:p>
            <a:pPr algn="ctr" fontAlgn="auto">
              <a:spcBef>
                <a:spcPts val="0"/>
              </a:spcBef>
              <a:spcAft>
                <a:spcPts val="0"/>
              </a:spcAft>
              <a:defRPr/>
            </a:pPr>
            <a:endParaRPr kumimoji="1" lang="ja-JP" altLang="en-US">
              <a:latin typeface="メイリオ" pitchFamily="50" charset="-128"/>
              <a:ea typeface="メイリオ" pitchFamily="50" charset="-128"/>
              <a:cs typeface="メイリオ" pitchFamily="50" charset="-128"/>
            </a:endParaRPr>
          </a:p>
        </p:txBody>
      </p:sp>
      <p:pic>
        <p:nvPicPr>
          <p:cNvPr id="242" name="Picture 3" descr="C:\Users\iotsuka\Documents\★Deal\15356_FSI\design\photo\webex_sharescreen.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42314" y="1547784"/>
            <a:ext cx="520019" cy="364852"/>
          </a:xfrm>
          <a:prstGeom prst="roundRect">
            <a:avLst>
              <a:gd name="adj" fmla="val 18384"/>
            </a:avLst>
          </a:prstGeom>
          <a:solidFill>
            <a:srgbClr val="FFFFFF">
              <a:shade val="85000"/>
            </a:srgbClr>
          </a:solidFill>
          <a:ln>
            <a:noFill/>
          </a:ln>
          <a:effectLst>
            <a:reflection blurRad="12700" stA="38000" endPos="28000" dist="5000" dir="5400000" sy="-100000" algn="bl" rotWithShape="0"/>
          </a:effectLst>
          <a:extLst/>
        </p:spPr>
      </p:pic>
      <p:pic>
        <p:nvPicPr>
          <p:cNvPr id="243" name="Picture 2" descr="C:\Users\iotsuka\Downloads\HAJ62882.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197684" y="1575613"/>
            <a:ext cx="532196" cy="332618"/>
          </a:xfrm>
          <a:prstGeom prst="roundRect">
            <a:avLst>
              <a:gd name="adj" fmla="val 21481"/>
            </a:avLst>
          </a:prstGeom>
          <a:solidFill>
            <a:srgbClr val="FFFFFF">
              <a:shade val="85000"/>
            </a:srgbClr>
          </a:solidFill>
          <a:ln>
            <a:noFill/>
          </a:ln>
          <a:effectLst>
            <a:reflection blurRad="12700" stA="38000" endPos="28000" dist="5000" dir="5400000" sy="-100000" algn="bl" rotWithShape="0"/>
          </a:effectLst>
          <a:extLst/>
        </p:spPr>
      </p:pic>
      <p:sp>
        <p:nvSpPr>
          <p:cNvPr id="240" name="Line 7"/>
          <p:cNvSpPr>
            <a:spLocks noChangeShapeType="1"/>
          </p:cNvSpPr>
          <p:nvPr/>
        </p:nvSpPr>
        <p:spPr bwMode="auto">
          <a:xfrm>
            <a:off x="659130" y="2327531"/>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36866" name="正方形/長方形 48"/>
          <p:cNvSpPr>
            <a:spLocks noChangeArrowheads="1"/>
          </p:cNvSpPr>
          <p:nvPr/>
        </p:nvSpPr>
        <p:spPr bwMode="auto">
          <a:xfrm>
            <a:off x="1" y="3121819"/>
            <a:ext cx="9143999" cy="2021681"/>
          </a:xfrm>
          <a:prstGeom prst="rect">
            <a:avLst/>
          </a:prstGeom>
          <a:solidFill>
            <a:schemeClr val="accent1"/>
          </a:solidFill>
          <a:ln>
            <a:noFill/>
          </a:ln>
          <a:extLst/>
        </p:spPr>
        <p:txBody>
          <a:bodyPr/>
          <a:lstStyle/>
          <a:p>
            <a:endParaRPr kumimoji="1" lang="ja-JP" altLang="en-US" dirty="0">
              <a:latin typeface="メイリオ" pitchFamily="50" charset="-128"/>
              <a:ea typeface="メイリオ" pitchFamily="50" charset="-128"/>
              <a:cs typeface="メイリオ" pitchFamily="50" charset="-128"/>
            </a:endParaRPr>
          </a:p>
        </p:txBody>
      </p:sp>
      <p:sp>
        <p:nvSpPr>
          <p:cNvPr id="6147" name="正方形/長方形 124"/>
          <p:cNvSpPr>
            <a:spLocks noChangeArrowheads="1"/>
          </p:cNvSpPr>
          <p:nvPr/>
        </p:nvSpPr>
        <p:spPr bwMode="auto">
          <a:xfrm>
            <a:off x="215822" y="1458992"/>
            <a:ext cx="4056537" cy="661988"/>
          </a:xfrm>
          <a:prstGeom prst="rect">
            <a:avLst/>
          </a:prstGeom>
          <a:solidFill>
            <a:schemeClr val="accent1"/>
          </a:solidFill>
          <a:ln w="9525">
            <a:noFill/>
            <a:miter lim="800000"/>
            <a:headEnd/>
            <a:tailEnd/>
          </a:ln>
        </p:spPr>
        <p:txBody>
          <a:bodyPr wrap="none" lIns="73025" tIns="36511" rIns="73025" bIns="36511" anchor="ctr"/>
          <a:lstStyle/>
          <a:p>
            <a:pPr algn="ctr" fontAlgn="auto">
              <a:spcBef>
                <a:spcPts val="0"/>
              </a:spcBef>
              <a:spcAft>
                <a:spcPts val="0"/>
              </a:spcAft>
              <a:defRPr/>
            </a:pPr>
            <a:endParaRPr kumimoji="1" lang="ja-JP" altLang="en-US">
              <a:latin typeface="メイリオ" pitchFamily="50" charset="-128"/>
              <a:ea typeface="メイリオ" pitchFamily="50" charset="-128"/>
              <a:cs typeface="メイリオ" pitchFamily="50" charset="-128"/>
            </a:endParaRPr>
          </a:p>
        </p:txBody>
      </p:sp>
      <p:sp>
        <p:nvSpPr>
          <p:cNvPr id="36869" name="Rectangle 59"/>
          <p:cNvSpPr>
            <a:spLocks noChangeArrowheads="1"/>
          </p:cNvSpPr>
          <p:nvPr/>
        </p:nvSpPr>
        <p:spPr bwMode="auto">
          <a:xfrm>
            <a:off x="228600" y="594360"/>
            <a:ext cx="3810000"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nl-NL" sz="1600" b="1" dirty="0">
                <a:solidFill>
                  <a:schemeClr val="tx1">
                    <a:lumMod val="50000"/>
                  </a:schemeClr>
                </a:solidFill>
                <a:latin typeface="+mn-ea"/>
                <a:ea typeface="+mn-ea"/>
                <a:cs typeface="メイリオ" pitchFamily="50" charset="-128"/>
              </a:rPr>
              <a:t>ポート</a:t>
            </a:r>
            <a:r>
              <a:rPr kumimoji="1" lang="ja-JP" altLang="en-US" sz="1600" b="1" dirty="0" smtClean="0">
                <a:solidFill>
                  <a:schemeClr val="tx1">
                    <a:lumMod val="50000"/>
                  </a:schemeClr>
                </a:solidFill>
                <a:latin typeface="+mn-ea"/>
                <a:ea typeface="+mn-ea"/>
                <a:cs typeface="メイリオ" pitchFamily="50" charset="-128"/>
              </a:rPr>
              <a:t>数に合わせて契約</a:t>
            </a:r>
            <a:r>
              <a:rPr kumimoji="1" lang="ja-JP" altLang="en-US" sz="1600" b="1" dirty="0">
                <a:solidFill>
                  <a:schemeClr val="tx1">
                    <a:lumMod val="50000"/>
                  </a:schemeClr>
                </a:solidFill>
                <a:latin typeface="+mn-ea"/>
                <a:ea typeface="+mn-ea"/>
                <a:cs typeface="メイリオ" pitchFamily="50" charset="-128"/>
              </a:rPr>
              <a:t>するタイプ</a:t>
            </a:r>
            <a:r>
              <a:rPr kumimoji="1" lang="ja-JP" altLang="en-US" sz="1600" b="1" dirty="0">
                <a:solidFill>
                  <a:schemeClr val="tx1">
                    <a:lumMod val="50000"/>
                  </a:schemeClr>
                </a:solidFill>
                <a:latin typeface="メイリオ" pitchFamily="50" charset="-128"/>
                <a:ea typeface="メイリオ" pitchFamily="50" charset="-128"/>
                <a:cs typeface="メイリオ" pitchFamily="50" charset="-128"/>
              </a:rPr>
              <a:t>　</a:t>
            </a:r>
          </a:p>
        </p:txBody>
      </p:sp>
      <p:sp>
        <p:nvSpPr>
          <p:cNvPr id="4124" name="Text Box 5"/>
          <p:cNvSpPr txBox="1">
            <a:spLocks noChangeArrowheads="1"/>
          </p:cNvSpPr>
          <p:nvPr/>
        </p:nvSpPr>
        <p:spPr bwMode="auto">
          <a:xfrm>
            <a:off x="1117521" y="1885236"/>
            <a:ext cx="642938"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B</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sp>
        <p:nvSpPr>
          <p:cNvPr id="47" name="Text Box 5"/>
          <p:cNvSpPr txBox="1">
            <a:spLocks noChangeArrowheads="1"/>
          </p:cNvSpPr>
          <p:nvPr/>
        </p:nvSpPr>
        <p:spPr bwMode="auto">
          <a:xfrm>
            <a:off x="1906134" y="1885236"/>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C</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sp>
        <p:nvSpPr>
          <p:cNvPr id="52" name="Text Box 5"/>
          <p:cNvSpPr txBox="1">
            <a:spLocks noChangeArrowheads="1"/>
          </p:cNvSpPr>
          <p:nvPr/>
        </p:nvSpPr>
        <p:spPr bwMode="auto">
          <a:xfrm>
            <a:off x="2689983" y="1885236"/>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D</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grpSp>
        <p:nvGrpSpPr>
          <p:cNvPr id="11" name="グループ化 10"/>
          <p:cNvGrpSpPr/>
          <p:nvPr/>
        </p:nvGrpSpPr>
        <p:grpSpPr>
          <a:xfrm>
            <a:off x="1436609" y="1997155"/>
            <a:ext cx="2317734" cy="510161"/>
            <a:chOff x="1368029" y="2078038"/>
            <a:chExt cx="2317734" cy="239712"/>
          </a:xfrm>
        </p:grpSpPr>
        <p:sp>
          <p:nvSpPr>
            <p:cNvPr id="4126" name="Line 7"/>
            <p:cNvSpPr>
              <a:spLocks noChangeShapeType="1"/>
            </p:cNvSpPr>
            <p:nvPr/>
          </p:nvSpPr>
          <p:spPr bwMode="auto">
            <a:xfrm>
              <a:off x="1368029" y="2078038"/>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45" name="Line 7"/>
            <p:cNvSpPr>
              <a:spLocks noChangeShapeType="1"/>
            </p:cNvSpPr>
            <p:nvPr/>
          </p:nvSpPr>
          <p:spPr bwMode="auto">
            <a:xfrm>
              <a:off x="2156640" y="2078038"/>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50" name="Line 7"/>
            <p:cNvSpPr>
              <a:spLocks noChangeShapeType="1"/>
            </p:cNvSpPr>
            <p:nvPr/>
          </p:nvSpPr>
          <p:spPr bwMode="auto">
            <a:xfrm>
              <a:off x="2940489" y="2078038"/>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55" name="Line 7"/>
            <p:cNvSpPr>
              <a:spLocks noChangeShapeType="1"/>
            </p:cNvSpPr>
            <p:nvPr/>
          </p:nvSpPr>
          <p:spPr bwMode="auto">
            <a:xfrm>
              <a:off x="3685763" y="2078038"/>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grpSp>
      <p:sp>
        <p:nvSpPr>
          <p:cNvPr id="57" name="Text Box 5"/>
          <p:cNvSpPr txBox="1">
            <a:spLocks noChangeArrowheads="1"/>
          </p:cNvSpPr>
          <p:nvPr/>
        </p:nvSpPr>
        <p:spPr bwMode="auto">
          <a:xfrm>
            <a:off x="3435255" y="1885236"/>
            <a:ext cx="642938"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E</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sp>
        <p:nvSpPr>
          <p:cNvPr id="36885" name="正方形/長方形 123"/>
          <p:cNvSpPr>
            <a:spLocks noChangeArrowheads="1"/>
          </p:cNvSpPr>
          <p:nvPr/>
        </p:nvSpPr>
        <p:spPr bwMode="auto">
          <a:xfrm>
            <a:off x="214234" y="1509235"/>
            <a:ext cx="804862"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gn="ctr"/>
            <a:r>
              <a:rPr kumimoji="1" lang="ja-JP" altLang="en-US" sz="1600" b="1" dirty="0" smtClean="0">
                <a:solidFill>
                  <a:schemeClr val="bg1"/>
                </a:solidFill>
                <a:latin typeface="メイリオ" pitchFamily="50" charset="-128"/>
                <a:ea typeface="メイリオ" pitchFamily="50" charset="-128"/>
                <a:cs typeface="メイリオ" pitchFamily="50" charset="-128"/>
              </a:rPr>
              <a:t>主催者</a:t>
            </a:r>
            <a:endParaRPr kumimoji="1" lang="nl-NL" altLang="ja-JP" sz="1600" b="1" dirty="0" smtClean="0">
              <a:solidFill>
                <a:schemeClr val="bg1"/>
              </a:solidFill>
              <a:latin typeface="メイリオ" pitchFamily="50" charset="-128"/>
              <a:ea typeface="メイリオ" pitchFamily="50" charset="-128"/>
              <a:cs typeface="メイリオ" pitchFamily="50" charset="-128"/>
            </a:endParaRPr>
          </a:p>
          <a:p>
            <a:pPr algn="ctr"/>
            <a:r>
              <a:rPr lang="nl-NL" altLang="ja-JP" sz="2000" dirty="0">
                <a:solidFill>
                  <a:schemeClr val="bg1"/>
                </a:solidFill>
                <a:latin typeface="メイリオ" pitchFamily="50" charset="-128"/>
                <a:ea typeface="メイリオ" pitchFamily="50" charset="-128"/>
                <a:cs typeface="メイリオ" pitchFamily="50" charset="-128"/>
              </a:rPr>
              <a:t>A</a:t>
            </a:r>
            <a:endParaRPr lang="ja-JP" altLang="en-US" sz="2000" dirty="0">
              <a:solidFill>
                <a:schemeClr val="bg1"/>
              </a:solidFill>
              <a:latin typeface="メイリオ" pitchFamily="50" charset="-128"/>
              <a:ea typeface="メイリオ" pitchFamily="50" charset="-128"/>
              <a:cs typeface="メイリオ" pitchFamily="50" charset="-128"/>
            </a:endParaRPr>
          </a:p>
        </p:txBody>
      </p:sp>
      <p:pic>
        <p:nvPicPr>
          <p:cNvPr id="36886" name="Picture 29" descr="1agen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995" y="1499474"/>
            <a:ext cx="485775"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30" descr="3agen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085" y="1499474"/>
            <a:ext cx="485775"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31" descr="2agen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1859" y="1499474"/>
            <a:ext cx="485775"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4" descr="shutterstock_7902565"/>
          <p:cNvPicPr preferRelativeResize="0">
            <a:picLocks noChangeAspect="1" noChangeArrowheads="1"/>
          </p:cNvPicPr>
          <p:nvPr/>
        </p:nvPicPr>
        <p:blipFill>
          <a:blip r:embed="rId8" cstate="print"/>
          <a:srcRect/>
          <a:stretch>
            <a:fillRect/>
          </a:stretch>
        </p:blipFill>
        <p:spPr bwMode="auto">
          <a:xfrm>
            <a:off x="3516238" y="1502460"/>
            <a:ext cx="471468" cy="361928"/>
          </a:xfrm>
          <a:prstGeom prst="roundRect">
            <a:avLst/>
          </a:prstGeom>
          <a:solidFill>
            <a:schemeClr val="bg1">
              <a:lumMod val="95000"/>
            </a:schemeClr>
          </a:solidFill>
          <a:ln w="9525">
            <a:noFill/>
            <a:miter lim="800000"/>
            <a:headEnd/>
            <a:tailEnd/>
          </a:ln>
        </p:spPr>
      </p:pic>
      <p:sp>
        <p:nvSpPr>
          <p:cNvPr id="124" name="AutoShape 6"/>
          <p:cNvSpPr>
            <a:spLocks noChangeArrowheads="1"/>
          </p:cNvSpPr>
          <p:nvPr/>
        </p:nvSpPr>
        <p:spPr bwMode="auto">
          <a:xfrm>
            <a:off x="971550" y="3300622"/>
            <a:ext cx="7200900" cy="1544240"/>
          </a:xfrm>
          <a:prstGeom prst="roundRect">
            <a:avLst>
              <a:gd name="adj" fmla="val 8151"/>
            </a:avLst>
          </a:prstGeom>
          <a:solidFill>
            <a:schemeClr val="bg1"/>
          </a:solidFill>
          <a:ln w="38100" algn="ctr">
            <a:noFill/>
            <a:round/>
            <a:headEnd/>
            <a:tailEnd/>
          </a:ln>
          <a:effectLst>
            <a:outerShdw blurRad="50800" dist="38100" dir="2700000" algn="tl" rotWithShape="0">
              <a:prstClr val="black">
                <a:alpha val="40000"/>
              </a:prstClr>
            </a:outerShdw>
          </a:effectLst>
        </p:spPr>
        <p:txBody>
          <a:bodyPr lIns="0" tIns="0" rIns="0" bIns="0" anchor="ctr"/>
          <a:lstStyle/>
          <a:p>
            <a:pPr marL="347663" indent="-179388" fontAlgn="auto">
              <a:lnSpc>
                <a:spcPts val="1900"/>
              </a:lnSpc>
              <a:spcBef>
                <a:spcPts val="0"/>
              </a:spcBef>
              <a:spcAft>
                <a:spcPts val="0"/>
              </a:spcAft>
              <a:buSzPct val="70000"/>
              <a:buFont typeface="Wingdings" pitchFamily="2" charset="2"/>
              <a:buChar char="l"/>
              <a:defRPr/>
            </a:pPr>
            <a:r>
              <a:rPr kumimoji="1" lang="ja-JP" altLang="nl-NL" sz="1400" dirty="0" smtClean="0">
                <a:solidFill>
                  <a:schemeClr val="tx1">
                    <a:lumMod val="50000"/>
                  </a:schemeClr>
                </a:solidFill>
                <a:latin typeface="+mn-ea"/>
                <a:ea typeface="+mn-ea"/>
                <a:cs typeface="メイリオ" pitchFamily="50" charset="-128"/>
              </a:rPr>
              <a:t>ポート数</a:t>
            </a:r>
            <a:r>
              <a:rPr kumimoji="1" lang="ja-JP" altLang="nl-NL" sz="1400" dirty="0">
                <a:solidFill>
                  <a:schemeClr val="tx1">
                    <a:lumMod val="50000"/>
                  </a:schemeClr>
                </a:solidFill>
                <a:latin typeface="+mn-ea"/>
                <a:ea typeface="+mn-ea"/>
                <a:cs typeface="メイリオ" pitchFamily="50" charset="-128"/>
              </a:rPr>
              <a:t>は、専用サイトにアクセスする拠点</a:t>
            </a:r>
            <a:r>
              <a:rPr kumimoji="1" lang="ja-JP" altLang="nl-NL" sz="1400" dirty="0" smtClean="0">
                <a:solidFill>
                  <a:schemeClr val="tx1">
                    <a:lumMod val="50000"/>
                  </a:schemeClr>
                </a:solidFill>
                <a:latin typeface="+mn-ea"/>
                <a:ea typeface="+mn-ea"/>
                <a:cs typeface="メイリオ" pitchFamily="50" charset="-128"/>
              </a:rPr>
              <a:t>（</a:t>
            </a:r>
            <a:r>
              <a:rPr kumimoji="1" lang="ja-JP" altLang="nl-NL" sz="1400" dirty="0">
                <a:solidFill>
                  <a:schemeClr val="tx1">
                    <a:lumMod val="50000"/>
                  </a:schemeClr>
                </a:solidFill>
                <a:latin typeface="+mn-ea"/>
                <a:ea typeface="+mn-ea"/>
                <a:cs typeface="メイリオ" pitchFamily="50" charset="-128"/>
              </a:rPr>
              <a:t>デバイス</a:t>
            </a:r>
            <a:r>
              <a:rPr kumimoji="1" lang="ja-JP" altLang="nl-NL" sz="1400" dirty="0" smtClean="0">
                <a:solidFill>
                  <a:schemeClr val="tx1">
                    <a:lumMod val="50000"/>
                  </a:schemeClr>
                </a:solidFill>
                <a:latin typeface="+mn-ea"/>
                <a:ea typeface="+mn-ea"/>
                <a:cs typeface="メイリオ" pitchFamily="50" charset="-128"/>
              </a:rPr>
              <a:t>）</a:t>
            </a:r>
            <a:r>
              <a:rPr kumimoji="1" lang="ja-JP" altLang="nl-NL" sz="1400" dirty="0">
                <a:solidFill>
                  <a:schemeClr val="tx1">
                    <a:lumMod val="50000"/>
                  </a:schemeClr>
                </a:solidFill>
                <a:latin typeface="+mn-ea"/>
                <a:ea typeface="+mn-ea"/>
                <a:cs typeface="メイリオ" pitchFamily="50" charset="-128"/>
              </a:rPr>
              <a:t>の数。</a:t>
            </a:r>
          </a:p>
          <a:p>
            <a:pPr marL="347663" indent="-179388" fontAlgn="auto">
              <a:lnSpc>
                <a:spcPts val="1900"/>
              </a:lnSpc>
              <a:spcBef>
                <a:spcPts val="0"/>
              </a:spcBef>
              <a:spcAft>
                <a:spcPts val="0"/>
              </a:spcAft>
              <a:buSzPct val="70000"/>
              <a:buFont typeface="Wingdings" pitchFamily="2" charset="2"/>
              <a:buChar char="l"/>
              <a:defRPr/>
            </a:pPr>
            <a:r>
              <a:rPr kumimoji="1" lang="ja-JP" altLang="nl-NL" sz="1400" dirty="0" smtClean="0">
                <a:solidFill>
                  <a:schemeClr val="tx1">
                    <a:lumMod val="50000"/>
                  </a:schemeClr>
                </a:solidFill>
                <a:latin typeface="+mn-ea"/>
                <a:ea typeface="+mn-ea"/>
                <a:cs typeface="メイリオ" pitchFamily="50" charset="-128"/>
              </a:rPr>
              <a:t>主催者</a:t>
            </a:r>
            <a:r>
              <a:rPr kumimoji="1" lang="ja-JP" altLang="nl-NL" sz="1400" dirty="0">
                <a:solidFill>
                  <a:schemeClr val="tx1">
                    <a:lumMod val="50000"/>
                  </a:schemeClr>
                </a:solidFill>
                <a:latin typeface="+mn-ea"/>
                <a:ea typeface="+mn-ea"/>
                <a:cs typeface="メイリオ" pitchFamily="50" charset="-128"/>
              </a:rPr>
              <a:t>アカウントは社員全員に発行可能。</a:t>
            </a:r>
          </a:p>
          <a:p>
            <a:pPr marL="347663" indent="-179388" fontAlgn="auto">
              <a:lnSpc>
                <a:spcPts val="1900"/>
              </a:lnSpc>
              <a:spcBef>
                <a:spcPts val="0"/>
              </a:spcBef>
              <a:spcAft>
                <a:spcPts val="0"/>
              </a:spcAft>
              <a:buSzPct val="70000"/>
              <a:buFont typeface="Wingdings" pitchFamily="2" charset="2"/>
              <a:buChar char="l"/>
              <a:defRPr/>
            </a:pPr>
            <a:r>
              <a:rPr kumimoji="1" lang="ja-JP" altLang="nl-NL" sz="1400" dirty="0" smtClean="0">
                <a:solidFill>
                  <a:schemeClr val="tx1">
                    <a:lumMod val="50000"/>
                  </a:schemeClr>
                </a:solidFill>
                <a:latin typeface="+mn-ea"/>
                <a:ea typeface="+mn-ea"/>
                <a:cs typeface="メイリオ" pitchFamily="50" charset="-128"/>
              </a:rPr>
              <a:t>会議</a:t>
            </a:r>
            <a:r>
              <a:rPr kumimoji="1" lang="ja-JP" altLang="nl-NL" sz="1400" dirty="0">
                <a:solidFill>
                  <a:schemeClr val="tx1">
                    <a:lumMod val="50000"/>
                  </a:schemeClr>
                </a:solidFill>
                <a:latin typeface="+mn-ea"/>
                <a:ea typeface="+mn-ea"/>
                <a:cs typeface="メイリオ" pitchFamily="50" charset="-128"/>
              </a:rPr>
              <a:t>の時間制限、回数制限、参加者対象の制限 は一切ありません。</a:t>
            </a:r>
          </a:p>
          <a:p>
            <a:pPr marL="347663" indent="-179388" fontAlgn="auto">
              <a:lnSpc>
                <a:spcPts val="1900"/>
              </a:lnSpc>
              <a:spcBef>
                <a:spcPts val="0"/>
              </a:spcBef>
              <a:spcAft>
                <a:spcPts val="0"/>
              </a:spcAft>
              <a:buSzPct val="70000"/>
              <a:buFont typeface="Wingdings" pitchFamily="2" charset="2"/>
              <a:buChar char="l"/>
              <a:defRPr/>
            </a:pPr>
            <a:r>
              <a:rPr kumimoji="1" lang="ja-JP" altLang="nl-NL" sz="1400" dirty="0" smtClean="0">
                <a:solidFill>
                  <a:schemeClr val="tx1">
                    <a:lumMod val="50000"/>
                  </a:schemeClr>
                </a:solidFill>
                <a:latin typeface="+mn-ea"/>
                <a:ea typeface="+mn-ea"/>
                <a:cs typeface="メイリオ" pitchFamily="50" charset="-128"/>
              </a:rPr>
              <a:t>契約</a:t>
            </a:r>
            <a:r>
              <a:rPr kumimoji="1" lang="ja-JP" altLang="nl-NL" sz="1400" dirty="0">
                <a:solidFill>
                  <a:schemeClr val="tx1">
                    <a:lumMod val="50000"/>
                  </a:schemeClr>
                </a:solidFill>
                <a:latin typeface="+mn-ea"/>
                <a:ea typeface="+mn-ea"/>
                <a:cs typeface="メイリオ" pitchFamily="50" charset="-128"/>
              </a:rPr>
              <a:t>ポート数を超えた場合、超過料金にて対応可能。</a:t>
            </a:r>
          </a:p>
          <a:p>
            <a:pPr marL="168275" fontAlgn="auto">
              <a:lnSpc>
                <a:spcPts val="1900"/>
              </a:lnSpc>
              <a:spcBef>
                <a:spcPts val="0"/>
              </a:spcBef>
              <a:spcAft>
                <a:spcPts val="0"/>
              </a:spcAft>
              <a:buSzPct val="70000"/>
              <a:defRPr/>
            </a:pPr>
            <a:r>
              <a:rPr kumimoji="1" lang="nl-NL" altLang="ja-JP" sz="1400" dirty="0" smtClean="0">
                <a:solidFill>
                  <a:schemeClr val="tx1">
                    <a:lumMod val="50000"/>
                  </a:schemeClr>
                </a:solidFill>
                <a:latin typeface="+mn-ea"/>
                <a:ea typeface="+mn-ea"/>
                <a:cs typeface="メイリオ" pitchFamily="50" charset="-128"/>
              </a:rPr>
              <a:t>※ </a:t>
            </a:r>
            <a:r>
              <a:rPr kumimoji="1" lang="ja-JP" altLang="nl-NL" sz="1400" dirty="0" smtClean="0">
                <a:solidFill>
                  <a:schemeClr val="tx1">
                    <a:lumMod val="50000"/>
                  </a:schemeClr>
                </a:solidFill>
                <a:latin typeface="+mn-ea"/>
                <a:ea typeface="+mn-ea"/>
                <a:cs typeface="メイリオ" pitchFamily="50" charset="-128"/>
              </a:rPr>
              <a:t>部門</a:t>
            </a:r>
            <a:r>
              <a:rPr kumimoji="1" lang="ja-JP" altLang="nl-NL" sz="1400" dirty="0">
                <a:solidFill>
                  <a:schemeClr val="tx1">
                    <a:lumMod val="50000"/>
                  </a:schemeClr>
                </a:solidFill>
                <a:latin typeface="+mn-ea"/>
                <a:ea typeface="+mn-ea"/>
                <a:cs typeface="メイリオ" pitchFamily="50" charset="-128"/>
              </a:rPr>
              <a:t>導入オファー </a:t>
            </a:r>
            <a:r>
              <a:rPr kumimoji="1" lang="nl-NL" altLang="ja-JP" sz="1400" dirty="0">
                <a:solidFill>
                  <a:schemeClr val="tx1">
                    <a:lumMod val="50000"/>
                  </a:schemeClr>
                </a:solidFill>
                <a:latin typeface="+mn-ea"/>
                <a:ea typeface="+mn-ea"/>
                <a:cs typeface="メイリオ" pitchFamily="50" charset="-128"/>
              </a:rPr>
              <a:t>Meeting Center </a:t>
            </a:r>
            <a:r>
              <a:rPr kumimoji="1" lang="ja-JP" altLang="nl-NL" sz="1400" dirty="0">
                <a:solidFill>
                  <a:schemeClr val="tx1">
                    <a:lumMod val="50000"/>
                  </a:schemeClr>
                </a:solidFill>
                <a:latin typeface="+mn-ea"/>
                <a:ea typeface="+mn-ea"/>
                <a:cs typeface="メイリオ" pitchFamily="50" charset="-128"/>
              </a:rPr>
              <a:t>ポートプランの場合。</a:t>
            </a:r>
          </a:p>
        </p:txBody>
      </p:sp>
      <p:sp>
        <p:nvSpPr>
          <p:cNvPr id="127" name="角丸四角形吹き出し 44"/>
          <p:cNvSpPr>
            <a:spLocks noChangeArrowheads="1"/>
          </p:cNvSpPr>
          <p:nvPr/>
        </p:nvSpPr>
        <p:spPr bwMode="auto">
          <a:xfrm>
            <a:off x="4663424" y="681037"/>
            <a:ext cx="3997977" cy="621263"/>
          </a:xfrm>
          <a:prstGeom prst="wedgeRoundRectCallout">
            <a:avLst>
              <a:gd name="adj1" fmla="val -73648"/>
              <a:gd name="adj2" fmla="val -21911"/>
              <a:gd name="adj3" fmla="val 16667"/>
            </a:avLst>
          </a:prstGeom>
          <a:solidFill>
            <a:schemeClr val="accent1"/>
          </a:solidFill>
          <a:ln w="19050" algn="ctr">
            <a:noFill/>
            <a:round/>
            <a:headEnd/>
            <a:tailEnd/>
          </a:ln>
        </p:spPr>
        <p:txBody>
          <a:bodyPr lIns="0" tIns="0" rIns="0" bIns="0" anchor="ctr">
            <a:noAutofit/>
          </a:bodyPr>
          <a:lstStyle/>
          <a:p>
            <a:pPr algn="ctr">
              <a:lnSpc>
                <a:spcPts val="1700"/>
              </a:lnSpc>
              <a:buClr>
                <a:srgbClr val="7FC31C"/>
              </a:buClr>
              <a:buSzPct val="70000"/>
              <a:defRPr/>
            </a:pPr>
            <a:r>
              <a:rPr kumimoji="1" lang="ja-JP" altLang="en-US" sz="1600" dirty="0">
                <a:solidFill>
                  <a:schemeClr val="bg1"/>
                </a:solidFill>
                <a:latin typeface="+mn-ea"/>
                <a:ea typeface="+mn-ea"/>
                <a:cs typeface="メイリオ" pitchFamily="50" charset="-128"/>
              </a:rPr>
              <a:t>主催メンバーを固定しないで</a:t>
            </a:r>
            <a:r>
              <a:rPr kumimoji="1" lang="ja-JP" altLang="en-US" sz="1600" dirty="0" smtClean="0">
                <a:solidFill>
                  <a:schemeClr val="bg1"/>
                </a:solidFill>
                <a:latin typeface="+mn-ea"/>
                <a:ea typeface="+mn-ea"/>
                <a:cs typeface="メイリオ" pitchFamily="50" charset="-128"/>
              </a:rPr>
              <a:t>、</a:t>
            </a:r>
            <a:r>
              <a:rPr kumimoji="1" lang="en-US" altLang="ja-JP" sz="1600" dirty="0">
                <a:solidFill>
                  <a:schemeClr val="bg1"/>
                </a:solidFill>
                <a:latin typeface="+mn-ea"/>
                <a:ea typeface="+mn-ea"/>
                <a:cs typeface="メイリオ" pitchFamily="50" charset="-128"/>
              </a:rPr>
              <a:t/>
            </a:r>
            <a:br>
              <a:rPr kumimoji="1" lang="en-US" altLang="ja-JP" sz="1600" dirty="0">
                <a:solidFill>
                  <a:schemeClr val="bg1"/>
                </a:solidFill>
                <a:latin typeface="+mn-ea"/>
                <a:ea typeface="+mn-ea"/>
                <a:cs typeface="メイリオ" pitchFamily="50" charset="-128"/>
              </a:rPr>
            </a:br>
            <a:r>
              <a:rPr kumimoji="1" lang="ja-JP" altLang="en-US" sz="1600" dirty="0" smtClean="0">
                <a:solidFill>
                  <a:schemeClr val="bg1"/>
                </a:solidFill>
                <a:latin typeface="+mn-ea"/>
                <a:ea typeface="+mn-ea"/>
                <a:cs typeface="メイリオ" pitchFamily="50" charset="-128"/>
              </a:rPr>
              <a:t>自由</a:t>
            </a:r>
            <a:r>
              <a:rPr kumimoji="1" lang="ja-JP" altLang="en-US" sz="1600" dirty="0">
                <a:solidFill>
                  <a:schemeClr val="bg1"/>
                </a:solidFill>
                <a:latin typeface="+mn-ea"/>
                <a:ea typeface="+mn-ea"/>
                <a:cs typeface="メイリオ" pitchFamily="50" charset="-128"/>
              </a:rPr>
              <a:t>に</a:t>
            </a:r>
            <a:r>
              <a:rPr kumimoji="1" lang="en-US" altLang="ja-JP" sz="1600" dirty="0" smtClean="0">
                <a:solidFill>
                  <a:schemeClr val="bg1"/>
                </a:solidFill>
                <a:latin typeface="+mn-lt"/>
                <a:ea typeface="+mn-ea"/>
                <a:cs typeface="メイリオ" pitchFamily="50" charset="-128"/>
              </a:rPr>
              <a:t>Web</a:t>
            </a:r>
            <a:r>
              <a:rPr kumimoji="1" lang="ja-JP" altLang="nl-NL" sz="1600" dirty="0">
                <a:solidFill>
                  <a:schemeClr val="bg1"/>
                </a:solidFill>
                <a:latin typeface="+mn-ea"/>
                <a:ea typeface="+mn-ea"/>
                <a:cs typeface="メイリオ" pitchFamily="50" charset="-128"/>
              </a:rPr>
              <a:t> </a:t>
            </a:r>
            <a:r>
              <a:rPr kumimoji="1" lang="ja-JP" altLang="en-US" sz="1600" dirty="0" smtClean="0">
                <a:solidFill>
                  <a:schemeClr val="bg1"/>
                </a:solidFill>
                <a:latin typeface="+mn-ea"/>
                <a:ea typeface="+mn-ea"/>
                <a:cs typeface="メイリオ" pitchFamily="50" charset="-128"/>
              </a:rPr>
              <a:t>会議</a:t>
            </a:r>
            <a:r>
              <a:rPr kumimoji="1" lang="ja-JP" altLang="en-US" sz="1600" dirty="0">
                <a:solidFill>
                  <a:schemeClr val="bg1"/>
                </a:solidFill>
                <a:latin typeface="+mn-ea"/>
                <a:ea typeface="+mn-ea"/>
                <a:cs typeface="メイリオ" pitchFamily="50" charset="-128"/>
              </a:rPr>
              <a:t>を利用するには便利！</a:t>
            </a:r>
          </a:p>
        </p:txBody>
      </p:sp>
      <p:pic>
        <p:nvPicPr>
          <p:cNvPr id="210" name="Picture 10" descr="guy-laptop-silo"/>
          <p:cNvPicPr>
            <a:picLocks noChangeAspect="1" noChangeArrowheads="1"/>
          </p:cNvPicPr>
          <p:nvPr/>
        </p:nvPicPr>
        <p:blipFill>
          <a:blip r:embed="rId9" cstate="print"/>
          <a:srcRect b="5957"/>
          <a:stretch>
            <a:fillRect/>
          </a:stretch>
        </p:blipFill>
        <p:spPr bwMode="auto">
          <a:xfrm>
            <a:off x="272854" y="1979926"/>
            <a:ext cx="818053" cy="397870"/>
          </a:xfrm>
          <a:prstGeom prst="roundRect">
            <a:avLst>
              <a:gd name="adj" fmla="val 50000"/>
            </a:avLst>
          </a:prstGeom>
          <a:noFill/>
          <a:ln w="9525">
            <a:solidFill>
              <a:schemeClr val="bg1">
                <a:lumMod val="50000"/>
              </a:schemeClr>
            </a:solidFill>
            <a:miter lim="800000"/>
            <a:headEnd/>
            <a:tailEnd/>
          </a:ln>
        </p:spPr>
      </p:pic>
      <p:sp>
        <p:nvSpPr>
          <p:cNvPr id="6" name="テキスト ボックス 5"/>
          <p:cNvSpPr txBox="1"/>
          <p:nvPr/>
        </p:nvSpPr>
        <p:spPr>
          <a:xfrm>
            <a:off x="1334814" y="2613192"/>
            <a:ext cx="1782860" cy="646331"/>
          </a:xfrm>
          <a:prstGeom prst="rect">
            <a:avLst/>
          </a:prstGeom>
          <a:noFill/>
        </p:spPr>
        <p:txBody>
          <a:bodyPr wrap="none" rtlCol="0">
            <a:spAutoFit/>
          </a:bodyPr>
          <a:lstStyle/>
          <a:p>
            <a:r>
              <a:rPr lang="ja-JP" altLang="nl-NL" dirty="0" smtClean="0">
                <a:solidFill>
                  <a:schemeClr val="tx1">
                    <a:lumMod val="50000"/>
                  </a:schemeClr>
                </a:solidFill>
              </a:rPr>
              <a:t>契約ポート数</a:t>
            </a:r>
            <a:r>
              <a:rPr lang="ja-JP" altLang="nl-NL" sz="3600" dirty="0" smtClean="0">
                <a:solidFill>
                  <a:schemeClr val="tx1">
                    <a:lumMod val="50000"/>
                  </a:schemeClr>
                </a:solidFill>
              </a:rPr>
              <a:t>５</a:t>
            </a:r>
            <a:endParaRPr lang="nl-NL" dirty="0">
              <a:solidFill>
                <a:schemeClr val="tx1">
                  <a:lumMod val="50000"/>
                </a:schemeClr>
              </a:solidFill>
            </a:endParaRPr>
          </a:p>
        </p:txBody>
      </p:sp>
      <p:sp>
        <p:nvSpPr>
          <p:cNvPr id="219" name="Text Box 5"/>
          <p:cNvSpPr txBox="1">
            <a:spLocks noChangeArrowheads="1"/>
          </p:cNvSpPr>
          <p:nvPr/>
        </p:nvSpPr>
        <p:spPr bwMode="auto">
          <a:xfrm>
            <a:off x="6147064" y="1923000"/>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H</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sp>
        <p:nvSpPr>
          <p:cNvPr id="222" name="Text Box 5"/>
          <p:cNvSpPr txBox="1">
            <a:spLocks noChangeArrowheads="1"/>
          </p:cNvSpPr>
          <p:nvPr/>
        </p:nvSpPr>
        <p:spPr bwMode="auto">
          <a:xfrm>
            <a:off x="5372019" y="1923000"/>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G</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pic>
        <p:nvPicPr>
          <p:cNvPr id="223" name="Picture 13" descr="shutterstock_7062208"/>
          <p:cNvPicPr preferRelativeResize="0">
            <a:picLocks noChangeAspect="1" noChangeArrowheads="1"/>
          </p:cNvPicPr>
          <p:nvPr/>
        </p:nvPicPr>
        <p:blipFill>
          <a:blip r:embed="rId10" cstate="print"/>
          <a:srcRect/>
          <a:stretch>
            <a:fillRect/>
          </a:stretch>
        </p:blipFill>
        <p:spPr bwMode="auto">
          <a:xfrm>
            <a:off x="5439356" y="1547784"/>
            <a:ext cx="514907" cy="356762"/>
          </a:xfrm>
          <a:prstGeom prst="roundRect">
            <a:avLst/>
          </a:prstGeom>
          <a:solidFill>
            <a:schemeClr val="bg1">
              <a:lumMod val="95000"/>
            </a:schemeClr>
          </a:solidFill>
          <a:ln w="9525">
            <a:noFill/>
            <a:miter lim="800000"/>
            <a:headEnd/>
            <a:tailEnd/>
          </a:ln>
        </p:spPr>
      </p:pic>
      <p:grpSp>
        <p:nvGrpSpPr>
          <p:cNvPr id="10" name="グループ化 9"/>
          <p:cNvGrpSpPr/>
          <p:nvPr/>
        </p:nvGrpSpPr>
        <p:grpSpPr>
          <a:xfrm>
            <a:off x="5691106" y="2034913"/>
            <a:ext cx="2772677" cy="507786"/>
            <a:chOff x="5622525" y="2128382"/>
            <a:chExt cx="2772677" cy="239721"/>
          </a:xfrm>
        </p:grpSpPr>
        <p:sp>
          <p:nvSpPr>
            <p:cNvPr id="218" name="Line 7"/>
            <p:cNvSpPr>
              <a:spLocks noChangeShapeType="1"/>
            </p:cNvSpPr>
            <p:nvPr/>
          </p:nvSpPr>
          <p:spPr bwMode="auto">
            <a:xfrm>
              <a:off x="6454720" y="2128391"/>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221" name="Line 7"/>
            <p:cNvSpPr>
              <a:spLocks noChangeShapeType="1"/>
            </p:cNvSpPr>
            <p:nvPr/>
          </p:nvSpPr>
          <p:spPr bwMode="auto">
            <a:xfrm>
              <a:off x="5622525" y="2128391"/>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227" name="Line 7"/>
            <p:cNvSpPr>
              <a:spLocks noChangeShapeType="1"/>
            </p:cNvSpPr>
            <p:nvPr/>
          </p:nvSpPr>
          <p:spPr bwMode="auto">
            <a:xfrm>
              <a:off x="8395202" y="2128382"/>
              <a:ext cx="0" cy="239712"/>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grpSp>
      <p:sp>
        <p:nvSpPr>
          <p:cNvPr id="228" name="Text Box 5"/>
          <p:cNvSpPr txBox="1">
            <a:spLocks noChangeArrowheads="1"/>
          </p:cNvSpPr>
          <p:nvPr/>
        </p:nvSpPr>
        <p:spPr bwMode="auto">
          <a:xfrm>
            <a:off x="8144696" y="1922994"/>
            <a:ext cx="642937" cy="138113"/>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latin typeface="メイリオ" pitchFamily="50" charset="-128"/>
                <a:ea typeface="メイリオ" pitchFamily="50" charset="-128"/>
                <a:cs typeface="メイリオ" pitchFamily="50" charset="-128"/>
              </a:rPr>
              <a:t> </a:t>
            </a:r>
            <a:r>
              <a:rPr kumimoji="1" lang="en-US" altLang="ja-JP" sz="1200" dirty="0">
                <a:solidFill>
                  <a:schemeClr val="bg1"/>
                </a:solidFill>
                <a:latin typeface="メイリオ" pitchFamily="50" charset="-128"/>
                <a:ea typeface="メイリオ" pitchFamily="50" charset="-128"/>
                <a:cs typeface="メイリオ" pitchFamily="50" charset="-128"/>
              </a:rPr>
              <a:t>J</a:t>
            </a:r>
            <a:r>
              <a:rPr kumimoji="1" lang="ja-JP" altLang="en-US" sz="1200" dirty="0" smtClean="0">
                <a:solidFill>
                  <a:schemeClr val="bg1"/>
                </a:solidFill>
                <a:latin typeface="メイリオ" pitchFamily="50" charset="-128"/>
                <a:ea typeface="メイリオ" pitchFamily="50" charset="-128"/>
                <a:cs typeface="メイリオ" pitchFamily="50" charset="-128"/>
              </a:rPr>
              <a:t>さん</a:t>
            </a:r>
            <a:endParaRPr kumimoji="1" lang="ja-JP" altLang="en-US" sz="1200" dirty="0">
              <a:solidFill>
                <a:schemeClr val="bg1"/>
              </a:solidFill>
              <a:latin typeface="メイリオ" pitchFamily="50" charset="-128"/>
              <a:ea typeface="メイリオ" pitchFamily="50" charset="-128"/>
              <a:cs typeface="メイリオ" pitchFamily="50" charset="-128"/>
            </a:endParaRPr>
          </a:p>
        </p:txBody>
      </p:sp>
      <p:cxnSp>
        <p:nvCxnSpPr>
          <p:cNvPr id="233" name="直線コネクタ 232"/>
          <p:cNvCxnSpPr/>
          <p:nvPr/>
        </p:nvCxnSpPr>
        <p:spPr>
          <a:xfrm>
            <a:off x="4739029" y="2534126"/>
            <a:ext cx="39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7" name="Line 7"/>
          <p:cNvSpPr>
            <a:spLocks noChangeShapeType="1"/>
          </p:cNvSpPr>
          <p:nvPr/>
        </p:nvSpPr>
        <p:spPr bwMode="auto">
          <a:xfrm>
            <a:off x="4905623" y="2327531"/>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sp>
        <p:nvSpPr>
          <p:cNvPr id="238" name="Line 7"/>
          <p:cNvSpPr>
            <a:spLocks noChangeShapeType="1"/>
          </p:cNvSpPr>
          <p:nvPr/>
        </p:nvSpPr>
        <p:spPr bwMode="auto">
          <a:xfrm>
            <a:off x="7745730" y="2327531"/>
            <a:ext cx="0" cy="179784"/>
          </a:xfrm>
          <a:prstGeom prst="line">
            <a:avLst/>
          </a:prstGeom>
          <a:ln>
            <a:solidFill>
              <a:srgbClr val="5F5F65"/>
            </a:solidFill>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fontAlgn="auto">
              <a:spcBef>
                <a:spcPts val="0"/>
              </a:spcBef>
              <a:spcAft>
                <a:spcPts val="0"/>
              </a:spcAft>
              <a:defRPr/>
            </a:pPr>
            <a:endParaRPr kumimoji="1" lang="ja-JP" altLang="en-US" dirty="0">
              <a:latin typeface="メイリオ" pitchFamily="50" charset="-128"/>
              <a:ea typeface="メイリオ" pitchFamily="50" charset="-128"/>
              <a:cs typeface="メイリオ" pitchFamily="50" charset="-128"/>
            </a:endParaRPr>
          </a:p>
        </p:txBody>
      </p:sp>
      <p:cxnSp>
        <p:nvCxnSpPr>
          <p:cNvPr id="239" name="直線コネクタ 238"/>
          <p:cNvCxnSpPr/>
          <p:nvPr/>
        </p:nvCxnSpPr>
        <p:spPr>
          <a:xfrm>
            <a:off x="422989" y="2527459"/>
            <a:ext cx="381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1" name="テキスト ボックス 240"/>
          <p:cNvSpPr txBox="1"/>
          <p:nvPr/>
        </p:nvSpPr>
        <p:spPr>
          <a:xfrm>
            <a:off x="5707381" y="2613192"/>
            <a:ext cx="1782860" cy="646331"/>
          </a:xfrm>
          <a:prstGeom prst="rect">
            <a:avLst/>
          </a:prstGeom>
          <a:noFill/>
        </p:spPr>
        <p:txBody>
          <a:bodyPr wrap="none" rtlCol="0">
            <a:spAutoFit/>
          </a:bodyPr>
          <a:lstStyle/>
          <a:p>
            <a:r>
              <a:rPr lang="ja-JP" altLang="nl-NL" dirty="0" smtClean="0">
                <a:solidFill>
                  <a:schemeClr val="tx1">
                    <a:lumMod val="50000"/>
                  </a:schemeClr>
                </a:solidFill>
              </a:rPr>
              <a:t>契約ポート数</a:t>
            </a:r>
            <a:r>
              <a:rPr lang="ja-JP" altLang="nl-NL" sz="3600" dirty="0" smtClean="0">
                <a:solidFill>
                  <a:schemeClr val="tx1">
                    <a:lumMod val="50000"/>
                  </a:schemeClr>
                </a:solidFill>
              </a:rPr>
              <a:t>５</a:t>
            </a:r>
            <a:endParaRPr lang="nl-NL" dirty="0">
              <a:solidFill>
                <a:schemeClr val="tx1">
                  <a:lumMod val="50000"/>
                </a:schemeClr>
              </a:solidFill>
            </a:endParaRPr>
          </a:p>
        </p:txBody>
      </p:sp>
      <p:sp>
        <p:nvSpPr>
          <p:cNvPr id="244" name="テキスト ボックス 243"/>
          <p:cNvSpPr txBox="1"/>
          <p:nvPr/>
        </p:nvSpPr>
        <p:spPr>
          <a:xfrm>
            <a:off x="384890" y="2778815"/>
            <a:ext cx="862737" cy="307777"/>
          </a:xfrm>
          <a:prstGeom prst="rect">
            <a:avLst/>
          </a:prstGeom>
          <a:noFill/>
          <a:ln>
            <a:solidFill>
              <a:srgbClr val="435153"/>
            </a:solidFill>
          </a:ln>
        </p:spPr>
        <p:txBody>
          <a:bodyPr wrap="none" rtlCol="0">
            <a:spAutoFit/>
          </a:bodyPr>
          <a:lstStyle/>
          <a:p>
            <a:r>
              <a:rPr lang="ja-JP" altLang="nl-NL" sz="1400" b="1" dirty="0" smtClean="0">
                <a:solidFill>
                  <a:schemeClr val="tx1">
                    <a:lumMod val="50000"/>
                  </a:schemeClr>
                </a:solidFill>
              </a:rPr>
              <a:t>ケース １</a:t>
            </a:r>
            <a:endParaRPr lang="nl-NL" sz="1400" b="1" dirty="0">
              <a:solidFill>
                <a:schemeClr val="tx1">
                  <a:lumMod val="50000"/>
                </a:schemeClr>
              </a:solidFill>
            </a:endParaRPr>
          </a:p>
        </p:txBody>
      </p:sp>
      <p:sp>
        <p:nvSpPr>
          <p:cNvPr id="245" name="テキスト ボックス 244"/>
          <p:cNvSpPr txBox="1"/>
          <p:nvPr/>
        </p:nvSpPr>
        <p:spPr>
          <a:xfrm>
            <a:off x="4833764" y="2778815"/>
            <a:ext cx="838691" cy="307777"/>
          </a:xfrm>
          <a:prstGeom prst="rect">
            <a:avLst/>
          </a:prstGeom>
          <a:noFill/>
          <a:ln>
            <a:solidFill>
              <a:srgbClr val="435153"/>
            </a:solidFill>
          </a:ln>
        </p:spPr>
        <p:txBody>
          <a:bodyPr wrap="none" rtlCol="0">
            <a:spAutoFit/>
          </a:bodyPr>
          <a:lstStyle/>
          <a:p>
            <a:r>
              <a:rPr lang="ja-JP" altLang="nl-NL" sz="1400" b="1" dirty="0" smtClean="0">
                <a:solidFill>
                  <a:schemeClr val="tx1">
                    <a:lumMod val="50000"/>
                  </a:schemeClr>
                </a:solidFill>
              </a:rPr>
              <a:t>ケース </a:t>
            </a:r>
            <a:r>
              <a:rPr lang="nl-NL" altLang="ja-JP" sz="1400" b="1" dirty="0" smtClean="0">
                <a:solidFill>
                  <a:schemeClr val="tx1">
                    <a:lumMod val="50000"/>
                  </a:schemeClr>
                </a:solidFill>
              </a:rPr>
              <a:t>2</a:t>
            </a:r>
            <a:endParaRPr lang="nl-NL" sz="1400" b="1" dirty="0">
              <a:solidFill>
                <a:schemeClr val="tx1">
                  <a:lumMod val="50000"/>
                </a:schemeClr>
              </a:solidFill>
            </a:endParaRPr>
          </a:p>
        </p:txBody>
      </p:sp>
      <p:sp>
        <p:nvSpPr>
          <p:cNvPr id="48" name="Rectangle 4"/>
          <p:cNvSpPr>
            <a:spLocks noChangeArrowheads="1"/>
          </p:cNvSpPr>
          <p:nvPr/>
        </p:nvSpPr>
        <p:spPr bwMode="ltGray">
          <a:xfrm>
            <a:off x="292043" y="490919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
        <p:nvSpPr>
          <p:cNvPr id="2" name="タイトル 1"/>
          <p:cNvSpPr>
            <a:spLocks noGrp="1"/>
          </p:cNvSpPr>
          <p:nvPr>
            <p:ph type="ctrTitle"/>
          </p:nvPr>
        </p:nvSpPr>
        <p:spPr>
          <a:xfrm>
            <a:off x="259742" y="210622"/>
            <a:ext cx="8659976" cy="383738"/>
          </a:xfrm>
        </p:spPr>
        <p:txBody>
          <a:bodyPr/>
          <a:lstStyle/>
          <a:p>
            <a:r>
              <a:rPr lang="ja-JP" altLang="nl-NL" b="1" dirty="0" smtClean="0">
                <a:solidFill>
                  <a:srgbClr val="2C92B6"/>
                </a:solidFill>
                <a:latin typeface="CiscoSansTT ExtraLight" panose="020B0303020201020303" pitchFamily="34" charset="0"/>
              </a:rPr>
              <a:t>ポートプラン</a:t>
            </a:r>
            <a:endParaRPr lang="nl-NL" b="1" dirty="0">
              <a:solidFill>
                <a:srgbClr val="2C92B6"/>
              </a:solidFill>
              <a:latin typeface="CiscoSansTT ExtraLight" panose="020B0303020201020303" pitchFamily="34" charset="0"/>
            </a:endParaRPr>
          </a:p>
        </p:txBody>
      </p:sp>
      <p:pic>
        <p:nvPicPr>
          <p:cNvPr id="54" name="Picture 1" descr="C:\Users\J\Documents\Duarte\New images\Cut Outs\HAF28304_wPath.png"/>
          <p:cNvPicPr>
            <a:picLocks noChangeAspect="1" noChangeArrowheads="1"/>
          </p:cNvPicPr>
          <p:nvPr/>
        </p:nvPicPr>
        <p:blipFill>
          <a:blip r:embed="rId11" cstate="print"/>
          <a:srcRect/>
          <a:stretch>
            <a:fillRect/>
          </a:stretch>
        </p:blipFill>
        <p:spPr bwMode="auto">
          <a:xfrm>
            <a:off x="7272052" y="1923000"/>
            <a:ext cx="672636" cy="450252"/>
          </a:xfrm>
          <a:prstGeom prst="rect">
            <a:avLst/>
          </a:prstGeom>
          <a:noFill/>
          <a:ln w="9525">
            <a:noFill/>
            <a:miter lim="800000"/>
            <a:headEnd/>
            <a:tailEnd/>
          </a:ln>
        </p:spPr>
      </p:pic>
      <p:pic>
        <p:nvPicPr>
          <p:cNvPr id="56" name="Picture 2" descr="C:\Documents and Settings\hitoya\My Documents\My Pictures\people_3.png"/>
          <p:cNvPicPr>
            <a:picLocks noChangeAspect="1" noChangeArrowheads="1"/>
          </p:cNvPicPr>
          <p:nvPr/>
        </p:nvPicPr>
        <p:blipFill>
          <a:blip r:embed="rId12" cstate="print"/>
          <a:srcRect/>
          <a:stretch>
            <a:fillRect/>
          </a:stretch>
        </p:blipFill>
        <p:spPr bwMode="auto">
          <a:xfrm>
            <a:off x="4441019" y="1881834"/>
            <a:ext cx="664381" cy="488698"/>
          </a:xfrm>
          <a:prstGeom prst="rect">
            <a:avLst/>
          </a:prstGeom>
          <a:noFill/>
        </p:spPr>
      </p:pic>
      <p:sp>
        <p:nvSpPr>
          <p:cNvPr id="4" name="角丸四角形 3"/>
          <p:cNvSpPr/>
          <p:nvPr/>
        </p:nvSpPr>
        <p:spPr>
          <a:xfrm>
            <a:off x="4327882" y="1923000"/>
            <a:ext cx="891540" cy="439556"/>
          </a:xfrm>
          <a:prstGeom prst="roundRect">
            <a:avLst>
              <a:gd name="adj" fmla="val 50000"/>
            </a:avLst>
          </a:prstGeom>
          <a:noFill/>
          <a:ln w="6350">
            <a:solidFill>
              <a:schemeClr val="bg1">
                <a:lumMod val="6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8" name="角丸四角形 57"/>
          <p:cNvSpPr/>
          <p:nvPr/>
        </p:nvSpPr>
        <p:spPr>
          <a:xfrm>
            <a:off x="7117081" y="1923000"/>
            <a:ext cx="891540" cy="439556"/>
          </a:xfrm>
          <a:prstGeom prst="roundRect">
            <a:avLst>
              <a:gd name="adj" fmla="val 50000"/>
            </a:avLst>
          </a:prstGeom>
          <a:noFill/>
          <a:ln w="6350">
            <a:solidFill>
              <a:schemeClr val="bg1">
                <a:lumMod val="6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9" name="正方形/長方形 123"/>
          <p:cNvSpPr>
            <a:spLocks noChangeArrowheads="1"/>
          </p:cNvSpPr>
          <p:nvPr/>
        </p:nvSpPr>
        <p:spPr bwMode="auto">
          <a:xfrm>
            <a:off x="4488180" y="1509235"/>
            <a:ext cx="804862"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gn="ctr"/>
            <a:r>
              <a:rPr kumimoji="1" lang="ja-JP" altLang="en-US" sz="1600" b="1" dirty="0" smtClean="0">
                <a:solidFill>
                  <a:schemeClr val="bg1"/>
                </a:solidFill>
                <a:latin typeface="メイリオ" pitchFamily="50" charset="-128"/>
                <a:ea typeface="メイリオ" pitchFamily="50" charset="-128"/>
                <a:cs typeface="メイリオ" pitchFamily="50" charset="-128"/>
              </a:rPr>
              <a:t>主催者</a:t>
            </a:r>
            <a:endParaRPr kumimoji="1" lang="nl-NL" altLang="ja-JP" sz="1600" b="1" dirty="0" smtClean="0">
              <a:solidFill>
                <a:schemeClr val="bg1"/>
              </a:solidFill>
              <a:latin typeface="メイリオ" pitchFamily="50" charset="-128"/>
              <a:ea typeface="メイリオ" pitchFamily="50" charset="-128"/>
              <a:cs typeface="メイリオ" pitchFamily="50" charset="-128"/>
            </a:endParaRPr>
          </a:p>
          <a:p>
            <a:pPr algn="ctr"/>
            <a:r>
              <a:rPr kumimoji="1" lang="nl-NL" altLang="ja-JP" sz="2000" dirty="0">
                <a:solidFill>
                  <a:schemeClr val="bg1"/>
                </a:solidFill>
                <a:latin typeface="メイリオ" pitchFamily="50" charset="-128"/>
                <a:ea typeface="メイリオ" pitchFamily="50" charset="-128"/>
                <a:cs typeface="メイリオ" pitchFamily="50" charset="-128"/>
              </a:rPr>
              <a:t>F</a:t>
            </a:r>
            <a:endParaRPr lang="ja-JP" altLang="en-US" sz="2000" dirty="0">
              <a:solidFill>
                <a:schemeClr val="bg1"/>
              </a:solidFill>
              <a:latin typeface="メイリオ" pitchFamily="50" charset="-128"/>
              <a:ea typeface="メイリオ" pitchFamily="50" charset="-128"/>
              <a:cs typeface="メイリオ" pitchFamily="50" charset="-128"/>
            </a:endParaRPr>
          </a:p>
        </p:txBody>
      </p:sp>
      <p:sp>
        <p:nvSpPr>
          <p:cNvPr id="60" name="正方形/長方形 123"/>
          <p:cNvSpPr>
            <a:spLocks noChangeArrowheads="1"/>
          </p:cNvSpPr>
          <p:nvPr/>
        </p:nvSpPr>
        <p:spPr bwMode="auto">
          <a:xfrm>
            <a:off x="7334250" y="1509235"/>
            <a:ext cx="804862"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gn="ctr"/>
            <a:r>
              <a:rPr kumimoji="1" lang="ja-JP" altLang="en-US" sz="1600" b="1" dirty="0" smtClean="0">
                <a:solidFill>
                  <a:schemeClr val="bg1"/>
                </a:solidFill>
                <a:latin typeface="メイリオ" pitchFamily="50" charset="-128"/>
                <a:ea typeface="メイリオ" pitchFamily="50" charset="-128"/>
                <a:cs typeface="メイリオ" pitchFamily="50" charset="-128"/>
              </a:rPr>
              <a:t>主催者</a:t>
            </a:r>
            <a:endParaRPr kumimoji="1" lang="nl-NL" altLang="ja-JP" sz="1600" b="1" dirty="0" smtClean="0">
              <a:solidFill>
                <a:schemeClr val="bg1"/>
              </a:solidFill>
              <a:latin typeface="メイリオ" pitchFamily="50" charset="-128"/>
              <a:ea typeface="メイリオ" pitchFamily="50" charset="-128"/>
              <a:cs typeface="メイリオ" pitchFamily="50" charset="-128"/>
            </a:endParaRPr>
          </a:p>
          <a:p>
            <a:pPr algn="ctr"/>
            <a:r>
              <a:rPr kumimoji="1" lang="nl-NL" altLang="ja-JP" sz="2000" dirty="0">
                <a:solidFill>
                  <a:schemeClr val="bg1"/>
                </a:solidFill>
                <a:latin typeface="メイリオ" pitchFamily="50" charset="-128"/>
                <a:ea typeface="メイリオ" pitchFamily="50" charset="-128"/>
                <a:cs typeface="メイリオ" pitchFamily="50" charset="-128"/>
              </a:rPr>
              <a:t>I</a:t>
            </a:r>
            <a:endParaRPr lang="ja-JP" altLang="en-US" sz="2000"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284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txBox="1">
            <a:spLocks/>
          </p:cNvSpPr>
          <p:nvPr/>
        </p:nvSpPr>
        <p:spPr>
          <a:xfrm>
            <a:off x="79515" y="143488"/>
            <a:ext cx="8875642" cy="642620"/>
          </a:xfrm>
          <a:prstGeom prst="rect">
            <a:avLst/>
          </a:prstGeom>
        </p:spPr>
        <p:txBody>
          <a:bodyPr vert="horz" lIns="91440" tIns="45720" rIns="91440" bIns="45720"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r>
              <a:rPr kumimoji="1" lang="en-US" altLang="ja-JP" sz="3200" b="1" dirty="0">
                <a:solidFill>
                  <a:srgbClr val="2C92B6"/>
                </a:solidFill>
                <a:latin typeface="Arial" panose="020B0604020202020204" pitchFamily="34" charset="0"/>
                <a:ea typeface="ＭＳ ゴシック" panose="020B0609070205080204" pitchFamily="49" charset="-128"/>
                <a:cs typeface="Arial" panose="020B0604020202020204" pitchFamily="34" charset="0"/>
              </a:rPr>
              <a:t>GPL </a:t>
            </a:r>
            <a:r>
              <a:rPr kumimoji="1" lang="en-US" altLang="ja-JP" sz="3200" b="1" dirty="0" smtClean="0">
                <a:solidFill>
                  <a:srgbClr val="2C92B6"/>
                </a:solidFill>
                <a:latin typeface="Arial" panose="020B0604020202020204" pitchFamily="34" charset="0"/>
                <a:ea typeface="ＭＳ ゴシック" panose="020B0609070205080204" pitchFamily="49" charset="-128"/>
                <a:cs typeface="Arial" panose="020B0604020202020204" pitchFamily="34" charset="0"/>
              </a:rPr>
              <a:t>WebEx</a:t>
            </a:r>
            <a:r>
              <a:rPr kumimoji="1" lang="ja-JP" altLang="en-US" sz="3200" b="1" dirty="0">
                <a:solidFill>
                  <a:srgbClr val="2C92B6"/>
                </a:solidFill>
                <a:latin typeface="Arial" panose="020B0604020202020204" pitchFamily="34" charset="0"/>
                <a:ea typeface="ＭＳ ゴシック" panose="020B0609070205080204" pitchFamily="49" charset="-128"/>
                <a:cs typeface="Arial" panose="020B0604020202020204" pitchFamily="34" charset="0"/>
              </a:rPr>
              <a:t> </a:t>
            </a:r>
            <a:r>
              <a:rPr kumimoji="1" lang="ja-JP" altLang="en-US" sz="3200" b="1" dirty="0" smtClean="0">
                <a:solidFill>
                  <a:srgbClr val="2C92B6"/>
                </a:solidFill>
                <a:latin typeface="+mn-ea"/>
                <a:ea typeface="+mn-ea"/>
                <a:cs typeface="Arial" panose="020B0604020202020204" pitchFamily="34" charset="0"/>
              </a:rPr>
              <a:t>ライセンスオファー</a:t>
            </a:r>
            <a:endParaRPr kumimoji="1" lang="en-US" altLang="ja-JP" sz="3200" b="1" dirty="0">
              <a:solidFill>
                <a:srgbClr val="2C92B6"/>
              </a:solidFill>
              <a:latin typeface="+mn-ea"/>
              <a:ea typeface="+mn-ea"/>
              <a:cs typeface="Arial" panose="020B0604020202020204" pitchFamily="34" charset="0"/>
            </a:endParaRPr>
          </a:p>
        </p:txBody>
      </p:sp>
      <p:graphicFrame>
        <p:nvGraphicFramePr>
          <p:cNvPr id="5" name="表 4"/>
          <p:cNvGraphicFramePr>
            <a:graphicFrameLocks noGrp="1"/>
          </p:cNvGraphicFramePr>
          <p:nvPr>
            <p:extLst>
              <p:ext uri="{D42A27DB-BD31-4B8C-83A1-F6EECF244321}">
                <p14:modId xmlns:p14="http://schemas.microsoft.com/office/powerpoint/2010/main" val="3262398926"/>
              </p:ext>
            </p:extLst>
          </p:nvPr>
        </p:nvGraphicFramePr>
        <p:xfrm>
          <a:off x="187035" y="629586"/>
          <a:ext cx="8655628" cy="4361826"/>
        </p:xfrm>
        <a:graphic>
          <a:graphicData uri="http://schemas.openxmlformats.org/drawingml/2006/table">
            <a:tbl>
              <a:tblPr firstRow="1" bandRow="1">
                <a:tableStyleId>{5C22544A-7EE6-4342-B048-85BDC9FD1C3A}</a:tableStyleId>
              </a:tblPr>
              <a:tblGrid>
                <a:gridCol w="1293152"/>
                <a:gridCol w="1468367"/>
                <a:gridCol w="1569632"/>
                <a:gridCol w="2482382"/>
                <a:gridCol w="1842095"/>
              </a:tblGrid>
              <a:tr h="393474">
                <a:tc>
                  <a:txBody>
                    <a:bodyPr/>
                    <a:lstStyle/>
                    <a:p>
                      <a:r>
                        <a:rPr lang="ja-JP" altLang="en-US" sz="1200" b="1" dirty="0" smtClean="0">
                          <a:latin typeface="+mn-lt"/>
                        </a:rPr>
                        <a:t>オファー名</a:t>
                      </a:r>
                      <a:endParaRPr lang="ja-JP" altLang="en-US" sz="1200" b="1" dirty="0">
                        <a:latin typeface="+mn-lt"/>
                      </a:endParaRPr>
                    </a:p>
                  </a:txBody>
                  <a:tcPr marT="34290" marB="3429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latin typeface="+mn-lt"/>
                        </a:rPr>
                        <a:t>付与形態</a:t>
                      </a:r>
                    </a:p>
                  </a:txBody>
                  <a:tcPr marT="34290" marB="34290">
                    <a:solidFill>
                      <a:schemeClr val="tx2"/>
                    </a:solidFill>
                  </a:tcPr>
                </a:tc>
                <a:tc>
                  <a:txBody>
                    <a:bodyPr/>
                    <a:lstStyle/>
                    <a:p>
                      <a:r>
                        <a:rPr lang="ja-JP" altLang="en-US" sz="1200" b="1" dirty="0" smtClean="0">
                          <a:latin typeface="+mn-lt"/>
                        </a:rPr>
                        <a:t>サービス</a:t>
                      </a:r>
                      <a:endParaRPr lang="en-US" altLang="ja-JP" sz="1200" b="1" dirty="0" smtClean="0">
                        <a:latin typeface="+mn-lt"/>
                      </a:endParaRPr>
                    </a:p>
                  </a:txBody>
                  <a:tcPr marT="34290" marB="34290">
                    <a:solidFill>
                      <a:schemeClr val="tx2"/>
                    </a:solidFill>
                  </a:tcPr>
                </a:tc>
                <a:tc>
                  <a:txBody>
                    <a:bodyPr/>
                    <a:lstStyle/>
                    <a:p>
                      <a:r>
                        <a:rPr lang="ja-JP" altLang="en-US" sz="1200" b="1" dirty="0" smtClean="0">
                          <a:latin typeface="+mn-lt"/>
                        </a:rPr>
                        <a:t>最低サブスクリプション数</a:t>
                      </a:r>
                      <a:endParaRPr lang="ja-JP" altLang="en-US" sz="1200" b="1" dirty="0">
                        <a:latin typeface="+mn-lt"/>
                      </a:endParaRPr>
                    </a:p>
                  </a:txBody>
                  <a:tcPr marT="34290" marB="34290">
                    <a:solidFill>
                      <a:schemeClr val="tx2"/>
                    </a:solidFill>
                  </a:tcPr>
                </a:tc>
                <a:tc>
                  <a:txBody>
                    <a:bodyPr/>
                    <a:lstStyle/>
                    <a:p>
                      <a:r>
                        <a:rPr lang="ja-JP" altLang="en-US" sz="1200" b="1" dirty="0" smtClean="0">
                          <a:latin typeface="+mn-lt"/>
                        </a:rPr>
                        <a:t>特徴</a:t>
                      </a:r>
                      <a:endParaRPr lang="ja-JP" altLang="en-US" sz="1200" b="1" dirty="0">
                        <a:latin typeface="+mn-lt"/>
                      </a:endParaRPr>
                    </a:p>
                  </a:txBody>
                  <a:tcPr marT="34290" marB="34290">
                    <a:solidFill>
                      <a:schemeClr val="tx2"/>
                    </a:solidFill>
                  </a:tcPr>
                </a:tc>
              </a:tr>
              <a:tr h="960234">
                <a:tc rowSpan="2">
                  <a:txBody>
                    <a:bodyPr/>
                    <a:lstStyle/>
                    <a:p>
                      <a:r>
                        <a:rPr lang="ja-JP" altLang="en-US" sz="1200" b="1" dirty="0" smtClean="0">
                          <a:solidFill>
                            <a:srgbClr val="2C92B6"/>
                          </a:solidFill>
                          <a:latin typeface="+mn-lt"/>
                        </a:rPr>
                        <a:t>全社導入</a:t>
                      </a:r>
                      <a:endParaRPr lang="en-US" altLang="ja-JP" sz="1200" b="1" dirty="0" smtClean="0">
                        <a:solidFill>
                          <a:srgbClr val="2C92B6"/>
                        </a:solidFill>
                        <a:latin typeface="+mn-lt"/>
                      </a:endParaRPr>
                    </a:p>
                    <a:p>
                      <a:r>
                        <a:rPr lang="ja-JP" altLang="en-US" sz="1200" b="1" dirty="0" smtClean="0">
                          <a:solidFill>
                            <a:srgbClr val="2C92B6"/>
                          </a:solidFill>
                          <a:latin typeface="+mn-lt"/>
                        </a:rPr>
                        <a:t>オファー</a:t>
                      </a:r>
                      <a:endParaRPr lang="ja-JP" altLang="en-US" sz="1200" b="1" dirty="0">
                        <a:solidFill>
                          <a:srgbClr val="2C92B6"/>
                        </a:solidFill>
                        <a:latin typeface="+mn-lt"/>
                      </a:endParaRPr>
                    </a:p>
                  </a:txBody>
                  <a:tcPr marT="34290" marB="34290">
                    <a:solidFill>
                      <a:schemeClr val="tx1">
                        <a:lumMod val="20000"/>
                        <a:lumOff val="80000"/>
                      </a:schemeClr>
                    </a:solidFill>
                  </a:tcPr>
                </a:tc>
                <a:tc>
                  <a:txBody>
                    <a:bodyPr/>
                    <a:lstStyle/>
                    <a:p>
                      <a:r>
                        <a:rPr lang="ja-JP" altLang="en-US" sz="1200" b="1" dirty="0" smtClean="0">
                          <a:solidFill>
                            <a:srgbClr val="2C92B6"/>
                          </a:solidFill>
                          <a:latin typeface="+mn-lt"/>
                        </a:rPr>
                        <a:t>ネームドホスト</a:t>
                      </a:r>
                      <a:endParaRPr lang="en-US" altLang="ja-JP" sz="1200" b="1" dirty="0" smtClean="0">
                        <a:solidFill>
                          <a:srgbClr val="2C92B6"/>
                        </a:solidFill>
                        <a:latin typeface="+mn-lt"/>
                      </a:endParaRPr>
                    </a:p>
                    <a:p>
                      <a:r>
                        <a:rPr lang="en-US" altLang="ja-JP" sz="1200" b="1" dirty="0" smtClean="0">
                          <a:solidFill>
                            <a:srgbClr val="2C92B6"/>
                          </a:solidFill>
                          <a:latin typeface="+mn-lt"/>
                        </a:rPr>
                        <a:t>(</a:t>
                      </a:r>
                      <a:r>
                        <a:rPr lang="ja-JP" altLang="en-US" sz="1200" b="1" dirty="0" smtClean="0">
                          <a:solidFill>
                            <a:srgbClr val="2C92B6"/>
                          </a:solidFill>
                          <a:latin typeface="+mn-lt"/>
                        </a:rPr>
                        <a:t>従業員方式）</a:t>
                      </a:r>
                    </a:p>
                    <a:p>
                      <a:endParaRPr lang="ja-JP" altLang="en-US" sz="1200" b="1" dirty="0">
                        <a:solidFill>
                          <a:srgbClr val="2C92B6"/>
                        </a:solidFill>
                      </a:endParaRPr>
                    </a:p>
                  </a:txBody>
                  <a:tcPr marT="34290" marB="34290">
                    <a:solidFill>
                      <a:schemeClr val="tx2">
                        <a:lumMod val="20000"/>
                        <a:lumOff val="80000"/>
                      </a:schemeClr>
                    </a:solidFill>
                  </a:tcPr>
                </a:tc>
                <a:tc>
                  <a:txBody>
                    <a:bodyPr/>
                    <a:lstStyle/>
                    <a:p>
                      <a:r>
                        <a:rPr lang="en-US" altLang="ja-JP" sz="1200" b="1" dirty="0" smtClean="0">
                          <a:solidFill>
                            <a:srgbClr val="2C92B6"/>
                          </a:solidFill>
                          <a:latin typeface="+mn-lt"/>
                        </a:rPr>
                        <a:t>*MC+IM</a:t>
                      </a:r>
                      <a:r>
                        <a:rPr lang="ja-JP" altLang="en-US" sz="1200" b="1" dirty="0" smtClean="0">
                          <a:solidFill>
                            <a:srgbClr val="2C92B6"/>
                          </a:solidFill>
                          <a:latin typeface="+mn-lt"/>
                        </a:rPr>
                        <a:t>バンドル</a:t>
                      </a:r>
                      <a:endParaRPr lang="en-US" altLang="ja-JP" sz="1200" b="1" dirty="0" smtClean="0">
                        <a:solidFill>
                          <a:srgbClr val="2C92B6"/>
                        </a:solidFill>
                        <a:latin typeface="+mn-lt"/>
                      </a:endParaRPr>
                    </a:p>
                    <a:p>
                      <a:r>
                        <a:rPr lang="en-US" altLang="ja-JP" sz="1200" b="1" dirty="0" smtClean="0">
                          <a:solidFill>
                            <a:srgbClr val="2C92B6"/>
                          </a:solidFill>
                          <a:latin typeface="+mn-lt"/>
                        </a:rPr>
                        <a:t>*EE+IM</a:t>
                      </a:r>
                      <a:r>
                        <a:rPr lang="ja-JP" altLang="en-US" sz="1200" b="1" dirty="0" smtClean="0">
                          <a:solidFill>
                            <a:srgbClr val="2C92B6"/>
                          </a:solidFill>
                          <a:latin typeface="+mn-lt"/>
                        </a:rPr>
                        <a:t>バンドル</a:t>
                      </a:r>
                      <a:endParaRPr lang="en-US" altLang="ja-JP" sz="1200" b="1" dirty="0" smtClean="0">
                        <a:solidFill>
                          <a:srgbClr val="2C92B6"/>
                        </a:solidFill>
                        <a:latin typeface="+mn-lt"/>
                      </a:endParaRPr>
                    </a:p>
                    <a:p>
                      <a:endParaRPr lang="ja-JP" altLang="en-US" sz="1200" b="1" dirty="0">
                        <a:solidFill>
                          <a:srgbClr val="2C92B6"/>
                        </a:solidFill>
                        <a:latin typeface="+mn-lt"/>
                      </a:endParaRPr>
                    </a:p>
                  </a:txBody>
                  <a:tcPr marT="34290" marB="34290">
                    <a:solidFill>
                      <a:schemeClr val="tx2">
                        <a:lumMod val="20000"/>
                        <a:lumOff val="80000"/>
                      </a:schemeClr>
                    </a:solidFill>
                  </a:tcPr>
                </a:tc>
                <a:tc>
                  <a:txBody>
                    <a:bodyPr/>
                    <a:lstStyle/>
                    <a:p>
                      <a:r>
                        <a:rPr lang="en-US" altLang="ja-JP" sz="1200" b="1" dirty="0" smtClean="0">
                          <a:solidFill>
                            <a:srgbClr val="2C92B6"/>
                          </a:solidFill>
                          <a:latin typeface="+mn-lt"/>
                        </a:rPr>
                        <a:t>100</a:t>
                      </a:r>
                      <a:r>
                        <a:rPr lang="ja-JP" altLang="en-US" sz="1200" b="1" dirty="0" smtClean="0">
                          <a:solidFill>
                            <a:srgbClr val="2C92B6"/>
                          </a:solidFill>
                          <a:latin typeface="+mn-lt"/>
                        </a:rPr>
                        <a:t>ライセンス</a:t>
                      </a:r>
                      <a:endParaRPr lang="en-US" altLang="ja-JP" sz="1200" b="1" dirty="0" smtClean="0">
                        <a:solidFill>
                          <a:srgbClr val="2C92B6"/>
                        </a:solidFill>
                        <a:latin typeface="+mn-lt"/>
                      </a:endParaRPr>
                    </a:p>
                    <a:p>
                      <a:r>
                        <a:rPr lang="ja-JP" altLang="en-US" sz="1200" b="1" dirty="0" smtClean="0">
                          <a:solidFill>
                            <a:srgbClr val="2C92B6"/>
                          </a:solidFill>
                          <a:latin typeface="+mn-lt"/>
                        </a:rPr>
                        <a:t>（最大</a:t>
                      </a:r>
                      <a:r>
                        <a:rPr lang="en-US" altLang="ja-JP" sz="1200" b="1" dirty="0" smtClean="0">
                          <a:solidFill>
                            <a:srgbClr val="2C92B6"/>
                          </a:solidFill>
                          <a:latin typeface="+mn-lt"/>
                        </a:rPr>
                        <a:t>1000</a:t>
                      </a:r>
                      <a:r>
                        <a:rPr lang="ja-JP" altLang="en-US" sz="1200" b="1" dirty="0" smtClean="0">
                          <a:solidFill>
                            <a:srgbClr val="2C92B6"/>
                          </a:solidFill>
                          <a:latin typeface="+mn-lt"/>
                        </a:rPr>
                        <a:t>拠点）</a:t>
                      </a:r>
                      <a:endParaRPr lang="en-US" altLang="ja-JP" sz="1200" b="1" dirty="0" smtClean="0">
                        <a:solidFill>
                          <a:srgbClr val="2C92B6"/>
                        </a:solidFill>
                        <a:latin typeface="+mn-lt"/>
                      </a:endParaRPr>
                    </a:p>
                  </a:txBody>
                  <a:tcPr marT="34290" marB="34290">
                    <a:solidFill>
                      <a:schemeClr val="tx2">
                        <a:lumMod val="20000"/>
                        <a:lumOff val="80000"/>
                      </a:schemeClr>
                    </a:solidFill>
                  </a:tcPr>
                </a:tc>
                <a:tc>
                  <a:txBody>
                    <a:bodyPr/>
                    <a:lstStyle/>
                    <a:p>
                      <a:r>
                        <a:rPr lang="ja-JP" altLang="en-US" sz="1200" b="1" dirty="0" smtClean="0">
                          <a:solidFill>
                            <a:srgbClr val="2C92B6"/>
                          </a:solidFill>
                          <a:latin typeface="+mn-lt"/>
                        </a:rPr>
                        <a:t>超過無し</a:t>
                      </a:r>
                      <a:endParaRPr lang="en-US" altLang="ja-JP" sz="1200" b="1" dirty="0" smtClean="0">
                        <a:solidFill>
                          <a:srgbClr val="2C92B6"/>
                        </a:solidFill>
                        <a:latin typeface="+mn-lt"/>
                      </a:endParaRPr>
                    </a:p>
                    <a:p>
                      <a:r>
                        <a:rPr lang="en-US" altLang="ja-JP" sz="1200" b="1" dirty="0" smtClean="0">
                          <a:solidFill>
                            <a:srgbClr val="2C92B6"/>
                          </a:solidFill>
                          <a:latin typeface="+mn-lt"/>
                        </a:rPr>
                        <a:t>NBR 50GB</a:t>
                      </a:r>
                    </a:p>
                    <a:p>
                      <a:r>
                        <a:rPr lang="ja-JP" altLang="en-US" sz="1200" b="1" dirty="0" smtClean="0">
                          <a:solidFill>
                            <a:srgbClr val="2C92B6"/>
                          </a:solidFill>
                          <a:latin typeface="+mn-lt"/>
                        </a:rPr>
                        <a:t>全社員に</a:t>
                      </a:r>
                      <a:r>
                        <a:rPr lang="en-US" altLang="ja-JP" sz="1200" b="1" dirty="0" smtClean="0">
                          <a:solidFill>
                            <a:srgbClr val="2C92B6"/>
                          </a:solidFill>
                          <a:latin typeface="+mn-lt"/>
                        </a:rPr>
                        <a:t>ID</a:t>
                      </a:r>
                      <a:r>
                        <a:rPr lang="ja-JP" altLang="en-US" sz="1200" b="1" dirty="0" smtClean="0">
                          <a:solidFill>
                            <a:srgbClr val="2C92B6"/>
                          </a:solidFill>
                          <a:latin typeface="+mn-lt"/>
                        </a:rPr>
                        <a:t>配布可能</a:t>
                      </a:r>
                      <a:endParaRPr lang="en-US" altLang="ja-JP" sz="1200" b="1" dirty="0" smtClean="0">
                        <a:solidFill>
                          <a:srgbClr val="2C92B6"/>
                        </a:solidFill>
                        <a:latin typeface="+mn-lt"/>
                      </a:endParaRPr>
                    </a:p>
                  </a:txBody>
                  <a:tcPr marT="34290" marB="34290">
                    <a:solidFill>
                      <a:schemeClr val="tx2">
                        <a:lumMod val="20000"/>
                        <a:lumOff val="80000"/>
                      </a:schemeClr>
                    </a:solidFill>
                  </a:tcPr>
                </a:tc>
              </a:tr>
              <a:tr h="797482">
                <a:tc vMerge="1">
                  <a:txBody>
                    <a:bodyPr/>
                    <a:lstStyle/>
                    <a:p>
                      <a:endParaRPr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2C92B6"/>
                          </a:solidFill>
                          <a:effectLst/>
                          <a:uLnTx/>
                          <a:uFillTx/>
                          <a:latin typeface="+mn-lt"/>
                          <a:ea typeface="+mn-ea"/>
                          <a:cs typeface="+mn-cs"/>
                        </a:rPr>
                        <a:t>アクティブホスト</a:t>
                      </a:r>
                    </a:p>
                  </a:txBody>
                  <a:tcPr marT="34290" marB="34290">
                    <a:solidFill>
                      <a:schemeClr val="accent4">
                        <a:lumMod val="20000"/>
                        <a:lumOff val="80000"/>
                      </a:schemeClr>
                    </a:solidFill>
                  </a:tcPr>
                </a:tc>
                <a:tc>
                  <a:txBody>
                    <a:bodyPr/>
                    <a:lstStyle/>
                    <a:p>
                      <a:r>
                        <a:rPr lang="en-US" altLang="ja-JP" sz="1200" b="1" dirty="0" smtClean="0">
                          <a:solidFill>
                            <a:srgbClr val="2C92B6"/>
                          </a:solidFill>
                          <a:latin typeface="+mn-lt"/>
                        </a:rPr>
                        <a:t>*MC+IM</a:t>
                      </a:r>
                      <a:r>
                        <a:rPr lang="ja-JP" altLang="en-US" sz="1200" b="1" dirty="0" smtClean="0">
                          <a:solidFill>
                            <a:srgbClr val="2C92B6"/>
                          </a:solidFill>
                          <a:latin typeface="+mn-lt"/>
                        </a:rPr>
                        <a:t>バンドル</a:t>
                      </a:r>
                      <a:endParaRPr lang="en-US" altLang="ja-JP" sz="1200" b="1" dirty="0" smtClean="0">
                        <a:solidFill>
                          <a:srgbClr val="2C92B6"/>
                        </a:solidFill>
                        <a:latin typeface="+mn-lt"/>
                      </a:endParaRPr>
                    </a:p>
                    <a:p>
                      <a:r>
                        <a:rPr lang="en-US" altLang="ja-JP" sz="1200" b="1" dirty="0" smtClean="0">
                          <a:solidFill>
                            <a:srgbClr val="2C92B6"/>
                          </a:solidFill>
                          <a:latin typeface="+mn-lt"/>
                        </a:rPr>
                        <a:t>*EE+IM</a:t>
                      </a:r>
                      <a:r>
                        <a:rPr lang="ja-JP" altLang="en-US" sz="1200" b="1" dirty="0" smtClean="0">
                          <a:solidFill>
                            <a:srgbClr val="2C92B6"/>
                          </a:solidFill>
                          <a:latin typeface="+mn-lt"/>
                        </a:rPr>
                        <a:t>バンドル</a:t>
                      </a:r>
                      <a:endParaRPr lang="en-US" altLang="ja-JP" sz="1200" b="1" dirty="0" smtClean="0">
                        <a:solidFill>
                          <a:srgbClr val="2C92B6"/>
                        </a:solidFill>
                        <a:latin typeface="+mn-lt"/>
                      </a:endParaRPr>
                    </a:p>
                  </a:txBody>
                  <a:tcPr marT="34290" marB="34290">
                    <a:solidFill>
                      <a:schemeClr val="accent4">
                        <a:lumMod val="20000"/>
                        <a:lumOff val="80000"/>
                      </a:schemeClr>
                    </a:solidFill>
                  </a:tcPr>
                </a:tc>
                <a:tc>
                  <a:txBody>
                    <a:bodyPr/>
                    <a:lstStyle/>
                    <a:p>
                      <a:r>
                        <a:rPr lang="ja-JP" altLang="en-US" sz="1200" b="1" dirty="0" smtClean="0">
                          <a:solidFill>
                            <a:srgbClr val="2C92B6"/>
                          </a:solidFill>
                          <a:latin typeface="+mn-lt"/>
                        </a:rPr>
                        <a:t>全従業員数の</a:t>
                      </a:r>
                      <a:r>
                        <a:rPr lang="en-US" altLang="ja-JP" sz="1200" b="1" dirty="0" smtClean="0">
                          <a:solidFill>
                            <a:srgbClr val="2C92B6"/>
                          </a:solidFill>
                          <a:latin typeface="+mn-lt"/>
                        </a:rPr>
                        <a:t>15%</a:t>
                      </a:r>
                      <a:r>
                        <a:rPr lang="ja-JP" altLang="en-US" sz="1200" b="1" baseline="0" dirty="0" smtClean="0">
                          <a:solidFill>
                            <a:srgbClr val="2C92B6"/>
                          </a:solidFill>
                          <a:latin typeface="+mn-lt"/>
                        </a:rPr>
                        <a:t> </a:t>
                      </a:r>
                      <a:endParaRPr lang="en-US" altLang="ja-JP" sz="1200" b="1" baseline="0" dirty="0" smtClean="0">
                        <a:solidFill>
                          <a:srgbClr val="2C92B6"/>
                        </a:solidFill>
                        <a:latin typeface="+mn-lt"/>
                      </a:endParaRPr>
                    </a:p>
                    <a:p>
                      <a:r>
                        <a:rPr lang="en-US" altLang="ja-JP" sz="1200" b="1" baseline="0" dirty="0" smtClean="0">
                          <a:solidFill>
                            <a:srgbClr val="2C92B6"/>
                          </a:solidFill>
                          <a:latin typeface="+mn-lt"/>
                        </a:rPr>
                        <a:t>           or </a:t>
                      </a:r>
                    </a:p>
                    <a:p>
                      <a:r>
                        <a:rPr lang="en-US" altLang="ja-JP" sz="1200" b="1" dirty="0" smtClean="0">
                          <a:solidFill>
                            <a:srgbClr val="2C92B6"/>
                          </a:solidFill>
                          <a:latin typeface="+mn-lt"/>
                        </a:rPr>
                        <a:t>75</a:t>
                      </a:r>
                      <a:r>
                        <a:rPr lang="ja-JP" altLang="en-US" sz="1200" b="1" dirty="0" smtClean="0">
                          <a:solidFill>
                            <a:srgbClr val="2C92B6"/>
                          </a:solidFill>
                          <a:latin typeface="+mn-lt"/>
                        </a:rPr>
                        <a:t>ライセンス</a:t>
                      </a:r>
                      <a:endParaRPr lang="en-US" altLang="ja-JP" sz="1200" b="1" dirty="0" smtClean="0">
                        <a:solidFill>
                          <a:srgbClr val="2C92B6"/>
                        </a:solidFill>
                        <a:latin typeface="+mn-lt"/>
                      </a:endParaRPr>
                    </a:p>
                    <a:p>
                      <a:r>
                        <a:rPr lang="ja-JP" altLang="en-US" sz="1200" b="1" dirty="0" smtClean="0">
                          <a:solidFill>
                            <a:srgbClr val="2C92B6"/>
                          </a:solidFill>
                          <a:latin typeface="+mn-lt"/>
                        </a:rPr>
                        <a:t>（最大</a:t>
                      </a:r>
                      <a:r>
                        <a:rPr lang="en-US" altLang="ja-JP" sz="1200" b="1" dirty="0" smtClean="0">
                          <a:solidFill>
                            <a:srgbClr val="2C92B6"/>
                          </a:solidFill>
                          <a:latin typeface="+mn-lt"/>
                        </a:rPr>
                        <a:t>1000</a:t>
                      </a:r>
                      <a:r>
                        <a:rPr lang="ja-JP" altLang="en-US" sz="1200" b="1" dirty="0" smtClean="0">
                          <a:solidFill>
                            <a:srgbClr val="2C92B6"/>
                          </a:solidFill>
                          <a:latin typeface="+mn-lt"/>
                        </a:rPr>
                        <a:t>拠点）</a:t>
                      </a:r>
                      <a:endParaRPr lang="en-US" altLang="ja-JP" sz="1200" b="1" dirty="0" smtClean="0">
                        <a:solidFill>
                          <a:srgbClr val="2C92B6"/>
                        </a:solidFill>
                        <a:latin typeface="+mn-lt"/>
                      </a:endParaRPr>
                    </a:p>
                  </a:txBody>
                  <a:tcPr marT="34290" marB="34290">
                    <a:solidFill>
                      <a:schemeClr val="accent4">
                        <a:lumMod val="20000"/>
                        <a:lumOff val="80000"/>
                      </a:schemeClr>
                    </a:solidFill>
                  </a:tcPr>
                </a:tc>
                <a:tc>
                  <a:txBody>
                    <a:bodyPr/>
                    <a:lstStyle/>
                    <a:p>
                      <a:r>
                        <a:rPr lang="ja-JP" altLang="en-US" sz="1200" b="1" dirty="0" smtClean="0">
                          <a:solidFill>
                            <a:srgbClr val="2C92B6"/>
                          </a:solidFill>
                          <a:latin typeface="+mn-lt"/>
                        </a:rPr>
                        <a:t>超過無し</a:t>
                      </a:r>
                      <a:endParaRPr lang="en-US" altLang="ja-JP" sz="1200" b="1" dirty="0" smtClean="0">
                        <a:solidFill>
                          <a:srgbClr val="2C92B6"/>
                        </a:solidFill>
                        <a:latin typeface="+mn-lt"/>
                      </a:endParaRPr>
                    </a:p>
                    <a:p>
                      <a:r>
                        <a:rPr lang="en-US" altLang="ja-JP" sz="1200" b="1" dirty="0" smtClean="0">
                          <a:solidFill>
                            <a:srgbClr val="2C92B6"/>
                          </a:solidFill>
                          <a:latin typeface="+mn-lt"/>
                        </a:rPr>
                        <a:t>NBR 50GB</a:t>
                      </a:r>
                    </a:p>
                    <a:p>
                      <a:r>
                        <a:rPr lang="ja-JP" altLang="en-US" sz="1200" b="1" dirty="0" smtClean="0">
                          <a:solidFill>
                            <a:srgbClr val="2C92B6"/>
                          </a:solidFill>
                          <a:latin typeface="+mn-lt"/>
                        </a:rPr>
                        <a:t>全社員に</a:t>
                      </a:r>
                      <a:r>
                        <a:rPr lang="en-US" altLang="ja-JP" sz="1200" b="1" dirty="0" smtClean="0">
                          <a:solidFill>
                            <a:srgbClr val="2C92B6"/>
                          </a:solidFill>
                          <a:latin typeface="+mn-lt"/>
                        </a:rPr>
                        <a:t>ID</a:t>
                      </a:r>
                      <a:r>
                        <a:rPr lang="ja-JP" altLang="en-US" sz="1200" b="1" dirty="0" smtClean="0">
                          <a:solidFill>
                            <a:srgbClr val="2C92B6"/>
                          </a:solidFill>
                          <a:latin typeface="+mn-lt"/>
                        </a:rPr>
                        <a:t>配布可能</a:t>
                      </a:r>
                      <a:endParaRPr lang="en-US" altLang="ja-JP" sz="1200" b="1" dirty="0" smtClean="0">
                        <a:solidFill>
                          <a:srgbClr val="2C92B6"/>
                        </a:solidFill>
                        <a:latin typeface="+mn-lt"/>
                      </a:endParaRPr>
                    </a:p>
                  </a:txBody>
                  <a:tcPr marT="34290" marB="34290">
                    <a:solidFill>
                      <a:schemeClr val="accent4">
                        <a:lumMod val="20000"/>
                        <a:lumOff val="80000"/>
                      </a:schemeClr>
                    </a:solidFill>
                  </a:tcPr>
                </a:tc>
              </a:tr>
              <a:tr h="645076">
                <a:tc>
                  <a:txBody>
                    <a:bodyPr/>
                    <a:lstStyle/>
                    <a:p>
                      <a:r>
                        <a:rPr lang="ja-JP" altLang="en-US" sz="1200" b="1" dirty="0" smtClean="0">
                          <a:solidFill>
                            <a:srgbClr val="2C92B6"/>
                          </a:solidFill>
                          <a:latin typeface="+mn-lt"/>
                        </a:rPr>
                        <a:t>部門導入</a:t>
                      </a:r>
                      <a:endParaRPr lang="en-US" altLang="ja-JP" sz="1200" b="1" dirty="0" smtClean="0">
                        <a:solidFill>
                          <a:srgbClr val="2C92B6"/>
                        </a:solidFill>
                        <a:latin typeface="+mn-lt"/>
                      </a:endParaRPr>
                    </a:p>
                    <a:p>
                      <a:r>
                        <a:rPr lang="ja-JP" altLang="en-US" sz="1200" b="1" dirty="0" smtClean="0">
                          <a:solidFill>
                            <a:srgbClr val="2C92B6"/>
                          </a:solidFill>
                          <a:latin typeface="+mn-lt"/>
                        </a:rPr>
                        <a:t>オファー</a:t>
                      </a:r>
                      <a:endParaRPr lang="ja-JP" altLang="en-US" sz="1200" b="1" dirty="0">
                        <a:solidFill>
                          <a:srgbClr val="2C92B6"/>
                        </a:solidFill>
                        <a:latin typeface="+mn-lt"/>
                      </a:endParaRPr>
                    </a:p>
                  </a:txBody>
                  <a:tcPr marT="34290" marB="34290">
                    <a:solidFill>
                      <a:schemeClr val="tx1">
                        <a:lumMod val="20000"/>
                        <a:lumOff val="80000"/>
                      </a:schemeClr>
                    </a:solidFill>
                  </a:tcPr>
                </a:tc>
                <a:tc>
                  <a:txBody>
                    <a:bodyPr/>
                    <a:lstStyle/>
                    <a:p>
                      <a:r>
                        <a:rPr lang="ja-JP" altLang="en-US" sz="1200" b="1" dirty="0" smtClean="0">
                          <a:solidFill>
                            <a:srgbClr val="2C92B6"/>
                          </a:solidFill>
                          <a:latin typeface="+mn-lt"/>
                        </a:rPr>
                        <a:t>ネームドホスト</a:t>
                      </a:r>
                      <a:endParaRPr lang="en-US" altLang="ja-JP" sz="1200" b="1" dirty="0" smtClean="0">
                        <a:solidFill>
                          <a:srgbClr val="2C92B6"/>
                        </a:solidFill>
                        <a:latin typeface="+mn-lt"/>
                      </a:endParaRPr>
                    </a:p>
                  </a:txBody>
                  <a:tcPr marT="34290" marB="34290">
                    <a:solidFill>
                      <a:schemeClr val="tx2">
                        <a:lumMod val="20000"/>
                        <a:lumOff val="80000"/>
                      </a:schemeClr>
                    </a:solidFill>
                  </a:tcPr>
                </a:tc>
                <a:tc>
                  <a:txBody>
                    <a:bodyPr/>
                    <a:lstStyle/>
                    <a:p>
                      <a:r>
                        <a:rPr lang="en-US" altLang="ja-JP" sz="1200" b="1" dirty="0" smtClean="0">
                          <a:solidFill>
                            <a:srgbClr val="2C92B6"/>
                          </a:solidFill>
                          <a:latin typeface="+mn-lt"/>
                        </a:rPr>
                        <a:t>*MC</a:t>
                      </a:r>
                    </a:p>
                    <a:p>
                      <a:r>
                        <a:rPr lang="en-US" altLang="ja-JP" sz="1200" b="1" dirty="0" smtClean="0">
                          <a:solidFill>
                            <a:srgbClr val="2C92B6"/>
                          </a:solidFill>
                          <a:latin typeface="+mn-lt"/>
                        </a:rPr>
                        <a:t>*EE</a:t>
                      </a:r>
                    </a:p>
                    <a:p>
                      <a:endParaRPr lang="ja-JP" altLang="en-US" sz="1200" b="1" dirty="0">
                        <a:solidFill>
                          <a:srgbClr val="2C92B6"/>
                        </a:solidFill>
                        <a:latin typeface="+mn-lt"/>
                      </a:endParaRPr>
                    </a:p>
                  </a:txBody>
                  <a:tcPr marT="34290" marB="34290">
                    <a:solidFill>
                      <a:schemeClr val="tx2">
                        <a:lumMod val="20000"/>
                        <a:lumOff val="80000"/>
                      </a:schemeClr>
                    </a:solidFill>
                  </a:tcPr>
                </a:tc>
                <a:tc>
                  <a:txBody>
                    <a:bodyPr/>
                    <a:lstStyle/>
                    <a:p>
                      <a:r>
                        <a:rPr lang="en-US" altLang="ja-JP" sz="1200" b="1" dirty="0" smtClean="0">
                          <a:solidFill>
                            <a:srgbClr val="2C92B6"/>
                          </a:solidFill>
                          <a:latin typeface="+mn-lt"/>
                        </a:rPr>
                        <a:t>MC</a:t>
                      </a:r>
                      <a:r>
                        <a:rPr lang="en-US" altLang="ja-JP" sz="1200" b="1" baseline="0" dirty="0" smtClean="0">
                          <a:solidFill>
                            <a:srgbClr val="2C92B6"/>
                          </a:solidFill>
                          <a:latin typeface="+mn-lt"/>
                        </a:rPr>
                        <a:t> 5</a:t>
                      </a:r>
                      <a:r>
                        <a:rPr lang="ja-JP" altLang="en-US" sz="1200" b="1" baseline="0" dirty="0" smtClean="0">
                          <a:solidFill>
                            <a:srgbClr val="2C92B6"/>
                          </a:solidFill>
                          <a:latin typeface="+mn-lt"/>
                        </a:rPr>
                        <a:t>ライセンス（最大</a:t>
                      </a:r>
                      <a:r>
                        <a:rPr lang="en-US" altLang="ja-JP" sz="1200" b="1" baseline="0" dirty="0" smtClean="0">
                          <a:solidFill>
                            <a:srgbClr val="2C92B6"/>
                          </a:solidFill>
                          <a:latin typeface="+mn-lt"/>
                        </a:rPr>
                        <a:t>25</a:t>
                      </a:r>
                      <a:r>
                        <a:rPr lang="ja-JP" altLang="en-US" sz="1200" b="1" baseline="0" dirty="0" smtClean="0">
                          <a:solidFill>
                            <a:srgbClr val="2C92B6"/>
                          </a:solidFill>
                          <a:latin typeface="+mn-lt"/>
                        </a:rPr>
                        <a:t>拠点）</a:t>
                      </a:r>
                      <a:endParaRPr lang="en-US" altLang="ja-JP" sz="1200" b="1" dirty="0" smtClean="0">
                        <a:solidFill>
                          <a:srgbClr val="2C92B6"/>
                        </a:solidFill>
                        <a:latin typeface="+mn-lt"/>
                      </a:endParaRPr>
                    </a:p>
                    <a:p>
                      <a:r>
                        <a:rPr lang="en-US" altLang="ja-JP" sz="1200" b="1" dirty="0" smtClean="0">
                          <a:solidFill>
                            <a:srgbClr val="2C92B6"/>
                          </a:solidFill>
                          <a:latin typeface="+mn-lt"/>
                        </a:rPr>
                        <a:t>EE</a:t>
                      </a:r>
                      <a:r>
                        <a:rPr lang="ja-JP" altLang="en-US" sz="1200" b="1" baseline="0" dirty="0" smtClean="0">
                          <a:solidFill>
                            <a:srgbClr val="2C92B6"/>
                          </a:solidFill>
                          <a:latin typeface="+mn-lt"/>
                        </a:rPr>
                        <a:t>  </a:t>
                      </a:r>
                      <a:r>
                        <a:rPr lang="en-US" altLang="ja-JP" sz="1200" b="1" baseline="0" dirty="0" smtClean="0">
                          <a:solidFill>
                            <a:srgbClr val="2C92B6"/>
                          </a:solidFill>
                          <a:latin typeface="+mn-lt"/>
                        </a:rPr>
                        <a:t>25</a:t>
                      </a:r>
                      <a:r>
                        <a:rPr lang="ja-JP" altLang="en-US" sz="1200" b="1" baseline="0" dirty="0" smtClean="0">
                          <a:solidFill>
                            <a:srgbClr val="2C92B6"/>
                          </a:solidFill>
                          <a:latin typeface="+mn-lt"/>
                        </a:rPr>
                        <a:t>ライセンス（最大</a:t>
                      </a:r>
                      <a:r>
                        <a:rPr lang="en-US" altLang="ja-JP" sz="1200" b="1" baseline="0" dirty="0" smtClean="0">
                          <a:solidFill>
                            <a:srgbClr val="2C92B6"/>
                          </a:solidFill>
                          <a:latin typeface="+mn-lt"/>
                        </a:rPr>
                        <a:t>200</a:t>
                      </a:r>
                      <a:r>
                        <a:rPr lang="ja-JP" altLang="en-US" sz="1200" b="1" baseline="0" dirty="0" smtClean="0">
                          <a:solidFill>
                            <a:srgbClr val="2C92B6"/>
                          </a:solidFill>
                          <a:latin typeface="+mn-lt"/>
                        </a:rPr>
                        <a:t>拠点）</a:t>
                      </a:r>
                      <a:endParaRPr lang="ja-JP" altLang="en-US" sz="1200" b="1" dirty="0">
                        <a:solidFill>
                          <a:srgbClr val="2C92B6"/>
                        </a:solidFill>
                        <a:latin typeface="+mn-lt"/>
                      </a:endParaRPr>
                    </a:p>
                  </a:txBody>
                  <a:tcPr marT="34290" marB="34290">
                    <a:solidFill>
                      <a:schemeClr val="tx2">
                        <a:lumMod val="20000"/>
                        <a:lumOff val="80000"/>
                      </a:schemeClr>
                    </a:solidFill>
                  </a:tcPr>
                </a:tc>
                <a:tc>
                  <a:txBody>
                    <a:bodyPr/>
                    <a:lstStyle/>
                    <a:p>
                      <a:r>
                        <a:rPr lang="ja-JP" altLang="en-US" sz="1200" b="1" dirty="0" smtClean="0">
                          <a:solidFill>
                            <a:srgbClr val="2C92B6"/>
                          </a:solidFill>
                          <a:latin typeface="+mn-lt"/>
                        </a:rPr>
                        <a:t>超過無し</a:t>
                      </a:r>
                      <a:endParaRPr lang="en-US" altLang="ja-JP" sz="1200" b="1" dirty="0" smtClean="0">
                        <a:solidFill>
                          <a:srgbClr val="2C92B6"/>
                        </a:solidFill>
                        <a:latin typeface="+mn-lt"/>
                      </a:endParaRPr>
                    </a:p>
                    <a:p>
                      <a:r>
                        <a:rPr lang="en-US" altLang="ja-JP" sz="1200" b="1" dirty="0" smtClean="0">
                          <a:solidFill>
                            <a:srgbClr val="2C92B6"/>
                          </a:solidFill>
                          <a:latin typeface="+mn-lt"/>
                        </a:rPr>
                        <a:t>NBR 10GB</a:t>
                      </a:r>
                      <a:endParaRPr lang="ja-JP" altLang="en-US" sz="1200" b="1" dirty="0">
                        <a:solidFill>
                          <a:srgbClr val="2C92B6"/>
                        </a:solidFill>
                        <a:latin typeface="+mn-lt"/>
                      </a:endParaRPr>
                    </a:p>
                  </a:txBody>
                  <a:tcPr marT="34290" marB="34290">
                    <a:solidFill>
                      <a:schemeClr val="tx2">
                        <a:lumMod val="20000"/>
                        <a:lumOff val="80000"/>
                      </a:schemeClr>
                    </a:solidFill>
                  </a:tcPr>
                </a:tc>
              </a:tr>
              <a:tr h="605671">
                <a:tc>
                  <a:txBody>
                    <a:bodyPr/>
                    <a:lstStyle/>
                    <a:p>
                      <a:r>
                        <a:rPr lang="ja-JP" altLang="en-US" sz="1200" b="1" dirty="0" smtClean="0">
                          <a:solidFill>
                            <a:srgbClr val="2C92B6"/>
                          </a:solidFill>
                          <a:latin typeface="+mn-lt"/>
                        </a:rPr>
                        <a:t>ポートオファー</a:t>
                      </a:r>
                      <a:endParaRPr lang="ja-JP" altLang="en-US" sz="1200" b="1" dirty="0">
                        <a:solidFill>
                          <a:srgbClr val="2C92B6"/>
                        </a:solidFill>
                        <a:latin typeface="+mn-lt"/>
                      </a:endParaRPr>
                    </a:p>
                  </a:txBody>
                  <a:tcPr marT="34290" marB="34290">
                    <a:solidFill>
                      <a:schemeClr val="tx1">
                        <a:lumMod val="20000"/>
                        <a:lumOff val="80000"/>
                      </a:schemeClr>
                    </a:solidFill>
                  </a:tcPr>
                </a:tc>
                <a:tc>
                  <a:txBody>
                    <a:bodyPr/>
                    <a:lstStyle/>
                    <a:p>
                      <a:r>
                        <a:rPr lang="ja-JP" altLang="en-US" sz="1200" b="1" dirty="0" smtClean="0">
                          <a:solidFill>
                            <a:srgbClr val="2C92B6"/>
                          </a:solidFill>
                          <a:latin typeface="+mn-lt"/>
                        </a:rPr>
                        <a:t>ポート</a:t>
                      </a:r>
                      <a:endParaRPr lang="ja-JP" altLang="en-US" sz="1200" b="1" dirty="0">
                        <a:solidFill>
                          <a:srgbClr val="2C92B6"/>
                        </a:solidFill>
                        <a:latin typeface="+mn-lt"/>
                      </a:endParaRPr>
                    </a:p>
                  </a:txBody>
                  <a:tcPr marT="34290" marB="34290">
                    <a:solidFill>
                      <a:schemeClr val="accent5">
                        <a:lumMod val="20000"/>
                        <a:lumOff val="80000"/>
                      </a:schemeClr>
                    </a:solidFill>
                  </a:tcPr>
                </a:tc>
                <a:tc>
                  <a:txBody>
                    <a:bodyPr/>
                    <a:lstStyle/>
                    <a:p>
                      <a:r>
                        <a:rPr lang="en-US" altLang="ja-JP" sz="1200" b="1" dirty="0" smtClean="0">
                          <a:solidFill>
                            <a:srgbClr val="2C92B6"/>
                          </a:solidFill>
                          <a:latin typeface="+mn-lt"/>
                        </a:rPr>
                        <a:t>*MC</a:t>
                      </a:r>
                      <a:endParaRPr lang="ja-JP" altLang="en-US" sz="1200" b="1" dirty="0">
                        <a:solidFill>
                          <a:srgbClr val="2C92B6"/>
                        </a:solidFill>
                        <a:latin typeface="+mn-lt"/>
                      </a:endParaRPr>
                    </a:p>
                  </a:txBody>
                  <a:tcPr marT="34290" marB="34290">
                    <a:solidFill>
                      <a:schemeClr val="accent5">
                        <a:lumMod val="20000"/>
                        <a:lumOff val="80000"/>
                      </a:schemeClr>
                    </a:solidFill>
                  </a:tcPr>
                </a:tc>
                <a:tc>
                  <a:txBody>
                    <a:bodyPr/>
                    <a:lstStyle/>
                    <a:p>
                      <a:r>
                        <a:rPr lang="en-US" altLang="ja-JP" sz="1200" b="1" dirty="0" smtClean="0">
                          <a:solidFill>
                            <a:srgbClr val="2C92B6"/>
                          </a:solidFill>
                          <a:latin typeface="+mn-lt"/>
                        </a:rPr>
                        <a:t>2</a:t>
                      </a:r>
                      <a:r>
                        <a:rPr lang="ja-JP" altLang="en-US" sz="1200" b="1" dirty="0" smtClean="0">
                          <a:solidFill>
                            <a:srgbClr val="2C92B6"/>
                          </a:solidFill>
                          <a:latin typeface="+mn-lt"/>
                        </a:rPr>
                        <a:t>ポート（最大</a:t>
                      </a:r>
                      <a:r>
                        <a:rPr lang="en-US" altLang="ja-JP" sz="1200" b="1" dirty="0" smtClean="0">
                          <a:solidFill>
                            <a:srgbClr val="2C92B6"/>
                          </a:solidFill>
                          <a:latin typeface="+mn-lt"/>
                        </a:rPr>
                        <a:t>1000</a:t>
                      </a:r>
                      <a:r>
                        <a:rPr lang="ja-JP" altLang="en-US" sz="1200" b="1" dirty="0" smtClean="0">
                          <a:solidFill>
                            <a:srgbClr val="2C92B6"/>
                          </a:solidFill>
                          <a:latin typeface="+mn-lt"/>
                        </a:rPr>
                        <a:t>拠点）</a:t>
                      </a:r>
                      <a:endParaRPr lang="en-US" altLang="ja-JP" sz="1200" b="1" dirty="0" smtClean="0">
                        <a:solidFill>
                          <a:srgbClr val="2C92B6"/>
                        </a:solidFill>
                        <a:latin typeface="+mn-lt"/>
                      </a:endParaRPr>
                    </a:p>
                  </a:txBody>
                  <a:tcPr marT="34290" marB="34290">
                    <a:solidFill>
                      <a:schemeClr val="accent5">
                        <a:lumMod val="20000"/>
                        <a:lumOff val="80000"/>
                      </a:schemeClr>
                    </a:solidFill>
                  </a:tcPr>
                </a:tc>
                <a:tc>
                  <a:txBody>
                    <a:bodyPr/>
                    <a:lstStyle/>
                    <a:p>
                      <a:r>
                        <a:rPr lang="ja-JP" altLang="en-US" sz="1200" b="1" dirty="0" smtClean="0">
                          <a:solidFill>
                            <a:srgbClr val="2C92B6"/>
                          </a:solidFill>
                          <a:latin typeface="+mn-lt"/>
                        </a:rPr>
                        <a:t>超過有り</a:t>
                      </a:r>
                      <a:endParaRPr lang="en-US" altLang="ja-JP" sz="1200" b="1" dirty="0" smtClean="0">
                        <a:solidFill>
                          <a:srgbClr val="2C92B6"/>
                        </a:solidFill>
                        <a:latin typeface="+mn-lt"/>
                      </a:endParaRPr>
                    </a:p>
                    <a:p>
                      <a:r>
                        <a:rPr lang="en-US" altLang="ja-JP" sz="1200" b="1" dirty="0" smtClean="0">
                          <a:solidFill>
                            <a:srgbClr val="2C92B6"/>
                          </a:solidFill>
                          <a:latin typeface="+mn-lt"/>
                        </a:rPr>
                        <a:t>NBR 10GB</a:t>
                      </a:r>
                    </a:p>
                    <a:p>
                      <a:r>
                        <a:rPr lang="ja-JP" altLang="en-US" sz="1200" b="1" dirty="0" smtClean="0">
                          <a:solidFill>
                            <a:srgbClr val="2C92B6"/>
                          </a:solidFill>
                          <a:latin typeface="+mn-lt"/>
                        </a:rPr>
                        <a:t>全社員に</a:t>
                      </a:r>
                      <a:r>
                        <a:rPr lang="en-US" altLang="ja-JP" sz="1200" b="1" dirty="0" smtClean="0">
                          <a:solidFill>
                            <a:srgbClr val="2C92B6"/>
                          </a:solidFill>
                          <a:latin typeface="+mn-lt"/>
                        </a:rPr>
                        <a:t>ID</a:t>
                      </a:r>
                      <a:r>
                        <a:rPr lang="ja-JP" altLang="en-US" sz="1200" b="1" dirty="0" smtClean="0">
                          <a:solidFill>
                            <a:srgbClr val="2C92B6"/>
                          </a:solidFill>
                          <a:latin typeface="+mn-lt"/>
                        </a:rPr>
                        <a:t>配布可能</a:t>
                      </a:r>
                      <a:endParaRPr lang="en-US" altLang="ja-JP" sz="1200" b="1" dirty="0" smtClean="0">
                        <a:solidFill>
                          <a:srgbClr val="2C92B6"/>
                        </a:solidFill>
                        <a:latin typeface="+mn-lt"/>
                      </a:endParaRPr>
                    </a:p>
                  </a:txBody>
                  <a:tcPr marT="34290" marB="34290">
                    <a:solidFill>
                      <a:schemeClr val="accent5">
                        <a:lumMod val="20000"/>
                        <a:lumOff val="80000"/>
                      </a:schemeClr>
                    </a:solidFill>
                  </a:tcPr>
                </a:tc>
              </a:tr>
              <a:tr h="945722">
                <a:tc>
                  <a:txBody>
                    <a:bodyPr/>
                    <a:lstStyle/>
                    <a:p>
                      <a:r>
                        <a:rPr lang="ja-JP" altLang="en-US" sz="1200" b="1" dirty="0" smtClean="0">
                          <a:solidFill>
                            <a:srgbClr val="2C92B6"/>
                          </a:solidFill>
                          <a:latin typeface="+mn-lt"/>
                        </a:rPr>
                        <a:t>スモール</a:t>
                      </a:r>
                      <a:endParaRPr lang="en-US" altLang="ja-JP" sz="1200" b="1" dirty="0" smtClean="0">
                        <a:solidFill>
                          <a:srgbClr val="2C92B6"/>
                        </a:solidFill>
                        <a:latin typeface="+mn-lt"/>
                      </a:endParaRPr>
                    </a:p>
                    <a:p>
                      <a:r>
                        <a:rPr lang="ja-JP" altLang="en-US" sz="1200" b="1" dirty="0" smtClean="0">
                          <a:solidFill>
                            <a:srgbClr val="2C92B6"/>
                          </a:solidFill>
                          <a:latin typeface="+mn-lt"/>
                        </a:rPr>
                        <a:t>ビジネス</a:t>
                      </a:r>
                      <a:endParaRPr lang="en-US" altLang="ja-JP" sz="1200" b="1" dirty="0" smtClean="0">
                        <a:solidFill>
                          <a:srgbClr val="2C92B6"/>
                        </a:solidFill>
                        <a:latin typeface="+mn-lt"/>
                      </a:endParaRPr>
                    </a:p>
                    <a:p>
                      <a:r>
                        <a:rPr lang="ja-JP" altLang="en-US" sz="1200" b="1" dirty="0" smtClean="0">
                          <a:solidFill>
                            <a:srgbClr val="2C92B6"/>
                          </a:solidFill>
                          <a:latin typeface="+mn-lt"/>
                        </a:rPr>
                        <a:t>オファー</a:t>
                      </a:r>
                      <a:endParaRPr lang="ja-JP" altLang="en-US" sz="1200" b="1" dirty="0">
                        <a:solidFill>
                          <a:srgbClr val="2C92B6"/>
                        </a:solidFill>
                        <a:latin typeface="+mn-lt"/>
                      </a:endParaRPr>
                    </a:p>
                  </a:txBody>
                  <a:tcPr marT="34290" marB="34290">
                    <a:solidFill>
                      <a:schemeClr val="tx1">
                        <a:lumMod val="20000"/>
                        <a:lumOff val="80000"/>
                      </a:schemeClr>
                    </a:solidFill>
                  </a:tcPr>
                </a:tc>
                <a:tc>
                  <a:txBody>
                    <a:bodyPr/>
                    <a:lstStyle/>
                    <a:p>
                      <a:r>
                        <a:rPr lang="ja-JP" altLang="en-US" sz="1200" b="1" dirty="0" smtClean="0">
                          <a:solidFill>
                            <a:srgbClr val="2C92B6"/>
                          </a:solidFill>
                          <a:latin typeface="+mn-lt"/>
                        </a:rPr>
                        <a:t>ネームドホスト</a:t>
                      </a:r>
                      <a:endParaRPr lang="ja-JP" altLang="en-US" sz="1200" b="1" dirty="0">
                        <a:solidFill>
                          <a:srgbClr val="2C92B6"/>
                        </a:solidFill>
                        <a:latin typeface="+mn-lt"/>
                      </a:endParaRPr>
                    </a:p>
                  </a:txBody>
                  <a:tcPr marT="34290" marB="34290">
                    <a:solidFill>
                      <a:schemeClr val="tx2">
                        <a:lumMod val="20000"/>
                        <a:lumOff val="80000"/>
                      </a:schemeClr>
                    </a:solidFill>
                  </a:tcPr>
                </a:tc>
                <a:tc>
                  <a:txBody>
                    <a:bodyPr/>
                    <a:lstStyle/>
                    <a:p>
                      <a:r>
                        <a:rPr lang="en-US" altLang="ja-JP" sz="1200" b="1" dirty="0" smtClean="0">
                          <a:solidFill>
                            <a:srgbClr val="2C92B6"/>
                          </a:solidFill>
                          <a:latin typeface="+mn-lt"/>
                        </a:rPr>
                        <a:t>*MC</a:t>
                      </a:r>
                      <a:endParaRPr lang="ja-JP" altLang="en-US" sz="1200" b="1" dirty="0">
                        <a:solidFill>
                          <a:srgbClr val="2C92B6"/>
                        </a:solidFill>
                        <a:latin typeface="+mn-lt"/>
                      </a:endParaRPr>
                    </a:p>
                  </a:txBody>
                  <a:tcPr marT="34290" marB="34290">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smtClean="0">
                          <a:solidFill>
                            <a:srgbClr val="2C92B6"/>
                          </a:solidFill>
                          <a:latin typeface="+mn-lt"/>
                        </a:rPr>
                        <a:t>2</a:t>
                      </a:r>
                      <a:r>
                        <a:rPr lang="ja-JP" altLang="en-US" sz="1200" b="1" dirty="0" smtClean="0">
                          <a:solidFill>
                            <a:srgbClr val="2C92B6"/>
                          </a:solidFill>
                          <a:latin typeface="+mn-lt"/>
                        </a:rPr>
                        <a:t>ライセンス（最大</a:t>
                      </a:r>
                      <a:r>
                        <a:rPr lang="en-US" altLang="ja-JP" sz="1200" b="1" dirty="0" smtClean="0">
                          <a:solidFill>
                            <a:srgbClr val="2C92B6"/>
                          </a:solidFill>
                          <a:latin typeface="+mn-lt"/>
                        </a:rPr>
                        <a:t>25</a:t>
                      </a:r>
                      <a:r>
                        <a:rPr lang="ja-JP" altLang="en-US" sz="1200" b="1" dirty="0" smtClean="0">
                          <a:solidFill>
                            <a:srgbClr val="2C92B6"/>
                          </a:solidFill>
                          <a:latin typeface="+mn-lt"/>
                        </a:rPr>
                        <a:t>拠点）</a:t>
                      </a:r>
                      <a:endParaRPr lang="en-US" altLang="ja-JP" sz="1200" b="1" dirty="0" smtClean="0">
                        <a:solidFill>
                          <a:srgbClr val="2C92B6"/>
                        </a:solidFill>
                        <a:latin typeface="+mn-lt"/>
                      </a:endParaRPr>
                    </a:p>
                  </a:txBody>
                  <a:tcPr marT="34290" marB="34290">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2C92B6"/>
                          </a:solidFill>
                          <a:latin typeface="+mn-lt"/>
                        </a:rPr>
                        <a:t>超過無し</a:t>
                      </a:r>
                      <a:endParaRPr lang="en-US" altLang="ja-JP" sz="1200" b="1" dirty="0" smtClean="0">
                        <a:solidFill>
                          <a:srgbClr val="2C92B6"/>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1" dirty="0" smtClean="0">
                          <a:solidFill>
                            <a:srgbClr val="2C92B6"/>
                          </a:solidFill>
                          <a:latin typeface="+mn-lt"/>
                        </a:rPr>
                        <a:t>NBR 1GB</a:t>
                      </a:r>
                    </a:p>
                  </a:txBody>
                  <a:tcPr marT="34290" marB="34290">
                    <a:solidFill>
                      <a:schemeClr val="tx2">
                        <a:lumMod val="20000"/>
                        <a:lumOff val="80000"/>
                      </a:schemeClr>
                    </a:solidFill>
                  </a:tcPr>
                </a:tc>
              </a:tr>
            </a:tbl>
          </a:graphicData>
        </a:graphic>
      </p:graphicFrame>
    </p:spTree>
    <p:extLst>
      <p:ext uri="{BB962C8B-B14F-4D97-AF65-F5344CB8AC3E}">
        <p14:creationId xmlns:p14="http://schemas.microsoft.com/office/powerpoint/2010/main" val="637962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833030" y="2000983"/>
            <a:ext cx="5455948" cy="2877721"/>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dirty="0" smtClean="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448" y="2080422"/>
            <a:ext cx="5236900" cy="2712219"/>
          </a:xfrm>
          <a:prstGeom prst="rect">
            <a:avLst/>
          </a:prstGeom>
          <a:ln>
            <a:noFill/>
          </a:ln>
        </p:spPr>
      </p:pic>
      <p:sp>
        <p:nvSpPr>
          <p:cNvPr id="9" name="角丸四角形 8"/>
          <p:cNvSpPr/>
          <p:nvPr/>
        </p:nvSpPr>
        <p:spPr>
          <a:xfrm>
            <a:off x="683173" y="2467302"/>
            <a:ext cx="1545021" cy="354724"/>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VoIP</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683172" y="3871875"/>
            <a:ext cx="1545021" cy="354724"/>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PSTN</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上下矢印 9"/>
          <p:cNvSpPr/>
          <p:nvPr/>
        </p:nvSpPr>
        <p:spPr>
          <a:xfrm>
            <a:off x="1234972" y="2971799"/>
            <a:ext cx="246995" cy="804041"/>
          </a:xfrm>
          <a:prstGeom prst="upDown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1481967" y="3280916"/>
            <a:ext cx="646331"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混声</a:t>
            </a:r>
          </a:p>
        </p:txBody>
      </p:sp>
      <p:cxnSp>
        <p:nvCxnSpPr>
          <p:cNvPr id="15" name="直線矢印コネクタ 14"/>
          <p:cNvCxnSpPr>
            <a:stCxn id="9" idx="3"/>
          </p:cNvCxnSpPr>
          <p:nvPr/>
        </p:nvCxnSpPr>
        <p:spPr>
          <a:xfrm>
            <a:off x="2228194" y="2644665"/>
            <a:ext cx="809297" cy="67003"/>
          </a:xfrm>
          <a:prstGeom prst="straightConnector1">
            <a:avLst/>
          </a:prstGeom>
          <a:ln w="38100">
            <a:solidFill>
              <a:schemeClr val="accent6">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1" idx="3"/>
          </p:cNvCxnSpPr>
          <p:nvPr/>
        </p:nvCxnSpPr>
        <p:spPr>
          <a:xfrm>
            <a:off x="2228193" y="4049236"/>
            <a:ext cx="2543505" cy="177362"/>
          </a:xfrm>
          <a:prstGeom prst="straightConnector1">
            <a:avLst/>
          </a:prstGeom>
          <a:ln w="38100">
            <a:solidFill>
              <a:schemeClr val="accent6">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242927" y="101852"/>
            <a:ext cx="8659976" cy="478925"/>
          </a:xfrm>
          <a:prstGeom prst="rect">
            <a:avLst/>
          </a:prstGeom>
        </p:spPr>
        <p:txBody>
          <a:bodyPr vert="horz" lIns="91440" tIns="45720" rIns="91440" bIns="45720" rtlCol="0" anchor="t" anchorCtr="0">
            <a:noAutofit/>
          </a:bodyPr>
          <a:lstStyle>
            <a:lvl1pPr algn="l" defTabSz="685891" rtl="0" eaLnBrk="1" latinLnBrk="0" hangingPunct="1">
              <a:lnSpc>
                <a:spcPct val="90000"/>
              </a:lnSpc>
              <a:spcBef>
                <a:spcPct val="0"/>
              </a:spcBef>
              <a:buNone/>
              <a:defRPr lang="en-US" sz="2500" b="0" i="0" kern="1200" spc="0" baseline="0">
                <a:solidFill>
                  <a:srgbClr val="00A2BF"/>
                </a:solidFill>
                <a:latin typeface="+mj-lt"/>
                <a:ea typeface="+mj-ea"/>
                <a:cs typeface="CiscoSans Thin"/>
              </a:defRPr>
            </a:lvl1pPr>
          </a:lstStyle>
          <a:p>
            <a:r>
              <a:rPr kumimoji="1" lang="en-US" altLang="ja-JP" sz="3200" b="1" dirty="0" smtClean="0">
                <a:solidFill>
                  <a:srgbClr val="2C92B6"/>
                </a:solidFill>
                <a:latin typeface="+mn-lt"/>
              </a:rPr>
              <a:t>WebEx</a:t>
            </a:r>
            <a:r>
              <a:rPr kumimoji="1" lang="ja-JP" altLang="en-US" sz="3200" b="1" dirty="0" smtClean="0">
                <a:solidFill>
                  <a:srgbClr val="2C92B6"/>
                </a:solidFill>
                <a:latin typeface="+mn-lt"/>
              </a:rPr>
              <a:t> </a:t>
            </a:r>
            <a:r>
              <a:rPr kumimoji="1" lang="en-US" altLang="ja-JP" sz="3200" b="1" dirty="0" smtClean="0">
                <a:solidFill>
                  <a:srgbClr val="2C92B6"/>
                </a:solidFill>
                <a:latin typeface="+mn-lt"/>
              </a:rPr>
              <a:t>Audio</a:t>
            </a:r>
            <a:r>
              <a:rPr kumimoji="1" lang="ja-JP" altLang="en-US" sz="3200" b="1" dirty="0" smtClean="0">
                <a:solidFill>
                  <a:srgbClr val="2C92B6"/>
                </a:solidFill>
                <a:latin typeface="+mn-lt"/>
              </a:rPr>
              <a:t> </a:t>
            </a:r>
            <a:r>
              <a:rPr kumimoji="1" lang="ja-JP" altLang="en-US" sz="1800" dirty="0" smtClean="0">
                <a:solidFill>
                  <a:srgbClr val="2C92B6"/>
                </a:solidFill>
                <a:latin typeface="CiscoSansTT ExtraLight" panose="020B0303020201020303" pitchFamily="34" charset="0"/>
              </a:rPr>
              <a:t>（ハイブリッド音声オプション</a:t>
            </a:r>
            <a:r>
              <a:rPr kumimoji="1" lang="ja-JP" altLang="en-US" sz="1800" dirty="0" smtClean="0">
                <a:latin typeface="CiscoSansTT ExtraLight" panose="020B0303020201020303" pitchFamily="34" charset="0"/>
              </a:rPr>
              <a:t>）</a:t>
            </a:r>
            <a:endParaRPr kumimoji="1" lang="ja-JP" altLang="en-US" dirty="0">
              <a:latin typeface="CiscoSansTT ExtraLight" panose="020B0303020201020303" pitchFamily="34" charset="0"/>
            </a:endParaRPr>
          </a:p>
        </p:txBody>
      </p:sp>
      <p:sp>
        <p:nvSpPr>
          <p:cNvPr id="2" name="角丸四角形 1"/>
          <p:cNvSpPr/>
          <p:nvPr/>
        </p:nvSpPr>
        <p:spPr>
          <a:xfrm>
            <a:off x="242927" y="799231"/>
            <a:ext cx="8215273" cy="1155916"/>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spcBef>
                <a:spcPct val="10000"/>
              </a:spcBef>
              <a:spcAft>
                <a:spcPct val="25000"/>
              </a:spcAft>
              <a:buClr>
                <a:schemeClr val="accent6">
                  <a:lumMod val="50000"/>
                </a:schemeClr>
              </a:buClr>
            </a:pPr>
            <a:r>
              <a:rPr lang="en-US" altLang="ja-JP" sz="1200" b="1" dirty="0">
                <a:solidFill>
                  <a:schemeClr val="bg1"/>
                </a:solidFill>
                <a:latin typeface="+mn-ea"/>
                <a:cs typeface="メイリオ" pitchFamily="50" charset="-128"/>
              </a:rPr>
              <a:t>WebEx Audio</a:t>
            </a:r>
            <a:r>
              <a:rPr lang="ja-JP" altLang="en-US" sz="1200" b="1" dirty="0">
                <a:solidFill>
                  <a:schemeClr val="bg1"/>
                </a:solidFill>
                <a:latin typeface="+mn-ea"/>
                <a:cs typeface="メイリオ" pitchFamily="50" charset="-128"/>
              </a:rPr>
              <a:t>サービスは、公衆電話網によるコールイン、フリーダイヤル、コールバックで参加できる音声会議サービスです。</a:t>
            </a:r>
            <a:r>
              <a:rPr lang="en-US" altLang="ja-JP" sz="1200" b="1" dirty="0">
                <a:solidFill>
                  <a:schemeClr val="bg1"/>
                </a:solidFill>
                <a:latin typeface="+mn-ea"/>
                <a:cs typeface="メイリオ" pitchFamily="50" charset="-128"/>
              </a:rPr>
              <a:t>PC</a:t>
            </a:r>
            <a:r>
              <a:rPr lang="ja-JP" altLang="en-US" sz="1200" b="1" dirty="0">
                <a:solidFill>
                  <a:schemeClr val="bg1"/>
                </a:solidFill>
                <a:latin typeface="+mn-ea"/>
                <a:cs typeface="メイリオ" pitchFamily="50" charset="-128"/>
              </a:rPr>
              <a:t>に容易に接続できない場所から会議に参加したい。インターネット帯域が十分でない場所からでも、音声だけは安定した品質で聞き取りたい。そのような場合に、電話会議から</a:t>
            </a:r>
            <a:r>
              <a:rPr lang="en-US" altLang="ja-JP" sz="1200" b="1" dirty="0">
                <a:solidFill>
                  <a:schemeClr val="bg1"/>
                </a:solidFill>
                <a:latin typeface="+mn-ea"/>
                <a:cs typeface="メイリオ" pitchFamily="50" charset="-128"/>
              </a:rPr>
              <a:t>VoIP</a:t>
            </a:r>
            <a:r>
              <a:rPr lang="ja-JP" altLang="en-US" sz="1200" b="1" dirty="0">
                <a:solidFill>
                  <a:schemeClr val="bg1"/>
                </a:solidFill>
                <a:latin typeface="+mn-ea"/>
                <a:cs typeface="メイリオ" pitchFamily="50" charset="-128"/>
              </a:rPr>
              <a:t>セッションに参加できます。</a:t>
            </a:r>
            <a:endParaRPr kumimoji="1" lang="ja-JP" altLang="en-US" sz="1200" b="1" dirty="0">
              <a:solidFill>
                <a:schemeClr val="bg1"/>
              </a:solidFill>
              <a:latin typeface="+mn-ea"/>
              <a:cs typeface="メイリオ" pitchFamily="50" charset="-128"/>
            </a:endParaRPr>
          </a:p>
        </p:txBody>
      </p:sp>
    </p:spTree>
    <p:extLst>
      <p:ext uri="{BB962C8B-B14F-4D97-AF65-F5344CB8AC3E}">
        <p14:creationId xmlns:p14="http://schemas.microsoft.com/office/powerpoint/2010/main" val="1896593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280555" y="663374"/>
            <a:ext cx="1644277" cy="400110"/>
          </a:xfrm>
          <a:prstGeom prst="rect">
            <a:avLst/>
          </a:prstGeom>
          <a:solidFill>
            <a:srgbClr val="FA661C"/>
          </a:solidFill>
          <a:ln>
            <a:noFill/>
          </a:ln>
        </p:spPr>
        <p:txBody>
          <a:bodyPr wrap="square" rtlCol="0">
            <a:spAutoFit/>
          </a:bodyPr>
          <a:lstStyle/>
          <a:p>
            <a:r>
              <a:rPr kumimoji="1" lang="ja-JP" altLang="en-US" sz="2000" b="1" dirty="0" smtClean="0">
                <a:solidFill>
                  <a:schemeClr val="bg1"/>
                </a:solidFill>
                <a:latin typeface="+mn-ea"/>
                <a:ea typeface="+mn-ea"/>
              </a:rPr>
              <a:t>コミットプラン</a:t>
            </a:r>
            <a:endParaRPr kumimoji="1" lang="ja-JP" altLang="en-US" sz="2000" b="1" dirty="0">
              <a:solidFill>
                <a:schemeClr val="bg1"/>
              </a:solidFill>
              <a:latin typeface="+mn-ea"/>
              <a:ea typeface="+mn-ea"/>
            </a:endParaRPr>
          </a:p>
        </p:txBody>
      </p:sp>
      <p:sp>
        <p:nvSpPr>
          <p:cNvPr id="16" name="テキスト ボックス 15"/>
          <p:cNvSpPr txBox="1"/>
          <p:nvPr/>
        </p:nvSpPr>
        <p:spPr>
          <a:xfrm>
            <a:off x="280555" y="2954666"/>
            <a:ext cx="2954258" cy="400110"/>
          </a:xfrm>
          <a:prstGeom prst="rect">
            <a:avLst/>
          </a:prstGeom>
          <a:solidFill>
            <a:srgbClr val="335FFA"/>
          </a:solidFill>
        </p:spPr>
        <p:txBody>
          <a:bodyPr wrap="square" rtlCol="0">
            <a:spAutoFit/>
          </a:bodyPr>
          <a:lstStyle/>
          <a:p>
            <a:r>
              <a:rPr kumimoji="1" lang="ja-JP" altLang="en-US" sz="2000" b="1" dirty="0" smtClean="0">
                <a:solidFill>
                  <a:schemeClr val="bg1"/>
                </a:solidFill>
                <a:latin typeface="+mn-ea"/>
                <a:ea typeface="+mn-ea"/>
              </a:rPr>
              <a:t>トールネームドユーザー</a:t>
            </a:r>
            <a:endParaRPr kumimoji="1" lang="ja-JP" altLang="en-US" sz="2000" b="1" dirty="0">
              <a:solidFill>
                <a:schemeClr val="bg1"/>
              </a:solidFill>
              <a:latin typeface="+mn-ea"/>
              <a:ea typeface="+mn-ea"/>
            </a:endParaRPr>
          </a:p>
        </p:txBody>
      </p:sp>
      <p:sp>
        <p:nvSpPr>
          <p:cNvPr id="20" name="テキスト ボックス 19"/>
          <p:cNvSpPr txBox="1"/>
          <p:nvPr/>
        </p:nvSpPr>
        <p:spPr>
          <a:xfrm>
            <a:off x="280555" y="1068495"/>
            <a:ext cx="8645236" cy="276999"/>
          </a:xfrm>
          <a:prstGeom prst="rect">
            <a:avLst/>
          </a:prstGeom>
          <a:solidFill>
            <a:schemeClr val="bg1"/>
          </a:solidFill>
        </p:spPr>
        <p:txBody>
          <a:bodyPr wrap="square" rtlCol="0">
            <a:spAutoFit/>
          </a:bodyPr>
          <a:lstStyle/>
          <a:p>
            <a:r>
              <a:rPr kumimoji="1" lang="ja-JP" altLang="en-US" sz="1200" dirty="0" smtClean="0">
                <a:solidFill>
                  <a:schemeClr val="tx1">
                    <a:lumMod val="50000"/>
                  </a:schemeClr>
                </a:solidFill>
              </a:rPr>
              <a:t>プリペイドでポイントを購入いただき、利用に応じてポイントが消費されるプランです。ポイント</a:t>
            </a:r>
            <a:r>
              <a:rPr kumimoji="1" lang="ja-JP" altLang="en-US" sz="1200" dirty="0">
                <a:solidFill>
                  <a:schemeClr val="tx1">
                    <a:lumMod val="50000"/>
                  </a:schemeClr>
                </a:solidFill>
              </a:rPr>
              <a:t>消費後</a:t>
            </a:r>
            <a:r>
              <a:rPr kumimoji="1" lang="ja-JP" altLang="en-US" sz="1200" dirty="0" smtClean="0">
                <a:solidFill>
                  <a:schemeClr val="tx1">
                    <a:lumMod val="50000"/>
                  </a:schemeClr>
                </a:solidFill>
              </a:rPr>
              <a:t>は超過料金（従量）が発生。</a:t>
            </a:r>
            <a:endParaRPr kumimoji="1" lang="ja-JP" altLang="en-US" sz="1200" dirty="0">
              <a:solidFill>
                <a:schemeClr val="tx1">
                  <a:lumMod val="50000"/>
                </a:schemeClr>
              </a:solidFill>
            </a:endParaRPr>
          </a:p>
        </p:txBody>
      </p:sp>
      <p:sp>
        <p:nvSpPr>
          <p:cNvPr id="2" name="正方形/長方形 1"/>
          <p:cNvSpPr/>
          <p:nvPr/>
        </p:nvSpPr>
        <p:spPr>
          <a:xfrm>
            <a:off x="130675" y="0"/>
            <a:ext cx="4977388" cy="584775"/>
          </a:xfrm>
          <a:prstGeom prst="rect">
            <a:avLst/>
          </a:prstGeom>
        </p:spPr>
        <p:txBody>
          <a:bodyPr wrap="none">
            <a:spAutoFit/>
          </a:bodyPr>
          <a:lstStyle/>
          <a:p>
            <a:r>
              <a:rPr kumimoji="1" lang="en-US" altLang="ja-JP" sz="3200" b="1" dirty="0">
                <a:solidFill>
                  <a:srgbClr val="2C92B6"/>
                </a:solidFill>
              </a:rPr>
              <a:t>WebEx</a:t>
            </a:r>
            <a:r>
              <a:rPr kumimoji="1" lang="ja-JP" altLang="en-US" sz="3200" b="1" dirty="0">
                <a:solidFill>
                  <a:srgbClr val="2C92B6"/>
                </a:solidFill>
              </a:rPr>
              <a:t> </a:t>
            </a:r>
            <a:r>
              <a:rPr kumimoji="1" lang="en-US" altLang="ja-JP" sz="3200" b="1" dirty="0" smtClean="0">
                <a:solidFill>
                  <a:srgbClr val="2C92B6"/>
                </a:solidFill>
              </a:rPr>
              <a:t>Audio</a:t>
            </a:r>
            <a:r>
              <a:rPr kumimoji="1" lang="ja-JP" altLang="en-US" sz="3200" b="1" dirty="0" smtClean="0">
                <a:solidFill>
                  <a:srgbClr val="2C92B6"/>
                </a:solidFill>
              </a:rPr>
              <a:t>の提供方法 </a:t>
            </a:r>
            <a:endParaRPr lang="ja-JP" altLang="en-US" sz="3200" dirty="0"/>
          </a:p>
        </p:txBody>
      </p:sp>
      <p:graphicFrame>
        <p:nvGraphicFramePr>
          <p:cNvPr id="11" name="表 10"/>
          <p:cNvGraphicFramePr>
            <a:graphicFrameLocks noGrp="1"/>
          </p:cNvGraphicFramePr>
          <p:nvPr>
            <p:extLst>
              <p:ext uri="{D42A27DB-BD31-4B8C-83A1-F6EECF244321}">
                <p14:modId xmlns:p14="http://schemas.microsoft.com/office/powerpoint/2010/main" val="2698549564"/>
              </p:ext>
            </p:extLst>
          </p:nvPr>
        </p:nvGraphicFramePr>
        <p:xfrm>
          <a:off x="323883" y="1366719"/>
          <a:ext cx="8558580" cy="1465810"/>
        </p:xfrm>
        <a:graphic>
          <a:graphicData uri="http://schemas.openxmlformats.org/drawingml/2006/table">
            <a:tbl>
              <a:tblPr firstRow="1" bandRow="1">
                <a:tableStyleId>{5C22544A-7EE6-4342-B048-85BDC9FD1C3A}</a:tableStyleId>
              </a:tblPr>
              <a:tblGrid>
                <a:gridCol w="2852860"/>
                <a:gridCol w="2852860"/>
                <a:gridCol w="2852860"/>
              </a:tblGrid>
              <a:tr h="455682">
                <a:tc>
                  <a:txBody>
                    <a:bodyPr/>
                    <a:lstStyle/>
                    <a:p>
                      <a:r>
                        <a:rPr kumimoji="1" lang="en-US" altLang="ja-JP" sz="1600" dirty="0" smtClean="0">
                          <a:solidFill>
                            <a:schemeClr val="tx1">
                              <a:lumMod val="50000"/>
                            </a:schemeClr>
                          </a:solidFill>
                        </a:rPr>
                        <a:t>Toll </a:t>
                      </a:r>
                    </a:p>
                    <a:p>
                      <a:r>
                        <a:rPr kumimoji="1" lang="ja-JP" altLang="en-US" sz="1600" dirty="0" smtClean="0">
                          <a:solidFill>
                            <a:schemeClr val="tx1">
                              <a:lumMod val="50000"/>
                            </a:schemeClr>
                          </a:solidFill>
                        </a:rPr>
                        <a:t>（コールイン）</a:t>
                      </a:r>
                      <a:endParaRPr kumimoji="1" lang="ja-JP" alt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1600" dirty="0" smtClean="0">
                          <a:solidFill>
                            <a:schemeClr val="tx1">
                              <a:lumMod val="50000"/>
                            </a:schemeClr>
                          </a:solidFill>
                        </a:rPr>
                        <a:t>Toll Free</a:t>
                      </a:r>
                    </a:p>
                    <a:p>
                      <a:r>
                        <a:rPr kumimoji="1" lang="ja-JP" altLang="en-US" sz="1600" dirty="0" smtClean="0">
                          <a:solidFill>
                            <a:schemeClr val="tx1">
                              <a:lumMod val="50000"/>
                            </a:schemeClr>
                          </a:solidFill>
                        </a:rPr>
                        <a:t>（フリーコール）</a:t>
                      </a:r>
                      <a:endParaRPr kumimoji="1" lang="ja-JP" alt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kumimoji="1" lang="en-US" altLang="ja-JP" sz="1600" dirty="0" smtClean="0">
                          <a:solidFill>
                            <a:schemeClr val="tx1">
                              <a:lumMod val="50000"/>
                            </a:schemeClr>
                          </a:solidFill>
                        </a:rPr>
                        <a:t>Call Back</a:t>
                      </a:r>
                    </a:p>
                    <a:p>
                      <a:r>
                        <a:rPr kumimoji="1" lang="ja-JP" altLang="en-US" sz="1600" dirty="0" smtClean="0">
                          <a:solidFill>
                            <a:schemeClr val="tx1">
                              <a:lumMod val="50000"/>
                            </a:schemeClr>
                          </a:solidFill>
                        </a:rPr>
                        <a:t>（コールバック）</a:t>
                      </a:r>
                      <a:endParaRPr kumimoji="1" lang="ja-JP" alt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886690">
                <a:tc>
                  <a:txBody>
                    <a:bodyPr/>
                    <a:lstStyle/>
                    <a:p>
                      <a:r>
                        <a:rPr kumimoji="1" lang="ja-JP" altLang="en-US" sz="1000" dirty="0" smtClean="0">
                          <a:solidFill>
                            <a:schemeClr val="tx1">
                              <a:lumMod val="50000"/>
                            </a:schemeClr>
                          </a:solidFill>
                        </a:rPr>
                        <a:t>一般的なコールタイプ。</a:t>
                      </a:r>
                      <a:endParaRPr kumimoji="1" lang="en-US" altLang="ja-JP" sz="1000" dirty="0" smtClean="0">
                        <a:solidFill>
                          <a:schemeClr val="tx1">
                            <a:lumMod val="50000"/>
                          </a:schemeClr>
                        </a:solidFill>
                      </a:endParaRPr>
                    </a:p>
                    <a:p>
                      <a:r>
                        <a:rPr kumimoji="1" lang="ja-JP" altLang="en-US" sz="1000" dirty="0" smtClean="0">
                          <a:solidFill>
                            <a:schemeClr val="tx1">
                              <a:lumMod val="50000"/>
                            </a:schemeClr>
                          </a:solidFill>
                        </a:rPr>
                        <a:t>コールイン番号に接続するまでの料金は各参加者に電話料金として電話会社から請求され、接続後の料金は「コールイン料金」としてシスコから主催者に対して請求されます。</a:t>
                      </a:r>
                      <a:endParaRPr kumimoji="1" lang="en-US" altLang="ja-JP" sz="1000" dirty="0" smtClean="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00" dirty="0" smtClean="0">
                          <a:solidFill>
                            <a:schemeClr val="tx1">
                              <a:lumMod val="50000"/>
                            </a:schemeClr>
                          </a:solidFill>
                        </a:rPr>
                        <a:t>電話料金が全て主催者持ちとなる。参加者への料金負担をさせたくない場合のコールタイプ。</a:t>
                      </a:r>
                      <a:endParaRPr kumimoji="1" lang="ja-JP" altLang="en-US" sz="10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kumimoji="1" lang="en-US" altLang="ja-JP" sz="1000" dirty="0" smtClean="0">
                          <a:solidFill>
                            <a:schemeClr val="tx1">
                              <a:lumMod val="50000"/>
                            </a:schemeClr>
                          </a:solidFill>
                        </a:rPr>
                        <a:t>WebEx</a:t>
                      </a:r>
                      <a:r>
                        <a:rPr kumimoji="1" lang="ja-JP" altLang="en-US" sz="1000" dirty="0" smtClean="0">
                          <a:solidFill>
                            <a:schemeClr val="tx1">
                              <a:lumMod val="50000"/>
                            </a:schemeClr>
                          </a:solidFill>
                        </a:rPr>
                        <a:t>のブリッジから自分が使用する電話機の番号を呼び出すコールタイプ。</a:t>
                      </a:r>
                      <a:r>
                        <a:rPr kumimoji="1" lang="en-US" altLang="ja-JP" sz="1000" dirty="0" smtClean="0">
                          <a:solidFill>
                            <a:schemeClr val="tx1">
                              <a:lumMod val="50000"/>
                            </a:schemeClr>
                          </a:solidFill>
                        </a:rPr>
                        <a:t>Toll Free</a:t>
                      </a:r>
                      <a:r>
                        <a:rPr kumimoji="1" lang="ja-JP" altLang="en-US" sz="1000" dirty="0" smtClean="0">
                          <a:solidFill>
                            <a:schemeClr val="tx1">
                              <a:lumMod val="50000"/>
                            </a:schemeClr>
                          </a:solidFill>
                        </a:rPr>
                        <a:t>と同様、参加者側の料金負担は一切ありません。</a:t>
                      </a:r>
                      <a:endParaRPr kumimoji="1" lang="ja-JP" altLang="en-US" sz="10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168452810"/>
              </p:ext>
            </p:extLst>
          </p:nvPr>
        </p:nvGraphicFramePr>
        <p:xfrm>
          <a:off x="313339" y="3645761"/>
          <a:ext cx="8558580" cy="1465810"/>
        </p:xfrm>
        <a:graphic>
          <a:graphicData uri="http://schemas.openxmlformats.org/drawingml/2006/table">
            <a:tbl>
              <a:tblPr firstRow="1" bandRow="1">
                <a:tableStyleId>{5C22544A-7EE6-4342-B048-85BDC9FD1C3A}</a:tableStyleId>
              </a:tblPr>
              <a:tblGrid>
                <a:gridCol w="2852860"/>
                <a:gridCol w="2852860"/>
                <a:gridCol w="2852860"/>
              </a:tblGrid>
              <a:tr h="455682">
                <a:tc>
                  <a:txBody>
                    <a:bodyPr/>
                    <a:lstStyle/>
                    <a:p>
                      <a:r>
                        <a:rPr kumimoji="1" lang="en-US" altLang="ja-JP" sz="1600" dirty="0" smtClean="0">
                          <a:solidFill>
                            <a:schemeClr val="tx1">
                              <a:lumMod val="50000"/>
                            </a:schemeClr>
                          </a:solidFill>
                        </a:rPr>
                        <a:t>Toll </a:t>
                      </a:r>
                    </a:p>
                    <a:p>
                      <a:r>
                        <a:rPr kumimoji="1" lang="ja-JP" altLang="en-US" sz="1600" dirty="0" smtClean="0">
                          <a:solidFill>
                            <a:schemeClr val="tx1">
                              <a:lumMod val="50000"/>
                            </a:schemeClr>
                          </a:solidFill>
                        </a:rPr>
                        <a:t>（コールイン）</a:t>
                      </a:r>
                      <a:endParaRPr kumimoji="1" lang="ja-JP" alt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1600" dirty="0" smtClean="0">
                          <a:solidFill>
                            <a:schemeClr val="tx1">
                              <a:lumMod val="50000"/>
                            </a:schemeClr>
                          </a:solidFill>
                        </a:rPr>
                        <a:t>Toll Free</a:t>
                      </a:r>
                    </a:p>
                    <a:p>
                      <a:r>
                        <a:rPr kumimoji="1" lang="ja-JP" altLang="en-US" sz="1600" dirty="0" smtClean="0">
                          <a:solidFill>
                            <a:schemeClr val="tx1">
                              <a:lumMod val="50000"/>
                            </a:schemeClr>
                          </a:solidFill>
                        </a:rPr>
                        <a:t>（フリーコール）</a:t>
                      </a:r>
                      <a:endParaRPr kumimoji="1" lang="ja-JP" alt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kumimoji="1" lang="en-US" altLang="ja-JP" sz="1600" dirty="0" smtClean="0">
                          <a:solidFill>
                            <a:schemeClr val="tx1">
                              <a:lumMod val="50000"/>
                            </a:schemeClr>
                          </a:solidFill>
                        </a:rPr>
                        <a:t>Call Back</a:t>
                      </a:r>
                    </a:p>
                    <a:p>
                      <a:r>
                        <a:rPr kumimoji="1" lang="ja-JP" altLang="en-US" sz="1600" dirty="0" smtClean="0">
                          <a:solidFill>
                            <a:schemeClr val="tx1">
                              <a:lumMod val="50000"/>
                            </a:schemeClr>
                          </a:solidFill>
                        </a:rPr>
                        <a:t>（コールバック）</a:t>
                      </a:r>
                      <a:endParaRPr kumimoji="1" lang="ja-JP" altLang="en-US" sz="16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886690">
                <a:tc>
                  <a:txBody>
                    <a:bodyPr/>
                    <a:lstStyle/>
                    <a:p>
                      <a:r>
                        <a:rPr kumimoji="1" lang="ja-JP" altLang="en-US" sz="1000" dirty="0" smtClean="0">
                          <a:solidFill>
                            <a:schemeClr val="tx1">
                              <a:lumMod val="50000"/>
                            </a:schemeClr>
                          </a:solidFill>
                        </a:rPr>
                        <a:t>一般的なコールタイプ。</a:t>
                      </a:r>
                      <a:endParaRPr kumimoji="1" lang="en-US" altLang="ja-JP" sz="1000" dirty="0" smtClean="0">
                        <a:solidFill>
                          <a:schemeClr val="tx1">
                            <a:lumMod val="50000"/>
                          </a:schemeClr>
                        </a:solidFill>
                      </a:endParaRPr>
                    </a:p>
                    <a:p>
                      <a:r>
                        <a:rPr kumimoji="1" lang="ja-JP" altLang="en-US" sz="1000" dirty="0" smtClean="0">
                          <a:solidFill>
                            <a:schemeClr val="tx1">
                              <a:lumMod val="50000"/>
                            </a:schemeClr>
                          </a:solidFill>
                        </a:rPr>
                        <a:t>コールイン番号に接続するまでの料金は各参加者に電話料金として電話会社から請求され、接続後の料金は「コールイン料金」としてシスコから主催者に対して請求されます。</a:t>
                      </a:r>
                      <a:endParaRPr kumimoji="1" lang="en-US" altLang="ja-JP" sz="1000" dirty="0" smtClean="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00" dirty="0" smtClean="0">
                          <a:solidFill>
                            <a:schemeClr val="tx1">
                              <a:lumMod val="50000"/>
                            </a:schemeClr>
                          </a:solidFill>
                        </a:rPr>
                        <a:t>電話料金が全て主催者持ちとなる。参加者への料金負担をさせたくない場合のコールタイプ。</a:t>
                      </a:r>
                      <a:endParaRPr kumimoji="1" lang="ja-JP" altLang="en-US" sz="10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kumimoji="1" lang="en-US" altLang="ja-JP" sz="1000" dirty="0" smtClean="0">
                          <a:solidFill>
                            <a:schemeClr val="tx1">
                              <a:lumMod val="50000"/>
                            </a:schemeClr>
                          </a:solidFill>
                        </a:rPr>
                        <a:t>WebEx</a:t>
                      </a:r>
                      <a:r>
                        <a:rPr kumimoji="1" lang="ja-JP" altLang="en-US" sz="1000" dirty="0" smtClean="0">
                          <a:solidFill>
                            <a:schemeClr val="tx1">
                              <a:lumMod val="50000"/>
                            </a:schemeClr>
                          </a:solidFill>
                        </a:rPr>
                        <a:t>のブリッジから自分が使用する電話機の番号を呼び出すコールタイプ。</a:t>
                      </a:r>
                      <a:r>
                        <a:rPr kumimoji="1" lang="en-US" altLang="ja-JP" sz="1000" dirty="0" smtClean="0">
                          <a:solidFill>
                            <a:schemeClr val="tx1">
                              <a:lumMod val="50000"/>
                            </a:schemeClr>
                          </a:solidFill>
                        </a:rPr>
                        <a:t>Toll Free</a:t>
                      </a:r>
                      <a:r>
                        <a:rPr kumimoji="1" lang="ja-JP" altLang="en-US" sz="1000" dirty="0" smtClean="0">
                          <a:solidFill>
                            <a:schemeClr val="tx1">
                              <a:lumMod val="50000"/>
                            </a:schemeClr>
                          </a:solidFill>
                        </a:rPr>
                        <a:t>と同様、参加者側の料金負担は一切ありません。</a:t>
                      </a:r>
                      <a:endParaRPr kumimoji="1" lang="ja-JP" altLang="en-US" sz="100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cxnSp>
        <p:nvCxnSpPr>
          <p:cNvPr id="14" name="直線コネクタ 13"/>
          <p:cNvCxnSpPr/>
          <p:nvPr/>
        </p:nvCxnSpPr>
        <p:spPr>
          <a:xfrm>
            <a:off x="3150417" y="3658159"/>
            <a:ext cx="2813763" cy="14534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058156" y="3661773"/>
            <a:ext cx="2813763" cy="14534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69234" y="3354776"/>
            <a:ext cx="8645236" cy="276999"/>
          </a:xfrm>
          <a:prstGeom prst="rect">
            <a:avLst/>
          </a:prstGeom>
          <a:solidFill>
            <a:schemeClr val="bg1"/>
          </a:solidFill>
        </p:spPr>
        <p:txBody>
          <a:bodyPr wrap="square" rtlCol="0">
            <a:spAutoFit/>
          </a:bodyPr>
          <a:lstStyle/>
          <a:p>
            <a:r>
              <a:rPr kumimoji="1" lang="en-US" altLang="ja-JP" sz="1200" dirty="0" smtClean="0">
                <a:solidFill>
                  <a:schemeClr val="tx1">
                    <a:lumMod val="50000"/>
                  </a:schemeClr>
                </a:solidFill>
              </a:rPr>
              <a:t>Toll</a:t>
            </a:r>
            <a:r>
              <a:rPr kumimoji="1" lang="ja-JP" altLang="en-US" sz="1200" dirty="0" smtClean="0">
                <a:solidFill>
                  <a:schemeClr val="tx1">
                    <a:lumMod val="50000"/>
                  </a:schemeClr>
                </a:solidFill>
              </a:rPr>
              <a:t>（コールイン）が定額で使い放題のプラン</a:t>
            </a:r>
            <a:r>
              <a:rPr kumimoji="1" lang="ja-JP" altLang="en-US" sz="1200" dirty="0">
                <a:solidFill>
                  <a:schemeClr val="tx1">
                    <a:lumMod val="50000"/>
                  </a:schemeClr>
                </a:solidFill>
              </a:rPr>
              <a:t>。</a:t>
            </a:r>
          </a:p>
        </p:txBody>
      </p:sp>
    </p:spTree>
    <p:extLst>
      <p:ext uri="{BB962C8B-B14F-4D97-AF65-F5344CB8AC3E}">
        <p14:creationId xmlns:p14="http://schemas.microsoft.com/office/powerpoint/2010/main" val="428188008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角丸四角形 12"/>
          <p:cNvSpPr>
            <a:spLocks noChangeArrowheads="1"/>
          </p:cNvSpPr>
          <p:nvPr/>
        </p:nvSpPr>
        <p:spPr bwMode="auto">
          <a:xfrm>
            <a:off x="294364" y="2137175"/>
            <a:ext cx="979408" cy="1291337"/>
          </a:xfrm>
          <a:prstGeom prst="roundRect">
            <a:avLst>
              <a:gd name="adj" fmla="val 16667"/>
            </a:avLst>
          </a:prstGeom>
          <a:solidFill>
            <a:schemeClr val="tx1"/>
          </a:solidFill>
          <a:ln w="9525">
            <a:noFill/>
            <a:miter lim="800000"/>
            <a:headEnd/>
            <a:tailEnd/>
          </a:ln>
          <a:effectLst/>
        </p:spPr>
        <p:txBody>
          <a:bodyPr wrap="none" lIns="73025" tIns="36511" rIns="73025" bIns="36511" anchor="ctr"/>
          <a:lstStyle/>
          <a:p>
            <a:pPr algn="ctr" eaLnBrk="1" hangingPunct="1">
              <a:lnSpc>
                <a:spcPct val="100000"/>
              </a:lnSpc>
              <a:defRPr/>
            </a:pPr>
            <a:r>
              <a:rPr kumimoji="1" lang="ja-JP" altLang="en-US" sz="1200" b="1" dirty="0" smtClean="0">
                <a:solidFill>
                  <a:schemeClr val="bg1"/>
                </a:solidFill>
                <a:ea typeface="ＭＳ Ｐゴシック" pitchFamily="50" charset="-128"/>
              </a:rPr>
              <a:t>料金</a:t>
            </a:r>
            <a:endParaRPr kumimoji="1" lang="ja-JP" altLang="en-US" sz="1200" b="1" dirty="0">
              <a:solidFill>
                <a:schemeClr val="bg1"/>
              </a:solidFill>
              <a:ea typeface="ＭＳ Ｐゴシック" pitchFamily="50" charset="-128"/>
            </a:endParaRPr>
          </a:p>
        </p:txBody>
      </p:sp>
      <p:sp>
        <p:nvSpPr>
          <p:cNvPr id="2" name="Rectangle 1026"/>
          <p:cNvSpPr txBox="1">
            <a:spLocks noChangeArrowheads="1"/>
          </p:cNvSpPr>
          <p:nvPr/>
        </p:nvSpPr>
        <p:spPr bwMode="auto">
          <a:xfrm>
            <a:off x="252413" y="185737"/>
            <a:ext cx="8685212" cy="567929"/>
          </a:xfrm>
          <a:prstGeom prst="rect">
            <a:avLst/>
          </a:prstGeom>
          <a:noFill/>
          <a:ln w="9525" algn="ctr">
            <a:noFill/>
            <a:miter lim="800000"/>
            <a:headEnd/>
            <a:tailEnd/>
          </a:ln>
        </p:spPr>
        <p:txBody>
          <a:bodyPr lIns="82124" tIns="41061" rIns="82124" bIns="41061" anchor="b"/>
          <a:lstStyle/>
          <a:p>
            <a:pPr defTabSz="814388" eaLnBrk="1" hangingPunct="1">
              <a:defRPr/>
            </a:pPr>
            <a:endParaRPr lang="en-US" altLang="ja-JP" sz="3000" b="1" kern="0" dirty="0">
              <a:solidFill>
                <a:schemeClr val="accent1"/>
              </a:solidFill>
              <a:latin typeface="+mn-lt"/>
              <a:ea typeface="ＭＳ Ｐゴシック" pitchFamily="50" charset="-128"/>
              <a:cs typeface="+mj-cs"/>
            </a:endParaRPr>
          </a:p>
        </p:txBody>
      </p:sp>
      <p:sp>
        <p:nvSpPr>
          <p:cNvPr id="16390" name="テキスト ボックス 2"/>
          <p:cNvSpPr txBox="1">
            <a:spLocks noChangeArrowheads="1"/>
          </p:cNvSpPr>
          <p:nvPr/>
        </p:nvSpPr>
        <p:spPr bwMode="auto">
          <a:xfrm>
            <a:off x="1324155" y="3538937"/>
            <a:ext cx="502942" cy="276999"/>
          </a:xfrm>
          <a:prstGeom prst="rect">
            <a:avLst/>
          </a:prstGeom>
          <a:noFill/>
          <a:ln w="9525">
            <a:noFill/>
            <a:miter lim="800000"/>
            <a:headEnd/>
            <a:tailEnd/>
          </a:ln>
        </p:spPr>
        <p:txBody>
          <a:bodyPr wrap="square">
            <a:spAutoFit/>
          </a:bodyPr>
          <a:lstStyle/>
          <a:p>
            <a:r>
              <a:rPr kumimoji="1" lang="ja-JP" altLang="en-US" sz="1200" dirty="0" smtClean="0">
                <a:solidFill>
                  <a:schemeClr val="bg1"/>
                </a:solidFill>
                <a:ea typeface="ＭＳ Ｐゴシック" charset="-128"/>
              </a:rPr>
              <a:t>料金</a:t>
            </a:r>
            <a:endParaRPr kumimoji="1" lang="en-US" altLang="ja-JP" sz="1200" dirty="0" smtClean="0">
              <a:solidFill>
                <a:schemeClr val="bg1"/>
              </a:solidFill>
              <a:ea typeface="ＭＳ Ｐゴシック" charset="-128"/>
            </a:endParaRPr>
          </a:p>
        </p:txBody>
      </p:sp>
      <p:sp>
        <p:nvSpPr>
          <p:cNvPr id="16392" name="テキスト ボックス 5"/>
          <p:cNvSpPr txBox="1">
            <a:spLocks noChangeArrowheads="1"/>
          </p:cNvSpPr>
          <p:nvPr/>
        </p:nvSpPr>
        <p:spPr bwMode="auto">
          <a:xfrm>
            <a:off x="4857497" y="1030626"/>
            <a:ext cx="1097241" cy="338554"/>
          </a:xfrm>
          <a:prstGeom prst="rect">
            <a:avLst/>
          </a:prstGeom>
          <a:noFill/>
          <a:ln w="9525">
            <a:noFill/>
            <a:miter lim="800000"/>
            <a:headEnd/>
            <a:tailEnd/>
          </a:ln>
        </p:spPr>
        <p:txBody>
          <a:bodyPr wrap="square">
            <a:spAutoFit/>
          </a:bodyPr>
          <a:lstStyle/>
          <a:p>
            <a:r>
              <a:rPr kumimoji="1" lang="ja-JP" altLang="en-US" sz="1600" b="1" dirty="0" smtClean="0">
                <a:solidFill>
                  <a:schemeClr val="accent1">
                    <a:lumMod val="50000"/>
                  </a:schemeClr>
                </a:solidFill>
                <a:ea typeface="ＭＳ Ｐゴシック" charset="-128"/>
              </a:rPr>
              <a:t>音声</a:t>
            </a:r>
            <a:endParaRPr kumimoji="1" lang="ja-JP" altLang="en-US" sz="1600" b="1" dirty="0">
              <a:solidFill>
                <a:schemeClr val="accent1">
                  <a:lumMod val="50000"/>
                </a:schemeClr>
              </a:solidFill>
              <a:ea typeface="ＭＳ Ｐゴシック" charset="-128"/>
            </a:endParaRPr>
          </a:p>
        </p:txBody>
      </p:sp>
      <p:sp>
        <p:nvSpPr>
          <p:cNvPr id="16393" name="テキスト ボックス 13"/>
          <p:cNvSpPr txBox="1">
            <a:spLocks noChangeArrowheads="1"/>
          </p:cNvSpPr>
          <p:nvPr/>
        </p:nvSpPr>
        <p:spPr bwMode="auto">
          <a:xfrm>
            <a:off x="1324155" y="2469964"/>
            <a:ext cx="632178" cy="584775"/>
          </a:xfrm>
          <a:prstGeom prst="rect">
            <a:avLst/>
          </a:prstGeom>
          <a:noFill/>
          <a:ln w="9525">
            <a:noFill/>
            <a:miter lim="800000"/>
            <a:headEnd/>
            <a:tailEnd/>
          </a:ln>
        </p:spPr>
        <p:txBody>
          <a:bodyPr wrap="square">
            <a:spAutoFit/>
          </a:bodyPr>
          <a:lstStyle/>
          <a:p>
            <a:r>
              <a:rPr kumimoji="1" lang="ja-JP" altLang="en-US" sz="3200" dirty="0">
                <a:solidFill>
                  <a:schemeClr val="tx1">
                    <a:lumMod val="50000"/>
                  </a:schemeClr>
                </a:solidFill>
                <a:ea typeface="ＭＳ Ｐゴシック" charset="-128"/>
              </a:rPr>
              <a:t>＝</a:t>
            </a:r>
          </a:p>
        </p:txBody>
      </p:sp>
      <p:sp>
        <p:nvSpPr>
          <p:cNvPr id="16394" name="テキスト ボックス 14"/>
          <p:cNvSpPr txBox="1">
            <a:spLocks noChangeArrowheads="1"/>
          </p:cNvSpPr>
          <p:nvPr/>
        </p:nvSpPr>
        <p:spPr bwMode="auto">
          <a:xfrm flipH="1" flipV="1">
            <a:off x="3726406" y="2449331"/>
            <a:ext cx="540795" cy="584775"/>
          </a:xfrm>
          <a:prstGeom prst="rect">
            <a:avLst/>
          </a:prstGeom>
          <a:noFill/>
          <a:ln w="9525">
            <a:noFill/>
            <a:miter lim="800000"/>
            <a:headEnd/>
            <a:tailEnd/>
          </a:ln>
        </p:spPr>
        <p:txBody>
          <a:bodyPr wrap="square">
            <a:spAutoFit/>
          </a:bodyPr>
          <a:lstStyle/>
          <a:p>
            <a:r>
              <a:rPr kumimoji="1" lang="ja-JP" altLang="en-US" sz="3200" dirty="0">
                <a:solidFill>
                  <a:schemeClr val="tx1">
                    <a:lumMod val="50000"/>
                  </a:schemeClr>
                </a:solidFill>
                <a:ea typeface="ＭＳ Ｐゴシック" charset="-128"/>
              </a:rPr>
              <a:t>＋</a:t>
            </a:r>
          </a:p>
        </p:txBody>
      </p:sp>
      <p:sp>
        <p:nvSpPr>
          <p:cNvPr id="28" name="Rectangle 2"/>
          <p:cNvSpPr txBox="1">
            <a:spLocks noChangeArrowheads="1"/>
          </p:cNvSpPr>
          <p:nvPr/>
        </p:nvSpPr>
        <p:spPr>
          <a:xfrm>
            <a:off x="278509" y="93537"/>
            <a:ext cx="8823325" cy="5715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ja-JP" sz="3200" b="1" i="0" u="none" strike="noStrike" kern="1200" cap="none" spc="-100" normalizeH="0" baseline="0" noProof="0" dirty="0" smtClean="0">
                <a:ln>
                  <a:noFill/>
                </a:ln>
                <a:solidFill>
                  <a:srgbClr val="2C92B6"/>
                </a:solidFill>
                <a:effectLst/>
                <a:uLnTx/>
                <a:uFillTx/>
                <a:latin typeface="CiscoSans ExtraLight" pitchFamily="34" charset="0"/>
                <a:ea typeface="ＭＳ Ｐゴシック" charset="-128"/>
                <a:cs typeface="+mj-cs"/>
              </a:rPr>
              <a:t>WebEx</a:t>
            </a:r>
            <a:r>
              <a:rPr kumimoji="0" lang="ja-JP" altLang="en-US" sz="3200" b="1" i="0" u="none" strike="noStrike" kern="1200" cap="none" spc="-100" normalizeH="0" baseline="0" noProof="0" dirty="0" smtClean="0">
                <a:ln>
                  <a:noFill/>
                </a:ln>
                <a:solidFill>
                  <a:srgbClr val="2C92B6"/>
                </a:solidFill>
                <a:effectLst/>
                <a:uLnTx/>
                <a:uFillTx/>
                <a:latin typeface="CiscoSans ExtraLight" pitchFamily="34" charset="0"/>
                <a:ea typeface="ＭＳ Ｐゴシック" charset="-128"/>
                <a:cs typeface="+mj-cs"/>
              </a:rPr>
              <a:t>価格構成</a:t>
            </a:r>
          </a:p>
        </p:txBody>
      </p:sp>
      <p:sp>
        <p:nvSpPr>
          <p:cNvPr id="10244" name="角丸四角形 10"/>
          <p:cNvSpPr>
            <a:spLocks noChangeArrowheads="1"/>
          </p:cNvSpPr>
          <p:nvPr/>
        </p:nvSpPr>
        <p:spPr bwMode="auto">
          <a:xfrm>
            <a:off x="1979352" y="1357161"/>
            <a:ext cx="1738853" cy="2810383"/>
          </a:xfrm>
          <a:prstGeom prst="roundRect">
            <a:avLst>
              <a:gd name="adj" fmla="val 8214"/>
            </a:avLst>
          </a:prstGeom>
          <a:solidFill>
            <a:schemeClr val="accent2">
              <a:lumMod val="40000"/>
              <a:lumOff val="60000"/>
            </a:schemeClr>
          </a:solidFill>
          <a:ln w="9525">
            <a:noFill/>
            <a:miter lim="800000"/>
            <a:headEnd/>
            <a:tailEnd/>
          </a:ln>
          <a:effectLst/>
        </p:spPr>
        <p:txBody>
          <a:bodyPr wrap="none" lIns="73025" tIns="36511" rIns="73025" bIns="36511" anchor="ctr"/>
          <a:lstStyle/>
          <a:p>
            <a:pPr algn="ctr" eaLnBrk="1" hangingPunct="1">
              <a:lnSpc>
                <a:spcPct val="100000"/>
              </a:lnSpc>
              <a:defRPr/>
            </a:pPr>
            <a:endParaRPr kumimoji="1" lang="ja-JP" altLang="en-US" sz="1200" dirty="0">
              <a:solidFill>
                <a:schemeClr val="tx2">
                  <a:lumMod val="20000"/>
                  <a:lumOff val="80000"/>
                </a:schemeClr>
              </a:solidFill>
              <a:ea typeface="ＭＳ Ｐゴシック" pitchFamily="50" charset="-128"/>
            </a:endParaRPr>
          </a:p>
        </p:txBody>
      </p:sp>
      <p:sp>
        <p:nvSpPr>
          <p:cNvPr id="16391" name="テキスト ボックス 3"/>
          <p:cNvSpPr txBox="1">
            <a:spLocks noChangeArrowheads="1"/>
          </p:cNvSpPr>
          <p:nvPr/>
        </p:nvSpPr>
        <p:spPr bwMode="auto">
          <a:xfrm>
            <a:off x="2517665" y="1030626"/>
            <a:ext cx="662219" cy="338554"/>
          </a:xfrm>
          <a:prstGeom prst="rect">
            <a:avLst/>
          </a:prstGeom>
          <a:noFill/>
          <a:ln w="9525">
            <a:noFill/>
            <a:miter lim="800000"/>
            <a:headEnd/>
            <a:tailEnd/>
          </a:ln>
        </p:spPr>
        <p:txBody>
          <a:bodyPr wrap="square">
            <a:spAutoFit/>
          </a:bodyPr>
          <a:lstStyle/>
          <a:p>
            <a:r>
              <a:rPr kumimoji="1" lang="en-US" altLang="ja-JP" sz="1600" dirty="0" smtClean="0">
                <a:solidFill>
                  <a:schemeClr val="accent1">
                    <a:lumMod val="50000"/>
                  </a:schemeClr>
                </a:solidFill>
                <a:ea typeface="ＭＳ Ｐゴシック" charset="-128"/>
              </a:rPr>
              <a:t>Web</a:t>
            </a:r>
            <a:endParaRPr kumimoji="1" lang="ja-JP" altLang="en-US" sz="1600" dirty="0">
              <a:solidFill>
                <a:schemeClr val="accent1">
                  <a:lumMod val="50000"/>
                </a:schemeClr>
              </a:solidFill>
              <a:ea typeface="ＭＳ Ｐゴシック" charset="-128"/>
            </a:endParaRPr>
          </a:p>
        </p:txBody>
      </p:sp>
      <p:sp>
        <p:nvSpPr>
          <p:cNvPr id="3" name="角丸四角形 2"/>
          <p:cNvSpPr/>
          <p:nvPr/>
        </p:nvSpPr>
        <p:spPr>
          <a:xfrm>
            <a:off x="2036911" y="1524640"/>
            <a:ext cx="1623733" cy="787971"/>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ネームドホスト</a:t>
            </a:r>
          </a:p>
        </p:txBody>
      </p:sp>
      <p:sp>
        <p:nvSpPr>
          <p:cNvPr id="19" name="角丸四角形 18"/>
          <p:cNvSpPr/>
          <p:nvPr/>
        </p:nvSpPr>
        <p:spPr>
          <a:xfrm>
            <a:off x="2036909" y="2364635"/>
            <a:ext cx="1623733" cy="754168"/>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アクティブホスト</a:t>
            </a:r>
          </a:p>
        </p:txBody>
      </p:sp>
      <p:sp>
        <p:nvSpPr>
          <p:cNvPr id="20" name="角丸四角形 19"/>
          <p:cNvSpPr/>
          <p:nvPr/>
        </p:nvSpPr>
        <p:spPr>
          <a:xfrm>
            <a:off x="2036910" y="3197366"/>
            <a:ext cx="1623733" cy="739669"/>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ポート</a:t>
            </a:r>
            <a:endParaRPr kumimoji="1" lang="ja-JP" altLang="en-US" sz="1200" b="1" dirty="0" smtClean="0">
              <a:solidFill>
                <a:schemeClr val="bg1"/>
              </a:solidFill>
            </a:endParaRPr>
          </a:p>
        </p:txBody>
      </p:sp>
      <p:sp>
        <p:nvSpPr>
          <p:cNvPr id="10243" name="角丸四角形 11"/>
          <p:cNvSpPr>
            <a:spLocks noChangeArrowheads="1"/>
          </p:cNvSpPr>
          <p:nvPr/>
        </p:nvSpPr>
        <p:spPr bwMode="auto">
          <a:xfrm>
            <a:off x="4267201" y="1369180"/>
            <a:ext cx="1905000" cy="2810382"/>
          </a:xfrm>
          <a:prstGeom prst="roundRect">
            <a:avLst>
              <a:gd name="adj" fmla="val 8598"/>
            </a:avLst>
          </a:prstGeom>
          <a:solidFill>
            <a:schemeClr val="tx2">
              <a:lumMod val="60000"/>
              <a:lumOff val="40000"/>
              <a:alpha val="15000"/>
            </a:schemeClr>
          </a:solidFill>
          <a:ln w="9525">
            <a:noFill/>
            <a:miter lim="800000"/>
            <a:headEnd/>
            <a:tailEnd/>
          </a:ln>
          <a:effectLst/>
        </p:spPr>
        <p:txBody>
          <a:bodyPr wrap="none" lIns="73025" tIns="36511" rIns="73025" bIns="36511" anchor="ctr"/>
          <a:lstStyle/>
          <a:p>
            <a:pPr algn="ctr" eaLnBrk="1" hangingPunct="1">
              <a:lnSpc>
                <a:spcPct val="100000"/>
              </a:lnSpc>
              <a:defRPr/>
            </a:pPr>
            <a:endParaRPr kumimoji="1" lang="ja-JP" altLang="en-US" sz="1200">
              <a:solidFill>
                <a:schemeClr val="accent1">
                  <a:lumMod val="50000"/>
                </a:schemeClr>
              </a:solidFill>
              <a:ea typeface="ＭＳ Ｐゴシック" pitchFamily="50" charset="-128"/>
            </a:endParaRPr>
          </a:p>
        </p:txBody>
      </p:sp>
      <p:sp>
        <p:nvSpPr>
          <p:cNvPr id="21" name="角丸四角形 20"/>
          <p:cNvSpPr/>
          <p:nvPr/>
        </p:nvSpPr>
        <p:spPr>
          <a:xfrm>
            <a:off x="4389536" y="1555786"/>
            <a:ext cx="1697332" cy="768843"/>
          </a:xfrm>
          <a:prstGeom prst="round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err="1" smtClean="0"/>
              <a:t>Voip</a:t>
            </a:r>
            <a:r>
              <a:rPr kumimoji="1" lang="ja-JP" altLang="en-US" sz="1200" b="1" dirty="0" smtClean="0"/>
              <a:t>（無償）</a:t>
            </a:r>
          </a:p>
        </p:txBody>
      </p:sp>
      <p:sp>
        <p:nvSpPr>
          <p:cNvPr id="22" name="角丸四角形 21"/>
          <p:cNvSpPr/>
          <p:nvPr/>
        </p:nvSpPr>
        <p:spPr>
          <a:xfrm>
            <a:off x="4405692" y="2381586"/>
            <a:ext cx="1681176" cy="749235"/>
          </a:xfrm>
          <a:prstGeom prst="round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WebEx </a:t>
            </a:r>
            <a:r>
              <a:rPr kumimoji="1" lang="en-US" altLang="ja-JP" sz="1200" b="1" dirty="0" smtClean="0"/>
              <a:t>Audio</a:t>
            </a:r>
          </a:p>
          <a:p>
            <a:pPr algn="ctr"/>
            <a:r>
              <a:rPr kumimoji="1" lang="ja-JP" altLang="en-US" sz="1200" b="1" dirty="0" smtClean="0"/>
              <a:t>コミットプラン</a:t>
            </a:r>
          </a:p>
        </p:txBody>
      </p:sp>
      <p:sp>
        <p:nvSpPr>
          <p:cNvPr id="33" name="角丸四角形 11"/>
          <p:cNvSpPr>
            <a:spLocks noChangeArrowheads="1"/>
          </p:cNvSpPr>
          <p:nvPr/>
        </p:nvSpPr>
        <p:spPr bwMode="auto">
          <a:xfrm>
            <a:off x="6662800" y="1369180"/>
            <a:ext cx="1823109" cy="2810382"/>
          </a:xfrm>
          <a:prstGeom prst="roundRect">
            <a:avLst>
              <a:gd name="adj" fmla="val 8598"/>
            </a:avLst>
          </a:prstGeom>
          <a:solidFill>
            <a:srgbClr val="00B0F0">
              <a:alpha val="15000"/>
            </a:srgbClr>
          </a:solidFill>
          <a:ln w="9525">
            <a:noFill/>
            <a:miter lim="800000"/>
            <a:headEnd/>
            <a:tailEnd/>
          </a:ln>
          <a:effectLst/>
        </p:spPr>
        <p:txBody>
          <a:bodyPr wrap="none" lIns="73025" tIns="36511" rIns="73025" bIns="36511" anchor="ctr"/>
          <a:lstStyle/>
          <a:p>
            <a:pPr algn="ctr" eaLnBrk="1" hangingPunct="1">
              <a:lnSpc>
                <a:spcPct val="100000"/>
              </a:lnSpc>
              <a:defRPr/>
            </a:pPr>
            <a:endParaRPr kumimoji="1" lang="ja-JP" altLang="en-US" sz="1200">
              <a:solidFill>
                <a:schemeClr val="accent1">
                  <a:lumMod val="50000"/>
                </a:schemeClr>
              </a:solidFill>
              <a:ea typeface="ＭＳ Ｐゴシック" pitchFamily="50" charset="-128"/>
            </a:endParaRPr>
          </a:p>
        </p:txBody>
      </p:sp>
      <p:sp>
        <p:nvSpPr>
          <p:cNvPr id="35" name="角丸四角形 34"/>
          <p:cNvSpPr/>
          <p:nvPr/>
        </p:nvSpPr>
        <p:spPr>
          <a:xfrm>
            <a:off x="6733766" y="2408227"/>
            <a:ext cx="1681176" cy="749235"/>
          </a:xfrm>
          <a:prstGeom prst="roundRect">
            <a:avLst/>
          </a:prstGeom>
          <a:solidFill>
            <a:srgbClr val="AB08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ストレージ（</a:t>
            </a:r>
            <a:r>
              <a:rPr kumimoji="1" lang="en-US" altLang="ja-JP" sz="1200" b="1" dirty="0" smtClean="0"/>
              <a:t>NBR</a:t>
            </a:r>
            <a:r>
              <a:rPr kumimoji="1" lang="ja-JP" altLang="en-US" sz="1200" b="1" dirty="0" smtClean="0"/>
              <a:t>）</a:t>
            </a:r>
            <a:endParaRPr kumimoji="1" lang="en-US" altLang="ja-JP" sz="1200" b="1" dirty="0" smtClean="0"/>
          </a:p>
        </p:txBody>
      </p:sp>
      <p:sp>
        <p:nvSpPr>
          <p:cNvPr id="37" name="テキスト ボックス 14"/>
          <p:cNvSpPr txBox="1">
            <a:spLocks noChangeArrowheads="1"/>
          </p:cNvSpPr>
          <p:nvPr/>
        </p:nvSpPr>
        <p:spPr bwMode="auto">
          <a:xfrm flipH="1" flipV="1">
            <a:off x="6162449" y="2441008"/>
            <a:ext cx="540795" cy="584775"/>
          </a:xfrm>
          <a:prstGeom prst="rect">
            <a:avLst/>
          </a:prstGeom>
          <a:noFill/>
          <a:ln w="9525">
            <a:noFill/>
            <a:miter lim="800000"/>
            <a:headEnd/>
            <a:tailEnd/>
          </a:ln>
        </p:spPr>
        <p:txBody>
          <a:bodyPr wrap="square">
            <a:spAutoFit/>
          </a:bodyPr>
          <a:lstStyle/>
          <a:p>
            <a:r>
              <a:rPr kumimoji="1" lang="ja-JP" altLang="en-US" sz="3200" dirty="0">
                <a:solidFill>
                  <a:schemeClr val="tx1">
                    <a:lumMod val="50000"/>
                  </a:schemeClr>
                </a:solidFill>
                <a:ea typeface="ＭＳ Ｐゴシック" charset="-128"/>
              </a:rPr>
              <a:t>＋</a:t>
            </a:r>
          </a:p>
        </p:txBody>
      </p:sp>
      <p:sp>
        <p:nvSpPr>
          <p:cNvPr id="38" name="テキスト ボックス 5"/>
          <p:cNvSpPr txBox="1">
            <a:spLocks noChangeArrowheads="1"/>
          </p:cNvSpPr>
          <p:nvPr/>
        </p:nvSpPr>
        <p:spPr bwMode="auto">
          <a:xfrm>
            <a:off x="7026981" y="1030626"/>
            <a:ext cx="1240218" cy="338554"/>
          </a:xfrm>
          <a:prstGeom prst="rect">
            <a:avLst/>
          </a:prstGeom>
          <a:noFill/>
          <a:ln w="9525">
            <a:noFill/>
            <a:miter lim="800000"/>
            <a:headEnd/>
            <a:tailEnd/>
          </a:ln>
        </p:spPr>
        <p:txBody>
          <a:bodyPr wrap="square">
            <a:spAutoFit/>
          </a:bodyPr>
          <a:lstStyle/>
          <a:p>
            <a:r>
              <a:rPr kumimoji="1" lang="ja-JP" altLang="en-US" sz="1600" b="1" dirty="0">
                <a:solidFill>
                  <a:schemeClr val="accent1">
                    <a:lumMod val="50000"/>
                  </a:schemeClr>
                </a:solidFill>
                <a:ea typeface="ＭＳ Ｐゴシック" charset="-128"/>
              </a:rPr>
              <a:t>オプション</a:t>
            </a:r>
          </a:p>
        </p:txBody>
      </p:sp>
      <p:sp>
        <p:nvSpPr>
          <p:cNvPr id="23" name="角丸四角形 22"/>
          <p:cNvSpPr/>
          <p:nvPr/>
        </p:nvSpPr>
        <p:spPr>
          <a:xfrm>
            <a:off x="4405692" y="3197366"/>
            <a:ext cx="1681176" cy="749235"/>
          </a:xfrm>
          <a:prstGeom prst="round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WebEx </a:t>
            </a:r>
            <a:r>
              <a:rPr kumimoji="1" lang="en-US" altLang="ja-JP" sz="1200" b="1" dirty="0" smtClean="0"/>
              <a:t>Audio</a:t>
            </a:r>
          </a:p>
          <a:p>
            <a:pPr algn="ctr"/>
            <a:r>
              <a:rPr kumimoji="1" lang="ja-JP" altLang="en-US" sz="1200" b="1" dirty="0"/>
              <a:t>トールネームド</a:t>
            </a:r>
            <a:endParaRPr kumimoji="1" lang="ja-JP" altLang="en-US" sz="1200" b="1" dirty="0" smtClean="0"/>
          </a:p>
        </p:txBody>
      </p:sp>
    </p:spTree>
    <p:extLst>
      <p:ext uri="{BB962C8B-B14F-4D97-AF65-F5344CB8AC3E}">
        <p14:creationId xmlns:p14="http://schemas.microsoft.com/office/powerpoint/2010/main" val="164770978"/>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77369" y="2015093"/>
            <a:ext cx="6480629" cy="1067418"/>
          </a:xfrm>
          <a:prstGeom prst="rect">
            <a:avLst/>
          </a:prstGeom>
          <a:effectLst/>
        </p:spPr>
        <p:txBody>
          <a:bodyPr anchor="ct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814388" fontAlgn="base">
              <a:spcBef>
                <a:spcPts val="600"/>
              </a:spcBef>
              <a:spcAft>
                <a:spcPct val="0"/>
              </a:spcAft>
              <a:buClr>
                <a:srgbClr val="272848"/>
              </a:buClr>
              <a:buSzPct val="100000"/>
              <a:buFont typeface="Arial" pitchFamily="34" charset="0"/>
              <a:buNone/>
              <a:defRPr/>
            </a:pPr>
            <a:r>
              <a:rPr lang="ja-JP" altLang="en-US" sz="4000" dirty="0" smtClean="0">
                <a:solidFill>
                  <a:srgbClr val="FFFFFF"/>
                </a:solidFill>
              </a:rPr>
              <a:t>提案パターン</a:t>
            </a:r>
            <a:endParaRPr lang="en-IN" sz="4000" dirty="0">
              <a:solidFill>
                <a:srgbClr val="FFFFFF"/>
              </a:solidFill>
            </a:endParaRPr>
          </a:p>
        </p:txBody>
      </p:sp>
    </p:spTree>
    <p:extLst>
      <p:ext uri="{BB962C8B-B14F-4D97-AF65-F5344CB8AC3E}">
        <p14:creationId xmlns:p14="http://schemas.microsoft.com/office/powerpoint/2010/main" val="49352897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102206" y="665036"/>
            <a:ext cx="7028753" cy="858963"/>
          </a:xfrm>
          <a:prstGeom prst="rect">
            <a:avLst/>
          </a:prstGeom>
        </p:spPr>
        <p:txBody>
          <a:bodyPr>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748" indent="0" defTabSz="914247">
              <a:buClr>
                <a:srgbClr val="272848"/>
              </a:buClr>
              <a:buNone/>
            </a:pPr>
            <a:r>
              <a:rPr lang="ja-JP" altLang="en-US" sz="1400" dirty="0" smtClean="0">
                <a:solidFill>
                  <a:schemeClr val="tx1">
                    <a:lumMod val="50000"/>
                  </a:schemeClr>
                </a:solidFill>
                <a:latin typeface="+mn-lt"/>
                <a:cs typeface="CiscoSans"/>
              </a:rPr>
              <a:t>◆　先ずはテスト的に小規模で始めたいので最低ライセンス数でよい</a:t>
            </a:r>
            <a:r>
              <a:rPr lang="ja-JP" altLang="en-US" sz="1400" dirty="0">
                <a:solidFill>
                  <a:schemeClr val="tx1">
                    <a:lumMod val="50000"/>
                  </a:schemeClr>
                </a:solidFill>
                <a:latin typeface="+mn-lt"/>
                <a:cs typeface="CiscoSans"/>
              </a:rPr>
              <a:t>　</a:t>
            </a:r>
            <a:r>
              <a:rPr lang="ja-JP" altLang="en-US" sz="1400" dirty="0" smtClean="0">
                <a:solidFill>
                  <a:schemeClr val="tx1">
                    <a:lumMod val="50000"/>
                  </a:schemeClr>
                </a:solidFill>
                <a:latin typeface="+mn-lt"/>
                <a:cs typeface="CiscoSans"/>
              </a:rPr>
              <a:t>　　　　　　　　　　　　　　　　　　　　◆　音声については</a:t>
            </a:r>
            <a:r>
              <a:rPr lang="en-US" altLang="ja-JP" sz="1400" dirty="0" err="1" smtClean="0">
                <a:solidFill>
                  <a:schemeClr val="tx1">
                    <a:lumMod val="50000"/>
                  </a:schemeClr>
                </a:solidFill>
                <a:latin typeface="+mn-lt"/>
                <a:cs typeface="CiscoSans"/>
              </a:rPr>
              <a:t>Voip</a:t>
            </a:r>
            <a:r>
              <a:rPr lang="ja-JP" altLang="en-US" sz="1400" dirty="0" smtClean="0">
                <a:solidFill>
                  <a:schemeClr val="tx1">
                    <a:lumMod val="50000"/>
                  </a:schemeClr>
                </a:solidFill>
                <a:latin typeface="+mn-lt"/>
                <a:cs typeface="CiscoSans"/>
              </a:rPr>
              <a:t>があれば問題ない　　　　　　　　　　　　　　　　　　　　　　　　　　　　　　　　◆</a:t>
            </a:r>
            <a:r>
              <a:rPr lang="ja-JP" altLang="en-US" sz="1400" dirty="0">
                <a:solidFill>
                  <a:schemeClr val="tx1">
                    <a:lumMod val="50000"/>
                  </a:schemeClr>
                </a:solidFill>
                <a:latin typeface="+mn-lt"/>
                <a:cs typeface="CiscoSans"/>
              </a:rPr>
              <a:t>　</a:t>
            </a:r>
            <a:r>
              <a:rPr lang="ja-JP" altLang="en-US" sz="1400" dirty="0" smtClean="0">
                <a:solidFill>
                  <a:schemeClr val="tx1">
                    <a:lumMod val="50000"/>
                  </a:schemeClr>
                </a:solidFill>
                <a:latin typeface="+mn-lt"/>
                <a:cs typeface="CiscoSans"/>
              </a:rPr>
              <a:t>最低限の機能があれば良い</a:t>
            </a:r>
            <a:endParaRPr lang="en-US" altLang="ja-JP" sz="1400" dirty="0" smtClean="0">
              <a:solidFill>
                <a:schemeClr val="tx1">
                  <a:lumMod val="50000"/>
                </a:schemeClr>
              </a:solidFill>
              <a:latin typeface="+mn-lt"/>
              <a:cs typeface="CiscoSans"/>
            </a:endParaRPr>
          </a:p>
          <a:p>
            <a:pPr marL="66748" indent="0" defTabSz="914247">
              <a:buClr>
                <a:srgbClr val="272848"/>
              </a:buClr>
              <a:buNone/>
            </a:pPr>
            <a:endParaRPr lang="en-US" altLang="ja-JP" sz="1600" b="1" dirty="0" smtClean="0">
              <a:solidFill>
                <a:schemeClr val="tx1">
                  <a:lumMod val="50000"/>
                </a:schemeClr>
              </a:solidFill>
              <a:latin typeface="+mn-lt"/>
              <a:cs typeface="CiscoSans"/>
            </a:endParaRPr>
          </a:p>
          <a:p>
            <a:pPr marL="66748" indent="0" defTabSz="914247">
              <a:buClr>
                <a:srgbClr val="272848"/>
              </a:buClr>
              <a:buNone/>
            </a:pPr>
            <a:r>
              <a:rPr lang="ja-JP" altLang="en-US" sz="1600" dirty="0">
                <a:solidFill>
                  <a:schemeClr val="tx1">
                    <a:lumMod val="50000"/>
                  </a:schemeClr>
                </a:solidFill>
                <a:latin typeface="+mn-lt"/>
                <a:cs typeface="CiscoSans"/>
              </a:rPr>
              <a:t>　</a:t>
            </a:r>
            <a:r>
              <a:rPr lang="ja-JP" altLang="en-US" sz="1600" b="1" dirty="0" smtClean="0">
                <a:solidFill>
                  <a:schemeClr val="tx1">
                    <a:lumMod val="50000"/>
                  </a:schemeClr>
                </a:solidFill>
                <a:latin typeface="+mn-lt"/>
                <a:cs typeface="CiscoSans"/>
              </a:rPr>
              <a:t>　　　　　　　　　　　　　　　　　　　　　　　　　　　　　　　</a:t>
            </a:r>
            <a:r>
              <a:rPr lang="en-US" altLang="ja-JP" sz="1600" b="1" dirty="0" smtClean="0">
                <a:solidFill>
                  <a:schemeClr val="tx1">
                    <a:lumMod val="50000"/>
                  </a:schemeClr>
                </a:solidFill>
                <a:latin typeface="+mn-lt"/>
                <a:cs typeface="CiscoSans"/>
              </a:rPr>
              <a:t>                                                            </a:t>
            </a:r>
            <a:r>
              <a:rPr lang="ja-JP" altLang="en-US" sz="1400" b="1" dirty="0" smtClean="0">
                <a:solidFill>
                  <a:schemeClr val="tx1">
                    <a:lumMod val="50000"/>
                  </a:schemeClr>
                </a:solidFill>
                <a:latin typeface="+mn-lt"/>
                <a:cs typeface="CiscoSans"/>
              </a:rPr>
              <a:t>　　　</a:t>
            </a:r>
            <a:endParaRPr lang="en-US" altLang="ja-JP" b="1" dirty="0" smtClean="0">
              <a:solidFill>
                <a:schemeClr val="tx1">
                  <a:lumMod val="50000"/>
                </a:schemeClr>
              </a:solidFill>
              <a:latin typeface="+mn-lt"/>
              <a:cs typeface="CiscoSans"/>
            </a:endParaRPr>
          </a:p>
        </p:txBody>
      </p:sp>
      <p:sp>
        <p:nvSpPr>
          <p:cNvPr id="16" name="Text Box 5"/>
          <p:cNvSpPr txBox="1">
            <a:spLocks noChangeArrowheads="1"/>
          </p:cNvSpPr>
          <p:nvPr/>
        </p:nvSpPr>
        <p:spPr bwMode="auto">
          <a:xfrm>
            <a:off x="6649110" y="3307118"/>
            <a:ext cx="689334" cy="145020"/>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ea typeface="メイリオ" pitchFamily="50" charset="-128"/>
                <a:cs typeface="メイリオ" pitchFamily="50" charset="-128"/>
              </a:rPr>
              <a:t> </a:t>
            </a:r>
            <a:r>
              <a:rPr kumimoji="1" lang="en-US" altLang="ja-JP" sz="1200" dirty="0">
                <a:solidFill>
                  <a:schemeClr val="bg1"/>
                </a:solidFill>
                <a:ea typeface="メイリオ" pitchFamily="50" charset="-128"/>
                <a:cs typeface="メイリオ" pitchFamily="50" charset="-128"/>
              </a:rPr>
              <a:t>E</a:t>
            </a:r>
            <a:r>
              <a:rPr kumimoji="1" lang="ja-JP" altLang="en-US" sz="1200" dirty="0">
                <a:solidFill>
                  <a:schemeClr val="bg1"/>
                </a:solidFill>
                <a:ea typeface="メイリオ" pitchFamily="50" charset="-128"/>
                <a:cs typeface="メイリオ" pitchFamily="50" charset="-128"/>
              </a:rPr>
              <a:t>さん</a:t>
            </a:r>
          </a:p>
        </p:txBody>
      </p:sp>
      <p:sp>
        <p:nvSpPr>
          <p:cNvPr id="42" name="テキスト ボックス 41"/>
          <p:cNvSpPr txBox="1"/>
          <p:nvPr/>
        </p:nvSpPr>
        <p:spPr>
          <a:xfrm>
            <a:off x="502792" y="2647112"/>
            <a:ext cx="6033255" cy="369332"/>
          </a:xfrm>
          <a:prstGeom prst="rect">
            <a:avLst/>
          </a:prstGeom>
          <a:noFill/>
        </p:spPr>
        <p:txBody>
          <a:bodyPr wrap="square" rtlCol="0">
            <a:spAutoFit/>
          </a:bodyPr>
          <a:lstStyle/>
          <a:p>
            <a:r>
              <a:rPr lang="ja-JP" altLang="en-US" b="1" dirty="0" smtClean="0">
                <a:solidFill>
                  <a:schemeClr val="tx1">
                    <a:lumMod val="50000"/>
                  </a:schemeClr>
                </a:solidFill>
                <a:cs typeface="CiscoSans"/>
              </a:rPr>
              <a:t>スモールビジネス</a:t>
            </a:r>
            <a:r>
              <a:rPr lang="en-US" altLang="ja-JP" b="1" dirty="0" smtClean="0">
                <a:solidFill>
                  <a:schemeClr val="tx1">
                    <a:lumMod val="50000"/>
                  </a:schemeClr>
                </a:solidFill>
                <a:cs typeface="CiscoSans"/>
              </a:rPr>
              <a:t> </a:t>
            </a:r>
            <a:r>
              <a:rPr lang="ja-JP" altLang="en-US" b="1" dirty="0" smtClean="0">
                <a:solidFill>
                  <a:schemeClr val="tx1">
                    <a:lumMod val="50000"/>
                  </a:schemeClr>
                </a:solidFill>
                <a:cs typeface="CiscoSans"/>
              </a:rPr>
              <a:t>オファーネームドホスト</a:t>
            </a:r>
            <a:r>
              <a:rPr lang="en-US" altLang="ja-JP" b="1" dirty="0" smtClean="0">
                <a:solidFill>
                  <a:srgbClr val="FA661C"/>
                </a:solidFill>
                <a:cs typeface="CiscoSans"/>
              </a:rPr>
              <a:t>× 2</a:t>
            </a:r>
            <a:r>
              <a:rPr lang="ja-JP" altLang="en-US" b="1" dirty="0" smtClean="0">
                <a:solidFill>
                  <a:srgbClr val="FA661C"/>
                </a:solidFill>
                <a:cs typeface="CiscoSans"/>
              </a:rPr>
              <a:t>ライセンス</a:t>
            </a:r>
            <a:r>
              <a:rPr lang="ja-JP" altLang="en-US" b="1" dirty="0">
                <a:solidFill>
                  <a:srgbClr val="FA661C"/>
                </a:solidFill>
                <a:cs typeface="CiscoSans"/>
              </a:rPr>
              <a:t>　</a:t>
            </a:r>
            <a:r>
              <a:rPr lang="ja-JP" altLang="en-US" sz="1400" b="1" dirty="0">
                <a:solidFill>
                  <a:srgbClr val="FA661C"/>
                </a:solidFill>
                <a:cs typeface="CiscoSans"/>
              </a:rPr>
              <a:t>　</a:t>
            </a:r>
            <a:r>
              <a:rPr lang="ja-JP" altLang="en-US" sz="1400" b="1" dirty="0">
                <a:cs typeface="CiscoSans"/>
              </a:rPr>
              <a:t>　　　　　　</a:t>
            </a:r>
            <a:r>
              <a:rPr lang="ja-JP" altLang="en-US" sz="1400" b="1" dirty="0" smtClean="0">
                <a:cs typeface="CiscoSans"/>
              </a:rPr>
              <a:t>　　　　　　　　　　　　</a:t>
            </a:r>
            <a:r>
              <a:rPr lang="ja-JP" altLang="en-US" sz="1400" b="1" dirty="0">
                <a:cs typeface="CiscoSans"/>
              </a:rPr>
              <a:t>　</a:t>
            </a:r>
            <a:endParaRPr kumimoji="1" lang="ja-JP" altLang="en-US" sz="1400" b="1" dirty="0">
              <a:solidFill>
                <a:srgbClr val="FA661C"/>
              </a:solidFill>
            </a:endParaRPr>
          </a:p>
        </p:txBody>
      </p:sp>
      <p:sp>
        <p:nvSpPr>
          <p:cNvPr id="50" name="Rectangle 2"/>
          <p:cNvSpPr txBox="1">
            <a:spLocks noChangeArrowheads="1"/>
          </p:cNvSpPr>
          <p:nvPr/>
        </p:nvSpPr>
        <p:spPr>
          <a:xfrm>
            <a:off x="8858" y="93537"/>
            <a:ext cx="8823325" cy="5715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z="3200" b="1" spc="-100" dirty="0">
                <a:solidFill>
                  <a:srgbClr val="2C92B6"/>
                </a:solidFill>
                <a:latin typeface="CiscoSans ExtraLight" pitchFamily="34" charset="0"/>
                <a:ea typeface="ＭＳ Ｐゴシック" charset="-128"/>
                <a:cs typeface="+mj-cs"/>
              </a:rPr>
              <a:t>導入</a:t>
            </a:r>
            <a:r>
              <a:rPr lang="ja-JP" altLang="en-US" sz="3200" b="1" spc="-100" dirty="0" smtClean="0">
                <a:solidFill>
                  <a:srgbClr val="2C92B6"/>
                </a:solidFill>
                <a:latin typeface="CiscoSans ExtraLight" pitchFamily="34" charset="0"/>
                <a:ea typeface="ＭＳ Ｐゴシック" charset="-128"/>
                <a:cs typeface="+mj-cs"/>
              </a:rPr>
              <a:t>パターン</a:t>
            </a:r>
            <a:r>
              <a:rPr lang="en-US" altLang="ja-JP" sz="3200" b="1" spc="-100" dirty="0" smtClean="0">
                <a:solidFill>
                  <a:srgbClr val="2C92B6"/>
                </a:solidFill>
                <a:latin typeface="CiscoSans ExtraLight" pitchFamily="34" charset="0"/>
                <a:ea typeface="ＭＳ Ｐゴシック" charset="-128"/>
                <a:cs typeface="+mj-cs"/>
              </a:rPr>
              <a:t>1</a:t>
            </a:r>
            <a:r>
              <a:rPr lang="ja-JP" altLang="en-US" sz="2000" b="1" spc="-100" dirty="0" smtClean="0">
                <a:solidFill>
                  <a:srgbClr val="2C92B6"/>
                </a:solidFill>
                <a:latin typeface="CiscoSans ExtraLight" pitchFamily="34" charset="0"/>
                <a:ea typeface="ＭＳ Ｐゴシック" charset="-128"/>
                <a:cs typeface="+mj-cs"/>
              </a:rPr>
              <a:t>（スモールビジネスネームドホスト </a:t>
            </a:r>
            <a:r>
              <a:rPr lang="en-US" altLang="ja-JP" sz="2000" b="1" spc="-100" dirty="0" smtClean="0">
                <a:solidFill>
                  <a:srgbClr val="2C92B6"/>
                </a:solidFill>
                <a:latin typeface="CiscoSans ExtraLight" pitchFamily="34" charset="0"/>
                <a:ea typeface="ＭＳ Ｐゴシック" charset="-128"/>
                <a:cs typeface="+mj-cs"/>
              </a:rPr>
              <a:t>MC</a:t>
            </a:r>
            <a:r>
              <a:rPr lang="ja-JP" altLang="en-US" sz="2000" b="1" spc="-100" dirty="0" smtClean="0">
                <a:solidFill>
                  <a:srgbClr val="2C92B6"/>
                </a:solidFill>
                <a:latin typeface="CiscoSans ExtraLight" pitchFamily="34" charset="0"/>
                <a:ea typeface="ＭＳ Ｐゴシック" charset="-128"/>
                <a:cs typeface="+mj-cs"/>
              </a:rPr>
              <a:t>）</a:t>
            </a:r>
            <a:endParaRPr kumimoji="0" lang="ja-JP" altLang="en-US" sz="2000" b="1" i="0" u="none" strike="noStrike" kern="1200" cap="none" spc="-100" normalizeH="0" baseline="0" noProof="0" dirty="0" smtClean="0">
              <a:ln>
                <a:noFill/>
              </a:ln>
              <a:solidFill>
                <a:srgbClr val="2C92B6"/>
              </a:solidFill>
              <a:effectLst/>
              <a:uLnTx/>
              <a:uFillTx/>
              <a:latin typeface="CiscoSans ExtraLight" pitchFamily="34" charset="0"/>
              <a:ea typeface="ＭＳ Ｐゴシック" charset="-128"/>
              <a:cs typeface="+mj-cs"/>
            </a:endParaRPr>
          </a:p>
        </p:txBody>
      </p:sp>
      <p:graphicFrame>
        <p:nvGraphicFramePr>
          <p:cNvPr id="52" name="表 51"/>
          <p:cNvGraphicFramePr>
            <a:graphicFrameLocks noGrp="1"/>
          </p:cNvGraphicFramePr>
          <p:nvPr>
            <p:extLst>
              <p:ext uri="{D42A27DB-BD31-4B8C-83A1-F6EECF244321}">
                <p14:modId xmlns:p14="http://schemas.microsoft.com/office/powerpoint/2010/main" val="268127615"/>
              </p:ext>
            </p:extLst>
          </p:nvPr>
        </p:nvGraphicFramePr>
        <p:xfrm>
          <a:off x="6467221" y="379289"/>
          <a:ext cx="2348346" cy="4369355"/>
        </p:xfrm>
        <a:graphic>
          <a:graphicData uri="http://schemas.openxmlformats.org/drawingml/2006/table">
            <a:tbl>
              <a:tblPr firstRow="1" bandRow="1">
                <a:tableStyleId>{5C22544A-7EE6-4342-B048-85BDC9FD1C3A}</a:tableStyleId>
              </a:tblPr>
              <a:tblGrid>
                <a:gridCol w="701146"/>
                <a:gridCol w="796147"/>
                <a:gridCol w="851053"/>
              </a:tblGrid>
              <a:tr h="404913">
                <a:tc>
                  <a:txBody>
                    <a:bodyPr/>
                    <a:lstStyle/>
                    <a:p>
                      <a:r>
                        <a:rPr lang="ja-JP" altLang="en-US" sz="1000" b="1" baseline="0" dirty="0" smtClean="0">
                          <a:latin typeface="+mn-lt"/>
                        </a:rPr>
                        <a:t>オファー名</a:t>
                      </a:r>
                      <a:endParaRPr lang="ja-JP" altLang="en-US" sz="1000" b="1" baseline="0" dirty="0">
                        <a:latin typeface="+mn-lt"/>
                      </a:endParaRPr>
                    </a:p>
                  </a:txBody>
                  <a:tcPr marT="34290" marB="3429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1" baseline="0" dirty="0" smtClean="0">
                          <a:latin typeface="+mn-lt"/>
                        </a:rPr>
                        <a:t>付与形態</a:t>
                      </a:r>
                    </a:p>
                  </a:txBody>
                  <a:tcPr marT="34290" marB="34290">
                    <a:solidFill>
                      <a:schemeClr val="tx2"/>
                    </a:solidFill>
                  </a:tcPr>
                </a:tc>
                <a:tc>
                  <a:txBody>
                    <a:bodyPr/>
                    <a:lstStyle/>
                    <a:p>
                      <a:r>
                        <a:rPr lang="ja-JP" altLang="en-US" sz="1000" b="1" baseline="0" dirty="0" smtClean="0">
                          <a:latin typeface="+mn-lt"/>
                        </a:rPr>
                        <a:t>サービス</a:t>
                      </a:r>
                      <a:endParaRPr lang="en-US" altLang="ja-JP" sz="1000" b="1" baseline="0" dirty="0" smtClean="0">
                        <a:latin typeface="+mn-lt"/>
                      </a:endParaRPr>
                    </a:p>
                  </a:txBody>
                  <a:tcPr marT="34290" marB="34290">
                    <a:solidFill>
                      <a:schemeClr val="tx2"/>
                    </a:solidFill>
                  </a:tcPr>
                </a:tc>
              </a:tr>
              <a:tr h="988150">
                <a:tc rowSpan="2">
                  <a:txBody>
                    <a:bodyPr/>
                    <a:lstStyle/>
                    <a:p>
                      <a:r>
                        <a:rPr lang="ja-JP" altLang="en-US" sz="1000" b="1" baseline="0" dirty="0" smtClean="0">
                          <a:solidFill>
                            <a:srgbClr val="2C92B6"/>
                          </a:solidFill>
                          <a:latin typeface="+mn-lt"/>
                        </a:rPr>
                        <a:t>全社導入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a:t>
                      </a:r>
                      <a:r>
                        <a:rPr lang="ja-JP" altLang="en-US" sz="1000" b="1" baseline="0" dirty="0" smtClean="0">
                          <a:solidFill>
                            <a:srgbClr val="2C92B6"/>
                          </a:solidFill>
                          <a:latin typeface="+mn-lt"/>
                        </a:rPr>
                        <a:t>従業員方式）</a:t>
                      </a:r>
                    </a:p>
                    <a:p>
                      <a:endParaRPr lang="ja-JP" altLang="en-US" sz="1000" b="1" baseline="0" dirty="0">
                        <a:solidFill>
                          <a:srgbClr val="2C92B6"/>
                        </a:solidFill>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820668">
                <a:tc vMerge="1">
                  <a:txBody>
                    <a:bodyPr/>
                    <a:lstStyle/>
                    <a:p>
                      <a:endParaRPr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srgbClr val="2C92B6"/>
                          </a:solidFill>
                          <a:effectLst/>
                          <a:uLnTx/>
                          <a:uFillTx/>
                          <a:latin typeface="+mn-lt"/>
                          <a:ea typeface="+mn-ea"/>
                          <a:cs typeface="+mn-cs"/>
                        </a:rPr>
                        <a:t>アクティブホスト</a:t>
                      </a:r>
                    </a:p>
                  </a:txBody>
                  <a:tcPr marT="34290" marB="34290">
                    <a:solidFill>
                      <a:schemeClr val="accent4">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txBody>
                  <a:tcPr marT="34290" marB="34290">
                    <a:solidFill>
                      <a:schemeClr val="accent4">
                        <a:lumMod val="20000"/>
                        <a:lumOff val="80000"/>
                      </a:schemeClr>
                    </a:solidFill>
                  </a:tcPr>
                </a:tc>
              </a:tr>
              <a:tr h="663830">
                <a:tc>
                  <a:txBody>
                    <a:bodyPr/>
                    <a:lstStyle/>
                    <a:p>
                      <a:r>
                        <a:rPr lang="ja-JP" altLang="en-US" sz="1000" b="1" baseline="0" dirty="0" smtClean="0">
                          <a:solidFill>
                            <a:srgbClr val="2C92B6"/>
                          </a:solidFill>
                          <a:latin typeface="+mn-lt"/>
                        </a:rPr>
                        <a:t>部門導入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p>
                    <a:p>
                      <a:r>
                        <a:rPr lang="en-US" altLang="ja-JP" sz="1000" b="1" baseline="0" dirty="0" smtClean="0">
                          <a:solidFill>
                            <a:srgbClr val="2C92B6"/>
                          </a:solidFill>
                          <a:latin typeface="+mn-lt"/>
                        </a:rPr>
                        <a:t>*EE</a:t>
                      </a: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518576">
                <a:tc>
                  <a:txBody>
                    <a:bodyPr/>
                    <a:lstStyle/>
                    <a:p>
                      <a:r>
                        <a:rPr lang="ja-JP" altLang="en-US" sz="1000" b="1" baseline="0" dirty="0" smtClean="0">
                          <a:solidFill>
                            <a:srgbClr val="2C92B6"/>
                          </a:solidFill>
                          <a:latin typeface="+mn-lt"/>
                        </a:rPr>
                        <a:t>ポートオファー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ポート</a:t>
                      </a:r>
                      <a:endParaRPr lang="ja-JP" altLang="en-US" sz="1000" b="1" baseline="0" dirty="0">
                        <a:solidFill>
                          <a:srgbClr val="2C92B6"/>
                        </a:solidFill>
                        <a:latin typeface="+mn-lt"/>
                      </a:endParaRPr>
                    </a:p>
                  </a:txBody>
                  <a:tcPr marT="34290" marB="34290">
                    <a:solidFill>
                      <a:schemeClr val="accent5">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accent5">
                        <a:lumMod val="20000"/>
                        <a:lumOff val="80000"/>
                      </a:schemeClr>
                    </a:solidFill>
                  </a:tcPr>
                </a:tc>
              </a:tr>
              <a:tr h="973218">
                <a:tc>
                  <a:txBody>
                    <a:bodyPr/>
                    <a:lstStyle/>
                    <a:p>
                      <a:r>
                        <a:rPr lang="ja-JP" altLang="en-US" sz="1000" b="1" baseline="0" dirty="0" smtClean="0">
                          <a:solidFill>
                            <a:srgbClr val="2C92B6"/>
                          </a:solidFill>
                          <a:latin typeface="+mn-lt"/>
                        </a:rPr>
                        <a:t>スモール</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ビジネス</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ja-JP" altLang="en-US" sz="1000" b="1" baseline="0" dirty="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tx2">
                        <a:lumMod val="20000"/>
                        <a:lumOff val="80000"/>
                      </a:schemeClr>
                    </a:solidFill>
                  </a:tcPr>
                </a:tc>
              </a:tr>
            </a:tbl>
          </a:graphicData>
        </a:graphic>
      </p:graphicFrame>
      <p:sp>
        <p:nvSpPr>
          <p:cNvPr id="53" name="正方形/長方形 52"/>
          <p:cNvSpPr/>
          <p:nvPr/>
        </p:nvSpPr>
        <p:spPr>
          <a:xfrm>
            <a:off x="6450605" y="3740727"/>
            <a:ext cx="2381578" cy="69362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9" name="角丸四角形 18"/>
          <p:cNvSpPr/>
          <p:nvPr/>
        </p:nvSpPr>
        <p:spPr>
          <a:xfrm>
            <a:off x="502793" y="1955577"/>
            <a:ext cx="1579242" cy="591663"/>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t>WebEx</a:t>
            </a:r>
          </a:p>
          <a:p>
            <a:pPr algn="ctr"/>
            <a:r>
              <a:rPr kumimoji="1" lang="ja-JP" altLang="en-US" sz="1400" b="1" dirty="0" smtClean="0"/>
              <a:t>ネームドホスト</a:t>
            </a:r>
          </a:p>
        </p:txBody>
      </p:sp>
    </p:spTree>
    <p:extLst>
      <p:ext uri="{BB962C8B-B14F-4D97-AF65-F5344CB8AC3E}">
        <p14:creationId xmlns:p14="http://schemas.microsoft.com/office/powerpoint/2010/main" val="833831595"/>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730" y="134147"/>
            <a:ext cx="8345488" cy="552359"/>
          </a:xfrm>
        </p:spPr>
        <p:txBody>
          <a:bodyPr/>
          <a:lstStyle/>
          <a:p>
            <a:r>
              <a:rPr lang="ja-JP" altLang="en-US" b="1" dirty="0">
                <a:solidFill>
                  <a:srgbClr val="2C92B6"/>
                </a:solidFill>
              </a:rPr>
              <a:t>アジェンダ</a:t>
            </a:r>
            <a:endParaRPr kumimoji="1" lang="ja-JP" altLang="en-US" b="1" dirty="0">
              <a:solidFill>
                <a:srgbClr val="2C92B6"/>
              </a:solidFill>
            </a:endParaRPr>
          </a:p>
        </p:txBody>
      </p:sp>
      <p:pic>
        <p:nvPicPr>
          <p:cNvPr id="4" name="Picture 9"/>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252355" y="1046598"/>
            <a:ext cx="1695997" cy="1673352"/>
          </a:xfrm>
          <a:prstGeom prst="rect">
            <a:avLst/>
          </a:prstGeom>
        </p:spPr>
      </p:pic>
      <p:pic>
        <p:nvPicPr>
          <p:cNvPr id="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48002" y="2756526"/>
            <a:ext cx="1695997" cy="1673352"/>
          </a:xfrm>
          <a:prstGeom prst="rect">
            <a:avLst/>
          </a:prstGeom>
        </p:spPr>
      </p:pic>
      <p:pic>
        <p:nvPicPr>
          <p:cNvPr id="6" name="Picture 1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88628" y="1046598"/>
            <a:ext cx="2155371" cy="1673352"/>
          </a:xfrm>
          <a:prstGeom prst="rect">
            <a:avLst/>
          </a:prstGeom>
        </p:spPr>
      </p:pic>
      <p:pic>
        <p:nvPicPr>
          <p:cNvPr id="7" name="Picture 1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252355" y="2756526"/>
            <a:ext cx="2155372" cy="1673352"/>
          </a:xfrm>
          <a:prstGeom prst="rect">
            <a:avLst/>
          </a:prstGeom>
        </p:spPr>
      </p:pic>
      <p:sp>
        <p:nvSpPr>
          <p:cNvPr id="8" name="Rectangle 7"/>
          <p:cNvSpPr/>
          <p:nvPr/>
        </p:nvSpPr>
        <p:spPr>
          <a:xfrm>
            <a:off x="0" y="1046598"/>
            <a:ext cx="5212080" cy="3383280"/>
          </a:xfrm>
          <a:prstGeom prst="rect">
            <a:avLst/>
          </a:prstGeom>
          <a:gradFill>
            <a:gsLst>
              <a:gs pos="0">
                <a:srgbClr val="36A4D7"/>
              </a:gs>
              <a:gs pos="99001">
                <a:srgbClr val="2D5AA3"/>
              </a:gs>
              <a:gs pos="100000">
                <a:srgbClr val="2D5AA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テキスト ボックス 8"/>
          <p:cNvSpPr txBox="1"/>
          <p:nvPr/>
        </p:nvSpPr>
        <p:spPr>
          <a:xfrm>
            <a:off x="250730" y="1442677"/>
            <a:ext cx="4788864" cy="3046988"/>
          </a:xfrm>
          <a:prstGeom prst="rect">
            <a:avLst/>
          </a:prstGeom>
          <a:noFill/>
        </p:spPr>
        <p:txBody>
          <a:bodyPr wrap="square" rtlCol="0">
            <a:spAutoFit/>
          </a:bodyPr>
          <a:lstStyle/>
          <a:p>
            <a:pPr marL="342900" indent="-342900">
              <a:buAutoNum type="arabicPeriod"/>
            </a:pPr>
            <a:r>
              <a:rPr kumimoji="1" lang="en-US" altLang="ja-JP" sz="2000" b="1" dirty="0" smtClean="0">
                <a:solidFill>
                  <a:schemeClr val="bg1"/>
                </a:solidFill>
              </a:rPr>
              <a:t>WebEx</a:t>
            </a:r>
            <a:r>
              <a:rPr kumimoji="1" lang="ja-JP" altLang="en-US" sz="2000" b="1" dirty="0" smtClean="0">
                <a:solidFill>
                  <a:schemeClr val="bg1"/>
                </a:solidFill>
              </a:rPr>
              <a:t>とは？</a:t>
            </a:r>
            <a:endParaRPr kumimoji="1" lang="en-US" altLang="ja-JP" sz="2000" b="1" dirty="0" smtClean="0">
              <a:solidFill>
                <a:schemeClr val="bg1"/>
              </a:solidFill>
            </a:endParaRPr>
          </a:p>
          <a:p>
            <a:endParaRPr kumimoji="1" lang="en-US" altLang="ja-JP" sz="2000" b="1" dirty="0" smtClean="0">
              <a:solidFill>
                <a:schemeClr val="bg1"/>
              </a:solidFill>
            </a:endParaRPr>
          </a:p>
          <a:p>
            <a:r>
              <a:rPr kumimoji="1" lang="en-US" altLang="ja-JP" sz="2000" b="1" dirty="0" smtClean="0">
                <a:solidFill>
                  <a:schemeClr val="bg1"/>
                </a:solidFill>
              </a:rPr>
              <a:t>2.</a:t>
            </a:r>
            <a:r>
              <a:rPr kumimoji="1" lang="ja-JP" altLang="en-US" sz="2000" b="1" dirty="0">
                <a:solidFill>
                  <a:schemeClr val="bg1"/>
                </a:solidFill>
              </a:rPr>
              <a:t>　</a:t>
            </a:r>
            <a:r>
              <a:rPr kumimoji="1" lang="en-US" altLang="ja-JP" sz="2000" b="1" dirty="0" smtClean="0">
                <a:solidFill>
                  <a:schemeClr val="bg1"/>
                </a:solidFill>
              </a:rPr>
              <a:t>WebEx</a:t>
            </a:r>
            <a:r>
              <a:rPr kumimoji="1" lang="ja-JP" altLang="en-US" sz="2000" b="1" dirty="0" smtClean="0">
                <a:solidFill>
                  <a:schemeClr val="bg1"/>
                </a:solidFill>
              </a:rPr>
              <a:t>のサービスとライセンスを知ろう</a:t>
            </a:r>
            <a:endParaRPr kumimoji="1" lang="en-US" altLang="ja-JP" sz="2000" b="1" dirty="0" smtClean="0">
              <a:solidFill>
                <a:schemeClr val="bg1"/>
              </a:solidFill>
            </a:endParaRPr>
          </a:p>
          <a:p>
            <a:r>
              <a:rPr kumimoji="1" lang="ja-JP" altLang="en-US" sz="1600" b="1" dirty="0">
                <a:solidFill>
                  <a:schemeClr val="bg1"/>
                </a:solidFill>
              </a:rPr>
              <a:t>　</a:t>
            </a:r>
            <a:r>
              <a:rPr kumimoji="1" lang="ja-JP" altLang="en-US" sz="1600" b="1" dirty="0" smtClean="0">
                <a:solidFill>
                  <a:schemeClr val="bg1"/>
                </a:solidFill>
              </a:rPr>
              <a:t>　</a:t>
            </a:r>
            <a:r>
              <a:rPr kumimoji="1" lang="en-US" altLang="ja-JP" sz="1600" b="1" dirty="0" smtClean="0">
                <a:solidFill>
                  <a:schemeClr val="bg1"/>
                </a:solidFill>
              </a:rPr>
              <a:t>-</a:t>
            </a:r>
            <a:r>
              <a:rPr kumimoji="1" lang="ja-JP" altLang="en-US" sz="1600" b="1" dirty="0" smtClean="0">
                <a:solidFill>
                  <a:schemeClr val="bg1"/>
                </a:solidFill>
              </a:rPr>
              <a:t>サービスの種類</a:t>
            </a:r>
            <a:endParaRPr kumimoji="1" lang="en-US" altLang="ja-JP" sz="1600" b="1" dirty="0" smtClean="0">
              <a:solidFill>
                <a:schemeClr val="bg1"/>
              </a:solidFill>
            </a:endParaRPr>
          </a:p>
          <a:p>
            <a:r>
              <a:rPr kumimoji="1" lang="ja-JP" altLang="en-US" sz="1600" b="1" dirty="0">
                <a:solidFill>
                  <a:schemeClr val="bg1"/>
                </a:solidFill>
              </a:rPr>
              <a:t>　</a:t>
            </a:r>
            <a:r>
              <a:rPr kumimoji="1" lang="ja-JP" altLang="en-US" sz="1600" b="1" dirty="0" smtClean="0">
                <a:solidFill>
                  <a:schemeClr val="bg1"/>
                </a:solidFill>
              </a:rPr>
              <a:t>　</a:t>
            </a:r>
            <a:r>
              <a:rPr kumimoji="1" lang="en-US" altLang="ja-JP" sz="1600" b="1" dirty="0" smtClean="0">
                <a:solidFill>
                  <a:schemeClr val="bg1"/>
                </a:solidFill>
              </a:rPr>
              <a:t>-</a:t>
            </a:r>
            <a:r>
              <a:rPr kumimoji="1" lang="ja-JP" altLang="en-US" sz="1600" b="1" dirty="0" smtClean="0">
                <a:solidFill>
                  <a:schemeClr val="bg1"/>
                </a:solidFill>
              </a:rPr>
              <a:t>ライセンス体系</a:t>
            </a:r>
            <a:endParaRPr kumimoji="1" lang="en-US" altLang="ja-JP" sz="1600" b="1" dirty="0" smtClean="0">
              <a:solidFill>
                <a:schemeClr val="bg1"/>
              </a:solidFill>
            </a:endParaRPr>
          </a:p>
          <a:p>
            <a:r>
              <a:rPr kumimoji="1" lang="ja-JP" altLang="en-US" sz="2000" b="1" dirty="0">
                <a:solidFill>
                  <a:schemeClr val="bg1"/>
                </a:solidFill>
              </a:rPr>
              <a:t>　</a:t>
            </a:r>
            <a:r>
              <a:rPr kumimoji="1" lang="ja-JP" altLang="en-US" sz="2000" b="1" dirty="0" smtClean="0">
                <a:solidFill>
                  <a:schemeClr val="bg1"/>
                </a:solidFill>
              </a:rPr>
              <a:t>　　</a:t>
            </a:r>
            <a:r>
              <a:rPr kumimoji="1" lang="ja-JP" altLang="en-US" sz="2000" b="1" dirty="0">
                <a:solidFill>
                  <a:schemeClr val="bg1"/>
                </a:solidFill>
              </a:rPr>
              <a:t>　</a:t>
            </a:r>
            <a:endParaRPr kumimoji="1" lang="en-US" altLang="ja-JP" sz="2000" b="1" dirty="0">
              <a:solidFill>
                <a:schemeClr val="bg1"/>
              </a:solidFill>
            </a:endParaRPr>
          </a:p>
          <a:p>
            <a:r>
              <a:rPr kumimoji="1" lang="en-US" altLang="ja-JP" sz="2000" b="1" dirty="0" smtClean="0">
                <a:solidFill>
                  <a:schemeClr val="bg1"/>
                </a:solidFill>
              </a:rPr>
              <a:t>3.</a:t>
            </a:r>
            <a:r>
              <a:rPr kumimoji="1" lang="ja-JP" altLang="en-US" sz="2000" b="1" dirty="0" smtClean="0">
                <a:solidFill>
                  <a:schemeClr val="bg1"/>
                </a:solidFill>
              </a:rPr>
              <a:t>　提案事例</a:t>
            </a:r>
            <a:endParaRPr kumimoji="1" lang="en-US" altLang="ja-JP" sz="2000" b="1" dirty="0" smtClean="0">
              <a:solidFill>
                <a:schemeClr val="bg1"/>
              </a:solidFill>
            </a:endParaRPr>
          </a:p>
          <a:p>
            <a:endParaRPr kumimoji="1" lang="en-US" altLang="ja-JP" sz="2000" b="1" dirty="0">
              <a:solidFill>
                <a:schemeClr val="bg1"/>
              </a:solidFill>
            </a:endParaRPr>
          </a:p>
          <a:p>
            <a:r>
              <a:rPr kumimoji="1" lang="en-US" altLang="ja-JP" sz="2000" b="1" dirty="0" smtClean="0">
                <a:solidFill>
                  <a:schemeClr val="bg1"/>
                </a:solidFill>
              </a:rPr>
              <a:t>4. </a:t>
            </a:r>
            <a:r>
              <a:rPr kumimoji="1" lang="ja-JP" altLang="en-US" sz="2000" b="1" dirty="0">
                <a:solidFill>
                  <a:schemeClr val="bg1"/>
                </a:solidFill>
              </a:rPr>
              <a:t> </a:t>
            </a:r>
            <a:r>
              <a:rPr kumimoji="1" lang="ja-JP" altLang="en-US" sz="2000" b="1" dirty="0" smtClean="0">
                <a:solidFill>
                  <a:schemeClr val="bg1"/>
                </a:solidFill>
              </a:rPr>
              <a:t>拡張性</a:t>
            </a:r>
            <a:endParaRPr kumimoji="1" lang="en-US" altLang="ja-JP" sz="2000" b="1" dirty="0">
              <a:solidFill>
                <a:schemeClr val="bg1"/>
              </a:solidFill>
            </a:endParaRPr>
          </a:p>
          <a:p>
            <a:endParaRPr kumimoji="1" lang="en-US" altLang="ja-JP" sz="2000" b="1" dirty="0" smtClean="0">
              <a:solidFill>
                <a:schemeClr val="bg1"/>
              </a:solidFill>
            </a:endParaRPr>
          </a:p>
        </p:txBody>
      </p:sp>
    </p:spTree>
    <p:extLst>
      <p:ext uri="{BB962C8B-B14F-4D97-AF65-F5344CB8AC3E}">
        <p14:creationId xmlns:p14="http://schemas.microsoft.com/office/powerpoint/2010/main" val="296387927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112776" y="665037"/>
            <a:ext cx="6132160" cy="763331"/>
          </a:xfrm>
          <a:prstGeom prst="rect">
            <a:avLst/>
          </a:prstGeom>
        </p:spPr>
        <p:txBody>
          <a:bodyPr>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748" indent="0" defTabSz="914247">
              <a:buClr>
                <a:srgbClr val="272848"/>
              </a:buClr>
              <a:buNone/>
            </a:pPr>
            <a:r>
              <a:rPr lang="ja-JP" altLang="en-US" sz="1200" dirty="0" smtClean="0">
                <a:solidFill>
                  <a:schemeClr val="tx1">
                    <a:lumMod val="50000"/>
                  </a:schemeClr>
                </a:solidFill>
                <a:latin typeface="+mn-lt"/>
                <a:cs typeface="CiscoSans"/>
              </a:rPr>
              <a:t>◆　部門</a:t>
            </a:r>
            <a:r>
              <a:rPr lang="ja-JP" altLang="en-US" sz="1200" dirty="0">
                <a:solidFill>
                  <a:schemeClr val="tx1">
                    <a:lumMod val="50000"/>
                  </a:schemeClr>
                </a:solidFill>
                <a:latin typeface="+mn-lt"/>
                <a:cs typeface="CiscoSans"/>
              </a:rPr>
              <a:t>内</a:t>
            </a:r>
            <a:r>
              <a:rPr lang="ja-JP" altLang="en-US" sz="1200" dirty="0" smtClean="0">
                <a:solidFill>
                  <a:schemeClr val="tx1">
                    <a:lumMod val="50000"/>
                  </a:schemeClr>
                </a:solidFill>
                <a:latin typeface="+mn-lt"/>
                <a:cs typeface="CiscoSans"/>
              </a:rPr>
              <a:t>会議</a:t>
            </a:r>
            <a:r>
              <a:rPr lang="ja-JP" altLang="en-US" sz="1200" dirty="0">
                <a:solidFill>
                  <a:schemeClr val="tx1">
                    <a:lumMod val="50000"/>
                  </a:schemeClr>
                </a:solidFill>
                <a:latin typeface="+mn-lt"/>
                <a:cs typeface="CiscoSans"/>
              </a:rPr>
              <a:t>など</a:t>
            </a:r>
            <a:r>
              <a:rPr lang="ja-JP" altLang="en-US" sz="1200" dirty="0" smtClean="0">
                <a:solidFill>
                  <a:schemeClr val="tx1">
                    <a:lumMod val="50000"/>
                  </a:schemeClr>
                </a:solidFill>
                <a:latin typeface="+mn-lt"/>
                <a:cs typeface="CiscoSans"/>
              </a:rPr>
              <a:t>で遠隔</a:t>
            </a:r>
            <a:r>
              <a:rPr lang="en-US" altLang="ja-JP" sz="1200" dirty="0" smtClean="0">
                <a:solidFill>
                  <a:schemeClr val="tx1">
                    <a:lumMod val="50000"/>
                  </a:schemeClr>
                </a:solidFill>
                <a:latin typeface="+mn-lt"/>
                <a:cs typeface="CiscoSans"/>
              </a:rPr>
              <a:t>Web</a:t>
            </a:r>
            <a:r>
              <a:rPr lang="ja-JP" altLang="en-US" sz="1200" dirty="0" smtClean="0">
                <a:solidFill>
                  <a:schemeClr val="tx1">
                    <a:lumMod val="50000"/>
                  </a:schemeClr>
                </a:solidFill>
                <a:latin typeface="+mn-lt"/>
                <a:cs typeface="CiscoSans"/>
              </a:rPr>
              <a:t>会議を浸透させたい　　　　　　　　　　　　　　　　　　　　　　　　　　　　　　　　　　　　　　　◆　</a:t>
            </a:r>
            <a:r>
              <a:rPr lang="ja-JP" altLang="en-US" sz="1200" dirty="0">
                <a:solidFill>
                  <a:schemeClr val="tx1">
                    <a:lumMod val="50000"/>
                  </a:schemeClr>
                </a:solidFill>
                <a:latin typeface="+mn-lt"/>
                <a:cs typeface="CiscoSans"/>
              </a:rPr>
              <a:t>全部</a:t>
            </a:r>
            <a:r>
              <a:rPr lang="ja-JP" altLang="en-US" sz="1200" dirty="0" smtClean="0">
                <a:solidFill>
                  <a:schemeClr val="tx1">
                    <a:lumMod val="50000"/>
                  </a:schemeClr>
                </a:solidFill>
                <a:latin typeface="+mn-lt"/>
                <a:cs typeface="CiscoSans"/>
              </a:rPr>
              <a:t>で</a:t>
            </a:r>
            <a:r>
              <a:rPr lang="en-US" altLang="ja-JP" sz="1200" dirty="0" smtClean="0">
                <a:solidFill>
                  <a:schemeClr val="tx1">
                    <a:lumMod val="50000"/>
                  </a:schemeClr>
                </a:solidFill>
                <a:latin typeface="+mn-lt"/>
                <a:cs typeface="CiscoSans"/>
              </a:rPr>
              <a:t>20</a:t>
            </a:r>
            <a:r>
              <a:rPr lang="ja-JP" altLang="en-US" sz="1200" dirty="0" smtClean="0">
                <a:solidFill>
                  <a:schemeClr val="tx1">
                    <a:lumMod val="50000"/>
                  </a:schemeClr>
                </a:solidFill>
                <a:latin typeface="+mn-lt"/>
                <a:cs typeface="CiscoSans"/>
              </a:rPr>
              <a:t>ある部門に１</a:t>
            </a:r>
            <a:r>
              <a:rPr lang="en-US" altLang="ja-JP" sz="1200" dirty="0" smtClean="0">
                <a:solidFill>
                  <a:schemeClr val="tx1">
                    <a:lumMod val="50000"/>
                  </a:schemeClr>
                </a:solidFill>
                <a:latin typeface="+mn-lt"/>
                <a:cs typeface="CiscoSans"/>
              </a:rPr>
              <a:t>ID</a:t>
            </a:r>
            <a:r>
              <a:rPr lang="ja-JP" altLang="en-US" sz="1200" dirty="0" err="1" smtClean="0">
                <a:solidFill>
                  <a:schemeClr val="tx1">
                    <a:lumMod val="50000"/>
                  </a:schemeClr>
                </a:solidFill>
                <a:latin typeface="+mn-lt"/>
                <a:cs typeface="CiscoSans"/>
              </a:rPr>
              <a:t>づつ</a:t>
            </a:r>
            <a:r>
              <a:rPr lang="ja-JP" altLang="en-US" sz="1200" dirty="0" smtClean="0">
                <a:solidFill>
                  <a:schemeClr val="tx1">
                    <a:lumMod val="50000"/>
                  </a:schemeClr>
                </a:solidFill>
                <a:latin typeface="+mn-lt"/>
                <a:cs typeface="CiscoSans"/>
              </a:rPr>
              <a:t>配布したい　　　　　　　　　　　　　　　　　　　　　　　　　　　　　　　　　　　　　　　　　　　◆　音声については</a:t>
            </a:r>
            <a:r>
              <a:rPr lang="ja-JP" altLang="en-US" sz="1200" dirty="0">
                <a:solidFill>
                  <a:schemeClr val="tx1">
                    <a:lumMod val="50000"/>
                  </a:schemeClr>
                </a:solidFill>
                <a:latin typeface="+mn-lt"/>
                <a:cs typeface="CiscoSans"/>
              </a:rPr>
              <a:t>、</a:t>
            </a:r>
            <a:r>
              <a:rPr lang="en-US" altLang="ja-JP" sz="1200" dirty="0" err="1" smtClean="0">
                <a:solidFill>
                  <a:schemeClr val="tx1">
                    <a:lumMod val="50000"/>
                  </a:schemeClr>
                </a:solidFill>
                <a:latin typeface="+mn-lt"/>
                <a:cs typeface="CiscoSans"/>
              </a:rPr>
              <a:t>Voip</a:t>
            </a:r>
            <a:r>
              <a:rPr lang="ja-JP" altLang="en-US" sz="1200" dirty="0" err="1" smtClean="0">
                <a:solidFill>
                  <a:schemeClr val="tx1">
                    <a:lumMod val="50000"/>
                  </a:schemeClr>
                </a:solidFill>
                <a:latin typeface="+mn-lt"/>
                <a:cs typeface="CiscoSans"/>
              </a:rPr>
              <a:t>だけで</a:t>
            </a:r>
            <a:r>
              <a:rPr lang="ja-JP" altLang="en-US" sz="1200" dirty="0" smtClean="0">
                <a:solidFill>
                  <a:schemeClr val="tx1">
                    <a:lumMod val="50000"/>
                  </a:schemeClr>
                </a:solidFill>
                <a:latin typeface="+mn-lt"/>
                <a:cs typeface="CiscoSans"/>
              </a:rPr>
              <a:t>なく</a:t>
            </a:r>
            <a:r>
              <a:rPr lang="en-US" altLang="ja-JP" sz="1200" dirty="0" smtClean="0">
                <a:solidFill>
                  <a:schemeClr val="tx1">
                    <a:lumMod val="50000"/>
                  </a:schemeClr>
                </a:solidFill>
                <a:latin typeface="+mn-lt"/>
                <a:cs typeface="CiscoSans"/>
              </a:rPr>
              <a:t>WebEx Audio</a:t>
            </a:r>
            <a:r>
              <a:rPr lang="ja-JP" altLang="en-US" sz="1200" dirty="0" smtClean="0">
                <a:solidFill>
                  <a:schemeClr val="tx1">
                    <a:lumMod val="50000"/>
                  </a:schemeClr>
                </a:solidFill>
                <a:latin typeface="+mn-lt"/>
                <a:cs typeface="CiscoSans"/>
              </a:rPr>
              <a:t>（</a:t>
            </a:r>
            <a:r>
              <a:rPr lang="en-US" altLang="ja-JP" sz="1200" dirty="0" smtClean="0">
                <a:solidFill>
                  <a:schemeClr val="tx1">
                    <a:lumMod val="50000"/>
                  </a:schemeClr>
                </a:solidFill>
                <a:latin typeface="+mn-lt"/>
                <a:cs typeface="CiscoSans"/>
              </a:rPr>
              <a:t>PSTN</a:t>
            </a:r>
            <a:r>
              <a:rPr lang="ja-JP" altLang="en-US" sz="1200" dirty="0" smtClean="0">
                <a:solidFill>
                  <a:schemeClr val="tx1">
                    <a:lumMod val="50000"/>
                  </a:schemeClr>
                </a:solidFill>
                <a:latin typeface="+mn-lt"/>
                <a:cs typeface="CiscoSans"/>
              </a:rPr>
              <a:t>）も付けておきたい</a:t>
            </a:r>
            <a:r>
              <a:rPr lang="ja-JP" altLang="en-US" sz="1200" dirty="0">
                <a:solidFill>
                  <a:schemeClr val="tx1">
                    <a:lumMod val="50000"/>
                  </a:schemeClr>
                </a:solidFill>
                <a:latin typeface="+mn-lt"/>
                <a:cs typeface="CiscoSans"/>
              </a:rPr>
              <a:t>　</a:t>
            </a:r>
            <a:r>
              <a:rPr lang="ja-JP" altLang="en-US" sz="1200" dirty="0" smtClean="0">
                <a:solidFill>
                  <a:schemeClr val="tx1">
                    <a:lumMod val="50000"/>
                  </a:schemeClr>
                </a:solidFill>
                <a:latin typeface="+mn-lt"/>
                <a:cs typeface="CiscoSans"/>
              </a:rPr>
              <a:t>　　　　　　　　　　　　　　　　　　　　　　　　◆　コスト管理の面で超過料金は避けたい　　　　　　　　　　　　　　　　　　　　　　　　　　　　　　　　　　　　　　　　　　　　　　　　　◆　録音録画も想定される為、ストレージを増やしておきたい</a:t>
            </a:r>
            <a:endParaRPr lang="en-US" altLang="ja-JP" sz="1200" dirty="0" smtClean="0">
              <a:solidFill>
                <a:schemeClr val="tx1">
                  <a:lumMod val="50000"/>
                </a:schemeClr>
              </a:solidFill>
              <a:latin typeface="+mn-lt"/>
              <a:cs typeface="CiscoSans"/>
            </a:endParaRPr>
          </a:p>
          <a:p>
            <a:pPr marL="66748" indent="0" defTabSz="914247">
              <a:buClr>
                <a:srgbClr val="272848"/>
              </a:buClr>
              <a:buNone/>
            </a:pPr>
            <a:endParaRPr lang="en-US" altLang="ja-JP" sz="1600" b="1" dirty="0" smtClean="0">
              <a:solidFill>
                <a:schemeClr val="tx1">
                  <a:lumMod val="50000"/>
                </a:schemeClr>
              </a:solidFill>
              <a:latin typeface="+mn-lt"/>
              <a:cs typeface="CiscoSans"/>
            </a:endParaRPr>
          </a:p>
          <a:p>
            <a:pPr marL="66748" indent="0" defTabSz="914247">
              <a:buClr>
                <a:srgbClr val="272848"/>
              </a:buClr>
              <a:buNone/>
            </a:pPr>
            <a:r>
              <a:rPr lang="ja-JP" altLang="en-US" sz="1600" dirty="0">
                <a:solidFill>
                  <a:schemeClr val="tx1">
                    <a:lumMod val="50000"/>
                  </a:schemeClr>
                </a:solidFill>
                <a:latin typeface="+mn-lt"/>
                <a:cs typeface="CiscoSans"/>
              </a:rPr>
              <a:t>　</a:t>
            </a:r>
            <a:r>
              <a:rPr lang="ja-JP" altLang="en-US" sz="1600" b="1" dirty="0" smtClean="0">
                <a:solidFill>
                  <a:schemeClr val="tx1">
                    <a:lumMod val="50000"/>
                  </a:schemeClr>
                </a:solidFill>
                <a:latin typeface="+mn-lt"/>
                <a:cs typeface="CiscoSans"/>
              </a:rPr>
              <a:t>　　　　　　　　　　　　　　　　　　　　　　　　　　　　　　　</a:t>
            </a:r>
            <a:r>
              <a:rPr lang="en-US" altLang="ja-JP" sz="1600" b="1" dirty="0" smtClean="0">
                <a:solidFill>
                  <a:schemeClr val="tx1">
                    <a:lumMod val="50000"/>
                  </a:schemeClr>
                </a:solidFill>
                <a:latin typeface="+mn-lt"/>
                <a:cs typeface="CiscoSans"/>
              </a:rPr>
              <a:t>                                                            </a:t>
            </a:r>
            <a:r>
              <a:rPr lang="ja-JP" altLang="en-US" sz="1400" b="1" dirty="0" smtClean="0">
                <a:solidFill>
                  <a:schemeClr val="tx1">
                    <a:lumMod val="50000"/>
                  </a:schemeClr>
                </a:solidFill>
                <a:latin typeface="+mn-lt"/>
                <a:cs typeface="CiscoSans"/>
              </a:rPr>
              <a:t>　　　</a:t>
            </a:r>
            <a:endParaRPr lang="en-US" altLang="ja-JP" b="1" dirty="0" smtClean="0">
              <a:solidFill>
                <a:schemeClr val="tx1">
                  <a:lumMod val="50000"/>
                </a:schemeClr>
              </a:solidFill>
              <a:latin typeface="+mn-lt"/>
              <a:cs typeface="CiscoSans"/>
            </a:endParaRPr>
          </a:p>
        </p:txBody>
      </p:sp>
      <p:sp>
        <p:nvSpPr>
          <p:cNvPr id="16" name="Text Box 5"/>
          <p:cNvSpPr txBox="1">
            <a:spLocks noChangeArrowheads="1"/>
          </p:cNvSpPr>
          <p:nvPr/>
        </p:nvSpPr>
        <p:spPr bwMode="auto">
          <a:xfrm>
            <a:off x="6972392" y="2513848"/>
            <a:ext cx="689334" cy="145020"/>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ea typeface="メイリオ" pitchFamily="50" charset="-128"/>
                <a:cs typeface="メイリオ" pitchFamily="50" charset="-128"/>
              </a:rPr>
              <a:t> </a:t>
            </a:r>
            <a:r>
              <a:rPr kumimoji="1" lang="en-US" altLang="ja-JP" sz="1200" dirty="0">
                <a:solidFill>
                  <a:schemeClr val="bg1"/>
                </a:solidFill>
                <a:ea typeface="メイリオ" pitchFamily="50" charset="-128"/>
                <a:cs typeface="メイリオ" pitchFamily="50" charset="-128"/>
              </a:rPr>
              <a:t>E</a:t>
            </a:r>
            <a:r>
              <a:rPr kumimoji="1" lang="ja-JP" altLang="en-US" sz="1200" dirty="0">
                <a:solidFill>
                  <a:schemeClr val="bg1"/>
                </a:solidFill>
                <a:ea typeface="メイリオ" pitchFamily="50" charset="-128"/>
                <a:cs typeface="メイリオ" pitchFamily="50" charset="-128"/>
              </a:rPr>
              <a:t>さん</a:t>
            </a:r>
          </a:p>
        </p:txBody>
      </p:sp>
      <p:sp>
        <p:nvSpPr>
          <p:cNvPr id="50" name="Rectangle 2"/>
          <p:cNvSpPr txBox="1">
            <a:spLocks noChangeArrowheads="1"/>
          </p:cNvSpPr>
          <p:nvPr/>
        </p:nvSpPr>
        <p:spPr>
          <a:xfrm>
            <a:off x="0" y="93537"/>
            <a:ext cx="8823325" cy="5715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z="3200" b="1" spc="-100" dirty="0">
                <a:solidFill>
                  <a:srgbClr val="2C92B6"/>
                </a:solidFill>
                <a:latin typeface="CiscoSans ExtraLight" pitchFamily="34" charset="0"/>
                <a:ea typeface="ＭＳ Ｐゴシック" charset="-128"/>
                <a:cs typeface="+mj-cs"/>
              </a:rPr>
              <a:t>導入</a:t>
            </a:r>
            <a:r>
              <a:rPr lang="ja-JP" altLang="en-US" sz="3200" b="1" spc="-100" dirty="0" smtClean="0">
                <a:solidFill>
                  <a:srgbClr val="2C92B6"/>
                </a:solidFill>
                <a:latin typeface="CiscoSans ExtraLight" pitchFamily="34" charset="0"/>
                <a:ea typeface="ＭＳ Ｐゴシック" charset="-128"/>
                <a:cs typeface="+mj-cs"/>
              </a:rPr>
              <a:t>パターン</a:t>
            </a:r>
            <a:r>
              <a:rPr lang="en-US" altLang="ja-JP" sz="3200" b="1" spc="-100" dirty="0" smtClean="0">
                <a:solidFill>
                  <a:srgbClr val="2C92B6"/>
                </a:solidFill>
                <a:latin typeface="CiscoSans ExtraLight" pitchFamily="34" charset="0"/>
                <a:ea typeface="ＭＳ Ｐゴシック" charset="-128"/>
                <a:cs typeface="+mj-cs"/>
              </a:rPr>
              <a:t>2</a:t>
            </a:r>
            <a:r>
              <a:rPr lang="ja-JP" altLang="en-US" sz="2000" b="1" spc="-100" dirty="0" smtClean="0">
                <a:solidFill>
                  <a:srgbClr val="2C92B6"/>
                </a:solidFill>
                <a:latin typeface="CiscoSans ExtraLight" pitchFamily="34" charset="0"/>
                <a:ea typeface="ＭＳ Ｐゴシック" charset="-128"/>
                <a:cs typeface="+mj-cs"/>
              </a:rPr>
              <a:t>（部門導入ネームドホスト </a:t>
            </a:r>
            <a:r>
              <a:rPr lang="en-US" altLang="ja-JP" sz="2000" b="1" spc="-100" dirty="0" smtClean="0">
                <a:solidFill>
                  <a:srgbClr val="2C92B6"/>
                </a:solidFill>
                <a:latin typeface="CiscoSans ExtraLight" pitchFamily="34" charset="0"/>
                <a:ea typeface="ＭＳ Ｐゴシック" charset="-128"/>
                <a:cs typeface="+mj-cs"/>
              </a:rPr>
              <a:t>MC</a:t>
            </a:r>
            <a:r>
              <a:rPr lang="ja-JP" altLang="en-US" sz="2000" b="1" spc="-100" dirty="0" smtClean="0">
                <a:solidFill>
                  <a:srgbClr val="2C92B6"/>
                </a:solidFill>
                <a:latin typeface="CiscoSans ExtraLight" pitchFamily="34" charset="0"/>
                <a:ea typeface="ＭＳ Ｐゴシック" charset="-128"/>
                <a:cs typeface="+mj-cs"/>
              </a:rPr>
              <a:t>）</a:t>
            </a:r>
            <a:endParaRPr kumimoji="0" lang="ja-JP" altLang="en-US" sz="2000" b="1" i="0" u="none" strike="noStrike" kern="1200" cap="none" spc="-100" normalizeH="0" baseline="0" noProof="0" dirty="0" smtClean="0">
              <a:ln>
                <a:noFill/>
              </a:ln>
              <a:solidFill>
                <a:srgbClr val="2C92B6"/>
              </a:solidFill>
              <a:effectLst/>
              <a:uLnTx/>
              <a:uFillTx/>
              <a:latin typeface="CiscoSans ExtraLight" pitchFamily="34" charset="0"/>
              <a:ea typeface="ＭＳ Ｐゴシック" charset="-128"/>
              <a:cs typeface="+mj-cs"/>
            </a:endParaRPr>
          </a:p>
        </p:txBody>
      </p:sp>
      <p:sp>
        <p:nvSpPr>
          <p:cNvPr id="20" name="Text Box 5"/>
          <p:cNvSpPr txBox="1">
            <a:spLocks noChangeArrowheads="1"/>
          </p:cNvSpPr>
          <p:nvPr/>
        </p:nvSpPr>
        <p:spPr bwMode="auto">
          <a:xfrm>
            <a:off x="1860605" y="3538209"/>
            <a:ext cx="710584" cy="145374"/>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800" dirty="0">
                <a:solidFill>
                  <a:schemeClr val="bg1"/>
                </a:solidFill>
                <a:ea typeface="メイリオ" pitchFamily="50" charset="-128"/>
                <a:cs typeface="メイリオ" pitchFamily="50" charset="-128"/>
              </a:rPr>
              <a:t> </a:t>
            </a:r>
            <a:r>
              <a:rPr kumimoji="1" lang="en-US" altLang="ja-JP" sz="800" dirty="0">
                <a:solidFill>
                  <a:schemeClr val="bg1"/>
                </a:solidFill>
                <a:ea typeface="メイリオ" pitchFamily="50" charset="-128"/>
                <a:cs typeface="メイリオ" pitchFamily="50" charset="-128"/>
              </a:rPr>
              <a:t>A</a:t>
            </a:r>
            <a:r>
              <a:rPr kumimoji="1" lang="ja-JP" altLang="en-US" sz="800" dirty="0">
                <a:solidFill>
                  <a:schemeClr val="bg1"/>
                </a:solidFill>
                <a:ea typeface="メイリオ" pitchFamily="50" charset="-128"/>
                <a:cs typeface="メイリオ" pitchFamily="50" charset="-128"/>
              </a:rPr>
              <a:t>さん</a:t>
            </a:r>
          </a:p>
        </p:txBody>
      </p:sp>
      <p:sp>
        <p:nvSpPr>
          <p:cNvPr id="24" name="Text Box 5"/>
          <p:cNvSpPr txBox="1">
            <a:spLocks noChangeArrowheads="1"/>
          </p:cNvSpPr>
          <p:nvPr/>
        </p:nvSpPr>
        <p:spPr bwMode="auto">
          <a:xfrm>
            <a:off x="7121738" y="3628340"/>
            <a:ext cx="710583" cy="145374"/>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800" dirty="0">
                <a:solidFill>
                  <a:schemeClr val="bg1"/>
                </a:solidFill>
                <a:ea typeface="メイリオ" pitchFamily="50" charset="-128"/>
                <a:cs typeface="メイリオ" pitchFamily="50" charset="-128"/>
              </a:rPr>
              <a:t> </a:t>
            </a:r>
            <a:r>
              <a:rPr kumimoji="1" lang="en-US" altLang="ja-JP" sz="800" dirty="0">
                <a:solidFill>
                  <a:schemeClr val="bg1"/>
                </a:solidFill>
                <a:ea typeface="メイリオ" pitchFamily="50" charset="-128"/>
                <a:cs typeface="メイリオ" pitchFamily="50" charset="-128"/>
              </a:rPr>
              <a:t>E</a:t>
            </a:r>
            <a:r>
              <a:rPr kumimoji="1" lang="ja-JP" altLang="en-US" sz="800" dirty="0">
                <a:solidFill>
                  <a:schemeClr val="bg1"/>
                </a:solidFill>
                <a:ea typeface="メイリオ" pitchFamily="50" charset="-128"/>
                <a:cs typeface="メイリオ" pitchFamily="50" charset="-128"/>
              </a:rPr>
              <a:t>さん</a:t>
            </a:r>
          </a:p>
        </p:txBody>
      </p:sp>
      <p:sp>
        <p:nvSpPr>
          <p:cNvPr id="65" name="テキスト ボックス 64"/>
          <p:cNvSpPr txBox="1"/>
          <p:nvPr/>
        </p:nvSpPr>
        <p:spPr>
          <a:xfrm>
            <a:off x="692887" y="2337646"/>
            <a:ext cx="5275294" cy="369332"/>
          </a:xfrm>
          <a:prstGeom prst="rect">
            <a:avLst/>
          </a:prstGeom>
          <a:noFill/>
        </p:spPr>
        <p:txBody>
          <a:bodyPr wrap="square" rtlCol="0">
            <a:spAutoFit/>
          </a:bodyPr>
          <a:lstStyle/>
          <a:p>
            <a:r>
              <a:rPr lang="ja-JP" altLang="en-US" b="1" dirty="0" smtClean="0">
                <a:solidFill>
                  <a:schemeClr val="tx1">
                    <a:lumMod val="50000"/>
                  </a:schemeClr>
                </a:solidFill>
                <a:cs typeface="CiscoSans"/>
              </a:rPr>
              <a:t>部門導入オファーネームドホスト</a:t>
            </a:r>
            <a:r>
              <a:rPr lang="en-US" altLang="ja-JP" b="1" dirty="0" smtClean="0">
                <a:solidFill>
                  <a:srgbClr val="FA661C"/>
                </a:solidFill>
                <a:cs typeface="CiscoSans"/>
              </a:rPr>
              <a:t>× 20</a:t>
            </a:r>
            <a:r>
              <a:rPr lang="ja-JP" altLang="en-US" b="1" dirty="0" smtClean="0">
                <a:solidFill>
                  <a:srgbClr val="FA661C"/>
                </a:solidFill>
                <a:cs typeface="CiscoSans"/>
              </a:rPr>
              <a:t>ライセンス</a:t>
            </a:r>
            <a:r>
              <a:rPr lang="ja-JP" altLang="en-US" b="1" dirty="0">
                <a:solidFill>
                  <a:srgbClr val="FA661C"/>
                </a:solidFill>
                <a:cs typeface="CiscoSans"/>
              </a:rPr>
              <a:t>　　</a:t>
            </a:r>
            <a:r>
              <a:rPr lang="ja-JP" altLang="en-US" b="1" dirty="0">
                <a:cs typeface="CiscoSans"/>
              </a:rPr>
              <a:t>　　　　　　</a:t>
            </a:r>
            <a:r>
              <a:rPr lang="ja-JP" altLang="en-US" b="1" dirty="0" smtClean="0">
                <a:cs typeface="CiscoSans"/>
              </a:rPr>
              <a:t>　　　　　　　　　　　　</a:t>
            </a:r>
            <a:r>
              <a:rPr lang="ja-JP" altLang="en-US" b="1" dirty="0">
                <a:cs typeface="CiscoSans"/>
              </a:rPr>
              <a:t>　</a:t>
            </a:r>
            <a:endParaRPr kumimoji="1" lang="ja-JP" altLang="en-US" b="1" dirty="0">
              <a:solidFill>
                <a:srgbClr val="FA661C"/>
              </a:solidFill>
            </a:endParaRPr>
          </a:p>
        </p:txBody>
      </p:sp>
      <p:sp>
        <p:nvSpPr>
          <p:cNvPr id="66" name="テキスト ボックス 65"/>
          <p:cNvSpPr txBox="1"/>
          <p:nvPr/>
        </p:nvSpPr>
        <p:spPr>
          <a:xfrm>
            <a:off x="731652" y="3399238"/>
            <a:ext cx="4894407" cy="400110"/>
          </a:xfrm>
          <a:prstGeom prst="rect">
            <a:avLst/>
          </a:prstGeom>
          <a:noFill/>
        </p:spPr>
        <p:txBody>
          <a:bodyPr wrap="square" rtlCol="0">
            <a:spAutoFit/>
          </a:bodyPr>
          <a:lstStyle/>
          <a:p>
            <a:r>
              <a:rPr lang="ja-JP" altLang="en-US" b="1" dirty="0" smtClean="0">
                <a:solidFill>
                  <a:schemeClr val="tx1">
                    <a:lumMod val="50000"/>
                  </a:schemeClr>
                </a:solidFill>
                <a:cs typeface="CiscoSans"/>
              </a:rPr>
              <a:t>トールネームドユーザー </a:t>
            </a:r>
            <a:r>
              <a:rPr lang="en-US" altLang="ja-JP" b="1" dirty="0" smtClean="0">
                <a:solidFill>
                  <a:srgbClr val="FA661C"/>
                </a:solidFill>
                <a:cs typeface="CiscoSans"/>
              </a:rPr>
              <a:t>× 20</a:t>
            </a:r>
            <a:r>
              <a:rPr lang="ja-JP" altLang="en-US" b="1" dirty="0" smtClean="0">
                <a:solidFill>
                  <a:srgbClr val="FA661C"/>
                </a:solidFill>
                <a:cs typeface="CiscoSans"/>
              </a:rPr>
              <a:t>ライセンス</a:t>
            </a:r>
            <a:r>
              <a:rPr lang="ja-JP" altLang="en-US" b="1" dirty="0">
                <a:solidFill>
                  <a:srgbClr val="FA661C"/>
                </a:solidFill>
                <a:cs typeface="CiscoSans"/>
              </a:rPr>
              <a:t>　</a:t>
            </a:r>
            <a:r>
              <a:rPr lang="ja-JP" altLang="en-US" sz="2000" b="1" dirty="0">
                <a:solidFill>
                  <a:srgbClr val="FA661C"/>
                </a:solidFill>
                <a:cs typeface="CiscoSans"/>
              </a:rPr>
              <a:t>　</a:t>
            </a:r>
            <a:r>
              <a:rPr lang="ja-JP" altLang="en-US" sz="2000" b="1" dirty="0">
                <a:cs typeface="CiscoSans"/>
              </a:rPr>
              <a:t>　　　　　　</a:t>
            </a:r>
            <a:r>
              <a:rPr lang="ja-JP" altLang="en-US" sz="2000" b="1" dirty="0" smtClean="0">
                <a:cs typeface="CiscoSans"/>
              </a:rPr>
              <a:t>　　　　　　　　　　　　</a:t>
            </a:r>
            <a:r>
              <a:rPr lang="ja-JP" altLang="en-US" sz="2000" b="1" dirty="0">
                <a:cs typeface="CiscoSans"/>
              </a:rPr>
              <a:t>　</a:t>
            </a:r>
            <a:endParaRPr kumimoji="1" lang="ja-JP" altLang="en-US" sz="2000" b="1" dirty="0">
              <a:solidFill>
                <a:srgbClr val="FA661C"/>
              </a:solidFill>
            </a:endParaRPr>
          </a:p>
        </p:txBody>
      </p:sp>
      <p:sp>
        <p:nvSpPr>
          <p:cNvPr id="31" name="Text Box 5"/>
          <p:cNvSpPr txBox="1">
            <a:spLocks noChangeArrowheads="1"/>
          </p:cNvSpPr>
          <p:nvPr/>
        </p:nvSpPr>
        <p:spPr bwMode="auto">
          <a:xfrm>
            <a:off x="6745618" y="3437391"/>
            <a:ext cx="689334" cy="145020"/>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ea typeface="メイリオ" pitchFamily="50" charset="-128"/>
                <a:cs typeface="メイリオ" pitchFamily="50" charset="-128"/>
              </a:rPr>
              <a:t> </a:t>
            </a:r>
            <a:r>
              <a:rPr kumimoji="1" lang="en-US" altLang="ja-JP" sz="1200" dirty="0">
                <a:solidFill>
                  <a:schemeClr val="bg1"/>
                </a:solidFill>
                <a:ea typeface="メイリオ" pitchFamily="50" charset="-128"/>
                <a:cs typeface="メイリオ" pitchFamily="50" charset="-128"/>
              </a:rPr>
              <a:t>E</a:t>
            </a:r>
            <a:r>
              <a:rPr kumimoji="1" lang="ja-JP" altLang="en-US" sz="1200" dirty="0">
                <a:solidFill>
                  <a:schemeClr val="bg1"/>
                </a:solidFill>
                <a:ea typeface="メイリオ" pitchFamily="50" charset="-128"/>
                <a:cs typeface="メイリオ" pitchFamily="50" charset="-128"/>
              </a:rPr>
              <a:t>さん</a:t>
            </a:r>
          </a:p>
        </p:txBody>
      </p:sp>
      <p:graphicFrame>
        <p:nvGraphicFramePr>
          <p:cNvPr id="32" name="表 31"/>
          <p:cNvGraphicFramePr>
            <a:graphicFrameLocks noGrp="1"/>
          </p:cNvGraphicFramePr>
          <p:nvPr>
            <p:extLst>
              <p:ext uri="{D42A27DB-BD31-4B8C-83A1-F6EECF244321}">
                <p14:modId xmlns:p14="http://schemas.microsoft.com/office/powerpoint/2010/main" val="1823698083"/>
              </p:ext>
            </p:extLst>
          </p:nvPr>
        </p:nvGraphicFramePr>
        <p:xfrm>
          <a:off x="6467221" y="379289"/>
          <a:ext cx="2348346" cy="4369355"/>
        </p:xfrm>
        <a:graphic>
          <a:graphicData uri="http://schemas.openxmlformats.org/drawingml/2006/table">
            <a:tbl>
              <a:tblPr firstRow="1" bandRow="1">
                <a:tableStyleId>{5C22544A-7EE6-4342-B048-85BDC9FD1C3A}</a:tableStyleId>
              </a:tblPr>
              <a:tblGrid>
                <a:gridCol w="701146"/>
                <a:gridCol w="796147"/>
                <a:gridCol w="851053"/>
              </a:tblGrid>
              <a:tr h="404913">
                <a:tc>
                  <a:txBody>
                    <a:bodyPr/>
                    <a:lstStyle/>
                    <a:p>
                      <a:r>
                        <a:rPr lang="ja-JP" altLang="en-US" sz="1000" b="1" baseline="0" dirty="0" smtClean="0">
                          <a:latin typeface="+mn-lt"/>
                        </a:rPr>
                        <a:t>オファー名</a:t>
                      </a:r>
                      <a:endParaRPr lang="ja-JP" altLang="en-US" sz="1000" b="1" baseline="0" dirty="0">
                        <a:latin typeface="+mn-lt"/>
                      </a:endParaRPr>
                    </a:p>
                  </a:txBody>
                  <a:tcPr marT="34290" marB="3429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1" baseline="0" dirty="0" smtClean="0">
                          <a:latin typeface="+mn-lt"/>
                        </a:rPr>
                        <a:t>付与形態</a:t>
                      </a:r>
                    </a:p>
                  </a:txBody>
                  <a:tcPr marT="34290" marB="34290">
                    <a:solidFill>
                      <a:schemeClr val="tx2"/>
                    </a:solidFill>
                  </a:tcPr>
                </a:tc>
                <a:tc>
                  <a:txBody>
                    <a:bodyPr/>
                    <a:lstStyle/>
                    <a:p>
                      <a:r>
                        <a:rPr lang="ja-JP" altLang="en-US" sz="1000" b="1" baseline="0" dirty="0" smtClean="0">
                          <a:latin typeface="+mn-lt"/>
                        </a:rPr>
                        <a:t>サービス</a:t>
                      </a:r>
                      <a:endParaRPr lang="en-US" altLang="ja-JP" sz="1000" b="1" baseline="0" dirty="0" smtClean="0">
                        <a:latin typeface="+mn-lt"/>
                      </a:endParaRPr>
                    </a:p>
                  </a:txBody>
                  <a:tcPr marT="34290" marB="34290">
                    <a:solidFill>
                      <a:schemeClr val="tx2"/>
                    </a:solidFill>
                  </a:tcPr>
                </a:tc>
              </a:tr>
              <a:tr h="988150">
                <a:tc rowSpan="2">
                  <a:txBody>
                    <a:bodyPr/>
                    <a:lstStyle/>
                    <a:p>
                      <a:r>
                        <a:rPr lang="ja-JP" altLang="en-US" sz="1000" b="1" baseline="0" dirty="0" smtClean="0">
                          <a:solidFill>
                            <a:srgbClr val="2C92B6"/>
                          </a:solidFill>
                          <a:latin typeface="+mn-lt"/>
                        </a:rPr>
                        <a:t>全社導入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a:t>
                      </a:r>
                      <a:r>
                        <a:rPr lang="ja-JP" altLang="en-US" sz="1000" b="1" baseline="0" dirty="0" smtClean="0">
                          <a:solidFill>
                            <a:srgbClr val="2C92B6"/>
                          </a:solidFill>
                          <a:latin typeface="+mn-lt"/>
                        </a:rPr>
                        <a:t>従業員方式）</a:t>
                      </a:r>
                    </a:p>
                    <a:p>
                      <a:endParaRPr lang="ja-JP" altLang="en-US" sz="1000" b="1" baseline="0" dirty="0">
                        <a:solidFill>
                          <a:srgbClr val="2C92B6"/>
                        </a:solidFill>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820668">
                <a:tc vMerge="1">
                  <a:txBody>
                    <a:bodyPr/>
                    <a:lstStyle/>
                    <a:p>
                      <a:endParaRPr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srgbClr val="2C92B6"/>
                          </a:solidFill>
                          <a:effectLst/>
                          <a:uLnTx/>
                          <a:uFillTx/>
                          <a:latin typeface="+mn-lt"/>
                          <a:ea typeface="+mn-ea"/>
                          <a:cs typeface="+mn-cs"/>
                        </a:rPr>
                        <a:t>アクティブホスト</a:t>
                      </a:r>
                    </a:p>
                  </a:txBody>
                  <a:tcPr marT="34290" marB="34290">
                    <a:solidFill>
                      <a:schemeClr val="accent4">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txBody>
                  <a:tcPr marT="34290" marB="34290">
                    <a:solidFill>
                      <a:schemeClr val="accent4">
                        <a:lumMod val="20000"/>
                        <a:lumOff val="80000"/>
                      </a:schemeClr>
                    </a:solidFill>
                  </a:tcPr>
                </a:tc>
              </a:tr>
              <a:tr h="663830">
                <a:tc>
                  <a:txBody>
                    <a:bodyPr/>
                    <a:lstStyle/>
                    <a:p>
                      <a:r>
                        <a:rPr lang="ja-JP" altLang="en-US" sz="1000" b="1" baseline="0" dirty="0" smtClean="0">
                          <a:solidFill>
                            <a:srgbClr val="2C92B6"/>
                          </a:solidFill>
                          <a:latin typeface="+mn-lt"/>
                        </a:rPr>
                        <a:t>部門導入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p>
                    <a:p>
                      <a:r>
                        <a:rPr lang="en-US" altLang="ja-JP" sz="1000" b="1" baseline="0" dirty="0" smtClean="0">
                          <a:solidFill>
                            <a:srgbClr val="2C92B6"/>
                          </a:solidFill>
                          <a:latin typeface="+mn-lt"/>
                        </a:rPr>
                        <a:t>*EE</a:t>
                      </a: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518576">
                <a:tc>
                  <a:txBody>
                    <a:bodyPr/>
                    <a:lstStyle/>
                    <a:p>
                      <a:r>
                        <a:rPr lang="ja-JP" altLang="en-US" sz="1000" b="1" baseline="0" dirty="0" smtClean="0">
                          <a:solidFill>
                            <a:srgbClr val="2C92B6"/>
                          </a:solidFill>
                          <a:latin typeface="+mn-lt"/>
                        </a:rPr>
                        <a:t>ポート　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ポート</a:t>
                      </a:r>
                      <a:endParaRPr lang="ja-JP" altLang="en-US" sz="1000" b="1" baseline="0" dirty="0">
                        <a:solidFill>
                          <a:srgbClr val="2C92B6"/>
                        </a:solidFill>
                        <a:latin typeface="+mn-lt"/>
                      </a:endParaRPr>
                    </a:p>
                  </a:txBody>
                  <a:tcPr marT="34290" marB="34290">
                    <a:solidFill>
                      <a:schemeClr val="accent5">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accent5">
                        <a:lumMod val="20000"/>
                        <a:lumOff val="80000"/>
                      </a:schemeClr>
                    </a:solidFill>
                  </a:tcPr>
                </a:tc>
              </a:tr>
              <a:tr h="973218">
                <a:tc>
                  <a:txBody>
                    <a:bodyPr/>
                    <a:lstStyle/>
                    <a:p>
                      <a:r>
                        <a:rPr lang="ja-JP" altLang="en-US" sz="1000" b="1" baseline="0" dirty="0" smtClean="0">
                          <a:solidFill>
                            <a:srgbClr val="2C92B6"/>
                          </a:solidFill>
                          <a:latin typeface="+mn-lt"/>
                        </a:rPr>
                        <a:t>スモール</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ビジネス</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ja-JP" altLang="en-US" sz="1000" b="1" baseline="0" dirty="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tx2">
                        <a:lumMod val="20000"/>
                        <a:lumOff val="80000"/>
                      </a:schemeClr>
                    </a:solidFill>
                  </a:tcPr>
                </a:tc>
              </a:tr>
            </a:tbl>
          </a:graphicData>
        </a:graphic>
      </p:graphicFrame>
      <p:cxnSp>
        <p:nvCxnSpPr>
          <p:cNvPr id="35" name="直線コネクタ 34"/>
          <p:cNvCxnSpPr/>
          <p:nvPr/>
        </p:nvCxnSpPr>
        <p:spPr>
          <a:xfrm>
            <a:off x="7993282" y="2802705"/>
            <a:ext cx="4733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6443542" y="3253576"/>
            <a:ext cx="154974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993282" y="2803419"/>
            <a:ext cx="0" cy="4531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6437379" y="2593391"/>
            <a:ext cx="20292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8466667" y="2593391"/>
            <a:ext cx="0" cy="2100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6444806" y="2586358"/>
            <a:ext cx="0" cy="6631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14632" y="4441737"/>
            <a:ext cx="4953016" cy="400110"/>
          </a:xfrm>
          <a:prstGeom prst="rect">
            <a:avLst/>
          </a:prstGeom>
          <a:solidFill>
            <a:schemeClr val="bg1"/>
          </a:solidFill>
        </p:spPr>
        <p:txBody>
          <a:bodyPr wrap="square" rtlCol="0">
            <a:spAutoFit/>
          </a:bodyPr>
          <a:lstStyle/>
          <a:p>
            <a:r>
              <a:rPr lang="ja-JP" altLang="en-US" sz="2000" b="1" dirty="0" smtClean="0">
                <a:solidFill>
                  <a:schemeClr val="tx1">
                    <a:lumMod val="50000"/>
                  </a:schemeClr>
                </a:solidFill>
                <a:cs typeface="CiscoSans"/>
              </a:rPr>
              <a:t>　　</a:t>
            </a:r>
            <a:r>
              <a:rPr lang="ja-JP" altLang="en-US" b="1" dirty="0" smtClean="0">
                <a:solidFill>
                  <a:schemeClr val="tx1">
                    <a:lumMod val="50000"/>
                  </a:schemeClr>
                </a:solidFill>
                <a:cs typeface="CiscoSans"/>
              </a:rPr>
              <a:t>アドオンストレージ　</a:t>
            </a:r>
            <a:r>
              <a:rPr lang="en-US" altLang="ja-JP" b="1" dirty="0" smtClean="0">
                <a:solidFill>
                  <a:srgbClr val="FA661C"/>
                </a:solidFill>
                <a:cs typeface="CiscoSans"/>
              </a:rPr>
              <a:t>× 50GB</a:t>
            </a:r>
            <a:r>
              <a:rPr lang="ja-JP" altLang="en-US" b="1" dirty="0">
                <a:cs typeface="CiscoSans"/>
              </a:rPr>
              <a:t>　　　</a:t>
            </a:r>
            <a:r>
              <a:rPr lang="ja-JP" altLang="en-US" sz="2000" b="1" dirty="0">
                <a:cs typeface="CiscoSans"/>
              </a:rPr>
              <a:t>　</a:t>
            </a:r>
            <a:r>
              <a:rPr lang="ja-JP" altLang="en-US" sz="2000" b="1" dirty="0" smtClean="0">
                <a:cs typeface="CiscoSans"/>
              </a:rPr>
              <a:t>　　　　　　　　　　　　</a:t>
            </a:r>
            <a:r>
              <a:rPr lang="ja-JP" altLang="en-US" sz="2000" b="1" dirty="0">
                <a:cs typeface="CiscoSans"/>
              </a:rPr>
              <a:t>　</a:t>
            </a:r>
            <a:endParaRPr kumimoji="1" lang="ja-JP" altLang="en-US" sz="2000" b="1" dirty="0">
              <a:solidFill>
                <a:srgbClr val="FA661C"/>
              </a:solidFill>
            </a:endParaRPr>
          </a:p>
        </p:txBody>
      </p:sp>
      <p:sp>
        <p:nvSpPr>
          <p:cNvPr id="47" name="テキスト ボックス 46"/>
          <p:cNvSpPr txBox="1"/>
          <p:nvPr/>
        </p:nvSpPr>
        <p:spPr>
          <a:xfrm>
            <a:off x="2386318" y="3740059"/>
            <a:ext cx="3581864" cy="400110"/>
          </a:xfrm>
          <a:prstGeom prst="rect">
            <a:avLst/>
          </a:prstGeom>
          <a:solidFill>
            <a:schemeClr val="bg1"/>
          </a:solidFill>
        </p:spPr>
        <p:txBody>
          <a:bodyPr wrap="square" rtlCol="0">
            <a:spAutoFit/>
          </a:bodyPr>
          <a:lstStyle/>
          <a:p>
            <a:r>
              <a:rPr kumimoji="1" lang="en-US" altLang="ja-JP" sz="1000" dirty="0" smtClean="0">
                <a:solidFill>
                  <a:schemeClr val="tx1">
                    <a:lumMod val="50000"/>
                  </a:schemeClr>
                </a:solidFill>
              </a:rPr>
              <a:t>※WebEx</a:t>
            </a:r>
            <a:r>
              <a:rPr kumimoji="1" lang="ja-JP" altLang="en-US" sz="1000" dirty="0" smtClean="0">
                <a:solidFill>
                  <a:schemeClr val="tx1">
                    <a:lumMod val="50000"/>
                  </a:schemeClr>
                </a:solidFill>
              </a:rPr>
              <a:t>ネームドホストにトールネームドユーザーを</a:t>
            </a:r>
            <a:endParaRPr kumimoji="1" lang="en-US" altLang="ja-JP" sz="1000" dirty="0" smtClean="0">
              <a:solidFill>
                <a:schemeClr val="tx1">
                  <a:lumMod val="50000"/>
                </a:schemeClr>
              </a:solidFill>
            </a:endParaRPr>
          </a:p>
          <a:p>
            <a:r>
              <a:rPr kumimoji="1" lang="ja-JP" altLang="en-US" sz="1000" dirty="0" smtClean="0">
                <a:solidFill>
                  <a:schemeClr val="tx1">
                    <a:lumMod val="50000"/>
                  </a:schemeClr>
                </a:solidFill>
              </a:rPr>
              <a:t>付ける場合はライセンスの数を一致させる必要があります。</a:t>
            </a:r>
            <a:endParaRPr kumimoji="1" lang="ja-JP" altLang="en-US" sz="1000" dirty="0">
              <a:solidFill>
                <a:schemeClr val="tx1">
                  <a:lumMod val="50000"/>
                </a:schemeClr>
              </a:solidFill>
            </a:endParaRPr>
          </a:p>
        </p:txBody>
      </p:sp>
      <p:sp>
        <p:nvSpPr>
          <p:cNvPr id="48" name="角丸四角形 47"/>
          <p:cNvSpPr/>
          <p:nvPr/>
        </p:nvSpPr>
        <p:spPr>
          <a:xfrm>
            <a:off x="636655" y="1756194"/>
            <a:ext cx="1579242" cy="591663"/>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t>WebEx</a:t>
            </a:r>
          </a:p>
          <a:p>
            <a:pPr algn="ctr"/>
            <a:r>
              <a:rPr kumimoji="1" lang="ja-JP" altLang="en-US" sz="1400" b="1" dirty="0" smtClean="0"/>
              <a:t>ネームドホスト</a:t>
            </a:r>
          </a:p>
        </p:txBody>
      </p:sp>
      <p:sp>
        <p:nvSpPr>
          <p:cNvPr id="72" name="角丸四角形 71"/>
          <p:cNvSpPr/>
          <p:nvPr/>
        </p:nvSpPr>
        <p:spPr>
          <a:xfrm>
            <a:off x="636655" y="2826100"/>
            <a:ext cx="1579242" cy="591663"/>
          </a:xfrm>
          <a:prstGeom prst="round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t>WebEx </a:t>
            </a:r>
            <a:endParaRPr kumimoji="1" lang="en-US" altLang="ja-JP" sz="1400" b="1" dirty="0" smtClean="0"/>
          </a:p>
          <a:p>
            <a:pPr algn="ctr"/>
            <a:r>
              <a:rPr kumimoji="1" lang="ja-JP" altLang="en-US" sz="1400" b="1" dirty="0" smtClean="0"/>
              <a:t>トールネームド</a:t>
            </a:r>
            <a:endParaRPr kumimoji="1" lang="en-US" altLang="ja-JP" sz="1400" b="1" dirty="0" smtClean="0"/>
          </a:p>
        </p:txBody>
      </p:sp>
      <p:sp>
        <p:nvSpPr>
          <p:cNvPr id="73" name="角丸四角形 72"/>
          <p:cNvSpPr/>
          <p:nvPr/>
        </p:nvSpPr>
        <p:spPr>
          <a:xfrm>
            <a:off x="636655" y="3850074"/>
            <a:ext cx="1579242" cy="591663"/>
          </a:xfrm>
          <a:prstGeom prst="roundRect">
            <a:avLst/>
          </a:prstGeom>
          <a:solidFill>
            <a:srgbClr val="AB08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ストレージ</a:t>
            </a:r>
            <a:endParaRPr kumimoji="1" lang="en-US" altLang="ja-JP" sz="1400" b="1" dirty="0" smtClean="0"/>
          </a:p>
          <a:p>
            <a:pPr algn="ctr"/>
            <a:r>
              <a:rPr kumimoji="1" lang="ja-JP" altLang="en-US" sz="1400" b="1" dirty="0"/>
              <a:t>（</a:t>
            </a:r>
            <a:r>
              <a:rPr kumimoji="1" lang="en-US" altLang="ja-JP" sz="1400" b="1" dirty="0" smtClean="0"/>
              <a:t>NBR</a:t>
            </a:r>
            <a:r>
              <a:rPr kumimoji="1" lang="ja-JP" altLang="en-US" sz="1400" b="1" dirty="0" smtClean="0"/>
              <a:t>）</a:t>
            </a:r>
            <a:endParaRPr kumimoji="1" lang="en-US" altLang="ja-JP" sz="1400" b="1" dirty="0" smtClean="0"/>
          </a:p>
        </p:txBody>
      </p:sp>
      <p:sp>
        <p:nvSpPr>
          <p:cNvPr id="74" name="テキスト ボックス 73"/>
          <p:cNvSpPr txBox="1"/>
          <p:nvPr/>
        </p:nvSpPr>
        <p:spPr>
          <a:xfrm>
            <a:off x="2386317" y="4748644"/>
            <a:ext cx="3581864" cy="246221"/>
          </a:xfrm>
          <a:prstGeom prst="rect">
            <a:avLst/>
          </a:prstGeom>
          <a:solidFill>
            <a:schemeClr val="bg1"/>
          </a:solidFill>
        </p:spPr>
        <p:txBody>
          <a:bodyPr wrap="square" rtlCol="0">
            <a:spAutoFit/>
          </a:bodyPr>
          <a:lstStyle/>
          <a:p>
            <a:r>
              <a:rPr kumimoji="1" lang="en-US" altLang="ja-JP" sz="1000" dirty="0" smtClean="0">
                <a:solidFill>
                  <a:schemeClr val="tx1">
                    <a:lumMod val="50000"/>
                  </a:schemeClr>
                </a:solidFill>
              </a:rPr>
              <a:t>※</a:t>
            </a:r>
            <a:r>
              <a:rPr kumimoji="1" lang="ja-JP" altLang="en-US" sz="1000" dirty="0" smtClean="0">
                <a:solidFill>
                  <a:schemeClr val="tx1">
                    <a:lumMod val="50000"/>
                  </a:schemeClr>
                </a:solidFill>
              </a:rPr>
              <a:t>ストレージを追加する場合、最低</a:t>
            </a:r>
            <a:r>
              <a:rPr kumimoji="1" lang="en-US" altLang="ja-JP" sz="1000" dirty="0" smtClean="0">
                <a:solidFill>
                  <a:schemeClr val="tx1">
                    <a:lumMod val="50000"/>
                  </a:schemeClr>
                </a:solidFill>
              </a:rPr>
              <a:t>50GB</a:t>
            </a:r>
            <a:r>
              <a:rPr kumimoji="1" lang="ja-JP" altLang="en-US" sz="1000" dirty="0" smtClean="0">
                <a:solidFill>
                  <a:schemeClr val="tx1">
                    <a:lumMod val="50000"/>
                  </a:schemeClr>
                </a:solidFill>
              </a:rPr>
              <a:t>からとなります。</a:t>
            </a:r>
            <a:endParaRPr kumimoji="1" lang="en-US" altLang="ja-JP" sz="1000" dirty="0" smtClean="0">
              <a:solidFill>
                <a:schemeClr val="tx1">
                  <a:lumMod val="50000"/>
                </a:schemeClr>
              </a:solidFill>
            </a:endParaRPr>
          </a:p>
        </p:txBody>
      </p:sp>
    </p:spTree>
    <p:extLst>
      <p:ext uri="{BB962C8B-B14F-4D97-AF65-F5344CB8AC3E}">
        <p14:creationId xmlns:p14="http://schemas.microsoft.com/office/powerpoint/2010/main" val="3354824190"/>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58641" y="665037"/>
            <a:ext cx="6408580" cy="878628"/>
          </a:xfrm>
          <a:prstGeom prst="rect">
            <a:avLst/>
          </a:prstGeom>
        </p:spPr>
        <p:txBody>
          <a:bodyPr>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748" indent="0" defTabSz="914247">
              <a:buClr>
                <a:srgbClr val="272848"/>
              </a:buClr>
              <a:buNone/>
            </a:pPr>
            <a:r>
              <a:rPr lang="ja-JP" altLang="en-US" sz="1200" dirty="0" smtClean="0">
                <a:solidFill>
                  <a:schemeClr val="tx1">
                    <a:lumMod val="50000"/>
                  </a:schemeClr>
                </a:solidFill>
                <a:latin typeface="+mn-lt"/>
                <a:cs typeface="CiscoSans"/>
              </a:rPr>
              <a:t>◆　全社的に在宅勤務を導入する為に、全ての社員に対して</a:t>
            </a:r>
            <a:r>
              <a:rPr lang="en-US" altLang="ja-JP" sz="1200" dirty="0" smtClean="0">
                <a:solidFill>
                  <a:schemeClr val="tx1">
                    <a:lumMod val="50000"/>
                  </a:schemeClr>
                </a:solidFill>
                <a:latin typeface="+mn-lt"/>
                <a:cs typeface="CiscoSans"/>
              </a:rPr>
              <a:t>ID</a:t>
            </a:r>
            <a:r>
              <a:rPr lang="ja-JP" altLang="en-US" sz="1200" dirty="0" smtClean="0">
                <a:solidFill>
                  <a:schemeClr val="tx1">
                    <a:lumMod val="50000"/>
                  </a:schemeClr>
                </a:solidFill>
                <a:latin typeface="+mn-lt"/>
                <a:cs typeface="CiscoSans"/>
              </a:rPr>
              <a:t>を配布したい</a:t>
            </a:r>
            <a:r>
              <a:rPr lang="ja-JP" altLang="en-US" sz="1200" dirty="0">
                <a:solidFill>
                  <a:schemeClr val="tx1">
                    <a:lumMod val="50000"/>
                  </a:schemeClr>
                </a:solidFill>
                <a:latin typeface="+mn-lt"/>
                <a:cs typeface="CiscoSans"/>
              </a:rPr>
              <a:t>　</a:t>
            </a:r>
            <a:r>
              <a:rPr lang="ja-JP" altLang="en-US" sz="1200" dirty="0" smtClean="0">
                <a:solidFill>
                  <a:schemeClr val="tx1">
                    <a:lumMod val="50000"/>
                  </a:schemeClr>
                </a:solidFill>
                <a:latin typeface="+mn-lt"/>
                <a:cs typeface="CiscoSans"/>
              </a:rPr>
              <a:t>　　　　　　　　　　　◆　サービス導入後の利用ボリュームが読めない為、最初からコストをかけたくない　　　　　　　　　　　　　　◆　超過については許容できる</a:t>
            </a:r>
            <a:r>
              <a:rPr lang="ja-JP" altLang="en-US" sz="1200" dirty="0">
                <a:solidFill>
                  <a:schemeClr val="tx1">
                    <a:lumMod val="50000"/>
                  </a:schemeClr>
                </a:solidFill>
                <a:latin typeface="+mn-lt"/>
                <a:cs typeface="CiscoSans"/>
              </a:rPr>
              <a:t>　</a:t>
            </a:r>
            <a:r>
              <a:rPr lang="ja-JP" altLang="en-US" sz="1200" dirty="0" smtClean="0">
                <a:solidFill>
                  <a:schemeClr val="tx1">
                    <a:lumMod val="50000"/>
                  </a:schemeClr>
                </a:solidFill>
                <a:latin typeface="+mn-lt"/>
                <a:cs typeface="CiscoSans"/>
              </a:rPr>
              <a:t>　　　　　　　　　　　　　　　　　　　　　　　　　　　　　　　　　　　　　　　　　◆　音声は</a:t>
            </a:r>
            <a:r>
              <a:rPr lang="en-US" altLang="ja-JP" sz="1200" dirty="0" smtClean="0">
                <a:solidFill>
                  <a:schemeClr val="tx1">
                    <a:lumMod val="50000"/>
                  </a:schemeClr>
                </a:solidFill>
                <a:latin typeface="+mn-lt"/>
                <a:cs typeface="CiscoSans"/>
              </a:rPr>
              <a:t>WebEx Audio</a:t>
            </a:r>
            <a:r>
              <a:rPr lang="ja-JP" altLang="en-US" sz="1200" dirty="0" smtClean="0">
                <a:solidFill>
                  <a:schemeClr val="tx1">
                    <a:lumMod val="50000"/>
                  </a:schemeClr>
                </a:solidFill>
                <a:latin typeface="+mn-lt"/>
                <a:cs typeface="CiscoSans"/>
              </a:rPr>
              <a:t>も付けたい</a:t>
            </a:r>
            <a:r>
              <a:rPr lang="ja-JP" altLang="en-US" sz="1200" dirty="0">
                <a:solidFill>
                  <a:schemeClr val="tx1">
                    <a:lumMod val="50000"/>
                  </a:schemeClr>
                </a:solidFill>
                <a:latin typeface="+mn-lt"/>
                <a:cs typeface="CiscoSans"/>
              </a:rPr>
              <a:t>　</a:t>
            </a:r>
            <a:r>
              <a:rPr lang="ja-JP" altLang="en-US" sz="1200" b="1" dirty="0" smtClean="0">
                <a:solidFill>
                  <a:schemeClr val="tx1">
                    <a:lumMod val="50000"/>
                  </a:schemeClr>
                </a:solidFill>
                <a:latin typeface="+mn-lt"/>
                <a:cs typeface="CiscoSans"/>
              </a:rPr>
              <a:t>　　　　　　　　　　　　　　　　　　　　　　　　　　　　　　　</a:t>
            </a:r>
            <a:r>
              <a:rPr lang="en-US" altLang="ja-JP" sz="1200" b="1" dirty="0" smtClean="0">
                <a:solidFill>
                  <a:schemeClr val="tx1">
                    <a:lumMod val="50000"/>
                  </a:schemeClr>
                </a:solidFill>
                <a:latin typeface="+mn-lt"/>
                <a:cs typeface="CiscoSans"/>
              </a:rPr>
              <a:t>                                                            </a:t>
            </a:r>
            <a:r>
              <a:rPr lang="ja-JP" altLang="en-US" sz="1200" b="1" dirty="0" smtClean="0">
                <a:solidFill>
                  <a:schemeClr val="tx1">
                    <a:lumMod val="50000"/>
                  </a:schemeClr>
                </a:solidFill>
                <a:latin typeface="+mn-lt"/>
                <a:cs typeface="CiscoSans"/>
              </a:rPr>
              <a:t>　　　</a:t>
            </a:r>
            <a:endParaRPr lang="en-US" altLang="ja-JP" sz="1200" b="1" dirty="0" smtClean="0">
              <a:solidFill>
                <a:schemeClr val="tx1">
                  <a:lumMod val="50000"/>
                </a:schemeClr>
              </a:solidFill>
              <a:latin typeface="+mn-lt"/>
              <a:cs typeface="CiscoSans"/>
            </a:endParaRPr>
          </a:p>
        </p:txBody>
      </p:sp>
      <p:sp>
        <p:nvSpPr>
          <p:cNvPr id="50" name="Rectangle 2"/>
          <p:cNvSpPr txBox="1">
            <a:spLocks noChangeArrowheads="1"/>
          </p:cNvSpPr>
          <p:nvPr/>
        </p:nvSpPr>
        <p:spPr>
          <a:xfrm>
            <a:off x="0" y="78919"/>
            <a:ext cx="8823325" cy="5715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z="3200" b="1" spc="-100" dirty="0">
                <a:solidFill>
                  <a:srgbClr val="2C92B6"/>
                </a:solidFill>
                <a:latin typeface="CiscoSans ExtraLight" pitchFamily="34" charset="0"/>
                <a:ea typeface="ＭＳ Ｐゴシック" charset="-128"/>
                <a:cs typeface="+mj-cs"/>
              </a:rPr>
              <a:t>導入</a:t>
            </a:r>
            <a:r>
              <a:rPr lang="ja-JP" altLang="en-US" sz="3200" b="1" spc="-100" dirty="0" smtClean="0">
                <a:solidFill>
                  <a:srgbClr val="2C92B6"/>
                </a:solidFill>
                <a:latin typeface="CiscoSans ExtraLight" pitchFamily="34" charset="0"/>
                <a:ea typeface="ＭＳ Ｐゴシック" charset="-128"/>
                <a:cs typeface="+mj-cs"/>
              </a:rPr>
              <a:t>パターン</a:t>
            </a:r>
            <a:r>
              <a:rPr lang="en-US" altLang="ja-JP" sz="3200" b="1" spc="-100" dirty="0" smtClean="0">
                <a:solidFill>
                  <a:srgbClr val="2C92B6"/>
                </a:solidFill>
                <a:latin typeface="CiscoSans ExtraLight" pitchFamily="34" charset="0"/>
                <a:ea typeface="ＭＳ Ｐゴシック" charset="-128"/>
                <a:cs typeface="+mj-cs"/>
              </a:rPr>
              <a:t>3</a:t>
            </a:r>
            <a:r>
              <a:rPr lang="ja-JP" altLang="en-US" sz="2000" b="1" spc="-100" dirty="0" smtClean="0">
                <a:solidFill>
                  <a:srgbClr val="2C92B6"/>
                </a:solidFill>
                <a:latin typeface="CiscoSans ExtraLight" pitchFamily="34" charset="0"/>
                <a:ea typeface="ＭＳ Ｐゴシック" charset="-128"/>
                <a:cs typeface="+mj-cs"/>
              </a:rPr>
              <a:t>（ポート </a:t>
            </a:r>
            <a:r>
              <a:rPr lang="en-US" altLang="ja-JP" sz="2000" b="1" spc="-100" dirty="0" smtClean="0">
                <a:solidFill>
                  <a:srgbClr val="2C92B6"/>
                </a:solidFill>
                <a:latin typeface="CiscoSans ExtraLight" pitchFamily="34" charset="0"/>
                <a:ea typeface="ＭＳ Ｐゴシック" charset="-128"/>
                <a:cs typeface="+mj-cs"/>
              </a:rPr>
              <a:t>MC</a:t>
            </a:r>
            <a:r>
              <a:rPr lang="ja-JP" altLang="en-US" sz="2000" b="1" spc="-100" dirty="0" smtClean="0">
                <a:solidFill>
                  <a:srgbClr val="2C92B6"/>
                </a:solidFill>
                <a:latin typeface="CiscoSans ExtraLight" pitchFamily="34" charset="0"/>
                <a:ea typeface="ＭＳ Ｐゴシック" charset="-128"/>
                <a:cs typeface="+mj-cs"/>
              </a:rPr>
              <a:t>）</a:t>
            </a:r>
            <a:endParaRPr kumimoji="0" lang="ja-JP" altLang="en-US" sz="3200" b="1" i="0" u="none" strike="noStrike" kern="1200" cap="none" spc="-100" normalizeH="0" baseline="0" noProof="0" dirty="0" smtClean="0">
              <a:ln>
                <a:noFill/>
              </a:ln>
              <a:solidFill>
                <a:srgbClr val="2C92B6"/>
              </a:solidFill>
              <a:effectLst/>
              <a:uLnTx/>
              <a:uFillTx/>
              <a:latin typeface="CiscoSans ExtraLight" pitchFamily="34" charset="0"/>
              <a:ea typeface="ＭＳ Ｐゴシック" charset="-128"/>
              <a:cs typeface="+mj-cs"/>
            </a:endParaRPr>
          </a:p>
        </p:txBody>
      </p:sp>
      <p:sp>
        <p:nvSpPr>
          <p:cNvPr id="254" name="テキスト ボックス 253"/>
          <p:cNvSpPr txBox="1"/>
          <p:nvPr/>
        </p:nvSpPr>
        <p:spPr>
          <a:xfrm>
            <a:off x="663462" y="2349549"/>
            <a:ext cx="4335122" cy="369332"/>
          </a:xfrm>
          <a:prstGeom prst="rect">
            <a:avLst/>
          </a:prstGeom>
          <a:noFill/>
        </p:spPr>
        <p:txBody>
          <a:bodyPr wrap="square" rtlCol="0">
            <a:spAutoFit/>
          </a:bodyPr>
          <a:lstStyle/>
          <a:p>
            <a:r>
              <a:rPr lang="ja-JP" altLang="en-US" b="1" dirty="0" smtClean="0">
                <a:solidFill>
                  <a:schemeClr val="tx1">
                    <a:lumMod val="50000"/>
                  </a:schemeClr>
                </a:solidFill>
                <a:cs typeface="CiscoSans"/>
              </a:rPr>
              <a:t>ポートオファー </a:t>
            </a:r>
            <a:r>
              <a:rPr lang="en-US" altLang="ja-JP" b="1" dirty="0" smtClean="0">
                <a:solidFill>
                  <a:srgbClr val="FA661C"/>
                </a:solidFill>
                <a:cs typeface="CiscoSans"/>
              </a:rPr>
              <a:t>×  10</a:t>
            </a:r>
            <a:r>
              <a:rPr lang="ja-JP" altLang="en-US" b="1" dirty="0">
                <a:solidFill>
                  <a:srgbClr val="FA661C"/>
                </a:solidFill>
                <a:cs typeface="CiscoSans"/>
              </a:rPr>
              <a:t>ポート　　</a:t>
            </a:r>
            <a:r>
              <a:rPr lang="ja-JP" altLang="en-US" b="1" dirty="0">
                <a:cs typeface="CiscoSans"/>
              </a:rPr>
              <a:t>　　</a:t>
            </a:r>
            <a:r>
              <a:rPr lang="ja-JP" altLang="en-US" sz="1400" b="1" dirty="0">
                <a:cs typeface="CiscoSans"/>
              </a:rPr>
              <a:t>　　　　</a:t>
            </a:r>
            <a:r>
              <a:rPr lang="ja-JP" altLang="en-US" sz="1400" b="1" dirty="0" smtClean="0">
                <a:cs typeface="CiscoSans"/>
              </a:rPr>
              <a:t>　　　　　　　　　　　　</a:t>
            </a:r>
            <a:r>
              <a:rPr lang="ja-JP" altLang="en-US" sz="1400" b="1" dirty="0">
                <a:cs typeface="CiscoSans"/>
              </a:rPr>
              <a:t>　</a:t>
            </a:r>
            <a:endParaRPr kumimoji="1" lang="ja-JP" altLang="en-US" b="1" dirty="0">
              <a:solidFill>
                <a:srgbClr val="FA661C"/>
              </a:solidFill>
            </a:endParaRPr>
          </a:p>
        </p:txBody>
      </p:sp>
      <p:sp>
        <p:nvSpPr>
          <p:cNvPr id="434" name="テキスト ボックス 433"/>
          <p:cNvSpPr txBox="1"/>
          <p:nvPr/>
        </p:nvSpPr>
        <p:spPr>
          <a:xfrm>
            <a:off x="663462" y="3447373"/>
            <a:ext cx="6831145" cy="400110"/>
          </a:xfrm>
          <a:prstGeom prst="rect">
            <a:avLst/>
          </a:prstGeom>
          <a:noFill/>
        </p:spPr>
        <p:txBody>
          <a:bodyPr wrap="square" rtlCol="0">
            <a:spAutoFit/>
          </a:bodyPr>
          <a:lstStyle/>
          <a:p>
            <a:r>
              <a:rPr lang="en-US" altLang="ja-JP" b="1" dirty="0">
                <a:solidFill>
                  <a:schemeClr val="tx1">
                    <a:lumMod val="50000"/>
                  </a:schemeClr>
                </a:solidFill>
                <a:cs typeface="CiscoSans"/>
              </a:rPr>
              <a:t>WebEx </a:t>
            </a:r>
            <a:r>
              <a:rPr lang="en-US" altLang="ja-JP" b="1" dirty="0" smtClean="0">
                <a:solidFill>
                  <a:schemeClr val="tx1">
                    <a:lumMod val="50000"/>
                  </a:schemeClr>
                </a:solidFill>
                <a:cs typeface="CiscoSans"/>
              </a:rPr>
              <a:t>Audio</a:t>
            </a:r>
            <a:r>
              <a:rPr lang="ja-JP" altLang="en-US" b="1" dirty="0" smtClean="0">
                <a:solidFill>
                  <a:schemeClr val="tx1">
                    <a:lumMod val="50000"/>
                  </a:schemeClr>
                </a:solidFill>
                <a:cs typeface="CiscoSans"/>
              </a:rPr>
              <a:t>コミットプラン　</a:t>
            </a:r>
            <a:r>
              <a:rPr lang="en-US" altLang="ja-JP" b="1" dirty="0" smtClean="0">
                <a:solidFill>
                  <a:srgbClr val="FA661C"/>
                </a:solidFill>
                <a:cs typeface="CiscoSans"/>
              </a:rPr>
              <a:t>× 1</a:t>
            </a:r>
            <a:r>
              <a:rPr lang="ja-JP" altLang="en-US" b="1" dirty="0" smtClean="0">
                <a:solidFill>
                  <a:srgbClr val="FA661C"/>
                </a:solidFill>
                <a:cs typeface="CiscoSans"/>
              </a:rPr>
              <a:t>（</a:t>
            </a:r>
            <a:r>
              <a:rPr lang="en-US" altLang="ja-JP" b="1" dirty="0" smtClean="0">
                <a:solidFill>
                  <a:srgbClr val="FA661C"/>
                </a:solidFill>
                <a:cs typeface="CiscoSans"/>
              </a:rPr>
              <a:t>5,000pt/month</a:t>
            </a:r>
            <a:r>
              <a:rPr lang="ja-JP" altLang="en-US" b="1" dirty="0" smtClean="0">
                <a:solidFill>
                  <a:srgbClr val="FA661C"/>
                </a:solidFill>
                <a:cs typeface="CiscoSans"/>
              </a:rPr>
              <a:t>）</a:t>
            </a:r>
            <a:r>
              <a:rPr lang="ja-JP" altLang="en-US" sz="2000" b="1" dirty="0">
                <a:solidFill>
                  <a:srgbClr val="FA661C"/>
                </a:solidFill>
                <a:cs typeface="CiscoSans"/>
              </a:rPr>
              <a:t>　　</a:t>
            </a:r>
            <a:r>
              <a:rPr lang="ja-JP" altLang="en-US" sz="1400" b="1" dirty="0">
                <a:cs typeface="CiscoSans"/>
              </a:rPr>
              <a:t>　　　　　　</a:t>
            </a:r>
            <a:r>
              <a:rPr lang="ja-JP" altLang="en-US" sz="1400" b="1" dirty="0" smtClean="0">
                <a:cs typeface="CiscoSans"/>
              </a:rPr>
              <a:t>　　　　　　　　　　　　</a:t>
            </a:r>
            <a:r>
              <a:rPr lang="ja-JP" altLang="en-US" sz="1400" b="1" dirty="0">
                <a:cs typeface="CiscoSans"/>
              </a:rPr>
              <a:t>　</a:t>
            </a:r>
            <a:endParaRPr kumimoji="1" lang="ja-JP" altLang="en-US" b="1" dirty="0">
              <a:solidFill>
                <a:srgbClr val="FA661C"/>
              </a:solidFill>
            </a:endParaRPr>
          </a:p>
        </p:txBody>
      </p:sp>
      <p:sp>
        <p:nvSpPr>
          <p:cNvPr id="435" name="Text Box 5"/>
          <p:cNvSpPr txBox="1">
            <a:spLocks noChangeArrowheads="1"/>
          </p:cNvSpPr>
          <p:nvPr/>
        </p:nvSpPr>
        <p:spPr bwMode="auto">
          <a:xfrm>
            <a:off x="6778466" y="3871010"/>
            <a:ext cx="689334" cy="145020"/>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ea typeface="メイリオ" pitchFamily="50" charset="-128"/>
                <a:cs typeface="メイリオ" pitchFamily="50" charset="-128"/>
              </a:rPr>
              <a:t> </a:t>
            </a:r>
            <a:r>
              <a:rPr kumimoji="1" lang="en-US" altLang="ja-JP" sz="1200" dirty="0">
                <a:solidFill>
                  <a:schemeClr val="bg1"/>
                </a:solidFill>
                <a:ea typeface="メイリオ" pitchFamily="50" charset="-128"/>
                <a:cs typeface="メイリオ" pitchFamily="50" charset="-128"/>
              </a:rPr>
              <a:t>E</a:t>
            </a:r>
            <a:r>
              <a:rPr kumimoji="1" lang="ja-JP" altLang="en-US" sz="1200" dirty="0">
                <a:solidFill>
                  <a:schemeClr val="bg1"/>
                </a:solidFill>
                <a:ea typeface="メイリオ" pitchFamily="50" charset="-128"/>
                <a:cs typeface="メイリオ" pitchFamily="50" charset="-128"/>
              </a:rPr>
              <a:t>さん</a:t>
            </a:r>
          </a:p>
        </p:txBody>
      </p:sp>
      <p:graphicFrame>
        <p:nvGraphicFramePr>
          <p:cNvPr id="436" name="表 435"/>
          <p:cNvGraphicFramePr>
            <a:graphicFrameLocks noGrp="1"/>
          </p:cNvGraphicFramePr>
          <p:nvPr>
            <p:extLst>
              <p:ext uri="{D42A27DB-BD31-4B8C-83A1-F6EECF244321}">
                <p14:modId xmlns:p14="http://schemas.microsoft.com/office/powerpoint/2010/main" val="3581612351"/>
              </p:ext>
            </p:extLst>
          </p:nvPr>
        </p:nvGraphicFramePr>
        <p:xfrm>
          <a:off x="6467221" y="379289"/>
          <a:ext cx="2348346" cy="4369355"/>
        </p:xfrm>
        <a:graphic>
          <a:graphicData uri="http://schemas.openxmlformats.org/drawingml/2006/table">
            <a:tbl>
              <a:tblPr firstRow="1" bandRow="1">
                <a:tableStyleId>{5C22544A-7EE6-4342-B048-85BDC9FD1C3A}</a:tableStyleId>
              </a:tblPr>
              <a:tblGrid>
                <a:gridCol w="701146"/>
                <a:gridCol w="796147"/>
                <a:gridCol w="851053"/>
              </a:tblGrid>
              <a:tr h="404913">
                <a:tc>
                  <a:txBody>
                    <a:bodyPr/>
                    <a:lstStyle/>
                    <a:p>
                      <a:r>
                        <a:rPr lang="ja-JP" altLang="en-US" sz="1000" b="1" baseline="0" dirty="0" smtClean="0">
                          <a:latin typeface="+mn-lt"/>
                        </a:rPr>
                        <a:t>オファー名</a:t>
                      </a:r>
                      <a:endParaRPr lang="ja-JP" altLang="en-US" sz="1000" b="1" baseline="0" dirty="0">
                        <a:latin typeface="+mn-lt"/>
                      </a:endParaRPr>
                    </a:p>
                  </a:txBody>
                  <a:tcPr marT="34290" marB="3429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1" baseline="0" dirty="0" smtClean="0">
                          <a:latin typeface="+mn-lt"/>
                        </a:rPr>
                        <a:t>付与形態</a:t>
                      </a:r>
                    </a:p>
                  </a:txBody>
                  <a:tcPr marT="34290" marB="34290">
                    <a:solidFill>
                      <a:schemeClr val="tx2"/>
                    </a:solidFill>
                  </a:tcPr>
                </a:tc>
                <a:tc>
                  <a:txBody>
                    <a:bodyPr/>
                    <a:lstStyle/>
                    <a:p>
                      <a:r>
                        <a:rPr lang="ja-JP" altLang="en-US" sz="1000" b="1" baseline="0" dirty="0" smtClean="0">
                          <a:latin typeface="+mn-lt"/>
                        </a:rPr>
                        <a:t>サービス</a:t>
                      </a:r>
                      <a:endParaRPr lang="en-US" altLang="ja-JP" sz="1000" b="1" baseline="0" dirty="0" smtClean="0">
                        <a:latin typeface="+mn-lt"/>
                      </a:endParaRPr>
                    </a:p>
                  </a:txBody>
                  <a:tcPr marT="34290" marB="34290">
                    <a:solidFill>
                      <a:schemeClr val="tx2"/>
                    </a:solidFill>
                  </a:tcPr>
                </a:tc>
              </a:tr>
              <a:tr h="988150">
                <a:tc rowSpan="2">
                  <a:txBody>
                    <a:bodyPr/>
                    <a:lstStyle/>
                    <a:p>
                      <a:r>
                        <a:rPr lang="ja-JP" altLang="en-US" sz="1000" b="1" baseline="0" dirty="0" smtClean="0">
                          <a:solidFill>
                            <a:srgbClr val="2C92B6"/>
                          </a:solidFill>
                          <a:latin typeface="+mn-lt"/>
                        </a:rPr>
                        <a:t>全社導入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a:t>
                      </a:r>
                      <a:r>
                        <a:rPr lang="ja-JP" altLang="en-US" sz="1000" b="1" baseline="0" dirty="0" smtClean="0">
                          <a:solidFill>
                            <a:srgbClr val="2C92B6"/>
                          </a:solidFill>
                          <a:latin typeface="+mn-lt"/>
                        </a:rPr>
                        <a:t>従業員方式）</a:t>
                      </a:r>
                    </a:p>
                    <a:p>
                      <a:endParaRPr lang="ja-JP" altLang="en-US" sz="1000" b="1" baseline="0" dirty="0">
                        <a:solidFill>
                          <a:srgbClr val="2C92B6"/>
                        </a:solidFill>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820668">
                <a:tc vMerge="1">
                  <a:txBody>
                    <a:bodyPr/>
                    <a:lstStyle/>
                    <a:p>
                      <a:endParaRPr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srgbClr val="2C92B6"/>
                          </a:solidFill>
                          <a:effectLst/>
                          <a:uLnTx/>
                          <a:uFillTx/>
                          <a:latin typeface="+mn-lt"/>
                          <a:ea typeface="+mn-ea"/>
                          <a:cs typeface="+mn-cs"/>
                        </a:rPr>
                        <a:t>アクティブホスト</a:t>
                      </a:r>
                    </a:p>
                  </a:txBody>
                  <a:tcPr marT="34290" marB="34290">
                    <a:solidFill>
                      <a:schemeClr val="accent4">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txBody>
                  <a:tcPr marT="34290" marB="34290">
                    <a:solidFill>
                      <a:schemeClr val="accent4">
                        <a:lumMod val="20000"/>
                        <a:lumOff val="80000"/>
                      </a:schemeClr>
                    </a:solidFill>
                  </a:tcPr>
                </a:tc>
              </a:tr>
              <a:tr h="663830">
                <a:tc>
                  <a:txBody>
                    <a:bodyPr/>
                    <a:lstStyle/>
                    <a:p>
                      <a:r>
                        <a:rPr lang="ja-JP" altLang="en-US" sz="1000" b="1" baseline="0" dirty="0" smtClean="0">
                          <a:solidFill>
                            <a:srgbClr val="2C92B6"/>
                          </a:solidFill>
                          <a:latin typeface="+mn-lt"/>
                        </a:rPr>
                        <a:t>部門導入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p>
                    <a:p>
                      <a:r>
                        <a:rPr lang="en-US" altLang="ja-JP" sz="1000" b="1" baseline="0" dirty="0" smtClean="0">
                          <a:solidFill>
                            <a:srgbClr val="2C92B6"/>
                          </a:solidFill>
                          <a:latin typeface="+mn-lt"/>
                        </a:rPr>
                        <a:t>*EE</a:t>
                      </a: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518576">
                <a:tc>
                  <a:txBody>
                    <a:bodyPr/>
                    <a:lstStyle/>
                    <a:p>
                      <a:r>
                        <a:rPr lang="ja-JP" altLang="en-US" sz="1000" b="1" baseline="0" dirty="0" smtClean="0">
                          <a:solidFill>
                            <a:srgbClr val="2C92B6"/>
                          </a:solidFill>
                          <a:latin typeface="+mn-lt"/>
                        </a:rPr>
                        <a:t>ポート</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ポート</a:t>
                      </a:r>
                      <a:endParaRPr lang="ja-JP" altLang="en-US" sz="1000" b="1" baseline="0" dirty="0">
                        <a:solidFill>
                          <a:srgbClr val="2C92B6"/>
                        </a:solidFill>
                        <a:latin typeface="+mn-lt"/>
                      </a:endParaRPr>
                    </a:p>
                  </a:txBody>
                  <a:tcPr marT="34290" marB="34290">
                    <a:solidFill>
                      <a:schemeClr val="accent5">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accent5">
                        <a:lumMod val="20000"/>
                        <a:lumOff val="80000"/>
                      </a:schemeClr>
                    </a:solidFill>
                  </a:tcPr>
                </a:tc>
              </a:tr>
              <a:tr h="973218">
                <a:tc>
                  <a:txBody>
                    <a:bodyPr/>
                    <a:lstStyle/>
                    <a:p>
                      <a:r>
                        <a:rPr lang="ja-JP" altLang="en-US" sz="1000" b="1" baseline="0" dirty="0" smtClean="0">
                          <a:solidFill>
                            <a:srgbClr val="2C92B6"/>
                          </a:solidFill>
                          <a:latin typeface="+mn-lt"/>
                        </a:rPr>
                        <a:t>スモール</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ビジネス</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ja-JP" altLang="en-US" sz="1000" b="1" baseline="0" dirty="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tx2">
                        <a:lumMod val="20000"/>
                        <a:lumOff val="80000"/>
                      </a:schemeClr>
                    </a:solidFill>
                  </a:tcPr>
                </a:tc>
              </a:tr>
            </a:tbl>
          </a:graphicData>
        </a:graphic>
      </p:graphicFrame>
      <p:sp>
        <p:nvSpPr>
          <p:cNvPr id="437" name="正方形/長方形 436"/>
          <p:cNvSpPr/>
          <p:nvPr/>
        </p:nvSpPr>
        <p:spPr>
          <a:xfrm>
            <a:off x="6467221" y="3233980"/>
            <a:ext cx="2381578" cy="56843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 name="テキスト ボックス 3"/>
          <p:cNvSpPr txBox="1"/>
          <p:nvPr/>
        </p:nvSpPr>
        <p:spPr>
          <a:xfrm>
            <a:off x="1815260" y="3847483"/>
            <a:ext cx="3667563" cy="246221"/>
          </a:xfrm>
          <a:prstGeom prst="rect">
            <a:avLst/>
          </a:prstGeom>
          <a:noFill/>
        </p:spPr>
        <p:txBody>
          <a:bodyPr wrap="square" rtlCol="0">
            <a:spAutoFit/>
          </a:bodyPr>
          <a:lstStyle/>
          <a:p>
            <a:r>
              <a:rPr kumimoji="1" lang="en-US" altLang="ja-JP" sz="1000" dirty="0" smtClean="0"/>
              <a:t>※</a:t>
            </a:r>
            <a:r>
              <a:rPr kumimoji="1" lang="ja-JP" altLang="en-US" sz="1000" dirty="0" smtClean="0"/>
              <a:t>ポートプランにトールネームドユーザーを付ける事はできません</a:t>
            </a:r>
            <a:endParaRPr kumimoji="1" lang="ja-JP" altLang="en-US" sz="1000" dirty="0"/>
          </a:p>
        </p:txBody>
      </p:sp>
      <p:sp>
        <p:nvSpPr>
          <p:cNvPr id="541" name="角丸四角形 540"/>
          <p:cNvSpPr/>
          <p:nvPr/>
        </p:nvSpPr>
        <p:spPr>
          <a:xfrm>
            <a:off x="636655" y="1756194"/>
            <a:ext cx="1579242" cy="591663"/>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t>WebEx</a:t>
            </a:r>
          </a:p>
          <a:p>
            <a:pPr algn="ctr"/>
            <a:r>
              <a:rPr kumimoji="1" lang="ja-JP" altLang="en-US" sz="1400" b="1" dirty="0" smtClean="0"/>
              <a:t>ポート</a:t>
            </a:r>
            <a:endParaRPr kumimoji="1" lang="en-US" altLang="ja-JP" sz="1400" b="1" dirty="0" smtClean="0"/>
          </a:p>
        </p:txBody>
      </p:sp>
      <p:sp>
        <p:nvSpPr>
          <p:cNvPr id="542" name="角丸四角形 541"/>
          <p:cNvSpPr/>
          <p:nvPr/>
        </p:nvSpPr>
        <p:spPr>
          <a:xfrm>
            <a:off x="636655" y="2826100"/>
            <a:ext cx="1579242" cy="591663"/>
          </a:xfrm>
          <a:prstGeom prst="round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dirty="0" smtClean="0"/>
          </a:p>
          <a:p>
            <a:pPr algn="ctr"/>
            <a:r>
              <a:rPr kumimoji="1" lang="en-US" altLang="ja-JP" sz="1400" b="1" dirty="0" smtClean="0"/>
              <a:t>WebEx Audio</a:t>
            </a:r>
          </a:p>
          <a:p>
            <a:pPr algn="ctr"/>
            <a:r>
              <a:rPr kumimoji="1" lang="ja-JP" altLang="en-US" sz="1400" b="1" dirty="0" smtClean="0"/>
              <a:t>コミットプラン</a:t>
            </a:r>
            <a:endParaRPr kumimoji="1" lang="en-US" altLang="ja-JP" sz="1400" b="1" dirty="0" smtClean="0"/>
          </a:p>
          <a:p>
            <a:pPr algn="ctr"/>
            <a:endParaRPr kumimoji="1" lang="en-US" altLang="ja-JP" sz="1400" b="1" dirty="0" smtClean="0"/>
          </a:p>
        </p:txBody>
      </p:sp>
    </p:spTree>
    <p:extLst>
      <p:ext uri="{BB962C8B-B14F-4D97-AF65-F5344CB8AC3E}">
        <p14:creationId xmlns:p14="http://schemas.microsoft.com/office/powerpoint/2010/main" val="1303858638"/>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58641" y="665037"/>
            <a:ext cx="6408580" cy="878628"/>
          </a:xfrm>
          <a:prstGeom prst="rect">
            <a:avLst/>
          </a:prstGeom>
        </p:spPr>
        <p:txBody>
          <a:bodyPr>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748" indent="0" defTabSz="914247">
              <a:buClr>
                <a:srgbClr val="272848"/>
              </a:buClr>
              <a:buNone/>
            </a:pPr>
            <a:r>
              <a:rPr lang="ja-JP" altLang="en-US" sz="1200" dirty="0" smtClean="0">
                <a:solidFill>
                  <a:schemeClr val="tx1">
                    <a:lumMod val="50000"/>
                  </a:schemeClr>
                </a:solidFill>
                <a:latin typeface="+mn-lt"/>
                <a:cs typeface="CiscoSans"/>
              </a:rPr>
              <a:t>◆　</a:t>
            </a:r>
            <a:r>
              <a:rPr lang="ja-JP" altLang="en-US" sz="1200" dirty="0">
                <a:solidFill>
                  <a:schemeClr val="tx1">
                    <a:lumMod val="50000"/>
                  </a:schemeClr>
                </a:solidFill>
                <a:latin typeface="+mn-lt"/>
                <a:cs typeface="CiscoSans"/>
              </a:rPr>
              <a:t>全社員</a:t>
            </a:r>
            <a:r>
              <a:rPr lang="ja-JP" altLang="en-US" sz="1200" dirty="0" smtClean="0">
                <a:solidFill>
                  <a:schemeClr val="tx1">
                    <a:lumMod val="50000"/>
                  </a:schemeClr>
                </a:solidFill>
                <a:latin typeface="+mn-lt"/>
                <a:cs typeface="CiscoSans"/>
              </a:rPr>
              <a:t>に対して</a:t>
            </a:r>
            <a:r>
              <a:rPr lang="en-US" altLang="ja-JP" sz="1200" dirty="0" smtClean="0">
                <a:solidFill>
                  <a:schemeClr val="tx1">
                    <a:lumMod val="50000"/>
                  </a:schemeClr>
                </a:solidFill>
                <a:latin typeface="+mn-lt"/>
                <a:cs typeface="CiscoSans"/>
              </a:rPr>
              <a:t>ID</a:t>
            </a:r>
            <a:r>
              <a:rPr lang="ja-JP" altLang="en-US" sz="1200" dirty="0" smtClean="0">
                <a:solidFill>
                  <a:schemeClr val="tx1">
                    <a:lumMod val="50000"/>
                  </a:schemeClr>
                </a:solidFill>
                <a:latin typeface="+mn-lt"/>
                <a:cs typeface="CiscoSans"/>
              </a:rPr>
              <a:t>を配布、全社的に遠隔会議を推進する事でコストの削減に繋げたい</a:t>
            </a:r>
            <a:r>
              <a:rPr lang="ja-JP" altLang="en-US" sz="1200" dirty="0">
                <a:solidFill>
                  <a:schemeClr val="tx1">
                    <a:lumMod val="50000"/>
                  </a:schemeClr>
                </a:solidFill>
                <a:latin typeface="+mn-lt"/>
                <a:cs typeface="CiscoSans"/>
              </a:rPr>
              <a:t>　</a:t>
            </a:r>
            <a:r>
              <a:rPr lang="ja-JP" altLang="en-US" sz="1200" dirty="0" smtClean="0">
                <a:solidFill>
                  <a:schemeClr val="tx1">
                    <a:lumMod val="50000"/>
                  </a:schemeClr>
                </a:solidFill>
                <a:latin typeface="+mn-lt"/>
                <a:cs typeface="CiscoSans"/>
              </a:rPr>
              <a:t>　　　　　　　　　　　◆　部門によってはウェビナーやトレーニングでの利用も想定される　　　　　　　　　　　　　　　　　　　　　　　　　　　　◆　音声は</a:t>
            </a:r>
            <a:r>
              <a:rPr lang="en-US" altLang="ja-JP" sz="1200" dirty="0" smtClean="0">
                <a:solidFill>
                  <a:schemeClr val="tx1">
                    <a:lumMod val="50000"/>
                  </a:schemeClr>
                </a:solidFill>
                <a:latin typeface="+mn-lt"/>
                <a:cs typeface="CiscoSans"/>
              </a:rPr>
              <a:t>WebEx Audio</a:t>
            </a:r>
            <a:r>
              <a:rPr lang="ja-JP" altLang="en-US" sz="1200" dirty="0" smtClean="0">
                <a:solidFill>
                  <a:schemeClr val="tx1">
                    <a:lumMod val="50000"/>
                  </a:schemeClr>
                </a:solidFill>
                <a:latin typeface="+mn-lt"/>
                <a:cs typeface="CiscoSans"/>
              </a:rPr>
              <a:t>も付けたい</a:t>
            </a:r>
            <a:r>
              <a:rPr lang="ja-JP" altLang="en-US" sz="1200" dirty="0">
                <a:solidFill>
                  <a:schemeClr val="tx1">
                    <a:lumMod val="50000"/>
                  </a:schemeClr>
                </a:solidFill>
                <a:latin typeface="+mn-lt"/>
                <a:cs typeface="CiscoSans"/>
              </a:rPr>
              <a:t>　</a:t>
            </a:r>
            <a:r>
              <a:rPr lang="ja-JP" altLang="en-US" sz="1200" dirty="0" smtClean="0">
                <a:solidFill>
                  <a:schemeClr val="tx1">
                    <a:lumMod val="50000"/>
                  </a:schemeClr>
                </a:solidFill>
                <a:latin typeface="+mn-lt"/>
                <a:cs typeface="CiscoSans"/>
              </a:rPr>
              <a:t>　　　　　　　　　　　　　　　　　　　　　　　　　　　　　　　　　　　　　　　　　　　　　　◆</a:t>
            </a:r>
            <a:r>
              <a:rPr lang="ja-JP" altLang="en-US" sz="1200" dirty="0">
                <a:solidFill>
                  <a:schemeClr val="tx1">
                    <a:lumMod val="50000"/>
                  </a:schemeClr>
                </a:solidFill>
                <a:latin typeface="+mn-lt"/>
                <a:cs typeface="CiscoSans"/>
              </a:rPr>
              <a:t>　</a:t>
            </a:r>
            <a:r>
              <a:rPr lang="ja-JP" altLang="en-US" sz="1200" dirty="0" smtClean="0">
                <a:solidFill>
                  <a:schemeClr val="tx1">
                    <a:lumMod val="50000"/>
                  </a:schemeClr>
                </a:solidFill>
                <a:latin typeface="+mn-lt"/>
                <a:cs typeface="CiscoSans"/>
              </a:rPr>
              <a:t>ストレージの容量は余裕を持って確保しておきたい</a:t>
            </a:r>
            <a:r>
              <a:rPr lang="ja-JP" altLang="en-US" sz="1200" b="1" dirty="0" smtClean="0">
                <a:solidFill>
                  <a:schemeClr val="tx1">
                    <a:lumMod val="50000"/>
                  </a:schemeClr>
                </a:solidFill>
                <a:latin typeface="+mn-lt"/>
                <a:cs typeface="CiscoSans"/>
              </a:rPr>
              <a:t>　　　　　　　　　　　　　　　　　　　　　　　　　　　　　　　</a:t>
            </a:r>
            <a:r>
              <a:rPr lang="en-US" altLang="ja-JP" sz="1200" b="1" dirty="0" smtClean="0">
                <a:solidFill>
                  <a:schemeClr val="tx1">
                    <a:lumMod val="50000"/>
                  </a:schemeClr>
                </a:solidFill>
                <a:latin typeface="+mn-lt"/>
                <a:cs typeface="CiscoSans"/>
              </a:rPr>
              <a:t>                                                            </a:t>
            </a:r>
            <a:r>
              <a:rPr lang="ja-JP" altLang="en-US" sz="1200" b="1" dirty="0" smtClean="0">
                <a:solidFill>
                  <a:schemeClr val="tx1">
                    <a:lumMod val="50000"/>
                  </a:schemeClr>
                </a:solidFill>
                <a:latin typeface="+mn-lt"/>
                <a:cs typeface="CiscoSans"/>
              </a:rPr>
              <a:t>　　　</a:t>
            </a:r>
            <a:endParaRPr lang="en-US" altLang="ja-JP" sz="1200" b="1" dirty="0" smtClean="0">
              <a:solidFill>
                <a:schemeClr val="tx1">
                  <a:lumMod val="50000"/>
                </a:schemeClr>
              </a:solidFill>
              <a:latin typeface="+mn-lt"/>
              <a:cs typeface="CiscoSans"/>
            </a:endParaRPr>
          </a:p>
        </p:txBody>
      </p:sp>
      <p:sp>
        <p:nvSpPr>
          <p:cNvPr id="50" name="Rectangle 2"/>
          <p:cNvSpPr txBox="1">
            <a:spLocks noChangeArrowheads="1"/>
          </p:cNvSpPr>
          <p:nvPr/>
        </p:nvSpPr>
        <p:spPr>
          <a:xfrm>
            <a:off x="10431" y="93537"/>
            <a:ext cx="8823325" cy="5715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z="3200" b="1" spc="-100" dirty="0">
                <a:solidFill>
                  <a:srgbClr val="2C92B6"/>
                </a:solidFill>
                <a:latin typeface="CiscoSans ExtraLight" pitchFamily="34" charset="0"/>
                <a:ea typeface="ＭＳ Ｐゴシック" charset="-128"/>
                <a:cs typeface="+mj-cs"/>
              </a:rPr>
              <a:t>導入</a:t>
            </a:r>
            <a:r>
              <a:rPr lang="ja-JP" altLang="en-US" sz="3200" b="1" spc="-100" dirty="0" smtClean="0">
                <a:solidFill>
                  <a:srgbClr val="2C92B6"/>
                </a:solidFill>
                <a:latin typeface="CiscoSans ExtraLight" pitchFamily="34" charset="0"/>
                <a:ea typeface="ＭＳ Ｐゴシック" charset="-128"/>
                <a:cs typeface="+mj-cs"/>
              </a:rPr>
              <a:t>パターン</a:t>
            </a:r>
            <a:r>
              <a:rPr lang="en-US" altLang="ja-JP" sz="3200" b="1" spc="-100" dirty="0" smtClean="0">
                <a:solidFill>
                  <a:srgbClr val="2C92B6"/>
                </a:solidFill>
                <a:latin typeface="CiscoSans ExtraLight" pitchFamily="34" charset="0"/>
                <a:ea typeface="ＭＳ Ｐゴシック" charset="-128"/>
                <a:cs typeface="+mj-cs"/>
              </a:rPr>
              <a:t>4</a:t>
            </a:r>
            <a:r>
              <a:rPr lang="ja-JP" altLang="en-US" sz="2000" b="1" spc="-100" dirty="0">
                <a:solidFill>
                  <a:srgbClr val="2C92B6"/>
                </a:solidFill>
                <a:latin typeface="CiscoSans ExtraLight" pitchFamily="34" charset="0"/>
                <a:ea typeface="ＭＳ Ｐゴシック" charset="-128"/>
                <a:cs typeface="+mj-cs"/>
              </a:rPr>
              <a:t>　</a:t>
            </a:r>
            <a:r>
              <a:rPr lang="ja-JP" altLang="en-US" sz="2000" b="1" spc="-100" dirty="0" smtClean="0">
                <a:solidFill>
                  <a:srgbClr val="2C92B6"/>
                </a:solidFill>
                <a:latin typeface="CiscoSans ExtraLight" pitchFamily="34" charset="0"/>
                <a:ea typeface="ＭＳ Ｐゴシック" charset="-128"/>
                <a:cs typeface="+mj-cs"/>
              </a:rPr>
              <a:t>（全社導入アクティブホスト </a:t>
            </a:r>
            <a:r>
              <a:rPr lang="en-US" altLang="ja-JP" sz="2000" b="1" spc="-100" dirty="0" smtClean="0">
                <a:solidFill>
                  <a:srgbClr val="2C92B6"/>
                </a:solidFill>
                <a:latin typeface="CiscoSans ExtraLight" pitchFamily="34" charset="0"/>
                <a:ea typeface="ＭＳ Ｐゴシック" charset="-128"/>
                <a:cs typeface="+mj-cs"/>
              </a:rPr>
              <a:t>EE</a:t>
            </a:r>
            <a:r>
              <a:rPr lang="ja-JP" altLang="en-US" sz="2000" b="1" spc="-100" dirty="0" smtClean="0">
                <a:solidFill>
                  <a:srgbClr val="2C92B6"/>
                </a:solidFill>
                <a:latin typeface="CiscoSans ExtraLight" pitchFamily="34" charset="0"/>
                <a:ea typeface="ＭＳ Ｐゴシック" charset="-128"/>
                <a:cs typeface="+mj-cs"/>
              </a:rPr>
              <a:t>）</a:t>
            </a:r>
            <a:endParaRPr kumimoji="0" lang="ja-JP" altLang="en-US" sz="3200" b="1" i="0" u="none" strike="noStrike" kern="1200" cap="none" spc="-100" normalizeH="0" baseline="0" noProof="0" dirty="0" smtClean="0">
              <a:ln>
                <a:noFill/>
              </a:ln>
              <a:solidFill>
                <a:srgbClr val="2C92B6"/>
              </a:solidFill>
              <a:effectLst/>
              <a:uLnTx/>
              <a:uFillTx/>
              <a:latin typeface="CiscoSans ExtraLight" pitchFamily="34" charset="0"/>
              <a:ea typeface="ＭＳ Ｐゴシック" charset="-128"/>
              <a:cs typeface="+mj-cs"/>
            </a:endParaRPr>
          </a:p>
        </p:txBody>
      </p:sp>
      <p:sp>
        <p:nvSpPr>
          <p:cNvPr id="254" name="テキスト ボックス 253"/>
          <p:cNvSpPr txBox="1"/>
          <p:nvPr/>
        </p:nvSpPr>
        <p:spPr>
          <a:xfrm>
            <a:off x="663461" y="2349549"/>
            <a:ext cx="6115005" cy="369332"/>
          </a:xfrm>
          <a:prstGeom prst="rect">
            <a:avLst/>
          </a:prstGeom>
          <a:noFill/>
        </p:spPr>
        <p:txBody>
          <a:bodyPr wrap="square" rtlCol="0">
            <a:spAutoFit/>
          </a:bodyPr>
          <a:lstStyle/>
          <a:p>
            <a:r>
              <a:rPr lang="ja-JP" altLang="en-US" b="1" dirty="0">
                <a:solidFill>
                  <a:schemeClr val="tx1">
                    <a:lumMod val="50000"/>
                  </a:schemeClr>
                </a:solidFill>
                <a:cs typeface="CiscoSans"/>
              </a:rPr>
              <a:t>全社</a:t>
            </a:r>
            <a:r>
              <a:rPr lang="ja-JP" altLang="en-US" b="1" dirty="0" smtClean="0">
                <a:solidFill>
                  <a:schemeClr val="tx1">
                    <a:lumMod val="50000"/>
                  </a:schemeClr>
                </a:solidFill>
                <a:cs typeface="CiscoSans"/>
              </a:rPr>
              <a:t>導入アクティブホスト</a:t>
            </a:r>
            <a:r>
              <a:rPr lang="en-US" altLang="ja-JP" b="1" dirty="0" smtClean="0">
                <a:solidFill>
                  <a:schemeClr val="tx1">
                    <a:lumMod val="50000"/>
                  </a:schemeClr>
                </a:solidFill>
                <a:cs typeface="CiscoSans"/>
              </a:rPr>
              <a:t>(EE)</a:t>
            </a:r>
            <a:r>
              <a:rPr lang="ja-JP" altLang="en-US" b="1" dirty="0" smtClean="0">
                <a:solidFill>
                  <a:schemeClr val="tx1">
                    <a:lumMod val="50000"/>
                  </a:schemeClr>
                </a:solidFill>
                <a:cs typeface="CiscoSans"/>
              </a:rPr>
              <a:t> </a:t>
            </a:r>
            <a:r>
              <a:rPr lang="en-US" altLang="ja-JP" b="1" dirty="0" smtClean="0">
                <a:solidFill>
                  <a:srgbClr val="FA661C"/>
                </a:solidFill>
                <a:cs typeface="CiscoSans"/>
              </a:rPr>
              <a:t>×  </a:t>
            </a:r>
            <a:r>
              <a:rPr lang="ja-JP" altLang="en-US" b="1" dirty="0" smtClean="0">
                <a:solidFill>
                  <a:srgbClr val="FA661C"/>
                </a:solidFill>
                <a:cs typeface="CiscoSans"/>
              </a:rPr>
              <a:t>従業員数の</a:t>
            </a:r>
            <a:r>
              <a:rPr lang="en-US" altLang="ja-JP" b="1" dirty="0" smtClean="0">
                <a:solidFill>
                  <a:srgbClr val="FA661C"/>
                </a:solidFill>
                <a:cs typeface="CiscoSans"/>
              </a:rPr>
              <a:t>15% or 75</a:t>
            </a:r>
            <a:r>
              <a:rPr lang="ja-JP" altLang="en-US" b="1" dirty="0">
                <a:solidFill>
                  <a:srgbClr val="FA661C"/>
                </a:solidFill>
                <a:cs typeface="CiscoSans"/>
              </a:rPr>
              <a:t>　　</a:t>
            </a:r>
            <a:r>
              <a:rPr lang="ja-JP" altLang="en-US" b="1" dirty="0">
                <a:cs typeface="CiscoSans"/>
              </a:rPr>
              <a:t>　　</a:t>
            </a:r>
            <a:r>
              <a:rPr lang="ja-JP" altLang="en-US" sz="1400" b="1" dirty="0">
                <a:cs typeface="CiscoSans"/>
              </a:rPr>
              <a:t>　　　　</a:t>
            </a:r>
            <a:r>
              <a:rPr lang="ja-JP" altLang="en-US" sz="1400" b="1" dirty="0" smtClean="0">
                <a:cs typeface="CiscoSans"/>
              </a:rPr>
              <a:t>　　　　　　　　　　　　</a:t>
            </a:r>
            <a:r>
              <a:rPr lang="ja-JP" altLang="en-US" sz="1400" b="1" dirty="0">
                <a:cs typeface="CiscoSans"/>
              </a:rPr>
              <a:t>　</a:t>
            </a:r>
            <a:endParaRPr kumimoji="1" lang="ja-JP" altLang="en-US" b="1" dirty="0">
              <a:solidFill>
                <a:srgbClr val="FA661C"/>
              </a:solidFill>
            </a:endParaRPr>
          </a:p>
        </p:txBody>
      </p:sp>
      <p:sp>
        <p:nvSpPr>
          <p:cNvPr id="434" name="テキスト ボックス 433"/>
          <p:cNvSpPr txBox="1"/>
          <p:nvPr/>
        </p:nvSpPr>
        <p:spPr>
          <a:xfrm>
            <a:off x="663462" y="3447373"/>
            <a:ext cx="6831145" cy="400110"/>
          </a:xfrm>
          <a:prstGeom prst="rect">
            <a:avLst/>
          </a:prstGeom>
          <a:noFill/>
        </p:spPr>
        <p:txBody>
          <a:bodyPr wrap="square" rtlCol="0">
            <a:spAutoFit/>
          </a:bodyPr>
          <a:lstStyle/>
          <a:p>
            <a:r>
              <a:rPr lang="en-US" altLang="ja-JP" b="1" dirty="0">
                <a:solidFill>
                  <a:schemeClr val="tx1">
                    <a:lumMod val="50000"/>
                  </a:schemeClr>
                </a:solidFill>
                <a:cs typeface="CiscoSans"/>
              </a:rPr>
              <a:t>WebEx </a:t>
            </a:r>
            <a:r>
              <a:rPr lang="en-US" altLang="ja-JP" b="1" dirty="0" smtClean="0">
                <a:solidFill>
                  <a:schemeClr val="tx1">
                    <a:lumMod val="50000"/>
                  </a:schemeClr>
                </a:solidFill>
                <a:cs typeface="CiscoSans"/>
              </a:rPr>
              <a:t>Audio</a:t>
            </a:r>
            <a:r>
              <a:rPr lang="ja-JP" altLang="en-US" b="1" dirty="0" smtClean="0">
                <a:solidFill>
                  <a:schemeClr val="tx1">
                    <a:lumMod val="50000"/>
                  </a:schemeClr>
                </a:solidFill>
                <a:cs typeface="CiscoSans"/>
              </a:rPr>
              <a:t>コミットプラン　</a:t>
            </a:r>
            <a:r>
              <a:rPr lang="en-US" altLang="ja-JP" b="1" dirty="0" smtClean="0">
                <a:solidFill>
                  <a:srgbClr val="FA661C"/>
                </a:solidFill>
                <a:cs typeface="CiscoSans"/>
              </a:rPr>
              <a:t>× 10</a:t>
            </a:r>
            <a:r>
              <a:rPr lang="ja-JP" altLang="en-US" b="1" dirty="0" smtClean="0">
                <a:solidFill>
                  <a:srgbClr val="FA661C"/>
                </a:solidFill>
                <a:cs typeface="CiscoSans"/>
              </a:rPr>
              <a:t>（</a:t>
            </a:r>
            <a:r>
              <a:rPr lang="en-US" altLang="ja-JP" b="1" dirty="0" smtClean="0">
                <a:solidFill>
                  <a:srgbClr val="FA661C"/>
                </a:solidFill>
                <a:cs typeface="CiscoSans"/>
              </a:rPr>
              <a:t>50,000pt/month</a:t>
            </a:r>
            <a:r>
              <a:rPr lang="ja-JP" altLang="en-US" b="1" dirty="0" smtClean="0">
                <a:solidFill>
                  <a:srgbClr val="FA661C"/>
                </a:solidFill>
                <a:cs typeface="CiscoSans"/>
              </a:rPr>
              <a:t>）</a:t>
            </a:r>
            <a:r>
              <a:rPr lang="ja-JP" altLang="en-US" sz="2000" b="1" dirty="0">
                <a:solidFill>
                  <a:srgbClr val="FA661C"/>
                </a:solidFill>
                <a:cs typeface="CiscoSans"/>
              </a:rPr>
              <a:t>　　</a:t>
            </a:r>
            <a:r>
              <a:rPr lang="ja-JP" altLang="en-US" sz="1400" b="1" dirty="0">
                <a:cs typeface="CiscoSans"/>
              </a:rPr>
              <a:t>　　　　　　</a:t>
            </a:r>
            <a:r>
              <a:rPr lang="ja-JP" altLang="en-US" sz="1400" b="1" dirty="0" smtClean="0">
                <a:cs typeface="CiscoSans"/>
              </a:rPr>
              <a:t>　　　　　　　　　　　　</a:t>
            </a:r>
            <a:r>
              <a:rPr lang="ja-JP" altLang="en-US" sz="1400" b="1" dirty="0">
                <a:cs typeface="CiscoSans"/>
              </a:rPr>
              <a:t>　</a:t>
            </a:r>
            <a:endParaRPr kumimoji="1" lang="ja-JP" altLang="en-US" b="1" dirty="0">
              <a:solidFill>
                <a:srgbClr val="FA661C"/>
              </a:solidFill>
            </a:endParaRPr>
          </a:p>
        </p:txBody>
      </p:sp>
      <p:sp>
        <p:nvSpPr>
          <p:cNvPr id="435" name="Text Box 5"/>
          <p:cNvSpPr txBox="1">
            <a:spLocks noChangeArrowheads="1"/>
          </p:cNvSpPr>
          <p:nvPr/>
        </p:nvSpPr>
        <p:spPr bwMode="auto">
          <a:xfrm>
            <a:off x="6778466" y="3871010"/>
            <a:ext cx="689334" cy="145020"/>
          </a:xfrm>
          <a:prstGeom prst="rect">
            <a:avLst/>
          </a:prstGeom>
          <a:noFill/>
          <a:ln w="9525">
            <a:noFill/>
            <a:headEnd/>
            <a:tailEnd/>
          </a:ln>
        </p:spPr>
        <p:style>
          <a:lnRef idx="2">
            <a:schemeClr val="accent1"/>
          </a:lnRef>
          <a:fillRef idx="1">
            <a:schemeClr val="lt1"/>
          </a:fillRef>
          <a:effectRef idx="0">
            <a:schemeClr val="accent1"/>
          </a:effectRef>
          <a:fontRef idx="minor">
            <a:schemeClr val="dk1"/>
          </a:fontRef>
        </p:style>
        <p:txBody>
          <a:bodyPr lIns="0" tIns="0" rIns="0" bIns="0"/>
          <a:lstStyle/>
          <a:p>
            <a:pPr algn="ctr" fontAlgn="auto">
              <a:spcBef>
                <a:spcPts val="0"/>
              </a:spcBef>
              <a:spcAft>
                <a:spcPts val="0"/>
              </a:spcAft>
              <a:defRPr/>
            </a:pPr>
            <a:r>
              <a:rPr kumimoji="1" lang="ja-JP" altLang="en-US" sz="1200" dirty="0">
                <a:solidFill>
                  <a:schemeClr val="bg1"/>
                </a:solidFill>
                <a:ea typeface="メイリオ" pitchFamily="50" charset="-128"/>
                <a:cs typeface="メイリオ" pitchFamily="50" charset="-128"/>
              </a:rPr>
              <a:t> </a:t>
            </a:r>
            <a:r>
              <a:rPr kumimoji="1" lang="en-US" altLang="ja-JP" sz="1200" dirty="0">
                <a:solidFill>
                  <a:schemeClr val="bg1"/>
                </a:solidFill>
                <a:ea typeface="メイリオ" pitchFamily="50" charset="-128"/>
                <a:cs typeface="メイリオ" pitchFamily="50" charset="-128"/>
              </a:rPr>
              <a:t>E</a:t>
            </a:r>
            <a:r>
              <a:rPr kumimoji="1" lang="ja-JP" altLang="en-US" sz="1200" dirty="0">
                <a:solidFill>
                  <a:schemeClr val="bg1"/>
                </a:solidFill>
                <a:ea typeface="メイリオ" pitchFamily="50" charset="-128"/>
                <a:cs typeface="メイリオ" pitchFamily="50" charset="-128"/>
              </a:rPr>
              <a:t>さん</a:t>
            </a:r>
          </a:p>
        </p:txBody>
      </p:sp>
      <p:graphicFrame>
        <p:nvGraphicFramePr>
          <p:cNvPr id="436" name="表 435"/>
          <p:cNvGraphicFramePr>
            <a:graphicFrameLocks noGrp="1"/>
          </p:cNvGraphicFramePr>
          <p:nvPr>
            <p:extLst>
              <p:ext uri="{D42A27DB-BD31-4B8C-83A1-F6EECF244321}">
                <p14:modId xmlns:p14="http://schemas.microsoft.com/office/powerpoint/2010/main" val="3791245222"/>
              </p:ext>
            </p:extLst>
          </p:nvPr>
        </p:nvGraphicFramePr>
        <p:xfrm>
          <a:off x="6467221" y="379289"/>
          <a:ext cx="2348346" cy="4369355"/>
        </p:xfrm>
        <a:graphic>
          <a:graphicData uri="http://schemas.openxmlformats.org/drawingml/2006/table">
            <a:tbl>
              <a:tblPr firstRow="1" bandRow="1">
                <a:tableStyleId>{5C22544A-7EE6-4342-B048-85BDC9FD1C3A}</a:tableStyleId>
              </a:tblPr>
              <a:tblGrid>
                <a:gridCol w="701146"/>
                <a:gridCol w="796147"/>
                <a:gridCol w="851053"/>
              </a:tblGrid>
              <a:tr h="404913">
                <a:tc>
                  <a:txBody>
                    <a:bodyPr/>
                    <a:lstStyle/>
                    <a:p>
                      <a:r>
                        <a:rPr lang="ja-JP" altLang="en-US" sz="1000" b="1" baseline="0" dirty="0" smtClean="0">
                          <a:latin typeface="+mn-lt"/>
                        </a:rPr>
                        <a:t>オファー名</a:t>
                      </a:r>
                      <a:endParaRPr lang="ja-JP" altLang="en-US" sz="1000" b="1" baseline="0" dirty="0">
                        <a:latin typeface="+mn-lt"/>
                      </a:endParaRPr>
                    </a:p>
                  </a:txBody>
                  <a:tcPr marT="34290" marB="3429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1" baseline="0" dirty="0" smtClean="0">
                          <a:latin typeface="+mn-lt"/>
                        </a:rPr>
                        <a:t>付与形態</a:t>
                      </a:r>
                    </a:p>
                  </a:txBody>
                  <a:tcPr marT="34290" marB="34290">
                    <a:solidFill>
                      <a:schemeClr val="tx2"/>
                    </a:solidFill>
                  </a:tcPr>
                </a:tc>
                <a:tc>
                  <a:txBody>
                    <a:bodyPr/>
                    <a:lstStyle/>
                    <a:p>
                      <a:r>
                        <a:rPr lang="ja-JP" altLang="en-US" sz="1000" b="1" baseline="0" dirty="0" smtClean="0">
                          <a:latin typeface="+mn-lt"/>
                        </a:rPr>
                        <a:t>サービス</a:t>
                      </a:r>
                      <a:endParaRPr lang="en-US" altLang="ja-JP" sz="1000" b="1" baseline="0" dirty="0" smtClean="0">
                        <a:latin typeface="+mn-lt"/>
                      </a:endParaRPr>
                    </a:p>
                  </a:txBody>
                  <a:tcPr marT="34290" marB="34290">
                    <a:solidFill>
                      <a:schemeClr val="tx2"/>
                    </a:solidFill>
                  </a:tcPr>
                </a:tc>
              </a:tr>
              <a:tr h="988150">
                <a:tc rowSpan="2">
                  <a:txBody>
                    <a:bodyPr/>
                    <a:lstStyle/>
                    <a:p>
                      <a:r>
                        <a:rPr lang="ja-JP" altLang="en-US" sz="1000" b="1" baseline="0" dirty="0" smtClean="0">
                          <a:solidFill>
                            <a:srgbClr val="2C92B6"/>
                          </a:solidFill>
                          <a:latin typeface="+mn-lt"/>
                        </a:rPr>
                        <a:t>全社導入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a:t>
                      </a:r>
                      <a:r>
                        <a:rPr lang="ja-JP" altLang="en-US" sz="1000" b="1" baseline="0" dirty="0" smtClean="0">
                          <a:solidFill>
                            <a:srgbClr val="2C92B6"/>
                          </a:solidFill>
                          <a:latin typeface="+mn-lt"/>
                        </a:rPr>
                        <a:t>従業員方式）</a:t>
                      </a:r>
                    </a:p>
                    <a:p>
                      <a:endParaRPr lang="ja-JP" altLang="en-US" sz="1000" b="1" baseline="0" dirty="0">
                        <a:solidFill>
                          <a:srgbClr val="2C92B6"/>
                        </a:solidFill>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820668">
                <a:tc vMerge="1">
                  <a:txBody>
                    <a:bodyPr/>
                    <a:lstStyle/>
                    <a:p>
                      <a:endParaRPr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srgbClr val="2C92B6"/>
                          </a:solidFill>
                          <a:effectLst/>
                          <a:uLnTx/>
                          <a:uFillTx/>
                          <a:latin typeface="+mn-lt"/>
                          <a:ea typeface="+mn-ea"/>
                          <a:cs typeface="+mn-cs"/>
                        </a:rPr>
                        <a:t>アクティブホスト</a:t>
                      </a:r>
                    </a:p>
                  </a:txBody>
                  <a:tcPr marT="34290" marB="34290">
                    <a:solidFill>
                      <a:schemeClr val="accent4">
                        <a:lumMod val="20000"/>
                        <a:lumOff val="80000"/>
                      </a:schemeClr>
                    </a:solidFill>
                  </a:tcPr>
                </a:tc>
                <a:tc>
                  <a:txBody>
                    <a:bodyPr/>
                    <a:lstStyle/>
                    <a:p>
                      <a:r>
                        <a:rPr lang="en-US" altLang="ja-JP" sz="1000" b="1" baseline="0" dirty="0" smtClean="0">
                          <a:solidFill>
                            <a:srgbClr val="2C92B6"/>
                          </a:solidFill>
                          <a:latin typeface="+mn-lt"/>
                        </a:rPr>
                        <a:t>*MC+IM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p>
                      <a:r>
                        <a:rPr lang="en-US" altLang="ja-JP" sz="1000" b="1" baseline="0" dirty="0" smtClean="0">
                          <a:solidFill>
                            <a:srgbClr val="2C92B6"/>
                          </a:solidFill>
                          <a:latin typeface="+mn-lt"/>
                        </a:rPr>
                        <a:t>*EE+IM</a:t>
                      </a:r>
                      <a:r>
                        <a:rPr lang="ja-JP" altLang="en-US" sz="1000" b="1" baseline="0" dirty="0" smtClean="0">
                          <a:solidFill>
                            <a:srgbClr val="2C92B6"/>
                          </a:solidFill>
                          <a:latin typeface="+mn-lt"/>
                        </a:rPr>
                        <a:t>バンドル</a:t>
                      </a:r>
                      <a:endParaRPr lang="en-US" altLang="ja-JP" sz="1000" b="1" baseline="0" dirty="0" smtClean="0">
                        <a:solidFill>
                          <a:srgbClr val="2C92B6"/>
                        </a:solidFill>
                        <a:latin typeface="+mn-lt"/>
                      </a:endParaRPr>
                    </a:p>
                  </a:txBody>
                  <a:tcPr marT="34290" marB="34290">
                    <a:solidFill>
                      <a:schemeClr val="accent4">
                        <a:lumMod val="20000"/>
                        <a:lumOff val="80000"/>
                      </a:schemeClr>
                    </a:solidFill>
                  </a:tcPr>
                </a:tc>
              </a:tr>
              <a:tr h="663830">
                <a:tc>
                  <a:txBody>
                    <a:bodyPr/>
                    <a:lstStyle/>
                    <a:p>
                      <a:r>
                        <a:rPr lang="ja-JP" altLang="en-US" sz="1000" b="1" baseline="0" dirty="0" smtClean="0">
                          <a:solidFill>
                            <a:srgbClr val="2C92B6"/>
                          </a:solidFill>
                          <a:latin typeface="+mn-lt"/>
                        </a:rPr>
                        <a:t>部門導入</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en-US" altLang="ja-JP" sz="1000" b="1" baseline="0" dirty="0" smtClean="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p>
                    <a:p>
                      <a:r>
                        <a:rPr lang="en-US" altLang="ja-JP" sz="1000" b="1" baseline="0" dirty="0" smtClean="0">
                          <a:solidFill>
                            <a:srgbClr val="2C92B6"/>
                          </a:solidFill>
                          <a:latin typeface="+mn-lt"/>
                        </a:rPr>
                        <a:t>*EE</a:t>
                      </a:r>
                    </a:p>
                    <a:p>
                      <a:endParaRPr lang="ja-JP" altLang="en-US" sz="1000" b="1" baseline="0" dirty="0">
                        <a:solidFill>
                          <a:srgbClr val="2C92B6"/>
                        </a:solidFill>
                        <a:latin typeface="+mn-lt"/>
                      </a:endParaRPr>
                    </a:p>
                  </a:txBody>
                  <a:tcPr marT="34290" marB="34290">
                    <a:solidFill>
                      <a:schemeClr val="tx2">
                        <a:lumMod val="20000"/>
                        <a:lumOff val="80000"/>
                      </a:schemeClr>
                    </a:solidFill>
                  </a:tcPr>
                </a:tc>
              </a:tr>
              <a:tr h="518576">
                <a:tc>
                  <a:txBody>
                    <a:bodyPr/>
                    <a:lstStyle/>
                    <a:p>
                      <a:r>
                        <a:rPr lang="ja-JP" altLang="en-US" sz="1000" b="1" baseline="0" dirty="0" smtClean="0">
                          <a:solidFill>
                            <a:srgbClr val="2C92B6"/>
                          </a:solidFill>
                          <a:latin typeface="+mn-lt"/>
                        </a:rPr>
                        <a:t>ポート</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ポート</a:t>
                      </a:r>
                      <a:endParaRPr lang="ja-JP" altLang="en-US" sz="1000" b="1" baseline="0" dirty="0">
                        <a:solidFill>
                          <a:srgbClr val="2C92B6"/>
                        </a:solidFill>
                        <a:latin typeface="+mn-lt"/>
                      </a:endParaRPr>
                    </a:p>
                  </a:txBody>
                  <a:tcPr marT="34290" marB="34290">
                    <a:solidFill>
                      <a:schemeClr val="accent5">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accent5">
                        <a:lumMod val="20000"/>
                        <a:lumOff val="80000"/>
                      </a:schemeClr>
                    </a:solidFill>
                  </a:tcPr>
                </a:tc>
              </a:tr>
              <a:tr h="973218">
                <a:tc>
                  <a:txBody>
                    <a:bodyPr/>
                    <a:lstStyle/>
                    <a:p>
                      <a:r>
                        <a:rPr lang="ja-JP" altLang="en-US" sz="1000" b="1" baseline="0" dirty="0" smtClean="0">
                          <a:solidFill>
                            <a:srgbClr val="2C92B6"/>
                          </a:solidFill>
                          <a:latin typeface="+mn-lt"/>
                        </a:rPr>
                        <a:t>スモール</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ビジネス</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オファー</a:t>
                      </a:r>
                      <a:endParaRPr lang="ja-JP" altLang="en-US" sz="1000" b="1" baseline="0" dirty="0">
                        <a:solidFill>
                          <a:srgbClr val="2C92B6"/>
                        </a:solidFill>
                        <a:latin typeface="+mn-lt"/>
                      </a:endParaRPr>
                    </a:p>
                  </a:txBody>
                  <a:tcPr marT="34290" marB="34290">
                    <a:solidFill>
                      <a:schemeClr val="tx1">
                        <a:lumMod val="20000"/>
                        <a:lumOff val="80000"/>
                      </a:schemeClr>
                    </a:solidFill>
                  </a:tcPr>
                </a:tc>
                <a:tc>
                  <a:txBody>
                    <a:bodyPr/>
                    <a:lstStyle/>
                    <a:p>
                      <a:r>
                        <a:rPr lang="ja-JP" altLang="en-US" sz="1000" b="1" baseline="0" dirty="0" smtClean="0">
                          <a:solidFill>
                            <a:srgbClr val="2C92B6"/>
                          </a:solidFill>
                          <a:latin typeface="+mn-lt"/>
                        </a:rPr>
                        <a:t>ネームド</a:t>
                      </a:r>
                      <a:endParaRPr lang="en-US" altLang="ja-JP" sz="1000" b="1" baseline="0" dirty="0" smtClean="0">
                        <a:solidFill>
                          <a:srgbClr val="2C92B6"/>
                        </a:solidFill>
                        <a:latin typeface="+mn-lt"/>
                      </a:endParaRPr>
                    </a:p>
                    <a:p>
                      <a:r>
                        <a:rPr lang="ja-JP" altLang="en-US" sz="1000" b="1" baseline="0" dirty="0" smtClean="0">
                          <a:solidFill>
                            <a:srgbClr val="2C92B6"/>
                          </a:solidFill>
                          <a:latin typeface="+mn-lt"/>
                        </a:rPr>
                        <a:t>ホスト</a:t>
                      </a:r>
                      <a:endParaRPr lang="ja-JP" altLang="en-US" sz="1000" b="1" baseline="0" dirty="0">
                        <a:solidFill>
                          <a:srgbClr val="2C92B6"/>
                        </a:solidFill>
                        <a:latin typeface="+mn-lt"/>
                      </a:endParaRPr>
                    </a:p>
                  </a:txBody>
                  <a:tcPr marT="34290" marB="34290">
                    <a:solidFill>
                      <a:schemeClr val="tx2">
                        <a:lumMod val="20000"/>
                        <a:lumOff val="80000"/>
                      </a:schemeClr>
                    </a:solidFill>
                  </a:tcPr>
                </a:tc>
                <a:tc>
                  <a:txBody>
                    <a:bodyPr/>
                    <a:lstStyle/>
                    <a:p>
                      <a:r>
                        <a:rPr lang="en-US" altLang="ja-JP" sz="1000" b="1" baseline="0" dirty="0" smtClean="0">
                          <a:solidFill>
                            <a:srgbClr val="2C92B6"/>
                          </a:solidFill>
                          <a:latin typeface="+mn-lt"/>
                        </a:rPr>
                        <a:t>*MC</a:t>
                      </a:r>
                      <a:endParaRPr lang="ja-JP" altLang="en-US" sz="1000" b="1" baseline="0" dirty="0">
                        <a:solidFill>
                          <a:srgbClr val="2C92B6"/>
                        </a:solidFill>
                        <a:latin typeface="+mn-lt"/>
                      </a:endParaRPr>
                    </a:p>
                  </a:txBody>
                  <a:tcPr marT="34290" marB="34290">
                    <a:solidFill>
                      <a:schemeClr val="tx2">
                        <a:lumMod val="20000"/>
                        <a:lumOff val="80000"/>
                      </a:schemeClr>
                    </a:solidFill>
                  </a:tcPr>
                </a:tc>
              </a:tr>
            </a:tbl>
          </a:graphicData>
        </a:graphic>
      </p:graphicFrame>
      <p:sp>
        <p:nvSpPr>
          <p:cNvPr id="541" name="角丸四角形 540"/>
          <p:cNvSpPr/>
          <p:nvPr/>
        </p:nvSpPr>
        <p:spPr>
          <a:xfrm>
            <a:off x="636655" y="1756194"/>
            <a:ext cx="1579242" cy="591663"/>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t>WebEx</a:t>
            </a:r>
          </a:p>
          <a:p>
            <a:pPr algn="ctr"/>
            <a:r>
              <a:rPr kumimoji="1" lang="ja-JP" altLang="en-US" sz="1400" b="1" dirty="0" smtClean="0"/>
              <a:t>ネームドホスト</a:t>
            </a:r>
            <a:endParaRPr kumimoji="1" lang="en-US" altLang="ja-JP" sz="1400" b="1" dirty="0" smtClean="0"/>
          </a:p>
        </p:txBody>
      </p:sp>
      <p:sp>
        <p:nvSpPr>
          <p:cNvPr id="542" name="角丸四角形 541"/>
          <p:cNvSpPr/>
          <p:nvPr/>
        </p:nvSpPr>
        <p:spPr>
          <a:xfrm>
            <a:off x="636655" y="2826100"/>
            <a:ext cx="1579242" cy="591663"/>
          </a:xfrm>
          <a:prstGeom prst="round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dirty="0" smtClean="0"/>
          </a:p>
          <a:p>
            <a:pPr algn="ctr"/>
            <a:r>
              <a:rPr kumimoji="1" lang="en-US" altLang="ja-JP" sz="1400" b="1" dirty="0" smtClean="0"/>
              <a:t>WebEx Audio</a:t>
            </a:r>
          </a:p>
          <a:p>
            <a:pPr algn="ctr"/>
            <a:r>
              <a:rPr kumimoji="1" lang="ja-JP" altLang="en-US" sz="1400" b="1" dirty="0" smtClean="0"/>
              <a:t>コミットプラン</a:t>
            </a:r>
            <a:endParaRPr kumimoji="1" lang="en-US" altLang="ja-JP" sz="1400" b="1" dirty="0" smtClean="0"/>
          </a:p>
          <a:p>
            <a:pPr algn="ctr"/>
            <a:endParaRPr kumimoji="1" lang="en-US" altLang="ja-JP" sz="1400" b="1" dirty="0" smtClean="0"/>
          </a:p>
        </p:txBody>
      </p:sp>
      <p:sp>
        <p:nvSpPr>
          <p:cNvPr id="12" name="テキスト ボックス 11"/>
          <p:cNvSpPr txBox="1"/>
          <p:nvPr/>
        </p:nvSpPr>
        <p:spPr>
          <a:xfrm>
            <a:off x="314632" y="4441737"/>
            <a:ext cx="4953016" cy="400110"/>
          </a:xfrm>
          <a:prstGeom prst="rect">
            <a:avLst/>
          </a:prstGeom>
          <a:solidFill>
            <a:schemeClr val="bg1"/>
          </a:solidFill>
        </p:spPr>
        <p:txBody>
          <a:bodyPr wrap="square" rtlCol="0">
            <a:spAutoFit/>
          </a:bodyPr>
          <a:lstStyle/>
          <a:p>
            <a:r>
              <a:rPr lang="ja-JP" altLang="en-US" sz="2000" b="1" dirty="0" smtClean="0">
                <a:solidFill>
                  <a:schemeClr val="tx1">
                    <a:lumMod val="50000"/>
                  </a:schemeClr>
                </a:solidFill>
                <a:cs typeface="CiscoSans"/>
              </a:rPr>
              <a:t>　　</a:t>
            </a:r>
            <a:r>
              <a:rPr lang="ja-JP" altLang="en-US" b="1" dirty="0" smtClean="0">
                <a:solidFill>
                  <a:schemeClr val="tx1">
                    <a:lumMod val="50000"/>
                  </a:schemeClr>
                </a:solidFill>
                <a:cs typeface="CiscoSans"/>
              </a:rPr>
              <a:t>アドオンストレージ　</a:t>
            </a:r>
            <a:r>
              <a:rPr lang="en-US" altLang="ja-JP" b="1" dirty="0" smtClean="0">
                <a:solidFill>
                  <a:srgbClr val="FA661C"/>
                </a:solidFill>
                <a:cs typeface="CiscoSans"/>
              </a:rPr>
              <a:t>× 150GB</a:t>
            </a:r>
            <a:r>
              <a:rPr lang="ja-JP" altLang="en-US" b="1" dirty="0">
                <a:cs typeface="CiscoSans"/>
              </a:rPr>
              <a:t>　　　</a:t>
            </a:r>
            <a:r>
              <a:rPr lang="ja-JP" altLang="en-US" sz="2000" b="1" dirty="0">
                <a:cs typeface="CiscoSans"/>
              </a:rPr>
              <a:t>　</a:t>
            </a:r>
            <a:r>
              <a:rPr lang="ja-JP" altLang="en-US" sz="2000" b="1" dirty="0" smtClean="0">
                <a:cs typeface="CiscoSans"/>
              </a:rPr>
              <a:t>　　　　　　　　　　　　</a:t>
            </a:r>
            <a:r>
              <a:rPr lang="ja-JP" altLang="en-US" sz="2000" b="1" dirty="0">
                <a:cs typeface="CiscoSans"/>
              </a:rPr>
              <a:t>　</a:t>
            </a:r>
            <a:endParaRPr kumimoji="1" lang="ja-JP" altLang="en-US" sz="2000" b="1" dirty="0">
              <a:solidFill>
                <a:srgbClr val="FA661C"/>
              </a:solidFill>
            </a:endParaRPr>
          </a:p>
        </p:txBody>
      </p:sp>
      <p:sp>
        <p:nvSpPr>
          <p:cNvPr id="13" name="角丸四角形 12"/>
          <p:cNvSpPr/>
          <p:nvPr/>
        </p:nvSpPr>
        <p:spPr>
          <a:xfrm>
            <a:off x="636655" y="3850074"/>
            <a:ext cx="1579242" cy="591663"/>
          </a:xfrm>
          <a:prstGeom prst="roundRect">
            <a:avLst/>
          </a:prstGeom>
          <a:solidFill>
            <a:srgbClr val="AB08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ストレージ</a:t>
            </a:r>
            <a:endParaRPr kumimoji="1" lang="en-US" altLang="ja-JP" sz="1400" b="1" dirty="0" smtClean="0"/>
          </a:p>
          <a:p>
            <a:pPr algn="ctr"/>
            <a:r>
              <a:rPr kumimoji="1" lang="ja-JP" altLang="en-US" sz="1400" b="1" dirty="0"/>
              <a:t>（</a:t>
            </a:r>
            <a:r>
              <a:rPr kumimoji="1" lang="en-US" altLang="ja-JP" sz="1400" b="1" dirty="0" smtClean="0"/>
              <a:t>NBR</a:t>
            </a:r>
            <a:r>
              <a:rPr kumimoji="1" lang="ja-JP" altLang="en-US" sz="1400" b="1" dirty="0" smtClean="0"/>
              <a:t>）</a:t>
            </a:r>
            <a:endParaRPr kumimoji="1" lang="en-US" altLang="ja-JP" sz="1400" b="1" dirty="0" smtClean="0"/>
          </a:p>
        </p:txBody>
      </p:sp>
      <p:cxnSp>
        <p:nvCxnSpPr>
          <p:cNvPr id="14" name="直線コネクタ 13"/>
          <p:cNvCxnSpPr/>
          <p:nvPr/>
        </p:nvCxnSpPr>
        <p:spPr>
          <a:xfrm>
            <a:off x="6778466" y="1756194"/>
            <a:ext cx="11670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945557" y="2052025"/>
            <a:ext cx="862197" cy="71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778466" y="1754502"/>
            <a:ext cx="0" cy="809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778466" y="2570951"/>
            <a:ext cx="20292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945557" y="1754501"/>
            <a:ext cx="0" cy="2975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endCxn id="436" idx="3"/>
          </p:cNvCxnSpPr>
          <p:nvPr/>
        </p:nvCxnSpPr>
        <p:spPr>
          <a:xfrm>
            <a:off x="8806878" y="2055618"/>
            <a:ext cx="8689" cy="5083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663280"/>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77369" y="2015093"/>
            <a:ext cx="6480629" cy="1067418"/>
          </a:xfrm>
          <a:prstGeom prst="rect">
            <a:avLst/>
          </a:prstGeom>
          <a:effectLst/>
        </p:spPr>
        <p:txBody>
          <a:bodyPr anchor="ct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814388" fontAlgn="base">
              <a:spcBef>
                <a:spcPts val="600"/>
              </a:spcBef>
              <a:spcAft>
                <a:spcPct val="0"/>
              </a:spcAft>
              <a:buClr>
                <a:srgbClr val="272848"/>
              </a:buClr>
              <a:buSzPct val="100000"/>
              <a:buFont typeface="Arial" pitchFamily="34" charset="0"/>
              <a:buNone/>
              <a:defRPr/>
            </a:pPr>
            <a:r>
              <a:rPr lang="ja-JP" altLang="en-US" sz="4000" dirty="0">
                <a:solidFill>
                  <a:srgbClr val="FFFFFF"/>
                </a:solidFill>
              </a:rPr>
              <a:t>拡張性</a:t>
            </a:r>
            <a:endParaRPr lang="en-IN" sz="4000" dirty="0">
              <a:solidFill>
                <a:srgbClr val="FFFFFF"/>
              </a:solidFill>
            </a:endParaRPr>
          </a:p>
        </p:txBody>
      </p:sp>
    </p:spTree>
    <p:extLst>
      <p:ext uri="{BB962C8B-B14F-4D97-AF65-F5344CB8AC3E}">
        <p14:creationId xmlns:p14="http://schemas.microsoft.com/office/powerpoint/2010/main" val="13236211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49"/>
          <p:cNvSpPr>
            <a:spLocks/>
          </p:cNvSpPr>
          <p:nvPr/>
        </p:nvSpPr>
        <p:spPr bwMode="auto">
          <a:xfrm flipH="1">
            <a:off x="2627784" y="1197811"/>
            <a:ext cx="4184076" cy="2251928"/>
          </a:xfrm>
          <a:custGeom>
            <a:avLst/>
            <a:gdLst>
              <a:gd name="T0" fmla="*/ 82 w 656"/>
              <a:gd name="T1" fmla="*/ 189 h 352"/>
              <a:gd name="T2" fmla="*/ 0 w 656"/>
              <a:gd name="T3" fmla="*/ 271 h 352"/>
              <a:gd name="T4" fmla="*/ 82 w 656"/>
              <a:gd name="T5" fmla="*/ 352 h 352"/>
              <a:gd name="T6" fmla="*/ 551 w 656"/>
              <a:gd name="T7" fmla="*/ 352 h 352"/>
              <a:gd name="T8" fmla="*/ 656 w 656"/>
              <a:gd name="T9" fmla="*/ 247 h 352"/>
              <a:gd name="T10" fmla="*/ 598 w 656"/>
              <a:gd name="T11" fmla="*/ 153 h 352"/>
              <a:gd name="T12" fmla="*/ 588 w 656"/>
              <a:gd name="T13" fmla="*/ 148 h 352"/>
              <a:gd name="T14" fmla="*/ 589 w 656"/>
              <a:gd name="T15" fmla="*/ 137 h 352"/>
              <a:gd name="T16" fmla="*/ 589 w 656"/>
              <a:gd name="T17" fmla="*/ 135 h 352"/>
              <a:gd name="T18" fmla="*/ 531 w 656"/>
              <a:gd name="T19" fmla="*/ 76 h 352"/>
              <a:gd name="T20" fmla="*/ 503 w 656"/>
              <a:gd name="T21" fmla="*/ 83 h 352"/>
              <a:gd name="T22" fmla="*/ 486 w 656"/>
              <a:gd name="T23" fmla="*/ 92 h 352"/>
              <a:gd name="T24" fmla="*/ 479 w 656"/>
              <a:gd name="T25" fmla="*/ 75 h 352"/>
              <a:gd name="T26" fmla="*/ 365 w 656"/>
              <a:gd name="T27" fmla="*/ 0 h 352"/>
              <a:gd name="T28" fmla="*/ 248 w 656"/>
              <a:gd name="T29" fmla="*/ 79 h 352"/>
              <a:gd name="T30" fmla="*/ 242 w 656"/>
              <a:gd name="T31" fmla="*/ 94 h 352"/>
              <a:gd name="T32" fmla="*/ 227 w 656"/>
              <a:gd name="T33" fmla="*/ 89 h 352"/>
              <a:gd name="T34" fmla="*/ 197 w 656"/>
              <a:gd name="T35" fmla="*/ 84 h 352"/>
              <a:gd name="T36" fmla="*/ 102 w 656"/>
              <a:gd name="T37" fmla="*/ 173 h 352"/>
              <a:gd name="T38" fmla="*/ 101 w 656"/>
              <a:gd name="T39" fmla="*/ 189 h 352"/>
              <a:gd name="T40" fmla="*/ 84 w 656"/>
              <a:gd name="T41" fmla="*/ 189 h 352"/>
              <a:gd name="T42" fmla="*/ 82 w 656"/>
              <a:gd name="T43" fmla="*/ 18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6" h="352">
                <a:moveTo>
                  <a:pt x="82" y="189"/>
                </a:moveTo>
                <a:cubicBezTo>
                  <a:pt x="37" y="189"/>
                  <a:pt x="0" y="225"/>
                  <a:pt x="0" y="271"/>
                </a:cubicBezTo>
                <a:cubicBezTo>
                  <a:pt x="0" y="316"/>
                  <a:pt x="37" y="352"/>
                  <a:pt x="82" y="352"/>
                </a:cubicBezTo>
                <a:cubicBezTo>
                  <a:pt x="551" y="352"/>
                  <a:pt x="551" y="352"/>
                  <a:pt x="551" y="352"/>
                </a:cubicBezTo>
                <a:cubicBezTo>
                  <a:pt x="609" y="352"/>
                  <a:pt x="656" y="305"/>
                  <a:pt x="656" y="247"/>
                </a:cubicBezTo>
                <a:cubicBezTo>
                  <a:pt x="656" y="207"/>
                  <a:pt x="634" y="171"/>
                  <a:pt x="598" y="153"/>
                </a:cubicBezTo>
                <a:cubicBezTo>
                  <a:pt x="588" y="148"/>
                  <a:pt x="588" y="148"/>
                  <a:pt x="588" y="148"/>
                </a:cubicBezTo>
                <a:cubicBezTo>
                  <a:pt x="589" y="137"/>
                  <a:pt x="589" y="137"/>
                  <a:pt x="589" y="137"/>
                </a:cubicBezTo>
                <a:cubicBezTo>
                  <a:pt x="589" y="137"/>
                  <a:pt x="589" y="136"/>
                  <a:pt x="589" y="135"/>
                </a:cubicBezTo>
                <a:cubicBezTo>
                  <a:pt x="589" y="102"/>
                  <a:pt x="563" y="76"/>
                  <a:pt x="531" y="76"/>
                </a:cubicBezTo>
                <a:cubicBezTo>
                  <a:pt x="521" y="76"/>
                  <a:pt x="511" y="79"/>
                  <a:pt x="503" y="83"/>
                </a:cubicBezTo>
                <a:cubicBezTo>
                  <a:pt x="486" y="92"/>
                  <a:pt x="486" y="92"/>
                  <a:pt x="486" y="92"/>
                </a:cubicBezTo>
                <a:cubicBezTo>
                  <a:pt x="479" y="75"/>
                  <a:pt x="479" y="75"/>
                  <a:pt x="479" y="75"/>
                </a:cubicBezTo>
                <a:cubicBezTo>
                  <a:pt x="459" y="30"/>
                  <a:pt x="414" y="0"/>
                  <a:pt x="365" y="0"/>
                </a:cubicBezTo>
                <a:cubicBezTo>
                  <a:pt x="313" y="0"/>
                  <a:pt x="267" y="31"/>
                  <a:pt x="248" y="79"/>
                </a:cubicBezTo>
                <a:cubicBezTo>
                  <a:pt x="242" y="94"/>
                  <a:pt x="242" y="94"/>
                  <a:pt x="242" y="94"/>
                </a:cubicBezTo>
                <a:cubicBezTo>
                  <a:pt x="227" y="89"/>
                  <a:pt x="227" y="89"/>
                  <a:pt x="227" y="89"/>
                </a:cubicBezTo>
                <a:cubicBezTo>
                  <a:pt x="218" y="86"/>
                  <a:pt x="207" y="84"/>
                  <a:pt x="197" y="84"/>
                </a:cubicBezTo>
                <a:cubicBezTo>
                  <a:pt x="147" y="84"/>
                  <a:pt x="106" y="123"/>
                  <a:pt x="102" y="173"/>
                </a:cubicBezTo>
                <a:cubicBezTo>
                  <a:pt x="101" y="189"/>
                  <a:pt x="101" y="189"/>
                  <a:pt x="101" y="189"/>
                </a:cubicBezTo>
                <a:cubicBezTo>
                  <a:pt x="84" y="189"/>
                  <a:pt x="84" y="189"/>
                  <a:pt x="84" y="189"/>
                </a:cubicBezTo>
                <a:cubicBezTo>
                  <a:pt x="83" y="189"/>
                  <a:pt x="83" y="189"/>
                  <a:pt x="82" y="189"/>
                </a:cubicBezTo>
                <a:close/>
              </a:path>
            </a:pathLst>
          </a:custGeom>
          <a:solidFill>
            <a:srgbClr val="32B2DF"/>
          </a:solidFill>
          <a:ln w="34925" cap="flat" cmpd="sng" algn="ctr">
            <a:noFill/>
            <a:prstDash val="solid"/>
          </a:ln>
          <a:effectLst/>
        </p:spPr>
        <p:txBody>
          <a:bodyPr rot="0" spcFirstLastPara="0" vertOverflow="overflow" horzOverflow="overflow" vert="horz" wrap="square" lIns="91420" tIns="45710" rIns="91420" bIns="4571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chemeClr val="tx1">
                  <a:lumMod val="50000"/>
                </a:schemeClr>
              </a:solidFill>
              <a:effectLst/>
              <a:uLnTx/>
              <a:uFillTx/>
              <a:latin typeface="+mn-ea"/>
              <a:ea typeface="+mn-ea"/>
              <a:cs typeface="メイリオ" panose="020B0604030504040204" pitchFamily="50" charset="-128"/>
            </a:endParaRPr>
          </a:p>
        </p:txBody>
      </p:sp>
      <p:grpSp>
        <p:nvGrpSpPr>
          <p:cNvPr id="63" name="Group 62"/>
          <p:cNvGrpSpPr/>
          <p:nvPr/>
        </p:nvGrpSpPr>
        <p:grpSpPr>
          <a:xfrm rot="18229750">
            <a:off x="1659496" y="2091261"/>
            <a:ext cx="2834441" cy="2353140"/>
            <a:chOff x="1353157" y="633246"/>
            <a:chExt cx="3981478" cy="3304547"/>
          </a:xfrm>
          <a:effectLst>
            <a:outerShdw blurRad="101600" dist="38100" dir="2700000" algn="tl" rotWithShape="0">
              <a:srgbClr val="000000">
                <a:alpha val="25000"/>
              </a:srgbClr>
            </a:outerShdw>
          </a:effectLst>
        </p:grpSpPr>
        <p:sp>
          <p:nvSpPr>
            <p:cNvPr id="64" name="Arc 63"/>
            <p:cNvSpPr/>
            <p:nvPr/>
          </p:nvSpPr>
          <p:spPr>
            <a:xfrm rot="10206907">
              <a:off x="1353157" y="633246"/>
              <a:ext cx="3981478" cy="2901815"/>
            </a:xfrm>
            <a:prstGeom prst="arc">
              <a:avLst>
                <a:gd name="adj1" fmla="val 16200000"/>
                <a:gd name="adj2" fmla="val 19499394"/>
              </a:avLst>
            </a:prstGeom>
            <a:ln w="508000">
              <a:solidFill>
                <a:srgbClr val="4BCCE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chemeClr val="tx1">
                    <a:lumMod val="50000"/>
                  </a:schemeClr>
                </a:solidFill>
                <a:latin typeface="+mn-ea"/>
                <a:cs typeface="メイリオ" panose="020B0604030504040204" pitchFamily="50" charset="-128"/>
              </a:endParaRPr>
            </a:p>
          </p:txBody>
        </p:sp>
        <p:sp>
          <p:nvSpPr>
            <p:cNvPr id="65" name="Isosceles Triangle 64"/>
            <p:cNvSpPr/>
            <p:nvPr/>
          </p:nvSpPr>
          <p:spPr>
            <a:xfrm rot="4516179">
              <a:off x="3297562" y="2949478"/>
              <a:ext cx="1075373" cy="901257"/>
            </a:xfrm>
            <a:prstGeom prst="triangle">
              <a:avLst/>
            </a:prstGeom>
            <a:solidFill>
              <a:srgbClr val="4BCC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lumMod val="50000"/>
                  </a:schemeClr>
                </a:solidFill>
                <a:latin typeface="+mn-ea"/>
                <a:cs typeface="メイリオ" panose="020B0604030504040204" pitchFamily="50" charset="-128"/>
              </a:endParaRPr>
            </a:p>
          </p:txBody>
        </p:sp>
      </p:grpSp>
      <p:grpSp>
        <p:nvGrpSpPr>
          <p:cNvPr id="72" name="Group 71"/>
          <p:cNvGrpSpPr/>
          <p:nvPr/>
        </p:nvGrpSpPr>
        <p:grpSpPr>
          <a:xfrm rot="3370250" flipH="1">
            <a:off x="4291203" y="2134903"/>
            <a:ext cx="2834441" cy="2320717"/>
            <a:chOff x="1353157" y="633245"/>
            <a:chExt cx="3981478" cy="3259009"/>
          </a:xfrm>
          <a:effectLst>
            <a:outerShdw blurRad="101600" dist="38100" dir="2700000" algn="tl" rotWithShape="0">
              <a:srgbClr val="000000">
                <a:alpha val="25000"/>
              </a:srgbClr>
            </a:outerShdw>
          </a:effectLst>
        </p:grpSpPr>
        <p:sp>
          <p:nvSpPr>
            <p:cNvPr id="73" name="Arc 72"/>
            <p:cNvSpPr/>
            <p:nvPr/>
          </p:nvSpPr>
          <p:spPr>
            <a:xfrm rot="10206907">
              <a:off x="1353157" y="633245"/>
              <a:ext cx="3981478" cy="2901815"/>
            </a:xfrm>
            <a:prstGeom prst="arc">
              <a:avLst>
                <a:gd name="adj1" fmla="val 16200000"/>
                <a:gd name="adj2" fmla="val 19326079"/>
              </a:avLst>
            </a:prstGeom>
            <a:ln w="508000">
              <a:solidFill>
                <a:srgbClr val="4BCCE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chemeClr val="tx1">
                    <a:lumMod val="50000"/>
                  </a:schemeClr>
                </a:solidFill>
                <a:latin typeface="+mn-ea"/>
                <a:cs typeface="メイリオ" panose="020B0604030504040204" pitchFamily="50" charset="-128"/>
              </a:endParaRPr>
            </a:p>
          </p:txBody>
        </p:sp>
        <p:sp>
          <p:nvSpPr>
            <p:cNvPr id="74" name="Isosceles Triangle 73"/>
            <p:cNvSpPr/>
            <p:nvPr/>
          </p:nvSpPr>
          <p:spPr>
            <a:xfrm rot="4516179">
              <a:off x="3389758" y="2903940"/>
              <a:ext cx="1075371" cy="901257"/>
            </a:xfrm>
            <a:prstGeom prst="triangle">
              <a:avLst/>
            </a:prstGeom>
            <a:solidFill>
              <a:srgbClr val="4ECB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lumMod val="50000"/>
                  </a:schemeClr>
                </a:solidFill>
                <a:latin typeface="+mn-ea"/>
                <a:cs typeface="メイリオ" panose="020B0604030504040204" pitchFamily="50" charset="-128"/>
              </a:endParaRPr>
            </a:p>
          </p:txBody>
        </p:sp>
      </p:grpSp>
      <p:sp>
        <p:nvSpPr>
          <p:cNvPr id="20" name="Rectangle 19"/>
          <p:cNvSpPr/>
          <p:nvPr/>
        </p:nvSpPr>
        <p:spPr>
          <a:xfrm>
            <a:off x="4524402" y="4103874"/>
            <a:ext cx="2071208" cy="59786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b="1" dirty="0" smtClean="0">
              <a:solidFill>
                <a:schemeClr val="tx1">
                  <a:lumMod val="50000"/>
                </a:schemeClr>
              </a:solidFill>
              <a:latin typeface="+mn-ea"/>
              <a:cs typeface="メイリオ" panose="020B0604030504040204" pitchFamily="50" charset="-128"/>
            </a:endParaRPr>
          </a:p>
        </p:txBody>
      </p:sp>
      <p:sp>
        <p:nvSpPr>
          <p:cNvPr id="75" name="Rectangle 74"/>
          <p:cNvSpPr/>
          <p:nvPr/>
        </p:nvSpPr>
        <p:spPr>
          <a:xfrm>
            <a:off x="2030200" y="4103873"/>
            <a:ext cx="2071208" cy="5541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b="1" dirty="0" smtClean="0">
              <a:solidFill>
                <a:schemeClr val="tx1">
                  <a:lumMod val="50000"/>
                </a:schemeClr>
              </a:solidFill>
              <a:latin typeface="+mn-ea"/>
              <a:cs typeface="メイリオ" panose="020B0604030504040204" pitchFamily="50" charset="-128"/>
            </a:endParaRPr>
          </a:p>
        </p:txBody>
      </p:sp>
      <p:grpSp>
        <p:nvGrpSpPr>
          <p:cNvPr id="22" name="Group 21"/>
          <p:cNvGrpSpPr/>
          <p:nvPr/>
        </p:nvGrpSpPr>
        <p:grpSpPr>
          <a:xfrm>
            <a:off x="1731629" y="1380741"/>
            <a:ext cx="2280512" cy="1471799"/>
            <a:chOff x="1731456" y="1889661"/>
            <a:chExt cx="3202552" cy="2067404"/>
          </a:xfrm>
          <a:effectLst>
            <a:outerShdw blurRad="101600" dist="38100" dir="2700000" algn="tl" rotWithShape="0">
              <a:srgbClr val="000000">
                <a:alpha val="25000"/>
              </a:srgbClr>
            </a:outerShdw>
          </a:effectLst>
        </p:grpSpPr>
        <p:sp>
          <p:nvSpPr>
            <p:cNvPr id="11" name="Arc 10"/>
            <p:cNvSpPr/>
            <p:nvPr/>
          </p:nvSpPr>
          <p:spPr>
            <a:xfrm rot="11412551">
              <a:off x="1731456" y="1889661"/>
              <a:ext cx="3202552" cy="1555981"/>
            </a:xfrm>
            <a:prstGeom prst="arc">
              <a:avLst>
                <a:gd name="adj1" fmla="val 16200000"/>
                <a:gd name="adj2" fmla="val 20469805"/>
              </a:avLst>
            </a:prstGeom>
            <a:ln w="571500">
              <a:solidFill>
                <a:srgbClr val="69CCE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chemeClr val="tx1">
                    <a:lumMod val="50000"/>
                  </a:schemeClr>
                </a:solidFill>
                <a:latin typeface="+mn-ea"/>
                <a:cs typeface="メイリオ" panose="020B0604030504040204" pitchFamily="50" charset="-128"/>
              </a:endParaRPr>
            </a:p>
          </p:txBody>
        </p:sp>
        <p:sp>
          <p:nvSpPr>
            <p:cNvPr id="13" name="Isosceles Triangle 12"/>
            <p:cNvSpPr/>
            <p:nvPr/>
          </p:nvSpPr>
          <p:spPr>
            <a:xfrm rot="5721823">
              <a:off x="2897644" y="2968750"/>
              <a:ext cx="1075372" cy="901257"/>
            </a:xfrm>
            <a:prstGeom prst="triangle">
              <a:avLst/>
            </a:prstGeom>
            <a:solidFill>
              <a:srgbClr val="69CC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lumMod val="50000"/>
                  </a:schemeClr>
                </a:solidFill>
                <a:latin typeface="+mn-ea"/>
                <a:cs typeface="メイリオ" panose="020B0604030504040204" pitchFamily="50" charset="-128"/>
              </a:endParaRPr>
            </a:p>
          </p:txBody>
        </p:sp>
      </p:grpSp>
      <p:grpSp>
        <p:nvGrpSpPr>
          <p:cNvPr id="60" name="Group 59"/>
          <p:cNvGrpSpPr/>
          <p:nvPr/>
        </p:nvGrpSpPr>
        <p:grpSpPr>
          <a:xfrm rot="20329999">
            <a:off x="1137964" y="1396966"/>
            <a:ext cx="2835178" cy="2373320"/>
            <a:chOff x="1353157" y="633246"/>
            <a:chExt cx="3981478" cy="3333752"/>
          </a:xfrm>
          <a:effectLst>
            <a:outerShdw blurRad="101600" dist="38100" dir="2700000" algn="tl" rotWithShape="0">
              <a:srgbClr val="000000">
                <a:alpha val="25000"/>
              </a:srgbClr>
            </a:outerShdw>
          </a:effectLst>
        </p:grpSpPr>
        <p:sp>
          <p:nvSpPr>
            <p:cNvPr id="61" name="Arc 60"/>
            <p:cNvSpPr/>
            <p:nvPr/>
          </p:nvSpPr>
          <p:spPr>
            <a:xfrm rot="10206907">
              <a:off x="1353157" y="633246"/>
              <a:ext cx="3981478" cy="2901815"/>
            </a:xfrm>
            <a:prstGeom prst="arc">
              <a:avLst/>
            </a:prstGeom>
            <a:ln w="508000">
              <a:solidFill>
                <a:srgbClr val="59CF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chemeClr val="tx1">
                    <a:lumMod val="50000"/>
                  </a:schemeClr>
                </a:solidFill>
                <a:latin typeface="+mn-ea"/>
                <a:cs typeface="メイリオ" panose="020B0604030504040204" pitchFamily="50" charset="-128"/>
              </a:endParaRPr>
            </a:p>
          </p:txBody>
        </p:sp>
        <p:sp>
          <p:nvSpPr>
            <p:cNvPr id="62" name="Isosceles Triangle 61"/>
            <p:cNvSpPr/>
            <p:nvPr/>
          </p:nvSpPr>
          <p:spPr>
            <a:xfrm rot="4516179">
              <a:off x="3250082" y="2978683"/>
              <a:ext cx="1075372" cy="901257"/>
            </a:xfrm>
            <a:prstGeom prst="triangle">
              <a:avLst/>
            </a:prstGeom>
            <a:solidFill>
              <a:srgbClr val="59CF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lumMod val="50000"/>
                  </a:schemeClr>
                </a:solidFill>
                <a:latin typeface="+mn-ea"/>
                <a:cs typeface="メイリオ" panose="020B0604030504040204" pitchFamily="50" charset="-128"/>
              </a:endParaRPr>
            </a:p>
          </p:txBody>
        </p:sp>
      </p:grpSp>
      <p:grpSp>
        <p:nvGrpSpPr>
          <p:cNvPr id="66" name="Group 65"/>
          <p:cNvGrpSpPr/>
          <p:nvPr/>
        </p:nvGrpSpPr>
        <p:grpSpPr>
          <a:xfrm rot="475915" flipH="1">
            <a:off x="4558923" y="149603"/>
            <a:ext cx="2835178" cy="2378500"/>
            <a:chOff x="1353157" y="633246"/>
            <a:chExt cx="3981478" cy="3341024"/>
          </a:xfrm>
          <a:effectLst>
            <a:outerShdw blurRad="101600" dist="38100" dir="2700000" algn="tl" rotWithShape="0">
              <a:srgbClr val="000000">
                <a:alpha val="25000"/>
              </a:srgbClr>
            </a:outerShdw>
          </a:effectLst>
        </p:grpSpPr>
        <p:sp>
          <p:nvSpPr>
            <p:cNvPr id="67" name="Arc 66"/>
            <p:cNvSpPr/>
            <p:nvPr/>
          </p:nvSpPr>
          <p:spPr>
            <a:xfrm rot="10206907">
              <a:off x="1353157" y="633246"/>
              <a:ext cx="3981478" cy="2901815"/>
            </a:xfrm>
            <a:prstGeom prst="arc">
              <a:avLst/>
            </a:prstGeom>
            <a:ln w="508000">
              <a:solidFill>
                <a:srgbClr val="45BCE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Isosceles Triangle 67"/>
            <p:cNvSpPr/>
            <p:nvPr/>
          </p:nvSpPr>
          <p:spPr>
            <a:xfrm rot="4516179">
              <a:off x="3239725" y="2985956"/>
              <a:ext cx="1075371" cy="901257"/>
            </a:xfrm>
            <a:prstGeom prst="triangle">
              <a:avLst/>
            </a:prstGeom>
            <a:solidFill>
              <a:srgbClr val="45BC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6" name="Group 15"/>
          <p:cNvGrpSpPr/>
          <p:nvPr/>
        </p:nvGrpSpPr>
        <p:grpSpPr>
          <a:xfrm>
            <a:off x="4835660" y="1626413"/>
            <a:ext cx="3357150" cy="2044320"/>
            <a:chOff x="5721788" y="1958230"/>
            <a:chExt cx="4714489" cy="2871612"/>
          </a:xfrm>
          <a:effectLst>
            <a:outerShdw blurRad="101600" dist="38100" dir="2700000" algn="tl" rotWithShape="0">
              <a:srgbClr val="000000">
                <a:alpha val="25000"/>
              </a:srgbClr>
            </a:outerShdw>
          </a:effectLst>
        </p:grpSpPr>
        <p:sp>
          <p:nvSpPr>
            <p:cNvPr id="70" name="Arc 69"/>
            <p:cNvSpPr/>
            <p:nvPr/>
          </p:nvSpPr>
          <p:spPr>
            <a:xfrm rot="12826656" flipH="1">
              <a:off x="5721788" y="1958230"/>
              <a:ext cx="4714489" cy="2805693"/>
            </a:xfrm>
            <a:prstGeom prst="arc">
              <a:avLst>
                <a:gd name="adj1" fmla="val 16200000"/>
                <a:gd name="adj2" fmla="val 20883110"/>
              </a:avLst>
            </a:prstGeom>
            <a:ln w="508000">
              <a:solidFill>
                <a:srgbClr val="45BCE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chemeClr val="tx1">
                    <a:lumMod val="50000"/>
                  </a:schemeClr>
                </a:solidFill>
                <a:latin typeface="+mn-ea"/>
                <a:cs typeface="メイリオ" panose="020B0604030504040204" pitchFamily="50" charset="-128"/>
              </a:endParaRPr>
            </a:p>
          </p:txBody>
        </p:sp>
        <p:sp>
          <p:nvSpPr>
            <p:cNvPr id="71" name="Isosceles Triangle 70"/>
            <p:cNvSpPr/>
            <p:nvPr/>
          </p:nvSpPr>
          <p:spPr>
            <a:xfrm rot="18517384" flipH="1">
              <a:off x="6452512" y="3841527"/>
              <a:ext cx="1075372" cy="901257"/>
            </a:xfrm>
            <a:prstGeom prst="triangle">
              <a:avLst/>
            </a:prstGeom>
            <a:solidFill>
              <a:srgbClr val="45BC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lumMod val="50000"/>
                  </a:schemeClr>
                </a:solidFill>
                <a:latin typeface="+mn-ea"/>
                <a:cs typeface="メイリオ" panose="020B0604030504040204" pitchFamily="50" charset="-128"/>
              </a:endParaRPr>
            </a:p>
          </p:txBody>
        </p:sp>
      </p:gr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916" y="1135900"/>
            <a:ext cx="555767" cy="100593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7028" y="2885049"/>
            <a:ext cx="1240491" cy="940431"/>
          </a:xfrm>
          <a:prstGeom prst="rect">
            <a:avLst/>
          </a:prstGeom>
        </p:spPr>
      </p:pic>
      <p:sp>
        <p:nvSpPr>
          <p:cNvPr id="26" name="TextBox 25"/>
          <p:cNvSpPr txBox="1"/>
          <p:nvPr/>
        </p:nvSpPr>
        <p:spPr>
          <a:xfrm>
            <a:off x="730119" y="4030166"/>
            <a:ext cx="1701635" cy="307712"/>
          </a:xfrm>
          <a:prstGeom prst="rect">
            <a:avLst/>
          </a:prstGeom>
          <a:noFill/>
          <a:ln>
            <a:noFill/>
          </a:ln>
        </p:spPr>
        <p:txBody>
          <a:bodyPr wrap="none" lIns="121864" tIns="60928" rIns="121864" bIns="60928" rtlCol="0">
            <a:spAutoFit/>
          </a:bodyPr>
          <a:lstStyle/>
          <a:p>
            <a:pPr algn="ctr" defTabSz="457067"/>
            <a:r>
              <a:rPr lang="ja-JP" altLang="en-US" sz="1200" b="1" dirty="0" smtClean="0">
                <a:solidFill>
                  <a:schemeClr val="tx1">
                    <a:lumMod val="50000"/>
                  </a:schemeClr>
                </a:solidFill>
                <a:latin typeface="+mn-ea"/>
                <a:ea typeface="+mn-ea"/>
                <a:cs typeface="メイリオ" panose="020B0604030504040204" pitchFamily="50" charset="-128"/>
              </a:rPr>
              <a:t>パーソナルビデオ端末</a:t>
            </a:r>
            <a:endParaRPr lang="en-US" sz="1200" b="1" dirty="0">
              <a:solidFill>
                <a:schemeClr val="tx1">
                  <a:lumMod val="50000"/>
                </a:schemeClr>
              </a:solidFill>
              <a:latin typeface="+mn-ea"/>
              <a:ea typeface="+mn-ea"/>
              <a:cs typeface="メイリオ" panose="020B0604030504040204" pitchFamily="50" charset="-128"/>
            </a:endParaRPr>
          </a:p>
        </p:txBody>
      </p:sp>
      <p:sp>
        <p:nvSpPr>
          <p:cNvPr id="29" name="TextBox 28"/>
          <p:cNvSpPr txBox="1"/>
          <p:nvPr/>
        </p:nvSpPr>
        <p:spPr>
          <a:xfrm>
            <a:off x="4334518" y="4445947"/>
            <a:ext cx="2353641" cy="492378"/>
          </a:xfrm>
          <a:prstGeom prst="rect">
            <a:avLst/>
          </a:prstGeom>
          <a:noFill/>
          <a:ln>
            <a:noFill/>
          </a:ln>
        </p:spPr>
        <p:txBody>
          <a:bodyPr wrap="square" lIns="121864" tIns="60928" rIns="121864" bIns="60928" rtlCol="0">
            <a:spAutoFit/>
          </a:bodyPr>
          <a:lstStyle/>
          <a:p>
            <a:pPr defTabSz="457067"/>
            <a:r>
              <a:rPr lang="ja-JP" altLang="en-US" sz="1200" b="1" dirty="0" smtClean="0">
                <a:solidFill>
                  <a:schemeClr val="tx1">
                    <a:lumMod val="50000"/>
                  </a:schemeClr>
                </a:solidFill>
                <a:latin typeface="+mn-ea"/>
                <a:ea typeface="+mn-ea"/>
                <a:cs typeface="メイリオ" panose="020B0604030504040204" pitchFamily="50" charset="-128"/>
              </a:rPr>
              <a:t>他社製</a:t>
            </a:r>
            <a:r>
              <a:rPr lang="en-US" altLang="ja-JP" sz="1200" b="1" dirty="0" smtClean="0">
                <a:solidFill>
                  <a:schemeClr val="tx1">
                    <a:lumMod val="50000"/>
                  </a:schemeClr>
                </a:solidFill>
                <a:latin typeface="+mn-ea"/>
                <a:ea typeface="+mn-ea"/>
                <a:cs typeface="メイリオ" panose="020B0604030504040204" pitchFamily="50" charset="-128"/>
              </a:rPr>
              <a:t>H.323/SIP</a:t>
            </a:r>
          </a:p>
          <a:p>
            <a:pPr defTabSz="457067"/>
            <a:r>
              <a:rPr lang="ja-JP" altLang="en-US" sz="1200" b="1" dirty="0" smtClean="0">
                <a:solidFill>
                  <a:schemeClr val="tx1">
                    <a:lumMod val="50000"/>
                  </a:schemeClr>
                </a:solidFill>
                <a:latin typeface="+mn-ea"/>
                <a:ea typeface="+mn-ea"/>
                <a:cs typeface="メイリオ" panose="020B0604030504040204" pitchFamily="50" charset="-128"/>
              </a:rPr>
              <a:t>ビデオ会議端末</a:t>
            </a:r>
            <a:endParaRPr lang="en-US" sz="1200" b="1" dirty="0">
              <a:solidFill>
                <a:schemeClr val="tx1">
                  <a:lumMod val="50000"/>
                </a:schemeClr>
              </a:solidFill>
              <a:latin typeface="+mn-ea"/>
              <a:ea typeface="+mn-ea"/>
              <a:cs typeface="メイリオ" panose="020B0604030504040204" pitchFamily="50" charset="-128"/>
            </a:endParaRPr>
          </a:p>
        </p:txBody>
      </p:sp>
      <p:sp>
        <p:nvSpPr>
          <p:cNvPr id="34" name="TextBox 33"/>
          <p:cNvSpPr txBox="1"/>
          <p:nvPr/>
        </p:nvSpPr>
        <p:spPr>
          <a:xfrm>
            <a:off x="6381242" y="4249431"/>
            <a:ext cx="2447481" cy="307712"/>
          </a:xfrm>
          <a:prstGeom prst="rect">
            <a:avLst/>
          </a:prstGeom>
          <a:noFill/>
          <a:ln>
            <a:noFill/>
          </a:ln>
        </p:spPr>
        <p:txBody>
          <a:bodyPr wrap="none" lIns="121864" tIns="60928" rIns="121864" bIns="60928" rtlCol="0">
            <a:spAutoFit/>
          </a:bodyPr>
          <a:lstStyle/>
          <a:p>
            <a:pPr algn="ctr" defTabSz="457067"/>
            <a:r>
              <a:rPr lang="en-US" sz="1200" b="1" dirty="0">
                <a:solidFill>
                  <a:schemeClr val="tx1">
                    <a:lumMod val="50000"/>
                  </a:schemeClr>
                </a:solidFill>
                <a:latin typeface="+mn-ea"/>
                <a:ea typeface="+mn-ea"/>
                <a:cs typeface="メイリオ" panose="020B0604030504040204" pitchFamily="50" charset="-128"/>
              </a:rPr>
              <a:t>WebEx </a:t>
            </a:r>
            <a:r>
              <a:rPr lang="ja-JP" altLang="en-US" sz="1200" b="1" dirty="0" smtClean="0">
                <a:solidFill>
                  <a:schemeClr val="tx1">
                    <a:lumMod val="50000"/>
                  </a:schemeClr>
                </a:solidFill>
                <a:latin typeface="+mn-ea"/>
                <a:ea typeface="+mn-ea"/>
                <a:cs typeface="メイリオ" panose="020B0604030504040204" pitchFamily="50" charset="-128"/>
              </a:rPr>
              <a:t>デスクトップ</a:t>
            </a:r>
            <a:r>
              <a:rPr lang="en-US" sz="1200" b="1" dirty="0" smtClean="0">
                <a:solidFill>
                  <a:schemeClr val="tx1">
                    <a:lumMod val="50000"/>
                  </a:schemeClr>
                </a:solidFill>
                <a:latin typeface="+mn-ea"/>
                <a:ea typeface="+mn-ea"/>
                <a:cs typeface="メイリオ" panose="020B0604030504040204" pitchFamily="50" charset="-128"/>
              </a:rPr>
              <a:t>&amp; </a:t>
            </a:r>
            <a:r>
              <a:rPr lang="ja-JP" altLang="en-US" sz="1200" b="1" dirty="0" smtClean="0">
                <a:solidFill>
                  <a:schemeClr val="tx1">
                    <a:lumMod val="50000"/>
                  </a:schemeClr>
                </a:solidFill>
                <a:latin typeface="+mn-ea"/>
                <a:ea typeface="+mn-ea"/>
                <a:cs typeface="メイリオ" panose="020B0604030504040204" pitchFamily="50" charset="-128"/>
              </a:rPr>
              <a:t>モバイル用</a:t>
            </a:r>
            <a:endParaRPr lang="en-US" sz="1200" b="1" dirty="0">
              <a:solidFill>
                <a:schemeClr val="tx1">
                  <a:lumMod val="50000"/>
                </a:schemeClr>
              </a:solidFill>
              <a:latin typeface="+mn-ea"/>
              <a:ea typeface="+mn-ea"/>
              <a:cs typeface="メイリオ" panose="020B0604030504040204" pitchFamily="50" charset="-128"/>
            </a:endParaRPr>
          </a:p>
        </p:txBody>
      </p:sp>
      <p:pic>
        <p:nvPicPr>
          <p:cNvPr id="40" name="Picture 3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0885" y="1665516"/>
            <a:ext cx="1302095" cy="983250"/>
          </a:xfrm>
          <a:prstGeom prst="rect">
            <a:avLst/>
          </a:prstGeom>
        </p:spPr>
      </p:pic>
      <p:sp>
        <p:nvSpPr>
          <p:cNvPr id="43" name="TextBox 42"/>
          <p:cNvSpPr txBox="1"/>
          <p:nvPr/>
        </p:nvSpPr>
        <p:spPr>
          <a:xfrm>
            <a:off x="709708" y="1385395"/>
            <a:ext cx="2035204" cy="307712"/>
          </a:xfrm>
          <a:prstGeom prst="rect">
            <a:avLst/>
          </a:prstGeom>
          <a:noFill/>
          <a:ln>
            <a:noFill/>
          </a:ln>
        </p:spPr>
        <p:txBody>
          <a:bodyPr wrap="square" lIns="121864" tIns="60928" rIns="121864" bIns="60928" rtlCol="0">
            <a:spAutoFit/>
          </a:bodyPr>
          <a:lstStyle/>
          <a:p>
            <a:pPr algn="ctr" defTabSz="457067"/>
            <a:r>
              <a:rPr lang="ja-JP" altLang="en-US" sz="1200" b="1" dirty="0" smtClean="0">
                <a:solidFill>
                  <a:schemeClr val="tx1">
                    <a:lumMod val="50000"/>
                  </a:schemeClr>
                </a:solidFill>
                <a:latin typeface="+mn-ea"/>
                <a:ea typeface="+mn-ea"/>
                <a:cs typeface="メイリオ" panose="020B0604030504040204" pitchFamily="50" charset="-128"/>
              </a:rPr>
              <a:t>デスクトップビデオ電話</a:t>
            </a:r>
            <a:endParaRPr lang="en-US" sz="1200" b="1" dirty="0">
              <a:solidFill>
                <a:schemeClr val="tx1">
                  <a:lumMod val="50000"/>
                </a:schemeClr>
              </a:solidFill>
              <a:latin typeface="+mn-ea"/>
              <a:ea typeface="+mn-ea"/>
              <a:cs typeface="メイリオ" panose="020B0604030504040204" pitchFamily="50" charset="-128"/>
            </a:endParaRPr>
          </a:p>
        </p:txBody>
      </p:sp>
      <p:sp>
        <p:nvSpPr>
          <p:cNvPr id="45" name="TextBox 44"/>
          <p:cNvSpPr txBox="1"/>
          <p:nvPr/>
        </p:nvSpPr>
        <p:spPr>
          <a:xfrm>
            <a:off x="2844258" y="2426269"/>
            <a:ext cx="3360288" cy="750882"/>
          </a:xfrm>
          <a:prstGeom prst="rect">
            <a:avLst/>
          </a:prstGeom>
          <a:noFill/>
        </p:spPr>
        <p:txBody>
          <a:bodyPr wrap="square" lIns="194989" tIns="97490" rIns="194989" bIns="97490" rtlCol="0">
            <a:spAutoFit/>
          </a:bodyPr>
          <a:lstStyle/>
          <a:p>
            <a:pPr algn="ctr" defTabSz="1097372">
              <a:lnSpc>
                <a:spcPct val="90000"/>
              </a:lnSpc>
              <a:spcBef>
                <a:spcPct val="0"/>
              </a:spcBef>
            </a:pPr>
            <a:r>
              <a:rPr lang="en-US" sz="2000" b="1" spc="-120" dirty="0" smtClean="0">
                <a:solidFill>
                  <a:schemeClr val="bg1"/>
                </a:solidFill>
                <a:latin typeface="+mn-lt"/>
                <a:ea typeface="+mn-ea"/>
                <a:cs typeface="メイリオ" panose="020B0604030504040204" pitchFamily="50" charset="-128"/>
              </a:rPr>
              <a:t>CMR Cloud</a:t>
            </a:r>
          </a:p>
          <a:p>
            <a:pPr algn="ctr" defTabSz="1097372">
              <a:lnSpc>
                <a:spcPct val="90000"/>
              </a:lnSpc>
              <a:spcBef>
                <a:spcPct val="0"/>
              </a:spcBef>
            </a:pPr>
            <a:r>
              <a:rPr lang="en-US" sz="2000" b="1" spc="-120" dirty="0" smtClean="0">
                <a:solidFill>
                  <a:schemeClr val="bg1"/>
                </a:solidFill>
                <a:latin typeface="+mn-lt"/>
                <a:ea typeface="+mn-ea"/>
                <a:cs typeface="メイリオ" panose="020B0604030504040204" pitchFamily="50" charset="-128"/>
              </a:rPr>
              <a:t>On Webex Cloud </a:t>
            </a:r>
            <a:endParaRPr lang="en-US" sz="2000" b="1" spc="-120" dirty="0">
              <a:solidFill>
                <a:schemeClr val="bg1"/>
              </a:solidFill>
              <a:latin typeface="+mn-lt"/>
              <a:ea typeface="+mn-ea"/>
              <a:cs typeface="メイリオ" panose="020B0604030504040204" pitchFamily="50" charset="-128"/>
            </a:endParaRPr>
          </a:p>
        </p:txBody>
      </p:sp>
      <p:grpSp>
        <p:nvGrpSpPr>
          <p:cNvPr id="48" name="Group 47"/>
          <p:cNvGrpSpPr/>
          <p:nvPr/>
        </p:nvGrpSpPr>
        <p:grpSpPr>
          <a:xfrm>
            <a:off x="6551853" y="3352633"/>
            <a:ext cx="1677388" cy="884129"/>
            <a:chOff x="2765778" y="1365781"/>
            <a:chExt cx="6123066" cy="3227385"/>
          </a:xfrm>
          <a:effectLst>
            <a:outerShdw blurRad="50800" dist="38100" dir="2700000" algn="tl" rotWithShape="0">
              <a:prstClr val="black">
                <a:alpha val="40000"/>
              </a:prstClr>
            </a:outerShdw>
          </a:effectLst>
        </p:grpSpPr>
        <p:pic>
          <p:nvPicPr>
            <p:cNvPr id="49"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65778" y="1365781"/>
              <a:ext cx="6123066" cy="3227385"/>
            </a:xfrm>
            <a:prstGeom prst="rect">
              <a:avLst/>
            </a:prstGeom>
            <a:noFill/>
            <a:ln>
              <a:noFill/>
            </a:ln>
            <a:effectLst>
              <a:outerShdw blurRad="317500" dist="38100" dir="4800000" algn="tl" rotWithShape="0">
                <a:prstClr val="black">
                  <a:alpha val="16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 name="Rectangle 50"/>
            <p:cNvSpPr/>
            <p:nvPr/>
          </p:nvSpPr>
          <p:spPr>
            <a:xfrm>
              <a:off x="2769021" y="1692060"/>
              <a:ext cx="3958616" cy="2741056"/>
            </a:xfrm>
            <a:prstGeom prst="rect">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lumMod val="50000"/>
                  </a:schemeClr>
                </a:solidFill>
                <a:latin typeface="+mn-ea"/>
                <a:cs typeface="メイリオ" panose="020B0604030504040204" pitchFamily="50" charset="-128"/>
              </a:endParaRPr>
            </a:p>
          </p:txBody>
        </p:sp>
        <p:pic>
          <p:nvPicPr>
            <p:cNvPr id="52" name="Picture 5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76868" y="1683731"/>
              <a:ext cx="3907671" cy="2906132"/>
            </a:xfrm>
            <a:prstGeom prst="rect">
              <a:avLst/>
            </a:prstGeom>
          </p:spPr>
        </p:pic>
      </p:gr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42436" y="1116381"/>
            <a:ext cx="1469351" cy="1757938"/>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6216" y="1989899"/>
            <a:ext cx="354903" cy="354904"/>
          </a:xfrm>
          <a:prstGeom prst="rect">
            <a:avLst/>
          </a:prstGeom>
        </p:spPr>
      </p:pic>
      <p:pic>
        <p:nvPicPr>
          <p:cNvPr id="53" name="Picture 5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84168" y="3502067"/>
            <a:ext cx="351469" cy="351470"/>
          </a:xfrm>
          <a:prstGeom prst="rect">
            <a:avLst/>
          </a:prstGeom>
        </p:spPr>
      </p:pic>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7241" y="2887528"/>
            <a:ext cx="1688119" cy="1266090"/>
          </a:xfrm>
          <a:prstGeom prst="rect">
            <a:avLst/>
          </a:prstGeom>
        </p:spPr>
      </p:pic>
      <p:sp>
        <p:nvSpPr>
          <p:cNvPr id="30" name="TextBox 29"/>
          <p:cNvSpPr txBox="1"/>
          <p:nvPr/>
        </p:nvSpPr>
        <p:spPr>
          <a:xfrm>
            <a:off x="2686679" y="4397067"/>
            <a:ext cx="1683105" cy="492378"/>
          </a:xfrm>
          <a:prstGeom prst="rect">
            <a:avLst/>
          </a:prstGeom>
          <a:noFill/>
          <a:ln>
            <a:noFill/>
          </a:ln>
        </p:spPr>
        <p:txBody>
          <a:bodyPr wrap="none" lIns="121864" tIns="60928" rIns="121864" bIns="60928" rtlCol="0">
            <a:spAutoFit/>
          </a:bodyPr>
          <a:lstStyle/>
          <a:p>
            <a:pPr defTabSz="457067"/>
            <a:r>
              <a:rPr lang="en-US" sz="1200" b="1" dirty="0" smtClean="0">
                <a:solidFill>
                  <a:schemeClr val="tx1">
                    <a:lumMod val="50000"/>
                  </a:schemeClr>
                </a:solidFill>
                <a:latin typeface="+mn-ea"/>
                <a:ea typeface="+mn-ea"/>
                <a:cs typeface="メイリオ" panose="020B0604030504040204" pitchFamily="50" charset="-128"/>
              </a:rPr>
              <a:t>MS Lync </a:t>
            </a:r>
            <a:r>
              <a:rPr lang="en-US" sz="1200" b="1" dirty="0">
                <a:solidFill>
                  <a:schemeClr val="tx1">
                    <a:lumMod val="50000"/>
                  </a:schemeClr>
                </a:solidFill>
                <a:latin typeface="+mn-ea"/>
                <a:ea typeface="+mn-ea"/>
                <a:cs typeface="メイリオ" panose="020B0604030504040204" pitchFamily="50" charset="-128"/>
              </a:rPr>
              <a:t>2010, </a:t>
            </a:r>
            <a:r>
              <a:rPr lang="en-US" sz="1200" b="1" dirty="0" smtClean="0">
                <a:solidFill>
                  <a:schemeClr val="tx1">
                    <a:lumMod val="50000"/>
                  </a:schemeClr>
                </a:solidFill>
                <a:latin typeface="+mn-ea"/>
                <a:ea typeface="+mn-ea"/>
                <a:cs typeface="メイリオ" panose="020B0604030504040204" pitchFamily="50" charset="-128"/>
              </a:rPr>
              <a:t>2013</a:t>
            </a:r>
          </a:p>
          <a:p>
            <a:pPr defTabSz="457067"/>
            <a:r>
              <a:rPr lang="en-US" sz="1200" b="1" dirty="0" smtClean="0">
                <a:solidFill>
                  <a:schemeClr val="tx1">
                    <a:lumMod val="50000"/>
                  </a:schemeClr>
                </a:solidFill>
                <a:latin typeface="+mn-ea"/>
                <a:ea typeface="+mn-ea"/>
                <a:cs typeface="メイリオ" panose="020B0604030504040204" pitchFamily="50" charset="-128"/>
              </a:rPr>
              <a:t>   </a:t>
            </a:r>
            <a:endParaRPr lang="en-US" sz="1200" b="1" dirty="0">
              <a:solidFill>
                <a:schemeClr val="tx1">
                  <a:lumMod val="50000"/>
                </a:schemeClr>
              </a:solidFill>
              <a:latin typeface="+mn-ea"/>
              <a:ea typeface="+mn-ea"/>
              <a:cs typeface="メイリオ" panose="020B0604030504040204" pitchFamily="50" charset="-128"/>
            </a:endParaRPr>
          </a:p>
        </p:txBody>
      </p:sp>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27244" y="3756202"/>
            <a:ext cx="802223" cy="802014"/>
          </a:xfrm>
          <a:prstGeom prst="rect">
            <a:avLst/>
          </a:prstGeom>
        </p:spPr>
      </p:pic>
      <p:sp>
        <p:nvSpPr>
          <p:cNvPr id="32" name="TextBox 31"/>
          <p:cNvSpPr txBox="1"/>
          <p:nvPr/>
        </p:nvSpPr>
        <p:spPr>
          <a:xfrm>
            <a:off x="6730705" y="842332"/>
            <a:ext cx="2424743" cy="307712"/>
          </a:xfrm>
          <a:prstGeom prst="rect">
            <a:avLst/>
          </a:prstGeom>
          <a:noFill/>
          <a:ln>
            <a:noFill/>
          </a:ln>
        </p:spPr>
        <p:txBody>
          <a:bodyPr wrap="square" lIns="121864" tIns="60928" rIns="121864" bIns="60928" rtlCol="0">
            <a:spAutoFit/>
          </a:bodyPr>
          <a:lstStyle/>
          <a:p>
            <a:pPr algn="ctr" defTabSz="457067"/>
            <a:r>
              <a:rPr lang="en-US" sz="1200" b="1" dirty="0">
                <a:solidFill>
                  <a:schemeClr val="tx1">
                    <a:lumMod val="50000"/>
                  </a:schemeClr>
                </a:solidFill>
                <a:latin typeface="+mn-ea"/>
                <a:ea typeface="+mn-ea"/>
                <a:cs typeface="メイリオ" panose="020B0604030504040204" pitchFamily="50" charset="-128"/>
              </a:rPr>
              <a:t>Jabber </a:t>
            </a:r>
            <a:r>
              <a:rPr lang="en-US" sz="1200" b="1" dirty="0" smtClean="0">
                <a:solidFill>
                  <a:schemeClr val="tx1">
                    <a:lumMod val="50000"/>
                  </a:schemeClr>
                </a:solidFill>
                <a:latin typeface="+mn-ea"/>
                <a:ea typeface="+mn-ea"/>
                <a:cs typeface="メイリオ" panose="020B0604030504040204" pitchFamily="50" charset="-128"/>
              </a:rPr>
              <a:t>Desktop </a:t>
            </a:r>
            <a:r>
              <a:rPr lang="en-US" sz="1200" b="1" dirty="0">
                <a:solidFill>
                  <a:schemeClr val="tx1">
                    <a:lumMod val="50000"/>
                  </a:schemeClr>
                </a:solidFill>
                <a:latin typeface="+mn-ea"/>
                <a:ea typeface="+mn-ea"/>
                <a:cs typeface="メイリオ" panose="020B0604030504040204" pitchFamily="50" charset="-128"/>
              </a:rPr>
              <a:t>&amp; </a:t>
            </a:r>
            <a:r>
              <a:rPr lang="ja-JP" altLang="en-US" sz="1200" b="1" dirty="0" smtClean="0">
                <a:solidFill>
                  <a:schemeClr val="tx1">
                    <a:lumMod val="50000"/>
                  </a:schemeClr>
                </a:solidFill>
                <a:latin typeface="+mn-ea"/>
                <a:ea typeface="+mn-ea"/>
                <a:cs typeface="メイリオ" panose="020B0604030504040204" pitchFamily="50" charset="-128"/>
              </a:rPr>
              <a:t>モバイル用</a:t>
            </a:r>
            <a:endParaRPr lang="en-US" sz="1200" b="1" dirty="0">
              <a:solidFill>
                <a:schemeClr val="tx1">
                  <a:lumMod val="50000"/>
                </a:schemeClr>
              </a:solidFill>
              <a:latin typeface="+mn-ea"/>
              <a:ea typeface="+mn-ea"/>
              <a:cs typeface="メイリオ" panose="020B0604030504040204" pitchFamily="50" charset="-128"/>
            </a:endParaRPr>
          </a:p>
        </p:txBody>
      </p:sp>
      <p:pic>
        <p:nvPicPr>
          <p:cNvPr id="47" name="Picture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95391" y="1504652"/>
            <a:ext cx="935596" cy="935597"/>
          </a:xfrm>
          <a:prstGeom prst="rect">
            <a:avLst/>
          </a:prstGeom>
          <a:effectLst/>
        </p:spPr>
      </p:pic>
      <p:pic>
        <p:nvPicPr>
          <p:cNvPr id="44" name="Picture 2" descr="C:\Users\shosando\Documents\MyCisco\SSA\製品写真・アイコン\TANDBERG Image Library Installer - Q1 2009\TANDBERG Image Library - 2009\Symbols\Symbols at 75 percent\plcmendpoint at 75 Percen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31294" y="3972581"/>
            <a:ext cx="704479" cy="440671"/>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1"/>
          <p:cNvSpPr>
            <a:spLocks noGrp="1"/>
          </p:cNvSpPr>
          <p:nvPr>
            <p:ph type="title"/>
          </p:nvPr>
        </p:nvSpPr>
        <p:spPr>
          <a:xfrm>
            <a:off x="229713" y="217332"/>
            <a:ext cx="8588861" cy="829120"/>
          </a:xfrm>
        </p:spPr>
        <p:txBody>
          <a:bodyPr/>
          <a:lstStyle/>
          <a:p>
            <a:r>
              <a:rPr lang="en-US" altLang="ja-JP" sz="2800" b="1" dirty="0" smtClean="0">
                <a:solidFill>
                  <a:srgbClr val="2C92B6"/>
                </a:solidFill>
              </a:rPr>
              <a:t>CMR Cloud</a:t>
            </a:r>
            <a:r>
              <a:rPr lang="ja-JP" altLang="en-US" sz="2800" b="1" dirty="0">
                <a:solidFill>
                  <a:srgbClr val="2C92B6"/>
                </a:solidFill>
              </a:rPr>
              <a:t> （</a:t>
            </a:r>
            <a:r>
              <a:rPr lang="en-US" sz="2800" b="1" dirty="0" smtClean="0">
                <a:solidFill>
                  <a:srgbClr val="2C92B6"/>
                </a:solidFill>
              </a:rPr>
              <a:t>Collaboration </a:t>
            </a:r>
            <a:r>
              <a:rPr lang="en-US" sz="2800" b="1" dirty="0">
                <a:solidFill>
                  <a:srgbClr val="2C92B6"/>
                </a:solidFill>
              </a:rPr>
              <a:t>Meeting </a:t>
            </a:r>
            <a:r>
              <a:rPr lang="en-US" sz="2800" b="1" dirty="0" smtClean="0">
                <a:solidFill>
                  <a:srgbClr val="2C92B6"/>
                </a:solidFill>
              </a:rPr>
              <a:t>Room</a:t>
            </a:r>
            <a:r>
              <a:rPr lang="ja-JP" altLang="en-US" sz="2800" b="1" dirty="0" smtClean="0">
                <a:solidFill>
                  <a:srgbClr val="2C92B6"/>
                </a:solidFill>
              </a:rPr>
              <a:t>）</a:t>
            </a:r>
            <a:r>
              <a:rPr lang="en-US" sz="2800" b="1" dirty="0">
                <a:solidFill>
                  <a:srgbClr val="2C92B6"/>
                </a:solidFill>
              </a:rPr>
              <a:t/>
            </a:r>
            <a:br>
              <a:rPr lang="en-US" sz="2800" b="1" dirty="0">
                <a:solidFill>
                  <a:srgbClr val="2C92B6"/>
                </a:solidFill>
              </a:rPr>
            </a:br>
            <a:r>
              <a:rPr lang="en-US" sz="2000" b="1" dirty="0" smtClean="0">
                <a:solidFill>
                  <a:srgbClr val="2C92B6"/>
                </a:solidFill>
              </a:rPr>
              <a:t>WebEx </a:t>
            </a:r>
            <a:r>
              <a:rPr lang="en-US" sz="2000" b="1" dirty="0">
                <a:solidFill>
                  <a:srgbClr val="2C92B6"/>
                </a:solidFill>
              </a:rPr>
              <a:t>&amp; Video </a:t>
            </a:r>
            <a:r>
              <a:rPr lang="ja-JP" altLang="en-US" sz="2000" b="1" dirty="0">
                <a:solidFill>
                  <a:srgbClr val="2C92B6"/>
                </a:solidFill>
              </a:rPr>
              <a:t>端末がクラウドでつながる</a:t>
            </a:r>
            <a:r>
              <a:rPr lang="en-US" sz="2300" dirty="0">
                <a:solidFill>
                  <a:srgbClr val="2C92B6"/>
                </a:solidFill>
              </a:rPr>
              <a:t/>
            </a:r>
            <a:br>
              <a:rPr lang="en-US" sz="2300" dirty="0">
                <a:solidFill>
                  <a:srgbClr val="2C92B6"/>
                </a:solidFill>
              </a:rPr>
            </a:br>
            <a:endParaRPr lang="en-US" sz="2300" dirty="0">
              <a:solidFill>
                <a:srgbClr val="2C92B6"/>
              </a:solidFill>
            </a:endParaRPr>
          </a:p>
        </p:txBody>
      </p:sp>
    </p:spTree>
    <p:extLst>
      <p:ext uri="{BB962C8B-B14F-4D97-AF65-F5344CB8AC3E}">
        <p14:creationId xmlns:p14="http://schemas.microsoft.com/office/powerpoint/2010/main" val="2892404238"/>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rot="5400000" flipV="1">
            <a:off x="983032" y="-14721"/>
            <a:ext cx="3484478" cy="5450540"/>
          </a:xfrm>
          <a:prstGeom prst="roundRect">
            <a:avLst>
              <a:gd name="adj" fmla="val 0"/>
            </a:avLst>
          </a:prstGeom>
          <a:gradFill flip="none" rotWithShape="1">
            <a:gsLst>
              <a:gs pos="98667">
                <a:schemeClr val="bg1">
                  <a:lumMod val="75000"/>
                  <a:alpha val="44000"/>
                </a:schemeClr>
              </a:gs>
              <a:gs pos="93000">
                <a:schemeClr val="bg1">
                  <a:lumMod val="85000"/>
                  <a:alpha val="58000"/>
                </a:schemeClr>
              </a:gs>
              <a:gs pos="35000">
                <a:srgbClr val="09938C">
                  <a:shade val="67500"/>
                  <a:satMod val="115000"/>
                  <a:lumMod val="32000"/>
                  <a:lumOff val="68000"/>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815124" y="1383837"/>
            <a:ext cx="4328876" cy="238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292221" y="1787515"/>
            <a:ext cx="43837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hevron 32"/>
          <p:cNvSpPr/>
          <p:nvPr/>
        </p:nvSpPr>
        <p:spPr>
          <a:xfrm>
            <a:off x="292221" y="1265807"/>
            <a:ext cx="265398" cy="327858"/>
          </a:xfrm>
          <a:prstGeom prst="chevron">
            <a:avLst/>
          </a:prstGeom>
          <a:gradFill flip="none" rotWithShape="0">
            <a:gsLst>
              <a:gs pos="14000">
                <a:schemeClr val="tx1">
                  <a:lumMod val="60000"/>
                  <a:lumOff val="40000"/>
                </a:schemeClr>
              </a:gs>
              <a:gs pos="99333">
                <a:srgbClr val="00479A"/>
              </a:gs>
            </a:gsLst>
            <a:lin ang="6000000" scaled="0"/>
            <a:tileRect/>
          </a:gradFill>
          <a:ln>
            <a:gradFill>
              <a:gsLst>
                <a:gs pos="0">
                  <a:schemeClr val="accent1">
                    <a:tint val="66000"/>
                    <a:satMod val="160000"/>
                    <a:alpha val="0"/>
                  </a:schemeClr>
                </a:gs>
                <a:gs pos="50000">
                  <a:schemeClr val="tx1">
                    <a:lumMod val="75000"/>
                  </a:schemeClr>
                </a:gs>
                <a:gs pos="100000">
                  <a:schemeClr val="accent1">
                    <a:tint val="23500"/>
                    <a:satMod val="160000"/>
                  </a:schemeClr>
                </a:gs>
              </a:gsLst>
              <a:lin ang="5400000" scaled="0"/>
            </a:gradFill>
          </a:ln>
          <a:effectLst>
            <a:outerShdw blurRad="63500" sx="101000" sy="101000" algn="ctr"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dirty="0">
              <a:solidFill>
                <a:schemeClr val="lt1"/>
              </a:solidFill>
              <a:latin typeface="+mn-ea"/>
            </a:endParaRPr>
          </a:p>
        </p:txBody>
      </p:sp>
      <p:sp>
        <p:nvSpPr>
          <p:cNvPr id="37" name="Chevron 36"/>
          <p:cNvSpPr/>
          <p:nvPr/>
        </p:nvSpPr>
        <p:spPr>
          <a:xfrm>
            <a:off x="292221" y="2132898"/>
            <a:ext cx="265398" cy="327858"/>
          </a:xfrm>
          <a:prstGeom prst="chevron">
            <a:avLst/>
          </a:prstGeom>
          <a:gradFill flip="none" rotWithShape="0">
            <a:gsLst>
              <a:gs pos="14000">
                <a:schemeClr val="tx1">
                  <a:lumMod val="60000"/>
                  <a:lumOff val="40000"/>
                </a:schemeClr>
              </a:gs>
              <a:gs pos="99333">
                <a:srgbClr val="00479A"/>
              </a:gs>
            </a:gsLst>
            <a:lin ang="6000000" scaled="0"/>
            <a:tileRect/>
          </a:gradFill>
          <a:ln>
            <a:gradFill>
              <a:gsLst>
                <a:gs pos="0">
                  <a:schemeClr val="accent1">
                    <a:tint val="66000"/>
                    <a:satMod val="160000"/>
                    <a:alpha val="0"/>
                  </a:schemeClr>
                </a:gs>
                <a:gs pos="50000">
                  <a:schemeClr val="tx1">
                    <a:lumMod val="75000"/>
                  </a:schemeClr>
                </a:gs>
                <a:gs pos="100000">
                  <a:schemeClr val="accent1">
                    <a:tint val="23500"/>
                    <a:satMod val="160000"/>
                  </a:schemeClr>
                </a:gs>
              </a:gsLst>
              <a:lin ang="5400000" scaled="0"/>
            </a:gradFill>
          </a:ln>
          <a:effectLst>
            <a:outerShdw blurRad="63500" sx="101000" sy="101000" algn="ctr"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dirty="0">
              <a:solidFill>
                <a:schemeClr val="lt1"/>
              </a:solidFill>
              <a:latin typeface="+mn-ea"/>
            </a:endParaRPr>
          </a:p>
        </p:txBody>
      </p:sp>
      <p:sp>
        <p:nvSpPr>
          <p:cNvPr id="40" name="Chevron 39"/>
          <p:cNvSpPr/>
          <p:nvPr/>
        </p:nvSpPr>
        <p:spPr>
          <a:xfrm>
            <a:off x="292221" y="2771508"/>
            <a:ext cx="265398" cy="327858"/>
          </a:xfrm>
          <a:prstGeom prst="chevron">
            <a:avLst/>
          </a:prstGeom>
          <a:gradFill flip="none" rotWithShape="0">
            <a:gsLst>
              <a:gs pos="14000">
                <a:schemeClr val="tx1">
                  <a:lumMod val="60000"/>
                  <a:lumOff val="40000"/>
                </a:schemeClr>
              </a:gs>
              <a:gs pos="99333">
                <a:srgbClr val="00479A"/>
              </a:gs>
            </a:gsLst>
            <a:lin ang="6000000" scaled="0"/>
            <a:tileRect/>
          </a:gradFill>
          <a:ln>
            <a:gradFill>
              <a:gsLst>
                <a:gs pos="0">
                  <a:schemeClr val="accent1">
                    <a:tint val="66000"/>
                    <a:satMod val="160000"/>
                    <a:alpha val="0"/>
                  </a:schemeClr>
                </a:gs>
                <a:gs pos="50000">
                  <a:schemeClr val="tx1">
                    <a:lumMod val="75000"/>
                  </a:schemeClr>
                </a:gs>
                <a:gs pos="100000">
                  <a:schemeClr val="accent1">
                    <a:tint val="23500"/>
                    <a:satMod val="160000"/>
                  </a:schemeClr>
                </a:gs>
              </a:gsLst>
              <a:lin ang="5400000" scaled="0"/>
            </a:gradFill>
          </a:ln>
          <a:effectLst>
            <a:outerShdw blurRad="63500" sx="101000" sy="101000" algn="ctr"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dirty="0">
              <a:solidFill>
                <a:schemeClr val="lt1"/>
              </a:solidFill>
              <a:latin typeface="+mn-ea"/>
            </a:endParaRPr>
          </a:p>
        </p:txBody>
      </p:sp>
      <p:sp>
        <p:nvSpPr>
          <p:cNvPr id="43" name="Chevron 42"/>
          <p:cNvSpPr/>
          <p:nvPr/>
        </p:nvSpPr>
        <p:spPr>
          <a:xfrm>
            <a:off x="292221" y="3410118"/>
            <a:ext cx="265398" cy="327858"/>
          </a:xfrm>
          <a:prstGeom prst="chevron">
            <a:avLst/>
          </a:prstGeom>
          <a:gradFill flip="none" rotWithShape="0">
            <a:gsLst>
              <a:gs pos="14000">
                <a:schemeClr val="tx1">
                  <a:lumMod val="60000"/>
                  <a:lumOff val="40000"/>
                </a:schemeClr>
              </a:gs>
              <a:gs pos="99333">
                <a:srgbClr val="00479A"/>
              </a:gs>
            </a:gsLst>
            <a:lin ang="6000000" scaled="0"/>
            <a:tileRect/>
          </a:gradFill>
          <a:ln>
            <a:gradFill>
              <a:gsLst>
                <a:gs pos="0">
                  <a:schemeClr val="accent1">
                    <a:tint val="66000"/>
                    <a:satMod val="160000"/>
                    <a:alpha val="0"/>
                  </a:schemeClr>
                </a:gs>
                <a:gs pos="50000">
                  <a:schemeClr val="tx1">
                    <a:lumMod val="75000"/>
                  </a:schemeClr>
                </a:gs>
                <a:gs pos="100000">
                  <a:schemeClr val="accent1">
                    <a:tint val="23500"/>
                    <a:satMod val="160000"/>
                  </a:schemeClr>
                </a:gs>
              </a:gsLst>
              <a:lin ang="5400000" scaled="0"/>
            </a:gradFill>
          </a:ln>
          <a:effectLst>
            <a:outerShdw blurRad="63500" sx="101000" sy="101000" algn="ctr"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dirty="0">
              <a:solidFill>
                <a:schemeClr val="lt1"/>
              </a:solidFill>
              <a:latin typeface="+mn-ea"/>
            </a:endParaRPr>
          </a:p>
        </p:txBody>
      </p:sp>
      <p:sp>
        <p:nvSpPr>
          <p:cNvPr id="44" name="TextBox 43"/>
          <p:cNvSpPr txBox="1"/>
          <p:nvPr/>
        </p:nvSpPr>
        <p:spPr>
          <a:xfrm>
            <a:off x="623515" y="1857930"/>
            <a:ext cx="3829733" cy="854056"/>
          </a:xfrm>
          <a:prstGeom prst="rect">
            <a:avLst/>
          </a:prstGeom>
          <a:noFill/>
        </p:spPr>
        <p:txBody>
          <a:bodyPr wrap="square" lIns="91428" tIns="45714" rIns="91428" bIns="45714" rtlCol="0" anchor="ctr">
            <a:spAutoFit/>
          </a:bodyPr>
          <a:lstStyle/>
          <a:p>
            <a:pPr defTabSz="457147"/>
            <a:r>
              <a:rPr lang="ja-JP" altLang="en-US" sz="1400" b="1" dirty="0">
                <a:solidFill>
                  <a:schemeClr val="tx1">
                    <a:lumMod val="50000"/>
                  </a:schemeClr>
                </a:solidFill>
                <a:latin typeface="+mn-ea"/>
                <a:ea typeface="+mn-ea"/>
              </a:rPr>
              <a:t>ビデオ会議端末は何を使えばいいの？</a:t>
            </a:r>
            <a:endParaRPr lang="en-US" altLang="ja-JP" sz="1400" b="1" dirty="0">
              <a:solidFill>
                <a:schemeClr val="tx1">
                  <a:lumMod val="50000"/>
                </a:schemeClr>
              </a:solidFill>
              <a:latin typeface="+mn-ea"/>
              <a:ea typeface="+mn-ea"/>
            </a:endParaRPr>
          </a:p>
          <a:p>
            <a:pPr defTabSz="457147"/>
            <a:r>
              <a:rPr lang="en-US" altLang="ja-JP" sz="1200" b="1" dirty="0">
                <a:solidFill>
                  <a:schemeClr val="tx1">
                    <a:lumMod val="50000"/>
                  </a:schemeClr>
                </a:solidFill>
                <a:latin typeface="+mn-lt"/>
                <a:ea typeface="+mn-ea"/>
              </a:rPr>
              <a:t>Cisco </a:t>
            </a:r>
            <a:r>
              <a:rPr lang="ja-JP" altLang="en-US" sz="1200" b="1" dirty="0">
                <a:solidFill>
                  <a:schemeClr val="tx1">
                    <a:lumMod val="50000"/>
                  </a:schemeClr>
                </a:solidFill>
                <a:latin typeface="+mn-ea"/>
                <a:ea typeface="+mn-ea"/>
              </a:rPr>
              <a:t>製のビデオ会議端末、ビデオ対応の</a:t>
            </a:r>
            <a:endParaRPr lang="en-US" altLang="ja-JP" sz="1200" b="1" dirty="0">
              <a:solidFill>
                <a:schemeClr val="tx1">
                  <a:lumMod val="50000"/>
                </a:schemeClr>
              </a:solidFill>
              <a:latin typeface="+mn-ea"/>
              <a:ea typeface="+mn-ea"/>
            </a:endParaRPr>
          </a:p>
          <a:p>
            <a:pPr defTabSz="457147"/>
            <a:r>
              <a:rPr lang="en-US" altLang="ja-JP" sz="1200" b="1" dirty="0">
                <a:solidFill>
                  <a:schemeClr val="tx1">
                    <a:lumMod val="50000"/>
                  </a:schemeClr>
                </a:solidFill>
                <a:latin typeface="+mn-ea"/>
                <a:ea typeface="+mn-ea"/>
              </a:rPr>
              <a:t>IP </a:t>
            </a:r>
            <a:r>
              <a:rPr lang="ja-JP" altLang="en-US" sz="1200" b="1" dirty="0">
                <a:solidFill>
                  <a:schemeClr val="tx1">
                    <a:lumMod val="50000"/>
                  </a:schemeClr>
                </a:solidFill>
                <a:latin typeface="+mn-ea"/>
                <a:ea typeface="+mn-ea"/>
              </a:rPr>
              <a:t>電話は全てサポート。</a:t>
            </a:r>
            <a:r>
              <a:rPr lang="en-US" altLang="ja-JP" sz="1200" b="1" dirty="0">
                <a:solidFill>
                  <a:schemeClr val="tx1">
                    <a:lumMod val="50000"/>
                  </a:schemeClr>
                </a:solidFill>
                <a:latin typeface="+mn-ea"/>
                <a:ea typeface="+mn-ea"/>
              </a:rPr>
              <a:t>URI </a:t>
            </a:r>
            <a:r>
              <a:rPr lang="ja-JP" altLang="en-US" sz="1200" b="1" dirty="0">
                <a:solidFill>
                  <a:schemeClr val="tx1">
                    <a:lumMod val="50000"/>
                  </a:schemeClr>
                </a:solidFill>
                <a:latin typeface="+mn-ea"/>
                <a:ea typeface="+mn-ea"/>
              </a:rPr>
              <a:t>コールに対応できる他社製での接続も可能です。</a:t>
            </a:r>
            <a:endParaRPr lang="en-US" altLang="ja-JP" sz="1200" b="1" dirty="0">
              <a:solidFill>
                <a:schemeClr val="tx1">
                  <a:lumMod val="50000"/>
                </a:schemeClr>
              </a:solidFill>
              <a:latin typeface="+mn-ea"/>
              <a:ea typeface="+mn-ea"/>
            </a:endParaRPr>
          </a:p>
        </p:txBody>
      </p:sp>
      <p:cxnSp>
        <p:nvCxnSpPr>
          <p:cNvPr id="50" name="Straight Connector 49"/>
          <p:cNvCxnSpPr/>
          <p:nvPr/>
        </p:nvCxnSpPr>
        <p:spPr>
          <a:xfrm>
            <a:off x="288677" y="2672666"/>
            <a:ext cx="43837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8677" y="3383602"/>
            <a:ext cx="43837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92221" y="4071560"/>
            <a:ext cx="43837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1"/>
          <p:cNvSpPr txBox="1">
            <a:spLocks/>
          </p:cNvSpPr>
          <p:nvPr/>
        </p:nvSpPr>
        <p:spPr>
          <a:xfrm>
            <a:off x="197899" y="4239491"/>
            <a:ext cx="8848565" cy="748145"/>
          </a:xfrm>
          <a:prstGeom prst="rect">
            <a:avLst/>
          </a:prstGeom>
          <a:solidFill>
            <a:schemeClr val="accent6"/>
          </a:solidFill>
        </p:spPr>
        <p:txBody>
          <a:bodyPr lIns="91436" tIns="45718" rIns="91436" bIns="45718">
            <a:noAutofit/>
          </a:bodyPr>
          <a:lstStyle>
            <a:lvl1pPr marL="288925" indent="-231775" algn="l" defTabSz="685891" rtl="0" eaLnBrk="1" latinLnBrk="0" hangingPunct="1">
              <a:lnSpc>
                <a:spcPct val="95000"/>
              </a:lnSpc>
              <a:spcBef>
                <a:spcPts val="1110"/>
              </a:spcBef>
              <a:buClr>
                <a:schemeClr val="tx2"/>
              </a:buClr>
              <a:buSzPct val="80000"/>
              <a:buFont typeface="Wingdings" panose="05000000000000000000" pitchFamily="2" charset="2"/>
              <a:buChar char="§"/>
              <a:tabLst/>
              <a:defRPr lang="en-US" sz="2000" b="0" i="0" kern="1200">
                <a:solidFill>
                  <a:schemeClr val="tx2"/>
                </a:solidFill>
                <a:latin typeface="+mn-lt"/>
                <a:ea typeface="+mn-ea"/>
                <a:cs typeface="CiscoSans ExtraLight"/>
              </a:defRPr>
            </a:lvl1pPr>
            <a:lvl2pPr marL="517525" indent="-215900" algn="l" defTabSz="685891" rtl="0" eaLnBrk="1" latinLnBrk="0" hangingPunct="1">
              <a:lnSpc>
                <a:spcPct val="95000"/>
              </a:lnSpc>
              <a:spcBef>
                <a:spcPts val="450"/>
              </a:spcBef>
              <a:buClr>
                <a:schemeClr val="tx2"/>
              </a:buClr>
              <a:buSzPct val="80000"/>
              <a:buFont typeface="Wingdings" panose="05000000000000000000" pitchFamily="2" charset="2"/>
              <a:buChar char="§"/>
              <a:defRPr lang="en-US" sz="1800" b="0" i="0" kern="1200">
                <a:solidFill>
                  <a:schemeClr val="tx2"/>
                </a:solidFill>
                <a:latin typeface="+mn-lt"/>
                <a:ea typeface="+mn-ea"/>
                <a:cs typeface="CiscoSans ExtraLight"/>
              </a:defRPr>
            </a:lvl2pPr>
            <a:lvl3pPr marL="749300"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3pPr>
            <a:lvl4pPr marL="919163"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400" b="0" i="0" kern="1200">
                <a:solidFill>
                  <a:schemeClr val="tx2"/>
                </a:solidFill>
                <a:latin typeface="+mn-lt"/>
                <a:ea typeface="+mn-ea"/>
                <a:cs typeface="CiscoSans ExtraLight"/>
              </a:defRPr>
            </a:lvl4pPr>
            <a:lvl5pPr marL="1082675" indent="-171450" algn="l" defTabSz="685891" rtl="0" eaLnBrk="1" latinLnBrk="0" hangingPunct="1">
              <a:lnSpc>
                <a:spcPct val="95000"/>
              </a:lnSpc>
              <a:spcBef>
                <a:spcPts val="630"/>
              </a:spcBef>
              <a:buClr>
                <a:schemeClr val="tx2"/>
              </a:buClr>
              <a:buSzPct val="80000"/>
              <a:buFont typeface="Wingdings" panose="05000000000000000000" pitchFamily="2" charset="2"/>
              <a:buChar char="§"/>
              <a:defRPr lang="en-US" sz="1200" b="0" i="0" kern="1200">
                <a:solidFill>
                  <a:schemeClr val="tx2"/>
                </a:solidFill>
                <a:latin typeface="+mn-lt"/>
                <a:ea typeface="+mn-ea"/>
                <a:cs typeface="CiscoSans ExtraLight"/>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5" indent="0" algn="ctr" defTabSz="457147">
              <a:buNone/>
            </a:pPr>
            <a:r>
              <a:rPr lang="ja-JP" altLang="en-US" sz="1600" b="1" dirty="0" smtClean="0">
                <a:solidFill>
                  <a:schemeClr val="bg1"/>
                </a:solidFill>
                <a:latin typeface="CiscoSansTT Light"/>
                <a:cs typeface="+mn-cs"/>
              </a:rPr>
              <a:t>マーケット</a:t>
            </a:r>
            <a:r>
              <a:rPr lang="ja-JP" altLang="en-US" sz="1600" b="1" dirty="0">
                <a:solidFill>
                  <a:schemeClr val="bg1"/>
                </a:solidFill>
                <a:latin typeface="CiscoSansTT Light"/>
                <a:cs typeface="+mn-cs"/>
              </a:rPr>
              <a:t>をリードする</a:t>
            </a:r>
            <a:r>
              <a:rPr lang="en-US" altLang="ja-JP" sz="1600" b="1" dirty="0">
                <a:solidFill>
                  <a:schemeClr val="bg1"/>
                </a:solidFill>
                <a:latin typeface="CiscoSansTT Light"/>
                <a:cs typeface="+mn-cs"/>
              </a:rPr>
              <a:t> </a:t>
            </a:r>
            <a:r>
              <a:rPr lang="en-US" altLang="ja-JP" sz="1600" b="1" dirty="0" err="1">
                <a:solidFill>
                  <a:schemeClr val="bg1"/>
                </a:solidFill>
                <a:cs typeface="+mn-cs"/>
              </a:rPr>
              <a:t>WebEX</a:t>
            </a:r>
            <a:r>
              <a:rPr lang="en-US" altLang="ja-JP" sz="1600" b="1" dirty="0">
                <a:solidFill>
                  <a:schemeClr val="bg1"/>
                </a:solidFill>
                <a:latin typeface="CiscoSansTT Light"/>
                <a:cs typeface="+mn-cs"/>
              </a:rPr>
              <a:t> </a:t>
            </a:r>
            <a:r>
              <a:rPr lang="ja-JP" altLang="en-US" sz="1600" b="1" dirty="0">
                <a:solidFill>
                  <a:schemeClr val="bg1"/>
                </a:solidFill>
                <a:latin typeface="CiscoSansTT Light"/>
                <a:cs typeface="+mn-cs"/>
              </a:rPr>
              <a:t>と シスコビデオ会議ソリューションがシームレスに接続。</a:t>
            </a:r>
            <a:endParaRPr lang="en-US" altLang="ja-JP" sz="1600" b="1" dirty="0">
              <a:solidFill>
                <a:schemeClr val="bg1"/>
              </a:solidFill>
              <a:latin typeface="CiscoSansTT Light"/>
              <a:cs typeface="+mn-cs"/>
            </a:endParaRPr>
          </a:p>
          <a:p>
            <a:pPr marL="57135" indent="0" algn="ctr" defTabSz="457147">
              <a:buNone/>
            </a:pPr>
            <a:r>
              <a:rPr lang="ja-JP" altLang="en-US" sz="1600" b="1" dirty="0">
                <a:solidFill>
                  <a:schemeClr val="bg1"/>
                </a:solidFill>
                <a:latin typeface="CiscoSansTT Light"/>
                <a:cs typeface="+mn-cs"/>
              </a:rPr>
              <a:t>あらゆる場面でビデオを活用したビジネスの拡大を実現します。</a:t>
            </a:r>
            <a:endParaRPr lang="ja-JP" altLang="en-US" sz="1600" b="1" dirty="0">
              <a:solidFill>
                <a:schemeClr val="bg1"/>
              </a:solidFill>
            </a:endParaRPr>
          </a:p>
        </p:txBody>
      </p:sp>
      <p:sp>
        <p:nvSpPr>
          <p:cNvPr id="20" name="TextBox 19"/>
          <p:cNvSpPr txBox="1"/>
          <p:nvPr/>
        </p:nvSpPr>
        <p:spPr>
          <a:xfrm>
            <a:off x="680310" y="1060411"/>
            <a:ext cx="4134814" cy="738652"/>
          </a:xfrm>
          <a:prstGeom prst="rect">
            <a:avLst/>
          </a:prstGeom>
          <a:noFill/>
        </p:spPr>
        <p:txBody>
          <a:bodyPr wrap="square" lIns="91428" tIns="45714" rIns="91428" bIns="45714" rtlCol="0" anchor="ctr">
            <a:spAutoFit/>
          </a:bodyPr>
          <a:lstStyle/>
          <a:p>
            <a:pPr defTabSz="457147"/>
            <a:r>
              <a:rPr lang="ja-JP" altLang="en-US" sz="1400" b="1" dirty="0" smtClean="0">
                <a:solidFill>
                  <a:schemeClr val="tx1">
                    <a:lumMod val="50000"/>
                  </a:schemeClr>
                </a:solidFill>
                <a:latin typeface="+mn-ea"/>
                <a:ea typeface="+mn-ea"/>
              </a:rPr>
              <a:t>部屋</a:t>
            </a:r>
            <a:r>
              <a:rPr lang="ja-JP" altLang="en-US" sz="1400" b="1" dirty="0">
                <a:solidFill>
                  <a:schemeClr val="tx1">
                    <a:lumMod val="50000"/>
                  </a:schemeClr>
                </a:solidFill>
                <a:latin typeface="+mn-ea"/>
                <a:ea typeface="+mn-ea"/>
              </a:rPr>
              <a:t>に何人参加できるの？最大参加者数は？</a:t>
            </a:r>
            <a:endParaRPr lang="en-US" altLang="ja-JP" sz="1400" b="1" dirty="0">
              <a:solidFill>
                <a:schemeClr val="tx1">
                  <a:lumMod val="50000"/>
                </a:schemeClr>
              </a:solidFill>
              <a:latin typeface="+mn-ea"/>
              <a:ea typeface="+mn-ea"/>
            </a:endParaRPr>
          </a:p>
          <a:p>
            <a:pPr defTabSz="457147"/>
            <a:r>
              <a:rPr lang="ja-JP" altLang="en-US" sz="1400" b="1" dirty="0">
                <a:solidFill>
                  <a:schemeClr val="tx1">
                    <a:lumMod val="50000"/>
                  </a:schemeClr>
                </a:solidFill>
                <a:latin typeface="+mn-ea"/>
                <a:ea typeface="+mn-ea"/>
              </a:rPr>
              <a:t>ビデオ会議端末：最大 </a:t>
            </a:r>
            <a:r>
              <a:rPr lang="en-US" altLang="ja-JP" sz="1400" b="1" dirty="0">
                <a:solidFill>
                  <a:schemeClr val="tx1">
                    <a:lumMod val="50000"/>
                  </a:schemeClr>
                </a:solidFill>
                <a:latin typeface="+mn-ea"/>
                <a:ea typeface="+mn-ea"/>
              </a:rPr>
              <a:t>25</a:t>
            </a:r>
          </a:p>
          <a:p>
            <a:pPr defTabSz="457147"/>
            <a:r>
              <a:rPr lang="en-US" altLang="ja-JP" sz="1200" b="1" dirty="0">
                <a:solidFill>
                  <a:schemeClr val="tx1">
                    <a:lumMod val="50000"/>
                  </a:schemeClr>
                </a:solidFill>
                <a:latin typeface="+mn-lt"/>
                <a:ea typeface="+mn-ea"/>
                <a:cs typeface="+mn-cs"/>
              </a:rPr>
              <a:t>WebEx </a:t>
            </a:r>
            <a:r>
              <a:rPr lang="en-US" altLang="ja-JP" sz="1400" b="1" dirty="0">
                <a:solidFill>
                  <a:schemeClr val="tx1">
                    <a:lumMod val="50000"/>
                  </a:schemeClr>
                </a:solidFill>
                <a:latin typeface="+mn-ea"/>
                <a:ea typeface="+mn-ea"/>
                <a:cs typeface="+mn-cs"/>
              </a:rPr>
              <a:t>: 25 </a:t>
            </a:r>
            <a:r>
              <a:rPr lang="ja-JP" altLang="en-US" sz="1400" b="1" dirty="0">
                <a:solidFill>
                  <a:schemeClr val="tx1">
                    <a:lumMod val="50000"/>
                  </a:schemeClr>
                </a:solidFill>
                <a:latin typeface="+mn-ea"/>
                <a:ea typeface="+mn-ea"/>
                <a:cs typeface="+mn-cs"/>
              </a:rPr>
              <a:t>～ 最大 </a:t>
            </a:r>
            <a:r>
              <a:rPr lang="en-US" altLang="ja-JP" sz="1400" b="1" dirty="0">
                <a:solidFill>
                  <a:schemeClr val="tx1">
                    <a:lumMod val="50000"/>
                  </a:schemeClr>
                </a:solidFill>
                <a:latin typeface="+mn-ea"/>
                <a:ea typeface="+mn-ea"/>
              </a:rPr>
              <a:t>500 </a:t>
            </a:r>
            <a:r>
              <a:rPr lang="en-US" altLang="ja-JP" sz="600" b="1" dirty="0">
                <a:solidFill>
                  <a:schemeClr val="tx1">
                    <a:lumMod val="50000"/>
                  </a:schemeClr>
                </a:solidFill>
                <a:latin typeface="+mn-ea"/>
                <a:ea typeface="+mn-ea"/>
              </a:rPr>
              <a:t>(</a:t>
            </a:r>
            <a:r>
              <a:rPr lang="ja-JP" altLang="en-US" sz="600" b="1" dirty="0">
                <a:solidFill>
                  <a:schemeClr val="tx1">
                    <a:lumMod val="50000"/>
                  </a:schemeClr>
                </a:solidFill>
                <a:latin typeface="+mn-ea"/>
                <a:ea typeface="+mn-ea"/>
              </a:rPr>
              <a:t>音声のみであれば</a:t>
            </a:r>
            <a:r>
              <a:rPr lang="en-US" altLang="ja-JP" sz="600" b="1" dirty="0">
                <a:solidFill>
                  <a:schemeClr val="tx1">
                    <a:lumMod val="50000"/>
                  </a:schemeClr>
                </a:solidFill>
                <a:latin typeface="+mn-ea"/>
                <a:ea typeface="+mn-ea"/>
              </a:rPr>
              <a:t>1,000)</a:t>
            </a:r>
          </a:p>
        </p:txBody>
      </p:sp>
      <p:sp>
        <p:nvSpPr>
          <p:cNvPr id="21" name="TextBox 20"/>
          <p:cNvSpPr txBox="1"/>
          <p:nvPr/>
        </p:nvSpPr>
        <p:spPr>
          <a:xfrm>
            <a:off x="565681" y="2699422"/>
            <a:ext cx="4249443" cy="677096"/>
          </a:xfrm>
          <a:prstGeom prst="rect">
            <a:avLst/>
          </a:prstGeom>
          <a:noFill/>
        </p:spPr>
        <p:txBody>
          <a:bodyPr wrap="square" lIns="91428" tIns="45714" rIns="91428" bIns="45714" rtlCol="0" anchor="ctr">
            <a:spAutoFit/>
          </a:bodyPr>
          <a:lstStyle/>
          <a:p>
            <a:pPr defTabSz="457147"/>
            <a:r>
              <a:rPr lang="en-US" altLang="ja-JP" sz="1400" b="1" dirty="0">
                <a:solidFill>
                  <a:schemeClr val="tx1">
                    <a:lumMod val="50000"/>
                  </a:schemeClr>
                </a:solidFill>
                <a:latin typeface="+mn-ea"/>
                <a:ea typeface="+mn-ea"/>
              </a:rPr>
              <a:t> </a:t>
            </a:r>
            <a:r>
              <a:rPr lang="ja-JP" altLang="en-US" sz="1400" b="1" dirty="0">
                <a:solidFill>
                  <a:schemeClr val="tx1">
                    <a:lumMod val="50000"/>
                  </a:schemeClr>
                </a:solidFill>
                <a:latin typeface="+mn-ea"/>
                <a:ea typeface="+mn-ea"/>
              </a:rPr>
              <a:t>外出中の社員や社外のお客様もつなげられるの？</a:t>
            </a:r>
            <a:endParaRPr lang="en-US" altLang="ja-JP" sz="1400" b="1" dirty="0">
              <a:solidFill>
                <a:schemeClr val="tx1">
                  <a:lumMod val="50000"/>
                </a:schemeClr>
              </a:solidFill>
              <a:latin typeface="+mn-ea"/>
              <a:ea typeface="+mn-ea"/>
            </a:endParaRPr>
          </a:p>
          <a:p>
            <a:pPr defTabSz="457147"/>
            <a:r>
              <a:rPr lang="ja-JP" altLang="en-US" sz="1200" b="1" dirty="0">
                <a:solidFill>
                  <a:schemeClr val="tx1">
                    <a:lumMod val="50000"/>
                  </a:schemeClr>
                </a:solidFill>
                <a:latin typeface="+mn-ea"/>
                <a:ea typeface="+mn-ea"/>
              </a:rPr>
              <a:t>インターネットにつながる ビデオ会議端末や</a:t>
            </a:r>
            <a:r>
              <a:rPr lang="en-US" altLang="ja-JP" sz="1200" b="1" dirty="0">
                <a:solidFill>
                  <a:schemeClr val="tx1">
                    <a:lumMod val="50000"/>
                  </a:schemeClr>
                </a:solidFill>
                <a:latin typeface="+mn-lt"/>
                <a:ea typeface="+mn-ea"/>
              </a:rPr>
              <a:t>PC</a:t>
            </a:r>
            <a:r>
              <a:rPr lang="en-US" altLang="ja-JP" sz="1200" b="1" dirty="0">
                <a:solidFill>
                  <a:schemeClr val="tx1">
                    <a:lumMod val="50000"/>
                  </a:schemeClr>
                </a:solidFill>
                <a:latin typeface="+mn-ea"/>
                <a:ea typeface="+mn-ea"/>
              </a:rPr>
              <a:t>,</a:t>
            </a:r>
            <a:r>
              <a:rPr lang="ja-JP" altLang="en-US" sz="1200" b="1" dirty="0">
                <a:solidFill>
                  <a:schemeClr val="tx1">
                    <a:lumMod val="50000"/>
                  </a:schemeClr>
                </a:solidFill>
                <a:latin typeface="+mn-ea"/>
                <a:ea typeface="+mn-ea"/>
              </a:rPr>
              <a:t>スマホがあれば簡単に接続が可能です。</a:t>
            </a:r>
          </a:p>
        </p:txBody>
      </p:sp>
      <p:sp>
        <p:nvSpPr>
          <p:cNvPr id="24" name="TextBox 23"/>
          <p:cNvSpPr txBox="1"/>
          <p:nvPr/>
        </p:nvSpPr>
        <p:spPr>
          <a:xfrm>
            <a:off x="540035" y="3434828"/>
            <a:ext cx="4110281" cy="677096"/>
          </a:xfrm>
          <a:prstGeom prst="rect">
            <a:avLst/>
          </a:prstGeom>
          <a:noFill/>
        </p:spPr>
        <p:txBody>
          <a:bodyPr wrap="square" lIns="91428" tIns="45714" rIns="91428" bIns="45714" rtlCol="0" anchor="ctr">
            <a:spAutoFit/>
          </a:bodyPr>
          <a:lstStyle/>
          <a:p>
            <a:pPr defTabSz="457147"/>
            <a:r>
              <a:rPr lang="en-US" altLang="ja-JP" sz="1400" b="1" dirty="0">
                <a:solidFill>
                  <a:schemeClr val="tx1">
                    <a:lumMod val="50000"/>
                  </a:schemeClr>
                </a:solidFill>
                <a:latin typeface="+mn-ea"/>
                <a:ea typeface="+mn-ea"/>
              </a:rPr>
              <a:t> </a:t>
            </a:r>
            <a:r>
              <a:rPr lang="ja-JP" altLang="en-US" sz="1400" b="1" dirty="0">
                <a:solidFill>
                  <a:schemeClr val="tx1">
                    <a:lumMod val="50000"/>
                  </a:schemeClr>
                </a:solidFill>
                <a:latin typeface="+mn-ea"/>
                <a:ea typeface="+mn-ea"/>
              </a:rPr>
              <a:t>どうすれば利用できるの？</a:t>
            </a:r>
            <a:endParaRPr lang="en-US" altLang="ja-JP" sz="1400" b="1" dirty="0">
              <a:solidFill>
                <a:schemeClr val="tx1">
                  <a:lumMod val="50000"/>
                </a:schemeClr>
              </a:solidFill>
              <a:latin typeface="+mn-ea"/>
              <a:ea typeface="+mn-ea"/>
            </a:endParaRPr>
          </a:p>
          <a:p>
            <a:pPr defTabSz="457147"/>
            <a:r>
              <a:rPr lang="en-US" altLang="ja-JP" sz="1200" b="1" dirty="0">
                <a:solidFill>
                  <a:schemeClr val="tx1">
                    <a:lumMod val="50000"/>
                  </a:schemeClr>
                </a:solidFill>
                <a:latin typeface="+mn-ea"/>
                <a:ea typeface="+mn-ea"/>
              </a:rPr>
              <a:t> </a:t>
            </a:r>
            <a:r>
              <a:rPr lang="en-US" altLang="ja-JP" sz="1200" b="1" dirty="0" smtClean="0">
                <a:solidFill>
                  <a:schemeClr val="tx1">
                    <a:lumMod val="50000"/>
                  </a:schemeClr>
                </a:solidFill>
                <a:latin typeface="+mn-lt"/>
                <a:ea typeface="+mn-ea"/>
              </a:rPr>
              <a:t>WebEx </a:t>
            </a:r>
            <a:r>
              <a:rPr lang="en-US" altLang="ja-JP" sz="1200" b="1" dirty="0">
                <a:solidFill>
                  <a:schemeClr val="tx1">
                    <a:lumMod val="50000"/>
                  </a:schemeClr>
                </a:solidFill>
                <a:latin typeface="+mn-lt"/>
                <a:ea typeface="+mn-ea"/>
              </a:rPr>
              <a:t>Meeting Center </a:t>
            </a:r>
            <a:r>
              <a:rPr lang="ja-JP" altLang="en-US" sz="1200" b="1" dirty="0">
                <a:solidFill>
                  <a:schemeClr val="tx1">
                    <a:lumMod val="50000"/>
                  </a:schemeClr>
                </a:solidFill>
                <a:latin typeface="+mn-ea"/>
                <a:ea typeface="+mn-ea"/>
              </a:rPr>
              <a:t>のご契約があればオプションサービスと</a:t>
            </a:r>
            <a:r>
              <a:rPr lang="ja-JP" altLang="en-US" sz="1200" b="1" dirty="0" smtClean="0">
                <a:solidFill>
                  <a:schemeClr val="tx1">
                    <a:lumMod val="50000"/>
                  </a:schemeClr>
                </a:solidFill>
                <a:latin typeface="+mn-ea"/>
                <a:ea typeface="+mn-ea"/>
              </a:rPr>
              <a:t>して提供</a:t>
            </a:r>
            <a:r>
              <a:rPr lang="ja-JP" altLang="en-US" sz="1200" b="1" dirty="0">
                <a:solidFill>
                  <a:schemeClr val="tx1">
                    <a:lumMod val="50000"/>
                  </a:schemeClr>
                </a:solidFill>
                <a:latin typeface="+mn-ea"/>
                <a:ea typeface="+mn-ea"/>
              </a:rPr>
              <a:t>します。</a:t>
            </a:r>
          </a:p>
        </p:txBody>
      </p:sp>
      <p:sp>
        <p:nvSpPr>
          <p:cNvPr id="25" name="Title 1"/>
          <p:cNvSpPr txBox="1">
            <a:spLocks/>
          </p:cNvSpPr>
          <p:nvPr/>
        </p:nvSpPr>
        <p:spPr bwMode="auto">
          <a:xfrm>
            <a:off x="229713" y="217332"/>
            <a:ext cx="8588861" cy="82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1721" tIns="34291" rIns="61721" bIns="34291" numCol="1" rtlCol="0" anchor="t"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800" b="1" smtClean="0">
                <a:solidFill>
                  <a:srgbClr val="2C92B6"/>
                </a:solidFill>
              </a:rPr>
              <a:t>CMR Cloud </a:t>
            </a:r>
            <a:r>
              <a:rPr lang="ja-JP" altLang="en-US" sz="2800" b="1" smtClean="0">
                <a:solidFill>
                  <a:srgbClr val="2C92B6"/>
                </a:solidFill>
              </a:rPr>
              <a:t>（</a:t>
            </a:r>
            <a:r>
              <a:rPr lang="en-US" sz="2800" b="1" smtClean="0">
                <a:solidFill>
                  <a:srgbClr val="2C92B6"/>
                </a:solidFill>
              </a:rPr>
              <a:t>Collaboration Meeting Room</a:t>
            </a:r>
            <a:r>
              <a:rPr lang="ja-JP" altLang="en-US" sz="2800" b="1" smtClean="0">
                <a:solidFill>
                  <a:srgbClr val="2C92B6"/>
                </a:solidFill>
              </a:rPr>
              <a:t>）</a:t>
            </a:r>
            <a:r>
              <a:rPr lang="en-US" sz="2800" b="1" smtClean="0">
                <a:solidFill>
                  <a:srgbClr val="2C92B6"/>
                </a:solidFill>
              </a:rPr>
              <a:t/>
            </a:r>
            <a:br>
              <a:rPr lang="en-US" sz="2800" b="1" smtClean="0">
                <a:solidFill>
                  <a:srgbClr val="2C92B6"/>
                </a:solidFill>
              </a:rPr>
            </a:br>
            <a:r>
              <a:rPr lang="en-US" sz="2000" b="1" smtClean="0">
                <a:solidFill>
                  <a:srgbClr val="2C92B6"/>
                </a:solidFill>
              </a:rPr>
              <a:t>WebEx &amp; Video </a:t>
            </a:r>
            <a:r>
              <a:rPr lang="ja-JP" altLang="en-US" sz="2000" b="1" smtClean="0">
                <a:solidFill>
                  <a:srgbClr val="2C92B6"/>
                </a:solidFill>
              </a:rPr>
              <a:t>端末がクラウドでつながる</a:t>
            </a:r>
            <a:r>
              <a:rPr lang="ja-JP" altLang="en-US" sz="2300" smtClean="0">
                <a:solidFill>
                  <a:srgbClr val="2C92B6"/>
                </a:solidFill>
              </a:rPr>
              <a:t/>
            </a:r>
            <a:br>
              <a:rPr lang="ja-JP" altLang="en-US" sz="2300" smtClean="0">
                <a:solidFill>
                  <a:srgbClr val="2C92B6"/>
                </a:solidFill>
              </a:rPr>
            </a:br>
            <a:endParaRPr lang="ja-JP" altLang="en-US" sz="2300">
              <a:solidFill>
                <a:srgbClr val="2C92B6"/>
              </a:solidFill>
            </a:endParaRPr>
          </a:p>
        </p:txBody>
      </p:sp>
    </p:spTree>
    <p:extLst>
      <p:ext uri="{BB962C8B-B14F-4D97-AF65-F5344CB8AC3E}">
        <p14:creationId xmlns:p14="http://schemas.microsoft.com/office/powerpoint/2010/main" val="153471678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87678" y="4557225"/>
            <a:ext cx="2187444" cy="300640"/>
          </a:xfrm>
        </p:spPr>
        <p:txBody>
          <a:bodyPr>
            <a:spAutoFit/>
          </a:bodyPr>
          <a:lstStyle/>
          <a:p>
            <a:pPr marL="57126" indent="0" algn="ctr">
              <a:buNone/>
            </a:pPr>
            <a:r>
              <a:rPr lang="ja-JP" altLang="en-US" sz="1425" b="1" dirty="0" smtClean="0">
                <a:solidFill>
                  <a:schemeClr val="tx1">
                    <a:lumMod val="50000"/>
                  </a:schemeClr>
                </a:solidFill>
              </a:rPr>
              <a:t>協業場所を即座に作成</a:t>
            </a:r>
            <a:endParaRPr lang="en-US" sz="1425" b="1" dirty="0">
              <a:solidFill>
                <a:schemeClr val="tx1">
                  <a:lumMod val="50000"/>
                </a:schemeClr>
              </a:solidFill>
            </a:endParaRPr>
          </a:p>
        </p:txBody>
      </p:sp>
      <p:sp>
        <p:nvSpPr>
          <p:cNvPr id="10" name="Text Placeholder 5"/>
          <p:cNvSpPr txBox="1">
            <a:spLocks/>
          </p:cNvSpPr>
          <p:nvPr/>
        </p:nvSpPr>
        <p:spPr>
          <a:xfrm>
            <a:off x="2626289" y="4557225"/>
            <a:ext cx="1893469" cy="508949"/>
          </a:xfrm>
          <a:prstGeom prst="rect">
            <a:avLst/>
          </a:prstGeom>
        </p:spPr>
        <p:txBody>
          <a:bodyPr lIns="91404" tIns="45702" rIns="91404" bIns="45702">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26" indent="0" algn="ctr">
              <a:spcBef>
                <a:spcPts val="600"/>
              </a:spcBef>
              <a:buNone/>
            </a:pPr>
            <a:r>
              <a:rPr lang="ja-JP" altLang="en-US" sz="1425" b="1" dirty="0" smtClean="0">
                <a:solidFill>
                  <a:schemeClr val="tx1">
                    <a:lumMod val="50000"/>
                  </a:schemeClr>
                </a:solidFill>
              </a:rPr>
              <a:t>メッセージとファイルの</a:t>
            </a:r>
            <a:r>
              <a:rPr lang="ja-JP" altLang="en-US" sz="1425" b="1" dirty="0">
                <a:solidFill>
                  <a:schemeClr val="tx1">
                    <a:lumMod val="50000"/>
                  </a:schemeClr>
                </a:solidFill>
              </a:rPr>
              <a:t>永続的な</a:t>
            </a:r>
            <a:r>
              <a:rPr lang="ja-JP" altLang="en-US" sz="1425" b="1" dirty="0" smtClean="0">
                <a:solidFill>
                  <a:schemeClr val="tx1">
                    <a:lumMod val="50000"/>
                  </a:schemeClr>
                </a:solidFill>
              </a:rPr>
              <a:t>保存</a:t>
            </a:r>
            <a:endParaRPr lang="en-US" sz="1425" b="1" dirty="0">
              <a:solidFill>
                <a:schemeClr val="tx1">
                  <a:lumMod val="50000"/>
                </a:schemeClr>
              </a:solidFill>
            </a:endParaRPr>
          </a:p>
        </p:txBody>
      </p:sp>
      <p:sp>
        <p:nvSpPr>
          <p:cNvPr id="12" name="Text Placeholder 5"/>
          <p:cNvSpPr txBox="1">
            <a:spLocks/>
          </p:cNvSpPr>
          <p:nvPr/>
        </p:nvSpPr>
        <p:spPr>
          <a:xfrm>
            <a:off x="4428784" y="4557225"/>
            <a:ext cx="2482031" cy="508949"/>
          </a:xfrm>
          <a:prstGeom prst="rect">
            <a:avLst/>
          </a:prstGeom>
        </p:spPr>
        <p:txBody>
          <a:bodyPr lIns="91404" tIns="45702" rIns="91404" bIns="45702">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26" indent="0" algn="ctr">
              <a:spcBef>
                <a:spcPts val="600"/>
              </a:spcBef>
              <a:buNone/>
            </a:pPr>
            <a:r>
              <a:rPr lang="ja-JP" altLang="en-US" sz="1425" b="1" dirty="0" smtClean="0">
                <a:solidFill>
                  <a:schemeClr val="tx1">
                    <a:lumMod val="50000"/>
                  </a:schemeClr>
                </a:solidFill>
              </a:rPr>
              <a:t>全ての人と情報に</a:t>
            </a:r>
            <a:r>
              <a:rPr lang="en-US" altLang="ja-JP" sz="1425" b="1" dirty="0" smtClean="0">
                <a:solidFill>
                  <a:schemeClr val="tx1">
                    <a:lumMod val="50000"/>
                  </a:schemeClr>
                </a:solidFill>
              </a:rPr>
              <a:t/>
            </a:r>
            <a:br>
              <a:rPr lang="en-US" altLang="ja-JP" sz="1425" b="1" dirty="0" smtClean="0">
                <a:solidFill>
                  <a:schemeClr val="tx1">
                    <a:lumMod val="50000"/>
                  </a:schemeClr>
                </a:solidFill>
              </a:rPr>
            </a:br>
            <a:r>
              <a:rPr lang="ja-JP" altLang="en-US" sz="1425" b="1" dirty="0" smtClean="0">
                <a:solidFill>
                  <a:schemeClr val="tx1">
                    <a:lumMod val="50000"/>
                  </a:schemeClr>
                </a:solidFill>
              </a:rPr>
              <a:t>出会える場所</a:t>
            </a:r>
            <a:endParaRPr lang="en-US" sz="1425" b="1" dirty="0">
              <a:solidFill>
                <a:schemeClr val="tx1">
                  <a:lumMod val="50000"/>
                </a:schemeClr>
              </a:solidFill>
            </a:endParaRPr>
          </a:p>
        </p:txBody>
      </p:sp>
      <p:sp>
        <p:nvSpPr>
          <p:cNvPr id="13" name="Text Placeholder 5"/>
          <p:cNvSpPr txBox="1">
            <a:spLocks/>
          </p:cNvSpPr>
          <p:nvPr/>
        </p:nvSpPr>
        <p:spPr>
          <a:xfrm>
            <a:off x="6707176" y="4557225"/>
            <a:ext cx="2026149" cy="508949"/>
          </a:xfrm>
          <a:prstGeom prst="rect">
            <a:avLst/>
          </a:prstGeom>
        </p:spPr>
        <p:txBody>
          <a:bodyPr lIns="91404" tIns="45702" rIns="91404" bIns="45702">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26" indent="0" algn="ctr">
              <a:spcBef>
                <a:spcPts val="600"/>
              </a:spcBef>
              <a:buNone/>
            </a:pPr>
            <a:r>
              <a:rPr lang="ja-JP" altLang="en-US" sz="1425" b="1" dirty="0" smtClean="0">
                <a:solidFill>
                  <a:schemeClr val="tx1">
                    <a:lumMod val="50000"/>
                  </a:schemeClr>
                </a:solidFill>
              </a:rPr>
              <a:t>卓越したビジネスクラス</a:t>
            </a:r>
            <a:r>
              <a:rPr lang="en-US" altLang="ja-JP" sz="1425" b="1" dirty="0" smtClean="0">
                <a:solidFill>
                  <a:schemeClr val="tx1">
                    <a:lumMod val="50000"/>
                  </a:schemeClr>
                </a:solidFill>
              </a:rPr>
              <a:t/>
            </a:r>
            <a:br>
              <a:rPr lang="en-US" altLang="ja-JP" sz="1425" b="1" dirty="0" smtClean="0">
                <a:solidFill>
                  <a:schemeClr val="tx1">
                    <a:lumMod val="50000"/>
                  </a:schemeClr>
                </a:solidFill>
              </a:rPr>
            </a:br>
            <a:r>
              <a:rPr lang="ja-JP" altLang="en-US" sz="1425" b="1" dirty="0" smtClean="0">
                <a:solidFill>
                  <a:schemeClr val="tx1">
                    <a:lumMod val="50000"/>
                  </a:schemeClr>
                </a:solidFill>
              </a:rPr>
              <a:t>のエクスペリエンス</a:t>
            </a:r>
            <a:endParaRPr lang="en-US" sz="1425" b="1" dirty="0">
              <a:solidFill>
                <a:schemeClr val="tx1">
                  <a:lumMod val="50000"/>
                </a:schemeClr>
              </a:solidFill>
            </a:endParaRPr>
          </a:p>
        </p:txBody>
      </p:sp>
      <p:grpSp>
        <p:nvGrpSpPr>
          <p:cNvPr id="5" name="Group 4"/>
          <p:cNvGrpSpPr/>
          <p:nvPr/>
        </p:nvGrpSpPr>
        <p:grpSpPr>
          <a:xfrm>
            <a:off x="1389876" y="4161810"/>
            <a:ext cx="395719" cy="395822"/>
            <a:chOff x="1248422" y="3184039"/>
            <a:chExt cx="550665" cy="550665"/>
          </a:xfrm>
        </p:grpSpPr>
        <p:sp>
          <p:nvSpPr>
            <p:cNvPr id="2" name="Rounded Rectangle 1"/>
            <p:cNvSpPr/>
            <p:nvPr/>
          </p:nvSpPr>
          <p:spPr>
            <a:xfrm>
              <a:off x="1248422" y="3184039"/>
              <a:ext cx="550665" cy="55066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5" name="Group 14"/>
            <p:cNvGrpSpPr/>
            <p:nvPr/>
          </p:nvGrpSpPr>
          <p:grpSpPr>
            <a:xfrm>
              <a:off x="1306412" y="3275558"/>
              <a:ext cx="410591" cy="362550"/>
              <a:chOff x="1672986" y="3346036"/>
              <a:chExt cx="731520" cy="645929"/>
            </a:xfrm>
            <a:effectLst/>
          </p:grpSpPr>
          <p:sp>
            <p:nvSpPr>
              <p:cNvPr id="16" name="Freeform 6"/>
              <p:cNvSpPr>
                <a:spLocks/>
              </p:cNvSpPr>
              <p:nvPr/>
            </p:nvSpPr>
            <p:spPr bwMode="auto">
              <a:xfrm>
                <a:off x="2181969" y="3346036"/>
                <a:ext cx="146076" cy="192866"/>
              </a:xfrm>
              <a:custGeom>
                <a:avLst/>
                <a:gdLst>
                  <a:gd name="T0" fmla="*/ 384 w 768"/>
                  <a:gd name="T1" fmla="*/ 0 h 1016"/>
                  <a:gd name="T2" fmla="*/ 431 w 768"/>
                  <a:gd name="T3" fmla="*/ 4 h 1016"/>
                  <a:gd name="T4" fmla="*/ 475 w 768"/>
                  <a:gd name="T5" fmla="*/ 12 h 1016"/>
                  <a:gd name="T6" fmla="*/ 517 w 768"/>
                  <a:gd name="T7" fmla="*/ 27 h 1016"/>
                  <a:gd name="T8" fmla="*/ 557 w 768"/>
                  <a:gd name="T9" fmla="*/ 47 h 1016"/>
                  <a:gd name="T10" fmla="*/ 594 w 768"/>
                  <a:gd name="T11" fmla="*/ 70 h 1016"/>
                  <a:gd name="T12" fmla="*/ 628 w 768"/>
                  <a:gd name="T13" fmla="*/ 99 h 1016"/>
                  <a:gd name="T14" fmla="*/ 659 w 768"/>
                  <a:gd name="T15" fmla="*/ 132 h 1016"/>
                  <a:gd name="T16" fmla="*/ 687 w 768"/>
                  <a:gd name="T17" fmla="*/ 168 h 1016"/>
                  <a:gd name="T18" fmla="*/ 711 w 768"/>
                  <a:gd name="T19" fmla="*/ 207 h 1016"/>
                  <a:gd name="T20" fmla="*/ 733 w 768"/>
                  <a:gd name="T21" fmla="*/ 255 h 1016"/>
                  <a:gd name="T22" fmla="*/ 750 w 768"/>
                  <a:gd name="T23" fmla="*/ 304 h 1016"/>
                  <a:gd name="T24" fmla="*/ 761 w 768"/>
                  <a:gd name="T25" fmla="*/ 354 h 1016"/>
                  <a:gd name="T26" fmla="*/ 768 w 768"/>
                  <a:gd name="T27" fmla="*/ 407 h 1016"/>
                  <a:gd name="T28" fmla="*/ 768 w 768"/>
                  <a:gd name="T29" fmla="*/ 459 h 1016"/>
                  <a:gd name="T30" fmla="*/ 764 w 768"/>
                  <a:gd name="T31" fmla="*/ 512 h 1016"/>
                  <a:gd name="T32" fmla="*/ 752 w 768"/>
                  <a:gd name="T33" fmla="*/ 563 h 1016"/>
                  <a:gd name="T34" fmla="*/ 694 w 768"/>
                  <a:gd name="T35" fmla="*/ 788 h 1016"/>
                  <a:gd name="T36" fmla="*/ 680 w 768"/>
                  <a:gd name="T37" fmla="*/ 828 h 1016"/>
                  <a:gd name="T38" fmla="*/ 661 w 768"/>
                  <a:gd name="T39" fmla="*/ 864 h 1016"/>
                  <a:gd name="T40" fmla="*/ 636 w 768"/>
                  <a:gd name="T41" fmla="*/ 898 h 1016"/>
                  <a:gd name="T42" fmla="*/ 608 w 768"/>
                  <a:gd name="T43" fmla="*/ 927 h 1016"/>
                  <a:gd name="T44" fmla="*/ 577 w 768"/>
                  <a:gd name="T45" fmla="*/ 954 h 1016"/>
                  <a:gd name="T46" fmla="*/ 542 w 768"/>
                  <a:gd name="T47" fmla="*/ 975 h 1016"/>
                  <a:gd name="T48" fmla="*/ 504 w 768"/>
                  <a:gd name="T49" fmla="*/ 993 h 1016"/>
                  <a:gd name="T50" fmla="*/ 466 w 768"/>
                  <a:gd name="T51" fmla="*/ 1006 h 1016"/>
                  <a:gd name="T52" fmla="*/ 425 w 768"/>
                  <a:gd name="T53" fmla="*/ 1014 h 1016"/>
                  <a:gd name="T54" fmla="*/ 384 w 768"/>
                  <a:gd name="T55" fmla="*/ 1016 h 1016"/>
                  <a:gd name="T56" fmla="*/ 343 w 768"/>
                  <a:gd name="T57" fmla="*/ 1014 h 1016"/>
                  <a:gd name="T58" fmla="*/ 303 w 768"/>
                  <a:gd name="T59" fmla="*/ 1006 h 1016"/>
                  <a:gd name="T60" fmla="*/ 264 w 768"/>
                  <a:gd name="T61" fmla="*/ 993 h 1016"/>
                  <a:gd name="T62" fmla="*/ 227 w 768"/>
                  <a:gd name="T63" fmla="*/ 975 h 1016"/>
                  <a:gd name="T64" fmla="*/ 192 w 768"/>
                  <a:gd name="T65" fmla="*/ 954 h 1016"/>
                  <a:gd name="T66" fmla="*/ 160 w 768"/>
                  <a:gd name="T67" fmla="*/ 927 h 1016"/>
                  <a:gd name="T68" fmla="*/ 132 w 768"/>
                  <a:gd name="T69" fmla="*/ 898 h 1016"/>
                  <a:gd name="T70" fmla="*/ 108 w 768"/>
                  <a:gd name="T71" fmla="*/ 864 h 1016"/>
                  <a:gd name="T72" fmla="*/ 89 w 768"/>
                  <a:gd name="T73" fmla="*/ 828 h 1016"/>
                  <a:gd name="T74" fmla="*/ 75 w 768"/>
                  <a:gd name="T75" fmla="*/ 788 h 1016"/>
                  <a:gd name="T76" fmla="*/ 15 w 768"/>
                  <a:gd name="T77" fmla="*/ 563 h 1016"/>
                  <a:gd name="T78" fmla="*/ 5 w 768"/>
                  <a:gd name="T79" fmla="*/ 512 h 1016"/>
                  <a:gd name="T80" fmla="*/ 0 w 768"/>
                  <a:gd name="T81" fmla="*/ 459 h 1016"/>
                  <a:gd name="T82" fmla="*/ 0 w 768"/>
                  <a:gd name="T83" fmla="*/ 407 h 1016"/>
                  <a:gd name="T84" fmla="*/ 6 w 768"/>
                  <a:gd name="T85" fmla="*/ 354 h 1016"/>
                  <a:gd name="T86" fmla="*/ 18 w 768"/>
                  <a:gd name="T87" fmla="*/ 304 h 1016"/>
                  <a:gd name="T88" fmla="*/ 35 w 768"/>
                  <a:gd name="T89" fmla="*/ 255 h 1016"/>
                  <a:gd name="T90" fmla="*/ 57 w 768"/>
                  <a:gd name="T91" fmla="*/ 207 h 1016"/>
                  <a:gd name="T92" fmla="*/ 82 w 768"/>
                  <a:gd name="T93" fmla="*/ 168 h 1016"/>
                  <a:gd name="T94" fmla="*/ 110 w 768"/>
                  <a:gd name="T95" fmla="*/ 132 h 1016"/>
                  <a:gd name="T96" fmla="*/ 140 w 768"/>
                  <a:gd name="T97" fmla="*/ 99 h 1016"/>
                  <a:gd name="T98" fmla="*/ 174 w 768"/>
                  <a:gd name="T99" fmla="*/ 70 h 1016"/>
                  <a:gd name="T100" fmla="*/ 211 w 768"/>
                  <a:gd name="T101" fmla="*/ 47 h 1016"/>
                  <a:gd name="T102" fmla="*/ 251 w 768"/>
                  <a:gd name="T103" fmla="*/ 27 h 1016"/>
                  <a:gd name="T104" fmla="*/ 293 w 768"/>
                  <a:gd name="T105" fmla="*/ 12 h 1016"/>
                  <a:gd name="T106" fmla="*/ 338 w 768"/>
                  <a:gd name="T107" fmla="*/ 4 h 1016"/>
                  <a:gd name="T108" fmla="*/ 384 w 768"/>
                  <a:gd name="T109"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1016">
                    <a:moveTo>
                      <a:pt x="384" y="0"/>
                    </a:moveTo>
                    <a:lnTo>
                      <a:pt x="431" y="4"/>
                    </a:lnTo>
                    <a:lnTo>
                      <a:pt x="475" y="12"/>
                    </a:lnTo>
                    <a:lnTo>
                      <a:pt x="517" y="27"/>
                    </a:lnTo>
                    <a:lnTo>
                      <a:pt x="557" y="47"/>
                    </a:lnTo>
                    <a:lnTo>
                      <a:pt x="594" y="70"/>
                    </a:lnTo>
                    <a:lnTo>
                      <a:pt x="628" y="99"/>
                    </a:lnTo>
                    <a:lnTo>
                      <a:pt x="659" y="132"/>
                    </a:lnTo>
                    <a:lnTo>
                      <a:pt x="687" y="168"/>
                    </a:lnTo>
                    <a:lnTo>
                      <a:pt x="711" y="207"/>
                    </a:lnTo>
                    <a:lnTo>
                      <a:pt x="733" y="255"/>
                    </a:lnTo>
                    <a:lnTo>
                      <a:pt x="750" y="304"/>
                    </a:lnTo>
                    <a:lnTo>
                      <a:pt x="761" y="354"/>
                    </a:lnTo>
                    <a:lnTo>
                      <a:pt x="768" y="407"/>
                    </a:lnTo>
                    <a:lnTo>
                      <a:pt x="768" y="459"/>
                    </a:lnTo>
                    <a:lnTo>
                      <a:pt x="764" y="512"/>
                    </a:lnTo>
                    <a:lnTo>
                      <a:pt x="752" y="563"/>
                    </a:lnTo>
                    <a:lnTo>
                      <a:pt x="694" y="788"/>
                    </a:lnTo>
                    <a:lnTo>
                      <a:pt x="680" y="828"/>
                    </a:lnTo>
                    <a:lnTo>
                      <a:pt x="661" y="864"/>
                    </a:lnTo>
                    <a:lnTo>
                      <a:pt x="636" y="898"/>
                    </a:lnTo>
                    <a:lnTo>
                      <a:pt x="608" y="927"/>
                    </a:lnTo>
                    <a:lnTo>
                      <a:pt x="577" y="954"/>
                    </a:lnTo>
                    <a:lnTo>
                      <a:pt x="542" y="975"/>
                    </a:lnTo>
                    <a:lnTo>
                      <a:pt x="504" y="993"/>
                    </a:lnTo>
                    <a:lnTo>
                      <a:pt x="466" y="1006"/>
                    </a:lnTo>
                    <a:lnTo>
                      <a:pt x="425" y="1014"/>
                    </a:lnTo>
                    <a:lnTo>
                      <a:pt x="384" y="1016"/>
                    </a:lnTo>
                    <a:lnTo>
                      <a:pt x="343" y="1014"/>
                    </a:lnTo>
                    <a:lnTo>
                      <a:pt x="303" y="1006"/>
                    </a:lnTo>
                    <a:lnTo>
                      <a:pt x="264" y="993"/>
                    </a:lnTo>
                    <a:lnTo>
                      <a:pt x="227" y="975"/>
                    </a:lnTo>
                    <a:lnTo>
                      <a:pt x="192" y="954"/>
                    </a:lnTo>
                    <a:lnTo>
                      <a:pt x="160" y="927"/>
                    </a:lnTo>
                    <a:lnTo>
                      <a:pt x="132" y="898"/>
                    </a:lnTo>
                    <a:lnTo>
                      <a:pt x="108" y="864"/>
                    </a:lnTo>
                    <a:lnTo>
                      <a:pt x="89" y="828"/>
                    </a:lnTo>
                    <a:lnTo>
                      <a:pt x="75" y="788"/>
                    </a:lnTo>
                    <a:lnTo>
                      <a:pt x="15" y="563"/>
                    </a:lnTo>
                    <a:lnTo>
                      <a:pt x="5" y="512"/>
                    </a:lnTo>
                    <a:lnTo>
                      <a:pt x="0" y="459"/>
                    </a:lnTo>
                    <a:lnTo>
                      <a:pt x="0" y="407"/>
                    </a:lnTo>
                    <a:lnTo>
                      <a:pt x="6" y="354"/>
                    </a:lnTo>
                    <a:lnTo>
                      <a:pt x="18" y="304"/>
                    </a:lnTo>
                    <a:lnTo>
                      <a:pt x="35" y="255"/>
                    </a:lnTo>
                    <a:lnTo>
                      <a:pt x="57" y="207"/>
                    </a:lnTo>
                    <a:lnTo>
                      <a:pt x="82" y="168"/>
                    </a:lnTo>
                    <a:lnTo>
                      <a:pt x="110" y="132"/>
                    </a:lnTo>
                    <a:lnTo>
                      <a:pt x="140" y="99"/>
                    </a:lnTo>
                    <a:lnTo>
                      <a:pt x="174" y="70"/>
                    </a:lnTo>
                    <a:lnTo>
                      <a:pt x="211" y="47"/>
                    </a:lnTo>
                    <a:lnTo>
                      <a:pt x="251" y="27"/>
                    </a:lnTo>
                    <a:lnTo>
                      <a:pt x="293" y="12"/>
                    </a:lnTo>
                    <a:lnTo>
                      <a:pt x="338" y="4"/>
                    </a:lnTo>
                    <a:lnTo>
                      <a:pt x="38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7"/>
              <p:cNvSpPr>
                <a:spLocks/>
              </p:cNvSpPr>
              <p:nvPr/>
            </p:nvSpPr>
            <p:spPr bwMode="auto">
              <a:xfrm>
                <a:off x="1758577" y="3455593"/>
                <a:ext cx="146076" cy="194007"/>
              </a:xfrm>
              <a:custGeom>
                <a:avLst/>
                <a:gdLst>
                  <a:gd name="T0" fmla="*/ 384 w 768"/>
                  <a:gd name="T1" fmla="*/ 0 h 1018"/>
                  <a:gd name="T2" fmla="*/ 431 w 768"/>
                  <a:gd name="T3" fmla="*/ 4 h 1018"/>
                  <a:gd name="T4" fmla="*/ 475 w 768"/>
                  <a:gd name="T5" fmla="*/ 13 h 1018"/>
                  <a:gd name="T6" fmla="*/ 517 w 768"/>
                  <a:gd name="T7" fmla="*/ 27 h 1018"/>
                  <a:gd name="T8" fmla="*/ 557 w 768"/>
                  <a:gd name="T9" fmla="*/ 47 h 1018"/>
                  <a:gd name="T10" fmla="*/ 594 w 768"/>
                  <a:gd name="T11" fmla="*/ 72 h 1018"/>
                  <a:gd name="T12" fmla="*/ 628 w 768"/>
                  <a:gd name="T13" fmla="*/ 100 h 1018"/>
                  <a:gd name="T14" fmla="*/ 659 w 768"/>
                  <a:gd name="T15" fmla="*/ 132 h 1018"/>
                  <a:gd name="T16" fmla="*/ 686 w 768"/>
                  <a:gd name="T17" fmla="*/ 169 h 1018"/>
                  <a:gd name="T18" fmla="*/ 711 w 768"/>
                  <a:gd name="T19" fmla="*/ 207 h 1018"/>
                  <a:gd name="T20" fmla="*/ 733 w 768"/>
                  <a:gd name="T21" fmla="*/ 255 h 1018"/>
                  <a:gd name="T22" fmla="*/ 750 w 768"/>
                  <a:gd name="T23" fmla="*/ 304 h 1018"/>
                  <a:gd name="T24" fmla="*/ 762 w 768"/>
                  <a:gd name="T25" fmla="*/ 355 h 1018"/>
                  <a:gd name="T26" fmla="*/ 768 w 768"/>
                  <a:gd name="T27" fmla="*/ 407 h 1018"/>
                  <a:gd name="T28" fmla="*/ 768 w 768"/>
                  <a:gd name="T29" fmla="*/ 459 h 1018"/>
                  <a:gd name="T30" fmla="*/ 763 w 768"/>
                  <a:gd name="T31" fmla="*/ 512 h 1018"/>
                  <a:gd name="T32" fmla="*/ 753 w 768"/>
                  <a:gd name="T33" fmla="*/ 563 h 1018"/>
                  <a:gd name="T34" fmla="*/ 693 w 768"/>
                  <a:gd name="T35" fmla="*/ 789 h 1018"/>
                  <a:gd name="T36" fmla="*/ 679 w 768"/>
                  <a:gd name="T37" fmla="*/ 829 h 1018"/>
                  <a:gd name="T38" fmla="*/ 661 w 768"/>
                  <a:gd name="T39" fmla="*/ 866 h 1018"/>
                  <a:gd name="T40" fmla="*/ 637 w 768"/>
                  <a:gd name="T41" fmla="*/ 899 h 1018"/>
                  <a:gd name="T42" fmla="*/ 608 w 768"/>
                  <a:gd name="T43" fmla="*/ 929 h 1018"/>
                  <a:gd name="T44" fmla="*/ 577 w 768"/>
                  <a:gd name="T45" fmla="*/ 955 h 1018"/>
                  <a:gd name="T46" fmla="*/ 543 w 768"/>
                  <a:gd name="T47" fmla="*/ 977 h 1018"/>
                  <a:gd name="T48" fmla="*/ 505 w 768"/>
                  <a:gd name="T49" fmla="*/ 994 h 1018"/>
                  <a:gd name="T50" fmla="*/ 466 w 768"/>
                  <a:gd name="T51" fmla="*/ 1007 h 1018"/>
                  <a:gd name="T52" fmla="*/ 426 w 768"/>
                  <a:gd name="T53" fmla="*/ 1014 h 1018"/>
                  <a:gd name="T54" fmla="*/ 384 w 768"/>
                  <a:gd name="T55" fmla="*/ 1018 h 1018"/>
                  <a:gd name="T56" fmla="*/ 343 w 768"/>
                  <a:gd name="T57" fmla="*/ 1014 h 1018"/>
                  <a:gd name="T58" fmla="*/ 302 w 768"/>
                  <a:gd name="T59" fmla="*/ 1007 h 1018"/>
                  <a:gd name="T60" fmla="*/ 264 w 768"/>
                  <a:gd name="T61" fmla="*/ 994 h 1018"/>
                  <a:gd name="T62" fmla="*/ 226 w 768"/>
                  <a:gd name="T63" fmla="*/ 977 h 1018"/>
                  <a:gd name="T64" fmla="*/ 191 w 768"/>
                  <a:gd name="T65" fmla="*/ 955 h 1018"/>
                  <a:gd name="T66" fmla="*/ 160 w 768"/>
                  <a:gd name="T67" fmla="*/ 929 h 1018"/>
                  <a:gd name="T68" fmla="*/ 132 w 768"/>
                  <a:gd name="T69" fmla="*/ 899 h 1018"/>
                  <a:gd name="T70" fmla="*/ 107 w 768"/>
                  <a:gd name="T71" fmla="*/ 866 h 1018"/>
                  <a:gd name="T72" fmla="*/ 89 w 768"/>
                  <a:gd name="T73" fmla="*/ 829 h 1018"/>
                  <a:gd name="T74" fmla="*/ 75 w 768"/>
                  <a:gd name="T75" fmla="*/ 789 h 1018"/>
                  <a:gd name="T76" fmla="*/ 16 w 768"/>
                  <a:gd name="T77" fmla="*/ 563 h 1018"/>
                  <a:gd name="T78" fmla="*/ 6 w 768"/>
                  <a:gd name="T79" fmla="*/ 512 h 1018"/>
                  <a:gd name="T80" fmla="*/ 0 w 768"/>
                  <a:gd name="T81" fmla="*/ 459 h 1018"/>
                  <a:gd name="T82" fmla="*/ 1 w 768"/>
                  <a:gd name="T83" fmla="*/ 407 h 1018"/>
                  <a:gd name="T84" fmla="*/ 7 w 768"/>
                  <a:gd name="T85" fmla="*/ 355 h 1018"/>
                  <a:gd name="T86" fmla="*/ 19 w 768"/>
                  <a:gd name="T87" fmla="*/ 304 h 1018"/>
                  <a:gd name="T88" fmla="*/ 35 w 768"/>
                  <a:gd name="T89" fmla="*/ 255 h 1018"/>
                  <a:gd name="T90" fmla="*/ 57 w 768"/>
                  <a:gd name="T91" fmla="*/ 207 h 1018"/>
                  <a:gd name="T92" fmla="*/ 82 w 768"/>
                  <a:gd name="T93" fmla="*/ 169 h 1018"/>
                  <a:gd name="T94" fmla="*/ 110 w 768"/>
                  <a:gd name="T95" fmla="*/ 132 h 1018"/>
                  <a:gd name="T96" fmla="*/ 140 w 768"/>
                  <a:gd name="T97" fmla="*/ 100 h 1018"/>
                  <a:gd name="T98" fmla="*/ 174 w 768"/>
                  <a:gd name="T99" fmla="*/ 72 h 1018"/>
                  <a:gd name="T100" fmla="*/ 211 w 768"/>
                  <a:gd name="T101" fmla="*/ 47 h 1018"/>
                  <a:gd name="T102" fmla="*/ 251 w 768"/>
                  <a:gd name="T103" fmla="*/ 27 h 1018"/>
                  <a:gd name="T104" fmla="*/ 293 w 768"/>
                  <a:gd name="T105" fmla="*/ 13 h 1018"/>
                  <a:gd name="T106" fmla="*/ 338 w 768"/>
                  <a:gd name="T107" fmla="*/ 4 h 1018"/>
                  <a:gd name="T108" fmla="*/ 384 w 768"/>
                  <a:gd name="T109"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1018">
                    <a:moveTo>
                      <a:pt x="384" y="0"/>
                    </a:moveTo>
                    <a:lnTo>
                      <a:pt x="431" y="4"/>
                    </a:lnTo>
                    <a:lnTo>
                      <a:pt x="475" y="13"/>
                    </a:lnTo>
                    <a:lnTo>
                      <a:pt x="517" y="27"/>
                    </a:lnTo>
                    <a:lnTo>
                      <a:pt x="557" y="47"/>
                    </a:lnTo>
                    <a:lnTo>
                      <a:pt x="594" y="72"/>
                    </a:lnTo>
                    <a:lnTo>
                      <a:pt x="628" y="100"/>
                    </a:lnTo>
                    <a:lnTo>
                      <a:pt x="659" y="132"/>
                    </a:lnTo>
                    <a:lnTo>
                      <a:pt x="686" y="169"/>
                    </a:lnTo>
                    <a:lnTo>
                      <a:pt x="711" y="207"/>
                    </a:lnTo>
                    <a:lnTo>
                      <a:pt x="733" y="255"/>
                    </a:lnTo>
                    <a:lnTo>
                      <a:pt x="750" y="304"/>
                    </a:lnTo>
                    <a:lnTo>
                      <a:pt x="762" y="355"/>
                    </a:lnTo>
                    <a:lnTo>
                      <a:pt x="768" y="407"/>
                    </a:lnTo>
                    <a:lnTo>
                      <a:pt x="768" y="459"/>
                    </a:lnTo>
                    <a:lnTo>
                      <a:pt x="763" y="512"/>
                    </a:lnTo>
                    <a:lnTo>
                      <a:pt x="753" y="563"/>
                    </a:lnTo>
                    <a:lnTo>
                      <a:pt x="693" y="789"/>
                    </a:lnTo>
                    <a:lnTo>
                      <a:pt x="679" y="829"/>
                    </a:lnTo>
                    <a:lnTo>
                      <a:pt x="661" y="866"/>
                    </a:lnTo>
                    <a:lnTo>
                      <a:pt x="637" y="899"/>
                    </a:lnTo>
                    <a:lnTo>
                      <a:pt x="608" y="929"/>
                    </a:lnTo>
                    <a:lnTo>
                      <a:pt x="577" y="955"/>
                    </a:lnTo>
                    <a:lnTo>
                      <a:pt x="543" y="977"/>
                    </a:lnTo>
                    <a:lnTo>
                      <a:pt x="505" y="994"/>
                    </a:lnTo>
                    <a:lnTo>
                      <a:pt x="466" y="1007"/>
                    </a:lnTo>
                    <a:lnTo>
                      <a:pt x="426" y="1014"/>
                    </a:lnTo>
                    <a:lnTo>
                      <a:pt x="384" y="1018"/>
                    </a:lnTo>
                    <a:lnTo>
                      <a:pt x="343" y="1014"/>
                    </a:lnTo>
                    <a:lnTo>
                      <a:pt x="302" y="1007"/>
                    </a:lnTo>
                    <a:lnTo>
                      <a:pt x="264" y="994"/>
                    </a:lnTo>
                    <a:lnTo>
                      <a:pt x="226" y="977"/>
                    </a:lnTo>
                    <a:lnTo>
                      <a:pt x="191" y="955"/>
                    </a:lnTo>
                    <a:lnTo>
                      <a:pt x="160" y="929"/>
                    </a:lnTo>
                    <a:lnTo>
                      <a:pt x="132" y="899"/>
                    </a:lnTo>
                    <a:lnTo>
                      <a:pt x="107" y="866"/>
                    </a:lnTo>
                    <a:lnTo>
                      <a:pt x="89" y="829"/>
                    </a:lnTo>
                    <a:lnTo>
                      <a:pt x="75" y="789"/>
                    </a:lnTo>
                    <a:lnTo>
                      <a:pt x="16" y="563"/>
                    </a:lnTo>
                    <a:lnTo>
                      <a:pt x="6" y="512"/>
                    </a:lnTo>
                    <a:lnTo>
                      <a:pt x="0" y="459"/>
                    </a:lnTo>
                    <a:lnTo>
                      <a:pt x="1" y="407"/>
                    </a:lnTo>
                    <a:lnTo>
                      <a:pt x="7" y="355"/>
                    </a:lnTo>
                    <a:lnTo>
                      <a:pt x="19" y="304"/>
                    </a:lnTo>
                    <a:lnTo>
                      <a:pt x="35" y="255"/>
                    </a:lnTo>
                    <a:lnTo>
                      <a:pt x="57" y="207"/>
                    </a:lnTo>
                    <a:lnTo>
                      <a:pt x="82" y="169"/>
                    </a:lnTo>
                    <a:lnTo>
                      <a:pt x="110" y="132"/>
                    </a:lnTo>
                    <a:lnTo>
                      <a:pt x="140" y="100"/>
                    </a:lnTo>
                    <a:lnTo>
                      <a:pt x="174" y="72"/>
                    </a:lnTo>
                    <a:lnTo>
                      <a:pt x="211" y="47"/>
                    </a:lnTo>
                    <a:lnTo>
                      <a:pt x="251" y="27"/>
                    </a:lnTo>
                    <a:lnTo>
                      <a:pt x="293" y="13"/>
                    </a:lnTo>
                    <a:lnTo>
                      <a:pt x="338" y="4"/>
                    </a:lnTo>
                    <a:lnTo>
                      <a:pt x="38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8" name="Freeform 8"/>
              <p:cNvSpPr>
                <a:spLocks/>
              </p:cNvSpPr>
              <p:nvPr/>
            </p:nvSpPr>
            <p:spPr bwMode="auto">
              <a:xfrm>
                <a:off x="1984538" y="3506948"/>
                <a:ext cx="172324" cy="228243"/>
              </a:xfrm>
              <a:custGeom>
                <a:avLst/>
                <a:gdLst>
                  <a:gd name="T0" fmla="*/ 453 w 906"/>
                  <a:gd name="T1" fmla="*/ 0 h 1198"/>
                  <a:gd name="T2" fmla="*/ 502 w 906"/>
                  <a:gd name="T3" fmla="*/ 3 h 1198"/>
                  <a:gd name="T4" fmla="*/ 550 w 906"/>
                  <a:gd name="T5" fmla="*/ 11 h 1198"/>
                  <a:gd name="T6" fmla="*/ 595 w 906"/>
                  <a:gd name="T7" fmla="*/ 25 h 1198"/>
                  <a:gd name="T8" fmla="*/ 638 w 906"/>
                  <a:gd name="T9" fmla="*/ 44 h 1198"/>
                  <a:gd name="T10" fmla="*/ 678 w 906"/>
                  <a:gd name="T11" fmla="*/ 67 h 1198"/>
                  <a:gd name="T12" fmla="*/ 717 w 906"/>
                  <a:gd name="T13" fmla="*/ 95 h 1198"/>
                  <a:gd name="T14" fmla="*/ 752 w 906"/>
                  <a:gd name="T15" fmla="*/ 128 h 1198"/>
                  <a:gd name="T16" fmla="*/ 783 w 906"/>
                  <a:gd name="T17" fmla="*/ 163 h 1198"/>
                  <a:gd name="T18" fmla="*/ 812 w 906"/>
                  <a:gd name="T19" fmla="*/ 202 h 1198"/>
                  <a:gd name="T20" fmla="*/ 838 w 906"/>
                  <a:gd name="T21" fmla="*/ 244 h 1198"/>
                  <a:gd name="T22" fmla="*/ 861 w 906"/>
                  <a:gd name="T23" fmla="*/ 292 h 1198"/>
                  <a:gd name="T24" fmla="*/ 880 w 906"/>
                  <a:gd name="T25" fmla="*/ 343 h 1198"/>
                  <a:gd name="T26" fmla="*/ 893 w 906"/>
                  <a:gd name="T27" fmla="*/ 394 h 1198"/>
                  <a:gd name="T28" fmla="*/ 902 w 906"/>
                  <a:gd name="T29" fmla="*/ 448 h 1198"/>
                  <a:gd name="T30" fmla="*/ 906 w 906"/>
                  <a:gd name="T31" fmla="*/ 502 h 1198"/>
                  <a:gd name="T32" fmla="*/ 904 w 906"/>
                  <a:gd name="T33" fmla="*/ 556 h 1198"/>
                  <a:gd name="T34" fmla="*/ 899 w 906"/>
                  <a:gd name="T35" fmla="*/ 610 h 1198"/>
                  <a:gd name="T36" fmla="*/ 887 w 906"/>
                  <a:gd name="T37" fmla="*/ 664 h 1198"/>
                  <a:gd name="T38" fmla="*/ 817 w 906"/>
                  <a:gd name="T39" fmla="*/ 928 h 1198"/>
                  <a:gd name="T40" fmla="*/ 803 w 906"/>
                  <a:gd name="T41" fmla="*/ 971 h 1198"/>
                  <a:gd name="T42" fmla="*/ 783 w 906"/>
                  <a:gd name="T43" fmla="*/ 1012 h 1198"/>
                  <a:gd name="T44" fmla="*/ 759 w 906"/>
                  <a:gd name="T45" fmla="*/ 1048 h 1198"/>
                  <a:gd name="T46" fmla="*/ 729 w 906"/>
                  <a:gd name="T47" fmla="*/ 1081 h 1198"/>
                  <a:gd name="T48" fmla="*/ 697 w 906"/>
                  <a:gd name="T49" fmla="*/ 1111 h 1198"/>
                  <a:gd name="T50" fmla="*/ 662 w 906"/>
                  <a:gd name="T51" fmla="*/ 1137 h 1198"/>
                  <a:gd name="T52" fmla="*/ 623 w 906"/>
                  <a:gd name="T53" fmla="*/ 1158 h 1198"/>
                  <a:gd name="T54" fmla="*/ 582 w 906"/>
                  <a:gd name="T55" fmla="*/ 1176 h 1198"/>
                  <a:gd name="T56" fmla="*/ 540 w 906"/>
                  <a:gd name="T57" fmla="*/ 1187 h 1198"/>
                  <a:gd name="T58" fmla="*/ 497 w 906"/>
                  <a:gd name="T59" fmla="*/ 1196 h 1198"/>
                  <a:gd name="T60" fmla="*/ 453 w 906"/>
                  <a:gd name="T61" fmla="*/ 1198 h 1198"/>
                  <a:gd name="T62" fmla="*/ 408 w 906"/>
                  <a:gd name="T63" fmla="*/ 1196 h 1198"/>
                  <a:gd name="T64" fmla="*/ 365 w 906"/>
                  <a:gd name="T65" fmla="*/ 1187 h 1198"/>
                  <a:gd name="T66" fmla="*/ 322 w 906"/>
                  <a:gd name="T67" fmla="*/ 1176 h 1198"/>
                  <a:gd name="T68" fmla="*/ 282 w 906"/>
                  <a:gd name="T69" fmla="*/ 1158 h 1198"/>
                  <a:gd name="T70" fmla="*/ 244 w 906"/>
                  <a:gd name="T71" fmla="*/ 1137 h 1198"/>
                  <a:gd name="T72" fmla="*/ 208 w 906"/>
                  <a:gd name="T73" fmla="*/ 1111 h 1198"/>
                  <a:gd name="T74" fmla="*/ 175 w 906"/>
                  <a:gd name="T75" fmla="*/ 1081 h 1198"/>
                  <a:gd name="T76" fmla="*/ 147 w 906"/>
                  <a:gd name="T77" fmla="*/ 1048 h 1198"/>
                  <a:gd name="T78" fmla="*/ 122 w 906"/>
                  <a:gd name="T79" fmla="*/ 1012 h 1198"/>
                  <a:gd name="T80" fmla="*/ 103 w 906"/>
                  <a:gd name="T81" fmla="*/ 971 h 1198"/>
                  <a:gd name="T82" fmla="*/ 87 w 906"/>
                  <a:gd name="T83" fmla="*/ 928 h 1198"/>
                  <a:gd name="T84" fmla="*/ 19 w 906"/>
                  <a:gd name="T85" fmla="*/ 664 h 1198"/>
                  <a:gd name="T86" fmla="*/ 7 w 906"/>
                  <a:gd name="T87" fmla="*/ 610 h 1198"/>
                  <a:gd name="T88" fmla="*/ 1 w 906"/>
                  <a:gd name="T89" fmla="*/ 556 h 1198"/>
                  <a:gd name="T90" fmla="*/ 0 w 906"/>
                  <a:gd name="T91" fmla="*/ 502 h 1198"/>
                  <a:gd name="T92" fmla="*/ 3 w 906"/>
                  <a:gd name="T93" fmla="*/ 448 h 1198"/>
                  <a:gd name="T94" fmla="*/ 12 w 906"/>
                  <a:gd name="T95" fmla="*/ 394 h 1198"/>
                  <a:gd name="T96" fmla="*/ 26 w 906"/>
                  <a:gd name="T97" fmla="*/ 343 h 1198"/>
                  <a:gd name="T98" fmla="*/ 44 w 906"/>
                  <a:gd name="T99" fmla="*/ 292 h 1198"/>
                  <a:gd name="T100" fmla="*/ 68 w 906"/>
                  <a:gd name="T101" fmla="*/ 244 h 1198"/>
                  <a:gd name="T102" fmla="*/ 93 w 906"/>
                  <a:gd name="T103" fmla="*/ 202 h 1198"/>
                  <a:gd name="T104" fmla="*/ 121 w 906"/>
                  <a:gd name="T105" fmla="*/ 163 h 1198"/>
                  <a:gd name="T106" fmla="*/ 154 w 906"/>
                  <a:gd name="T107" fmla="*/ 128 h 1198"/>
                  <a:gd name="T108" fmla="*/ 189 w 906"/>
                  <a:gd name="T109" fmla="*/ 95 h 1198"/>
                  <a:gd name="T110" fmla="*/ 226 w 906"/>
                  <a:gd name="T111" fmla="*/ 67 h 1198"/>
                  <a:gd name="T112" fmla="*/ 267 w 906"/>
                  <a:gd name="T113" fmla="*/ 44 h 1198"/>
                  <a:gd name="T114" fmla="*/ 310 w 906"/>
                  <a:gd name="T115" fmla="*/ 25 h 1198"/>
                  <a:gd name="T116" fmla="*/ 356 w 906"/>
                  <a:gd name="T117" fmla="*/ 11 h 1198"/>
                  <a:gd name="T118" fmla="*/ 403 w 906"/>
                  <a:gd name="T119" fmla="*/ 3 h 1198"/>
                  <a:gd name="T120" fmla="*/ 453 w 906"/>
                  <a:gd name="T12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 h="1198">
                    <a:moveTo>
                      <a:pt x="453" y="0"/>
                    </a:moveTo>
                    <a:lnTo>
                      <a:pt x="502" y="3"/>
                    </a:lnTo>
                    <a:lnTo>
                      <a:pt x="550" y="11"/>
                    </a:lnTo>
                    <a:lnTo>
                      <a:pt x="595" y="25"/>
                    </a:lnTo>
                    <a:lnTo>
                      <a:pt x="638" y="44"/>
                    </a:lnTo>
                    <a:lnTo>
                      <a:pt x="678" y="67"/>
                    </a:lnTo>
                    <a:lnTo>
                      <a:pt x="717" y="95"/>
                    </a:lnTo>
                    <a:lnTo>
                      <a:pt x="752" y="128"/>
                    </a:lnTo>
                    <a:lnTo>
                      <a:pt x="783" y="163"/>
                    </a:lnTo>
                    <a:lnTo>
                      <a:pt x="812" y="202"/>
                    </a:lnTo>
                    <a:lnTo>
                      <a:pt x="838" y="244"/>
                    </a:lnTo>
                    <a:lnTo>
                      <a:pt x="861" y="292"/>
                    </a:lnTo>
                    <a:lnTo>
                      <a:pt x="880" y="343"/>
                    </a:lnTo>
                    <a:lnTo>
                      <a:pt x="893" y="394"/>
                    </a:lnTo>
                    <a:lnTo>
                      <a:pt x="902" y="448"/>
                    </a:lnTo>
                    <a:lnTo>
                      <a:pt x="906" y="502"/>
                    </a:lnTo>
                    <a:lnTo>
                      <a:pt x="904" y="556"/>
                    </a:lnTo>
                    <a:lnTo>
                      <a:pt x="899" y="610"/>
                    </a:lnTo>
                    <a:lnTo>
                      <a:pt x="887" y="664"/>
                    </a:lnTo>
                    <a:lnTo>
                      <a:pt x="817" y="928"/>
                    </a:lnTo>
                    <a:lnTo>
                      <a:pt x="803" y="971"/>
                    </a:lnTo>
                    <a:lnTo>
                      <a:pt x="783" y="1012"/>
                    </a:lnTo>
                    <a:lnTo>
                      <a:pt x="759" y="1048"/>
                    </a:lnTo>
                    <a:lnTo>
                      <a:pt x="729" y="1081"/>
                    </a:lnTo>
                    <a:lnTo>
                      <a:pt x="697" y="1111"/>
                    </a:lnTo>
                    <a:lnTo>
                      <a:pt x="662" y="1137"/>
                    </a:lnTo>
                    <a:lnTo>
                      <a:pt x="623" y="1158"/>
                    </a:lnTo>
                    <a:lnTo>
                      <a:pt x="582" y="1176"/>
                    </a:lnTo>
                    <a:lnTo>
                      <a:pt x="540" y="1187"/>
                    </a:lnTo>
                    <a:lnTo>
                      <a:pt x="497" y="1196"/>
                    </a:lnTo>
                    <a:lnTo>
                      <a:pt x="453" y="1198"/>
                    </a:lnTo>
                    <a:lnTo>
                      <a:pt x="408" y="1196"/>
                    </a:lnTo>
                    <a:lnTo>
                      <a:pt x="365" y="1187"/>
                    </a:lnTo>
                    <a:lnTo>
                      <a:pt x="322" y="1176"/>
                    </a:lnTo>
                    <a:lnTo>
                      <a:pt x="282" y="1158"/>
                    </a:lnTo>
                    <a:lnTo>
                      <a:pt x="244" y="1137"/>
                    </a:lnTo>
                    <a:lnTo>
                      <a:pt x="208" y="1111"/>
                    </a:lnTo>
                    <a:lnTo>
                      <a:pt x="175" y="1081"/>
                    </a:lnTo>
                    <a:lnTo>
                      <a:pt x="147" y="1048"/>
                    </a:lnTo>
                    <a:lnTo>
                      <a:pt x="122" y="1012"/>
                    </a:lnTo>
                    <a:lnTo>
                      <a:pt x="103" y="971"/>
                    </a:lnTo>
                    <a:lnTo>
                      <a:pt x="87" y="928"/>
                    </a:lnTo>
                    <a:lnTo>
                      <a:pt x="19" y="664"/>
                    </a:lnTo>
                    <a:lnTo>
                      <a:pt x="7" y="610"/>
                    </a:lnTo>
                    <a:lnTo>
                      <a:pt x="1" y="556"/>
                    </a:lnTo>
                    <a:lnTo>
                      <a:pt x="0" y="502"/>
                    </a:lnTo>
                    <a:lnTo>
                      <a:pt x="3" y="448"/>
                    </a:lnTo>
                    <a:lnTo>
                      <a:pt x="12" y="394"/>
                    </a:lnTo>
                    <a:lnTo>
                      <a:pt x="26" y="343"/>
                    </a:lnTo>
                    <a:lnTo>
                      <a:pt x="44" y="292"/>
                    </a:lnTo>
                    <a:lnTo>
                      <a:pt x="68" y="244"/>
                    </a:lnTo>
                    <a:lnTo>
                      <a:pt x="93" y="202"/>
                    </a:lnTo>
                    <a:lnTo>
                      <a:pt x="121" y="163"/>
                    </a:lnTo>
                    <a:lnTo>
                      <a:pt x="154" y="128"/>
                    </a:lnTo>
                    <a:lnTo>
                      <a:pt x="189" y="95"/>
                    </a:lnTo>
                    <a:lnTo>
                      <a:pt x="226" y="67"/>
                    </a:lnTo>
                    <a:lnTo>
                      <a:pt x="267" y="44"/>
                    </a:lnTo>
                    <a:lnTo>
                      <a:pt x="310" y="25"/>
                    </a:lnTo>
                    <a:lnTo>
                      <a:pt x="356" y="11"/>
                    </a:lnTo>
                    <a:lnTo>
                      <a:pt x="403" y="3"/>
                    </a:lnTo>
                    <a:lnTo>
                      <a:pt x="453"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9"/>
              <p:cNvSpPr>
                <a:spLocks/>
              </p:cNvSpPr>
              <p:nvPr/>
            </p:nvSpPr>
            <p:spPr bwMode="auto">
              <a:xfrm>
                <a:off x="1890958" y="3809370"/>
                <a:ext cx="366330" cy="182595"/>
              </a:xfrm>
              <a:custGeom>
                <a:avLst/>
                <a:gdLst>
                  <a:gd name="T0" fmla="*/ 946 w 1921"/>
                  <a:gd name="T1" fmla="*/ 0 h 961"/>
                  <a:gd name="T2" fmla="*/ 1034 w 1921"/>
                  <a:gd name="T3" fmla="*/ 1 h 961"/>
                  <a:gd name="T4" fmla="*/ 1116 w 1921"/>
                  <a:gd name="T5" fmla="*/ 4 h 961"/>
                  <a:gd name="T6" fmla="*/ 1193 w 1921"/>
                  <a:gd name="T7" fmla="*/ 10 h 961"/>
                  <a:gd name="T8" fmla="*/ 1266 w 1921"/>
                  <a:gd name="T9" fmla="*/ 20 h 961"/>
                  <a:gd name="T10" fmla="*/ 1335 w 1921"/>
                  <a:gd name="T11" fmla="*/ 30 h 961"/>
                  <a:gd name="T12" fmla="*/ 1401 w 1921"/>
                  <a:gd name="T13" fmla="*/ 43 h 961"/>
                  <a:gd name="T14" fmla="*/ 1466 w 1921"/>
                  <a:gd name="T15" fmla="*/ 58 h 961"/>
                  <a:gd name="T16" fmla="*/ 1529 w 1921"/>
                  <a:gd name="T17" fmla="*/ 76 h 961"/>
                  <a:gd name="T18" fmla="*/ 1591 w 1921"/>
                  <a:gd name="T19" fmla="*/ 94 h 961"/>
                  <a:gd name="T20" fmla="*/ 1651 w 1921"/>
                  <a:gd name="T21" fmla="*/ 115 h 961"/>
                  <a:gd name="T22" fmla="*/ 1714 w 1921"/>
                  <a:gd name="T23" fmla="*/ 139 h 961"/>
                  <a:gd name="T24" fmla="*/ 1777 w 1921"/>
                  <a:gd name="T25" fmla="*/ 163 h 961"/>
                  <a:gd name="T26" fmla="*/ 1844 w 1921"/>
                  <a:gd name="T27" fmla="*/ 190 h 961"/>
                  <a:gd name="T28" fmla="*/ 1921 w 1921"/>
                  <a:gd name="T29" fmla="*/ 961 h 961"/>
                  <a:gd name="T30" fmla="*/ 0 w 1921"/>
                  <a:gd name="T31" fmla="*/ 961 h 961"/>
                  <a:gd name="T32" fmla="*/ 7 w 1921"/>
                  <a:gd name="T33" fmla="*/ 893 h 961"/>
                  <a:gd name="T34" fmla="*/ 12 w 1921"/>
                  <a:gd name="T35" fmla="*/ 827 h 961"/>
                  <a:gd name="T36" fmla="*/ 19 w 1921"/>
                  <a:gd name="T37" fmla="*/ 759 h 961"/>
                  <a:gd name="T38" fmla="*/ 26 w 1921"/>
                  <a:gd name="T39" fmla="*/ 694 h 961"/>
                  <a:gd name="T40" fmla="*/ 32 w 1921"/>
                  <a:gd name="T41" fmla="*/ 629 h 961"/>
                  <a:gd name="T42" fmla="*/ 38 w 1921"/>
                  <a:gd name="T43" fmla="*/ 567 h 961"/>
                  <a:gd name="T44" fmla="*/ 44 w 1921"/>
                  <a:gd name="T45" fmla="*/ 509 h 961"/>
                  <a:gd name="T46" fmla="*/ 50 w 1921"/>
                  <a:gd name="T47" fmla="*/ 453 h 961"/>
                  <a:gd name="T48" fmla="*/ 56 w 1921"/>
                  <a:gd name="T49" fmla="*/ 400 h 961"/>
                  <a:gd name="T50" fmla="*/ 60 w 1921"/>
                  <a:gd name="T51" fmla="*/ 352 h 961"/>
                  <a:gd name="T52" fmla="*/ 64 w 1921"/>
                  <a:gd name="T53" fmla="*/ 309 h 961"/>
                  <a:gd name="T54" fmla="*/ 68 w 1921"/>
                  <a:gd name="T55" fmla="*/ 272 h 961"/>
                  <a:gd name="T56" fmla="*/ 71 w 1921"/>
                  <a:gd name="T57" fmla="*/ 239 h 961"/>
                  <a:gd name="T58" fmla="*/ 74 w 1921"/>
                  <a:gd name="T59" fmla="*/ 213 h 961"/>
                  <a:gd name="T60" fmla="*/ 75 w 1921"/>
                  <a:gd name="T61" fmla="*/ 195 h 961"/>
                  <a:gd name="T62" fmla="*/ 77 w 1921"/>
                  <a:gd name="T63" fmla="*/ 183 h 961"/>
                  <a:gd name="T64" fmla="*/ 78 w 1921"/>
                  <a:gd name="T65" fmla="*/ 178 h 961"/>
                  <a:gd name="T66" fmla="*/ 142 w 1921"/>
                  <a:gd name="T67" fmla="*/ 154 h 961"/>
                  <a:gd name="T68" fmla="*/ 204 w 1921"/>
                  <a:gd name="T69" fmla="*/ 129 h 961"/>
                  <a:gd name="T70" fmla="*/ 265 w 1921"/>
                  <a:gd name="T71" fmla="*/ 108 h 961"/>
                  <a:gd name="T72" fmla="*/ 324 w 1921"/>
                  <a:gd name="T73" fmla="*/ 88 h 961"/>
                  <a:gd name="T74" fmla="*/ 385 w 1921"/>
                  <a:gd name="T75" fmla="*/ 70 h 961"/>
                  <a:gd name="T76" fmla="*/ 444 w 1921"/>
                  <a:gd name="T77" fmla="*/ 55 h 961"/>
                  <a:gd name="T78" fmla="*/ 507 w 1921"/>
                  <a:gd name="T79" fmla="*/ 39 h 961"/>
                  <a:gd name="T80" fmla="*/ 570 w 1921"/>
                  <a:gd name="T81" fmla="*/ 28 h 961"/>
                  <a:gd name="T82" fmla="*/ 638 w 1921"/>
                  <a:gd name="T83" fmla="*/ 18 h 961"/>
                  <a:gd name="T84" fmla="*/ 708 w 1921"/>
                  <a:gd name="T85" fmla="*/ 10 h 961"/>
                  <a:gd name="T86" fmla="*/ 782 w 1921"/>
                  <a:gd name="T87" fmla="*/ 4 h 961"/>
                  <a:gd name="T88" fmla="*/ 861 w 1921"/>
                  <a:gd name="T89" fmla="*/ 1 h 961"/>
                  <a:gd name="T90" fmla="*/ 946 w 1921"/>
                  <a:gd name="T91" fmla="*/ 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1" h="961">
                    <a:moveTo>
                      <a:pt x="946" y="0"/>
                    </a:moveTo>
                    <a:lnTo>
                      <a:pt x="1034" y="1"/>
                    </a:lnTo>
                    <a:lnTo>
                      <a:pt x="1116" y="4"/>
                    </a:lnTo>
                    <a:lnTo>
                      <a:pt x="1193" y="10"/>
                    </a:lnTo>
                    <a:lnTo>
                      <a:pt x="1266" y="20"/>
                    </a:lnTo>
                    <a:lnTo>
                      <a:pt x="1335" y="30"/>
                    </a:lnTo>
                    <a:lnTo>
                      <a:pt x="1401" y="43"/>
                    </a:lnTo>
                    <a:lnTo>
                      <a:pt x="1466" y="58"/>
                    </a:lnTo>
                    <a:lnTo>
                      <a:pt x="1529" y="76"/>
                    </a:lnTo>
                    <a:lnTo>
                      <a:pt x="1591" y="94"/>
                    </a:lnTo>
                    <a:lnTo>
                      <a:pt x="1651" y="115"/>
                    </a:lnTo>
                    <a:lnTo>
                      <a:pt x="1714" y="139"/>
                    </a:lnTo>
                    <a:lnTo>
                      <a:pt x="1777" y="163"/>
                    </a:lnTo>
                    <a:lnTo>
                      <a:pt x="1844" y="190"/>
                    </a:lnTo>
                    <a:lnTo>
                      <a:pt x="1921" y="961"/>
                    </a:lnTo>
                    <a:lnTo>
                      <a:pt x="0" y="961"/>
                    </a:lnTo>
                    <a:lnTo>
                      <a:pt x="7" y="893"/>
                    </a:lnTo>
                    <a:lnTo>
                      <a:pt x="12" y="827"/>
                    </a:lnTo>
                    <a:lnTo>
                      <a:pt x="19" y="759"/>
                    </a:lnTo>
                    <a:lnTo>
                      <a:pt x="26" y="694"/>
                    </a:lnTo>
                    <a:lnTo>
                      <a:pt x="32" y="629"/>
                    </a:lnTo>
                    <a:lnTo>
                      <a:pt x="38" y="567"/>
                    </a:lnTo>
                    <a:lnTo>
                      <a:pt x="44" y="509"/>
                    </a:lnTo>
                    <a:lnTo>
                      <a:pt x="50" y="453"/>
                    </a:lnTo>
                    <a:lnTo>
                      <a:pt x="56" y="400"/>
                    </a:lnTo>
                    <a:lnTo>
                      <a:pt x="60" y="352"/>
                    </a:lnTo>
                    <a:lnTo>
                      <a:pt x="64" y="309"/>
                    </a:lnTo>
                    <a:lnTo>
                      <a:pt x="68" y="272"/>
                    </a:lnTo>
                    <a:lnTo>
                      <a:pt x="71" y="239"/>
                    </a:lnTo>
                    <a:lnTo>
                      <a:pt x="74" y="213"/>
                    </a:lnTo>
                    <a:lnTo>
                      <a:pt x="75" y="195"/>
                    </a:lnTo>
                    <a:lnTo>
                      <a:pt x="77" y="183"/>
                    </a:lnTo>
                    <a:lnTo>
                      <a:pt x="78" y="178"/>
                    </a:lnTo>
                    <a:lnTo>
                      <a:pt x="142" y="154"/>
                    </a:lnTo>
                    <a:lnTo>
                      <a:pt x="204" y="129"/>
                    </a:lnTo>
                    <a:lnTo>
                      <a:pt x="265" y="108"/>
                    </a:lnTo>
                    <a:lnTo>
                      <a:pt x="324" y="88"/>
                    </a:lnTo>
                    <a:lnTo>
                      <a:pt x="385" y="70"/>
                    </a:lnTo>
                    <a:lnTo>
                      <a:pt x="444" y="55"/>
                    </a:lnTo>
                    <a:lnTo>
                      <a:pt x="507" y="39"/>
                    </a:lnTo>
                    <a:lnTo>
                      <a:pt x="570" y="28"/>
                    </a:lnTo>
                    <a:lnTo>
                      <a:pt x="638" y="18"/>
                    </a:lnTo>
                    <a:lnTo>
                      <a:pt x="708" y="10"/>
                    </a:lnTo>
                    <a:lnTo>
                      <a:pt x="782" y="4"/>
                    </a:lnTo>
                    <a:lnTo>
                      <a:pt x="861" y="1"/>
                    </a:lnTo>
                    <a:lnTo>
                      <a:pt x="94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Freeform 10"/>
              <p:cNvSpPr>
                <a:spLocks/>
              </p:cNvSpPr>
              <p:nvPr/>
            </p:nvSpPr>
            <p:spPr bwMode="auto">
              <a:xfrm>
                <a:off x="2191098" y="3601669"/>
                <a:ext cx="213408" cy="136946"/>
              </a:xfrm>
              <a:custGeom>
                <a:avLst/>
                <a:gdLst>
                  <a:gd name="T0" fmla="*/ 409 w 1123"/>
                  <a:gd name="T1" fmla="*/ 0 h 716"/>
                  <a:gd name="T2" fmla="*/ 484 w 1123"/>
                  <a:gd name="T3" fmla="*/ 1 h 716"/>
                  <a:gd name="T4" fmla="*/ 555 w 1123"/>
                  <a:gd name="T5" fmla="*/ 5 h 716"/>
                  <a:gd name="T6" fmla="*/ 619 w 1123"/>
                  <a:gd name="T7" fmla="*/ 11 h 716"/>
                  <a:gd name="T8" fmla="*/ 681 w 1123"/>
                  <a:gd name="T9" fmla="*/ 20 h 716"/>
                  <a:gd name="T10" fmla="*/ 738 w 1123"/>
                  <a:gd name="T11" fmla="*/ 30 h 716"/>
                  <a:gd name="T12" fmla="*/ 794 w 1123"/>
                  <a:gd name="T13" fmla="*/ 44 h 716"/>
                  <a:gd name="T14" fmla="*/ 848 w 1123"/>
                  <a:gd name="T15" fmla="*/ 60 h 716"/>
                  <a:gd name="T16" fmla="*/ 901 w 1123"/>
                  <a:gd name="T17" fmla="*/ 77 h 716"/>
                  <a:gd name="T18" fmla="*/ 955 w 1123"/>
                  <a:gd name="T19" fmla="*/ 97 h 716"/>
                  <a:gd name="T20" fmla="*/ 1010 w 1123"/>
                  <a:gd name="T21" fmla="*/ 118 h 716"/>
                  <a:gd name="T22" fmla="*/ 1066 w 1123"/>
                  <a:gd name="T23" fmla="*/ 141 h 716"/>
                  <a:gd name="T24" fmla="*/ 1123 w 1123"/>
                  <a:gd name="T25" fmla="*/ 716 h 716"/>
                  <a:gd name="T26" fmla="*/ 0 w 1123"/>
                  <a:gd name="T27" fmla="*/ 716 h 716"/>
                  <a:gd name="T28" fmla="*/ 18 w 1123"/>
                  <a:gd name="T29" fmla="*/ 664 h 716"/>
                  <a:gd name="T30" fmla="*/ 125 w 1123"/>
                  <a:gd name="T31" fmla="*/ 252 h 716"/>
                  <a:gd name="T32" fmla="*/ 142 w 1123"/>
                  <a:gd name="T33" fmla="*/ 175 h 716"/>
                  <a:gd name="T34" fmla="*/ 152 w 1123"/>
                  <a:gd name="T35" fmla="*/ 97 h 716"/>
                  <a:gd name="T36" fmla="*/ 154 w 1123"/>
                  <a:gd name="T37" fmla="*/ 18 h 716"/>
                  <a:gd name="T38" fmla="*/ 211 w 1123"/>
                  <a:gd name="T39" fmla="*/ 9 h 716"/>
                  <a:gd name="T40" fmla="*/ 272 w 1123"/>
                  <a:gd name="T41" fmla="*/ 5 h 716"/>
                  <a:gd name="T42" fmla="*/ 337 w 1123"/>
                  <a:gd name="T43" fmla="*/ 1 h 716"/>
                  <a:gd name="T44" fmla="*/ 409 w 1123"/>
                  <a:gd name="T45"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3" h="716">
                    <a:moveTo>
                      <a:pt x="409" y="0"/>
                    </a:moveTo>
                    <a:lnTo>
                      <a:pt x="484" y="1"/>
                    </a:lnTo>
                    <a:lnTo>
                      <a:pt x="555" y="5"/>
                    </a:lnTo>
                    <a:lnTo>
                      <a:pt x="619" y="11"/>
                    </a:lnTo>
                    <a:lnTo>
                      <a:pt x="681" y="20"/>
                    </a:lnTo>
                    <a:lnTo>
                      <a:pt x="738" y="30"/>
                    </a:lnTo>
                    <a:lnTo>
                      <a:pt x="794" y="44"/>
                    </a:lnTo>
                    <a:lnTo>
                      <a:pt x="848" y="60"/>
                    </a:lnTo>
                    <a:lnTo>
                      <a:pt x="901" y="77"/>
                    </a:lnTo>
                    <a:lnTo>
                      <a:pt x="955" y="97"/>
                    </a:lnTo>
                    <a:lnTo>
                      <a:pt x="1010" y="118"/>
                    </a:lnTo>
                    <a:lnTo>
                      <a:pt x="1066" y="141"/>
                    </a:lnTo>
                    <a:lnTo>
                      <a:pt x="1123" y="716"/>
                    </a:lnTo>
                    <a:lnTo>
                      <a:pt x="0" y="716"/>
                    </a:lnTo>
                    <a:lnTo>
                      <a:pt x="18" y="664"/>
                    </a:lnTo>
                    <a:lnTo>
                      <a:pt x="125" y="252"/>
                    </a:lnTo>
                    <a:lnTo>
                      <a:pt x="142" y="175"/>
                    </a:lnTo>
                    <a:lnTo>
                      <a:pt x="152" y="97"/>
                    </a:lnTo>
                    <a:lnTo>
                      <a:pt x="154" y="18"/>
                    </a:lnTo>
                    <a:lnTo>
                      <a:pt x="211" y="9"/>
                    </a:lnTo>
                    <a:lnTo>
                      <a:pt x="272" y="5"/>
                    </a:lnTo>
                    <a:lnTo>
                      <a:pt x="337" y="1"/>
                    </a:lnTo>
                    <a:lnTo>
                      <a:pt x="40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11"/>
              <p:cNvSpPr>
                <a:spLocks/>
              </p:cNvSpPr>
              <p:nvPr/>
            </p:nvSpPr>
            <p:spPr bwMode="auto">
              <a:xfrm>
                <a:off x="1672986" y="3716932"/>
                <a:ext cx="243079" cy="132381"/>
              </a:xfrm>
              <a:custGeom>
                <a:avLst/>
                <a:gdLst>
                  <a:gd name="T0" fmla="*/ 686 w 1279"/>
                  <a:gd name="T1" fmla="*/ 0 h 697"/>
                  <a:gd name="T2" fmla="*/ 762 w 1279"/>
                  <a:gd name="T3" fmla="*/ 1 h 697"/>
                  <a:gd name="T4" fmla="*/ 832 w 1279"/>
                  <a:gd name="T5" fmla="*/ 4 h 697"/>
                  <a:gd name="T6" fmla="*/ 896 w 1279"/>
                  <a:gd name="T7" fmla="*/ 10 h 697"/>
                  <a:gd name="T8" fmla="*/ 957 w 1279"/>
                  <a:gd name="T9" fmla="*/ 20 h 697"/>
                  <a:gd name="T10" fmla="*/ 1016 w 1279"/>
                  <a:gd name="T11" fmla="*/ 30 h 697"/>
                  <a:gd name="T12" fmla="*/ 1070 w 1279"/>
                  <a:gd name="T13" fmla="*/ 44 h 697"/>
                  <a:gd name="T14" fmla="*/ 1125 w 1279"/>
                  <a:gd name="T15" fmla="*/ 59 h 697"/>
                  <a:gd name="T16" fmla="*/ 1178 w 1279"/>
                  <a:gd name="T17" fmla="*/ 77 h 697"/>
                  <a:gd name="T18" fmla="*/ 1216 w 1279"/>
                  <a:gd name="T19" fmla="*/ 91 h 697"/>
                  <a:gd name="T20" fmla="*/ 1255 w 1279"/>
                  <a:gd name="T21" fmla="*/ 106 h 697"/>
                  <a:gd name="T22" fmla="*/ 1263 w 1279"/>
                  <a:gd name="T23" fmla="*/ 152 h 697"/>
                  <a:gd name="T24" fmla="*/ 1271 w 1279"/>
                  <a:gd name="T25" fmla="*/ 196 h 697"/>
                  <a:gd name="T26" fmla="*/ 1279 w 1279"/>
                  <a:gd name="T27" fmla="*/ 239 h 697"/>
                  <a:gd name="T28" fmla="*/ 940 w 1279"/>
                  <a:gd name="T29" fmla="*/ 362 h 697"/>
                  <a:gd name="T30" fmla="*/ 865 w 1279"/>
                  <a:gd name="T31" fmla="*/ 697 h 697"/>
                  <a:gd name="T32" fmla="*/ 0 w 1279"/>
                  <a:gd name="T33" fmla="*/ 697 h 697"/>
                  <a:gd name="T34" fmla="*/ 6 w 1279"/>
                  <a:gd name="T35" fmla="*/ 641 h 697"/>
                  <a:gd name="T36" fmla="*/ 12 w 1279"/>
                  <a:gd name="T37" fmla="*/ 586 h 697"/>
                  <a:gd name="T38" fmla="*/ 16 w 1279"/>
                  <a:gd name="T39" fmla="*/ 531 h 697"/>
                  <a:gd name="T40" fmla="*/ 22 w 1279"/>
                  <a:gd name="T41" fmla="*/ 478 h 697"/>
                  <a:gd name="T42" fmla="*/ 27 w 1279"/>
                  <a:gd name="T43" fmla="*/ 426 h 697"/>
                  <a:gd name="T44" fmla="*/ 32 w 1279"/>
                  <a:gd name="T45" fmla="*/ 377 h 697"/>
                  <a:gd name="T46" fmla="*/ 36 w 1279"/>
                  <a:gd name="T47" fmla="*/ 330 h 697"/>
                  <a:gd name="T48" fmla="*/ 41 w 1279"/>
                  <a:gd name="T49" fmla="*/ 288 h 697"/>
                  <a:gd name="T50" fmla="*/ 44 w 1279"/>
                  <a:gd name="T51" fmla="*/ 249 h 697"/>
                  <a:gd name="T52" fmla="*/ 48 w 1279"/>
                  <a:gd name="T53" fmla="*/ 215 h 697"/>
                  <a:gd name="T54" fmla="*/ 51 w 1279"/>
                  <a:gd name="T55" fmla="*/ 186 h 697"/>
                  <a:gd name="T56" fmla="*/ 54 w 1279"/>
                  <a:gd name="T57" fmla="*/ 162 h 697"/>
                  <a:gd name="T58" fmla="*/ 55 w 1279"/>
                  <a:gd name="T59" fmla="*/ 143 h 697"/>
                  <a:gd name="T60" fmla="*/ 56 w 1279"/>
                  <a:gd name="T61" fmla="*/ 133 h 697"/>
                  <a:gd name="T62" fmla="*/ 56 w 1279"/>
                  <a:gd name="T63" fmla="*/ 129 h 697"/>
                  <a:gd name="T64" fmla="*/ 111 w 1279"/>
                  <a:gd name="T65" fmla="*/ 107 h 697"/>
                  <a:gd name="T66" fmla="*/ 165 w 1279"/>
                  <a:gd name="T67" fmla="*/ 89 h 697"/>
                  <a:gd name="T68" fmla="*/ 216 w 1279"/>
                  <a:gd name="T69" fmla="*/ 70 h 697"/>
                  <a:gd name="T70" fmla="*/ 267 w 1279"/>
                  <a:gd name="T71" fmla="*/ 54 h 697"/>
                  <a:gd name="T72" fmla="*/ 319 w 1279"/>
                  <a:gd name="T73" fmla="*/ 40 h 697"/>
                  <a:gd name="T74" fmla="*/ 372 w 1279"/>
                  <a:gd name="T75" fmla="*/ 28 h 697"/>
                  <a:gd name="T76" fmla="*/ 427 w 1279"/>
                  <a:gd name="T77" fmla="*/ 17 h 697"/>
                  <a:gd name="T78" fmla="*/ 486 w 1279"/>
                  <a:gd name="T79" fmla="*/ 9 h 697"/>
                  <a:gd name="T80" fmla="*/ 547 w 1279"/>
                  <a:gd name="T81" fmla="*/ 4 h 697"/>
                  <a:gd name="T82" fmla="*/ 614 w 1279"/>
                  <a:gd name="T83" fmla="*/ 1 h 697"/>
                  <a:gd name="T84" fmla="*/ 686 w 1279"/>
                  <a:gd name="T85"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9" h="697">
                    <a:moveTo>
                      <a:pt x="686" y="0"/>
                    </a:moveTo>
                    <a:lnTo>
                      <a:pt x="762" y="1"/>
                    </a:lnTo>
                    <a:lnTo>
                      <a:pt x="832" y="4"/>
                    </a:lnTo>
                    <a:lnTo>
                      <a:pt x="896" y="10"/>
                    </a:lnTo>
                    <a:lnTo>
                      <a:pt x="957" y="20"/>
                    </a:lnTo>
                    <a:lnTo>
                      <a:pt x="1016" y="30"/>
                    </a:lnTo>
                    <a:lnTo>
                      <a:pt x="1070" y="44"/>
                    </a:lnTo>
                    <a:lnTo>
                      <a:pt x="1125" y="59"/>
                    </a:lnTo>
                    <a:lnTo>
                      <a:pt x="1178" y="77"/>
                    </a:lnTo>
                    <a:lnTo>
                      <a:pt x="1216" y="91"/>
                    </a:lnTo>
                    <a:lnTo>
                      <a:pt x="1255" y="106"/>
                    </a:lnTo>
                    <a:lnTo>
                      <a:pt x="1263" y="152"/>
                    </a:lnTo>
                    <a:lnTo>
                      <a:pt x="1271" y="196"/>
                    </a:lnTo>
                    <a:lnTo>
                      <a:pt x="1279" y="239"/>
                    </a:lnTo>
                    <a:lnTo>
                      <a:pt x="940" y="362"/>
                    </a:lnTo>
                    <a:lnTo>
                      <a:pt x="865" y="697"/>
                    </a:lnTo>
                    <a:lnTo>
                      <a:pt x="0" y="697"/>
                    </a:lnTo>
                    <a:lnTo>
                      <a:pt x="6" y="641"/>
                    </a:lnTo>
                    <a:lnTo>
                      <a:pt x="12" y="586"/>
                    </a:lnTo>
                    <a:lnTo>
                      <a:pt x="16" y="531"/>
                    </a:lnTo>
                    <a:lnTo>
                      <a:pt x="22" y="478"/>
                    </a:lnTo>
                    <a:lnTo>
                      <a:pt x="27" y="426"/>
                    </a:lnTo>
                    <a:lnTo>
                      <a:pt x="32" y="377"/>
                    </a:lnTo>
                    <a:lnTo>
                      <a:pt x="36" y="330"/>
                    </a:lnTo>
                    <a:lnTo>
                      <a:pt x="41" y="288"/>
                    </a:lnTo>
                    <a:lnTo>
                      <a:pt x="44" y="249"/>
                    </a:lnTo>
                    <a:lnTo>
                      <a:pt x="48" y="215"/>
                    </a:lnTo>
                    <a:lnTo>
                      <a:pt x="51" y="186"/>
                    </a:lnTo>
                    <a:lnTo>
                      <a:pt x="54" y="162"/>
                    </a:lnTo>
                    <a:lnTo>
                      <a:pt x="55" y="143"/>
                    </a:lnTo>
                    <a:lnTo>
                      <a:pt x="56" y="133"/>
                    </a:lnTo>
                    <a:lnTo>
                      <a:pt x="56" y="129"/>
                    </a:lnTo>
                    <a:lnTo>
                      <a:pt x="111" y="107"/>
                    </a:lnTo>
                    <a:lnTo>
                      <a:pt x="165" y="89"/>
                    </a:lnTo>
                    <a:lnTo>
                      <a:pt x="216" y="70"/>
                    </a:lnTo>
                    <a:lnTo>
                      <a:pt x="267" y="54"/>
                    </a:lnTo>
                    <a:lnTo>
                      <a:pt x="319" y="40"/>
                    </a:lnTo>
                    <a:lnTo>
                      <a:pt x="372" y="28"/>
                    </a:lnTo>
                    <a:lnTo>
                      <a:pt x="427" y="17"/>
                    </a:lnTo>
                    <a:lnTo>
                      <a:pt x="486" y="9"/>
                    </a:lnTo>
                    <a:lnTo>
                      <a:pt x="547" y="4"/>
                    </a:lnTo>
                    <a:lnTo>
                      <a:pt x="614" y="1"/>
                    </a:lnTo>
                    <a:lnTo>
                      <a:pt x="68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grpSp>
        <p:nvGrpSpPr>
          <p:cNvPr id="28" name="Group 27"/>
          <p:cNvGrpSpPr>
            <a:grpSpLocks noChangeAspect="1"/>
          </p:cNvGrpSpPr>
          <p:nvPr/>
        </p:nvGrpSpPr>
        <p:grpSpPr>
          <a:xfrm>
            <a:off x="3353004" y="4114227"/>
            <a:ext cx="552712" cy="490991"/>
            <a:chOff x="9861794" y="3986765"/>
            <a:chExt cx="530039" cy="470850"/>
          </a:xfrm>
          <a:solidFill>
            <a:srgbClr val="2968AF"/>
          </a:solidFill>
          <a:effectLst/>
        </p:grpSpPr>
        <p:sp>
          <p:nvSpPr>
            <p:cNvPr id="29" name="Freeform 28"/>
            <p:cNvSpPr>
              <a:spLocks noEditPoints="1"/>
            </p:cNvSpPr>
            <p:nvPr/>
          </p:nvSpPr>
          <p:spPr bwMode="auto">
            <a:xfrm>
              <a:off x="9861794" y="4002636"/>
              <a:ext cx="418173" cy="438700"/>
            </a:xfrm>
            <a:custGeom>
              <a:avLst/>
              <a:gdLst>
                <a:gd name="T0" fmla="*/ 2057 w 2057"/>
                <a:gd name="T1" fmla="*/ 1079 h 2157"/>
                <a:gd name="T2" fmla="*/ 2049 w 2057"/>
                <a:gd name="T3" fmla="*/ 1014 h 2157"/>
                <a:gd name="T4" fmla="*/ 1133 w 2057"/>
                <a:gd name="T5" fmla="*/ 38 h 2157"/>
                <a:gd name="T6" fmla="*/ 1072 w 2057"/>
                <a:gd name="T7" fmla="*/ 2 h 2157"/>
                <a:gd name="T8" fmla="*/ 1034 w 2057"/>
                <a:gd name="T9" fmla="*/ 7 h 2157"/>
                <a:gd name="T10" fmla="*/ 1023 w 2057"/>
                <a:gd name="T11" fmla="*/ 393 h 2157"/>
                <a:gd name="T12" fmla="*/ 104 w 2057"/>
                <a:gd name="T13" fmla="*/ 400 h 2157"/>
                <a:gd name="T14" fmla="*/ 44 w 2057"/>
                <a:gd name="T15" fmla="*/ 435 h 2157"/>
                <a:gd name="T16" fmla="*/ 7 w 2057"/>
                <a:gd name="T17" fmla="*/ 495 h 2157"/>
                <a:gd name="T18" fmla="*/ 0 w 2057"/>
                <a:gd name="T19" fmla="*/ 1638 h 2157"/>
                <a:gd name="T20" fmla="*/ 18 w 2057"/>
                <a:gd name="T21" fmla="*/ 1707 h 2157"/>
                <a:gd name="T22" fmla="*/ 65 w 2057"/>
                <a:gd name="T23" fmla="*/ 1759 h 2157"/>
                <a:gd name="T24" fmla="*/ 131 w 2057"/>
                <a:gd name="T25" fmla="*/ 1783 h 2157"/>
                <a:gd name="T26" fmla="*/ 1023 w 2057"/>
                <a:gd name="T27" fmla="*/ 2128 h 2157"/>
                <a:gd name="T28" fmla="*/ 1047 w 2057"/>
                <a:gd name="T29" fmla="*/ 2155 h 2157"/>
                <a:gd name="T30" fmla="*/ 1099 w 2057"/>
                <a:gd name="T31" fmla="*/ 2144 h 2157"/>
                <a:gd name="T32" fmla="*/ 2038 w 2057"/>
                <a:gd name="T33" fmla="*/ 1143 h 2157"/>
                <a:gd name="T34" fmla="*/ 1555 w 2057"/>
                <a:gd name="T35" fmla="*/ 1399 h 2157"/>
                <a:gd name="T36" fmla="*/ 1498 w 2057"/>
                <a:gd name="T37" fmla="*/ 1436 h 2157"/>
                <a:gd name="T38" fmla="*/ 1419 w 2057"/>
                <a:gd name="T39" fmla="*/ 1447 h 2157"/>
                <a:gd name="T40" fmla="*/ 1342 w 2057"/>
                <a:gd name="T41" fmla="*/ 1420 h 2157"/>
                <a:gd name="T42" fmla="*/ 1296 w 2057"/>
                <a:gd name="T43" fmla="*/ 1376 h 2157"/>
                <a:gd name="T44" fmla="*/ 1269 w 2057"/>
                <a:gd name="T45" fmla="*/ 1313 h 2157"/>
                <a:gd name="T46" fmla="*/ 1269 w 2057"/>
                <a:gd name="T47" fmla="*/ 1245 h 2157"/>
                <a:gd name="T48" fmla="*/ 1067 w 2057"/>
                <a:gd name="T49" fmla="*/ 974 h 2157"/>
                <a:gd name="T50" fmla="*/ 994 w 2057"/>
                <a:gd name="T51" fmla="*/ 995 h 2157"/>
                <a:gd name="T52" fmla="*/ 897 w 2057"/>
                <a:gd name="T53" fmla="*/ 972 h 2157"/>
                <a:gd name="T54" fmla="*/ 637 w 2057"/>
                <a:gd name="T55" fmla="*/ 1143 h 2157"/>
                <a:gd name="T56" fmla="*/ 642 w 2057"/>
                <a:gd name="T57" fmla="*/ 1208 h 2157"/>
                <a:gd name="T58" fmla="*/ 614 w 2057"/>
                <a:gd name="T59" fmla="*/ 1287 h 2157"/>
                <a:gd name="T60" fmla="*/ 553 w 2057"/>
                <a:gd name="T61" fmla="*/ 1342 h 2157"/>
                <a:gd name="T62" fmla="*/ 470 w 2057"/>
                <a:gd name="T63" fmla="*/ 1363 h 2157"/>
                <a:gd name="T64" fmla="*/ 403 w 2057"/>
                <a:gd name="T65" fmla="*/ 1350 h 2157"/>
                <a:gd name="T66" fmla="*/ 336 w 2057"/>
                <a:gd name="T67" fmla="*/ 1300 h 2157"/>
                <a:gd name="T68" fmla="*/ 299 w 2057"/>
                <a:gd name="T69" fmla="*/ 1224 h 2157"/>
                <a:gd name="T70" fmla="*/ 299 w 2057"/>
                <a:gd name="T71" fmla="*/ 1155 h 2157"/>
                <a:gd name="T72" fmla="*/ 336 w 2057"/>
                <a:gd name="T73" fmla="*/ 1079 h 2157"/>
                <a:gd name="T74" fmla="*/ 403 w 2057"/>
                <a:gd name="T75" fmla="*/ 1030 h 2157"/>
                <a:gd name="T76" fmla="*/ 470 w 2057"/>
                <a:gd name="T77" fmla="*/ 1016 h 2157"/>
                <a:gd name="T78" fmla="*/ 542 w 2057"/>
                <a:gd name="T79" fmla="*/ 1032 h 2157"/>
                <a:gd name="T80" fmla="*/ 823 w 2057"/>
                <a:gd name="T81" fmla="*/ 883 h 2157"/>
                <a:gd name="T82" fmla="*/ 823 w 2057"/>
                <a:gd name="T83" fmla="*/ 767 h 2157"/>
                <a:gd name="T84" fmla="*/ 876 w 2057"/>
                <a:gd name="T85" fmla="*/ 694 h 2157"/>
                <a:gd name="T86" fmla="*/ 950 w 2057"/>
                <a:gd name="T87" fmla="*/ 658 h 2157"/>
                <a:gd name="T88" fmla="*/ 1031 w 2057"/>
                <a:gd name="T89" fmla="*/ 663 h 2157"/>
                <a:gd name="T90" fmla="*/ 1102 w 2057"/>
                <a:gd name="T91" fmla="*/ 705 h 2157"/>
                <a:gd name="T92" fmla="*/ 1136 w 2057"/>
                <a:gd name="T93" fmla="*/ 752 h 2157"/>
                <a:gd name="T94" fmla="*/ 1152 w 2057"/>
                <a:gd name="T95" fmla="*/ 817 h 2157"/>
                <a:gd name="T96" fmla="*/ 1143 w 2057"/>
                <a:gd name="T97" fmla="*/ 885 h 2157"/>
                <a:gd name="T98" fmla="*/ 1364 w 2057"/>
                <a:gd name="T99" fmla="*/ 1124 h 2157"/>
                <a:gd name="T100" fmla="*/ 1430 w 2057"/>
                <a:gd name="T101" fmla="*/ 1108 h 2157"/>
                <a:gd name="T102" fmla="*/ 1497 w 2057"/>
                <a:gd name="T103" fmla="*/ 1119 h 2157"/>
                <a:gd name="T104" fmla="*/ 1555 w 2057"/>
                <a:gd name="T105" fmla="*/ 1158 h 2157"/>
                <a:gd name="T106" fmla="*/ 1592 w 2057"/>
                <a:gd name="T107" fmla="*/ 1214 h 2157"/>
                <a:gd name="T108" fmla="*/ 1603 w 2057"/>
                <a:gd name="T109" fmla="*/ 1294 h 2157"/>
                <a:gd name="T110" fmla="*/ 1577 w 2057"/>
                <a:gd name="T111" fmla="*/ 137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7" h="2157">
                  <a:moveTo>
                    <a:pt x="2056" y="1093"/>
                  </a:moveTo>
                  <a:lnTo>
                    <a:pt x="2056" y="1093"/>
                  </a:lnTo>
                  <a:lnTo>
                    <a:pt x="2056" y="1092"/>
                  </a:lnTo>
                  <a:lnTo>
                    <a:pt x="2056" y="1092"/>
                  </a:lnTo>
                  <a:lnTo>
                    <a:pt x="2057" y="1079"/>
                  </a:lnTo>
                  <a:lnTo>
                    <a:pt x="2057" y="1066"/>
                  </a:lnTo>
                  <a:lnTo>
                    <a:pt x="2057" y="1066"/>
                  </a:lnTo>
                  <a:lnTo>
                    <a:pt x="2056" y="1040"/>
                  </a:lnTo>
                  <a:lnTo>
                    <a:pt x="2053" y="1027"/>
                  </a:lnTo>
                  <a:lnTo>
                    <a:pt x="2049" y="1014"/>
                  </a:lnTo>
                  <a:lnTo>
                    <a:pt x="2046" y="1003"/>
                  </a:lnTo>
                  <a:lnTo>
                    <a:pt x="2041" y="993"/>
                  </a:lnTo>
                  <a:lnTo>
                    <a:pt x="2035" y="983"/>
                  </a:lnTo>
                  <a:lnTo>
                    <a:pt x="2028" y="975"/>
                  </a:lnTo>
                  <a:lnTo>
                    <a:pt x="1133" y="38"/>
                  </a:lnTo>
                  <a:lnTo>
                    <a:pt x="1133" y="38"/>
                  </a:lnTo>
                  <a:lnTo>
                    <a:pt x="1117" y="25"/>
                  </a:lnTo>
                  <a:lnTo>
                    <a:pt x="1099" y="12"/>
                  </a:lnTo>
                  <a:lnTo>
                    <a:pt x="1081" y="4"/>
                  </a:lnTo>
                  <a:lnTo>
                    <a:pt x="1072" y="2"/>
                  </a:lnTo>
                  <a:lnTo>
                    <a:pt x="1064" y="0"/>
                  </a:lnTo>
                  <a:lnTo>
                    <a:pt x="1055" y="0"/>
                  </a:lnTo>
                  <a:lnTo>
                    <a:pt x="1047" y="0"/>
                  </a:lnTo>
                  <a:lnTo>
                    <a:pt x="1041" y="4"/>
                  </a:lnTo>
                  <a:lnTo>
                    <a:pt x="1034" y="7"/>
                  </a:lnTo>
                  <a:lnTo>
                    <a:pt x="1030" y="13"/>
                  </a:lnTo>
                  <a:lnTo>
                    <a:pt x="1026" y="20"/>
                  </a:lnTo>
                  <a:lnTo>
                    <a:pt x="1023" y="28"/>
                  </a:lnTo>
                  <a:lnTo>
                    <a:pt x="1023" y="38"/>
                  </a:lnTo>
                  <a:lnTo>
                    <a:pt x="1023" y="393"/>
                  </a:lnTo>
                  <a:lnTo>
                    <a:pt x="147" y="393"/>
                  </a:lnTo>
                  <a:lnTo>
                    <a:pt x="147" y="393"/>
                  </a:lnTo>
                  <a:lnTo>
                    <a:pt x="131" y="393"/>
                  </a:lnTo>
                  <a:lnTo>
                    <a:pt x="116" y="396"/>
                  </a:lnTo>
                  <a:lnTo>
                    <a:pt x="104" y="400"/>
                  </a:lnTo>
                  <a:lnTo>
                    <a:pt x="89" y="405"/>
                  </a:lnTo>
                  <a:lnTo>
                    <a:pt x="78" y="411"/>
                  </a:lnTo>
                  <a:lnTo>
                    <a:pt x="65" y="417"/>
                  </a:lnTo>
                  <a:lnTo>
                    <a:pt x="53" y="426"/>
                  </a:lnTo>
                  <a:lnTo>
                    <a:pt x="44" y="435"/>
                  </a:lnTo>
                  <a:lnTo>
                    <a:pt x="34" y="447"/>
                  </a:lnTo>
                  <a:lnTo>
                    <a:pt x="26" y="458"/>
                  </a:lnTo>
                  <a:lnTo>
                    <a:pt x="18" y="469"/>
                  </a:lnTo>
                  <a:lnTo>
                    <a:pt x="11" y="482"/>
                  </a:lnTo>
                  <a:lnTo>
                    <a:pt x="7" y="495"/>
                  </a:lnTo>
                  <a:lnTo>
                    <a:pt x="3" y="510"/>
                  </a:lnTo>
                  <a:lnTo>
                    <a:pt x="2" y="524"/>
                  </a:lnTo>
                  <a:lnTo>
                    <a:pt x="0" y="539"/>
                  </a:lnTo>
                  <a:lnTo>
                    <a:pt x="0" y="1638"/>
                  </a:lnTo>
                  <a:lnTo>
                    <a:pt x="0" y="1638"/>
                  </a:lnTo>
                  <a:lnTo>
                    <a:pt x="2" y="1652"/>
                  </a:lnTo>
                  <a:lnTo>
                    <a:pt x="3" y="1667"/>
                  </a:lnTo>
                  <a:lnTo>
                    <a:pt x="7" y="1680"/>
                  </a:lnTo>
                  <a:lnTo>
                    <a:pt x="11" y="1694"/>
                  </a:lnTo>
                  <a:lnTo>
                    <a:pt x="18" y="1707"/>
                  </a:lnTo>
                  <a:lnTo>
                    <a:pt x="26" y="1719"/>
                  </a:lnTo>
                  <a:lnTo>
                    <a:pt x="34" y="1730"/>
                  </a:lnTo>
                  <a:lnTo>
                    <a:pt x="44" y="1741"/>
                  </a:lnTo>
                  <a:lnTo>
                    <a:pt x="53" y="1749"/>
                  </a:lnTo>
                  <a:lnTo>
                    <a:pt x="65" y="1759"/>
                  </a:lnTo>
                  <a:lnTo>
                    <a:pt x="78" y="1766"/>
                  </a:lnTo>
                  <a:lnTo>
                    <a:pt x="89" y="1772"/>
                  </a:lnTo>
                  <a:lnTo>
                    <a:pt x="104" y="1777"/>
                  </a:lnTo>
                  <a:lnTo>
                    <a:pt x="116" y="1780"/>
                  </a:lnTo>
                  <a:lnTo>
                    <a:pt x="131" y="1783"/>
                  </a:lnTo>
                  <a:lnTo>
                    <a:pt x="147" y="1783"/>
                  </a:lnTo>
                  <a:lnTo>
                    <a:pt x="1023" y="1783"/>
                  </a:lnTo>
                  <a:lnTo>
                    <a:pt x="1023" y="2118"/>
                  </a:lnTo>
                  <a:lnTo>
                    <a:pt x="1023" y="2118"/>
                  </a:lnTo>
                  <a:lnTo>
                    <a:pt x="1023" y="2128"/>
                  </a:lnTo>
                  <a:lnTo>
                    <a:pt x="1026" y="2137"/>
                  </a:lnTo>
                  <a:lnTo>
                    <a:pt x="1030" y="2144"/>
                  </a:lnTo>
                  <a:lnTo>
                    <a:pt x="1034" y="2149"/>
                  </a:lnTo>
                  <a:lnTo>
                    <a:pt x="1041" y="2154"/>
                  </a:lnTo>
                  <a:lnTo>
                    <a:pt x="1047" y="2155"/>
                  </a:lnTo>
                  <a:lnTo>
                    <a:pt x="1055" y="2157"/>
                  </a:lnTo>
                  <a:lnTo>
                    <a:pt x="1064" y="2157"/>
                  </a:lnTo>
                  <a:lnTo>
                    <a:pt x="1072" y="2155"/>
                  </a:lnTo>
                  <a:lnTo>
                    <a:pt x="1081" y="2152"/>
                  </a:lnTo>
                  <a:lnTo>
                    <a:pt x="1099" y="2144"/>
                  </a:lnTo>
                  <a:lnTo>
                    <a:pt x="1117" y="2133"/>
                  </a:lnTo>
                  <a:lnTo>
                    <a:pt x="1133" y="2118"/>
                  </a:lnTo>
                  <a:lnTo>
                    <a:pt x="2028" y="1156"/>
                  </a:lnTo>
                  <a:lnTo>
                    <a:pt x="2028" y="1156"/>
                  </a:lnTo>
                  <a:lnTo>
                    <a:pt x="2038" y="1143"/>
                  </a:lnTo>
                  <a:lnTo>
                    <a:pt x="2046" y="1127"/>
                  </a:lnTo>
                  <a:lnTo>
                    <a:pt x="2051" y="1111"/>
                  </a:lnTo>
                  <a:lnTo>
                    <a:pt x="2056" y="1093"/>
                  </a:lnTo>
                  <a:lnTo>
                    <a:pt x="2056" y="1093"/>
                  </a:lnTo>
                  <a:close/>
                  <a:moveTo>
                    <a:pt x="1555" y="1399"/>
                  </a:moveTo>
                  <a:lnTo>
                    <a:pt x="1555" y="1399"/>
                  </a:lnTo>
                  <a:lnTo>
                    <a:pt x="1542" y="1410"/>
                  </a:lnTo>
                  <a:lnTo>
                    <a:pt x="1529" y="1420"/>
                  </a:lnTo>
                  <a:lnTo>
                    <a:pt x="1514" y="1428"/>
                  </a:lnTo>
                  <a:lnTo>
                    <a:pt x="1498" y="1436"/>
                  </a:lnTo>
                  <a:lnTo>
                    <a:pt x="1484" y="1441"/>
                  </a:lnTo>
                  <a:lnTo>
                    <a:pt x="1468" y="1444"/>
                  </a:lnTo>
                  <a:lnTo>
                    <a:pt x="1451" y="1447"/>
                  </a:lnTo>
                  <a:lnTo>
                    <a:pt x="1435" y="1447"/>
                  </a:lnTo>
                  <a:lnTo>
                    <a:pt x="1419" y="1447"/>
                  </a:lnTo>
                  <a:lnTo>
                    <a:pt x="1403" y="1444"/>
                  </a:lnTo>
                  <a:lnTo>
                    <a:pt x="1387" y="1441"/>
                  </a:lnTo>
                  <a:lnTo>
                    <a:pt x="1371" y="1436"/>
                  </a:lnTo>
                  <a:lnTo>
                    <a:pt x="1356" y="1428"/>
                  </a:lnTo>
                  <a:lnTo>
                    <a:pt x="1342" y="1420"/>
                  </a:lnTo>
                  <a:lnTo>
                    <a:pt x="1327" y="1410"/>
                  </a:lnTo>
                  <a:lnTo>
                    <a:pt x="1314" y="1399"/>
                  </a:lnTo>
                  <a:lnTo>
                    <a:pt x="1314" y="1399"/>
                  </a:lnTo>
                  <a:lnTo>
                    <a:pt x="1304" y="1387"/>
                  </a:lnTo>
                  <a:lnTo>
                    <a:pt x="1296" y="1376"/>
                  </a:lnTo>
                  <a:lnTo>
                    <a:pt x="1288" y="1365"/>
                  </a:lnTo>
                  <a:lnTo>
                    <a:pt x="1282" y="1352"/>
                  </a:lnTo>
                  <a:lnTo>
                    <a:pt x="1277" y="1339"/>
                  </a:lnTo>
                  <a:lnTo>
                    <a:pt x="1272" y="1326"/>
                  </a:lnTo>
                  <a:lnTo>
                    <a:pt x="1269" y="1313"/>
                  </a:lnTo>
                  <a:lnTo>
                    <a:pt x="1267" y="1300"/>
                  </a:lnTo>
                  <a:lnTo>
                    <a:pt x="1266" y="1287"/>
                  </a:lnTo>
                  <a:lnTo>
                    <a:pt x="1266" y="1273"/>
                  </a:lnTo>
                  <a:lnTo>
                    <a:pt x="1266" y="1260"/>
                  </a:lnTo>
                  <a:lnTo>
                    <a:pt x="1269" y="1245"/>
                  </a:lnTo>
                  <a:lnTo>
                    <a:pt x="1270" y="1232"/>
                  </a:lnTo>
                  <a:lnTo>
                    <a:pt x="1275" y="1219"/>
                  </a:lnTo>
                  <a:lnTo>
                    <a:pt x="1280" y="1206"/>
                  </a:lnTo>
                  <a:lnTo>
                    <a:pt x="1287" y="1195"/>
                  </a:lnTo>
                  <a:lnTo>
                    <a:pt x="1067" y="974"/>
                  </a:lnTo>
                  <a:lnTo>
                    <a:pt x="1067" y="974"/>
                  </a:lnTo>
                  <a:lnTo>
                    <a:pt x="1054" y="980"/>
                  </a:lnTo>
                  <a:lnTo>
                    <a:pt x="1043" y="985"/>
                  </a:lnTo>
                  <a:lnTo>
                    <a:pt x="1018" y="991"/>
                  </a:lnTo>
                  <a:lnTo>
                    <a:pt x="994" y="995"/>
                  </a:lnTo>
                  <a:lnTo>
                    <a:pt x="968" y="995"/>
                  </a:lnTo>
                  <a:lnTo>
                    <a:pt x="944" y="991"/>
                  </a:lnTo>
                  <a:lnTo>
                    <a:pt x="920" y="983"/>
                  </a:lnTo>
                  <a:lnTo>
                    <a:pt x="908" y="978"/>
                  </a:lnTo>
                  <a:lnTo>
                    <a:pt x="897" y="972"/>
                  </a:lnTo>
                  <a:lnTo>
                    <a:pt x="886" y="965"/>
                  </a:lnTo>
                  <a:lnTo>
                    <a:pt x="876" y="957"/>
                  </a:lnTo>
                  <a:lnTo>
                    <a:pt x="632" y="1129"/>
                  </a:lnTo>
                  <a:lnTo>
                    <a:pt x="632" y="1129"/>
                  </a:lnTo>
                  <a:lnTo>
                    <a:pt x="637" y="1143"/>
                  </a:lnTo>
                  <a:lnTo>
                    <a:pt x="640" y="1158"/>
                  </a:lnTo>
                  <a:lnTo>
                    <a:pt x="643" y="1174"/>
                  </a:lnTo>
                  <a:lnTo>
                    <a:pt x="643" y="1190"/>
                  </a:lnTo>
                  <a:lnTo>
                    <a:pt x="643" y="1190"/>
                  </a:lnTo>
                  <a:lnTo>
                    <a:pt x="642" y="1208"/>
                  </a:lnTo>
                  <a:lnTo>
                    <a:pt x="640" y="1224"/>
                  </a:lnTo>
                  <a:lnTo>
                    <a:pt x="635" y="1242"/>
                  </a:lnTo>
                  <a:lnTo>
                    <a:pt x="630" y="1256"/>
                  </a:lnTo>
                  <a:lnTo>
                    <a:pt x="622" y="1273"/>
                  </a:lnTo>
                  <a:lnTo>
                    <a:pt x="614" y="1287"/>
                  </a:lnTo>
                  <a:lnTo>
                    <a:pt x="603" y="1300"/>
                  </a:lnTo>
                  <a:lnTo>
                    <a:pt x="593" y="1313"/>
                  </a:lnTo>
                  <a:lnTo>
                    <a:pt x="580" y="1324"/>
                  </a:lnTo>
                  <a:lnTo>
                    <a:pt x="567" y="1334"/>
                  </a:lnTo>
                  <a:lnTo>
                    <a:pt x="553" y="1342"/>
                  </a:lnTo>
                  <a:lnTo>
                    <a:pt x="537" y="1350"/>
                  </a:lnTo>
                  <a:lnTo>
                    <a:pt x="521" y="1355"/>
                  </a:lnTo>
                  <a:lnTo>
                    <a:pt x="504" y="1360"/>
                  </a:lnTo>
                  <a:lnTo>
                    <a:pt x="488" y="1363"/>
                  </a:lnTo>
                  <a:lnTo>
                    <a:pt x="470" y="1363"/>
                  </a:lnTo>
                  <a:lnTo>
                    <a:pt x="470" y="1363"/>
                  </a:lnTo>
                  <a:lnTo>
                    <a:pt x="453" y="1363"/>
                  </a:lnTo>
                  <a:lnTo>
                    <a:pt x="435" y="1360"/>
                  </a:lnTo>
                  <a:lnTo>
                    <a:pt x="419" y="1355"/>
                  </a:lnTo>
                  <a:lnTo>
                    <a:pt x="403" y="1350"/>
                  </a:lnTo>
                  <a:lnTo>
                    <a:pt x="386" y="1342"/>
                  </a:lnTo>
                  <a:lnTo>
                    <a:pt x="372" y="1334"/>
                  </a:lnTo>
                  <a:lnTo>
                    <a:pt x="359" y="1324"/>
                  </a:lnTo>
                  <a:lnTo>
                    <a:pt x="348" y="1313"/>
                  </a:lnTo>
                  <a:lnTo>
                    <a:pt x="336" y="1300"/>
                  </a:lnTo>
                  <a:lnTo>
                    <a:pt x="325" y="1287"/>
                  </a:lnTo>
                  <a:lnTo>
                    <a:pt x="317" y="1273"/>
                  </a:lnTo>
                  <a:lnTo>
                    <a:pt x="310" y="1256"/>
                  </a:lnTo>
                  <a:lnTo>
                    <a:pt x="304" y="1242"/>
                  </a:lnTo>
                  <a:lnTo>
                    <a:pt x="299" y="1224"/>
                  </a:lnTo>
                  <a:lnTo>
                    <a:pt x="297" y="1208"/>
                  </a:lnTo>
                  <a:lnTo>
                    <a:pt x="296" y="1190"/>
                  </a:lnTo>
                  <a:lnTo>
                    <a:pt x="296" y="1190"/>
                  </a:lnTo>
                  <a:lnTo>
                    <a:pt x="297" y="1172"/>
                  </a:lnTo>
                  <a:lnTo>
                    <a:pt x="299" y="1155"/>
                  </a:lnTo>
                  <a:lnTo>
                    <a:pt x="304" y="1138"/>
                  </a:lnTo>
                  <a:lnTo>
                    <a:pt x="310" y="1122"/>
                  </a:lnTo>
                  <a:lnTo>
                    <a:pt x="317" y="1106"/>
                  </a:lnTo>
                  <a:lnTo>
                    <a:pt x="325" y="1093"/>
                  </a:lnTo>
                  <a:lnTo>
                    <a:pt x="336" y="1079"/>
                  </a:lnTo>
                  <a:lnTo>
                    <a:pt x="348" y="1067"/>
                  </a:lnTo>
                  <a:lnTo>
                    <a:pt x="359" y="1056"/>
                  </a:lnTo>
                  <a:lnTo>
                    <a:pt x="372" y="1046"/>
                  </a:lnTo>
                  <a:lnTo>
                    <a:pt x="386" y="1037"/>
                  </a:lnTo>
                  <a:lnTo>
                    <a:pt x="403" y="1030"/>
                  </a:lnTo>
                  <a:lnTo>
                    <a:pt x="419" y="1024"/>
                  </a:lnTo>
                  <a:lnTo>
                    <a:pt x="435" y="1019"/>
                  </a:lnTo>
                  <a:lnTo>
                    <a:pt x="453" y="1017"/>
                  </a:lnTo>
                  <a:lnTo>
                    <a:pt x="470" y="1016"/>
                  </a:lnTo>
                  <a:lnTo>
                    <a:pt x="470" y="1016"/>
                  </a:lnTo>
                  <a:lnTo>
                    <a:pt x="485" y="1017"/>
                  </a:lnTo>
                  <a:lnTo>
                    <a:pt x="499" y="1019"/>
                  </a:lnTo>
                  <a:lnTo>
                    <a:pt x="514" y="1022"/>
                  </a:lnTo>
                  <a:lnTo>
                    <a:pt x="529" y="1027"/>
                  </a:lnTo>
                  <a:lnTo>
                    <a:pt x="542" y="1032"/>
                  </a:lnTo>
                  <a:lnTo>
                    <a:pt x="554" y="1038"/>
                  </a:lnTo>
                  <a:lnTo>
                    <a:pt x="567" y="1046"/>
                  </a:lnTo>
                  <a:lnTo>
                    <a:pt x="579" y="1054"/>
                  </a:lnTo>
                  <a:lnTo>
                    <a:pt x="823" y="883"/>
                  </a:lnTo>
                  <a:lnTo>
                    <a:pt x="823" y="883"/>
                  </a:lnTo>
                  <a:lnTo>
                    <a:pt x="816" y="860"/>
                  </a:lnTo>
                  <a:lnTo>
                    <a:pt x="813" y="836"/>
                  </a:lnTo>
                  <a:lnTo>
                    <a:pt x="813" y="814"/>
                  </a:lnTo>
                  <a:lnTo>
                    <a:pt x="816" y="789"/>
                  </a:lnTo>
                  <a:lnTo>
                    <a:pt x="823" y="767"/>
                  </a:lnTo>
                  <a:lnTo>
                    <a:pt x="832" y="746"/>
                  </a:lnTo>
                  <a:lnTo>
                    <a:pt x="847" y="725"/>
                  </a:lnTo>
                  <a:lnTo>
                    <a:pt x="863" y="705"/>
                  </a:lnTo>
                  <a:lnTo>
                    <a:pt x="863" y="705"/>
                  </a:lnTo>
                  <a:lnTo>
                    <a:pt x="876" y="694"/>
                  </a:lnTo>
                  <a:lnTo>
                    <a:pt x="889" y="684"/>
                  </a:lnTo>
                  <a:lnTo>
                    <a:pt x="904" y="674"/>
                  </a:lnTo>
                  <a:lnTo>
                    <a:pt x="918" y="668"/>
                  </a:lnTo>
                  <a:lnTo>
                    <a:pt x="934" y="663"/>
                  </a:lnTo>
                  <a:lnTo>
                    <a:pt x="950" y="658"/>
                  </a:lnTo>
                  <a:lnTo>
                    <a:pt x="967" y="657"/>
                  </a:lnTo>
                  <a:lnTo>
                    <a:pt x="983" y="655"/>
                  </a:lnTo>
                  <a:lnTo>
                    <a:pt x="999" y="657"/>
                  </a:lnTo>
                  <a:lnTo>
                    <a:pt x="1015" y="658"/>
                  </a:lnTo>
                  <a:lnTo>
                    <a:pt x="1031" y="663"/>
                  </a:lnTo>
                  <a:lnTo>
                    <a:pt x="1047" y="668"/>
                  </a:lnTo>
                  <a:lnTo>
                    <a:pt x="1062" y="674"/>
                  </a:lnTo>
                  <a:lnTo>
                    <a:pt x="1076" y="684"/>
                  </a:lnTo>
                  <a:lnTo>
                    <a:pt x="1089" y="694"/>
                  </a:lnTo>
                  <a:lnTo>
                    <a:pt x="1102" y="705"/>
                  </a:lnTo>
                  <a:lnTo>
                    <a:pt x="1102" y="705"/>
                  </a:lnTo>
                  <a:lnTo>
                    <a:pt x="1112" y="717"/>
                  </a:lnTo>
                  <a:lnTo>
                    <a:pt x="1122" y="728"/>
                  </a:lnTo>
                  <a:lnTo>
                    <a:pt x="1130" y="739"/>
                  </a:lnTo>
                  <a:lnTo>
                    <a:pt x="1136" y="752"/>
                  </a:lnTo>
                  <a:lnTo>
                    <a:pt x="1141" y="765"/>
                  </a:lnTo>
                  <a:lnTo>
                    <a:pt x="1146" y="778"/>
                  </a:lnTo>
                  <a:lnTo>
                    <a:pt x="1149" y="791"/>
                  </a:lnTo>
                  <a:lnTo>
                    <a:pt x="1151" y="804"/>
                  </a:lnTo>
                  <a:lnTo>
                    <a:pt x="1152" y="817"/>
                  </a:lnTo>
                  <a:lnTo>
                    <a:pt x="1152" y="831"/>
                  </a:lnTo>
                  <a:lnTo>
                    <a:pt x="1151" y="844"/>
                  </a:lnTo>
                  <a:lnTo>
                    <a:pt x="1149" y="857"/>
                  </a:lnTo>
                  <a:lnTo>
                    <a:pt x="1146" y="872"/>
                  </a:lnTo>
                  <a:lnTo>
                    <a:pt x="1143" y="885"/>
                  </a:lnTo>
                  <a:lnTo>
                    <a:pt x="1138" y="896"/>
                  </a:lnTo>
                  <a:lnTo>
                    <a:pt x="1131" y="909"/>
                  </a:lnTo>
                  <a:lnTo>
                    <a:pt x="1351" y="1130"/>
                  </a:lnTo>
                  <a:lnTo>
                    <a:pt x="1351" y="1130"/>
                  </a:lnTo>
                  <a:lnTo>
                    <a:pt x="1364" y="1124"/>
                  </a:lnTo>
                  <a:lnTo>
                    <a:pt x="1377" y="1119"/>
                  </a:lnTo>
                  <a:lnTo>
                    <a:pt x="1390" y="1114"/>
                  </a:lnTo>
                  <a:lnTo>
                    <a:pt x="1403" y="1111"/>
                  </a:lnTo>
                  <a:lnTo>
                    <a:pt x="1416" y="1109"/>
                  </a:lnTo>
                  <a:lnTo>
                    <a:pt x="1430" y="1108"/>
                  </a:lnTo>
                  <a:lnTo>
                    <a:pt x="1443" y="1108"/>
                  </a:lnTo>
                  <a:lnTo>
                    <a:pt x="1456" y="1109"/>
                  </a:lnTo>
                  <a:lnTo>
                    <a:pt x="1471" y="1111"/>
                  </a:lnTo>
                  <a:lnTo>
                    <a:pt x="1484" y="1116"/>
                  </a:lnTo>
                  <a:lnTo>
                    <a:pt x="1497" y="1119"/>
                  </a:lnTo>
                  <a:lnTo>
                    <a:pt x="1510" y="1125"/>
                  </a:lnTo>
                  <a:lnTo>
                    <a:pt x="1521" y="1132"/>
                  </a:lnTo>
                  <a:lnTo>
                    <a:pt x="1532" y="1138"/>
                  </a:lnTo>
                  <a:lnTo>
                    <a:pt x="1544" y="1148"/>
                  </a:lnTo>
                  <a:lnTo>
                    <a:pt x="1555" y="1158"/>
                  </a:lnTo>
                  <a:lnTo>
                    <a:pt x="1555" y="1158"/>
                  </a:lnTo>
                  <a:lnTo>
                    <a:pt x="1566" y="1171"/>
                  </a:lnTo>
                  <a:lnTo>
                    <a:pt x="1577" y="1184"/>
                  </a:lnTo>
                  <a:lnTo>
                    <a:pt x="1586" y="1198"/>
                  </a:lnTo>
                  <a:lnTo>
                    <a:pt x="1592" y="1214"/>
                  </a:lnTo>
                  <a:lnTo>
                    <a:pt x="1597" y="1229"/>
                  </a:lnTo>
                  <a:lnTo>
                    <a:pt x="1602" y="1245"/>
                  </a:lnTo>
                  <a:lnTo>
                    <a:pt x="1603" y="1261"/>
                  </a:lnTo>
                  <a:lnTo>
                    <a:pt x="1605" y="1277"/>
                  </a:lnTo>
                  <a:lnTo>
                    <a:pt x="1603" y="1294"/>
                  </a:lnTo>
                  <a:lnTo>
                    <a:pt x="1602" y="1310"/>
                  </a:lnTo>
                  <a:lnTo>
                    <a:pt x="1599" y="1326"/>
                  </a:lnTo>
                  <a:lnTo>
                    <a:pt x="1592" y="1342"/>
                  </a:lnTo>
                  <a:lnTo>
                    <a:pt x="1586" y="1357"/>
                  </a:lnTo>
                  <a:lnTo>
                    <a:pt x="1577" y="1371"/>
                  </a:lnTo>
                  <a:lnTo>
                    <a:pt x="1566" y="1386"/>
                  </a:lnTo>
                  <a:lnTo>
                    <a:pt x="1555" y="1399"/>
                  </a:lnTo>
                  <a:lnTo>
                    <a:pt x="1555" y="1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2"/>
              <a:r>
                <a:rPr lang="en-US" sz="825" dirty="0">
                  <a:solidFill>
                    <a:srgbClr val="FFFFFF"/>
                  </a:solidFill>
                  <a:latin typeface="Arial"/>
                  <a:ea typeface="Times New Roman"/>
                  <a:cs typeface="Times New Roman"/>
                </a:rPr>
                <a:t> </a:t>
              </a:r>
            </a:p>
          </p:txBody>
        </p:sp>
        <p:sp>
          <p:nvSpPr>
            <p:cNvPr id="31" name="Freeform 30"/>
            <p:cNvSpPr>
              <a:spLocks/>
            </p:cNvSpPr>
            <p:nvPr/>
          </p:nvSpPr>
          <p:spPr bwMode="auto">
            <a:xfrm>
              <a:off x="10157119" y="3986765"/>
              <a:ext cx="234714" cy="470850"/>
            </a:xfrm>
            <a:custGeom>
              <a:avLst/>
              <a:gdLst>
                <a:gd name="T0" fmla="*/ 196 w 1154"/>
                <a:gd name="T1" fmla="*/ 36 h 2315"/>
                <a:gd name="T2" fmla="*/ 186 w 1154"/>
                <a:gd name="T3" fmla="*/ 28 h 2315"/>
                <a:gd name="T4" fmla="*/ 168 w 1154"/>
                <a:gd name="T5" fmla="*/ 15 h 2315"/>
                <a:gd name="T6" fmla="*/ 147 w 1154"/>
                <a:gd name="T7" fmla="*/ 5 h 2315"/>
                <a:gd name="T8" fmla="*/ 126 w 1154"/>
                <a:gd name="T9" fmla="*/ 0 h 2315"/>
                <a:gd name="T10" fmla="*/ 105 w 1154"/>
                <a:gd name="T11" fmla="*/ 0 h 2315"/>
                <a:gd name="T12" fmla="*/ 84 w 1154"/>
                <a:gd name="T13" fmla="*/ 3 h 2315"/>
                <a:gd name="T14" fmla="*/ 63 w 1154"/>
                <a:gd name="T15" fmla="*/ 12 h 2315"/>
                <a:gd name="T16" fmla="*/ 44 w 1154"/>
                <a:gd name="T17" fmla="*/ 24 h 2315"/>
                <a:gd name="T18" fmla="*/ 36 w 1154"/>
                <a:gd name="T19" fmla="*/ 31 h 2315"/>
                <a:gd name="T20" fmla="*/ 19 w 1154"/>
                <a:gd name="T21" fmla="*/ 49 h 2315"/>
                <a:gd name="T22" fmla="*/ 8 w 1154"/>
                <a:gd name="T23" fmla="*/ 70 h 2315"/>
                <a:gd name="T24" fmla="*/ 2 w 1154"/>
                <a:gd name="T25" fmla="*/ 91 h 2315"/>
                <a:gd name="T26" fmla="*/ 0 w 1154"/>
                <a:gd name="T27" fmla="*/ 113 h 2315"/>
                <a:gd name="T28" fmla="*/ 0 w 1154"/>
                <a:gd name="T29" fmla="*/ 123 h 2315"/>
                <a:gd name="T30" fmla="*/ 5 w 1154"/>
                <a:gd name="T31" fmla="*/ 144 h 2315"/>
                <a:gd name="T32" fmla="*/ 13 w 1154"/>
                <a:gd name="T33" fmla="*/ 165 h 2315"/>
                <a:gd name="T34" fmla="*/ 24 w 1154"/>
                <a:gd name="T35" fmla="*/ 183 h 2315"/>
                <a:gd name="T36" fmla="*/ 31 w 1154"/>
                <a:gd name="T37" fmla="*/ 191 h 2315"/>
                <a:gd name="T38" fmla="*/ 926 w 1154"/>
                <a:gd name="T39" fmla="*/ 1127 h 2315"/>
                <a:gd name="T40" fmla="*/ 928 w 1154"/>
                <a:gd name="T41" fmla="*/ 1143 h 2315"/>
                <a:gd name="T42" fmla="*/ 928 w 1154"/>
                <a:gd name="T43" fmla="*/ 1154 h 2315"/>
                <a:gd name="T44" fmla="*/ 926 w 1154"/>
                <a:gd name="T45" fmla="*/ 1161 h 2315"/>
                <a:gd name="T46" fmla="*/ 31 w 1154"/>
                <a:gd name="T47" fmla="*/ 2124 h 2315"/>
                <a:gd name="T48" fmla="*/ 18 w 1154"/>
                <a:gd name="T49" fmla="*/ 2142 h 2315"/>
                <a:gd name="T50" fmla="*/ 8 w 1154"/>
                <a:gd name="T51" fmla="*/ 2161 h 2315"/>
                <a:gd name="T52" fmla="*/ 2 w 1154"/>
                <a:gd name="T53" fmla="*/ 2181 h 2315"/>
                <a:gd name="T54" fmla="*/ 0 w 1154"/>
                <a:gd name="T55" fmla="*/ 2202 h 2315"/>
                <a:gd name="T56" fmla="*/ 2 w 1154"/>
                <a:gd name="T57" fmla="*/ 2224 h 2315"/>
                <a:gd name="T58" fmla="*/ 10 w 1154"/>
                <a:gd name="T59" fmla="*/ 2245 h 2315"/>
                <a:gd name="T60" fmla="*/ 21 w 1154"/>
                <a:gd name="T61" fmla="*/ 2267 h 2315"/>
                <a:gd name="T62" fmla="*/ 36 w 1154"/>
                <a:gd name="T63" fmla="*/ 2284 h 2315"/>
                <a:gd name="T64" fmla="*/ 45 w 1154"/>
                <a:gd name="T65" fmla="*/ 2292 h 2315"/>
                <a:gd name="T66" fmla="*/ 65 w 1154"/>
                <a:gd name="T67" fmla="*/ 2304 h 2315"/>
                <a:gd name="T68" fmla="*/ 84 w 1154"/>
                <a:gd name="T69" fmla="*/ 2312 h 2315"/>
                <a:gd name="T70" fmla="*/ 107 w 1154"/>
                <a:gd name="T71" fmla="*/ 2315 h 2315"/>
                <a:gd name="T72" fmla="*/ 128 w 1154"/>
                <a:gd name="T73" fmla="*/ 2313 h 2315"/>
                <a:gd name="T74" fmla="*/ 149 w 1154"/>
                <a:gd name="T75" fmla="*/ 2309 h 2315"/>
                <a:gd name="T76" fmla="*/ 170 w 1154"/>
                <a:gd name="T77" fmla="*/ 2300 h 2315"/>
                <a:gd name="T78" fmla="*/ 188 w 1154"/>
                <a:gd name="T79" fmla="*/ 2288 h 2315"/>
                <a:gd name="T80" fmla="*/ 1094 w 1154"/>
                <a:gd name="T81" fmla="*/ 1313 h 2315"/>
                <a:gd name="T82" fmla="*/ 1109 w 1154"/>
                <a:gd name="T83" fmla="*/ 1295 h 2315"/>
                <a:gd name="T84" fmla="*/ 1131 w 1154"/>
                <a:gd name="T85" fmla="*/ 1256 h 2315"/>
                <a:gd name="T86" fmla="*/ 1146 w 1154"/>
                <a:gd name="T87" fmla="*/ 1213 h 2315"/>
                <a:gd name="T88" fmla="*/ 1152 w 1154"/>
                <a:gd name="T89" fmla="*/ 1167 h 2315"/>
                <a:gd name="T90" fmla="*/ 1152 w 1154"/>
                <a:gd name="T91" fmla="*/ 1119 h 2315"/>
                <a:gd name="T92" fmla="*/ 1146 w 1154"/>
                <a:gd name="T93" fmla="*/ 1074 h 2315"/>
                <a:gd name="T94" fmla="*/ 1130 w 1154"/>
                <a:gd name="T95" fmla="*/ 1030 h 2315"/>
                <a:gd name="T96" fmla="*/ 1107 w 1154"/>
                <a:gd name="T97" fmla="*/ 991 h 2315"/>
                <a:gd name="T98" fmla="*/ 1093 w 1154"/>
                <a:gd name="T99" fmla="*/ 97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4" h="2315">
                  <a:moveTo>
                    <a:pt x="1093" y="975"/>
                  </a:moveTo>
                  <a:lnTo>
                    <a:pt x="196" y="36"/>
                  </a:lnTo>
                  <a:lnTo>
                    <a:pt x="196" y="36"/>
                  </a:lnTo>
                  <a:lnTo>
                    <a:pt x="186" y="28"/>
                  </a:lnTo>
                  <a:lnTo>
                    <a:pt x="178" y="20"/>
                  </a:lnTo>
                  <a:lnTo>
                    <a:pt x="168" y="15"/>
                  </a:lnTo>
                  <a:lnTo>
                    <a:pt x="158" y="10"/>
                  </a:lnTo>
                  <a:lnTo>
                    <a:pt x="147" y="5"/>
                  </a:lnTo>
                  <a:lnTo>
                    <a:pt x="137" y="2"/>
                  </a:lnTo>
                  <a:lnTo>
                    <a:pt x="126" y="0"/>
                  </a:lnTo>
                  <a:lnTo>
                    <a:pt x="116" y="0"/>
                  </a:lnTo>
                  <a:lnTo>
                    <a:pt x="105" y="0"/>
                  </a:lnTo>
                  <a:lnTo>
                    <a:pt x="94" y="2"/>
                  </a:lnTo>
                  <a:lnTo>
                    <a:pt x="84" y="3"/>
                  </a:lnTo>
                  <a:lnTo>
                    <a:pt x="73" y="7"/>
                  </a:lnTo>
                  <a:lnTo>
                    <a:pt x="63" y="12"/>
                  </a:lnTo>
                  <a:lnTo>
                    <a:pt x="53" y="18"/>
                  </a:lnTo>
                  <a:lnTo>
                    <a:pt x="44" y="24"/>
                  </a:lnTo>
                  <a:lnTo>
                    <a:pt x="36" y="31"/>
                  </a:lnTo>
                  <a:lnTo>
                    <a:pt x="36" y="31"/>
                  </a:lnTo>
                  <a:lnTo>
                    <a:pt x="28" y="41"/>
                  </a:lnTo>
                  <a:lnTo>
                    <a:pt x="19" y="49"/>
                  </a:lnTo>
                  <a:lnTo>
                    <a:pt x="13" y="58"/>
                  </a:lnTo>
                  <a:lnTo>
                    <a:pt x="8" y="70"/>
                  </a:lnTo>
                  <a:lnTo>
                    <a:pt x="5" y="79"/>
                  </a:lnTo>
                  <a:lnTo>
                    <a:pt x="2" y="91"/>
                  </a:lnTo>
                  <a:lnTo>
                    <a:pt x="0" y="102"/>
                  </a:lnTo>
                  <a:lnTo>
                    <a:pt x="0" y="113"/>
                  </a:lnTo>
                  <a:lnTo>
                    <a:pt x="0" y="113"/>
                  </a:lnTo>
                  <a:lnTo>
                    <a:pt x="0" y="123"/>
                  </a:lnTo>
                  <a:lnTo>
                    <a:pt x="2" y="134"/>
                  </a:lnTo>
                  <a:lnTo>
                    <a:pt x="5" y="144"/>
                  </a:lnTo>
                  <a:lnTo>
                    <a:pt x="8" y="154"/>
                  </a:lnTo>
                  <a:lnTo>
                    <a:pt x="13" y="165"/>
                  </a:lnTo>
                  <a:lnTo>
                    <a:pt x="18" y="173"/>
                  </a:lnTo>
                  <a:lnTo>
                    <a:pt x="24" y="183"/>
                  </a:lnTo>
                  <a:lnTo>
                    <a:pt x="31" y="191"/>
                  </a:lnTo>
                  <a:lnTo>
                    <a:pt x="31" y="191"/>
                  </a:lnTo>
                  <a:lnTo>
                    <a:pt x="926" y="1127"/>
                  </a:lnTo>
                  <a:lnTo>
                    <a:pt x="926" y="1127"/>
                  </a:lnTo>
                  <a:lnTo>
                    <a:pt x="928" y="1135"/>
                  </a:lnTo>
                  <a:lnTo>
                    <a:pt x="928" y="1143"/>
                  </a:lnTo>
                  <a:lnTo>
                    <a:pt x="928" y="1143"/>
                  </a:lnTo>
                  <a:lnTo>
                    <a:pt x="928" y="1154"/>
                  </a:lnTo>
                  <a:lnTo>
                    <a:pt x="926" y="1161"/>
                  </a:lnTo>
                  <a:lnTo>
                    <a:pt x="926" y="1161"/>
                  </a:lnTo>
                  <a:lnTo>
                    <a:pt x="31" y="2124"/>
                  </a:lnTo>
                  <a:lnTo>
                    <a:pt x="31" y="2124"/>
                  </a:lnTo>
                  <a:lnTo>
                    <a:pt x="23" y="2132"/>
                  </a:lnTo>
                  <a:lnTo>
                    <a:pt x="18" y="2142"/>
                  </a:lnTo>
                  <a:lnTo>
                    <a:pt x="11" y="2152"/>
                  </a:lnTo>
                  <a:lnTo>
                    <a:pt x="8" y="2161"/>
                  </a:lnTo>
                  <a:lnTo>
                    <a:pt x="5" y="2171"/>
                  </a:lnTo>
                  <a:lnTo>
                    <a:pt x="2" y="2181"/>
                  </a:lnTo>
                  <a:lnTo>
                    <a:pt x="0" y="2202"/>
                  </a:lnTo>
                  <a:lnTo>
                    <a:pt x="0" y="2202"/>
                  </a:lnTo>
                  <a:lnTo>
                    <a:pt x="0" y="2213"/>
                  </a:lnTo>
                  <a:lnTo>
                    <a:pt x="2" y="2224"/>
                  </a:lnTo>
                  <a:lnTo>
                    <a:pt x="5" y="2236"/>
                  </a:lnTo>
                  <a:lnTo>
                    <a:pt x="10" y="2245"/>
                  </a:lnTo>
                  <a:lnTo>
                    <a:pt x="15" y="2257"/>
                  </a:lnTo>
                  <a:lnTo>
                    <a:pt x="21" y="2267"/>
                  </a:lnTo>
                  <a:lnTo>
                    <a:pt x="28" y="2276"/>
                  </a:lnTo>
                  <a:lnTo>
                    <a:pt x="36" y="2284"/>
                  </a:lnTo>
                  <a:lnTo>
                    <a:pt x="36" y="2284"/>
                  </a:lnTo>
                  <a:lnTo>
                    <a:pt x="45" y="2292"/>
                  </a:lnTo>
                  <a:lnTo>
                    <a:pt x="55" y="2299"/>
                  </a:lnTo>
                  <a:lnTo>
                    <a:pt x="65" y="2304"/>
                  </a:lnTo>
                  <a:lnTo>
                    <a:pt x="74" y="2309"/>
                  </a:lnTo>
                  <a:lnTo>
                    <a:pt x="84" y="2312"/>
                  </a:lnTo>
                  <a:lnTo>
                    <a:pt x="95" y="2313"/>
                  </a:lnTo>
                  <a:lnTo>
                    <a:pt x="107" y="2315"/>
                  </a:lnTo>
                  <a:lnTo>
                    <a:pt x="118" y="2315"/>
                  </a:lnTo>
                  <a:lnTo>
                    <a:pt x="128" y="2313"/>
                  </a:lnTo>
                  <a:lnTo>
                    <a:pt x="139" y="2312"/>
                  </a:lnTo>
                  <a:lnTo>
                    <a:pt x="149" y="2309"/>
                  </a:lnTo>
                  <a:lnTo>
                    <a:pt x="160" y="2305"/>
                  </a:lnTo>
                  <a:lnTo>
                    <a:pt x="170" y="2300"/>
                  </a:lnTo>
                  <a:lnTo>
                    <a:pt x="179" y="2294"/>
                  </a:lnTo>
                  <a:lnTo>
                    <a:pt x="188" y="2288"/>
                  </a:lnTo>
                  <a:lnTo>
                    <a:pt x="196" y="2279"/>
                  </a:lnTo>
                  <a:lnTo>
                    <a:pt x="1094" y="1313"/>
                  </a:lnTo>
                  <a:lnTo>
                    <a:pt x="1094" y="1313"/>
                  </a:lnTo>
                  <a:lnTo>
                    <a:pt x="1109" y="1295"/>
                  </a:lnTo>
                  <a:lnTo>
                    <a:pt x="1120" y="1276"/>
                  </a:lnTo>
                  <a:lnTo>
                    <a:pt x="1131" y="1256"/>
                  </a:lnTo>
                  <a:lnTo>
                    <a:pt x="1139" y="1235"/>
                  </a:lnTo>
                  <a:lnTo>
                    <a:pt x="1146" y="1213"/>
                  </a:lnTo>
                  <a:lnTo>
                    <a:pt x="1151" y="1190"/>
                  </a:lnTo>
                  <a:lnTo>
                    <a:pt x="1152" y="1167"/>
                  </a:lnTo>
                  <a:lnTo>
                    <a:pt x="1154" y="1143"/>
                  </a:lnTo>
                  <a:lnTo>
                    <a:pt x="1152" y="1119"/>
                  </a:lnTo>
                  <a:lnTo>
                    <a:pt x="1151" y="1096"/>
                  </a:lnTo>
                  <a:lnTo>
                    <a:pt x="1146" y="1074"/>
                  </a:lnTo>
                  <a:lnTo>
                    <a:pt x="1138" y="1051"/>
                  </a:lnTo>
                  <a:lnTo>
                    <a:pt x="1130" y="1030"/>
                  </a:lnTo>
                  <a:lnTo>
                    <a:pt x="1120" y="1011"/>
                  </a:lnTo>
                  <a:lnTo>
                    <a:pt x="1107" y="991"/>
                  </a:lnTo>
                  <a:lnTo>
                    <a:pt x="1093" y="975"/>
                  </a:lnTo>
                  <a:lnTo>
                    <a:pt x="1093" y="9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2"/>
              <a:r>
                <a:rPr lang="en-US" sz="825" dirty="0">
                  <a:solidFill>
                    <a:srgbClr val="FFFFFF"/>
                  </a:solidFill>
                  <a:latin typeface="Arial"/>
                  <a:ea typeface="Times New Roman"/>
                  <a:cs typeface="Times New Roman"/>
                </a:rPr>
                <a:t> </a:t>
              </a:r>
            </a:p>
          </p:txBody>
        </p:sp>
      </p:grpSp>
      <p:grpSp>
        <p:nvGrpSpPr>
          <p:cNvPr id="8" name="Group 7"/>
          <p:cNvGrpSpPr/>
          <p:nvPr/>
        </p:nvGrpSpPr>
        <p:grpSpPr>
          <a:xfrm>
            <a:off x="5505679" y="4152771"/>
            <a:ext cx="413792" cy="413900"/>
            <a:chOff x="4037769" y="-960717"/>
            <a:chExt cx="481974" cy="481974"/>
          </a:xfrm>
        </p:grpSpPr>
        <p:sp>
          <p:nvSpPr>
            <p:cNvPr id="7" name="Oval 6"/>
            <p:cNvSpPr/>
            <p:nvPr/>
          </p:nvSpPr>
          <p:spPr>
            <a:xfrm>
              <a:off x="4037769" y="-960717"/>
              <a:ext cx="481974" cy="481974"/>
            </a:xfrm>
            <a:prstGeom prst="ellipse">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Freeform 32"/>
            <p:cNvSpPr>
              <a:spLocks/>
            </p:cNvSpPr>
            <p:nvPr/>
          </p:nvSpPr>
          <p:spPr bwMode="auto">
            <a:xfrm>
              <a:off x="4161871" y="-960717"/>
              <a:ext cx="357872" cy="377688"/>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rgbClr val="FFFFFF"/>
            </a:solidFill>
            <a:ln w="9525">
              <a:noFill/>
              <a:round/>
              <a:headEnd/>
              <a:tailEnd/>
            </a:ln>
            <a:effectLst/>
          </p:spPr>
          <p:txBody>
            <a:bodyPr vert="horz" wrap="square" lIns="68586" tIns="34295" rIns="68586" bIns="3429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663">
                <a:lnSpc>
                  <a:spcPct val="90000"/>
                </a:lnSpc>
                <a:spcAft>
                  <a:spcPts val="225"/>
                </a:spcAft>
                <a:defRPr/>
              </a:pPr>
              <a:endParaRPr lang="en-US" sz="1425">
                <a:solidFill>
                  <a:srgbClr val="000000"/>
                </a:solidFill>
                <a:latin typeface="Arial"/>
              </a:endParaRPr>
            </a:p>
          </p:txBody>
        </p:sp>
      </p:grpSp>
      <p:sp>
        <p:nvSpPr>
          <p:cNvPr id="34" name="Freeform 33"/>
          <p:cNvSpPr>
            <a:spLocks noChangeAspect="1" noEditPoints="1"/>
          </p:cNvSpPr>
          <p:nvPr/>
        </p:nvSpPr>
        <p:spPr bwMode="auto">
          <a:xfrm>
            <a:off x="7503157" y="4180977"/>
            <a:ext cx="449361" cy="357488"/>
          </a:xfrm>
          <a:custGeom>
            <a:avLst/>
            <a:gdLst>
              <a:gd name="T0" fmla="*/ 8 w 4252"/>
              <a:gd name="T1" fmla="*/ 1826 h 3380"/>
              <a:gd name="T2" fmla="*/ 59 w 4252"/>
              <a:gd name="T3" fmla="*/ 1882 h 3380"/>
              <a:gd name="T4" fmla="*/ 159 w 4252"/>
              <a:gd name="T5" fmla="*/ 1917 h 3380"/>
              <a:gd name="T6" fmla="*/ 1013 w 4252"/>
              <a:gd name="T7" fmla="*/ 1925 h 3380"/>
              <a:gd name="T8" fmla="*/ 1018 w 4252"/>
              <a:gd name="T9" fmla="*/ 2355 h 3380"/>
              <a:gd name="T10" fmla="*/ 1038 w 4252"/>
              <a:gd name="T11" fmla="*/ 2387 h 3380"/>
              <a:gd name="T12" fmla="*/ 1466 w 4252"/>
              <a:gd name="T13" fmla="*/ 2372 h 3380"/>
              <a:gd name="T14" fmla="*/ 1478 w 4252"/>
              <a:gd name="T15" fmla="*/ 2307 h 3380"/>
              <a:gd name="T16" fmla="*/ 2791 w 4252"/>
              <a:gd name="T17" fmla="*/ 2307 h 3380"/>
              <a:gd name="T18" fmla="*/ 2801 w 4252"/>
              <a:gd name="T19" fmla="*/ 2372 h 3380"/>
              <a:gd name="T20" fmla="*/ 3229 w 4252"/>
              <a:gd name="T21" fmla="*/ 2387 h 3380"/>
              <a:gd name="T22" fmla="*/ 3250 w 4252"/>
              <a:gd name="T23" fmla="*/ 2355 h 3380"/>
              <a:gd name="T24" fmla="*/ 3255 w 4252"/>
              <a:gd name="T25" fmla="*/ 1925 h 3380"/>
              <a:gd name="T26" fmla="*/ 4093 w 4252"/>
              <a:gd name="T27" fmla="*/ 1917 h 3380"/>
              <a:gd name="T28" fmla="*/ 4192 w 4252"/>
              <a:gd name="T29" fmla="*/ 1882 h 3380"/>
              <a:gd name="T30" fmla="*/ 4245 w 4252"/>
              <a:gd name="T31" fmla="*/ 1826 h 3380"/>
              <a:gd name="T32" fmla="*/ 4245 w 4252"/>
              <a:gd name="T33" fmla="*/ 1714 h 3380"/>
              <a:gd name="T34" fmla="*/ 4192 w 4252"/>
              <a:gd name="T35" fmla="*/ 1769 h 3380"/>
              <a:gd name="T36" fmla="*/ 4093 w 4252"/>
              <a:gd name="T37" fmla="*/ 1804 h 3380"/>
              <a:gd name="T38" fmla="*/ 243 w 4252"/>
              <a:gd name="T39" fmla="*/ 1812 h 3380"/>
              <a:gd name="T40" fmla="*/ 123 w 4252"/>
              <a:gd name="T41" fmla="*/ 1795 h 3380"/>
              <a:gd name="T42" fmla="*/ 36 w 4252"/>
              <a:gd name="T43" fmla="*/ 1753 h 3380"/>
              <a:gd name="T44" fmla="*/ 4 w 4252"/>
              <a:gd name="T45" fmla="*/ 1692 h 3380"/>
              <a:gd name="T46" fmla="*/ 1452 w 4252"/>
              <a:gd name="T47" fmla="*/ 211 h 3380"/>
              <a:gd name="T48" fmla="*/ 1395 w 4252"/>
              <a:gd name="T49" fmla="*/ 269 h 3380"/>
              <a:gd name="T50" fmla="*/ 1382 w 4252"/>
              <a:gd name="T51" fmla="*/ 386 h 3380"/>
              <a:gd name="T52" fmla="*/ 2867 w 4252"/>
              <a:gd name="T53" fmla="*/ 295 h 3380"/>
              <a:gd name="T54" fmla="*/ 2823 w 4252"/>
              <a:gd name="T55" fmla="*/ 226 h 3380"/>
              <a:gd name="T56" fmla="*/ 2745 w 4252"/>
              <a:gd name="T57" fmla="*/ 199 h 3380"/>
              <a:gd name="T58" fmla="*/ 2745 w 4252"/>
              <a:gd name="T59" fmla="*/ 0 h 3380"/>
              <a:gd name="T60" fmla="*/ 2881 w 4252"/>
              <a:gd name="T61" fmla="*/ 31 h 3380"/>
              <a:gd name="T62" fmla="*/ 2988 w 4252"/>
              <a:gd name="T63" fmla="*/ 111 h 3380"/>
              <a:gd name="T64" fmla="*/ 3054 w 4252"/>
              <a:gd name="T65" fmla="*/ 230 h 3380"/>
              <a:gd name="T66" fmla="*/ 3069 w 4252"/>
              <a:gd name="T67" fmla="*/ 386 h 3380"/>
              <a:gd name="T68" fmla="*/ 4093 w 4252"/>
              <a:gd name="T69" fmla="*/ 394 h 3380"/>
              <a:gd name="T70" fmla="*/ 4192 w 4252"/>
              <a:gd name="T71" fmla="*/ 429 h 3380"/>
              <a:gd name="T72" fmla="*/ 4245 w 4252"/>
              <a:gd name="T73" fmla="*/ 485 h 3380"/>
              <a:gd name="T74" fmla="*/ 4252 w 4252"/>
              <a:gd name="T75" fmla="*/ 773 h 3380"/>
              <a:gd name="T76" fmla="*/ 4248 w 4252"/>
              <a:gd name="T77" fmla="*/ 3070 h 3380"/>
              <a:gd name="T78" fmla="*/ 4194 w 4252"/>
              <a:gd name="T79" fmla="*/ 3215 h 3380"/>
              <a:gd name="T80" fmla="*/ 4086 w 4252"/>
              <a:gd name="T81" fmla="*/ 3322 h 3380"/>
              <a:gd name="T82" fmla="*/ 3941 w 4252"/>
              <a:gd name="T83" fmla="*/ 3376 h 3380"/>
              <a:gd name="T84" fmla="*/ 310 w 4252"/>
              <a:gd name="T85" fmla="*/ 3376 h 3380"/>
              <a:gd name="T86" fmla="*/ 166 w 4252"/>
              <a:gd name="T87" fmla="*/ 3322 h 3380"/>
              <a:gd name="T88" fmla="*/ 58 w 4252"/>
              <a:gd name="T89" fmla="*/ 3215 h 3380"/>
              <a:gd name="T90" fmla="*/ 4 w 4252"/>
              <a:gd name="T91" fmla="*/ 3070 h 3380"/>
              <a:gd name="T92" fmla="*/ 1 w 4252"/>
              <a:gd name="T93" fmla="*/ 773 h 3380"/>
              <a:gd name="T94" fmla="*/ 8 w 4252"/>
              <a:gd name="T95" fmla="*/ 485 h 3380"/>
              <a:gd name="T96" fmla="*/ 59 w 4252"/>
              <a:gd name="T97" fmla="*/ 429 h 3380"/>
              <a:gd name="T98" fmla="*/ 159 w 4252"/>
              <a:gd name="T99" fmla="*/ 394 h 3380"/>
              <a:gd name="T100" fmla="*/ 1184 w 4252"/>
              <a:gd name="T101" fmla="*/ 386 h 3380"/>
              <a:gd name="T102" fmla="*/ 1197 w 4252"/>
              <a:gd name="T103" fmla="*/ 230 h 3380"/>
              <a:gd name="T104" fmla="*/ 1263 w 4252"/>
              <a:gd name="T105" fmla="*/ 111 h 3380"/>
              <a:gd name="T106" fmla="*/ 1372 w 4252"/>
              <a:gd name="T107" fmla="*/ 31 h 3380"/>
              <a:gd name="T108" fmla="*/ 1508 w 4252"/>
              <a:gd name="T109" fmla="*/ 0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52" h="3380">
                <a:moveTo>
                  <a:pt x="4" y="1692"/>
                </a:moveTo>
                <a:lnTo>
                  <a:pt x="4" y="1804"/>
                </a:lnTo>
                <a:lnTo>
                  <a:pt x="8" y="1826"/>
                </a:lnTo>
                <a:lnTo>
                  <a:pt x="18" y="1846"/>
                </a:lnTo>
                <a:lnTo>
                  <a:pt x="36" y="1865"/>
                </a:lnTo>
                <a:lnTo>
                  <a:pt x="59" y="1882"/>
                </a:lnTo>
                <a:lnTo>
                  <a:pt x="89" y="1896"/>
                </a:lnTo>
                <a:lnTo>
                  <a:pt x="123" y="1908"/>
                </a:lnTo>
                <a:lnTo>
                  <a:pt x="159" y="1917"/>
                </a:lnTo>
                <a:lnTo>
                  <a:pt x="200" y="1922"/>
                </a:lnTo>
                <a:lnTo>
                  <a:pt x="243" y="1925"/>
                </a:lnTo>
                <a:lnTo>
                  <a:pt x="1013" y="1925"/>
                </a:lnTo>
                <a:lnTo>
                  <a:pt x="1013" y="2307"/>
                </a:lnTo>
                <a:lnTo>
                  <a:pt x="1014" y="2333"/>
                </a:lnTo>
                <a:lnTo>
                  <a:pt x="1018" y="2355"/>
                </a:lnTo>
                <a:lnTo>
                  <a:pt x="1023" y="2372"/>
                </a:lnTo>
                <a:lnTo>
                  <a:pt x="1031" y="2383"/>
                </a:lnTo>
                <a:lnTo>
                  <a:pt x="1038" y="2387"/>
                </a:lnTo>
                <a:lnTo>
                  <a:pt x="1451" y="2387"/>
                </a:lnTo>
                <a:lnTo>
                  <a:pt x="1460" y="2383"/>
                </a:lnTo>
                <a:lnTo>
                  <a:pt x="1466" y="2372"/>
                </a:lnTo>
                <a:lnTo>
                  <a:pt x="1473" y="2355"/>
                </a:lnTo>
                <a:lnTo>
                  <a:pt x="1477" y="2333"/>
                </a:lnTo>
                <a:lnTo>
                  <a:pt x="1478" y="2307"/>
                </a:lnTo>
                <a:lnTo>
                  <a:pt x="1478" y="1925"/>
                </a:lnTo>
                <a:lnTo>
                  <a:pt x="2791" y="1925"/>
                </a:lnTo>
                <a:lnTo>
                  <a:pt x="2791" y="2307"/>
                </a:lnTo>
                <a:lnTo>
                  <a:pt x="2792" y="2333"/>
                </a:lnTo>
                <a:lnTo>
                  <a:pt x="2794" y="2355"/>
                </a:lnTo>
                <a:lnTo>
                  <a:pt x="2801" y="2372"/>
                </a:lnTo>
                <a:lnTo>
                  <a:pt x="2807" y="2383"/>
                </a:lnTo>
                <a:lnTo>
                  <a:pt x="2816" y="2387"/>
                </a:lnTo>
                <a:lnTo>
                  <a:pt x="3229" y="2387"/>
                </a:lnTo>
                <a:lnTo>
                  <a:pt x="3237" y="2383"/>
                </a:lnTo>
                <a:lnTo>
                  <a:pt x="3244" y="2372"/>
                </a:lnTo>
                <a:lnTo>
                  <a:pt x="3250" y="2355"/>
                </a:lnTo>
                <a:lnTo>
                  <a:pt x="3253" y="2333"/>
                </a:lnTo>
                <a:lnTo>
                  <a:pt x="3255" y="2307"/>
                </a:lnTo>
                <a:lnTo>
                  <a:pt x="3255" y="1925"/>
                </a:lnTo>
                <a:lnTo>
                  <a:pt x="4009" y="1925"/>
                </a:lnTo>
                <a:lnTo>
                  <a:pt x="4053" y="1922"/>
                </a:lnTo>
                <a:lnTo>
                  <a:pt x="4093" y="1917"/>
                </a:lnTo>
                <a:lnTo>
                  <a:pt x="4130" y="1908"/>
                </a:lnTo>
                <a:lnTo>
                  <a:pt x="4164" y="1896"/>
                </a:lnTo>
                <a:lnTo>
                  <a:pt x="4192" y="1882"/>
                </a:lnTo>
                <a:lnTo>
                  <a:pt x="4216" y="1865"/>
                </a:lnTo>
                <a:lnTo>
                  <a:pt x="4234" y="1846"/>
                </a:lnTo>
                <a:lnTo>
                  <a:pt x="4245" y="1826"/>
                </a:lnTo>
                <a:lnTo>
                  <a:pt x="4249" y="1804"/>
                </a:lnTo>
                <a:lnTo>
                  <a:pt x="4249" y="1692"/>
                </a:lnTo>
                <a:lnTo>
                  <a:pt x="4245" y="1714"/>
                </a:lnTo>
                <a:lnTo>
                  <a:pt x="4234" y="1735"/>
                </a:lnTo>
                <a:lnTo>
                  <a:pt x="4216" y="1753"/>
                </a:lnTo>
                <a:lnTo>
                  <a:pt x="4192" y="1769"/>
                </a:lnTo>
                <a:lnTo>
                  <a:pt x="4164" y="1784"/>
                </a:lnTo>
                <a:lnTo>
                  <a:pt x="4130" y="1795"/>
                </a:lnTo>
                <a:lnTo>
                  <a:pt x="4093" y="1804"/>
                </a:lnTo>
                <a:lnTo>
                  <a:pt x="4053" y="1811"/>
                </a:lnTo>
                <a:lnTo>
                  <a:pt x="4009" y="1812"/>
                </a:lnTo>
                <a:lnTo>
                  <a:pt x="243" y="1812"/>
                </a:lnTo>
                <a:lnTo>
                  <a:pt x="200" y="1811"/>
                </a:lnTo>
                <a:lnTo>
                  <a:pt x="159" y="1804"/>
                </a:lnTo>
                <a:lnTo>
                  <a:pt x="123" y="1795"/>
                </a:lnTo>
                <a:lnTo>
                  <a:pt x="89" y="1784"/>
                </a:lnTo>
                <a:lnTo>
                  <a:pt x="59" y="1769"/>
                </a:lnTo>
                <a:lnTo>
                  <a:pt x="36" y="1753"/>
                </a:lnTo>
                <a:lnTo>
                  <a:pt x="18" y="1735"/>
                </a:lnTo>
                <a:lnTo>
                  <a:pt x="8" y="1714"/>
                </a:lnTo>
                <a:lnTo>
                  <a:pt x="4" y="1692"/>
                </a:lnTo>
                <a:close/>
                <a:moveTo>
                  <a:pt x="1508" y="199"/>
                </a:moveTo>
                <a:lnTo>
                  <a:pt x="1479" y="202"/>
                </a:lnTo>
                <a:lnTo>
                  <a:pt x="1452" y="211"/>
                </a:lnTo>
                <a:lnTo>
                  <a:pt x="1429" y="226"/>
                </a:lnTo>
                <a:lnTo>
                  <a:pt x="1409" y="246"/>
                </a:lnTo>
                <a:lnTo>
                  <a:pt x="1395" y="269"/>
                </a:lnTo>
                <a:lnTo>
                  <a:pt x="1386" y="295"/>
                </a:lnTo>
                <a:lnTo>
                  <a:pt x="1382" y="323"/>
                </a:lnTo>
                <a:lnTo>
                  <a:pt x="1382" y="386"/>
                </a:lnTo>
                <a:lnTo>
                  <a:pt x="2869" y="386"/>
                </a:lnTo>
                <a:lnTo>
                  <a:pt x="2869" y="323"/>
                </a:lnTo>
                <a:lnTo>
                  <a:pt x="2867" y="295"/>
                </a:lnTo>
                <a:lnTo>
                  <a:pt x="2858" y="269"/>
                </a:lnTo>
                <a:lnTo>
                  <a:pt x="2842" y="246"/>
                </a:lnTo>
                <a:lnTo>
                  <a:pt x="2823" y="226"/>
                </a:lnTo>
                <a:lnTo>
                  <a:pt x="2800" y="211"/>
                </a:lnTo>
                <a:lnTo>
                  <a:pt x="2774" y="202"/>
                </a:lnTo>
                <a:lnTo>
                  <a:pt x="2745" y="199"/>
                </a:lnTo>
                <a:lnTo>
                  <a:pt x="1508" y="199"/>
                </a:lnTo>
                <a:close/>
                <a:moveTo>
                  <a:pt x="1508" y="0"/>
                </a:moveTo>
                <a:lnTo>
                  <a:pt x="2745" y="0"/>
                </a:lnTo>
                <a:lnTo>
                  <a:pt x="2793" y="4"/>
                </a:lnTo>
                <a:lnTo>
                  <a:pt x="2838" y="14"/>
                </a:lnTo>
                <a:lnTo>
                  <a:pt x="2881" y="31"/>
                </a:lnTo>
                <a:lnTo>
                  <a:pt x="2921" y="53"/>
                </a:lnTo>
                <a:lnTo>
                  <a:pt x="2957" y="80"/>
                </a:lnTo>
                <a:lnTo>
                  <a:pt x="2988" y="111"/>
                </a:lnTo>
                <a:lnTo>
                  <a:pt x="3016" y="147"/>
                </a:lnTo>
                <a:lnTo>
                  <a:pt x="3038" y="187"/>
                </a:lnTo>
                <a:lnTo>
                  <a:pt x="3054" y="230"/>
                </a:lnTo>
                <a:lnTo>
                  <a:pt x="3065" y="275"/>
                </a:lnTo>
                <a:lnTo>
                  <a:pt x="3069" y="323"/>
                </a:lnTo>
                <a:lnTo>
                  <a:pt x="3069" y="386"/>
                </a:lnTo>
                <a:lnTo>
                  <a:pt x="4009" y="386"/>
                </a:lnTo>
                <a:lnTo>
                  <a:pt x="4053" y="389"/>
                </a:lnTo>
                <a:lnTo>
                  <a:pt x="4093" y="394"/>
                </a:lnTo>
                <a:lnTo>
                  <a:pt x="4130" y="403"/>
                </a:lnTo>
                <a:lnTo>
                  <a:pt x="4164" y="415"/>
                </a:lnTo>
                <a:lnTo>
                  <a:pt x="4192" y="429"/>
                </a:lnTo>
                <a:lnTo>
                  <a:pt x="4216" y="446"/>
                </a:lnTo>
                <a:lnTo>
                  <a:pt x="4234" y="465"/>
                </a:lnTo>
                <a:lnTo>
                  <a:pt x="4245" y="485"/>
                </a:lnTo>
                <a:lnTo>
                  <a:pt x="4249" y="507"/>
                </a:lnTo>
                <a:lnTo>
                  <a:pt x="4249" y="748"/>
                </a:lnTo>
                <a:lnTo>
                  <a:pt x="4252" y="773"/>
                </a:lnTo>
                <a:lnTo>
                  <a:pt x="4252" y="797"/>
                </a:lnTo>
                <a:lnTo>
                  <a:pt x="4252" y="3017"/>
                </a:lnTo>
                <a:lnTo>
                  <a:pt x="4248" y="3070"/>
                </a:lnTo>
                <a:lnTo>
                  <a:pt x="4236" y="3121"/>
                </a:lnTo>
                <a:lnTo>
                  <a:pt x="4218" y="3169"/>
                </a:lnTo>
                <a:lnTo>
                  <a:pt x="4194" y="3215"/>
                </a:lnTo>
                <a:lnTo>
                  <a:pt x="4163" y="3255"/>
                </a:lnTo>
                <a:lnTo>
                  <a:pt x="4126" y="3291"/>
                </a:lnTo>
                <a:lnTo>
                  <a:pt x="4086" y="3322"/>
                </a:lnTo>
                <a:lnTo>
                  <a:pt x="4041" y="3346"/>
                </a:lnTo>
                <a:lnTo>
                  <a:pt x="3993" y="3364"/>
                </a:lnTo>
                <a:lnTo>
                  <a:pt x="3941" y="3376"/>
                </a:lnTo>
                <a:lnTo>
                  <a:pt x="3888" y="3380"/>
                </a:lnTo>
                <a:lnTo>
                  <a:pt x="365" y="3380"/>
                </a:lnTo>
                <a:lnTo>
                  <a:pt x="310" y="3376"/>
                </a:lnTo>
                <a:lnTo>
                  <a:pt x="259" y="3364"/>
                </a:lnTo>
                <a:lnTo>
                  <a:pt x="211" y="3346"/>
                </a:lnTo>
                <a:lnTo>
                  <a:pt x="166" y="3322"/>
                </a:lnTo>
                <a:lnTo>
                  <a:pt x="125" y="3291"/>
                </a:lnTo>
                <a:lnTo>
                  <a:pt x="89" y="3255"/>
                </a:lnTo>
                <a:lnTo>
                  <a:pt x="58" y="3215"/>
                </a:lnTo>
                <a:lnTo>
                  <a:pt x="34" y="3169"/>
                </a:lnTo>
                <a:lnTo>
                  <a:pt x="16" y="3121"/>
                </a:lnTo>
                <a:lnTo>
                  <a:pt x="4" y="3070"/>
                </a:lnTo>
                <a:lnTo>
                  <a:pt x="0" y="3017"/>
                </a:lnTo>
                <a:lnTo>
                  <a:pt x="0" y="797"/>
                </a:lnTo>
                <a:lnTo>
                  <a:pt x="1" y="773"/>
                </a:lnTo>
                <a:lnTo>
                  <a:pt x="4" y="748"/>
                </a:lnTo>
                <a:lnTo>
                  <a:pt x="4" y="507"/>
                </a:lnTo>
                <a:lnTo>
                  <a:pt x="8" y="485"/>
                </a:lnTo>
                <a:lnTo>
                  <a:pt x="18" y="465"/>
                </a:lnTo>
                <a:lnTo>
                  <a:pt x="36" y="446"/>
                </a:lnTo>
                <a:lnTo>
                  <a:pt x="59" y="429"/>
                </a:lnTo>
                <a:lnTo>
                  <a:pt x="89" y="415"/>
                </a:lnTo>
                <a:lnTo>
                  <a:pt x="123" y="403"/>
                </a:lnTo>
                <a:lnTo>
                  <a:pt x="159" y="394"/>
                </a:lnTo>
                <a:lnTo>
                  <a:pt x="200" y="389"/>
                </a:lnTo>
                <a:lnTo>
                  <a:pt x="243" y="386"/>
                </a:lnTo>
                <a:lnTo>
                  <a:pt x="1184" y="386"/>
                </a:lnTo>
                <a:lnTo>
                  <a:pt x="1184" y="323"/>
                </a:lnTo>
                <a:lnTo>
                  <a:pt x="1188" y="275"/>
                </a:lnTo>
                <a:lnTo>
                  <a:pt x="1197" y="230"/>
                </a:lnTo>
                <a:lnTo>
                  <a:pt x="1214" y="187"/>
                </a:lnTo>
                <a:lnTo>
                  <a:pt x="1236" y="147"/>
                </a:lnTo>
                <a:lnTo>
                  <a:pt x="1263" y="111"/>
                </a:lnTo>
                <a:lnTo>
                  <a:pt x="1296" y="80"/>
                </a:lnTo>
                <a:lnTo>
                  <a:pt x="1332" y="53"/>
                </a:lnTo>
                <a:lnTo>
                  <a:pt x="1372" y="31"/>
                </a:lnTo>
                <a:lnTo>
                  <a:pt x="1415" y="14"/>
                </a:lnTo>
                <a:lnTo>
                  <a:pt x="1460" y="4"/>
                </a:lnTo>
                <a:lnTo>
                  <a:pt x="1508" y="0"/>
                </a:lnTo>
                <a:close/>
              </a:path>
            </a:pathLst>
          </a:custGeom>
          <a:solidFill>
            <a:srgbClr val="2968AF"/>
          </a:solidFill>
          <a:ln>
            <a:noFill/>
          </a:ln>
          <a:effectLst/>
        </p:spPr>
        <p:txBody>
          <a:bodyPr vert="horz" wrap="square" lIns="91424" tIns="45712" rIns="91424" bIns="45712" numCol="1" anchor="t" anchorCtr="0" compatLnSpc="1">
            <a:prstTxWarp prst="textNoShape">
              <a:avLst/>
            </a:prstTxWarp>
          </a:bodyPr>
          <a:lstStyle/>
          <a:p>
            <a:endParaRPr lang="en-US" sz="1350"/>
          </a:p>
        </p:txBody>
      </p:sp>
      <p:pic>
        <p:nvPicPr>
          <p:cNvPr id="9" name="Picture 8"/>
          <p:cNvPicPr>
            <a:picLocks noChangeAspect="1"/>
          </p:cNvPicPr>
          <p:nvPr/>
        </p:nvPicPr>
        <p:blipFill>
          <a:blip r:embed="rId3"/>
          <a:stretch>
            <a:fillRect/>
          </a:stretch>
        </p:blipFill>
        <p:spPr>
          <a:xfrm>
            <a:off x="1790978" y="1585279"/>
            <a:ext cx="3996174" cy="2426631"/>
          </a:xfrm>
          <a:prstGeom prst="rect">
            <a:avLst/>
          </a:prstGeom>
        </p:spPr>
      </p:pic>
      <p:sp>
        <p:nvSpPr>
          <p:cNvPr id="32" name="Title 3"/>
          <p:cNvSpPr txBox="1">
            <a:spLocks/>
          </p:cNvSpPr>
          <p:nvPr/>
        </p:nvSpPr>
        <p:spPr bwMode="auto">
          <a:xfrm>
            <a:off x="5242975" y="315383"/>
            <a:ext cx="2798414" cy="7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000" dirty="0" smtClean="0">
                <a:solidFill>
                  <a:srgbClr val="FA661C"/>
                </a:solidFill>
              </a:rPr>
              <a:t>チームコラボレーション</a:t>
            </a:r>
            <a:endParaRPr lang="ja-JP" altLang="en-US" sz="2000" dirty="0">
              <a:solidFill>
                <a:srgbClr val="FA661C"/>
              </a:solidFill>
            </a:endParaRPr>
          </a:p>
        </p:txBody>
      </p:sp>
      <p:pic>
        <p:nvPicPr>
          <p:cNvPr id="38" name="Picture 37" descr="logo_spark_RGB_256px.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41389" y="308531"/>
            <a:ext cx="716017" cy="716017"/>
          </a:xfrm>
          <a:prstGeom prst="rect">
            <a:avLst/>
          </a:prstGeom>
        </p:spPr>
      </p:pic>
      <p:sp>
        <p:nvSpPr>
          <p:cNvPr id="44" name="Rounded Rectangular Callout 3"/>
          <p:cNvSpPr/>
          <p:nvPr/>
        </p:nvSpPr>
        <p:spPr>
          <a:xfrm>
            <a:off x="6005431" y="3444597"/>
            <a:ext cx="1394788" cy="504000"/>
          </a:xfrm>
          <a:prstGeom prst="wedgeRoundRectCallout">
            <a:avLst>
              <a:gd name="adj1" fmla="val -114648"/>
              <a:gd name="adj2" fmla="val -107540"/>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スクリーン</a:t>
            </a:r>
            <a:endParaRPr lang="en-US" dirty="0">
              <a:solidFill>
                <a:srgbClr val="FFFFFF"/>
              </a:solidFill>
            </a:endParaRPr>
          </a:p>
        </p:txBody>
      </p:sp>
      <p:sp>
        <p:nvSpPr>
          <p:cNvPr id="46" name="Rounded Rectangular Callout 5"/>
          <p:cNvSpPr/>
          <p:nvPr/>
        </p:nvSpPr>
        <p:spPr>
          <a:xfrm>
            <a:off x="534336" y="2707078"/>
            <a:ext cx="892834" cy="504000"/>
          </a:xfrm>
          <a:prstGeom prst="wedgeRoundRectCallout">
            <a:avLst>
              <a:gd name="adj1" fmla="val 222313"/>
              <a:gd name="adj2" fmla="val -62527"/>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文書</a:t>
            </a:r>
            <a:endParaRPr lang="en-US" dirty="0">
              <a:solidFill>
                <a:srgbClr val="FFFFFF"/>
              </a:solidFill>
            </a:endParaRPr>
          </a:p>
        </p:txBody>
      </p:sp>
      <p:sp>
        <p:nvSpPr>
          <p:cNvPr id="47" name="Rounded Rectangular Callout 6"/>
          <p:cNvSpPr/>
          <p:nvPr/>
        </p:nvSpPr>
        <p:spPr>
          <a:xfrm>
            <a:off x="2165186" y="3454771"/>
            <a:ext cx="1161768" cy="504000"/>
          </a:xfrm>
          <a:prstGeom prst="wedgeRoundRectCallout">
            <a:avLst>
              <a:gd name="adj1" fmla="val 116949"/>
              <a:gd name="adj2" fmla="val -129661"/>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電話</a:t>
            </a:r>
            <a:endParaRPr lang="en-US" dirty="0">
              <a:solidFill>
                <a:srgbClr val="FFFFFF"/>
              </a:solidFill>
            </a:endParaRPr>
          </a:p>
        </p:txBody>
      </p:sp>
      <p:sp>
        <p:nvSpPr>
          <p:cNvPr id="48" name="Rounded Rectangular Callout 7"/>
          <p:cNvSpPr/>
          <p:nvPr/>
        </p:nvSpPr>
        <p:spPr>
          <a:xfrm>
            <a:off x="2018681" y="1182722"/>
            <a:ext cx="1004239" cy="504000"/>
          </a:xfrm>
          <a:prstGeom prst="wedgeRoundRectCallout">
            <a:avLst>
              <a:gd name="adj1" fmla="val 24723"/>
              <a:gd name="adj2" fmla="val 168770"/>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メモ</a:t>
            </a:r>
            <a:endParaRPr lang="en-US" dirty="0">
              <a:solidFill>
                <a:srgbClr val="FFFFFF"/>
              </a:solidFill>
            </a:endParaRPr>
          </a:p>
        </p:txBody>
      </p:sp>
      <p:sp>
        <p:nvSpPr>
          <p:cNvPr id="50" name="Rounded Rectangular Callout 9"/>
          <p:cNvSpPr/>
          <p:nvPr/>
        </p:nvSpPr>
        <p:spPr>
          <a:xfrm>
            <a:off x="314933" y="1742119"/>
            <a:ext cx="1331640" cy="504000"/>
          </a:xfrm>
          <a:prstGeom prst="wedgeRoundRectCallout">
            <a:avLst>
              <a:gd name="adj1" fmla="val 80247"/>
              <a:gd name="adj2" fmla="val 116377"/>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部屋</a:t>
            </a:r>
            <a:endParaRPr lang="en-US" dirty="0">
              <a:solidFill>
                <a:srgbClr val="FFFFFF"/>
              </a:solidFill>
            </a:endParaRPr>
          </a:p>
        </p:txBody>
      </p:sp>
      <p:sp>
        <p:nvSpPr>
          <p:cNvPr id="51" name="Rounded Rectangular Callout 10"/>
          <p:cNvSpPr/>
          <p:nvPr/>
        </p:nvSpPr>
        <p:spPr>
          <a:xfrm>
            <a:off x="3326954" y="1189068"/>
            <a:ext cx="1572906" cy="504000"/>
          </a:xfrm>
          <a:prstGeom prst="wedgeRoundRectCallout">
            <a:avLst>
              <a:gd name="adj1" fmla="val -42639"/>
              <a:gd name="adj2" fmla="val 133557"/>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意思決定</a:t>
            </a:r>
            <a:endParaRPr lang="en-US" dirty="0">
              <a:solidFill>
                <a:srgbClr val="FFFFFF"/>
              </a:solidFill>
            </a:endParaRPr>
          </a:p>
        </p:txBody>
      </p:sp>
      <p:sp>
        <p:nvSpPr>
          <p:cNvPr id="52" name="Rounded Rectangular Callout 11"/>
          <p:cNvSpPr/>
          <p:nvPr/>
        </p:nvSpPr>
        <p:spPr>
          <a:xfrm>
            <a:off x="807862" y="3321813"/>
            <a:ext cx="952449" cy="504000"/>
          </a:xfrm>
          <a:prstGeom prst="wedgeRoundRectCallout">
            <a:avLst>
              <a:gd name="adj1" fmla="val 165966"/>
              <a:gd name="adj2" fmla="val -119396"/>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タスク</a:t>
            </a:r>
            <a:endParaRPr lang="en-US" dirty="0">
              <a:solidFill>
                <a:srgbClr val="FFFFFF"/>
              </a:solidFill>
            </a:endParaRPr>
          </a:p>
        </p:txBody>
      </p:sp>
      <p:sp>
        <p:nvSpPr>
          <p:cNvPr id="53" name="Rounded Rectangular Callout 13"/>
          <p:cNvSpPr/>
          <p:nvPr/>
        </p:nvSpPr>
        <p:spPr>
          <a:xfrm>
            <a:off x="4998304" y="1621655"/>
            <a:ext cx="986374" cy="504000"/>
          </a:xfrm>
          <a:prstGeom prst="wedgeRoundRectCallout">
            <a:avLst>
              <a:gd name="adj1" fmla="val -121768"/>
              <a:gd name="adj2" fmla="val 38639"/>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dirty="0" smtClean="0">
                <a:solidFill>
                  <a:srgbClr val="FFFFFF"/>
                </a:solidFill>
              </a:rPr>
              <a:t>人</a:t>
            </a:r>
            <a:endParaRPr lang="en-US" dirty="0">
              <a:solidFill>
                <a:srgbClr val="FFFFFF"/>
              </a:solidFill>
            </a:endParaRPr>
          </a:p>
        </p:txBody>
      </p:sp>
      <p:sp>
        <p:nvSpPr>
          <p:cNvPr id="36" name="Rectangle 29"/>
          <p:cNvSpPr/>
          <p:nvPr/>
        </p:nvSpPr>
        <p:spPr>
          <a:xfrm>
            <a:off x="6151418" y="1179636"/>
            <a:ext cx="2799792" cy="1846659"/>
          </a:xfrm>
          <a:prstGeom prst="rect">
            <a:avLst/>
          </a:prstGeom>
        </p:spPr>
        <p:txBody>
          <a:bodyPr wrap="square">
            <a:spAutoFit/>
          </a:bodyPr>
          <a:lstStyle/>
          <a:p>
            <a:pPr marL="57136"/>
            <a:r>
              <a:rPr lang="en-US" altLang="ja-JP" b="1" dirty="0" smtClean="0">
                <a:solidFill>
                  <a:schemeClr val="tx2"/>
                </a:solidFill>
              </a:rPr>
              <a:t>Cisco Spark</a:t>
            </a:r>
            <a:r>
              <a:rPr lang="ja-JP" altLang="en-US" b="1" dirty="0" smtClean="0">
                <a:solidFill>
                  <a:schemeClr val="tx2"/>
                </a:solidFill>
              </a:rPr>
              <a:t>とは？</a:t>
            </a:r>
            <a:endParaRPr lang="en-US" altLang="ja-JP" b="1" dirty="0" smtClean="0">
              <a:solidFill>
                <a:schemeClr val="tx2"/>
              </a:solidFill>
            </a:endParaRPr>
          </a:p>
          <a:p>
            <a:pPr marL="57136"/>
            <a:endParaRPr lang="en-US" altLang="ja-JP" sz="1600" b="1" dirty="0" smtClean="0">
              <a:solidFill>
                <a:schemeClr val="tx2"/>
              </a:solidFill>
            </a:endParaRPr>
          </a:p>
          <a:p>
            <a:pPr marL="57136"/>
            <a:r>
              <a:rPr lang="ja-JP" altLang="ja-JP" sz="1600" dirty="0" smtClean="0">
                <a:solidFill>
                  <a:schemeClr val="tx1">
                    <a:lumMod val="50000"/>
                  </a:schemeClr>
                </a:solidFill>
              </a:rPr>
              <a:t>プロジェクト</a:t>
            </a:r>
            <a:r>
              <a:rPr lang="ja-JP" altLang="ja-JP" sz="1600" dirty="0">
                <a:solidFill>
                  <a:schemeClr val="tx1">
                    <a:lumMod val="50000"/>
                  </a:schemeClr>
                </a:solidFill>
              </a:rPr>
              <a:t>にかかわる全ての人</a:t>
            </a:r>
            <a:r>
              <a:rPr lang="ja-JP" altLang="ja-JP" sz="1600" dirty="0" smtClean="0">
                <a:solidFill>
                  <a:schemeClr val="tx1">
                    <a:lumMod val="50000"/>
                  </a:schemeClr>
                </a:solidFill>
              </a:rPr>
              <a:t>に</a:t>
            </a:r>
            <a:r>
              <a:rPr lang="ja-JP" altLang="en-US" sz="1600" dirty="0">
                <a:solidFill>
                  <a:schemeClr val="tx1">
                    <a:lumMod val="50000"/>
                  </a:schemeClr>
                </a:solidFill>
              </a:rPr>
              <a:t>仮想</a:t>
            </a:r>
            <a:r>
              <a:rPr lang="ja-JP" altLang="ja-JP" sz="1600" dirty="0" smtClean="0">
                <a:solidFill>
                  <a:schemeClr val="tx1">
                    <a:lumMod val="50000"/>
                  </a:schemeClr>
                </a:solidFill>
              </a:rPr>
              <a:t>協業</a:t>
            </a:r>
            <a:r>
              <a:rPr lang="ja-JP" altLang="ja-JP" sz="1600" dirty="0">
                <a:solidFill>
                  <a:schemeClr val="tx1">
                    <a:lumMod val="50000"/>
                  </a:schemeClr>
                </a:solidFill>
              </a:rPr>
              <a:t>スペースを即座に作成し</a:t>
            </a:r>
            <a:r>
              <a:rPr lang="ja-JP" altLang="ja-JP" sz="1600" dirty="0" smtClean="0">
                <a:solidFill>
                  <a:schemeClr val="tx1">
                    <a:lumMod val="50000"/>
                  </a:schemeClr>
                </a:solidFill>
              </a:rPr>
              <a:t>、</a:t>
            </a:r>
            <a:r>
              <a:rPr lang="ja-JP" altLang="en-US" sz="1600" dirty="0" smtClean="0">
                <a:solidFill>
                  <a:schemeClr val="tx1">
                    <a:lumMod val="50000"/>
                  </a:schemeClr>
                </a:solidFill>
              </a:rPr>
              <a:t>より生産的な</a:t>
            </a:r>
            <a:r>
              <a:rPr lang="ja-JP" altLang="ja-JP" sz="1600" dirty="0" smtClean="0">
                <a:solidFill>
                  <a:schemeClr val="tx1">
                    <a:lumMod val="50000"/>
                  </a:schemeClr>
                </a:solidFill>
              </a:rPr>
              <a:t>チーム</a:t>
            </a:r>
            <a:r>
              <a:rPr lang="ja-JP" altLang="en-US" sz="1600" dirty="0" smtClean="0">
                <a:solidFill>
                  <a:schemeClr val="tx1">
                    <a:lumMod val="50000"/>
                  </a:schemeClr>
                </a:solidFill>
              </a:rPr>
              <a:t>コラボレーション</a:t>
            </a:r>
            <a:r>
              <a:rPr lang="ja-JP" altLang="ja-JP" sz="1600" dirty="0" smtClean="0">
                <a:solidFill>
                  <a:schemeClr val="tx1">
                    <a:lumMod val="50000"/>
                  </a:schemeClr>
                </a:solidFill>
              </a:rPr>
              <a:t>を</a:t>
            </a:r>
            <a:r>
              <a:rPr lang="ja-JP" altLang="ja-JP" sz="1600" dirty="0">
                <a:solidFill>
                  <a:schemeClr val="tx1">
                    <a:lumMod val="50000"/>
                  </a:schemeClr>
                </a:solidFill>
              </a:rPr>
              <a:t>実現</a:t>
            </a:r>
            <a:r>
              <a:rPr lang="ja-JP" altLang="ja-JP" sz="1600" dirty="0" smtClean="0">
                <a:solidFill>
                  <a:schemeClr val="tx1">
                    <a:lumMod val="50000"/>
                  </a:schemeClr>
                </a:solidFill>
              </a:rPr>
              <a:t>する</a:t>
            </a:r>
            <a:r>
              <a:rPr lang="ja-JP" altLang="en-US" sz="1600" dirty="0" smtClean="0">
                <a:solidFill>
                  <a:schemeClr val="tx1">
                    <a:lumMod val="50000"/>
                  </a:schemeClr>
                </a:solidFill>
              </a:rPr>
              <a:t>為の</a:t>
            </a:r>
            <a:r>
              <a:rPr lang="ja-JP" altLang="ja-JP" sz="1600" dirty="0" smtClean="0">
                <a:solidFill>
                  <a:schemeClr val="tx1">
                    <a:lumMod val="50000"/>
                  </a:schemeClr>
                </a:solidFill>
              </a:rPr>
              <a:t>アプリケーション</a:t>
            </a:r>
            <a:r>
              <a:rPr lang="ja-JP" altLang="ja-JP" sz="1600" dirty="0">
                <a:solidFill>
                  <a:schemeClr val="tx1">
                    <a:lumMod val="50000"/>
                  </a:schemeClr>
                </a:solidFill>
              </a:rPr>
              <a:t>です</a:t>
            </a:r>
            <a:r>
              <a:rPr lang="ja-JP" altLang="ja-JP" sz="1600" dirty="0" smtClean="0">
                <a:solidFill>
                  <a:schemeClr val="tx1">
                    <a:lumMod val="50000"/>
                  </a:schemeClr>
                </a:solidFill>
              </a:rPr>
              <a:t>。</a:t>
            </a:r>
            <a:endParaRPr lang="ja-JP" altLang="ja-JP" sz="1600" dirty="0">
              <a:solidFill>
                <a:schemeClr val="tx1">
                  <a:lumMod val="50000"/>
                </a:schemeClr>
              </a:solidFill>
            </a:endParaRPr>
          </a:p>
        </p:txBody>
      </p:sp>
      <p:sp>
        <p:nvSpPr>
          <p:cNvPr id="35" name="Title 2"/>
          <p:cNvSpPr txBox="1">
            <a:spLocks/>
          </p:cNvSpPr>
          <p:nvPr/>
        </p:nvSpPr>
        <p:spPr bwMode="auto">
          <a:xfrm>
            <a:off x="131303" y="83127"/>
            <a:ext cx="4869051"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b="1" dirty="0" smtClean="0">
                <a:solidFill>
                  <a:srgbClr val="2C92B6"/>
                </a:solidFill>
              </a:rPr>
              <a:t>Cisco Spark and WebEx</a:t>
            </a:r>
            <a:endParaRPr lang="en-US" b="1" dirty="0">
              <a:solidFill>
                <a:srgbClr val="2C92B6"/>
              </a:solidFill>
            </a:endParaRPr>
          </a:p>
        </p:txBody>
      </p:sp>
    </p:spTree>
    <p:extLst>
      <p:ext uri="{BB962C8B-B14F-4D97-AF65-F5344CB8AC3E}">
        <p14:creationId xmlns:p14="http://schemas.microsoft.com/office/powerpoint/2010/main" val="29817034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5" y="745337"/>
            <a:ext cx="8474429" cy="4200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txBox="1">
            <a:spLocks/>
          </p:cNvSpPr>
          <p:nvPr/>
        </p:nvSpPr>
        <p:spPr bwMode="auto">
          <a:xfrm>
            <a:off x="129253" y="124691"/>
            <a:ext cx="4869051"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b="1" dirty="0" smtClean="0">
                <a:solidFill>
                  <a:srgbClr val="2C92B6"/>
                </a:solidFill>
              </a:rPr>
              <a:t>Cisco Spark and WebEx</a:t>
            </a:r>
            <a:endParaRPr lang="en-US" b="1" dirty="0">
              <a:solidFill>
                <a:srgbClr val="2C92B6"/>
              </a:solidFill>
            </a:endParaRPr>
          </a:p>
        </p:txBody>
      </p:sp>
    </p:spTree>
    <p:extLst>
      <p:ext uri="{BB962C8B-B14F-4D97-AF65-F5344CB8AC3E}">
        <p14:creationId xmlns:p14="http://schemas.microsoft.com/office/powerpoint/2010/main" val="119748203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0"/>
          </p:nvPr>
        </p:nvSpPr>
        <p:spPr>
          <a:xfrm>
            <a:off x="167326" y="774880"/>
            <a:ext cx="8320953" cy="1037998"/>
          </a:xfrm>
        </p:spPr>
        <p:txBody>
          <a:bodyPr/>
          <a:lstStyle/>
          <a:p>
            <a:pPr marL="342886" indent="-285750">
              <a:buClrTx/>
              <a:buFont typeface="Arial"/>
              <a:buChar char="•"/>
            </a:pPr>
            <a:r>
              <a:rPr lang="en-US" altLang="ja-JP" sz="1800" dirty="0" smtClean="0">
                <a:solidFill>
                  <a:schemeClr val="tx1">
                    <a:lumMod val="50000"/>
                  </a:schemeClr>
                </a:solidFill>
              </a:rPr>
              <a:t>WebEx</a:t>
            </a:r>
            <a:r>
              <a:rPr lang="ja-JP" altLang="en-US" sz="1800" dirty="0" smtClean="0">
                <a:solidFill>
                  <a:schemeClr val="tx1">
                    <a:lumMod val="50000"/>
                  </a:schemeClr>
                </a:solidFill>
              </a:rPr>
              <a:t>のミーティングが終了した後もチームコラボレーションを継続するために</a:t>
            </a:r>
            <a:r>
              <a:rPr lang="en-US" altLang="ja-JP" sz="1800" dirty="0" smtClean="0">
                <a:solidFill>
                  <a:schemeClr val="tx1">
                    <a:lumMod val="50000"/>
                  </a:schemeClr>
                </a:solidFill>
              </a:rPr>
              <a:t>Spark</a:t>
            </a:r>
            <a:r>
              <a:rPr lang="ja-JP" altLang="en-US" sz="1800" dirty="0" smtClean="0">
                <a:solidFill>
                  <a:schemeClr val="tx1">
                    <a:lumMod val="50000"/>
                  </a:schemeClr>
                </a:solidFill>
              </a:rPr>
              <a:t>の中で部屋を作成しましょう。</a:t>
            </a:r>
            <a:endParaRPr lang="en-US" sz="1800" dirty="0" smtClean="0">
              <a:solidFill>
                <a:schemeClr val="tx1">
                  <a:lumMod val="50000"/>
                </a:schemeClr>
              </a:solidFill>
            </a:endParaRPr>
          </a:p>
          <a:p>
            <a:pPr marL="342886" indent="-285750">
              <a:buClrTx/>
              <a:buFont typeface="Arial"/>
              <a:buChar char="•"/>
            </a:pPr>
            <a:r>
              <a:rPr lang="en-US" altLang="ja-JP" sz="1800" dirty="0" smtClean="0">
                <a:solidFill>
                  <a:schemeClr val="tx1">
                    <a:lumMod val="50000"/>
                  </a:schemeClr>
                </a:solidFill>
              </a:rPr>
              <a:t>WebEx</a:t>
            </a:r>
            <a:r>
              <a:rPr lang="ja-JP" altLang="en-US" sz="1800" dirty="0" smtClean="0">
                <a:solidFill>
                  <a:schemeClr val="tx1">
                    <a:lumMod val="50000"/>
                  </a:schemeClr>
                </a:solidFill>
              </a:rPr>
              <a:t>に参加していた参加者を</a:t>
            </a:r>
            <a:r>
              <a:rPr lang="en-US" altLang="ja-JP" sz="1800" dirty="0" smtClean="0">
                <a:solidFill>
                  <a:schemeClr val="tx1">
                    <a:lumMod val="50000"/>
                  </a:schemeClr>
                </a:solidFill>
              </a:rPr>
              <a:t>Spark</a:t>
            </a:r>
            <a:r>
              <a:rPr lang="ja-JP" altLang="en-US" sz="1800" dirty="0" smtClean="0">
                <a:solidFill>
                  <a:schemeClr val="tx1">
                    <a:lumMod val="50000"/>
                  </a:schemeClr>
                </a:solidFill>
              </a:rPr>
              <a:t>部屋に招待</a:t>
            </a:r>
            <a:endParaRPr lang="en-US" sz="1800" dirty="0">
              <a:solidFill>
                <a:schemeClr val="tx1">
                  <a:lumMod val="50000"/>
                </a:schemeClr>
              </a:solidFill>
            </a:endParaRPr>
          </a:p>
        </p:txBody>
      </p:sp>
      <p:pic>
        <p:nvPicPr>
          <p:cNvPr id="4" name="Picture 3"/>
          <p:cNvPicPr>
            <a:picLocks noChangeAspect="1"/>
          </p:cNvPicPr>
          <p:nvPr/>
        </p:nvPicPr>
        <p:blipFill>
          <a:blip r:embed="rId2"/>
          <a:stretch>
            <a:fillRect/>
          </a:stretch>
        </p:blipFill>
        <p:spPr>
          <a:xfrm>
            <a:off x="160857" y="2150064"/>
            <a:ext cx="4090644" cy="2495550"/>
          </a:xfrm>
          <a:prstGeom prst="rect">
            <a:avLst/>
          </a:prstGeom>
          <a:ln>
            <a:solidFill>
              <a:schemeClr val="accent1"/>
            </a:solidFill>
          </a:ln>
        </p:spPr>
      </p:pic>
      <p:pic>
        <p:nvPicPr>
          <p:cNvPr id="2" name="Picture 1" descr="CiscoSparkMeeting_Desk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903" y="2150064"/>
            <a:ext cx="4122941" cy="2598366"/>
          </a:xfrm>
          <a:prstGeom prst="rect">
            <a:avLst/>
          </a:prstGeom>
          <a:ln>
            <a:solidFill>
              <a:srgbClr val="4F81BD"/>
            </a:solidFill>
          </a:ln>
        </p:spPr>
      </p:pic>
      <p:sp>
        <p:nvSpPr>
          <p:cNvPr id="5" name="Right Arrow 4"/>
          <p:cNvSpPr/>
          <p:nvPr/>
        </p:nvSpPr>
        <p:spPr>
          <a:xfrm>
            <a:off x="4462596" y="3235542"/>
            <a:ext cx="396378" cy="250754"/>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itle 3"/>
          <p:cNvSpPr txBox="1">
            <a:spLocks/>
          </p:cNvSpPr>
          <p:nvPr/>
        </p:nvSpPr>
        <p:spPr bwMode="auto">
          <a:xfrm>
            <a:off x="5299586" y="107495"/>
            <a:ext cx="46211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1800" b="1" dirty="0" smtClean="0">
                <a:solidFill>
                  <a:srgbClr val="FA661C"/>
                </a:solidFill>
              </a:rPr>
              <a:t>チームコラボレーション</a:t>
            </a:r>
            <a:endParaRPr lang="ja-JP" altLang="en-US" sz="1800" b="1" dirty="0">
              <a:solidFill>
                <a:srgbClr val="FA661C"/>
              </a:solidFill>
            </a:endParaRPr>
          </a:p>
        </p:txBody>
      </p:sp>
      <p:pic>
        <p:nvPicPr>
          <p:cNvPr id="11" name="Picture 37" descr="logo_spark_RGB_256px.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20356" y="107495"/>
            <a:ext cx="716017" cy="71601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53" y="2054942"/>
            <a:ext cx="4308916" cy="281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2"/>
          <p:cNvSpPr txBox="1">
            <a:spLocks/>
          </p:cNvSpPr>
          <p:nvPr/>
        </p:nvSpPr>
        <p:spPr bwMode="auto">
          <a:xfrm>
            <a:off x="129253" y="107495"/>
            <a:ext cx="4869051"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b="1" dirty="0" smtClean="0">
                <a:solidFill>
                  <a:srgbClr val="2C92B6"/>
                </a:solidFill>
              </a:rPr>
              <a:t>Cisco Spark and WebEx</a:t>
            </a:r>
            <a:endParaRPr lang="en-US" b="1" dirty="0">
              <a:solidFill>
                <a:srgbClr val="2C92B6"/>
              </a:solidFill>
            </a:endParaRPr>
          </a:p>
        </p:txBody>
      </p:sp>
    </p:spTree>
    <p:extLst>
      <p:ext uri="{BB962C8B-B14F-4D97-AF65-F5344CB8AC3E}">
        <p14:creationId xmlns:p14="http://schemas.microsoft.com/office/powerpoint/2010/main" val="1228743882"/>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77369" y="2015093"/>
            <a:ext cx="6480629" cy="1067418"/>
          </a:xfrm>
          <a:prstGeom prst="rect">
            <a:avLst/>
          </a:prstGeom>
          <a:effectLst/>
        </p:spPr>
        <p:txBody>
          <a:bodyPr anchor="ct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814388" fontAlgn="base">
              <a:spcBef>
                <a:spcPts val="600"/>
              </a:spcBef>
              <a:spcAft>
                <a:spcPct val="0"/>
              </a:spcAft>
              <a:buClr>
                <a:srgbClr val="272848"/>
              </a:buClr>
              <a:buSzPct val="100000"/>
              <a:buFont typeface="Arial" pitchFamily="34" charset="0"/>
              <a:buNone/>
              <a:defRPr/>
            </a:pPr>
            <a:r>
              <a:rPr lang="en-IN" sz="4000" dirty="0" smtClean="0">
                <a:solidFill>
                  <a:srgbClr val="FFFFFF"/>
                </a:solidFill>
              </a:rPr>
              <a:t>WebEx</a:t>
            </a:r>
            <a:r>
              <a:rPr lang="ja-JP" altLang="en-US" sz="4000" dirty="0">
                <a:solidFill>
                  <a:srgbClr val="FFFFFF"/>
                </a:solidFill>
              </a:rPr>
              <a:t>とは？</a:t>
            </a:r>
            <a:endParaRPr lang="en-IN" sz="4000" dirty="0">
              <a:solidFill>
                <a:srgbClr val="FFFFFF"/>
              </a:solidFill>
            </a:endParaRPr>
          </a:p>
        </p:txBody>
      </p:sp>
    </p:spTree>
    <p:extLst>
      <p:ext uri="{BB962C8B-B14F-4D97-AF65-F5344CB8AC3E}">
        <p14:creationId xmlns:p14="http://schemas.microsoft.com/office/powerpoint/2010/main" val="20268216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28070" y="792276"/>
            <a:ext cx="8934650" cy="830997"/>
          </a:xfrm>
          <a:prstGeom prst="rect">
            <a:avLst/>
          </a:prstGeom>
        </p:spPr>
        <p:txBody>
          <a:bodyPr wrap="square">
            <a:spAutoFit/>
          </a:bodyPr>
          <a:lstStyle/>
          <a:p>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インターネット</a:t>
            </a:r>
            <a:r>
              <a:rPr lang="ja-JP" altLang="en-US"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を通じて、いつでも、どこでも、誰とでも、リアルタイム</a:t>
            </a:r>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な</a:t>
            </a:r>
            <a:r>
              <a:rPr lang="ja-JP" altLang="en-US" sz="16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コラボレーション</a:t>
            </a:r>
            <a:endParaRPr lang="en-US" altLang="ja-JP" sz="16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を実現する</a:t>
            </a:r>
            <a:r>
              <a:rPr lang="ja-JP" altLang="en-US" sz="16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クラウドサービス</a:t>
            </a:r>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です</a:t>
            </a:r>
            <a:r>
              <a:rPr lang="ja-JP" altLang="en-US"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やスマートデバイスを</a:t>
            </a:r>
            <a:r>
              <a:rPr lang="en-US" altLang="ja-JP"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介して</a:t>
            </a:r>
            <a:r>
              <a:rPr lang="ja-JP" altLang="en-US"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、画面共有等様々な機能</a:t>
            </a:r>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と</a:t>
            </a:r>
            <a:endParaRPr lang="en-US" altLang="ja-JP"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電話</a:t>
            </a:r>
            <a:r>
              <a:rPr lang="en-US" altLang="ja-JP"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/VoIP</a:t>
            </a:r>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会議を</a:t>
            </a:r>
            <a:r>
              <a:rPr lang="ja-JP" altLang="en-US"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1600" b="1" dirty="0" smtClean="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できます</a:t>
            </a:r>
            <a:r>
              <a:rPr lang="ja-JP" altLang="en-US" sz="1600" b="1"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3" name="Rectangle 5"/>
          <p:cNvSpPr txBox="1">
            <a:spLocks noChangeArrowheads="1"/>
          </p:cNvSpPr>
          <p:nvPr/>
        </p:nvSpPr>
        <p:spPr>
          <a:xfrm>
            <a:off x="177892" y="129214"/>
            <a:ext cx="4814634" cy="480386"/>
          </a:xfrm>
          <a:prstGeom prst="rect">
            <a:avLst/>
          </a:prstGeom>
        </p:spPr>
        <p:txBody>
          <a:bodyPr/>
          <a:lstStyle>
            <a:lvl1pPr algn="l" defTabSz="685891" rtl="0" eaLnBrk="1" latinLnBrk="0" hangingPunct="1">
              <a:lnSpc>
                <a:spcPct val="80000"/>
              </a:lnSpc>
              <a:spcBef>
                <a:spcPct val="0"/>
              </a:spcBef>
              <a:buNone/>
              <a:defRPr kumimoji="1" lang="en-US" sz="2500" b="0" kern="1200" spc="0" baseline="0" dirty="0">
                <a:solidFill>
                  <a:srgbClr val="00A2BF"/>
                </a:solidFill>
                <a:latin typeface="+mj-lt"/>
                <a:ea typeface="+mj-ea"/>
                <a:cs typeface="CiscoSans"/>
              </a:defRPr>
            </a:lvl1pPr>
          </a:lstStyle>
          <a:p>
            <a:pPr>
              <a:defRPr/>
            </a:pPr>
            <a:r>
              <a:rPr lang="en-US" altLang="ja-JP" sz="3200" b="1" dirty="0" smtClean="0">
                <a:solidFill>
                  <a:srgbClr val="2C92B6"/>
                </a:solidFill>
                <a:latin typeface="+mn-lt"/>
                <a:ea typeface="メイリオ" panose="020B0604030504040204" pitchFamily="50" charset="-128"/>
                <a:cs typeface="メイリオ" panose="020B0604030504040204" pitchFamily="50" charset="-128"/>
              </a:rPr>
              <a:t>WebEx</a:t>
            </a:r>
            <a:r>
              <a:rPr lang="en-US" altLang="ja-JP" sz="3200" b="1" dirty="0" smtClean="0">
                <a:solidFill>
                  <a:srgbClr val="2C92B6"/>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b="1" dirty="0">
                <a:solidFill>
                  <a:srgbClr val="2C92B6"/>
                </a:solidFill>
                <a:latin typeface="+mn-ea"/>
                <a:ea typeface="+mn-ea"/>
                <a:cs typeface="メイリオ" panose="020B0604030504040204" pitchFamily="50" charset="-128"/>
              </a:rPr>
              <a:t>概要</a:t>
            </a:r>
            <a:endParaRPr lang="ja-JP" altLang="en-US" sz="3200" b="1" dirty="0" smtClean="0">
              <a:solidFill>
                <a:srgbClr val="2C92B6"/>
              </a:solidFill>
              <a:latin typeface="+mn-ea"/>
              <a:ea typeface="+mn-ea"/>
              <a:cs typeface="メイリオ" panose="020B0604030504040204" pitchFamily="50" charset="-128"/>
            </a:endParaRPr>
          </a:p>
        </p:txBody>
      </p:sp>
      <p:pic>
        <p:nvPicPr>
          <p:cNvPr id="4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873342"/>
            <a:ext cx="4210050" cy="291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descr="C:\Users\iotsuka\Desktop\img-3.png"/>
          <p:cNvPicPr>
            <a:picLocks noChangeAspect="1" noChangeArrowheads="1"/>
          </p:cNvPicPr>
          <p:nvPr/>
        </p:nvPicPr>
        <p:blipFill rotWithShape="1">
          <a:blip r:embed="rId4">
            <a:extLst>
              <a:ext uri="{28A0092B-C50C-407E-A947-70E740481C1C}">
                <a14:useLocalDpi xmlns:a14="http://schemas.microsoft.com/office/drawing/2010/main" val="0"/>
              </a:ext>
            </a:extLst>
          </a:blip>
          <a:srcRect l="36228" r="6014"/>
          <a:stretch/>
        </p:blipFill>
        <p:spPr bwMode="auto">
          <a:xfrm>
            <a:off x="2825754" y="1873343"/>
            <a:ext cx="3166313" cy="29160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92067" y="1873343"/>
            <a:ext cx="3151933" cy="291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ound Same Side Corner Rectangle 9"/>
          <p:cNvSpPr/>
          <p:nvPr/>
        </p:nvSpPr>
        <p:spPr>
          <a:xfrm rot="5400000">
            <a:off x="4175007" y="3549214"/>
            <a:ext cx="475512" cy="2550500"/>
          </a:xfrm>
          <a:prstGeom prst="roundRect">
            <a:avLst/>
          </a:prstGeom>
          <a:ln/>
        </p:spPr>
        <p:style>
          <a:lnRef idx="1">
            <a:schemeClr val="accent6"/>
          </a:lnRef>
          <a:fillRef idx="3">
            <a:schemeClr val="accent6"/>
          </a:fillRef>
          <a:effectRef idx="2">
            <a:schemeClr val="accent6"/>
          </a:effectRef>
          <a:fontRef idx="minor">
            <a:schemeClr val="lt1"/>
          </a:fontRef>
        </p:style>
        <p:txBody>
          <a:bodyPr vert="vert270" tIns="91440" bIns="365760" rtlCol="0" anchor="ctr"/>
          <a:lstStyle/>
          <a:p>
            <a:r>
              <a:rPr lang="ja-JP" altLang="en-US" sz="2000" b="1" dirty="0" smtClean="0">
                <a:effectLst>
                  <a:outerShdw blurRad="38100" dist="38100" dir="2700000" algn="tl">
                    <a:srgbClr val="000000">
                      <a:alpha val="43137"/>
                    </a:srgbClr>
                  </a:outerShdw>
                </a:effectLst>
              </a:rPr>
              <a:t>　より</a:t>
            </a:r>
            <a:r>
              <a:rPr lang="ja-JP" altLang="en-US" sz="2000" b="1" dirty="0">
                <a:effectLst>
                  <a:outerShdw blurRad="38100" dist="38100" dir="2700000" algn="tl">
                    <a:srgbClr val="000000">
                      <a:alpha val="43137"/>
                    </a:srgbClr>
                  </a:outerShdw>
                </a:effectLst>
              </a:rPr>
              <a:t>生産的に</a:t>
            </a:r>
          </a:p>
        </p:txBody>
      </p:sp>
      <p:sp>
        <p:nvSpPr>
          <p:cNvPr id="52" name="Round Same Side Corner Rectangle 9"/>
          <p:cNvSpPr/>
          <p:nvPr/>
        </p:nvSpPr>
        <p:spPr>
          <a:xfrm rot="5400000">
            <a:off x="1213344" y="3549214"/>
            <a:ext cx="475512" cy="2550500"/>
          </a:xfrm>
          <a:prstGeom prst="roundRect">
            <a:avLst/>
          </a:prstGeom>
          <a:ln/>
        </p:spPr>
        <p:style>
          <a:lnRef idx="1">
            <a:schemeClr val="accent6"/>
          </a:lnRef>
          <a:fillRef idx="3">
            <a:schemeClr val="accent6"/>
          </a:fillRef>
          <a:effectRef idx="2">
            <a:schemeClr val="accent6"/>
          </a:effectRef>
          <a:fontRef idx="minor">
            <a:schemeClr val="lt1"/>
          </a:fontRef>
        </p:style>
        <p:txBody>
          <a:bodyPr vert="vert270" tIns="91440" bIns="365760" rtlCol="0" anchor="ctr"/>
          <a:lstStyle/>
          <a:p>
            <a:r>
              <a:rPr lang="ja-JP" altLang="en-US" sz="2000" b="1" dirty="0" smtClean="0">
                <a:effectLst>
                  <a:outerShdw blurRad="38100" dist="38100" dir="2700000" algn="tl">
                    <a:srgbClr val="000000">
                      <a:alpha val="43137"/>
                    </a:srgbClr>
                  </a:outerShdw>
                </a:effectLst>
              </a:rPr>
              <a:t>よりシンプルに</a:t>
            </a:r>
            <a:endParaRPr lang="ja-JP" altLang="en-US" sz="2000" b="1" dirty="0">
              <a:effectLst>
                <a:outerShdw blurRad="38100" dist="38100" dir="2700000" algn="tl">
                  <a:srgbClr val="000000">
                    <a:alpha val="43137"/>
                  </a:srgbClr>
                </a:outerShdw>
              </a:effectLst>
            </a:endParaRPr>
          </a:p>
        </p:txBody>
      </p:sp>
      <p:sp>
        <p:nvSpPr>
          <p:cNvPr id="53" name="Round Same Side Corner Rectangle 9"/>
          <p:cNvSpPr/>
          <p:nvPr/>
        </p:nvSpPr>
        <p:spPr>
          <a:xfrm rot="5400000">
            <a:off x="7136669" y="3549214"/>
            <a:ext cx="475512" cy="2550500"/>
          </a:xfrm>
          <a:prstGeom prst="roundRect">
            <a:avLst/>
          </a:prstGeom>
          <a:ln/>
        </p:spPr>
        <p:style>
          <a:lnRef idx="1">
            <a:schemeClr val="accent6"/>
          </a:lnRef>
          <a:fillRef idx="3">
            <a:schemeClr val="accent6"/>
          </a:fillRef>
          <a:effectRef idx="2">
            <a:schemeClr val="accent6"/>
          </a:effectRef>
          <a:fontRef idx="minor">
            <a:schemeClr val="lt1"/>
          </a:fontRef>
        </p:style>
        <p:txBody>
          <a:bodyPr vert="vert270" tIns="91440" bIns="365760" rtlCol="0" anchor="ctr"/>
          <a:lstStyle/>
          <a:p>
            <a:r>
              <a:rPr lang="ja-JP" altLang="en-US" sz="2000" b="1" dirty="0" smtClean="0">
                <a:effectLst>
                  <a:outerShdw blurRad="38100" dist="38100" dir="2700000" algn="tl">
                    <a:srgbClr val="000000">
                      <a:alpha val="43137"/>
                    </a:srgbClr>
                  </a:outerShdw>
                </a:effectLst>
              </a:rPr>
              <a:t>よりモバイルに</a:t>
            </a:r>
            <a:endParaRPr lang="ja-JP" alt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9656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Grp="1" noChangeArrowheads="1"/>
          </p:cNvSpPr>
          <p:nvPr>
            <p:ph type="ctrTitle"/>
          </p:nvPr>
        </p:nvSpPr>
        <p:spPr>
          <a:xfrm>
            <a:off x="141287" y="262655"/>
            <a:ext cx="8345488" cy="731837"/>
          </a:xfrm>
        </p:spPr>
        <p:txBody>
          <a:bodyPr/>
          <a:lstStyle/>
          <a:p>
            <a:pPr algn="l" defTabSz="914400">
              <a:lnSpc>
                <a:spcPct val="80000"/>
              </a:lnSpc>
              <a:spcBef>
                <a:spcPts val="0"/>
              </a:spcBef>
              <a:buNone/>
            </a:pPr>
            <a:r>
              <a:rPr lang="ja-JP" altLang="en-US" b="1" i="0" spc="-100" baseline="0" dirty="0" smtClean="0">
                <a:solidFill>
                  <a:srgbClr val="2C92B6"/>
                </a:solidFill>
                <a:ea typeface="+mj-ea"/>
                <a:cs typeface="+mj-cs"/>
              </a:rPr>
              <a:t>グローバル </a:t>
            </a:r>
            <a:r>
              <a:rPr lang="en-US" altLang="ja-JP" b="1" i="0" spc="-100" baseline="0" dirty="0" err="1" smtClean="0">
                <a:solidFill>
                  <a:srgbClr val="2C92B6"/>
                </a:solidFill>
                <a:ea typeface="+mj-ea"/>
                <a:cs typeface="+mj-cs"/>
              </a:rPr>
              <a:t>SaaS</a:t>
            </a:r>
            <a:r>
              <a:rPr lang="en-US" altLang="ja-JP" b="1" i="0" spc="-100" baseline="0" dirty="0" smtClean="0">
                <a:solidFill>
                  <a:srgbClr val="2C92B6"/>
                </a:solidFill>
                <a:ea typeface="+mj-ea"/>
                <a:cs typeface="+mj-cs"/>
              </a:rPr>
              <a:t> Web </a:t>
            </a:r>
            <a:r>
              <a:rPr lang="ja-JP" altLang="en-US" b="1" i="0" spc="-100" baseline="0" dirty="0" smtClean="0">
                <a:solidFill>
                  <a:srgbClr val="2C92B6"/>
                </a:solidFill>
                <a:ea typeface="+mj-ea"/>
                <a:cs typeface="+mj-cs"/>
              </a:rPr>
              <a:t>会議で</a:t>
            </a:r>
            <a:r>
              <a:rPr lang="nl-NL" altLang="ja-JP" b="1" i="0" spc="-100" baseline="0" dirty="0" smtClean="0">
                <a:solidFill>
                  <a:srgbClr val="2C92B6"/>
                </a:solidFill>
                <a:ea typeface="+mj-ea"/>
                <a:cs typeface="+mj-cs"/>
              </a:rPr>
              <a:t/>
            </a:r>
            <a:br>
              <a:rPr lang="nl-NL" altLang="ja-JP" b="1" i="0" spc="-100" baseline="0" dirty="0" smtClean="0">
                <a:solidFill>
                  <a:srgbClr val="2C92B6"/>
                </a:solidFill>
                <a:ea typeface="+mj-ea"/>
                <a:cs typeface="+mj-cs"/>
              </a:rPr>
            </a:br>
            <a:r>
              <a:rPr lang="ja-JP" altLang="en-US" b="1" i="0" spc="-100" baseline="0" dirty="0" smtClean="0">
                <a:solidFill>
                  <a:srgbClr val="2C92B6"/>
                </a:solidFill>
                <a:ea typeface="+mj-ea"/>
                <a:cs typeface="+mj-cs"/>
              </a:rPr>
              <a:t>市場シェアをリードする </a:t>
            </a:r>
            <a:r>
              <a:rPr lang="en-US" altLang="ja-JP" b="1" i="0" spc="-100" baseline="0" dirty="0" smtClean="0">
                <a:solidFill>
                  <a:srgbClr val="2C92B6"/>
                </a:solidFill>
                <a:ea typeface="+mj-ea"/>
                <a:cs typeface="+mj-cs"/>
              </a:rPr>
              <a:t>WebEx</a:t>
            </a:r>
            <a:endParaRPr lang="ja-JP" altLang="en-US" b="1" i="0" spc="-100" baseline="0" dirty="0">
              <a:solidFill>
                <a:srgbClr val="2C92B6"/>
              </a:solidFill>
              <a:ea typeface="+mj-ea"/>
              <a:cs typeface="+mj-cs"/>
            </a:endParaRPr>
          </a:p>
        </p:txBody>
      </p:sp>
      <p:sp>
        <p:nvSpPr>
          <p:cNvPr id="24" name="Text Box 6"/>
          <p:cNvSpPr txBox="1">
            <a:spLocks noChangeArrowheads="1"/>
          </p:cNvSpPr>
          <p:nvPr/>
        </p:nvSpPr>
        <p:spPr bwMode="auto">
          <a:xfrm>
            <a:off x="5742339" y="3988029"/>
            <a:ext cx="2744436" cy="498598"/>
          </a:xfrm>
          <a:prstGeom prst="rect">
            <a:avLst/>
          </a:prstGeom>
          <a:noFill/>
          <a:ln w="9525" algn="ctr">
            <a:noFill/>
            <a:miter lim="800000"/>
            <a:headEnd/>
            <a:tailEnd/>
          </a:ln>
        </p:spPr>
        <p:txBody>
          <a:bodyPr wrap="square" lIns="82309" tIns="0" rIns="0" bIns="0">
            <a:spAutoFit/>
          </a:bodyPr>
          <a:lstStyle/>
          <a:p>
            <a:pPr algn="ctr" defTabSz="822960">
              <a:lnSpc>
                <a:spcPct val="90000"/>
              </a:lnSpc>
              <a:spcBef>
                <a:spcPts val="1440"/>
              </a:spcBef>
              <a:buNone/>
            </a:pPr>
            <a:r>
              <a:rPr lang="ja-JP" altLang="en-US" b="1" i="0" dirty="0" smtClean="0">
                <a:solidFill>
                  <a:srgbClr val="2C92B6"/>
                </a:solidFill>
                <a:latin typeface="Arial" pitchFamily="34" charset="0"/>
              </a:rPr>
              <a:t>市場をリード</a:t>
            </a:r>
            <a:r>
              <a:rPr lang="ja-JP" altLang="en-US" b="1" dirty="0" smtClean="0">
                <a:solidFill>
                  <a:srgbClr val="2C92B6"/>
                </a:solidFill>
                <a:latin typeface="Arial" pitchFamily="34" charset="0"/>
              </a:rPr>
              <a:t>する</a:t>
            </a:r>
            <a:r>
              <a:rPr lang="ja-JP" altLang="en-US" b="1" i="0" baseline="30000" dirty="0" smtClean="0">
                <a:solidFill>
                  <a:srgbClr val="2C92B6"/>
                </a:solidFill>
                <a:latin typeface="Arial" pitchFamily="34" charset="0"/>
                <a:cs typeface="Arial" pitchFamily="34" charset="0"/>
              </a:rPr>
              <a:t/>
            </a:r>
            <a:br>
              <a:rPr lang="ja-JP" altLang="en-US" b="1" i="0" baseline="30000" dirty="0" smtClean="0">
                <a:solidFill>
                  <a:srgbClr val="2C92B6"/>
                </a:solidFill>
                <a:latin typeface="Arial" pitchFamily="34" charset="0"/>
                <a:cs typeface="Arial" pitchFamily="34" charset="0"/>
              </a:rPr>
            </a:br>
            <a:r>
              <a:rPr lang="ja-JP" altLang="en-US" b="1" i="0" dirty="0" smtClean="0">
                <a:solidFill>
                  <a:srgbClr val="2C92B6"/>
                </a:solidFill>
                <a:latin typeface="Arial" pitchFamily="34" charset="0"/>
              </a:rPr>
              <a:t> </a:t>
            </a:r>
            <a:r>
              <a:rPr lang="en-US" altLang="ja-JP" b="1" i="0" dirty="0" smtClean="0">
                <a:solidFill>
                  <a:srgbClr val="2C92B6"/>
                </a:solidFill>
                <a:latin typeface="Arial" pitchFamily="34" charset="0"/>
              </a:rPr>
              <a:t>Cisco WebEx</a:t>
            </a:r>
            <a:endParaRPr lang="ja-JP" altLang="en-US" b="1" i="0" dirty="0">
              <a:solidFill>
                <a:srgbClr val="2C92B6"/>
              </a:solidFill>
              <a:latin typeface="Arial" pitchFamily="34" charset="0"/>
            </a:endParaRPr>
          </a:p>
        </p:txBody>
      </p:sp>
      <p:sp>
        <p:nvSpPr>
          <p:cNvPr id="51" name="Round Same Side Corner Rectangle 6"/>
          <p:cNvSpPr/>
          <p:nvPr/>
        </p:nvSpPr>
        <p:spPr>
          <a:xfrm rot="16200000">
            <a:off x="6069990" y="733458"/>
            <a:ext cx="2299370" cy="3848653"/>
          </a:xfrm>
          <a:prstGeom prst="round2SameRect">
            <a:avLst>
              <a:gd name="adj1" fmla="val 50000"/>
              <a:gd name="adj2" fmla="val 0"/>
            </a:avLst>
          </a:prstGeom>
          <a:gradFill rotWithShape="1">
            <a:gsLst>
              <a:gs pos="0">
                <a:srgbClr val="68B442"/>
              </a:gs>
              <a:gs pos="100000">
                <a:srgbClr val="0096D6">
                  <a:lumMod val="50000"/>
                </a:srgbClr>
              </a:gs>
            </a:gsLst>
            <a:lin ang="5400000" scaled="1"/>
          </a:gradFill>
          <a:ln w="28575" algn="ctr">
            <a:noFill/>
            <a:round/>
            <a:headEnd/>
            <a:tailEnd/>
          </a:ln>
          <a:effectLst/>
        </p:spPr>
        <p:txBody>
          <a:bodyPr wrap="none" lIns="73025" tIns="36511" rIns="73025" bIns="3651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sp>
        <p:nvSpPr>
          <p:cNvPr id="53" name="Rectangle 22"/>
          <p:cNvSpPr>
            <a:spLocks noChangeArrowheads="1"/>
          </p:cNvSpPr>
          <p:nvPr/>
        </p:nvSpPr>
        <p:spPr bwMode="auto">
          <a:xfrm>
            <a:off x="5824131" y="1637401"/>
            <a:ext cx="3265613" cy="2062093"/>
          </a:xfrm>
          <a:prstGeom prst="rect">
            <a:avLst/>
          </a:prstGeom>
          <a:noFill/>
          <a:ln w="9525">
            <a:noFill/>
            <a:miter lim="800000"/>
            <a:headEnd/>
            <a:tailEnd/>
          </a:ln>
        </p:spPr>
        <p:txBody>
          <a:bodyPr wrap="none" lIns="91428" tIns="45715" rIns="91428" bIns="45715">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2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51%</a:t>
            </a:r>
          </a:p>
          <a:p>
            <a:pPr marL="0" marR="0" lvl="0" indent="0" defTabSz="914400" eaLnBrk="1" fontAlgn="auto" latinLnBrk="0" hangingPunct="1">
              <a:lnSpc>
                <a:spcPct val="80000"/>
              </a:lnSpc>
              <a:spcBef>
                <a:spcPts val="0"/>
              </a:spcBef>
              <a:spcAft>
                <a:spcPts val="0"/>
              </a:spcAft>
              <a:buClrTx/>
              <a:buSzTx/>
              <a:buFontTx/>
              <a:buNone/>
              <a:tabLst/>
              <a:defRPr/>
            </a:pPr>
            <a:r>
              <a:rPr kumimoji="0" lang="ja-JP" altLang="nl-NL" sz="40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市場シェア</a:t>
            </a:r>
            <a:endParaRPr kumimoji="0" lang="en-US" sz="40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endParaRPr>
          </a:p>
        </p:txBody>
      </p:sp>
      <p:grpSp>
        <p:nvGrpSpPr>
          <p:cNvPr id="2" name="グループ化 1"/>
          <p:cNvGrpSpPr/>
          <p:nvPr/>
        </p:nvGrpSpPr>
        <p:grpSpPr>
          <a:xfrm>
            <a:off x="0" y="1229043"/>
            <a:ext cx="6411955" cy="3412498"/>
            <a:chOff x="-536395" y="808544"/>
            <a:chExt cx="7402840" cy="3939856"/>
          </a:xfrm>
        </p:grpSpPr>
        <p:graphicFrame>
          <p:nvGraphicFramePr>
            <p:cNvPr id="70" name="Chart Placeholder 24"/>
            <p:cNvGraphicFramePr>
              <a:graphicFrameLocks/>
            </p:cNvGraphicFramePr>
            <p:nvPr>
              <p:extLst>
                <p:ext uri="{D42A27DB-BD31-4B8C-83A1-F6EECF244321}">
                  <p14:modId xmlns:p14="http://schemas.microsoft.com/office/powerpoint/2010/main" val="589704122"/>
                </p:ext>
              </p:extLst>
            </p:nvPr>
          </p:nvGraphicFramePr>
          <p:xfrm>
            <a:off x="-536395" y="971781"/>
            <a:ext cx="7402840" cy="3776619"/>
          </p:xfrm>
          <a:graphic>
            <a:graphicData uri="http://schemas.openxmlformats.org/drawingml/2006/chart">
              <c:chart xmlns:c="http://schemas.openxmlformats.org/drawingml/2006/chart" xmlns:r="http://schemas.openxmlformats.org/officeDocument/2006/relationships" r:id="rId3"/>
            </a:graphicData>
          </a:graphic>
        </p:graphicFrame>
        <p:sp>
          <p:nvSpPr>
            <p:cNvPr id="72" name="Rectangle 9"/>
            <p:cNvSpPr>
              <a:spLocks noChangeArrowheads="1"/>
            </p:cNvSpPr>
            <p:nvPr/>
          </p:nvSpPr>
          <p:spPr bwMode="auto">
            <a:xfrm>
              <a:off x="3542431" y="2330503"/>
              <a:ext cx="1417638" cy="1271962"/>
            </a:xfrm>
            <a:prstGeom prst="rect">
              <a:avLst/>
            </a:prstGeom>
            <a:noFill/>
            <a:ln w="9525">
              <a:noFill/>
              <a:miter lim="800000"/>
              <a:headEnd/>
              <a:tailEnd/>
            </a:ln>
          </p:spPr>
          <p:txBody>
            <a:bodyPr wrap="square" lIns="103503" tIns="51750" rIns="103503" bIns="51750">
              <a:spAutoFit/>
            </a:bodyPr>
            <a:lstStyle/>
            <a:p>
              <a:pPr defTabSz="1028572" eaLnBrk="0" hangingPunct="0">
                <a:lnSpc>
                  <a:spcPct val="90000"/>
                </a:lnSpc>
                <a:spcBef>
                  <a:spcPct val="50000"/>
                </a:spcBef>
              </a:pPr>
              <a:r>
                <a:rPr lang="en-US" sz="2400" dirty="0">
                  <a:solidFill>
                    <a:schemeClr val="bg1"/>
                  </a:solidFill>
                  <a:effectLst>
                    <a:outerShdw blurRad="38100" dist="38100" dir="2700000" algn="tl">
                      <a:srgbClr val="000000">
                        <a:alpha val="43137"/>
                      </a:srgbClr>
                    </a:outerShdw>
                  </a:effectLst>
                </a:rPr>
                <a:t>Cisco</a:t>
              </a:r>
              <a:br>
                <a:rPr lang="en-US" sz="2400" dirty="0">
                  <a:solidFill>
                    <a:schemeClr val="bg1"/>
                  </a:solidFill>
                  <a:effectLst>
                    <a:outerShdw blurRad="38100" dist="38100" dir="2700000" algn="tl">
                      <a:srgbClr val="000000">
                        <a:alpha val="43137"/>
                      </a:srgbClr>
                    </a:outerShdw>
                  </a:effectLst>
                </a:rPr>
              </a:br>
              <a:r>
                <a:rPr lang="en-US" sz="2400" dirty="0">
                  <a:solidFill>
                    <a:schemeClr val="bg1"/>
                  </a:solidFill>
                  <a:effectLst>
                    <a:outerShdw blurRad="38100" dist="38100" dir="2700000" algn="tl">
                      <a:srgbClr val="000000">
                        <a:alpha val="43137"/>
                      </a:srgbClr>
                    </a:outerShdw>
                  </a:effectLst>
                </a:rPr>
                <a:t>WebEx</a:t>
              </a:r>
              <a:br>
                <a:rPr lang="en-US" sz="2400" dirty="0">
                  <a:solidFill>
                    <a:schemeClr val="bg1"/>
                  </a:solidFill>
                  <a:effectLst>
                    <a:outerShdw blurRad="38100" dist="38100" dir="2700000" algn="tl">
                      <a:srgbClr val="000000">
                        <a:alpha val="43137"/>
                      </a:srgbClr>
                    </a:outerShdw>
                  </a:effectLst>
                </a:rPr>
              </a:br>
              <a:r>
                <a:rPr lang="en-US" sz="2400" dirty="0" smtClean="0">
                  <a:solidFill>
                    <a:schemeClr val="bg1"/>
                  </a:solidFill>
                  <a:effectLst>
                    <a:outerShdw blurRad="38100" dist="38100" dir="2700000" algn="tl">
                      <a:srgbClr val="000000">
                        <a:alpha val="43137"/>
                      </a:srgbClr>
                    </a:outerShdw>
                  </a:effectLst>
                </a:rPr>
                <a:t>51%</a:t>
              </a:r>
              <a:endParaRPr lang="en-US" sz="2400" dirty="0">
                <a:solidFill>
                  <a:schemeClr val="bg1"/>
                </a:solidFill>
                <a:effectLst>
                  <a:outerShdw blurRad="38100" dist="38100" dir="2700000" algn="tl">
                    <a:srgbClr val="000000">
                      <a:alpha val="43137"/>
                    </a:srgbClr>
                  </a:outerShdw>
                </a:effectLst>
              </a:endParaRPr>
            </a:p>
          </p:txBody>
        </p:sp>
        <p:sp>
          <p:nvSpPr>
            <p:cNvPr id="73" name="Rectangle 10"/>
            <p:cNvSpPr>
              <a:spLocks noChangeArrowheads="1"/>
            </p:cNvSpPr>
            <p:nvPr/>
          </p:nvSpPr>
          <p:spPr bwMode="auto">
            <a:xfrm>
              <a:off x="1267025" y="808544"/>
              <a:ext cx="1552575" cy="350747"/>
            </a:xfrm>
            <a:prstGeom prst="rect">
              <a:avLst/>
            </a:prstGeom>
            <a:noFill/>
            <a:ln w="9525">
              <a:noFill/>
              <a:miter lim="800000"/>
              <a:headEnd/>
              <a:tailEnd/>
            </a:ln>
            <a:effectLst/>
          </p:spPr>
          <p:txBody>
            <a:bodyPr wrap="square" lIns="103503" tIns="51750" rIns="103503" bIns="51750">
              <a:noAutofit/>
            </a:bodyPr>
            <a:lstStyle/>
            <a:p>
              <a:pPr algn="r" defTabSz="1028572">
                <a:spcBef>
                  <a:spcPct val="50000"/>
                </a:spcBef>
              </a:pPr>
              <a:r>
                <a:rPr lang="en-US" sz="1600" dirty="0">
                  <a:solidFill>
                    <a:schemeClr val="tx1">
                      <a:lumMod val="50000"/>
                    </a:schemeClr>
                  </a:solidFill>
                  <a:latin typeface="+mj-lt"/>
                </a:rPr>
                <a:t>InterCall 4%</a:t>
              </a:r>
            </a:p>
          </p:txBody>
        </p:sp>
        <p:sp>
          <p:nvSpPr>
            <p:cNvPr id="74" name="Rectangle 10"/>
            <p:cNvSpPr>
              <a:spLocks noChangeArrowheads="1"/>
            </p:cNvSpPr>
            <p:nvPr/>
          </p:nvSpPr>
          <p:spPr bwMode="auto">
            <a:xfrm>
              <a:off x="849665" y="1154025"/>
              <a:ext cx="1552575" cy="350747"/>
            </a:xfrm>
            <a:prstGeom prst="rect">
              <a:avLst/>
            </a:prstGeom>
            <a:noFill/>
            <a:ln w="9525">
              <a:noFill/>
              <a:miter lim="800000"/>
              <a:headEnd/>
              <a:tailEnd/>
            </a:ln>
            <a:effectLst/>
          </p:spPr>
          <p:txBody>
            <a:bodyPr wrap="square" lIns="103503" tIns="51750" rIns="103503" bIns="51750">
              <a:noAutofit/>
            </a:bodyPr>
            <a:lstStyle/>
            <a:p>
              <a:pPr algn="r" defTabSz="1028572">
                <a:spcBef>
                  <a:spcPct val="50000"/>
                </a:spcBef>
              </a:pPr>
              <a:r>
                <a:rPr lang="en-US" sz="1600" dirty="0">
                  <a:solidFill>
                    <a:schemeClr val="tx1">
                      <a:lumMod val="50000"/>
                    </a:schemeClr>
                  </a:solidFill>
                  <a:latin typeface="+mj-lt"/>
                </a:rPr>
                <a:t>Adobe 5%</a:t>
              </a:r>
            </a:p>
          </p:txBody>
        </p:sp>
        <p:sp>
          <p:nvSpPr>
            <p:cNvPr id="75" name="Rectangle 10"/>
            <p:cNvSpPr>
              <a:spLocks noChangeArrowheads="1"/>
            </p:cNvSpPr>
            <p:nvPr/>
          </p:nvSpPr>
          <p:spPr bwMode="auto">
            <a:xfrm>
              <a:off x="562643" y="1587640"/>
              <a:ext cx="1552575" cy="350747"/>
            </a:xfrm>
            <a:prstGeom prst="rect">
              <a:avLst/>
            </a:prstGeom>
            <a:noFill/>
            <a:ln w="9525">
              <a:noFill/>
              <a:miter lim="800000"/>
              <a:headEnd/>
              <a:tailEnd/>
            </a:ln>
            <a:effectLst/>
          </p:spPr>
          <p:txBody>
            <a:bodyPr wrap="square" lIns="103503" tIns="51750" rIns="103503" bIns="51750">
              <a:noAutofit/>
            </a:bodyPr>
            <a:lstStyle/>
            <a:p>
              <a:pPr algn="r" defTabSz="1028572">
                <a:spcBef>
                  <a:spcPct val="50000"/>
                </a:spcBef>
              </a:pPr>
              <a:r>
                <a:rPr lang="en-US" sz="1600" dirty="0">
                  <a:solidFill>
                    <a:schemeClr val="tx1">
                      <a:lumMod val="50000"/>
                    </a:schemeClr>
                  </a:solidFill>
                  <a:latin typeface="+mj-lt"/>
                </a:rPr>
                <a:t>Others </a:t>
              </a:r>
              <a:r>
                <a:rPr lang="en-US" sz="1600" dirty="0" smtClean="0">
                  <a:solidFill>
                    <a:schemeClr val="tx1">
                      <a:lumMod val="50000"/>
                    </a:schemeClr>
                  </a:solidFill>
                  <a:latin typeface="+mj-lt"/>
                </a:rPr>
                <a:t>9%</a:t>
              </a:r>
              <a:endParaRPr lang="en-US" sz="1600" dirty="0">
                <a:solidFill>
                  <a:schemeClr val="tx1">
                    <a:lumMod val="50000"/>
                  </a:schemeClr>
                </a:solidFill>
                <a:latin typeface="+mj-lt"/>
              </a:endParaRPr>
            </a:p>
          </p:txBody>
        </p:sp>
        <p:cxnSp>
          <p:nvCxnSpPr>
            <p:cNvPr id="76" name="Straight Connector 53"/>
            <p:cNvCxnSpPr/>
            <p:nvPr/>
          </p:nvCxnSpPr>
          <p:spPr>
            <a:xfrm rot="10800000">
              <a:off x="1236105" y="1927476"/>
              <a:ext cx="125523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Oval 54"/>
            <p:cNvSpPr/>
            <p:nvPr/>
          </p:nvSpPr>
          <p:spPr>
            <a:xfrm flipH="1">
              <a:off x="2421736" y="1869089"/>
              <a:ext cx="118872" cy="11794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latin typeface="+mj-lt"/>
              </a:endParaRPr>
            </a:p>
          </p:txBody>
        </p:sp>
        <p:sp>
          <p:nvSpPr>
            <p:cNvPr id="78" name="Rectangle 10"/>
            <p:cNvSpPr>
              <a:spLocks noChangeArrowheads="1"/>
            </p:cNvSpPr>
            <p:nvPr/>
          </p:nvSpPr>
          <p:spPr bwMode="auto">
            <a:xfrm>
              <a:off x="224866" y="2753687"/>
              <a:ext cx="2155929" cy="350152"/>
            </a:xfrm>
            <a:prstGeom prst="rect">
              <a:avLst/>
            </a:prstGeom>
            <a:noFill/>
            <a:ln w="9525">
              <a:noFill/>
              <a:miter lim="800000"/>
              <a:headEnd/>
              <a:tailEnd/>
            </a:ln>
            <a:effectLst/>
          </p:spPr>
          <p:txBody>
            <a:bodyPr wrap="square" lIns="103503" tIns="51750" rIns="103503" bIns="51750">
              <a:noAutofit/>
            </a:bodyPr>
            <a:lstStyle/>
            <a:p>
              <a:pPr algn="r" defTabSz="1028572">
                <a:spcBef>
                  <a:spcPct val="50000"/>
                </a:spcBef>
              </a:pPr>
              <a:r>
                <a:rPr lang="en-US" sz="1600" dirty="0">
                  <a:solidFill>
                    <a:schemeClr val="tx1">
                      <a:lumMod val="50000"/>
                    </a:schemeClr>
                  </a:solidFill>
                  <a:latin typeface="+mj-lt"/>
                </a:rPr>
                <a:t>Citrix </a:t>
              </a:r>
              <a:r>
                <a:rPr lang="en-US" sz="1600" dirty="0" smtClean="0">
                  <a:solidFill>
                    <a:schemeClr val="tx1">
                      <a:lumMod val="50000"/>
                    </a:schemeClr>
                  </a:solidFill>
                  <a:latin typeface="+mj-lt"/>
                </a:rPr>
                <a:t>Online</a:t>
              </a:r>
              <a:r>
                <a:rPr lang="en-US" sz="1600" dirty="0">
                  <a:solidFill>
                    <a:schemeClr val="tx1">
                      <a:lumMod val="50000"/>
                    </a:schemeClr>
                  </a:solidFill>
                  <a:latin typeface="+mj-lt"/>
                </a:rPr>
                <a:t> </a:t>
              </a:r>
              <a:r>
                <a:rPr lang="en-US" sz="1600" dirty="0" smtClean="0">
                  <a:solidFill>
                    <a:schemeClr val="tx1">
                      <a:lumMod val="50000"/>
                    </a:schemeClr>
                  </a:solidFill>
                  <a:latin typeface="+mj-lt"/>
                </a:rPr>
                <a:t>20</a:t>
              </a:r>
              <a:r>
                <a:rPr lang="en-US" sz="1600" dirty="0">
                  <a:solidFill>
                    <a:schemeClr val="tx1">
                      <a:lumMod val="50000"/>
                    </a:schemeClr>
                  </a:solidFill>
                  <a:latin typeface="+mj-lt"/>
                </a:rPr>
                <a:t>%</a:t>
              </a:r>
            </a:p>
          </p:txBody>
        </p:sp>
        <p:sp>
          <p:nvSpPr>
            <p:cNvPr id="79" name="Rectangle 10"/>
            <p:cNvSpPr>
              <a:spLocks noChangeArrowheads="1"/>
            </p:cNvSpPr>
            <p:nvPr/>
          </p:nvSpPr>
          <p:spPr bwMode="auto">
            <a:xfrm>
              <a:off x="593960" y="3904490"/>
              <a:ext cx="1552575" cy="350747"/>
            </a:xfrm>
            <a:prstGeom prst="rect">
              <a:avLst/>
            </a:prstGeom>
            <a:noFill/>
            <a:ln w="9525">
              <a:noFill/>
              <a:miter lim="800000"/>
              <a:headEnd/>
              <a:tailEnd/>
            </a:ln>
            <a:effectLst/>
          </p:spPr>
          <p:txBody>
            <a:bodyPr wrap="square" lIns="103503" tIns="51750" rIns="103503" bIns="51750">
              <a:noAutofit/>
            </a:bodyPr>
            <a:lstStyle/>
            <a:p>
              <a:pPr algn="r" defTabSz="1028572">
                <a:spcBef>
                  <a:spcPct val="50000"/>
                </a:spcBef>
              </a:pPr>
              <a:r>
                <a:rPr lang="en-US" sz="1600" dirty="0">
                  <a:solidFill>
                    <a:schemeClr val="tx1">
                      <a:lumMod val="50000"/>
                    </a:schemeClr>
                  </a:solidFill>
                  <a:latin typeface="+mj-lt"/>
                </a:rPr>
                <a:t>Microsoft </a:t>
              </a:r>
              <a:r>
                <a:rPr lang="en-US" sz="1600" dirty="0" smtClean="0">
                  <a:solidFill>
                    <a:schemeClr val="tx1">
                      <a:lumMod val="50000"/>
                    </a:schemeClr>
                  </a:solidFill>
                  <a:latin typeface="+mj-lt"/>
                </a:rPr>
                <a:t>11%</a:t>
              </a:r>
              <a:endParaRPr lang="en-US" sz="1600" dirty="0">
                <a:solidFill>
                  <a:schemeClr val="tx1">
                    <a:lumMod val="50000"/>
                  </a:schemeClr>
                </a:solidFill>
                <a:latin typeface="+mj-lt"/>
              </a:endParaRPr>
            </a:p>
          </p:txBody>
        </p:sp>
        <p:cxnSp>
          <p:nvCxnSpPr>
            <p:cNvPr id="80" name="Straight Connector 27"/>
            <p:cNvCxnSpPr/>
            <p:nvPr/>
          </p:nvCxnSpPr>
          <p:spPr>
            <a:xfrm rot="10800000">
              <a:off x="1624015" y="1492047"/>
              <a:ext cx="125523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1" name="Oval 28"/>
            <p:cNvSpPr/>
            <p:nvPr/>
          </p:nvSpPr>
          <p:spPr>
            <a:xfrm flipH="1">
              <a:off x="2809646" y="1433660"/>
              <a:ext cx="118872" cy="11794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latin typeface="+mj-lt"/>
              </a:endParaRPr>
            </a:p>
          </p:txBody>
        </p:sp>
        <p:cxnSp>
          <p:nvCxnSpPr>
            <p:cNvPr id="82" name="Straight Connector 30"/>
            <p:cNvCxnSpPr/>
            <p:nvPr/>
          </p:nvCxnSpPr>
          <p:spPr>
            <a:xfrm rot="10800000">
              <a:off x="1909844" y="1183623"/>
              <a:ext cx="125523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Oval 31"/>
            <p:cNvSpPr/>
            <p:nvPr/>
          </p:nvSpPr>
          <p:spPr>
            <a:xfrm flipH="1">
              <a:off x="3095475" y="1125236"/>
              <a:ext cx="118872" cy="11794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latin typeface="+mj-lt"/>
              </a:endParaRPr>
            </a:p>
          </p:txBody>
        </p:sp>
        <p:cxnSp>
          <p:nvCxnSpPr>
            <p:cNvPr id="84" name="Straight Connector 33"/>
            <p:cNvCxnSpPr/>
            <p:nvPr/>
          </p:nvCxnSpPr>
          <p:spPr>
            <a:xfrm flipH="1">
              <a:off x="680830" y="3106761"/>
              <a:ext cx="17152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Oval 34"/>
            <p:cNvSpPr/>
            <p:nvPr/>
          </p:nvSpPr>
          <p:spPr>
            <a:xfrm flipH="1">
              <a:off x="2326459" y="3048374"/>
              <a:ext cx="118872" cy="11794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latin typeface="+mj-lt"/>
              </a:endParaRPr>
            </a:p>
          </p:txBody>
        </p:sp>
        <p:cxnSp>
          <p:nvCxnSpPr>
            <p:cNvPr id="86" name="Straight Connector 43"/>
            <p:cNvCxnSpPr/>
            <p:nvPr/>
          </p:nvCxnSpPr>
          <p:spPr>
            <a:xfrm flipH="1">
              <a:off x="1191241" y="4249761"/>
              <a:ext cx="17152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Oval 44"/>
            <p:cNvSpPr/>
            <p:nvPr/>
          </p:nvSpPr>
          <p:spPr>
            <a:xfrm flipH="1">
              <a:off x="2836870" y="4191374"/>
              <a:ext cx="118872" cy="11794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latin typeface="+mj-lt"/>
              </a:endParaRPr>
            </a:p>
          </p:txBody>
        </p:sp>
      </p:grpSp>
      <p:sp>
        <p:nvSpPr>
          <p:cNvPr id="88" name="Text Placeholder 3"/>
          <p:cNvSpPr txBox="1">
            <a:spLocks/>
          </p:cNvSpPr>
          <p:nvPr/>
        </p:nvSpPr>
        <p:spPr>
          <a:xfrm>
            <a:off x="249466" y="4477336"/>
            <a:ext cx="7461250" cy="276999"/>
          </a:xfrm>
          <a:prstGeom prst="rect">
            <a:avLst/>
          </a:prstGeom>
        </p:spPr>
        <p:txBody>
          <a:bodyPr vert="horz" wrap="square" lIns="91440" tIns="45720" rIns="91440" bIns="45720" rtlCol="0" anchor="b" anchorCtr="0">
            <a:spAutoFit/>
          </a:bodyPr>
          <a:lstStyle/>
          <a:p>
            <a:pPr marL="228600" indent="-228600" algn="l" defTabSz="804672">
              <a:spcBef>
                <a:spcPts val="720"/>
              </a:spcBef>
              <a:buNone/>
            </a:pPr>
            <a:r>
              <a:rPr lang="ja-JP" altLang="en-US" sz="1200" b="0" i="0" dirty="0" smtClean="0">
                <a:solidFill>
                  <a:srgbClr val="FFFFFF">
                    <a:lumMod val="50000"/>
                  </a:srgbClr>
                </a:solidFill>
                <a:latin typeface="Arial" pitchFamily="34" charset="0"/>
                <a:ea typeface="+mn-ea"/>
                <a:cs typeface="+mn-cs"/>
              </a:rPr>
              <a:t>出典：</a:t>
            </a:r>
            <a:r>
              <a:rPr lang="en-US" altLang="ja-JP" sz="1200" b="0" i="0" dirty="0" smtClean="0">
                <a:solidFill>
                  <a:srgbClr val="FFFFFF">
                    <a:lumMod val="50000"/>
                  </a:srgbClr>
                </a:solidFill>
                <a:latin typeface="Arial" pitchFamily="34" charset="0"/>
                <a:ea typeface="+mn-ea"/>
                <a:cs typeface="+mn-cs"/>
              </a:rPr>
              <a:t>Synergy</a:t>
            </a:r>
            <a:r>
              <a:rPr lang="ja-JP" altLang="en-US" sz="1200" b="0" i="0" dirty="0" smtClean="0">
                <a:solidFill>
                  <a:srgbClr val="FFFFFF">
                    <a:lumMod val="50000"/>
                  </a:srgbClr>
                </a:solidFill>
                <a:latin typeface="Arial" pitchFamily="34" charset="0"/>
                <a:ea typeface="+mn-ea"/>
                <a:cs typeface="+mn-cs"/>
              </a:rPr>
              <a:t> </a:t>
            </a:r>
            <a:r>
              <a:rPr lang="en-US" altLang="ja-JP" sz="1200" b="0" i="0" dirty="0" smtClean="0">
                <a:solidFill>
                  <a:srgbClr val="FFFFFF">
                    <a:lumMod val="50000"/>
                  </a:srgbClr>
                </a:solidFill>
                <a:latin typeface="Arial" pitchFamily="34" charset="0"/>
                <a:ea typeface="+mn-ea"/>
                <a:cs typeface="+mn-cs"/>
              </a:rPr>
              <a:t>Research</a:t>
            </a:r>
            <a:r>
              <a:rPr lang="ja-JP" altLang="en-US" sz="1200" b="0" i="0" dirty="0" err="1" smtClean="0">
                <a:solidFill>
                  <a:srgbClr val="FFFFFF">
                    <a:lumMod val="50000"/>
                  </a:srgbClr>
                </a:solidFill>
                <a:latin typeface="Arial" pitchFamily="34" charset="0"/>
                <a:ea typeface="+mn-ea"/>
                <a:cs typeface="+mn-cs"/>
              </a:rPr>
              <a:t>、</a:t>
            </a:r>
            <a:r>
              <a:rPr lang="en-US" altLang="ja-JP" sz="1200" b="0" i="0" dirty="0" smtClean="0">
                <a:solidFill>
                  <a:srgbClr val="FFFFFF">
                    <a:lumMod val="50000"/>
                  </a:srgbClr>
                </a:solidFill>
                <a:latin typeface="Arial" pitchFamily="34" charset="0"/>
                <a:ea typeface="+mn-ea"/>
                <a:cs typeface="+mn-cs"/>
              </a:rPr>
              <a:t>201</a:t>
            </a:r>
            <a:r>
              <a:rPr lang="en-US" altLang="ja-JP" sz="1200" dirty="0" smtClean="0">
                <a:solidFill>
                  <a:srgbClr val="FFFFFF">
                    <a:lumMod val="50000"/>
                  </a:srgbClr>
                </a:solidFill>
                <a:latin typeface="Arial" pitchFamily="34" charset="0"/>
                <a:ea typeface="+mn-ea"/>
                <a:cs typeface="+mn-cs"/>
              </a:rPr>
              <a:t>4</a:t>
            </a:r>
            <a:r>
              <a:rPr lang="ja-JP" altLang="en-US" sz="1200" b="0" i="0" dirty="0" smtClean="0">
                <a:solidFill>
                  <a:srgbClr val="FFFFFF">
                    <a:lumMod val="50000"/>
                  </a:srgbClr>
                </a:solidFill>
                <a:latin typeface="Arial" pitchFamily="34" charset="0"/>
                <a:ea typeface="+mn-ea"/>
                <a:cs typeface="+mn-cs"/>
              </a:rPr>
              <a:t>年</a:t>
            </a:r>
            <a:endParaRPr lang="ja-JP" altLang="en-US" sz="1200" b="0" i="0" dirty="0">
              <a:solidFill>
                <a:srgbClr val="FFFFFF">
                  <a:lumMod val="50000"/>
                </a:srgbClr>
              </a:solidFill>
              <a:latin typeface="Arial" pitchFamily="34" charset="0"/>
              <a:ea typeface="+mn-ea"/>
              <a:cs typeface="+mn-cs"/>
            </a:endParaRPr>
          </a:p>
        </p:txBody>
      </p:sp>
    </p:spTree>
    <p:extLst>
      <p:ext uri="{BB962C8B-B14F-4D97-AF65-F5344CB8AC3E}">
        <p14:creationId xmlns:p14="http://schemas.microsoft.com/office/powerpoint/2010/main" val="2113736571"/>
      </p:ext>
    </p:extLst>
  </p:cSld>
  <p:clrMapOvr>
    <a:masterClrMapping/>
  </p:clrMapOvr>
  <p:transition advClick="0">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2"/>
          <p:cNvGrpSpPr/>
          <p:nvPr/>
        </p:nvGrpSpPr>
        <p:grpSpPr>
          <a:xfrm>
            <a:off x="4215488" y="1242594"/>
            <a:ext cx="1677339" cy="1379857"/>
            <a:chOff x="4054302" y="1656782"/>
            <a:chExt cx="1999710" cy="1839810"/>
          </a:xfrm>
          <a:solidFill>
            <a:srgbClr val="E2CEEF"/>
          </a:solidFill>
        </p:grpSpPr>
        <p:pic>
          <p:nvPicPr>
            <p:cNvPr id="571" name="Picture 570" descr="eurasia1.png"/>
            <p:cNvPicPr>
              <a:picLocks noChangeAspect="1"/>
            </p:cNvPicPr>
            <p:nvPr/>
          </p:nvPicPr>
          <p:blipFill>
            <a:blip r:embed="rId3" cstate="print">
              <a:alphaModFix amt="27000"/>
            </a:blip>
            <a:srcRect r="79581"/>
            <a:stretch>
              <a:fillRect/>
            </a:stretch>
          </p:blipFill>
          <p:spPr>
            <a:xfrm>
              <a:off x="4792519" y="1872713"/>
              <a:ext cx="884950" cy="1420251"/>
            </a:xfrm>
            <a:prstGeom prst="rect">
              <a:avLst/>
            </a:prstGeom>
            <a:noFill/>
            <a:ln>
              <a:noFill/>
            </a:ln>
          </p:spPr>
        </p:pic>
        <p:sp>
          <p:nvSpPr>
            <p:cNvPr id="564" name="Freeform 133"/>
            <p:cNvSpPr>
              <a:spLocks/>
            </p:cNvSpPr>
            <p:nvPr/>
          </p:nvSpPr>
          <p:spPr bwMode="auto">
            <a:xfrm>
              <a:off x="5484495" y="1686377"/>
              <a:ext cx="127981" cy="55901"/>
            </a:xfrm>
            <a:custGeom>
              <a:avLst/>
              <a:gdLst/>
              <a:ahLst/>
              <a:cxnLst>
                <a:cxn ang="0">
                  <a:pos x="0" y="25"/>
                </a:cxn>
                <a:cxn ang="0">
                  <a:pos x="17" y="17"/>
                </a:cxn>
                <a:cxn ang="0">
                  <a:pos x="4" y="10"/>
                </a:cxn>
                <a:cxn ang="0">
                  <a:pos x="63" y="0"/>
                </a:cxn>
                <a:cxn ang="0">
                  <a:pos x="72" y="1"/>
                </a:cxn>
                <a:cxn ang="0">
                  <a:pos x="61" y="9"/>
                </a:cxn>
                <a:cxn ang="0">
                  <a:pos x="82" y="9"/>
                </a:cxn>
                <a:cxn ang="0">
                  <a:pos x="29" y="29"/>
                </a:cxn>
                <a:cxn ang="0">
                  <a:pos x="17" y="35"/>
                </a:cxn>
                <a:cxn ang="0">
                  <a:pos x="20" y="26"/>
                </a:cxn>
                <a:cxn ang="0">
                  <a:pos x="0" y="25"/>
                </a:cxn>
              </a:cxnLst>
              <a:rect l="0" t="0" r="r" b="b"/>
              <a:pathLst>
                <a:path w="83" h="36">
                  <a:moveTo>
                    <a:pt x="0" y="25"/>
                  </a:moveTo>
                  <a:lnTo>
                    <a:pt x="17" y="17"/>
                  </a:lnTo>
                  <a:lnTo>
                    <a:pt x="4" y="10"/>
                  </a:lnTo>
                  <a:lnTo>
                    <a:pt x="63" y="0"/>
                  </a:lnTo>
                  <a:lnTo>
                    <a:pt x="72" y="1"/>
                  </a:lnTo>
                  <a:lnTo>
                    <a:pt x="61" y="9"/>
                  </a:lnTo>
                  <a:lnTo>
                    <a:pt x="82" y="9"/>
                  </a:lnTo>
                  <a:lnTo>
                    <a:pt x="29" y="29"/>
                  </a:lnTo>
                  <a:lnTo>
                    <a:pt x="17" y="35"/>
                  </a:lnTo>
                  <a:lnTo>
                    <a:pt x="20" y="26"/>
                  </a:lnTo>
                  <a:lnTo>
                    <a:pt x="0" y="25"/>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65" name="Freeform 134"/>
            <p:cNvSpPr>
              <a:spLocks/>
            </p:cNvSpPr>
            <p:nvPr/>
          </p:nvSpPr>
          <p:spPr bwMode="auto">
            <a:xfrm>
              <a:off x="5524489" y="2274985"/>
              <a:ext cx="51193" cy="34527"/>
            </a:xfrm>
            <a:custGeom>
              <a:avLst/>
              <a:gdLst/>
              <a:ahLst/>
              <a:cxnLst>
                <a:cxn ang="0">
                  <a:pos x="0" y="21"/>
                </a:cxn>
                <a:cxn ang="0">
                  <a:pos x="9" y="0"/>
                </a:cxn>
                <a:cxn ang="0">
                  <a:pos x="32" y="11"/>
                </a:cxn>
                <a:cxn ang="0">
                  <a:pos x="0" y="21"/>
                </a:cxn>
              </a:cxnLst>
              <a:rect l="0" t="0" r="r" b="b"/>
              <a:pathLst>
                <a:path w="33" h="22">
                  <a:moveTo>
                    <a:pt x="0" y="21"/>
                  </a:moveTo>
                  <a:lnTo>
                    <a:pt x="9" y="0"/>
                  </a:lnTo>
                  <a:lnTo>
                    <a:pt x="32" y="11"/>
                  </a:lnTo>
                  <a:lnTo>
                    <a:pt x="0" y="21"/>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66" name="Freeform 135"/>
            <p:cNvSpPr>
              <a:spLocks/>
            </p:cNvSpPr>
            <p:nvPr/>
          </p:nvSpPr>
          <p:spPr bwMode="auto">
            <a:xfrm>
              <a:off x="5609277" y="2099060"/>
              <a:ext cx="156777" cy="118379"/>
            </a:xfrm>
            <a:custGeom>
              <a:avLst/>
              <a:gdLst/>
              <a:ahLst/>
              <a:cxnLst>
                <a:cxn ang="0">
                  <a:pos x="0" y="36"/>
                </a:cxn>
                <a:cxn ang="0">
                  <a:pos x="8" y="52"/>
                </a:cxn>
                <a:cxn ang="0">
                  <a:pos x="18" y="47"/>
                </a:cxn>
                <a:cxn ang="0">
                  <a:pos x="31" y="57"/>
                </a:cxn>
                <a:cxn ang="0">
                  <a:pos x="40" y="52"/>
                </a:cxn>
                <a:cxn ang="0">
                  <a:pos x="36" y="71"/>
                </a:cxn>
                <a:cxn ang="0">
                  <a:pos x="100" y="74"/>
                </a:cxn>
                <a:cxn ang="0">
                  <a:pos x="75" y="60"/>
                </a:cxn>
                <a:cxn ang="0">
                  <a:pos x="63" y="37"/>
                </a:cxn>
                <a:cxn ang="0">
                  <a:pos x="64" y="13"/>
                </a:cxn>
                <a:cxn ang="0">
                  <a:pos x="79" y="0"/>
                </a:cxn>
                <a:cxn ang="0">
                  <a:pos x="25" y="4"/>
                </a:cxn>
                <a:cxn ang="0">
                  <a:pos x="13" y="36"/>
                </a:cxn>
                <a:cxn ang="0">
                  <a:pos x="0" y="36"/>
                </a:cxn>
              </a:cxnLst>
              <a:rect l="0" t="0" r="r" b="b"/>
              <a:pathLst>
                <a:path w="101" h="75">
                  <a:moveTo>
                    <a:pt x="0" y="36"/>
                  </a:moveTo>
                  <a:lnTo>
                    <a:pt x="8" y="52"/>
                  </a:lnTo>
                  <a:lnTo>
                    <a:pt x="18" y="47"/>
                  </a:lnTo>
                  <a:lnTo>
                    <a:pt x="31" y="57"/>
                  </a:lnTo>
                  <a:lnTo>
                    <a:pt x="40" y="52"/>
                  </a:lnTo>
                  <a:lnTo>
                    <a:pt x="36" y="71"/>
                  </a:lnTo>
                  <a:lnTo>
                    <a:pt x="100" y="74"/>
                  </a:lnTo>
                  <a:lnTo>
                    <a:pt x="75" y="60"/>
                  </a:lnTo>
                  <a:lnTo>
                    <a:pt x="63" y="37"/>
                  </a:lnTo>
                  <a:lnTo>
                    <a:pt x="64" y="13"/>
                  </a:lnTo>
                  <a:lnTo>
                    <a:pt x="79" y="0"/>
                  </a:lnTo>
                  <a:lnTo>
                    <a:pt x="25" y="4"/>
                  </a:lnTo>
                  <a:lnTo>
                    <a:pt x="13" y="36"/>
                  </a:lnTo>
                  <a:lnTo>
                    <a:pt x="0" y="3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67" name="Freeform 136"/>
            <p:cNvSpPr>
              <a:spLocks/>
            </p:cNvSpPr>
            <p:nvPr/>
          </p:nvSpPr>
          <p:spPr bwMode="auto">
            <a:xfrm>
              <a:off x="5663669" y="1906694"/>
              <a:ext cx="390343" cy="192366"/>
            </a:xfrm>
            <a:custGeom>
              <a:avLst/>
              <a:gdLst/>
              <a:ahLst/>
              <a:cxnLst>
                <a:cxn ang="0">
                  <a:pos x="0" y="104"/>
                </a:cxn>
                <a:cxn ang="0">
                  <a:pos x="22" y="108"/>
                </a:cxn>
                <a:cxn ang="0">
                  <a:pos x="8" y="119"/>
                </a:cxn>
                <a:cxn ang="0">
                  <a:pos x="49" y="122"/>
                </a:cxn>
                <a:cxn ang="0">
                  <a:pos x="51" y="108"/>
                </a:cxn>
                <a:cxn ang="0">
                  <a:pos x="62" y="111"/>
                </a:cxn>
                <a:cxn ang="0">
                  <a:pos x="49" y="103"/>
                </a:cxn>
                <a:cxn ang="0">
                  <a:pos x="67" y="105"/>
                </a:cxn>
                <a:cxn ang="0">
                  <a:pos x="63" y="89"/>
                </a:cxn>
                <a:cxn ang="0">
                  <a:pos x="71" y="98"/>
                </a:cxn>
                <a:cxn ang="0">
                  <a:pos x="83" y="90"/>
                </a:cxn>
                <a:cxn ang="0">
                  <a:pos x="75" y="79"/>
                </a:cxn>
                <a:cxn ang="0">
                  <a:pos x="101" y="81"/>
                </a:cxn>
                <a:cxn ang="0">
                  <a:pos x="94" y="75"/>
                </a:cxn>
                <a:cxn ang="0">
                  <a:pos x="106" y="77"/>
                </a:cxn>
                <a:cxn ang="0">
                  <a:pos x="113" y="65"/>
                </a:cxn>
                <a:cxn ang="0">
                  <a:pos x="237" y="25"/>
                </a:cxn>
                <a:cxn ang="0">
                  <a:pos x="251" y="10"/>
                </a:cxn>
                <a:cxn ang="0">
                  <a:pos x="226" y="0"/>
                </a:cxn>
                <a:cxn ang="0">
                  <a:pos x="174" y="24"/>
                </a:cxn>
                <a:cxn ang="0">
                  <a:pos x="118" y="24"/>
                </a:cxn>
                <a:cxn ang="0">
                  <a:pos x="62" y="58"/>
                </a:cxn>
                <a:cxn ang="0">
                  <a:pos x="29" y="61"/>
                </a:cxn>
                <a:cxn ang="0">
                  <a:pos x="31" y="75"/>
                </a:cxn>
                <a:cxn ang="0">
                  <a:pos x="48" y="77"/>
                </a:cxn>
                <a:cxn ang="0">
                  <a:pos x="29" y="77"/>
                </a:cxn>
                <a:cxn ang="0">
                  <a:pos x="37" y="84"/>
                </a:cxn>
                <a:cxn ang="0">
                  <a:pos x="22" y="90"/>
                </a:cxn>
                <a:cxn ang="0">
                  <a:pos x="40" y="97"/>
                </a:cxn>
                <a:cxn ang="0">
                  <a:pos x="0" y="104"/>
                </a:cxn>
              </a:cxnLst>
              <a:rect l="0" t="0" r="r" b="b"/>
              <a:pathLst>
                <a:path w="252" h="123">
                  <a:moveTo>
                    <a:pt x="0" y="104"/>
                  </a:moveTo>
                  <a:lnTo>
                    <a:pt x="22" y="108"/>
                  </a:lnTo>
                  <a:lnTo>
                    <a:pt x="8" y="119"/>
                  </a:lnTo>
                  <a:lnTo>
                    <a:pt x="49" y="122"/>
                  </a:lnTo>
                  <a:lnTo>
                    <a:pt x="51" y="108"/>
                  </a:lnTo>
                  <a:lnTo>
                    <a:pt x="62" y="111"/>
                  </a:lnTo>
                  <a:lnTo>
                    <a:pt x="49" y="103"/>
                  </a:lnTo>
                  <a:lnTo>
                    <a:pt x="67" y="105"/>
                  </a:lnTo>
                  <a:lnTo>
                    <a:pt x="63" y="89"/>
                  </a:lnTo>
                  <a:lnTo>
                    <a:pt x="71" y="98"/>
                  </a:lnTo>
                  <a:lnTo>
                    <a:pt x="83" y="90"/>
                  </a:lnTo>
                  <a:lnTo>
                    <a:pt x="75" y="79"/>
                  </a:lnTo>
                  <a:lnTo>
                    <a:pt x="101" y="81"/>
                  </a:lnTo>
                  <a:lnTo>
                    <a:pt x="94" y="75"/>
                  </a:lnTo>
                  <a:lnTo>
                    <a:pt x="106" y="77"/>
                  </a:lnTo>
                  <a:lnTo>
                    <a:pt x="113" y="65"/>
                  </a:lnTo>
                  <a:lnTo>
                    <a:pt x="237" y="25"/>
                  </a:lnTo>
                  <a:lnTo>
                    <a:pt x="251" y="10"/>
                  </a:lnTo>
                  <a:lnTo>
                    <a:pt x="226" y="0"/>
                  </a:lnTo>
                  <a:lnTo>
                    <a:pt x="174" y="24"/>
                  </a:lnTo>
                  <a:lnTo>
                    <a:pt x="118" y="24"/>
                  </a:lnTo>
                  <a:lnTo>
                    <a:pt x="62" y="58"/>
                  </a:lnTo>
                  <a:lnTo>
                    <a:pt x="29" y="61"/>
                  </a:lnTo>
                  <a:lnTo>
                    <a:pt x="31" y="75"/>
                  </a:lnTo>
                  <a:lnTo>
                    <a:pt x="48" y="77"/>
                  </a:lnTo>
                  <a:lnTo>
                    <a:pt x="29" y="77"/>
                  </a:lnTo>
                  <a:lnTo>
                    <a:pt x="37" y="84"/>
                  </a:lnTo>
                  <a:lnTo>
                    <a:pt x="22" y="90"/>
                  </a:lnTo>
                  <a:lnTo>
                    <a:pt x="40" y="97"/>
                  </a:lnTo>
                  <a:lnTo>
                    <a:pt x="0" y="10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68" name="Freeform 137"/>
            <p:cNvSpPr>
              <a:spLocks/>
            </p:cNvSpPr>
            <p:nvPr/>
          </p:nvSpPr>
          <p:spPr bwMode="auto">
            <a:xfrm>
              <a:off x="5884437" y="1656782"/>
              <a:ext cx="76789" cy="41104"/>
            </a:xfrm>
            <a:custGeom>
              <a:avLst/>
              <a:gdLst/>
              <a:ahLst/>
              <a:cxnLst>
                <a:cxn ang="0">
                  <a:pos x="0" y="17"/>
                </a:cxn>
                <a:cxn ang="0">
                  <a:pos x="14" y="26"/>
                </a:cxn>
                <a:cxn ang="0">
                  <a:pos x="49" y="16"/>
                </a:cxn>
                <a:cxn ang="0">
                  <a:pos x="28" y="0"/>
                </a:cxn>
                <a:cxn ang="0">
                  <a:pos x="0" y="17"/>
                </a:cxn>
              </a:cxnLst>
              <a:rect l="0" t="0" r="r" b="b"/>
              <a:pathLst>
                <a:path w="50" h="27">
                  <a:moveTo>
                    <a:pt x="0" y="17"/>
                  </a:moveTo>
                  <a:lnTo>
                    <a:pt x="14" y="26"/>
                  </a:lnTo>
                  <a:lnTo>
                    <a:pt x="49" y="16"/>
                  </a:lnTo>
                  <a:lnTo>
                    <a:pt x="28" y="0"/>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grpSp>
          <p:nvGrpSpPr>
            <p:cNvPr id="4" name="Group 286"/>
            <p:cNvGrpSpPr/>
            <p:nvPr/>
          </p:nvGrpSpPr>
          <p:grpSpPr>
            <a:xfrm>
              <a:off x="4054302" y="1706107"/>
              <a:ext cx="1257418" cy="1790485"/>
              <a:chOff x="4054302" y="1706107"/>
              <a:chExt cx="1257418" cy="1790485"/>
            </a:xfrm>
            <a:grpFill/>
          </p:grpSpPr>
          <p:sp>
            <p:nvSpPr>
              <p:cNvPr id="572" name="Freeform 5"/>
              <p:cNvSpPr>
                <a:spLocks/>
              </p:cNvSpPr>
              <p:nvPr/>
            </p:nvSpPr>
            <p:spPr bwMode="auto">
              <a:xfrm>
                <a:off x="4794995" y="3249969"/>
                <a:ext cx="44794" cy="90429"/>
              </a:xfrm>
              <a:custGeom>
                <a:avLst/>
                <a:gdLst/>
                <a:ahLst/>
                <a:cxnLst>
                  <a:cxn ang="0">
                    <a:pos x="0" y="42"/>
                  </a:cxn>
                  <a:cxn ang="0">
                    <a:pos x="1" y="13"/>
                  </a:cxn>
                  <a:cxn ang="0">
                    <a:pos x="13" y="0"/>
                  </a:cxn>
                  <a:cxn ang="0">
                    <a:pos x="28" y="32"/>
                  </a:cxn>
                  <a:cxn ang="0">
                    <a:pos x="14" y="56"/>
                  </a:cxn>
                  <a:cxn ang="0">
                    <a:pos x="0" y="42"/>
                  </a:cxn>
                </a:cxnLst>
                <a:rect l="0" t="0" r="r" b="b"/>
                <a:pathLst>
                  <a:path w="29" h="57">
                    <a:moveTo>
                      <a:pt x="0" y="42"/>
                    </a:moveTo>
                    <a:lnTo>
                      <a:pt x="1" y="13"/>
                    </a:lnTo>
                    <a:lnTo>
                      <a:pt x="13" y="0"/>
                    </a:lnTo>
                    <a:lnTo>
                      <a:pt x="28" y="32"/>
                    </a:lnTo>
                    <a:lnTo>
                      <a:pt x="14" y="56"/>
                    </a:lnTo>
                    <a:lnTo>
                      <a:pt x="0" y="4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3" name="Freeform 11"/>
              <p:cNvSpPr>
                <a:spLocks/>
              </p:cNvSpPr>
              <p:nvPr/>
            </p:nvSpPr>
            <p:spPr bwMode="auto">
              <a:xfrm>
                <a:off x="4547031" y="3054315"/>
                <a:ext cx="195172" cy="77275"/>
              </a:xfrm>
              <a:custGeom>
                <a:avLst/>
                <a:gdLst/>
                <a:ahLst/>
                <a:cxnLst>
                  <a:cxn ang="0">
                    <a:pos x="0" y="26"/>
                  </a:cxn>
                  <a:cxn ang="0">
                    <a:pos x="2" y="28"/>
                  </a:cxn>
                  <a:cxn ang="0">
                    <a:pos x="2" y="37"/>
                  </a:cxn>
                  <a:cxn ang="0">
                    <a:pos x="16" y="39"/>
                  </a:cxn>
                  <a:cxn ang="0">
                    <a:pos x="42" y="34"/>
                  </a:cxn>
                  <a:cxn ang="0">
                    <a:pos x="69" y="48"/>
                  </a:cxn>
                  <a:cxn ang="0">
                    <a:pos x="108" y="38"/>
                  </a:cxn>
                  <a:cxn ang="0">
                    <a:pos x="126" y="13"/>
                  </a:cxn>
                  <a:cxn ang="0">
                    <a:pos x="119" y="0"/>
                  </a:cxn>
                  <a:cxn ang="0">
                    <a:pos x="70" y="0"/>
                  </a:cxn>
                  <a:cxn ang="0">
                    <a:pos x="55" y="26"/>
                  </a:cxn>
                  <a:cxn ang="0">
                    <a:pos x="0" y="26"/>
                  </a:cxn>
                </a:cxnLst>
                <a:rect l="0" t="0" r="r" b="b"/>
                <a:pathLst>
                  <a:path w="127" h="49">
                    <a:moveTo>
                      <a:pt x="0" y="26"/>
                    </a:moveTo>
                    <a:lnTo>
                      <a:pt x="2" y="28"/>
                    </a:lnTo>
                    <a:lnTo>
                      <a:pt x="2" y="37"/>
                    </a:lnTo>
                    <a:lnTo>
                      <a:pt x="16" y="39"/>
                    </a:lnTo>
                    <a:lnTo>
                      <a:pt x="42" y="34"/>
                    </a:lnTo>
                    <a:lnTo>
                      <a:pt x="69" y="48"/>
                    </a:lnTo>
                    <a:lnTo>
                      <a:pt x="108" y="38"/>
                    </a:lnTo>
                    <a:lnTo>
                      <a:pt x="126" y="13"/>
                    </a:lnTo>
                    <a:lnTo>
                      <a:pt x="119" y="0"/>
                    </a:lnTo>
                    <a:lnTo>
                      <a:pt x="70" y="0"/>
                    </a:lnTo>
                    <a:lnTo>
                      <a:pt x="55" y="26"/>
                    </a:lnTo>
                    <a:lnTo>
                      <a:pt x="0" y="2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4" name="Freeform 13"/>
              <p:cNvSpPr>
                <a:spLocks/>
              </p:cNvSpPr>
              <p:nvPr/>
            </p:nvSpPr>
            <p:spPr bwMode="auto">
              <a:xfrm>
                <a:off x="4382255" y="2967174"/>
                <a:ext cx="81588" cy="62478"/>
              </a:xfrm>
              <a:custGeom>
                <a:avLst/>
                <a:gdLst/>
                <a:ahLst/>
                <a:cxnLst>
                  <a:cxn ang="0">
                    <a:pos x="0" y="8"/>
                  </a:cxn>
                  <a:cxn ang="0">
                    <a:pos x="12" y="2"/>
                  </a:cxn>
                  <a:cxn ang="0">
                    <a:pos x="34" y="0"/>
                  </a:cxn>
                  <a:cxn ang="0">
                    <a:pos x="50" y="16"/>
                  </a:cxn>
                  <a:cxn ang="0">
                    <a:pos x="52" y="28"/>
                  </a:cxn>
                  <a:cxn ang="0">
                    <a:pos x="45" y="39"/>
                  </a:cxn>
                  <a:cxn ang="0">
                    <a:pos x="0" y="8"/>
                  </a:cxn>
                </a:cxnLst>
                <a:rect l="0" t="0" r="r" b="b"/>
                <a:pathLst>
                  <a:path w="53" h="40">
                    <a:moveTo>
                      <a:pt x="0" y="8"/>
                    </a:moveTo>
                    <a:lnTo>
                      <a:pt x="12" y="2"/>
                    </a:lnTo>
                    <a:lnTo>
                      <a:pt x="34" y="0"/>
                    </a:lnTo>
                    <a:lnTo>
                      <a:pt x="50" y="16"/>
                    </a:lnTo>
                    <a:lnTo>
                      <a:pt x="52" y="28"/>
                    </a:lnTo>
                    <a:lnTo>
                      <a:pt x="45" y="39"/>
                    </a:lnTo>
                    <a:lnTo>
                      <a:pt x="0" y="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5" name="Freeform 19"/>
              <p:cNvSpPr>
                <a:spLocks/>
              </p:cNvSpPr>
              <p:nvPr/>
            </p:nvSpPr>
            <p:spPr bwMode="auto">
              <a:xfrm>
                <a:off x="4874983" y="3199000"/>
                <a:ext cx="156777" cy="92073"/>
              </a:xfrm>
              <a:custGeom>
                <a:avLst/>
                <a:gdLst/>
                <a:ahLst/>
                <a:cxnLst>
                  <a:cxn ang="0">
                    <a:pos x="0" y="39"/>
                  </a:cxn>
                  <a:cxn ang="0">
                    <a:pos x="5" y="0"/>
                  </a:cxn>
                  <a:cxn ang="0">
                    <a:pos x="101" y="9"/>
                  </a:cxn>
                  <a:cxn ang="0">
                    <a:pos x="83" y="33"/>
                  </a:cxn>
                  <a:cxn ang="0">
                    <a:pos x="91" y="46"/>
                  </a:cxn>
                  <a:cxn ang="0">
                    <a:pos x="65" y="47"/>
                  </a:cxn>
                  <a:cxn ang="0">
                    <a:pos x="49" y="57"/>
                  </a:cxn>
                  <a:cxn ang="0">
                    <a:pos x="9" y="57"/>
                  </a:cxn>
                  <a:cxn ang="0">
                    <a:pos x="0" y="39"/>
                  </a:cxn>
                </a:cxnLst>
                <a:rect l="0" t="0" r="r" b="b"/>
                <a:pathLst>
                  <a:path w="102" h="58">
                    <a:moveTo>
                      <a:pt x="0" y="39"/>
                    </a:moveTo>
                    <a:lnTo>
                      <a:pt x="5" y="0"/>
                    </a:lnTo>
                    <a:lnTo>
                      <a:pt x="101" y="9"/>
                    </a:lnTo>
                    <a:lnTo>
                      <a:pt x="83" y="33"/>
                    </a:lnTo>
                    <a:lnTo>
                      <a:pt x="91" y="46"/>
                    </a:lnTo>
                    <a:lnTo>
                      <a:pt x="65" y="47"/>
                    </a:lnTo>
                    <a:lnTo>
                      <a:pt x="49" y="57"/>
                    </a:lnTo>
                    <a:lnTo>
                      <a:pt x="9" y="57"/>
                    </a:lnTo>
                    <a:lnTo>
                      <a:pt x="0" y="39"/>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6" name="Freeform 57"/>
              <p:cNvSpPr>
                <a:spLocks/>
              </p:cNvSpPr>
              <p:nvPr/>
            </p:nvSpPr>
            <p:spPr bwMode="auto">
              <a:xfrm>
                <a:off x="4609422" y="2977039"/>
                <a:ext cx="267161" cy="111803"/>
              </a:xfrm>
              <a:custGeom>
                <a:avLst/>
                <a:gdLst/>
                <a:ahLst/>
                <a:cxnLst>
                  <a:cxn ang="0">
                    <a:pos x="0" y="17"/>
                  </a:cxn>
                  <a:cxn ang="0">
                    <a:pos x="29" y="50"/>
                  </a:cxn>
                  <a:cxn ang="0">
                    <a:pos x="78" y="50"/>
                  </a:cxn>
                  <a:cxn ang="0">
                    <a:pos x="84" y="64"/>
                  </a:cxn>
                  <a:cxn ang="0">
                    <a:pos x="106" y="71"/>
                  </a:cxn>
                  <a:cxn ang="0">
                    <a:pos x="144" y="54"/>
                  </a:cxn>
                  <a:cxn ang="0">
                    <a:pos x="165" y="58"/>
                  </a:cxn>
                  <a:cxn ang="0">
                    <a:pos x="171" y="43"/>
                  </a:cxn>
                  <a:cxn ang="0">
                    <a:pos x="130" y="39"/>
                  </a:cxn>
                  <a:cxn ang="0">
                    <a:pos x="44" y="6"/>
                  </a:cxn>
                  <a:cxn ang="0">
                    <a:pos x="36" y="0"/>
                  </a:cxn>
                  <a:cxn ang="0">
                    <a:pos x="0" y="17"/>
                  </a:cxn>
                </a:cxnLst>
                <a:rect l="0" t="0" r="r" b="b"/>
                <a:pathLst>
                  <a:path w="172" h="72">
                    <a:moveTo>
                      <a:pt x="0" y="17"/>
                    </a:moveTo>
                    <a:lnTo>
                      <a:pt x="29" y="50"/>
                    </a:lnTo>
                    <a:lnTo>
                      <a:pt x="78" y="50"/>
                    </a:lnTo>
                    <a:lnTo>
                      <a:pt x="84" y="64"/>
                    </a:lnTo>
                    <a:lnTo>
                      <a:pt x="106" y="71"/>
                    </a:lnTo>
                    <a:lnTo>
                      <a:pt x="144" y="54"/>
                    </a:lnTo>
                    <a:lnTo>
                      <a:pt x="165" y="58"/>
                    </a:lnTo>
                    <a:lnTo>
                      <a:pt x="171" y="43"/>
                    </a:lnTo>
                    <a:lnTo>
                      <a:pt x="130" y="39"/>
                    </a:lnTo>
                    <a:lnTo>
                      <a:pt x="44" y="6"/>
                    </a:lnTo>
                    <a:lnTo>
                      <a:pt x="36" y="0"/>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7" name="Freeform 58"/>
              <p:cNvSpPr>
                <a:spLocks/>
              </p:cNvSpPr>
              <p:nvPr/>
            </p:nvSpPr>
            <p:spPr bwMode="auto">
              <a:xfrm>
                <a:off x="4515035" y="2748502"/>
                <a:ext cx="68790" cy="101938"/>
              </a:xfrm>
              <a:custGeom>
                <a:avLst/>
                <a:gdLst/>
                <a:ahLst/>
                <a:cxnLst>
                  <a:cxn ang="0">
                    <a:pos x="0" y="48"/>
                  </a:cxn>
                  <a:cxn ang="0">
                    <a:pos x="2" y="17"/>
                  </a:cxn>
                  <a:cxn ang="0">
                    <a:pos x="36" y="0"/>
                  </a:cxn>
                  <a:cxn ang="0">
                    <a:pos x="30" y="25"/>
                  </a:cxn>
                  <a:cxn ang="0">
                    <a:pos x="43" y="32"/>
                  </a:cxn>
                  <a:cxn ang="0">
                    <a:pos x="21" y="45"/>
                  </a:cxn>
                  <a:cxn ang="0">
                    <a:pos x="20" y="64"/>
                  </a:cxn>
                  <a:cxn ang="0">
                    <a:pos x="8" y="64"/>
                  </a:cxn>
                  <a:cxn ang="0">
                    <a:pos x="0" y="48"/>
                  </a:cxn>
                </a:cxnLst>
                <a:rect l="0" t="0" r="r" b="b"/>
                <a:pathLst>
                  <a:path w="44" h="65">
                    <a:moveTo>
                      <a:pt x="0" y="48"/>
                    </a:moveTo>
                    <a:lnTo>
                      <a:pt x="2" y="17"/>
                    </a:lnTo>
                    <a:lnTo>
                      <a:pt x="36" y="0"/>
                    </a:lnTo>
                    <a:lnTo>
                      <a:pt x="30" y="25"/>
                    </a:lnTo>
                    <a:lnTo>
                      <a:pt x="43" y="32"/>
                    </a:lnTo>
                    <a:lnTo>
                      <a:pt x="21" y="45"/>
                    </a:lnTo>
                    <a:lnTo>
                      <a:pt x="20" y="64"/>
                    </a:lnTo>
                    <a:lnTo>
                      <a:pt x="8" y="64"/>
                    </a:lnTo>
                    <a:lnTo>
                      <a:pt x="0" y="4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8" name="Freeform 59"/>
              <p:cNvSpPr>
                <a:spLocks/>
              </p:cNvSpPr>
              <p:nvPr/>
            </p:nvSpPr>
            <p:spPr bwMode="auto">
              <a:xfrm>
                <a:off x="4558229" y="2824133"/>
                <a:ext cx="36795" cy="36171"/>
              </a:xfrm>
              <a:custGeom>
                <a:avLst/>
                <a:gdLst/>
                <a:ahLst/>
                <a:cxnLst>
                  <a:cxn ang="0">
                    <a:pos x="0" y="22"/>
                  </a:cxn>
                  <a:cxn ang="0">
                    <a:pos x="16" y="0"/>
                  </a:cxn>
                  <a:cxn ang="0">
                    <a:pos x="22" y="14"/>
                  </a:cxn>
                  <a:cxn ang="0">
                    <a:pos x="0" y="22"/>
                  </a:cxn>
                </a:cxnLst>
                <a:rect l="0" t="0" r="r" b="b"/>
                <a:pathLst>
                  <a:path w="23" h="23">
                    <a:moveTo>
                      <a:pt x="0" y="22"/>
                    </a:moveTo>
                    <a:lnTo>
                      <a:pt x="16" y="0"/>
                    </a:lnTo>
                    <a:lnTo>
                      <a:pt x="22" y="14"/>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79" name="Freeform 60"/>
              <p:cNvSpPr>
                <a:spLocks/>
              </p:cNvSpPr>
              <p:nvPr/>
            </p:nvSpPr>
            <p:spPr bwMode="auto">
              <a:xfrm>
                <a:off x="4591824" y="2802759"/>
                <a:ext cx="38394" cy="44392"/>
              </a:xfrm>
              <a:custGeom>
                <a:avLst/>
                <a:gdLst/>
                <a:ahLst/>
                <a:cxnLst>
                  <a:cxn ang="0">
                    <a:pos x="0" y="13"/>
                  </a:cxn>
                  <a:cxn ang="0">
                    <a:pos x="17" y="27"/>
                  </a:cxn>
                  <a:cxn ang="0">
                    <a:pos x="24" y="12"/>
                  </a:cxn>
                  <a:cxn ang="0">
                    <a:pos x="20" y="0"/>
                  </a:cxn>
                  <a:cxn ang="0">
                    <a:pos x="0" y="13"/>
                  </a:cxn>
                </a:cxnLst>
                <a:rect l="0" t="0" r="r" b="b"/>
                <a:pathLst>
                  <a:path w="25" h="28">
                    <a:moveTo>
                      <a:pt x="0" y="13"/>
                    </a:moveTo>
                    <a:lnTo>
                      <a:pt x="17" y="27"/>
                    </a:lnTo>
                    <a:lnTo>
                      <a:pt x="24" y="12"/>
                    </a:lnTo>
                    <a:lnTo>
                      <a:pt x="20" y="0"/>
                    </a:lnTo>
                    <a:lnTo>
                      <a:pt x="0" y="1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0" name="Freeform 66"/>
              <p:cNvSpPr>
                <a:spLocks/>
              </p:cNvSpPr>
              <p:nvPr/>
            </p:nvSpPr>
            <p:spPr bwMode="auto">
              <a:xfrm>
                <a:off x="4828590" y="2247034"/>
                <a:ext cx="275160" cy="420904"/>
              </a:xfrm>
              <a:custGeom>
                <a:avLst/>
                <a:gdLst/>
                <a:ahLst/>
                <a:cxnLst>
                  <a:cxn ang="0">
                    <a:pos x="0" y="27"/>
                  </a:cxn>
                  <a:cxn ang="0">
                    <a:pos x="10" y="18"/>
                  </a:cxn>
                  <a:cxn ang="0">
                    <a:pos x="29" y="35"/>
                  </a:cxn>
                  <a:cxn ang="0">
                    <a:pos x="64" y="37"/>
                  </a:cxn>
                  <a:cxn ang="0">
                    <a:pos x="83" y="28"/>
                  </a:cxn>
                  <a:cxn ang="0">
                    <a:pos x="89" y="5"/>
                  </a:cxn>
                  <a:cxn ang="0">
                    <a:pos x="121" y="0"/>
                  </a:cxn>
                  <a:cxn ang="0">
                    <a:pos x="139" y="8"/>
                  </a:cxn>
                  <a:cxn ang="0">
                    <a:pos x="136" y="27"/>
                  </a:cxn>
                  <a:cxn ang="0">
                    <a:pos x="129" y="45"/>
                  </a:cxn>
                  <a:cxn ang="0">
                    <a:pos x="152" y="68"/>
                  </a:cxn>
                  <a:cxn ang="0">
                    <a:pos x="139" y="85"/>
                  </a:cxn>
                  <a:cxn ang="0">
                    <a:pos x="156" y="114"/>
                  </a:cxn>
                  <a:cxn ang="0">
                    <a:pos x="149" y="140"/>
                  </a:cxn>
                  <a:cxn ang="0">
                    <a:pos x="177" y="197"/>
                  </a:cxn>
                  <a:cxn ang="0">
                    <a:pos x="114" y="248"/>
                  </a:cxn>
                  <a:cxn ang="0">
                    <a:pos x="39" y="266"/>
                  </a:cxn>
                  <a:cxn ang="0">
                    <a:pos x="35" y="255"/>
                  </a:cxn>
                  <a:cxn ang="0">
                    <a:pos x="10" y="247"/>
                  </a:cxn>
                  <a:cxn ang="0">
                    <a:pos x="8" y="195"/>
                  </a:cxn>
                  <a:cxn ang="0">
                    <a:pos x="79" y="139"/>
                  </a:cxn>
                  <a:cxn ang="0">
                    <a:pos x="56" y="112"/>
                  </a:cxn>
                  <a:cxn ang="0">
                    <a:pos x="47" y="56"/>
                  </a:cxn>
                  <a:cxn ang="0">
                    <a:pos x="0" y="27"/>
                  </a:cxn>
                </a:cxnLst>
                <a:rect l="0" t="0" r="r" b="b"/>
                <a:pathLst>
                  <a:path w="178" h="267">
                    <a:moveTo>
                      <a:pt x="0" y="27"/>
                    </a:moveTo>
                    <a:lnTo>
                      <a:pt x="10" y="18"/>
                    </a:lnTo>
                    <a:lnTo>
                      <a:pt x="29" y="35"/>
                    </a:lnTo>
                    <a:lnTo>
                      <a:pt x="64" y="37"/>
                    </a:lnTo>
                    <a:lnTo>
                      <a:pt x="83" y="28"/>
                    </a:lnTo>
                    <a:lnTo>
                      <a:pt x="89" y="5"/>
                    </a:lnTo>
                    <a:lnTo>
                      <a:pt x="121" y="0"/>
                    </a:lnTo>
                    <a:lnTo>
                      <a:pt x="139" y="8"/>
                    </a:lnTo>
                    <a:lnTo>
                      <a:pt x="136" y="27"/>
                    </a:lnTo>
                    <a:lnTo>
                      <a:pt x="129" y="45"/>
                    </a:lnTo>
                    <a:lnTo>
                      <a:pt x="152" y="68"/>
                    </a:lnTo>
                    <a:lnTo>
                      <a:pt x="139" y="85"/>
                    </a:lnTo>
                    <a:lnTo>
                      <a:pt x="156" y="114"/>
                    </a:lnTo>
                    <a:lnTo>
                      <a:pt x="149" y="140"/>
                    </a:lnTo>
                    <a:lnTo>
                      <a:pt x="177" y="197"/>
                    </a:lnTo>
                    <a:lnTo>
                      <a:pt x="114" y="248"/>
                    </a:lnTo>
                    <a:lnTo>
                      <a:pt x="39" y="266"/>
                    </a:lnTo>
                    <a:lnTo>
                      <a:pt x="35" y="255"/>
                    </a:lnTo>
                    <a:lnTo>
                      <a:pt x="10" y="247"/>
                    </a:lnTo>
                    <a:lnTo>
                      <a:pt x="8" y="195"/>
                    </a:lnTo>
                    <a:lnTo>
                      <a:pt x="79" y="139"/>
                    </a:lnTo>
                    <a:lnTo>
                      <a:pt x="56" y="112"/>
                    </a:lnTo>
                    <a:lnTo>
                      <a:pt x="47" y="56"/>
                    </a:lnTo>
                    <a:lnTo>
                      <a:pt x="0" y="2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1" name="Freeform 67"/>
              <p:cNvSpPr>
                <a:spLocks/>
              </p:cNvSpPr>
              <p:nvPr/>
            </p:nvSpPr>
            <p:spPr bwMode="auto">
              <a:xfrm>
                <a:off x="4196681" y="2978683"/>
                <a:ext cx="318354" cy="279506"/>
              </a:xfrm>
              <a:custGeom>
                <a:avLst/>
                <a:gdLst/>
                <a:ahLst/>
                <a:cxnLst>
                  <a:cxn ang="0">
                    <a:pos x="0" y="53"/>
                  </a:cxn>
                  <a:cxn ang="0">
                    <a:pos x="5" y="68"/>
                  </a:cxn>
                  <a:cxn ang="0">
                    <a:pos x="48" y="79"/>
                  </a:cxn>
                  <a:cxn ang="0">
                    <a:pos x="41" y="88"/>
                  </a:cxn>
                  <a:cxn ang="0">
                    <a:pos x="56" y="99"/>
                  </a:cxn>
                  <a:cxn ang="0">
                    <a:pos x="63" y="119"/>
                  </a:cxn>
                  <a:cxn ang="0">
                    <a:pos x="45" y="157"/>
                  </a:cxn>
                  <a:cxn ang="0">
                    <a:pos x="97" y="171"/>
                  </a:cxn>
                  <a:cxn ang="0">
                    <a:pos x="102" y="173"/>
                  </a:cxn>
                  <a:cxn ang="0">
                    <a:pos x="126" y="176"/>
                  </a:cxn>
                  <a:cxn ang="0">
                    <a:pos x="126" y="161"/>
                  </a:cxn>
                  <a:cxn ang="0">
                    <a:pos x="138" y="153"/>
                  </a:cxn>
                  <a:cxn ang="0">
                    <a:pos x="173" y="162"/>
                  </a:cxn>
                  <a:cxn ang="0">
                    <a:pos x="195" y="147"/>
                  </a:cxn>
                  <a:cxn ang="0">
                    <a:pos x="182" y="126"/>
                  </a:cxn>
                  <a:cxn ang="0">
                    <a:pos x="187" y="106"/>
                  </a:cxn>
                  <a:cxn ang="0">
                    <a:pos x="171" y="95"/>
                  </a:cxn>
                  <a:cxn ang="0">
                    <a:pos x="195" y="71"/>
                  </a:cxn>
                  <a:cxn ang="0">
                    <a:pos x="205" y="44"/>
                  </a:cxn>
                  <a:cxn ang="0">
                    <a:pos x="173" y="33"/>
                  </a:cxn>
                  <a:cxn ang="0">
                    <a:pos x="165" y="30"/>
                  </a:cxn>
                  <a:cxn ang="0">
                    <a:pos x="120" y="0"/>
                  </a:cxn>
                  <a:cxn ang="0">
                    <a:pos x="103" y="5"/>
                  </a:cxn>
                  <a:cxn ang="0">
                    <a:pos x="84" y="34"/>
                  </a:cxn>
                  <a:cxn ang="0">
                    <a:pos x="44" y="29"/>
                  </a:cxn>
                  <a:cxn ang="0">
                    <a:pos x="51" y="52"/>
                  </a:cxn>
                  <a:cxn ang="0">
                    <a:pos x="0" y="53"/>
                  </a:cxn>
                </a:cxnLst>
                <a:rect l="0" t="0" r="r" b="b"/>
                <a:pathLst>
                  <a:path w="206" h="177">
                    <a:moveTo>
                      <a:pt x="0" y="53"/>
                    </a:moveTo>
                    <a:lnTo>
                      <a:pt x="5" y="68"/>
                    </a:lnTo>
                    <a:lnTo>
                      <a:pt x="48" y="79"/>
                    </a:lnTo>
                    <a:lnTo>
                      <a:pt x="41" y="88"/>
                    </a:lnTo>
                    <a:lnTo>
                      <a:pt x="56" y="99"/>
                    </a:lnTo>
                    <a:lnTo>
                      <a:pt x="63" y="119"/>
                    </a:lnTo>
                    <a:lnTo>
                      <a:pt x="45" y="157"/>
                    </a:lnTo>
                    <a:lnTo>
                      <a:pt x="97" y="171"/>
                    </a:lnTo>
                    <a:lnTo>
                      <a:pt x="102" y="173"/>
                    </a:lnTo>
                    <a:lnTo>
                      <a:pt x="126" y="176"/>
                    </a:lnTo>
                    <a:lnTo>
                      <a:pt x="126" y="161"/>
                    </a:lnTo>
                    <a:lnTo>
                      <a:pt x="138" y="153"/>
                    </a:lnTo>
                    <a:lnTo>
                      <a:pt x="173" y="162"/>
                    </a:lnTo>
                    <a:lnTo>
                      <a:pt x="195" y="147"/>
                    </a:lnTo>
                    <a:lnTo>
                      <a:pt x="182" y="126"/>
                    </a:lnTo>
                    <a:lnTo>
                      <a:pt x="187" y="106"/>
                    </a:lnTo>
                    <a:lnTo>
                      <a:pt x="171" y="95"/>
                    </a:lnTo>
                    <a:lnTo>
                      <a:pt x="195" y="71"/>
                    </a:lnTo>
                    <a:lnTo>
                      <a:pt x="205" y="44"/>
                    </a:lnTo>
                    <a:lnTo>
                      <a:pt x="173" y="33"/>
                    </a:lnTo>
                    <a:lnTo>
                      <a:pt x="165" y="30"/>
                    </a:lnTo>
                    <a:lnTo>
                      <a:pt x="120" y="0"/>
                    </a:lnTo>
                    <a:lnTo>
                      <a:pt x="103" y="5"/>
                    </a:lnTo>
                    <a:lnTo>
                      <a:pt x="84" y="34"/>
                    </a:lnTo>
                    <a:lnTo>
                      <a:pt x="44" y="29"/>
                    </a:lnTo>
                    <a:lnTo>
                      <a:pt x="51" y="52"/>
                    </a:lnTo>
                    <a:lnTo>
                      <a:pt x="0" y="5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2" name="Freeform 68"/>
              <p:cNvSpPr>
                <a:spLocks/>
              </p:cNvSpPr>
              <p:nvPr/>
            </p:nvSpPr>
            <p:spPr bwMode="auto">
              <a:xfrm>
                <a:off x="4526234" y="3235172"/>
                <a:ext cx="33595" cy="55901"/>
              </a:xfrm>
              <a:custGeom>
                <a:avLst/>
                <a:gdLst/>
                <a:ahLst/>
                <a:cxnLst>
                  <a:cxn ang="0">
                    <a:pos x="0" y="17"/>
                  </a:cxn>
                  <a:cxn ang="0">
                    <a:pos x="18" y="34"/>
                  </a:cxn>
                  <a:cxn ang="0">
                    <a:pos x="21" y="0"/>
                  </a:cxn>
                  <a:cxn ang="0">
                    <a:pos x="0" y="17"/>
                  </a:cxn>
                </a:cxnLst>
                <a:rect l="0" t="0" r="r" b="b"/>
                <a:pathLst>
                  <a:path w="22" h="35">
                    <a:moveTo>
                      <a:pt x="0" y="17"/>
                    </a:moveTo>
                    <a:lnTo>
                      <a:pt x="18" y="34"/>
                    </a:lnTo>
                    <a:lnTo>
                      <a:pt x="21" y="0"/>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3" name="Freeform 70"/>
              <p:cNvSpPr>
                <a:spLocks/>
              </p:cNvSpPr>
              <p:nvPr/>
            </p:nvSpPr>
            <p:spPr bwMode="auto">
              <a:xfrm>
                <a:off x="4459043" y="2848795"/>
                <a:ext cx="220768" cy="248268"/>
              </a:xfrm>
              <a:custGeom>
                <a:avLst/>
                <a:gdLst/>
                <a:ahLst/>
                <a:cxnLst>
                  <a:cxn ang="0">
                    <a:pos x="0" y="64"/>
                  </a:cxn>
                  <a:cxn ang="0">
                    <a:pos x="1" y="90"/>
                  </a:cxn>
                  <a:cxn ang="0">
                    <a:pos x="2" y="102"/>
                  </a:cxn>
                  <a:cxn ang="0">
                    <a:pos x="4" y="116"/>
                  </a:cxn>
                  <a:cxn ang="0">
                    <a:pos x="34" y="127"/>
                  </a:cxn>
                  <a:cxn ang="0">
                    <a:pos x="25" y="154"/>
                  </a:cxn>
                  <a:cxn ang="0">
                    <a:pos x="56" y="157"/>
                  </a:cxn>
                  <a:cxn ang="0">
                    <a:pos x="111" y="157"/>
                  </a:cxn>
                  <a:cxn ang="0">
                    <a:pos x="126" y="131"/>
                  </a:cxn>
                  <a:cxn ang="0">
                    <a:pos x="96" y="98"/>
                  </a:cxn>
                  <a:cxn ang="0">
                    <a:pos x="131" y="81"/>
                  </a:cxn>
                  <a:cxn ang="0">
                    <a:pos x="141" y="86"/>
                  </a:cxn>
                  <a:cxn ang="0">
                    <a:pos x="131" y="24"/>
                  </a:cxn>
                  <a:cxn ang="0">
                    <a:pos x="106" y="8"/>
                  </a:cxn>
                  <a:cxn ang="0">
                    <a:pos x="77" y="18"/>
                  </a:cxn>
                  <a:cxn ang="0">
                    <a:pos x="81" y="12"/>
                  </a:cxn>
                  <a:cxn ang="0">
                    <a:pos x="56" y="0"/>
                  </a:cxn>
                  <a:cxn ang="0">
                    <a:pos x="44" y="0"/>
                  </a:cxn>
                  <a:cxn ang="0">
                    <a:pos x="42" y="35"/>
                  </a:cxn>
                  <a:cxn ang="0">
                    <a:pos x="28" y="25"/>
                  </a:cxn>
                  <a:cxn ang="0">
                    <a:pos x="20" y="36"/>
                  </a:cxn>
                  <a:cxn ang="0">
                    <a:pos x="17" y="56"/>
                  </a:cxn>
                  <a:cxn ang="0">
                    <a:pos x="0" y="64"/>
                  </a:cxn>
                </a:cxnLst>
                <a:rect l="0" t="0" r="r" b="b"/>
                <a:pathLst>
                  <a:path w="142" h="158">
                    <a:moveTo>
                      <a:pt x="0" y="64"/>
                    </a:moveTo>
                    <a:lnTo>
                      <a:pt x="1" y="90"/>
                    </a:lnTo>
                    <a:lnTo>
                      <a:pt x="2" y="102"/>
                    </a:lnTo>
                    <a:lnTo>
                      <a:pt x="4" y="116"/>
                    </a:lnTo>
                    <a:lnTo>
                      <a:pt x="34" y="127"/>
                    </a:lnTo>
                    <a:lnTo>
                      <a:pt x="25" y="154"/>
                    </a:lnTo>
                    <a:lnTo>
                      <a:pt x="56" y="157"/>
                    </a:lnTo>
                    <a:lnTo>
                      <a:pt x="111" y="157"/>
                    </a:lnTo>
                    <a:lnTo>
                      <a:pt x="126" y="131"/>
                    </a:lnTo>
                    <a:lnTo>
                      <a:pt x="96" y="98"/>
                    </a:lnTo>
                    <a:lnTo>
                      <a:pt x="131" y="81"/>
                    </a:lnTo>
                    <a:lnTo>
                      <a:pt x="141" y="86"/>
                    </a:lnTo>
                    <a:lnTo>
                      <a:pt x="131" y="24"/>
                    </a:lnTo>
                    <a:lnTo>
                      <a:pt x="106" y="8"/>
                    </a:lnTo>
                    <a:lnTo>
                      <a:pt x="77" y="18"/>
                    </a:lnTo>
                    <a:lnTo>
                      <a:pt x="81" y="12"/>
                    </a:lnTo>
                    <a:lnTo>
                      <a:pt x="56" y="0"/>
                    </a:lnTo>
                    <a:lnTo>
                      <a:pt x="44" y="0"/>
                    </a:lnTo>
                    <a:lnTo>
                      <a:pt x="42" y="35"/>
                    </a:lnTo>
                    <a:lnTo>
                      <a:pt x="28" y="25"/>
                    </a:lnTo>
                    <a:lnTo>
                      <a:pt x="20" y="36"/>
                    </a:lnTo>
                    <a:lnTo>
                      <a:pt x="17" y="56"/>
                    </a:lnTo>
                    <a:lnTo>
                      <a:pt x="0" y="6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4" name="Freeform 71"/>
              <p:cNvSpPr>
                <a:spLocks/>
              </p:cNvSpPr>
              <p:nvPr/>
            </p:nvSpPr>
            <p:spPr bwMode="auto">
              <a:xfrm>
                <a:off x="4818991" y="3272987"/>
                <a:ext cx="158377" cy="161127"/>
              </a:xfrm>
              <a:custGeom>
                <a:avLst/>
                <a:gdLst/>
                <a:ahLst/>
                <a:cxnLst>
                  <a:cxn ang="0">
                    <a:pos x="0" y="40"/>
                  </a:cxn>
                  <a:cxn ang="0">
                    <a:pos x="13" y="17"/>
                  </a:cxn>
                  <a:cxn ang="0">
                    <a:pos x="45" y="9"/>
                  </a:cxn>
                  <a:cxn ang="0">
                    <a:pos x="85" y="9"/>
                  </a:cxn>
                  <a:cxn ang="0">
                    <a:pos x="102" y="0"/>
                  </a:cxn>
                  <a:cxn ang="0">
                    <a:pos x="96" y="21"/>
                  </a:cxn>
                  <a:cxn ang="0">
                    <a:pos x="68" y="16"/>
                  </a:cxn>
                  <a:cxn ang="0">
                    <a:pos x="55" y="35"/>
                  </a:cxn>
                  <a:cxn ang="0">
                    <a:pos x="40" y="24"/>
                  </a:cxn>
                  <a:cxn ang="0">
                    <a:pos x="51" y="51"/>
                  </a:cxn>
                  <a:cxn ang="0">
                    <a:pos x="37" y="56"/>
                  </a:cxn>
                  <a:cxn ang="0">
                    <a:pos x="63" y="68"/>
                  </a:cxn>
                  <a:cxn ang="0">
                    <a:pos x="63" y="79"/>
                  </a:cxn>
                  <a:cxn ang="0">
                    <a:pos x="41" y="82"/>
                  </a:cxn>
                  <a:cxn ang="0">
                    <a:pos x="48" y="101"/>
                  </a:cxn>
                  <a:cxn ang="0">
                    <a:pos x="24" y="94"/>
                  </a:cxn>
                  <a:cxn ang="0">
                    <a:pos x="16" y="76"/>
                  </a:cxn>
                  <a:cxn ang="0">
                    <a:pos x="49" y="70"/>
                  </a:cxn>
                  <a:cxn ang="0">
                    <a:pos x="16" y="67"/>
                  </a:cxn>
                  <a:cxn ang="0">
                    <a:pos x="0" y="40"/>
                  </a:cxn>
                </a:cxnLst>
                <a:rect l="0" t="0" r="r" b="b"/>
                <a:pathLst>
                  <a:path w="103" h="102">
                    <a:moveTo>
                      <a:pt x="0" y="40"/>
                    </a:moveTo>
                    <a:lnTo>
                      <a:pt x="13" y="17"/>
                    </a:lnTo>
                    <a:lnTo>
                      <a:pt x="45" y="9"/>
                    </a:lnTo>
                    <a:lnTo>
                      <a:pt x="85" y="9"/>
                    </a:lnTo>
                    <a:lnTo>
                      <a:pt x="102" y="0"/>
                    </a:lnTo>
                    <a:lnTo>
                      <a:pt x="96" y="21"/>
                    </a:lnTo>
                    <a:lnTo>
                      <a:pt x="68" y="16"/>
                    </a:lnTo>
                    <a:lnTo>
                      <a:pt x="55" y="35"/>
                    </a:lnTo>
                    <a:lnTo>
                      <a:pt x="40" y="24"/>
                    </a:lnTo>
                    <a:lnTo>
                      <a:pt x="51" y="51"/>
                    </a:lnTo>
                    <a:lnTo>
                      <a:pt x="37" y="56"/>
                    </a:lnTo>
                    <a:lnTo>
                      <a:pt x="63" y="68"/>
                    </a:lnTo>
                    <a:lnTo>
                      <a:pt x="63" y="79"/>
                    </a:lnTo>
                    <a:lnTo>
                      <a:pt x="41" y="82"/>
                    </a:lnTo>
                    <a:lnTo>
                      <a:pt x="48" y="101"/>
                    </a:lnTo>
                    <a:lnTo>
                      <a:pt x="24" y="94"/>
                    </a:lnTo>
                    <a:lnTo>
                      <a:pt x="16" y="76"/>
                    </a:lnTo>
                    <a:lnTo>
                      <a:pt x="49" y="70"/>
                    </a:lnTo>
                    <a:lnTo>
                      <a:pt x="16" y="67"/>
                    </a:lnTo>
                    <a:lnTo>
                      <a:pt x="0" y="40"/>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5" name="Freeform 72"/>
              <p:cNvSpPr>
                <a:spLocks/>
              </p:cNvSpPr>
              <p:nvPr/>
            </p:nvSpPr>
            <p:spPr bwMode="auto">
              <a:xfrm>
                <a:off x="4902179" y="3460421"/>
                <a:ext cx="75189" cy="36171"/>
              </a:xfrm>
              <a:custGeom>
                <a:avLst/>
                <a:gdLst/>
                <a:ahLst/>
                <a:cxnLst>
                  <a:cxn ang="0">
                    <a:pos x="0" y="22"/>
                  </a:cxn>
                  <a:cxn ang="0">
                    <a:pos x="4" y="0"/>
                  </a:cxn>
                  <a:cxn ang="0">
                    <a:pos x="48" y="22"/>
                  </a:cxn>
                  <a:cxn ang="0">
                    <a:pos x="16" y="22"/>
                  </a:cxn>
                  <a:cxn ang="0">
                    <a:pos x="0" y="22"/>
                  </a:cxn>
                </a:cxnLst>
                <a:rect l="0" t="0" r="r" b="b"/>
                <a:pathLst>
                  <a:path w="49" h="23">
                    <a:moveTo>
                      <a:pt x="0" y="22"/>
                    </a:moveTo>
                    <a:lnTo>
                      <a:pt x="4" y="0"/>
                    </a:lnTo>
                    <a:lnTo>
                      <a:pt x="48" y="22"/>
                    </a:lnTo>
                    <a:lnTo>
                      <a:pt x="16" y="22"/>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6" name="Freeform 78"/>
              <p:cNvSpPr>
                <a:spLocks/>
              </p:cNvSpPr>
              <p:nvPr/>
            </p:nvSpPr>
            <p:spPr bwMode="auto">
              <a:xfrm>
                <a:off x="4713407" y="3060891"/>
                <a:ext cx="171175" cy="93717"/>
              </a:xfrm>
              <a:custGeom>
                <a:avLst/>
                <a:gdLst/>
                <a:ahLst/>
                <a:cxnLst>
                  <a:cxn ang="0">
                    <a:pos x="0" y="33"/>
                  </a:cxn>
                  <a:cxn ang="0">
                    <a:pos x="17" y="9"/>
                  </a:cxn>
                  <a:cxn ang="0">
                    <a:pos x="39" y="16"/>
                  </a:cxn>
                  <a:cxn ang="0">
                    <a:pos x="77" y="0"/>
                  </a:cxn>
                  <a:cxn ang="0">
                    <a:pos x="99" y="4"/>
                  </a:cxn>
                  <a:cxn ang="0">
                    <a:pos x="110" y="12"/>
                  </a:cxn>
                  <a:cxn ang="0">
                    <a:pos x="67" y="51"/>
                  </a:cxn>
                  <a:cxn ang="0">
                    <a:pos x="32" y="58"/>
                  </a:cxn>
                  <a:cxn ang="0">
                    <a:pos x="0" y="33"/>
                  </a:cxn>
                </a:cxnLst>
                <a:rect l="0" t="0" r="r" b="b"/>
                <a:pathLst>
                  <a:path w="111" h="59">
                    <a:moveTo>
                      <a:pt x="0" y="33"/>
                    </a:moveTo>
                    <a:lnTo>
                      <a:pt x="17" y="9"/>
                    </a:lnTo>
                    <a:lnTo>
                      <a:pt x="39" y="16"/>
                    </a:lnTo>
                    <a:lnTo>
                      <a:pt x="77" y="0"/>
                    </a:lnTo>
                    <a:lnTo>
                      <a:pt x="99" y="4"/>
                    </a:lnTo>
                    <a:lnTo>
                      <a:pt x="110" y="12"/>
                    </a:lnTo>
                    <a:lnTo>
                      <a:pt x="67" y="51"/>
                    </a:lnTo>
                    <a:lnTo>
                      <a:pt x="32" y="58"/>
                    </a:lnTo>
                    <a:lnTo>
                      <a:pt x="0" y="3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7" name="Freeform 93"/>
              <p:cNvSpPr>
                <a:spLocks/>
              </p:cNvSpPr>
              <p:nvPr/>
            </p:nvSpPr>
            <p:spPr bwMode="auto">
              <a:xfrm>
                <a:off x="4478241" y="3108572"/>
                <a:ext cx="297557" cy="282795"/>
              </a:xfrm>
              <a:custGeom>
                <a:avLst/>
                <a:gdLst/>
                <a:ahLst/>
                <a:cxnLst>
                  <a:cxn ang="0">
                    <a:pos x="0" y="44"/>
                  </a:cxn>
                  <a:cxn ang="0">
                    <a:pos x="5" y="24"/>
                  </a:cxn>
                  <a:cxn ang="0">
                    <a:pos x="28" y="14"/>
                  </a:cxn>
                  <a:cxn ang="0">
                    <a:pos x="37" y="24"/>
                  </a:cxn>
                  <a:cxn ang="0">
                    <a:pos x="60" y="5"/>
                  </a:cxn>
                  <a:cxn ang="0">
                    <a:pos x="86" y="0"/>
                  </a:cxn>
                  <a:cxn ang="0">
                    <a:pos x="112" y="13"/>
                  </a:cxn>
                  <a:cxn ang="0">
                    <a:pos x="112" y="32"/>
                  </a:cxn>
                  <a:cxn ang="0">
                    <a:pos x="91" y="36"/>
                  </a:cxn>
                  <a:cxn ang="0">
                    <a:pos x="92" y="59"/>
                  </a:cxn>
                  <a:cxn ang="0">
                    <a:pos x="129" y="99"/>
                  </a:cxn>
                  <a:cxn ang="0">
                    <a:pos x="151" y="102"/>
                  </a:cxn>
                  <a:cxn ang="0">
                    <a:pos x="150" y="111"/>
                  </a:cxn>
                  <a:cxn ang="0">
                    <a:pos x="191" y="137"/>
                  </a:cxn>
                  <a:cxn ang="0">
                    <a:pos x="162" y="133"/>
                  </a:cxn>
                  <a:cxn ang="0">
                    <a:pos x="169" y="158"/>
                  </a:cxn>
                  <a:cxn ang="0">
                    <a:pos x="151" y="179"/>
                  </a:cxn>
                  <a:cxn ang="0">
                    <a:pos x="145" y="137"/>
                  </a:cxn>
                  <a:cxn ang="0">
                    <a:pos x="73" y="92"/>
                  </a:cxn>
                  <a:cxn ang="0">
                    <a:pos x="56" y="63"/>
                  </a:cxn>
                  <a:cxn ang="0">
                    <a:pos x="33" y="53"/>
                  </a:cxn>
                  <a:cxn ang="0">
                    <a:pos x="13" y="65"/>
                  </a:cxn>
                  <a:cxn ang="0">
                    <a:pos x="0" y="44"/>
                  </a:cxn>
                </a:cxnLst>
                <a:rect l="0" t="0" r="r" b="b"/>
                <a:pathLst>
                  <a:path w="192" h="180">
                    <a:moveTo>
                      <a:pt x="0" y="44"/>
                    </a:moveTo>
                    <a:lnTo>
                      <a:pt x="5" y="24"/>
                    </a:lnTo>
                    <a:lnTo>
                      <a:pt x="28" y="14"/>
                    </a:lnTo>
                    <a:lnTo>
                      <a:pt x="37" y="24"/>
                    </a:lnTo>
                    <a:lnTo>
                      <a:pt x="60" y="5"/>
                    </a:lnTo>
                    <a:lnTo>
                      <a:pt x="86" y="0"/>
                    </a:lnTo>
                    <a:lnTo>
                      <a:pt x="112" y="13"/>
                    </a:lnTo>
                    <a:lnTo>
                      <a:pt x="112" y="32"/>
                    </a:lnTo>
                    <a:lnTo>
                      <a:pt x="91" y="36"/>
                    </a:lnTo>
                    <a:lnTo>
                      <a:pt x="92" y="59"/>
                    </a:lnTo>
                    <a:lnTo>
                      <a:pt x="129" y="99"/>
                    </a:lnTo>
                    <a:lnTo>
                      <a:pt x="151" y="102"/>
                    </a:lnTo>
                    <a:lnTo>
                      <a:pt x="150" y="111"/>
                    </a:lnTo>
                    <a:lnTo>
                      <a:pt x="191" y="137"/>
                    </a:lnTo>
                    <a:lnTo>
                      <a:pt x="162" y="133"/>
                    </a:lnTo>
                    <a:lnTo>
                      <a:pt x="169" y="158"/>
                    </a:lnTo>
                    <a:lnTo>
                      <a:pt x="151" y="179"/>
                    </a:lnTo>
                    <a:lnTo>
                      <a:pt x="145" y="137"/>
                    </a:lnTo>
                    <a:lnTo>
                      <a:pt x="73" y="92"/>
                    </a:lnTo>
                    <a:lnTo>
                      <a:pt x="56" y="63"/>
                    </a:lnTo>
                    <a:lnTo>
                      <a:pt x="33" y="53"/>
                    </a:lnTo>
                    <a:lnTo>
                      <a:pt x="13" y="65"/>
                    </a:lnTo>
                    <a:lnTo>
                      <a:pt x="0" y="4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8" name="Freeform 94"/>
              <p:cNvSpPr>
                <a:spLocks/>
              </p:cNvSpPr>
              <p:nvPr/>
            </p:nvSpPr>
            <p:spPr bwMode="auto">
              <a:xfrm>
                <a:off x="4516635" y="3289429"/>
                <a:ext cx="36795" cy="70699"/>
              </a:xfrm>
              <a:custGeom>
                <a:avLst/>
                <a:gdLst/>
                <a:ahLst/>
                <a:cxnLst>
                  <a:cxn ang="0">
                    <a:pos x="0" y="6"/>
                  </a:cxn>
                  <a:cxn ang="0">
                    <a:pos x="4" y="40"/>
                  </a:cxn>
                  <a:cxn ang="0">
                    <a:pos x="13" y="44"/>
                  </a:cxn>
                  <a:cxn ang="0">
                    <a:pos x="23" y="17"/>
                  </a:cxn>
                  <a:cxn ang="0">
                    <a:pos x="14" y="0"/>
                  </a:cxn>
                  <a:cxn ang="0">
                    <a:pos x="0" y="6"/>
                  </a:cxn>
                </a:cxnLst>
                <a:rect l="0" t="0" r="r" b="b"/>
                <a:pathLst>
                  <a:path w="24" h="45">
                    <a:moveTo>
                      <a:pt x="0" y="6"/>
                    </a:moveTo>
                    <a:lnTo>
                      <a:pt x="4" y="40"/>
                    </a:lnTo>
                    <a:lnTo>
                      <a:pt x="13" y="44"/>
                    </a:lnTo>
                    <a:lnTo>
                      <a:pt x="23" y="17"/>
                    </a:lnTo>
                    <a:lnTo>
                      <a:pt x="14" y="0"/>
                    </a:lnTo>
                    <a:lnTo>
                      <a:pt x="0" y="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89" name="Freeform 95"/>
              <p:cNvSpPr>
                <a:spLocks/>
              </p:cNvSpPr>
              <p:nvPr/>
            </p:nvSpPr>
            <p:spPr bwMode="auto">
              <a:xfrm>
                <a:off x="4623820" y="3379857"/>
                <a:ext cx="79988" cy="46036"/>
              </a:xfrm>
              <a:custGeom>
                <a:avLst/>
                <a:gdLst/>
                <a:ahLst/>
                <a:cxnLst>
                  <a:cxn ang="0">
                    <a:pos x="0" y="6"/>
                  </a:cxn>
                  <a:cxn ang="0">
                    <a:pos x="42" y="28"/>
                  </a:cxn>
                  <a:cxn ang="0">
                    <a:pos x="51" y="0"/>
                  </a:cxn>
                  <a:cxn ang="0">
                    <a:pos x="0" y="6"/>
                  </a:cxn>
                </a:cxnLst>
                <a:rect l="0" t="0" r="r" b="b"/>
                <a:pathLst>
                  <a:path w="52" h="29">
                    <a:moveTo>
                      <a:pt x="0" y="6"/>
                    </a:moveTo>
                    <a:lnTo>
                      <a:pt x="42" y="28"/>
                    </a:lnTo>
                    <a:lnTo>
                      <a:pt x="51" y="0"/>
                    </a:lnTo>
                    <a:lnTo>
                      <a:pt x="0" y="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0" name="Freeform 103"/>
              <p:cNvSpPr>
                <a:spLocks/>
              </p:cNvSpPr>
              <p:nvPr/>
            </p:nvSpPr>
            <p:spPr bwMode="auto">
              <a:xfrm>
                <a:off x="4454244" y="3011567"/>
                <a:ext cx="33595" cy="36171"/>
              </a:xfrm>
              <a:custGeom>
                <a:avLst/>
                <a:gdLst/>
                <a:ahLst/>
                <a:cxnLst>
                  <a:cxn ang="0">
                    <a:pos x="0" y="17"/>
                  </a:cxn>
                  <a:cxn ang="0">
                    <a:pos x="17" y="0"/>
                  </a:cxn>
                  <a:cxn ang="0">
                    <a:pos x="21" y="22"/>
                  </a:cxn>
                  <a:cxn ang="0">
                    <a:pos x="0" y="17"/>
                  </a:cxn>
                </a:cxnLst>
                <a:rect l="0" t="0" r="r" b="b"/>
                <a:pathLst>
                  <a:path w="22" h="23">
                    <a:moveTo>
                      <a:pt x="0" y="17"/>
                    </a:moveTo>
                    <a:lnTo>
                      <a:pt x="17" y="0"/>
                    </a:lnTo>
                    <a:lnTo>
                      <a:pt x="21" y="22"/>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1" name="Freeform 110"/>
              <p:cNvSpPr>
                <a:spLocks/>
              </p:cNvSpPr>
              <p:nvPr/>
            </p:nvSpPr>
            <p:spPr bwMode="auto">
              <a:xfrm>
                <a:off x="4401452" y="2906341"/>
                <a:ext cx="91187" cy="87140"/>
              </a:xfrm>
              <a:custGeom>
                <a:avLst/>
                <a:gdLst/>
                <a:ahLst/>
                <a:cxnLst>
                  <a:cxn ang="0">
                    <a:pos x="0" y="40"/>
                  </a:cxn>
                  <a:cxn ang="0">
                    <a:pos x="21" y="33"/>
                  </a:cxn>
                  <a:cxn ang="0">
                    <a:pos x="9" y="27"/>
                  </a:cxn>
                  <a:cxn ang="0">
                    <a:pos x="21" y="8"/>
                  </a:cxn>
                  <a:cxn ang="0">
                    <a:pos x="29" y="20"/>
                  </a:cxn>
                  <a:cxn ang="0">
                    <a:pos x="31" y="0"/>
                  </a:cxn>
                  <a:cxn ang="0">
                    <a:pos x="58" y="0"/>
                  </a:cxn>
                  <a:cxn ang="0">
                    <a:pos x="55" y="20"/>
                  </a:cxn>
                  <a:cxn ang="0">
                    <a:pos x="37" y="28"/>
                  </a:cxn>
                  <a:cxn ang="0">
                    <a:pos x="39" y="54"/>
                  </a:cxn>
                  <a:cxn ang="0">
                    <a:pos x="22" y="37"/>
                  </a:cxn>
                  <a:cxn ang="0">
                    <a:pos x="0" y="40"/>
                  </a:cxn>
                </a:cxnLst>
                <a:rect l="0" t="0" r="r" b="b"/>
                <a:pathLst>
                  <a:path w="59" h="55">
                    <a:moveTo>
                      <a:pt x="0" y="40"/>
                    </a:moveTo>
                    <a:lnTo>
                      <a:pt x="21" y="33"/>
                    </a:lnTo>
                    <a:lnTo>
                      <a:pt x="9" y="27"/>
                    </a:lnTo>
                    <a:lnTo>
                      <a:pt x="21" y="8"/>
                    </a:lnTo>
                    <a:lnTo>
                      <a:pt x="29" y="20"/>
                    </a:lnTo>
                    <a:lnTo>
                      <a:pt x="31" y="0"/>
                    </a:lnTo>
                    <a:lnTo>
                      <a:pt x="58" y="0"/>
                    </a:lnTo>
                    <a:lnTo>
                      <a:pt x="55" y="20"/>
                    </a:lnTo>
                    <a:lnTo>
                      <a:pt x="37" y="28"/>
                    </a:lnTo>
                    <a:lnTo>
                      <a:pt x="39" y="54"/>
                    </a:lnTo>
                    <a:lnTo>
                      <a:pt x="22" y="37"/>
                    </a:lnTo>
                    <a:lnTo>
                      <a:pt x="0" y="40"/>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2" name="Freeform 114"/>
              <p:cNvSpPr>
                <a:spLocks/>
              </p:cNvSpPr>
              <p:nvPr/>
            </p:nvSpPr>
            <p:spPr bwMode="auto">
              <a:xfrm>
                <a:off x="4436647" y="2199354"/>
                <a:ext cx="654305" cy="532706"/>
              </a:xfrm>
              <a:custGeom>
                <a:avLst/>
                <a:gdLst/>
                <a:ahLst/>
                <a:cxnLst>
                  <a:cxn ang="0">
                    <a:pos x="1" y="266"/>
                  </a:cxn>
                  <a:cxn ang="0">
                    <a:pos x="41" y="262"/>
                  </a:cxn>
                  <a:cxn ang="0">
                    <a:pos x="10" y="278"/>
                  </a:cxn>
                  <a:cxn ang="0">
                    <a:pos x="33" y="281"/>
                  </a:cxn>
                  <a:cxn ang="0">
                    <a:pos x="21" y="306"/>
                  </a:cxn>
                  <a:cxn ang="0">
                    <a:pos x="51" y="338"/>
                  </a:cxn>
                  <a:cxn ang="0">
                    <a:pos x="90" y="297"/>
                  </a:cxn>
                  <a:cxn ang="0">
                    <a:pos x="118" y="292"/>
                  </a:cxn>
                  <a:cxn ang="0">
                    <a:pos x="124" y="260"/>
                  </a:cxn>
                  <a:cxn ang="0">
                    <a:pos x="117" y="202"/>
                  </a:cxn>
                  <a:cxn ang="0">
                    <a:pos x="141" y="177"/>
                  </a:cxn>
                  <a:cxn ang="0">
                    <a:pos x="183" y="113"/>
                  </a:cxn>
                  <a:cxn ang="0">
                    <a:pos x="208" y="87"/>
                  </a:cxn>
                  <a:cxn ang="0">
                    <a:pos x="245" y="77"/>
                  </a:cxn>
                  <a:cxn ang="0">
                    <a:pos x="253" y="58"/>
                  </a:cxn>
                  <a:cxn ang="0">
                    <a:pos x="283" y="66"/>
                  </a:cxn>
                  <a:cxn ang="0">
                    <a:pos x="337" y="59"/>
                  </a:cxn>
                  <a:cxn ang="0">
                    <a:pos x="374" y="31"/>
                  </a:cxn>
                  <a:cxn ang="0">
                    <a:pos x="389" y="58"/>
                  </a:cxn>
                  <a:cxn ang="0">
                    <a:pos x="400" y="40"/>
                  </a:cxn>
                  <a:cxn ang="0">
                    <a:pos x="384" y="28"/>
                  </a:cxn>
                  <a:cxn ang="0">
                    <a:pos x="392" y="6"/>
                  </a:cxn>
                  <a:cxn ang="0">
                    <a:pos x="382" y="2"/>
                  </a:cxn>
                  <a:cxn ang="0">
                    <a:pos x="357" y="18"/>
                  </a:cxn>
                  <a:cxn ang="0">
                    <a:pos x="351" y="4"/>
                  </a:cxn>
                  <a:cxn ang="0">
                    <a:pos x="339" y="6"/>
                  </a:cxn>
                  <a:cxn ang="0">
                    <a:pos x="296" y="32"/>
                  </a:cxn>
                  <a:cxn ang="0">
                    <a:pos x="276" y="39"/>
                  </a:cxn>
                  <a:cxn ang="0">
                    <a:pos x="245" y="51"/>
                  </a:cxn>
                  <a:cxn ang="0">
                    <a:pos x="238" y="48"/>
                  </a:cxn>
                  <a:cxn ang="0">
                    <a:pos x="235" y="52"/>
                  </a:cxn>
                  <a:cxn ang="0">
                    <a:pos x="207" y="67"/>
                  </a:cxn>
                  <a:cxn ang="0">
                    <a:pos x="206" y="75"/>
                  </a:cxn>
                  <a:cxn ang="0">
                    <a:pos x="165" y="100"/>
                  </a:cxn>
                  <a:cxn ang="0">
                    <a:pos x="134" y="123"/>
                  </a:cxn>
                  <a:cxn ang="0">
                    <a:pos x="75" y="197"/>
                  </a:cxn>
                  <a:cxn ang="0">
                    <a:pos x="103" y="200"/>
                  </a:cxn>
                  <a:cxn ang="0">
                    <a:pos x="33" y="223"/>
                  </a:cxn>
                  <a:cxn ang="0">
                    <a:pos x="22" y="231"/>
                  </a:cxn>
                  <a:cxn ang="0">
                    <a:pos x="2" y="242"/>
                  </a:cxn>
                  <a:cxn ang="0">
                    <a:pos x="0" y="252"/>
                  </a:cxn>
                </a:cxnLst>
                <a:rect l="0" t="0" r="r" b="b"/>
                <a:pathLst>
                  <a:path w="423" h="339">
                    <a:moveTo>
                      <a:pt x="0" y="252"/>
                    </a:moveTo>
                    <a:lnTo>
                      <a:pt x="1" y="266"/>
                    </a:lnTo>
                    <a:lnTo>
                      <a:pt x="40" y="256"/>
                    </a:lnTo>
                    <a:lnTo>
                      <a:pt x="41" y="262"/>
                    </a:lnTo>
                    <a:lnTo>
                      <a:pt x="1" y="273"/>
                    </a:lnTo>
                    <a:lnTo>
                      <a:pt x="10" y="278"/>
                    </a:lnTo>
                    <a:lnTo>
                      <a:pt x="6" y="296"/>
                    </a:lnTo>
                    <a:lnTo>
                      <a:pt x="33" y="281"/>
                    </a:lnTo>
                    <a:lnTo>
                      <a:pt x="4" y="306"/>
                    </a:lnTo>
                    <a:lnTo>
                      <a:pt x="21" y="306"/>
                    </a:lnTo>
                    <a:lnTo>
                      <a:pt x="10" y="328"/>
                    </a:lnTo>
                    <a:lnTo>
                      <a:pt x="51" y="338"/>
                    </a:lnTo>
                    <a:lnTo>
                      <a:pt x="83" y="316"/>
                    </a:lnTo>
                    <a:lnTo>
                      <a:pt x="90" y="297"/>
                    </a:lnTo>
                    <a:lnTo>
                      <a:pt x="101" y="316"/>
                    </a:lnTo>
                    <a:lnTo>
                      <a:pt x="118" y="292"/>
                    </a:lnTo>
                    <a:lnTo>
                      <a:pt x="115" y="270"/>
                    </a:lnTo>
                    <a:lnTo>
                      <a:pt x="124" y="260"/>
                    </a:lnTo>
                    <a:lnTo>
                      <a:pt x="115" y="251"/>
                    </a:lnTo>
                    <a:lnTo>
                      <a:pt x="117" y="202"/>
                    </a:lnTo>
                    <a:lnTo>
                      <a:pt x="146" y="191"/>
                    </a:lnTo>
                    <a:lnTo>
                      <a:pt x="141" y="177"/>
                    </a:lnTo>
                    <a:lnTo>
                      <a:pt x="155" y="140"/>
                    </a:lnTo>
                    <a:lnTo>
                      <a:pt x="183" y="113"/>
                    </a:lnTo>
                    <a:lnTo>
                      <a:pt x="188" y="91"/>
                    </a:lnTo>
                    <a:lnTo>
                      <a:pt x="208" y="87"/>
                    </a:lnTo>
                    <a:lnTo>
                      <a:pt x="215" y="73"/>
                    </a:lnTo>
                    <a:lnTo>
                      <a:pt x="245" y="77"/>
                    </a:lnTo>
                    <a:lnTo>
                      <a:pt x="245" y="58"/>
                    </a:lnTo>
                    <a:lnTo>
                      <a:pt x="253" y="58"/>
                    </a:lnTo>
                    <a:lnTo>
                      <a:pt x="264" y="50"/>
                    </a:lnTo>
                    <a:lnTo>
                      <a:pt x="283" y="66"/>
                    </a:lnTo>
                    <a:lnTo>
                      <a:pt x="318" y="68"/>
                    </a:lnTo>
                    <a:lnTo>
                      <a:pt x="337" y="59"/>
                    </a:lnTo>
                    <a:lnTo>
                      <a:pt x="342" y="36"/>
                    </a:lnTo>
                    <a:lnTo>
                      <a:pt x="374" y="31"/>
                    </a:lnTo>
                    <a:lnTo>
                      <a:pt x="392" y="39"/>
                    </a:lnTo>
                    <a:lnTo>
                      <a:pt x="389" y="58"/>
                    </a:lnTo>
                    <a:lnTo>
                      <a:pt x="420" y="36"/>
                    </a:lnTo>
                    <a:lnTo>
                      <a:pt x="400" y="40"/>
                    </a:lnTo>
                    <a:lnTo>
                      <a:pt x="405" y="35"/>
                    </a:lnTo>
                    <a:lnTo>
                      <a:pt x="384" y="28"/>
                    </a:lnTo>
                    <a:lnTo>
                      <a:pt x="422" y="18"/>
                    </a:lnTo>
                    <a:lnTo>
                      <a:pt x="392" y="6"/>
                    </a:lnTo>
                    <a:lnTo>
                      <a:pt x="373" y="18"/>
                    </a:lnTo>
                    <a:lnTo>
                      <a:pt x="382" y="2"/>
                    </a:lnTo>
                    <a:lnTo>
                      <a:pt x="368" y="0"/>
                    </a:lnTo>
                    <a:lnTo>
                      <a:pt x="357" y="18"/>
                    </a:lnTo>
                    <a:lnTo>
                      <a:pt x="351" y="20"/>
                    </a:lnTo>
                    <a:lnTo>
                      <a:pt x="351" y="4"/>
                    </a:lnTo>
                    <a:lnTo>
                      <a:pt x="324" y="31"/>
                    </a:lnTo>
                    <a:lnTo>
                      <a:pt x="339" y="6"/>
                    </a:lnTo>
                    <a:lnTo>
                      <a:pt x="324" y="2"/>
                    </a:lnTo>
                    <a:lnTo>
                      <a:pt x="296" y="32"/>
                    </a:lnTo>
                    <a:lnTo>
                      <a:pt x="268" y="22"/>
                    </a:lnTo>
                    <a:lnTo>
                      <a:pt x="276" y="39"/>
                    </a:lnTo>
                    <a:lnTo>
                      <a:pt x="264" y="31"/>
                    </a:lnTo>
                    <a:lnTo>
                      <a:pt x="245" y="51"/>
                    </a:lnTo>
                    <a:lnTo>
                      <a:pt x="248" y="33"/>
                    </a:lnTo>
                    <a:lnTo>
                      <a:pt x="238" y="48"/>
                    </a:lnTo>
                    <a:lnTo>
                      <a:pt x="229" y="37"/>
                    </a:lnTo>
                    <a:lnTo>
                      <a:pt x="235" y="52"/>
                    </a:lnTo>
                    <a:lnTo>
                      <a:pt x="213" y="47"/>
                    </a:lnTo>
                    <a:lnTo>
                      <a:pt x="207" y="67"/>
                    </a:lnTo>
                    <a:lnTo>
                      <a:pt x="187" y="74"/>
                    </a:lnTo>
                    <a:lnTo>
                      <a:pt x="206" y="75"/>
                    </a:lnTo>
                    <a:lnTo>
                      <a:pt x="172" y="86"/>
                    </a:lnTo>
                    <a:lnTo>
                      <a:pt x="165" y="100"/>
                    </a:lnTo>
                    <a:lnTo>
                      <a:pt x="176" y="100"/>
                    </a:lnTo>
                    <a:lnTo>
                      <a:pt x="134" y="123"/>
                    </a:lnTo>
                    <a:lnTo>
                      <a:pt x="119" y="163"/>
                    </a:lnTo>
                    <a:lnTo>
                      <a:pt x="75" y="197"/>
                    </a:lnTo>
                    <a:lnTo>
                      <a:pt x="83" y="205"/>
                    </a:lnTo>
                    <a:lnTo>
                      <a:pt x="103" y="200"/>
                    </a:lnTo>
                    <a:lnTo>
                      <a:pt x="57" y="209"/>
                    </a:lnTo>
                    <a:lnTo>
                      <a:pt x="33" y="223"/>
                    </a:lnTo>
                    <a:lnTo>
                      <a:pt x="40" y="231"/>
                    </a:lnTo>
                    <a:lnTo>
                      <a:pt x="22" y="231"/>
                    </a:lnTo>
                    <a:lnTo>
                      <a:pt x="24" y="242"/>
                    </a:lnTo>
                    <a:lnTo>
                      <a:pt x="2" y="242"/>
                    </a:lnTo>
                    <a:lnTo>
                      <a:pt x="22" y="246"/>
                    </a:lnTo>
                    <a:lnTo>
                      <a:pt x="0" y="25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3" name="Freeform 128"/>
              <p:cNvSpPr>
                <a:spLocks/>
              </p:cNvSpPr>
              <p:nvPr/>
            </p:nvSpPr>
            <p:spPr bwMode="auto">
              <a:xfrm>
                <a:off x="4663814" y="2852083"/>
                <a:ext cx="254363" cy="195655"/>
              </a:xfrm>
              <a:custGeom>
                <a:avLst/>
                <a:gdLst/>
                <a:ahLst/>
                <a:cxnLst>
                  <a:cxn ang="0">
                    <a:pos x="0" y="22"/>
                  </a:cxn>
                  <a:cxn ang="0">
                    <a:pos x="9" y="86"/>
                  </a:cxn>
                  <a:cxn ang="0">
                    <a:pos x="95" y="118"/>
                  </a:cxn>
                  <a:cxn ang="0">
                    <a:pos x="136" y="123"/>
                  </a:cxn>
                  <a:cxn ang="0">
                    <a:pos x="163" y="90"/>
                  </a:cxn>
                  <a:cxn ang="0">
                    <a:pos x="149" y="54"/>
                  </a:cxn>
                  <a:cxn ang="0">
                    <a:pos x="158" y="44"/>
                  </a:cxn>
                  <a:cxn ang="0">
                    <a:pos x="152" y="16"/>
                  </a:cxn>
                  <a:cxn ang="0">
                    <a:pos x="91" y="6"/>
                  </a:cxn>
                  <a:cxn ang="0">
                    <a:pos x="51" y="0"/>
                  </a:cxn>
                  <a:cxn ang="0">
                    <a:pos x="0" y="22"/>
                  </a:cxn>
                </a:cxnLst>
                <a:rect l="0" t="0" r="r" b="b"/>
                <a:pathLst>
                  <a:path w="164" h="124">
                    <a:moveTo>
                      <a:pt x="0" y="22"/>
                    </a:moveTo>
                    <a:lnTo>
                      <a:pt x="9" y="86"/>
                    </a:lnTo>
                    <a:lnTo>
                      <a:pt x="95" y="118"/>
                    </a:lnTo>
                    <a:lnTo>
                      <a:pt x="136" y="123"/>
                    </a:lnTo>
                    <a:lnTo>
                      <a:pt x="163" y="90"/>
                    </a:lnTo>
                    <a:lnTo>
                      <a:pt x="149" y="54"/>
                    </a:lnTo>
                    <a:lnTo>
                      <a:pt x="158" y="44"/>
                    </a:lnTo>
                    <a:lnTo>
                      <a:pt x="152" y="16"/>
                    </a:lnTo>
                    <a:lnTo>
                      <a:pt x="91" y="6"/>
                    </a:lnTo>
                    <a:lnTo>
                      <a:pt x="51" y="0"/>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4" name="Freeform 129"/>
              <p:cNvSpPr>
                <a:spLocks/>
              </p:cNvSpPr>
              <p:nvPr/>
            </p:nvSpPr>
            <p:spPr bwMode="auto">
              <a:xfrm>
                <a:off x="4078299" y="3272987"/>
                <a:ext cx="79988" cy="144686"/>
              </a:xfrm>
              <a:custGeom>
                <a:avLst/>
                <a:gdLst/>
                <a:ahLst/>
                <a:cxnLst>
                  <a:cxn ang="0">
                    <a:pos x="0" y="59"/>
                  </a:cxn>
                  <a:cxn ang="0">
                    <a:pos x="9" y="0"/>
                  </a:cxn>
                  <a:cxn ang="0">
                    <a:pos x="51" y="4"/>
                  </a:cxn>
                  <a:cxn ang="0">
                    <a:pos x="32" y="42"/>
                  </a:cxn>
                  <a:cxn ang="0">
                    <a:pos x="32" y="88"/>
                  </a:cxn>
                  <a:cxn ang="0">
                    <a:pos x="8" y="91"/>
                  </a:cxn>
                  <a:cxn ang="0">
                    <a:pos x="10" y="62"/>
                  </a:cxn>
                  <a:cxn ang="0">
                    <a:pos x="0" y="59"/>
                  </a:cxn>
                </a:cxnLst>
                <a:rect l="0" t="0" r="r" b="b"/>
                <a:pathLst>
                  <a:path w="52" h="92">
                    <a:moveTo>
                      <a:pt x="0" y="59"/>
                    </a:moveTo>
                    <a:lnTo>
                      <a:pt x="9" y="0"/>
                    </a:lnTo>
                    <a:lnTo>
                      <a:pt x="51" y="4"/>
                    </a:lnTo>
                    <a:lnTo>
                      <a:pt x="32" y="42"/>
                    </a:lnTo>
                    <a:lnTo>
                      <a:pt x="32" y="88"/>
                    </a:lnTo>
                    <a:lnTo>
                      <a:pt x="8" y="91"/>
                    </a:lnTo>
                    <a:lnTo>
                      <a:pt x="10" y="62"/>
                    </a:lnTo>
                    <a:lnTo>
                      <a:pt x="0" y="59"/>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5" name="Freeform 130"/>
              <p:cNvSpPr>
                <a:spLocks/>
              </p:cNvSpPr>
              <p:nvPr/>
            </p:nvSpPr>
            <p:spPr bwMode="auto">
              <a:xfrm>
                <a:off x="4818991" y="3072400"/>
                <a:ext cx="241565" cy="143042"/>
              </a:xfrm>
              <a:custGeom>
                <a:avLst/>
                <a:gdLst/>
                <a:ahLst/>
                <a:cxnLst>
                  <a:cxn ang="0">
                    <a:pos x="0" y="44"/>
                  </a:cxn>
                  <a:cxn ang="0">
                    <a:pos x="41" y="80"/>
                  </a:cxn>
                  <a:cxn ang="0">
                    <a:pos x="137" y="90"/>
                  </a:cxn>
                  <a:cxn ang="0">
                    <a:pos x="155" y="59"/>
                  </a:cxn>
                  <a:cxn ang="0">
                    <a:pos x="130" y="56"/>
                  </a:cxn>
                  <a:cxn ang="0">
                    <a:pos x="128" y="29"/>
                  </a:cxn>
                  <a:cxn ang="0">
                    <a:pos x="106" y="0"/>
                  </a:cxn>
                  <a:cxn ang="0">
                    <a:pos x="41" y="5"/>
                  </a:cxn>
                  <a:cxn ang="0">
                    <a:pos x="0" y="44"/>
                  </a:cxn>
                </a:cxnLst>
                <a:rect l="0" t="0" r="r" b="b"/>
                <a:pathLst>
                  <a:path w="156" h="91">
                    <a:moveTo>
                      <a:pt x="0" y="44"/>
                    </a:moveTo>
                    <a:lnTo>
                      <a:pt x="41" y="80"/>
                    </a:lnTo>
                    <a:lnTo>
                      <a:pt x="137" y="90"/>
                    </a:lnTo>
                    <a:lnTo>
                      <a:pt x="155" y="59"/>
                    </a:lnTo>
                    <a:lnTo>
                      <a:pt x="130" y="56"/>
                    </a:lnTo>
                    <a:lnTo>
                      <a:pt x="128" y="29"/>
                    </a:lnTo>
                    <a:lnTo>
                      <a:pt x="106" y="0"/>
                    </a:lnTo>
                    <a:lnTo>
                      <a:pt x="41" y="5"/>
                    </a:lnTo>
                    <a:lnTo>
                      <a:pt x="0" y="4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6" name="Freeform 146"/>
              <p:cNvSpPr>
                <a:spLocks/>
              </p:cNvSpPr>
              <p:nvPr/>
            </p:nvSpPr>
            <p:spPr bwMode="auto">
              <a:xfrm>
                <a:off x="4081498" y="3218730"/>
                <a:ext cx="311955" cy="226894"/>
              </a:xfrm>
              <a:custGeom>
                <a:avLst/>
                <a:gdLst/>
                <a:ahLst/>
                <a:cxnLst>
                  <a:cxn ang="0">
                    <a:pos x="0" y="12"/>
                  </a:cxn>
                  <a:cxn ang="0">
                    <a:pos x="6" y="35"/>
                  </a:cxn>
                  <a:cxn ang="0">
                    <a:pos x="48" y="39"/>
                  </a:cxn>
                  <a:cxn ang="0">
                    <a:pos x="29" y="76"/>
                  </a:cxn>
                  <a:cxn ang="0">
                    <a:pos x="29" y="122"/>
                  </a:cxn>
                  <a:cxn ang="0">
                    <a:pos x="60" y="143"/>
                  </a:cxn>
                  <a:cxn ang="0">
                    <a:pos x="118" y="129"/>
                  </a:cxn>
                  <a:cxn ang="0">
                    <a:pos x="151" y="95"/>
                  </a:cxn>
                  <a:cxn ang="0">
                    <a:pos x="144" y="80"/>
                  </a:cxn>
                  <a:cxn ang="0">
                    <a:pos x="161" y="55"/>
                  </a:cxn>
                  <a:cxn ang="0">
                    <a:pos x="199" y="36"/>
                  </a:cxn>
                  <a:cxn ang="0">
                    <a:pos x="201" y="24"/>
                  </a:cxn>
                  <a:cxn ang="0">
                    <a:pos x="176" y="21"/>
                  </a:cxn>
                  <a:cxn ang="0">
                    <a:pos x="171" y="20"/>
                  </a:cxn>
                  <a:cxn ang="0">
                    <a:pos x="120" y="5"/>
                  </a:cxn>
                  <a:cxn ang="0">
                    <a:pos x="17" y="0"/>
                  </a:cxn>
                  <a:cxn ang="0">
                    <a:pos x="0" y="12"/>
                  </a:cxn>
                </a:cxnLst>
                <a:rect l="0" t="0" r="r" b="b"/>
                <a:pathLst>
                  <a:path w="202" h="144">
                    <a:moveTo>
                      <a:pt x="0" y="12"/>
                    </a:moveTo>
                    <a:lnTo>
                      <a:pt x="6" y="35"/>
                    </a:lnTo>
                    <a:lnTo>
                      <a:pt x="48" y="39"/>
                    </a:lnTo>
                    <a:lnTo>
                      <a:pt x="29" y="76"/>
                    </a:lnTo>
                    <a:lnTo>
                      <a:pt x="29" y="122"/>
                    </a:lnTo>
                    <a:lnTo>
                      <a:pt x="60" y="143"/>
                    </a:lnTo>
                    <a:lnTo>
                      <a:pt x="118" y="129"/>
                    </a:lnTo>
                    <a:lnTo>
                      <a:pt x="151" y="95"/>
                    </a:lnTo>
                    <a:lnTo>
                      <a:pt x="144" y="80"/>
                    </a:lnTo>
                    <a:lnTo>
                      <a:pt x="161" y="55"/>
                    </a:lnTo>
                    <a:lnTo>
                      <a:pt x="199" y="36"/>
                    </a:lnTo>
                    <a:lnTo>
                      <a:pt x="201" y="24"/>
                    </a:lnTo>
                    <a:lnTo>
                      <a:pt x="176" y="21"/>
                    </a:lnTo>
                    <a:lnTo>
                      <a:pt x="171" y="20"/>
                    </a:lnTo>
                    <a:lnTo>
                      <a:pt x="120" y="5"/>
                    </a:lnTo>
                    <a:lnTo>
                      <a:pt x="17" y="0"/>
                    </a:lnTo>
                    <a:lnTo>
                      <a:pt x="0" y="1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7" name="Freeform 148"/>
              <p:cNvSpPr>
                <a:spLocks/>
              </p:cNvSpPr>
              <p:nvPr/>
            </p:nvSpPr>
            <p:spPr bwMode="auto">
              <a:xfrm>
                <a:off x="4582226" y="1734057"/>
                <a:ext cx="267161" cy="192366"/>
              </a:xfrm>
              <a:custGeom>
                <a:avLst/>
                <a:gdLst/>
                <a:ahLst/>
                <a:cxnLst>
                  <a:cxn ang="0">
                    <a:pos x="0" y="14"/>
                  </a:cxn>
                  <a:cxn ang="0">
                    <a:pos x="1" y="29"/>
                  </a:cxn>
                  <a:cxn ang="0">
                    <a:pos x="17" y="29"/>
                  </a:cxn>
                  <a:cxn ang="0">
                    <a:pos x="13" y="36"/>
                  </a:cxn>
                  <a:cxn ang="0">
                    <a:pos x="25" y="41"/>
                  </a:cxn>
                  <a:cxn ang="0">
                    <a:pos x="9" y="40"/>
                  </a:cxn>
                  <a:cxn ang="0">
                    <a:pos x="39" y="53"/>
                  </a:cxn>
                  <a:cxn ang="0">
                    <a:pos x="25" y="57"/>
                  </a:cxn>
                  <a:cxn ang="0">
                    <a:pos x="35" y="67"/>
                  </a:cxn>
                  <a:cxn ang="0">
                    <a:pos x="62" y="61"/>
                  </a:cxn>
                  <a:cxn ang="0">
                    <a:pos x="62" y="49"/>
                  </a:cxn>
                  <a:cxn ang="0">
                    <a:pos x="75" y="44"/>
                  </a:cxn>
                  <a:cxn ang="0">
                    <a:pos x="78" y="59"/>
                  </a:cxn>
                  <a:cxn ang="0">
                    <a:pos x="94" y="49"/>
                  </a:cxn>
                  <a:cxn ang="0">
                    <a:pos x="92" y="59"/>
                  </a:cxn>
                  <a:cxn ang="0">
                    <a:pos x="106" y="59"/>
                  </a:cxn>
                  <a:cxn ang="0">
                    <a:pos x="47" y="73"/>
                  </a:cxn>
                  <a:cxn ang="0">
                    <a:pos x="50" y="84"/>
                  </a:cxn>
                  <a:cxn ang="0">
                    <a:pos x="98" y="76"/>
                  </a:cxn>
                  <a:cxn ang="0">
                    <a:pos x="65" y="86"/>
                  </a:cxn>
                  <a:cxn ang="0">
                    <a:pos x="85" y="92"/>
                  </a:cxn>
                  <a:cxn ang="0">
                    <a:pos x="51" y="96"/>
                  </a:cxn>
                  <a:cxn ang="0">
                    <a:pos x="101" y="121"/>
                  </a:cxn>
                  <a:cxn ang="0">
                    <a:pos x="134" y="59"/>
                  </a:cxn>
                  <a:cxn ang="0">
                    <a:pos x="172" y="44"/>
                  </a:cxn>
                  <a:cxn ang="0">
                    <a:pos x="130" y="33"/>
                  </a:cxn>
                  <a:cxn ang="0">
                    <a:pos x="124" y="17"/>
                  </a:cxn>
                  <a:cxn ang="0">
                    <a:pos x="112" y="26"/>
                  </a:cxn>
                  <a:cxn ang="0">
                    <a:pos x="117" y="12"/>
                  </a:cxn>
                  <a:cxn ang="0">
                    <a:pos x="88" y="0"/>
                  </a:cxn>
                  <a:cxn ang="0">
                    <a:pos x="78" y="12"/>
                  </a:cxn>
                  <a:cxn ang="0">
                    <a:pos x="92" y="41"/>
                  </a:cxn>
                  <a:cxn ang="0">
                    <a:pos x="59" y="12"/>
                  </a:cxn>
                  <a:cxn ang="0">
                    <a:pos x="50" y="17"/>
                  </a:cxn>
                  <a:cxn ang="0">
                    <a:pos x="56" y="32"/>
                  </a:cxn>
                  <a:cxn ang="0">
                    <a:pos x="24" y="18"/>
                  </a:cxn>
                  <a:cxn ang="0">
                    <a:pos x="47" y="10"/>
                  </a:cxn>
                  <a:cxn ang="0">
                    <a:pos x="0" y="14"/>
                  </a:cxn>
                </a:cxnLst>
                <a:rect l="0" t="0" r="r" b="b"/>
                <a:pathLst>
                  <a:path w="173" h="122">
                    <a:moveTo>
                      <a:pt x="0" y="14"/>
                    </a:moveTo>
                    <a:lnTo>
                      <a:pt x="1" y="29"/>
                    </a:lnTo>
                    <a:lnTo>
                      <a:pt x="17" y="29"/>
                    </a:lnTo>
                    <a:lnTo>
                      <a:pt x="13" y="36"/>
                    </a:lnTo>
                    <a:lnTo>
                      <a:pt x="25" y="41"/>
                    </a:lnTo>
                    <a:lnTo>
                      <a:pt x="9" y="40"/>
                    </a:lnTo>
                    <a:lnTo>
                      <a:pt x="39" y="53"/>
                    </a:lnTo>
                    <a:lnTo>
                      <a:pt x="25" y="57"/>
                    </a:lnTo>
                    <a:lnTo>
                      <a:pt x="35" y="67"/>
                    </a:lnTo>
                    <a:lnTo>
                      <a:pt x="62" y="61"/>
                    </a:lnTo>
                    <a:lnTo>
                      <a:pt x="62" y="49"/>
                    </a:lnTo>
                    <a:lnTo>
                      <a:pt x="75" y="44"/>
                    </a:lnTo>
                    <a:lnTo>
                      <a:pt x="78" y="59"/>
                    </a:lnTo>
                    <a:lnTo>
                      <a:pt x="94" y="49"/>
                    </a:lnTo>
                    <a:lnTo>
                      <a:pt x="92" y="59"/>
                    </a:lnTo>
                    <a:lnTo>
                      <a:pt x="106" y="59"/>
                    </a:lnTo>
                    <a:lnTo>
                      <a:pt x="47" y="73"/>
                    </a:lnTo>
                    <a:lnTo>
                      <a:pt x="50" y="84"/>
                    </a:lnTo>
                    <a:lnTo>
                      <a:pt x="98" y="76"/>
                    </a:lnTo>
                    <a:lnTo>
                      <a:pt x="65" y="86"/>
                    </a:lnTo>
                    <a:lnTo>
                      <a:pt x="85" y="92"/>
                    </a:lnTo>
                    <a:lnTo>
                      <a:pt x="51" y="96"/>
                    </a:lnTo>
                    <a:lnTo>
                      <a:pt x="101" y="121"/>
                    </a:lnTo>
                    <a:lnTo>
                      <a:pt x="134" y="59"/>
                    </a:lnTo>
                    <a:lnTo>
                      <a:pt x="172" y="44"/>
                    </a:lnTo>
                    <a:lnTo>
                      <a:pt x="130" y="33"/>
                    </a:lnTo>
                    <a:lnTo>
                      <a:pt x="124" y="17"/>
                    </a:lnTo>
                    <a:lnTo>
                      <a:pt x="112" y="26"/>
                    </a:lnTo>
                    <a:lnTo>
                      <a:pt x="117" y="12"/>
                    </a:lnTo>
                    <a:lnTo>
                      <a:pt x="88" y="0"/>
                    </a:lnTo>
                    <a:lnTo>
                      <a:pt x="78" y="12"/>
                    </a:lnTo>
                    <a:lnTo>
                      <a:pt x="92" y="41"/>
                    </a:lnTo>
                    <a:lnTo>
                      <a:pt x="59" y="12"/>
                    </a:lnTo>
                    <a:lnTo>
                      <a:pt x="50" y="17"/>
                    </a:lnTo>
                    <a:lnTo>
                      <a:pt x="56" y="32"/>
                    </a:lnTo>
                    <a:lnTo>
                      <a:pt x="24" y="18"/>
                    </a:lnTo>
                    <a:lnTo>
                      <a:pt x="47" y="10"/>
                    </a:lnTo>
                    <a:lnTo>
                      <a:pt x="0" y="1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8" name="Freeform 149"/>
              <p:cNvSpPr>
                <a:spLocks/>
              </p:cNvSpPr>
              <p:nvPr/>
            </p:nvSpPr>
            <p:spPr bwMode="auto">
              <a:xfrm>
                <a:off x="4753401" y="1706107"/>
                <a:ext cx="243165" cy="83852"/>
              </a:xfrm>
              <a:custGeom>
                <a:avLst/>
                <a:gdLst/>
                <a:ahLst/>
                <a:cxnLst>
                  <a:cxn ang="0">
                    <a:pos x="0" y="15"/>
                  </a:cxn>
                  <a:cxn ang="0">
                    <a:pos x="22" y="19"/>
                  </a:cxn>
                  <a:cxn ang="0">
                    <a:pos x="8" y="24"/>
                  </a:cxn>
                  <a:cxn ang="0">
                    <a:pos x="13" y="30"/>
                  </a:cxn>
                  <a:cxn ang="0">
                    <a:pos x="71" y="28"/>
                  </a:cxn>
                  <a:cxn ang="0">
                    <a:pos x="34" y="36"/>
                  </a:cxn>
                  <a:cxn ang="0">
                    <a:pos x="92" y="52"/>
                  </a:cxn>
                  <a:cxn ang="0">
                    <a:pos x="130" y="42"/>
                  </a:cxn>
                  <a:cxn ang="0">
                    <a:pos x="156" y="24"/>
                  </a:cxn>
                  <a:cxn ang="0">
                    <a:pos x="149" y="16"/>
                  </a:cxn>
                  <a:cxn ang="0">
                    <a:pos x="111" y="16"/>
                  </a:cxn>
                  <a:cxn ang="0">
                    <a:pos x="118" y="6"/>
                  </a:cxn>
                  <a:cxn ang="0">
                    <a:pos x="87" y="16"/>
                  </a:cxn>
                  <a:cxn ang="0">
                    <a:pos x="83" y="0"/>
                  </a:cxn>
                  <a:cxn ang="0">
                    <a:pos x="76" y="21"/>
                  </a:cxn>
                  <a:cxn ang="0">
                    <a:pos x="34" y="0"/>
                  </a:cxn>
                  <a:cxn ang="0">
                    <a:pos x="36" y="13"/>
                  </a:cxn>
                  <a:cxn ang="0">
                    <a:pos x="24" y="6"/>
                  </a:cxn>
                  <a:cxn ang="0">
                    <a:pos x="29" y="19"/>
                  </a:cxn>
                  <a:cxn ang="0">
                    <a:pos x="0" y="15"/>
                  </a:cxn>
                </a:cxnLst>
                <a:rect l="0" t="0" r="r" b="b"/>
                <a:pathLst>
                  <a:path w="157" h="53">
                    <a:moveTo>
                      <a:pt x="0" y="15"/>
                    </a:moveTo>
                    <a:lnTo>
                      <a:pt x="22" y="19"/>
                    </a:lnTo>
                    <a:lnTo>
                      <a:pt x="8" y="24"/>
                    </a:lnTo>
                    <a:lnTo>
                      <a:pt x="13" y="30"/>
                    </a:lnTo>
                    <a:lnTo>
                      <a:pt x="71" y="28"/>
                    </a:lnTo>
                    <a:lnTo>
                      <a:pt x="34" y="36"/>
                    </a:lnTo>
                    <a:lnTo>
                      <a:pt x="92" y="52"/>
                    </a:lnTo>
                    <a:lnTo>
                      <a:pt x="130" y="42"/>
                    </a:lnTo>
                    <a:lnTo>
                      <a:pt x="156" y="24"/>
                    </a:lnTo>
                    <a:lnTo>
                      <a:pt x="149" y="16"/>
                    </a:lnTo>
                    <a:lnTo>
                      <a:pt x="111" y="16"/>
                    </a:lnTo>
                    <a:lnTo>
                      <a:pt x="118" y="6"/>
                    </a:lnTo>
                    <a:lnTo>
                      <a:pt x="87" y="16"/>
                    </a:lnTo>
                    <a:lnTo>
                      <a:pt x="83" y="0"/>
                    </a:lnTo>
                    <a:lnTo>
                      <a:pt x="76" y="21"/>
                    </a:lnTo>
                    <a:lnTo>
                      <a:pt x="34" y="0"/>
                    </a:lnTo>
                    <a:lnTo>
                      <a:pt x="36" y="13"/>
                    </a:lnTo>
                    <a:lnTo>
                      <a:pt x="24" y="6"/>
                    </a:lnTo>
                    <a:lnTo>
                      <a:pt x="29" y="19"/>
                    </a:lnTo>
                    <a:lnTo>
                      <a:pt x="0" y="15"/>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599" name="Freeform 150"/>
              <p:cNvSpPr>
                <a:spLocks/>
              </p:cNvSpPr>
              <p:nvPr/>
            </p:nvSpPr>
            <p:spPr bwMode="auto">
              <a:xfrm>
                <a:off x="4834989" y="1839283"/>
                <a:ext cx="105585" cy="54257"/>
              </a:xfrm>
              <a:custGeom>
                <a:avLst/>
                <a:gdLst/>
                <a:ahLst/>
                <a:cxnLst>
                  <a:cxn ang="0">
                    <a:pos x="0" y="27"/>
                  </a:cxn>
                  <a:cxn ang="0">
                    <a:pos x="5" y="9"/>
                  </a:cxn>
                  <a:cxn ang="0">
                    <a:pos x="34" y="0"/>
                  </a:cxn>
                  <a:cxn ang="0">
                    <a:pos x="38" y="9"/>
                  </a:cxn>
                  <a:cxn ang="0">
                    <a:pos x="68" y="17"/>
                  </a:cxn>
                  <a:cxn ang="0">
                    <a:pos x="27" y="34"/>
                  </a:cxn>
                  <a:cxn ang="0">
                    <a:pos x="34" y="25"/>
                  </a:cxn>
                  <a:cxn ang="0">
                    <a:pos x="0" y="27"/>
                  </a:cxn>
                </a:cxnLst>
                <a:rect l="0" t="0" r="r" b="b"/>
                <a:pathLst>
                  <a:path w="69" h="35">
                    <a:moveTo>
                      <a:pt x="0" y="27"/>
                    </a:moveTo>
                    <a:lnTo>
                      <a:pt x="5" y="9"/>
                    </a:lnTo>
                    <a:lnTo>
                      <a:pt x="34" y="0"/>
                    </a:lnTo>
                    <a:lnTo>
                      <a:pt x="38" y="9"/>
                    </a:lnTo>
                    <a:lnTo>
                      <a:pt x="68" y="17"/>
                    </a:lnTo>
                    <a:lnTo>
                      <a:pt x="27" y="34"/>
                    </a:lnTo>
                    <a:lnTo>
                      <a:pt x="34" y="25"/>
                    </a:lnTo>
                    <a:lnTo>
                      <a:pt x="0" y="2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0" name="Freeform 151"/>
              <p:cNvSpPr>
                <a:spLocks/>
              </p:cNvSpPr>
              <p:nvPr/>
            </p:nvSpPr>
            <p:spPr bwMode="auto">
              <a:xfrm>
                <a:off x="4593424" y="2289782"/>
                <a:ext cx="324753" cy="540927"/>
              </a:xfrm>
              <a:custGeom>
                <a:avLst/>
                <a:gdLst/>
                <a:ahLst/>
                <a:cxnLst>
                  <a:cxn ang="0">
                    <a:pos x="0" y="257"/>
                  </a:cxn>
                  <a:cxn ang="0">
                    <a:pos x="8" y="297"/>
                  </a:cxn>
                  <a:cxn ang="0">
                    <a:pos x="25" y="315"/>
                  </a:cxn>
                  <a:cxn ang="0">
                    <a:pos x="24" y="343"/>
                  </a:cxn>
                  <a:cxn ang="0">
                    <a:pos x="75" y="325"/>
                  </a:cxn>
                  <a:cxn ang="0">
                    <a:pos x="88" y="270"/>
                  </a:cxn>
                  <a:cxn ang="0">
                    <a:pos x="78" y="268"/>
                  </a:cxn>
                  <a:cxn ang="0">
                    <a:pos x="117" y="252"/>
                  </a:cxn>
                  <a:cxn ang="0">
                    <a:pos x="80" y="248"/>
                  </a:cxn>
                  <a:cxn ang="0">
                    <a:pos x="107" y="252"/>
                  </a:cxn>
                  <a:cxn ang="0">
                    <a:pos x="122" y="237"/>
                  </a:cxn>
                  <a:cxn ang="0">
                    <a:pos x="101" y="220"/>
                  </a:cxn>
                  <a:cxn ang="0">
                    <a:pos x="79" y="232"/>
                  </a:cxn>
                  <a:cxn ang="0">
                    <a:pos x="97" y="221"/>
                  </a:cxn>
                  <a:cxn ang="0">
                    <a:pos x="97" y="172"/>
                  </a:cxn>
                  <a:cxn ang="0">
                    <a:pos x="167" y="125"/>
                  </a:cxn>
                  <a:cxn ang="0">
                    <a:pos x="161" y="114"/>
                  </a:cxn>
                  <a:cxn ang="0">
                    <a:pos x="173" y="91"/>
                  </a:cxn>
                  <a:cxn ang="0">
                    <a:pos x="209" y="85"/>
                  </a:cxn>
                  <a:cxn ang="0">
                    <a:pos x="199" y="29"/>
                  </a:cxn>
                  <a:cxn ang="0">
                    <a:pos x="152" y="0"/>
                  </a:cxn>
                  <a:cxn ang="0">
                    <a:pos x="144" y="0"/>
                  </a:cxn>
                  <a:cxn ang="0">
                    <a:pos x="144" y="18"/>
                  </a:cxn>
                  <a:cxn ang="0">
                    <a:pos x="114" y="14"/>
                  </a:cxn>
                  <a:cxn ang="0">
                    <a:pos x="107" y="29"/>
                  </a:cxn>
                  <a:cxn ang="0">
                    <a:pos x="87" y="33"/>
                  </a:cxn>
                  <a:cxn ang="0">
                    <a:pos x="82" y="55"/>
                  </a:cxn>
                  <a:cxn ang="0">
                    <a:pos x="53" y="82"/>
                  </a:cxn>
                  <a:cxn ang="0">
                    <a:pos x="40" y="118"/>
                  </a:cxn>
                  <a:cxn ang="0">
                    <a:pos x="45" y="133"/>
                  </a:cxn>
                  <a:cxn ang="0">
                    <a:pos x="16" y="144"/>
                  </a:cxn>
                  <a:cxn ang="0">
                    <a:pos x="14" y="193"/>
                  </a:cxn>
                  <a:cxn ang="0">
                    <a:pos x="22" y="202"/>
                  </a:cxn>
                  <a:cxn ang="0">
                    <a:pos x="14" y="212"/>
                  </a:cxn>
                  <a:cxn ang="0">
                    <a:pos x="17" y="233"/>
                  </a:cxn>
                  <a:cxn ang="0">
                    <a:pos x="0" y="257"/>
                  </a:cxn>
                </a:cxnLst>
                <a:rect l="0" t="0" r="r" b="b"/>
                <a:pathLst>
                  <a:path w="210" h="344">
                    <a:moveTo>
                      <a:pt x="0" y="257"/>
                    </a:moveTo>
                    <a:lnTo>
                      <a:pt x="8" y="297"/>
                    </a:lnTo>
                    <a:lnTo>
                      <a:pt x="25" y="315"/>
                    </a:lnTo>
                    <a:lnTo>
                      <a:pt x="24" y="343"/>
                    </a:lnTo>
                    <a:lnTo>
                      <a:pt x="75" y="325"/>
                    </a:lnTo>
                    <a:lnTo>
                      <a:pt x="88" y="270"/>
                    </a:lnTo>
                    <a:lnTo>
                      <a:pt x="78" y="268"/>
                    </a:lnTo>
                    <a:lnTo>
                      <a:pt x="117" y="252"/>
                    </a:lnTo>
                    <a:lnTo>
                      <a:pt x="80" y="248"/>
                    </a:lnTo>
                    <a:lnTo>
                      <a:pt x="107" y="252"/>
                    </a:lnTo>
                    <a:lnTo>
                      <a:pt x="122" y="237"/>
                    </a:lnTo>
                    <a:lnTo>
                      <a:pt x="101" y="220"/>
                    </a:lnTo>
                    <a:lnTo>
                      <a:pt x="79" y="232"/>
                    </a:lnTo>
                    <a:lnTo>
                      <a:pt x="97" y="221"/>
                    </a:lnTo>
                    <a:lnTo>
                      <a:pt x="97" y="172"/>
                    </a:lnTo>
                    <a:lnTo>
                      <a:pt x="167" y="125"/>
                    </a:lnTo>
                    <a:lnTo>
                      <a:pt x="161" y="114"/>
                    </a:lnTo>
                    <a:lnTo>
                      <a:pt x="173" y="91"/>
                    </a:lnTo>
                    <a:lnTo>
                      <a:pt x="209" y="85"/>
                    </a:lnTo>
                    <a:lnTo>
                      <a:pt x="199" y="29"/>
                    </a:lnTo>
                    <a:lnTo>
                      <a:pt x="152" y="0"/>
                    </a:lnTo>
                    <a:lnTo>
                      <a:pt x="144" y="0"/>
                    </a:lnTo>
                    <a:lnTo>
                      <a:pt x="144" y="18"/>
                    </a:lnTo>
                    <a:lnTo>
                      <a:pt x="114" y="14"/>
                    </a:lnTo>
                    <a:lnTo>
                      <a:pt x="107" y="29"/>
                    </a:lnTo>
                    <a:lnTo>
                      <a:pt x="87" y="33"/>
                    </a:lnTo>
                    <a:lnTo>
                      <a:pt x="82" y="55"/>
                    </a:lnTo>
                    <a:lnTo>
                      <a:pt x="53" y="82"/>
                    </a:lnTo>
                    <a:lnTo>
                      <a:pt x="40" y="118"/>
                    </a:lnTo>
                    <a:lnTo>
                      <a:pt x="45" y="133"/>
                    </a:lnTo>
                    <a:lnTo>
                      <a:pt x="16" y="144"/>
                    </a:lnTo>
                    <a:lnTo>
                      <a:pt x="14" y="193"/>
                    </a:lnTo>
                    <a:lnTo>
                      <a:pt x="22" y="202"/>
                    </a:lnTo>
                    <a:lnTo>
                      <a:pt x="14" y="212"/>
                    </a:lnTo>
                    <a:lnTo>
                      <a:pt x="17" y="233"/>
                    </a:lnTo>
                    <a:lnTo>
                      <a:pt x="0" y="25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1" name="Freeform 152"/>
              <p:cNvSpPr>
                <a:spLocks/>
              </p:cNvSpPr>
              <p:nvPr/>
            </p:nvSpPr>
            <p:spPr bwMode="auto">
              <a:xfrm>
                <a:off x="4460643" y="3090486"/>
                <a:ext cx="111984" cy="57545"/>
              </a:xfrm>
              <a:custGeom>
                <a:avLst/>
                <a:gdLst/>
                <a:ahLst/>
                <a:cxnLst>
                  <a:cxn ang="0">
                    <a:pos x="0" y="24"/>
                  </a:cxn>
                  <a:cxn ang="0">
                    <a:pos x="16" y="35"/>
                  </a:cxn>
                  <a:cxn ang="0">
                    <a:pos x="38" y="25"/>
                  </a:cxn>
                  <a:cxn ang="0">
                    <a:pos x="48" y="35"/>
                  </a:cxn>
                  <a:cxn ang="0">
                    <a:pos x="71" y="16"/>
                  </a:cxn>
                  <a:cxn ang="0">
                    <a:pos x="57" y="13"/>
                  </a:cxn>
                  <a:cxn ang="0">
                    <a:pos x="57" y="5"/>
                  </a:cxn>
                  <a:cxn ang="0">
                    <a:pos x="54" y="2"/>
                  </a:cxn>
                  <a:cxn ang="0">
                    <a:pos x="24" y="0"/>
                  </a:cxn>
                  <a:cxn ang="0">
                    <a:pos x="0" y="24"/>
                  </a:cxn>
                </a:cxnLst>
                <a:rect l="0" t="0" r="r" b="b"/>
                <a:pathLst>
                  <a:path w="72" h="36">
                    <a:moveTo>
                      <a:pt x="0" y="24"/>
                    </a:moveTo>
                    <a:lnTo>
                      <a:pt x="16" y="35"/>
                    </a:lnTo>
                    <a:lnTo>
                      <a:pt x="38" y="25"/>
                    </a:lnTo>
                    <a:lnTo>
                      <a:pt x="48" y="35"/>
                    </a:lnTo>
                    <a:lnTo>
                      <a:pt x="71" y="16"/>
                    </a:lnTo>
                    <a:lnTo>
                      <a:pt x="57" y="13"/>
                    </a:lnTo>
                    <a:lnTo>
                      <a:pt x="57" y="5"/>
                    </a:lnTo>
                    <a:lnTo>
                      <a:pt x="54" y="2"/>
                    </a:lnTo>
                    <a:lnTo>
                      <a:pt x="24" y="0"/>
                    </a:lnTo>
                    <a:lnTo>
                      <a:pt x="0" y="2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2" name="Freeform 158"/>
              <p:cNvSpPr>
                <a:spLocks/>
              </p:cNvSpPr>
              <p:nvPr/>
            </p:nvSpPr>
            <p:spPr bwMode="auto">
              <a:xfrm>
                <a:off x="4969369" y="3271343"/>
                <a:ext cx="68790" cy="55901"/>
              </a:xfrm>
              <a:custGeom>
                <a:avLst/>
                <a:gdLst/>
                <a:ahLst/>
                <a:cxnLst>
                  <a:cxn ang="0">
                    <a:pos x="0" y="23"/>
                  </a:cxn>
                  <a:cxn ang="0">
                    <a:pos x="5" y="1"/>
                  </a:cxn>
                  <a:cxn ang="0">
                    <a:pos x="30" y="0"/>
                  </a:cxn>
                  <a:cxn ang="0">
                    <a:pos x="44" y="16"/>
                  </a:cxn>
                  <a:cxn ang="0">
                    <a:pos x="24" y="17"/>
                  </a:cxn>
                  <a:cxn ang="0">
                    <a:pos x="1" y="34"/>
                  </a:cxn>
                  <a:cxn ang="0">
                    <a:pos x="12" y="24"/>
                  </a:cxn>
                  <a:cxn ang="0">
                    <a:pos x="0" y="23"/>
                  </a:cxn>
                </a:cxnLst>
                <a:rect l="0" t="0" r="r" b="b"/>
                <a:pathLst>
                  <a:path w="45" h="35">
                    <a:moveTo>
                      <a:pt x="0" y="23"/>
                    </a:moveTo>
                    <a:lnTo>
                      <a:pt x="5" y="1"/>
                    </a:lnTo>
                    <a:lnTo>
                      <a:pt x="30" y="0"/>
                    </a:lnTo>
                    <a:lnTo>
                      <a:pt x="44" y="16"/>
                    </a:lnTo>
                    <a:lnTo>
                      <a:pt x="24" y="17"/>
                    </a:lnTo>
                    <a:lnTo>
                      <a:pt x="1" y="34"/>
                    </a:lnTo>
                    <a:lnTo>
                      <a:pt x="12" y="24"/>
                    </a:lnTo>
                    <a:lnTo>
                      <a:pt x="0" y="2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3" name="Freeform 160"/>
              <p:cNvSpPr>
                <a:spLocks/>
              </p:cNvSpPr>
              <p:nvPr/>
            </p:nvSpPr>
            <p:spPr bwMode="auto">
              <a:xfrm>
                <a:off x="4054302" y="2840574"/>
                <a:ext cx="103985" cy="123312"/>
              </a:xfrm>
              <a:custGeom>
                <a:avLst/>
                <a:gdLst/>
                <a:ahLst/>
                <a:cxnLst>
                  <a:cxn ang="0">
                    <a:pos x="0" y="63"/>
                  </a:cxn>
                  <a:cxn ang="0">
                    <a:pos x="8" y="70"/>
                  </a:cxn>
                  <a:cxn ang="0">
                    <a:pos x="1" y="77"/>
                  </a:cxn>
                  <a:cxn ang="0">
                    <a:pos x="61" y="64"/>
                  </a:cxn>
                  <a:cxn ang="0">
                    <a:pos x="66" y="24"/>
                  </a:cxn>
                  <a:cxn ang="0">
                    <a:pos x="57" y="14"/>
                  </a:cxn>
                  <a:cxn ang="0">
                    <a:pos x="40" y="20"/>
                  </a:cxn>
                  <a:cxn ang="0">
                    <a:pos x="35" y="13"/>
                  </a:cxn>
                  <a:cxn ang="0">
                    <a:pos x="41" y="4"/>
                  </a:cxn>
                  <a:cxn ang="0">
                    <a:pos x="35" y="0"/>
                  </a:cxn>
                  <a:cxn ang="0">
                    <a:pos x="26" y="18"/>
                  </a:cxn>
                  <a:cxn ang="0">
                    <a:pos x="1" y="24"/>
                  </a:cxn>
                  <a:cxn ang="0">
                    <a:pos x="9" y="29"/>
                  </a:cxn>
                  <a:cxn ang="0">
                    <a:pos x="5" y="40"/>
                  </a:cxn>
                  <a:cxn ang="0">
                    <a:pos x="21" y="43"/>
                  </a:cxn>
                  <a:cxn ang="0">
                    <a:pos x="6" y="58"/>
                  </a:cxn>
                  <a:cxn ang="0">
                    <a:pos x="24" y="54"/>
                  </a:cxn>
                  <a:cxn ang="0">
                    <a:pos x="0" y="63"/>
                  </a:cxn>
                </a:cxnLst>
                <a:rect l="0" t="0" r="r" b="b"/>
                <a:pathLst>
                  <a:path w="67" h="78">
                    <a:moveTo>
                      <a:pt x="0" y="63"/>
                    </a:moveTo>
                    <a:lnTo>
                      <a:pt x="8" y="70"/>
                    </a:lnTo>
                    <a:lnTo>
                      <a:pt x="1" y="77"/>
                    </a:lnTo>
                    <a:lnTo>
                      <a:pt x="61" y="64"/>
                    </a:lnTo>
                    <a:lnTo>
                      <a:pt x="66" y="24"/>
                    </a:lnTo>
                    <a:lnTo>
                      <a:pt x="57" y="14"/>
                    </a:lnTo>
                    <a:lnTo>
                      <a:pt x="40" y="20"/>
                    </a:lnTo>
                    <a:lnTo>
                      <a:pt x="35" y="13"/>
                    </a:lnTo>
                    <a:lnTo>
                      <a:pt x="41" y="4"/>
                    </a:lnTo>
                    <a:lnTo>
                      <a:pt x="35" y="0"/>
                    </a:lnTo>
                    <a:lnTo>
                      <a:pt x="26" y="18"/>
                    </a:lnTo>
                    <a:lnTo>
                      <a:pt x="1" y="24"/>
                    </a:lnTo>
                    <a:lnTo>
                      <a:pt x="9" y="29"/>
                    </a:lnTo>
                    <a:lnTo>
                      <a:pt x="5" y="40"/>
                    </a:lnTo>
                    <a:lnTo>
                      <a:pt x="21" y="43"/>
                    </a:lnTo>
                    <a:lnTo>
                      <a:pt x="6" y="58"/>
                    </a:lnTo>
                    <a:lnTo>
                      <a:pt x="24" y="54"/>
                    </a:lnTo>
                    <a:lnTo>
                      <a:pt x="0" y="6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4" name="Freeform 161"/>
              <p:cNvSpPr>
                <a:spLocks/>
              </p:cNvSpPr>
              <p:nvPr/>
            </p:nvSpPr>
            <p:spPr bwMode="auto">
              <a:xfrm>
                <a:off x="4108694" y="2832354"/>
                <a:ext cx="67190" cy="47681"/>
              </a:xfrm>
              <a:custGeom>
                <a:avLst/>
                <a:gdLst/>
                <a:ahLst/>
                <a:cxnLst>
                  <a:cxn ang="0">
                    <a:pos x="0" y="18"/>
                  </a:cxn>
                  <a:cxn ang="0">
                    <a:pos x="5" y="25"/>
                  </a:cxn>
                  <a:cxn ang="0">
                    <a:pos x="23" y="19"/>
                  </a:cxn>
                  <a:cxn ang="0">
                    <a:pos x="31" y="29"/>
                  </a:cxn>
                  <a:cxn ang="0">
                    <a:pos x="42" y="18"/>
                  </a:cxn>
                  <a:cxn ang="0">
                    <a:pos x="32" y="3"/>
                  </a:cxn>
                  <a:cxn ang="0">
                    <a:pos x="12" y="0"/>
                  </a:cxn>
                  <a:cxn ang="0">
                    <a:pos x="6" y="9"/>
                  </a:cxn>
                  <a:cxn ang="0">
                    <a:pos x="0" y="18"/>
                  </a:cxn>
                </a:cxnLst>
                <a:rect l="0" t="0" r="r" b="b"/>
                <a:pathLst>
                  <a:path w="43" h="30">
                    <a:moveTo>
                      <a:pt x="0" y="18"/>
                    </a:moveTo>
                    <a:lnTo>
                      <a:pt x="5" y="25"/>
                    </a:lnTo>
                    <a:lnTo>
                      <a:pt x="23" y="19"/>
                    </a:lnTo>
                    <a:lnTo>
                      <a:pt x="31" y="29"/>
                    </a:lnTo>
                    <a:lnTo>
                      <a:pt x="42" y="18"/>
                    </a:lnTo>
                    <a:lnTo>
                      <a:pt x="32" y="3"/>
                    </a:lnTo>
                    <a:lnTo>
                      <a:pt x="12" y="0"/>
                    </a:lnTo>
                    <a:lnTo>
                      <a:pt x="6" y="9"/>
                    </a:lnTo>
                    <a:lnTo>
                      <a:pt x="0" y="1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5" name="Freeform 162"/>
              <p:cNvSpPr>
                <a:spLocks/>
              </p:cNvSpPr>
              <p:nvPr/>
            </p:nvSpPr>
            <p:spPr bwMode="auto">
              <a:xfrm>
                <a:off x="4134290" y="2725483"/>
                <a:ext cx="36795" cy="36171"/>
              </a:xfrm>
              <a:custGeom>
                <a:avLst/>
                <a:gdLst/>
                <a:ahLst/>
                <a:cxnLst>
                  <a:cxn ang="0">
                    <a:pos x="0" y="22"/>
                  </a:cxn>
                  <a:cxn ang="0">
                    <a:pos x="0" y="4"/>
                  </a:cxn>
                  <a:cxn ang="0">
                    <a:pos x="22" y="0"/>
                  </a:cxn>
                  <a:cxn ang="0">
                    <a:pos x="0" y="22"/>
                  </a:cxn>
                </a:cxnLst>
                <a:rect l="0" t="0" r="r" b="b"/>
                <a:pathLst>
                  <a:path w="23" h="23">
                    <a:moveTo>
                      <a:pt x="0" y="22"/>
                    </a:moveTo>
                    <a:lnTo>
                      <a:pt x="0" y="4"/>
                    </a:lnTo>
                    <a:lnTo>
                      <a:pt x="22" y="0"/>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6" name="Freeform 163"/>
              <p:cNvSpPr>
                <a:spLocks/>
              </p:cNvSpPr>
              <p:nvPr/>
            </p:nvSpPr>
            <p:spPr bwMode="auto">
              <a:xfrm>
                <a:off x="4143889" y="2748502"/>
                <a:ext cx="33595" cy="34527"/>
              </a:xfrm>
              <a:custGeom>
                <a:avLst/>
                <a:gdLst/>
                <a:ahLst/>
                <a:cxnLst>
                  <a:cxn ang="0">
                    <a:pos x="0" y="15"/>
                  </a:cxn>
                  <a:cxn ang="0">
                    <a:pos x="12" y="0"/>
                  </a:cxn>
                  <a:cxn ang="0">
                    <a:pos x="21" y="21"/>
                  </a:cxn>
                  <a:cxn ang="0">
                    <a:pos x="0" y="15"/>
                  </a:cxn>
                </a:cxnLst>
                <a:rect l="0" t="0" r="r" b="b"/>
                <a:pathLst>
                  <a:path w="22" h="22">
                    <a:moveTo>
                      <a:pt x="0" y="15"/>
                    </a:moveTo>
                    <a:lnTo>
                      <a:pt x="12" y="0"/>
                    </a:lnTo>
                    <a:lnTo>
                      <a:pt x="21" y="21"/>
                    </a:lnTo>
                    <a:lnTo>
                      <a:pt x="0" y="15"/>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7" name="Freeform 164"/>
              <p:cNvSpPr>
                <a:spLocks/>
              </p:cNvSpPr>
              <p:nvPr/>
            </p:nvSpPr>
            <p:spPr bwMode="auto">
              <a:xfrm>
                <a:off x="4158287" y="2715619"/>
                <a:ext cx="198371" cy="302525"/>
              </a:xfrm>
              <a:custGeom>
                <a:avLst/>
                <a:gdLst/>
                <a:ahLst/>
                <a:cxnLst>
                  <a:cxn ang="0">
                    <a:pos x="0" y="44"/>
                  </a:cxn>
                  <a:cxn ang="0">
                    <a:pos x="5" y="18"/>
                  </a:cxn>
                  <a:cxn ang="0">
                    <a:pos x="18" y="0"/>
                  </a:cxn>
                  <a:cxn ang="0">
                    <a:pos x="47" y="0"/>
                  </a:cxn>
                  <a:cxn ang="0">
                    <a:pos x="31" y="22"/>
                  </a:cxn>
                  <a:cxn ang="0">
                    <a:pos x="68" y="27"/>
                  </a:cxn>
                  <a:cxn ang="0">
                    <a:pos x="44" y="59"/>
                  </a:cxn>
                  <a:cxn ang="0">
                    <a:pos x="74" y="68"/>
                  </a:cxn>
                  <a:cxn ang="0">
                    <a:pos x="101" y="109"/>
                  </a:cxn>
                  <a:cxn ang="0">
                    <a:pos x="93" y="112"/>
                  </a:cxn>
                  <a:cxn ang="0">
                    <a:pos x="105" y="121"/>
                  </a:cxn>
                  <a:cxn ang="0">
                    <a:pos x="98" y="131"/>
                  </a:cxn>
                  <a:cxn ang="0">
                    <a:pos x="127" y="133"/>
                  </a:cxn>
                  <a:cxn ang="0">
                    <a:pos x="109" y="159"/>
                  </a:cxn>
                  <a:cxn ang="0">
                    <a:pos x="121" y="166"/>
                  </a:cxn>
                  <a:cxn ang="0">
                    <a:pos x="8" y="192"/>
                  </a:cxn>
                  <a:cxn ang="0">
                    <a:pos x="58" y="155"/>
                  </a:cxn>
                  <a:cxn ang="0">
                    <a:pos x="43" y="160"/>
                  </a:cxn>
                  <a:cxn ang="0">
                    <a:pos x="14" y="150"/>
                  </a:cxn>
                  <a:cxn ang="0">
                    <a:pos x="35" y="137"/>
                  </a:cxn>
                  <a:cxn ang="0">
                    <a:pos x="22" y="131"/>
                  </a:cxn>
                  <a:cxn ang="0">
                    <a:pos x="51" y="117"/>
                  </a:cxn>
                  <a:cxn ang="0">
                    <a:pos x="54" y="100"/>
                  </a:cxn>
                  <a:cxn ang="0">
                    <a:pos x="39" y="94"/>
                  </a:cxn>
                  <a:cxn ang="0">
                    <a:pos x="47" y="83"/>
                  </a:cxn>
                  <a:cxn ang="0">
                    <a:pos x="18" y="89"/>
                  </a:cxn>
                  <a:cxn ang="0">
                    <a:pos x="18" y="62"/>
                  </a:cxn>
                  <a:cxn ang="0">
                    <a:pos x="5" y="74"/>
                  </a:cxn>
                  <a:cxn ang="0">
                    <a:pos x="13" y="45"/>
                  </a:cxn>
                  <a:cxn ang="0">
                    <a:pos x="0" y="44"/>
                  </a:cxn>
                </a:cxnLst>
                <a:rect l="0" t="0" r="r" b="b"/>
                <a:pathLst>
                  <a:path w="128" h="193">
                    <a:moveTo>
                      <a:pt x="0" y="44"/>
                    </a:moveTo>
                    <a:lnTo>
                      <a:pt x="5" y="18"/>
                    </a:lnTo>
                    <a:lnTo>
                      <a:pt x="18" y="0"/>
                    </a:lnTo>
                    <a:lnTo>
                      <a:pt x="47" y="0"/>
                    </a:lnTo>
                    <a:lnTo>
                      <a:pt x="31" y="22"/>
                    </a:lnTo>
                    <a:lnTo>
                      <a:pt x="68" y="27"/>
                    </a:lnTo>
                    <a:lnTo>
                      <a:pt x="44" y="59"/>
                    </a:lnTo>
                    <a:lnTo>
                      <a:pt x="74" y="68"/>
                    </a:lnTo>
                    <a:lnTo>
                      <a:pt x="101" y="109"/>
                    </a:lnTo>
                    <a:lnTo>
                      <a:pt x="93" y="112"/>
                    </a:lnTo>
                    <a:lnTo>
                      <a:pt x="105" y="121"/>
                    </a:lnTo>
                    <a:lnTo>
                      <a:pt x="98" y="131"/>
                    </a:lnTo>
                    <a:lnTo>
                      <a:pt x="127" y="133"/>
                    </a:lnTo>
                    <a:lnTo>
                      <a:pt x="109" y="159"/>
                    </a:lnTo>
                    <a:lnTo>
                      <a:pt x="121" y="166"/>
                    </a:lnTo>
                    <a:lnTo>
                      <a:pt x="8" y="192"/>
                    </a:lnTo>
                    <a:lnTo>
                      <a:pt x="58" y="155"/>
                    </a:lnTo>
                    <a:lnTo>
                      <a:pt x="43" y="160"/>
                    </a:lnTo>
                    <a:lnTo>
                      <a:pt x="14" y="150"/>
                    </a:lnTo>
                    <a:lnTo>
                      <a:pt x="35" y="137"/>
                    </a:lnTo>
                    <a:lnTo>
                      <a:pt x="22" y="131"/>
                    </a:lnTo>
                    <a:lnTo>
                      <a:pt x="51" y="117"/>
                    </a:lnTo>
                    <a:lnTo>
                      <a:pt x="54" y="100"/>
                    </a:lnTo>
                    <a:lnTo>
                      <a:pt x="39" y="94"/>
                    </a:lnTo>
                    <a:lnTo>
                      <a:pt x="47" y="83"/>
                    </a:lnTo>
                    <a:lnTo>
                      <a:pt x="18" y="89"/>
                    </a:lnTo>
                    <a:lnTo>
                      <a:pt x="18" y="62"/>
                    </a:lnTo>
                    <a:lnTo>
                      <a:pt x="5" y="74"/>
                    </a:lnTo>
                    <a:lnTo>
                      <a:pt x="13" y="45"/>
                    </a:lnTo>
                    <a:lnTo>
                      <a:pt x="0" y="4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8" name="Freeform 181"/>
              <p:cNvSpPr>
                <a:spLocks/>
              </p:cNvSpPr>
              <p:nvPr/>
            </p:nvSpPr>
            <p:spPr bwMode="auto">
              <a:xfrm>
                <a:off x="4652615" y="3115148"/>
                <a:ext cx="238365" cy="189078"/>
              </a:xfrm>
              <a:custGeom>
                <a:avLst/>
                <a:gdLst/>
                <a:ahLst/>
                <a:cxnLst>
                  <a:cxn ang="0">
                    <a:pos x="0" y="28"/>
                  </a:cxn>
                  <a:cxn ang="0">
                    <a:pos x="0" y="9"/>
                  </a:cxn>
                  <a:cxn ang="0">
                    <a:pos x="39" y="0"/>
                  </a:cxn>
                  <a:cxn ang="0">
                    <a:pos x="71" y="24"/>
                  </a:cxn>
                  <a:cxn ang="0">
                    <a:pos x="106" y="17"/>
                  </a:cxn>
                  <a:cxn ang="0">
                    <a:pos x="148" y="54"/>
                  </a:cxn>
                  <a:cxn ang="0">
                    <a:pos x="143" y="93"/>
                  </a:cxn>
                  <a:cxn ang="0">
                    <a:pos x="153" y="110"/>
                  </a:cxn>
                  <a:cxn ang="0">
                    <a:pos x="120" y="119"/>
                  </a:cxn>
                  <a:cxn ang="0">
                    <a:pos x="105" y="86"/>
                  </a:cxn>
                  <a:cxn ang="0">
                    <a:pos x="93" y="100"/>
                  </a:cxn>
                  <a:cxn ang="0">
                    <a:pos x="39" y="67"/>
                  </a:cxn>
                  <a:cxn ang="0">
                    <a:pos x="14" y="33"/>
                  </a:cxn>
                  <a:cxn ang="0">
                    <a:pos x="1" y="40"/>
                  </a:cxn>
                  <a:cxn ang="0">
                    <a:pos x="0" y="28"/>
                  </a:cxn>
                </a:cxnLst>
                <a:rect l="0" t="0" r="r" b="b"/>
                <a:pathLst>
                  <a:path w="154" h="120">
                    <a:moveTo>
                      <a:pt x="0" y="28"/>
                    </a:moveTo>
                    <a:lnTo>
                      <a:pt x="0" y="9"/>
                    </a:lnTo>
                    <a:lnTo>
                      <a:pt x="39" y="0"/>
                    </a:lnTo>
                    <a:lnTo>
                      <a:pt x="71" y="24"/>
                    </a:lnTo>
                    <a:lnTo>
                      <a:pt x="106" y="17"/>
                    </a:lnTo>
                    <a:lnTo>
                      <a:pt x="148" y="54"/>
                    </a:lnTo>
                    <a:lnTo>
                      <a:pt x="143" y="93"/>
                    </a:lnTo>
                    <a:lnTo>
                      <a:pt x="153" y="110"/>
                    </a:lnTo>
                    <a:lnTo>
                      <a:pt x="120" y="119"/>
                    </a:lnTo>
                    <a:lnTo>
                      <a:pt x="105" y="86"/>
                    </a:lnTo>
                    <a:lnTo>
                      <a:pt x="93" y="100"/>
                    </a:lnTo>
                    <a:lnTo>
                      <a:pt x="39" y="67"/>
                    </a:lnTo>
                    <a:lnTo>
                      <a:pt x="14" y="33"/>
                    </a:lnTo>
                    <a:lnTo>
                      <a:pt x="1" y="40"/>
                    </a:lnTo>
                    <a:lnTo>
                      <a:pt x="0" y="2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09" name="Freeform 236"/>
              <p:cNvSpPr>
                <a:spLocks/>
              </p:cNvSpPr>
              <p:nvPr/>
            </p:nvSpPr>
            <p:spPr bwMode="auto">
              <a:xfrm>
                <a:off x="4895780" y="2822489"/>
                <a:ext cx="201571" cy="159483"/>
              </a:xfrm>
              <a:custGeom>
                <a:avLst/>
                <a:gdLst/>
                <a:ahLst/>
                <a:cxnLst>
                  <a:cxn ang="0">
                    <a:pos x="43" y="0"/>
                  </a:cxn>
                  <a:cxn ang="0">
                    <a:pos x="53" y="2"/>
                  </a:cxn>
                  <a:cxn ang="0">
                    <a:pos x="64" y="9"/>
                  </a:cxn>
                  <a:cxn ang="0">
                    <a:pos x="81" y="9"/>
                  </a:cxn>
                  <a:cxn ang="0">
                    <a:pos x="99" y="12"/>
                  </a:cxn>
                  <a:cxn ang="0">
                    <a:pos x="107" y="24"/>
                  </a:cxn>
                  <a:cxn ang="0">
                    <a:pos x="115" y="41"/>
                  </a:cxn>
                  <a:cxn ang="0">
                    <a:pos x="118" y="47"/>
                  </a:cxn>
                  <a:cxn ang="0">
                    <a:pos x="124" y="52"/>
                  </a:cxn>
                  <a:cxn ang="0">
                    <a:pos x="129" y="57"/>
                  </a:cxn>
                  <a:cxn ang="0">
                    <a:pos x="129" y="63"/>
                  </a:cxn>
                  <a:cxn ang="0">
                    <a:pos x="120" y="63"/>
                  </a:cxn>
                  <a:cxn ang="0">
                    <a:pos x="110" y="63"/>
                  </a:cxn>
                  <a:cxn ang="0">
                    <a:pos x="115" y="70"/>
                  </a:cxn>
                  <a:cxn ang="0">
                    <a:pos x="119" y="74"/>
                  </a:cxn>
                  <a:cxn ang="0">
                    <a:pos x="120" y="82"/>
                  </a:cxn>
                  <a:cxn ang="0">
                    <a:pos x="115" y="86"/>
                  </a:cxn>
                  <a:cxn ang="0">
                    <a:pos x="104" y="86"/>
                  </a:cxn>
                  <a:cxn ang="0">
                    <a:pos x="103" y="86"/>
                  </a:cxn>
                  <a:cxn ang="0">
                    <a:pos x="99" y="90"/>
                  </a:cxn>
                  <a:cxn ang="0">
                    <a:pos x="99" y="98"/>
                  </a:cxn>
                  <a:cxn ang="0">
                    <a:pos x="92" y="101"/>
                  </a:cxn>
                  <a:cxn ang="0">
                    <a:pos x="86" y="96"/>
                  </a:cxn>
                  <a:cxn ang="0">
                    <a:pos x="76" y="94"/>
                  </a:cxn>
                  <a:cxn ang="0">
                    <a:pos x="67" y="90"/>
                  </a:cxn>
                  <a:cxn ang="0">
                    <a:pos x="57" y="92"/>
                  </a:cxn>
                  <a:cxn ang="0">
                    <a:pos x="30" y="82"/>
                  </a:cxn>
                  <a:cxn ang="0">
                    <a:pos x="20" y="84"/>
                  </a:cxn>
                  <a:cxn ang="0">
                    <a:pos x="10" y="82"/>
                  </a:cxn>
                  <a:cxn ang="0">
                    <a:pos x="6" y="90"/>
                  </a:cxn>
                  <a:cxn ang="0">
                    <a:pos x="0" y="72"/>
                  </a:cxn>
                  <a:cxn ang="0">
                    <a:pos x="12" y="63"/>
                  </a:cxn>
                  <a:cxn ang="0">
                    <a:pos x="4" y="41"/>
                  </a:cxn>
                  <a:cxn ang="0">
                    <a:pos x="10" y="44"/>
                  </a:cxn>
                  <a:cxn ang="0">
                    <a:pos x="12" y="39"/>
                  </a:cxn>
                  <a:cxn ang="0">
                    <a:pos x="14" y="30"/>
                  </a:cxn>
                  <a:cxn ang="0">
                    <a:pos x="18" y="26"/>
                  </a:cxn>
                  <a:cxn ang="0">
                    <a:pos x="20" y="17"/>
                  </a:cxn>
                  <a:cxn ang="0">
                    <a:pos x="29" y="8"/>
                  </a:cxn>
                  <a:cxn ang="0">
                    <a:pos x="34" y="0"/>
                  </a:cxn>
                  <a:cxn ang="0">
                    <a:pos x="43" y="0"/>
                  </a:cxn>
                </a:cxnLst>
                <a:rect l="0" t="0" r="r" b="b"/>
                <a:pathLst>
                  <a:path w="130" h="102">
                    <a:moveTo>
                      <a:pt x="43" y="0"/>
                    </a:moveTo>
                    <a:lnTo>
                      <a:pt x="53" y="2"/>
                    </a:lnTo>
                    <a:lnTo>
                      <a:pt x="64" y="9"/>
                    </a:lnTo>
                    <a:lnTo>
                      <a:pt x="81" y="9"/>
                    </a:lnTo>
                    <a:lnTo>
                      <a:pt x="99" y="12"/>
                    </a:lnTo>
                    <a:lnTo>
                      <a:pt x="107" y="24"/>
                    </a:lnTo>
                    <a:lnTo>
                      <a:pt x="115" y="41"/>
                    </a:lnTo>
                    <a:lnTo>
                      <a:pt x="118" y="47"/>
                    </a:lnTo>
                    <a:lnTo>
                      <a:pt x="124" y="52"/>
                    </a:lnTo>
                    <a:lnTo>
                      <a:pt x="129" y="57"/>
                    </a:lnTo>
                    <a:lnTo>
                      <a:pt x="129" y="63"/>
                    </a:lnTo>
                    <a:lnTo>
                      <a:pt x="120" y="63"/>
                    </a:lnTo>
                    <a:lnTo>
                      <a:pt x="110" y="63"/>
                    </a:lnTo>
                    <a:lnTo>
                      <a:pt x="115" y="70"/>
                    </a:lnTo>
                    <a:lnTo>
                      <a:pt x="119" y="74"/>
                    </a:lnTo>
                    <a:lnTo>
                      <a:pt x="120" y="82"/>
                    </a:lnTo>
                    <a:lnTo>
                      <a:pt x="115" y="86"/>
                    </a:lnTo>
                    <a:lnTo>
                      <a:pt x="104" y="86"/>
                    </a:lnTo>
                    <a:lnTo>
                      <a:pt x="103" y="86"/>
                    </a:lnTo>
                    <a:lnTo>
                      <a:pt x="99" y="90"/>
                    </a:lnTo>
                    <a:lnTo>
                      <a:pt x="99" y="98"/>
                    </a:lnTo>
                    <a:lnTo>
                      <a:pt x="92" y="101"/>
                    </a:lnTo>
                    <a:lnTo>
                      <a:pt x="86" y="96"/>
                    </a:lnTo>
                    <a:lnTo>
                      <a:pt x="76" y="94"/>
                    </a:lnTo>
                    <a:lnTo>
                      <a:pt x="67" y="90"/>
                    </a:lnTo>
                    <a:lnTo>
                      <a:pt x="57" y="92"/>
                    </a:lnTo>
                    <a:lnTo>
                      <a:pt x="30" y="82"/>
                    </a:lnTo>
                    <a:lnTo>
                      <a:pt x="20" y="84"/>
                    </a:lnTo>
                    <a:lnTo>
                      <a:pt x="10" y="82"/>
                    </a:lnTo>
                    <a:lnTo>
                      <a:pt x="6" y="90"/>
                    </a:lnTo>
                    <a:lnTo>
                      <a:pt x="0" y="72"/>
                    </a:lnTo>
                    <a:lnTo>
                      <a:pt x="12" y="63"/>
                    </a:lnTo>
                    <a:lnTo>
                      <a:pt x="4" y="41"/>
                    </a:lnTo>
                    <a:lnTo>
                      <a:pt x="10" y="44"/>
                    </a:lnTo>
                    <a:lnTo>
                      <a:pt x="12" y="39"/>
                    </a:lnTo>
                    <a:lnTo>
                      <a:pt x="14" y="30"/>
                    </a:lnTo>
                    <a:lnTo>
                      <a:pt x="18" y="26"/>
                    </a:lnTo>
                    <a:lnTo>
                      <a:pt x="20" y="17"/>
                    </a:lnTo>
                    <a:lnTo>
                      <a:pt x="29" y="8"/>
                    </a:lnTo>
                    <a:lnTo>
                      <a:pt x="34" y="0"/>
                    </a:lnTo>
                    <a:lnTo>
                      <a:pt x="43" y="0"/>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10" name="Freeform 237"/>
              <p:cNvSpPr>
                <a:spLocks/>
              </p:cNvSpPr>
              <p:nvPr/>
            </p:nvSpPr>
            <p:spPr bwMode="auto">
              <a:xfrm>
                <a:off x="4866984" y="2937580"/>
                <a:ext cx="444736" cy="258132"/>
              </a:xfrm>
              <a:custGeom>
                <a:avLst/>
                <a:gdLst/>
                <a:ahLst/>
                <a:cxnLst>
                  <a:cxn ang="0">
                    <a:pos x="146" y="5"/>
                  </a:cxn>
                  <a:cxn ang="0">
                    <a:pos x="161" y="0"/>
                  </a:cxn>
                  <a:cxn ang="0">
                    <a:pos x="179" y="9"/>
                  </a:cxn>
                  <a:cxn ang="0">
                    <a:pos x="185" y="22"/>
                  </a:cxn>
                  <a:cxn ang="0">
                    <a:pos x="206" y="35"/>
                  </a:cxn>
                  <a:cxn ang="0">
                    <a:pos x="233" y="52"/>
                  </a:cxn>
                  <a:cxn ang="0">
                    <a:pos x="251" y="52"/>
                  </a:cxn>
                  <a:cxn ang="0">
                    <a:pos x="278" y="60"/>
                  </a:cxn>
                  <a:cxn ang="0">
                    <a:pos x="272" y="88"/>
                  </a:cxn>
                  <a:cxn ang="0">
                    <a:pos x="247" y="113"/>
                  </a:cxn>
                  <a:cxn ang="0">
                    <a:pos x="211" y="133"/>
                  </a:cxn>
                  <a:cxn ang="0">
                    <a:pos x="212" y="144"/>
                  </a:cxn>
                  <a:cxn ang="0">
                    <a:pos x="194" y="163"/>
                  </a:cxn>
                  <a:cxn ang="0">
                    <a:pos x="189" y="130"/>
                  </a:cxn>
                  <a:cxn ang="0">
                    <a:pos x="160" y="127"/>
                  </a:cxn>
                  <a:cxn ang="0">
                    <a:pos x="158" y="117"/>
                  </a:cxn>
                  <a:cxn ang="0">
                    <a:pos x="122" y="145"/>
                  </a:cxn>
                  <a:cxn ang="0">
                    <a:pos x="109" y="129"/>
                  </a:cxn>
                  <a:cxn ang="0">
                    <a:pos x="119" y="118"/>
                  </a:cxn>
                  <a:cxn ang="0">
                    <a:pos x="126" y="110"/>
                  </a:cxn>
                  <a:cxn ang="0">
                    <a:pos x="113" y="92"/>
                  </a:cxn>
                  <a:cxn ang="0">
                    <a:pos x="87" y="83"/>
                  </a:cxn>
                  <a:cxn ang="0">
                    <a:pos x="44" y="88"/>
                  </a:cxn>
                  <a:cxn ang="0">
                    <a:pos x="10" y="91"/>
                  </a:cxn>
                  <a:cxn ang="0">
                    <a:pos x="6" y="67"/>
                  </a:cxn>
                  <a:cxn ang="0">
                    <a:pos x="30" y="36"/>
                  </a:cxn>
                  <a:cxn ang="0">
                    <a:pos x="25" y="13"/>
                  </a:cxn>
                  <a:cxn ang="0">
                    <a:pos x="39" y="12"/>
                  </a:cxn>
                  <a:cxn ang="0">
                    <a:pos x="63" y="14"/>
                  </a:cxn>
                  <a:cxn ang="0">
                    <a:pos x="86" y="17"/>
                  </a:cxn>
                  <a:cxn ang="0">
                    <a:pos x="105" y="24"/>
                  </a:cxn>
                  <a:cxn ang="0">
                    <a:pos x="118" y="25"/>
                  </a:cxn>
                  <a:cxn ang="0">
                    <a:pos x="122" y="13"/>
                  </a:cxn>
                  <a:cxn ang="0">
                    <a:pos x="138" y="12"/>
                  </a:cxn>
                </a:cxnLst>
                <a:rect l="0" t="0" r="r" b="b"/>
                <a:pathLst>
                  <a:path w="288" h="164">
                    <a:moveTo>
                      <a:pt x="142" y="6"/>
                    </a:moveTo>
                    <a:lnTo>
                      <a:pt x="146" y="5"/>
                    </a:lnTo>
                    <a:lnTo>
                      <a:pt x="154" y="1"/>
                    </a:lnTo>
                    <a:lnTo>
                      <a:pt x="161" y="0"/>
                    </a:lnTo>
                    <a:lnTo>
                      <a:pt x="173" y="1"/>
                    </a:lnTo>
                    <a:lnTo>
                      <a:pt x="179" y="9"/>
                    </a:lnTo>
                    <a:lnTo>
                      <a:pt x="181" y="20"/>
                    </a:lnTo>
                    <a:lnTo>
                      <a:pt x="185" y="22"/>
                    </a:lnTo>
                    <a:lnTo>
                      <a:pt x="192" y="21"/>
                    </a:lnTo>
                    <a:lnTo>
                      <a:pt x="206" y="35"/>
                    </a:lnTo>
                    <a:lnTo>
                      <a:pt x="214" y="45"/>
                    </a:lnTo>
                    <a:lnTo>
                      <a:pt x="233" y="52"/>
                    </a:lnTo>
                    <a:lnTo>
                      <a:pt x="245" y="55"/>
                    </a:lnTo>
                    <a:lnTo>
                      <a:pt x="251" y="52"/>
                    </a:lnTo>
                    <a:lnTo>
                      <a:pt x="264" y="57"/>
                    </a:lnTo>
                    <a:lnTo>
                      <a:pt x="278" y="60"/>
                    </a:lnTo>
                    <a:lnTo>
                      <a:pt x="287" y="84"/>
                    </a:lnTo>
                    <a:lnTo>
                      <a:pt x="272" y="88"/>
                    </a:lnTo>
                    <a:lnTo>
                      <a:pt x="269" y="101"/>
                    </a:lnTo>
                    <a:lnTo>
                      <a:pt x="247" y="113"/>
                    </a:lnTo>
                    <a:lnTo>
                      <a:pt x="214" y="122"/>
                    </a:lnTo>
                    <a:lnTo>
                      <a:pt x="211" y="133"/>
                    </a:lnTo>
                    <a:lnTo>
                      <a:pt x="196" y="129"/>
                    </a:lnTo>
                    <a:lnTo>
                      <a:pt x="212" y="144"/>
                    </a:lnTo>
                    <a:lnTo>
                      <a:pt x="231" y="146"/>
                    </a:lnTo>
                    <a:lnTo>
                      <a:pt x="194" y="163"/>
                    </a:lnTo>
                    <a:lnTo>
                      <a:pt x="172" y="145"/>
                    </a:lnTo>
                    <a:lnTo>
                      <a:pt x="189" y="130"/>
                    </a:lnTo>
                    <a:lnTo>
                      <a:pt x="172" y="127"/>
                    </a:lnTo>
                    <a:lnTo>
                      <a:pt x="160" y="127"/>
                    </a:lnTo>
                    <a:lnTo>
                      <a:pt x="163" y="115"/>
                    </a:lnTo>
                    <a:lnTo>
                      <a:pt x="158" y="117"/>
                    </a:lnTo>
                    <a:lnTo>
                      <a:pt x="132" y="123"/>
                    </a:lnTo>
                    <a:lnTo>
                      <a:pt x="122" y="145"/>
                    </a:lnTo>
                    <a:lnTo>
                      <a:pt x="105" y="144"/>
                    </a:lnTo>
                    <a:lnTo>
                      <a:pt x="109" y="129"/>
                    </a:lnTo>
                    <a:lnTo>
                      <a:pt x="110" y="122"/>
                    </a:lnTo>
                    <a:lnTo>
                      <a:pt x="119" y="118"/>
                    </a:lnTo>
                    <a:lnTo>
                      <a:pt x="125" y="114"/>
                    </a:lnTo>
                    <a:lnTo>
                      <a:pt x="126" y="110"/>
                    </a:lnTo>
                    <a:lnTo>
                      <a:pt x="119" y="107"/>
                    </a:lnTo>
                    <a:lnTo>
                      <a:pt x="113" y="92"/>
                    </a:lnTo>
                    <a:lnTo>
                      <a:pt x="101" y="83"/>
                    </a:lnTo>
                    <a:lnTo>
                      <a:pt x="87" y="83"/>
                    </a:lnTo>
                    <a:lnTo>
                      <a:pt x="70" y="87"/>
                    </a:lnTo>
                    <a:lnTo>
                      <a:pt x="44" y="88"/>
                    </a:lnTo>
                    <a:lnTo>
                      <a:pt x="30" y="91"/>
                    </a:lnTo>
                    <a:lnTo>
                      <a:pt x="10" y="91"/>
                    </a:lnTo>
                    <a:lnTo>
                      <a:pt x="0" y="82"/>
                    </a:lnTo>
                    <a:lnTo>
                      <a:pt x="6" y="67"/>
                    </a:lnTo>
                    <a:lnTo>
                      <a:pt x="18" y="52"/>
                    </a:lnTo>
                    <a:lnTo>
                      <a:pt x="30" y="36"/>
                    </a:lnTo>
                    <a:lnTo>
                      <a:pt x="25" y="17"/>
                    </a:lnTo>
                    <a:lnTo>
                      <a:pt x="25" y="13"/>
                    </a:lnTo>
                    <a:lnTo>
                      <a:pt x="29" y="9"/>
                    </a:lnTo>
                    <a:lnTo>
                      <a:pt x="39" y="12"/>
                    </a:lnTo>
                    <a:lnTo>
                      <a:pt x="49" y="9"/>
                    </a:lnTo>
                    <a:lnTo>
                      <a:pt x="63" y="14"/>
                    </a:lnTo>
                    <a:lnTo>
                      <a:pt x="76" y="20"/>
                    </a:lnTo>
                    <a:lnTo>
                      <a:pt x="86" y="17"/>
                    </a:lnTo>
                    <a:lnTo>
                      <a:pt x="95" y="21"/>
                    </a:lnTo>
                    <a:lnTo>
                      <a:pt x="105" y="24"/>
                    </a:lnTo>
                    <a:lnTo>
                      <a:pt x="111" y="28"/>
                    </a:lnTo>
                    <a:lnTo>
                      <a:pt x="118" y="25"/>
                    </a:lnTo>
                    <a:lnTo>
                      <a:pt x="118" y="17"/>
                    </a:lnTo>
                    <a:lnTo>
                      <a:pt x="122" y="13"/>
                    </a:lnTo>
                    <a:lnTo>
                      <a:pt x="134" y="13"/>
                    </a:lnTo>
                    <a:lnTo>
                      <a:pt x="138" y="12"/>
                    </a:lnTo>
                    <a:lnTo>
                      <a:pt x="142" y="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sp>
            <p:nvSpPr>
              <p:cNvPr id="611" name="Freeform 238"/>
              <p:cNvSpPr>
                <a:spLocks/>
              </p:cNvSpPr>
              <p:nvPr/>
            </p:nvSpPr>
            <p:spPr bwMode="auto">
              <a:xfrm>
                <a:off x="4980568" y="3067468"/>
                <a:ext cx="86387" cy="95361"/>
              </a:xfrm>
              <a:custGeom>
                <a:avLst/>
                <a:gdLst/>
                <a:ahLst/>
                <a:cxnLst>
                  <a:cxn ang="0">
                    <a:pos x="12" y="16"/>
                  </a:cxn>
                  <a:cxn ang="0">
                    <a:pos x="18" y="24"/>
                  </a:cxn>
                  <a:cxn ang="0">
                    <a:pos x="22" y="31"/>
                  </a:cxn>
                  <a:cxn ang="0">
                    <a:pos x="25" y="60"/>
                  </a:cxn>
                  <a:cxn ang="0">
                    <a:pos x="31" y="60"/>
                  </a:cxn>
                  <a:cxn ang="0">
                    <a:pos x="35" y="46"/>
                  </a:cxn>
                  <a:cxn ang="0">
                    <a:pos x="36" y="38"/>
                  </a:cxn>
                  <a:cxn ang="0">
                    <a:pos x="49" y="34"/>
                  </a:cxn>
                  <a:cxn ang="0">
                    <a:pos x="54" y="27"/>
                  </a:cxn>
                  <a:cxn ang="0">
                    <a:pos x="47" y="25"/>
                  </a:cxn>
                  <a:cxn ang="0">
                    <a:pos x="39" y="9"/>
                  </a:cxn>
                  <a:cxn ang="0">
                    <a:pos x="28" y="0"/>
                  </a:cxn>
                  <a:cxn ang="0">
                    <a:pos x="13" y="0"/>
                  </a:cxn>
                  <a:cxn ang="0">
                    <a:pos x="0" y="1"/>
                  </a:cxn>
                  <a:cxn ang="0">
                    <a:pos x="12" y="16"/>
                  </a:cxn>
                </a:cxnLst>
                <a:rect l="0" t="0" r="r" b="b"/>
                <a:pathLst>
                  <a:path w="55" h="61">
                    <a:moveTo>
                      <a:pt x="12" y="16"/>
                    </a:moveTo>
                    <a:lnTo>
                      <a:pt x="18" y="24"/>
                    </a:lnTo>
                    <a:lnTo>
                      <a:pt x="22" y="31"/>
                    </a:lnTo>
                    <a:lnTo>
                      <a:pt x="25" y="60"/>
                    </a:lnTo>
                    <a:lnTo>
                      <a:pt x="31" y="60"/>
                    </a:lnTo>
                    <a:lnTo>
                      <a:pt x="35" y="46"/>
                    </a:lnTo>
                    <a:lnTo>
                      <a:pt x="36" y="38"/>
                    </a:lnTo>
                    <a:lnTo>
                      <a:pt x="49" y="34"/>
                    </a:lnTo>
                    <a:lnTo>
                      <a:pt x="54" y="27"/>
                    </a:lnTo>
                    <a:lnTo>
                      <a:pt x="47" y="25"/>
                    </a:lnTo>
                    <a:lnTo>
                      <a:pt x="39" y="9"/>
                    </a:lnTo>
                    <a:lnTo>
                      <a:pt x="28" y="0"/>
                    </a:lnTo>
                    <a:lnTo>
                      <a:pt x="13" y="0"/>
                    </a:lnTo>
                    <a:lnTo>
                      <a:pt x="0" y="1"/>
                    </a:lnTo>
                    <a:lnTo>
                      <a:pt x="12" y="1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p>
                <a:endParaRPr lang="en-US" dirty="0"/>
              </a:p>
            </p:txBody>
          </p:sp>
        </p:grpSp>
      </p:grpSp>
      <p:grpSp>
        <p:nvGrpSpPr>
          <p:cNvPr id="5" name="Group 611"/>
          <p:cNvGrpSpPr/>
          <p:nvPr/>
        </p:nvGrpSpPr>
        <p:grpSpPr>
          <a:xfrm>
            <a:off x="6814204" y="3348750"/>
            <a:ext cx="1383470" cy="911274"/>
            <a:chOff x="7162652" y="4465000"/>
            <a:chExt cx="1649361" cy="1215032"/>
          </a:xfrm>
          <a:solidFill>
            <a:schemeClr val="accent5">
              <a:lumMod val="20000"/>
              <a:lumOff val="80000"/>
            </a:schemeClr>
          </a:solidFill>
          <a:effectLst/>
        </p:grpSpPr>
        <p:sp>
          <p:nvSpPr>
            <p:cNvPr id="613" name="Freeform 9"/>
            <p:cNvSpPr>
              <a:spLocks/>
            </p:cNvSpPr>
            <p:nvPr/>
          </p:nvSpPr>
          <p:spPr bwMode="auto">
            <a:xfrm>
              <a:off x="7162652" y="4673808"/>
              <a:ext cx="1019052" cy="776042"/>
            </a:xfrm>
            <a:custGeom>
              <a:avLst/>
              <a:gdLst/>
              <a:ahLst/>
              <a:cxnLst>
                <a:cxn ang="0">
                  <a:pos x="10" y="262"/>
                </a:cxn>
                <a:cxn ang="0">
                  <a:pos x="17" y="256"/>
                </a:cxn>
                <a:cxn ang="0">
                  <a:pos x="12" y="184"/>
                </a:cxn>
                <a:cxn ang="0">
                  <a:pos x="57" y="163"/>
                </a:cxn>
                <a:cxn ang="0">
                  <a:pos x="149" y="121"/>
                </a:cxn>
                <a:cxn ang="0">
                  <a:pos x="157" y="93"/>
                </a:cxn>
                <a:cxn ang="0">
                  <a:pos x="168" y="90"/>
                </a:cxn>
                <a:cxn ang="0">
                  <a:pos x="184" y="79"/>
                </a:cxn>
                <a:cxn ang="0">
                  <a:pos x="234" y="56"/>
                </a:cxn>
                <a:cxn ang="0">
                  <a:pos x="250" y="67"/>
                </a:cxn>
                <a:cxn ang="0">
                  <a:pos x="262" y="59"/>
                </a:cxn>
                <a:cxn ang="0">
                  <a:pos x="316" y="22"/>
                </a:cxn>
                <a:cxn ang="0">
                  <a:pos x="381" y="26"/>
                </a:cxn>
                <a:cxn ang="0">
                  <a:pos x="439" y="115"/>
                </a:cxn>
                <a:cxn ang="0">
                  <a:pos x="466" y="22"/>
                </a:cxn>
                <a:cxn ang="0">
                  <a:pos x="498" y="57"/>
                </a:cxn>
                <a:cxn ang="0">
                  <a:pos x="542" y="137"/>
                </a:cxn>
                <a:cxn ang="0">
                  <a:pos x="595" y="196"/>
                </a:cxn>
                <a:cxn ang="0">
                  <a:pos x="614" y="214"/>
                </a:cxn>
                <a:cxn ang="0">
                  <a:pos x="658" y="295"/>
                </a:cxn>
                <a:cxn ang="0">
                  <a:pos x="621" y="388"/>
                </a:cxn>
                <a:cxn ang="0">
                  <a:pos x="563" y="469"/>
                </a:cxn>
                <a:cxn ang="0">
                  <a:pos x="542" y="492"/>
                </a:cxn>
                <a:cxn ang="0">
                  <a:pos x="493" y="485"/>
                </a:cxn>
                <a:cxn ang="0">
                  <a:pos x="438" y="459"/>
                </a:cxn>
                <a:cxn ang="0">
                  <a:pos x="407" y="425"/>
                </a:cxn>
                <a:cxn ang="0">
                  <a:pos x="400" y="417"/>
                </a:cxn>
                <a:cxn ang="0">
                  <a:pos x="401" y="370"/>
                </a:cxn>
                <a:cxn ang="0">
                  <a:pos x="358" y="405"/>
                </a:cxn>
                <a:cxn ang="0">
                  <a:pos x="296" y="350"/>
                </a:cxn>
                <a:cxn ang="0">
                  <a:pos x="172" y="392"/>
                </a:cxn>
                <a:cxn ang="0">
                  <a:pos x="78" y="416"/>
                </a:cxn>
                <a:cxn ang="0">
                  <a:pos x="41" y="353"/>
                </a:cxn>
              </a:cxnLst>
              <a:rect l="0" t="0" r="r" b="b"/>
              <a:pathLst>
                <a:path w="659" h="493">
                  <a:moveTo>
                    <a:pt x="0" y="258"/>
                  </a:moveTo>
                  <a:lnTo>
                    <a:pt x="10" y="262"/>
                  </a:lnTo>
                  <a:lnTo>
                    <a:pt x="4" y="248"/>
                  </a:lnTo>
                  <a:lnTo>
                    <a:pt x="17" y="256"/>
                  </a:lnTo>
                  <a:lnTo>
                    <a:pt x="4" y="229"/>
                  </a:lnTo>
                  <a:lnTo>
                    <a:pt x="12" y="184"/>
                  </a:lnTo>
                  <a:lnTo>
                    <a:pt x="16" y="196"/>
                  </a:lnTo>
                  <a:lnTo>
                    <a:pt x="57" y="163"/>
                  </a:lnTo>
                  <a:lnTo>
                    <a:pt x="125" y="146"/>
                  </a:lnTo>
                  <a:lnTo>
                    <a:pt x="149" y="121"/>
                  </a:lnTo>
                  <a:lnTo>
                    <a:pt x="148" y="105"/>
                  </a:lnTo>
                  <a:lnTo>
                    <a:pt x="157" y="93"/>
                  </a:lnTo>
                  <a:lnTo>
                    <a:pt x="168" y="111"/>
                  </a:lnTo>
                  <a:lnTo>
                    <a:pt x="168" y="90"/>
                  </a:lnTo>
                  <a:lnTo>
                    <a:pt x="183" y="95"/>
                  </a:lnTo>
                  <a:lnTo>
                    <a:pt x="184" y="79"/>
                  </a:lnTo>
                  <a:lnTo>
                    <a:pt x="208" y="55"/>
                  </a:lnTo>
                  <a:lnTo>
                    <a:pt x="234" y="56"/>
                  </a:lnTo>
                  <a:lnTo>
                    <a:pt x="240" y="80"/>
                  </a:lnTo>
                  <a:lnTo>
                    <a:pt x="250" y="67"/>
                  </a:lnTo>
                  <a:lnTo>
                    <a:pt x="269" y="75"/>
                  </a:lnTo>
                  <a:lnTo>
                    <a:pt x="262" y="59"/>
                  </a:lnTo>
                  <a:lnTo>
                    <a:pt x="277" y="33"/>
                  </a:lnTo>
                  <a:lnTo>
                    <a:pt x="316" y="22"/>
                  </a:lnTo>
                  <a:lnTo>
                    <a:pt x="307" y="6"/>
                  </a:lnTo>
                  <a:lnTo>
                    <a:pt x="381" y="26"/>
                  </a:lnTo>
                  <a:lnTo>
                    <a:pt x="365" y="71"/>
                  </a:lnTo>
                  <a:lnTo>
                    <a:pt x="439" y="115"/>
                  </a:lnTo>
                  <a:lnTo>
                    <a:pt x="458" y="98"/>
                  </a:lnTo>
                  <a:lnTo>
                    <a:pt x="466" y="22"/>
                  </a:lnTo>
                  <a:lnTo>
                    <a:pt x="484" y="0"/>
                  </a:lnTo>
                  <a:lnTo>
                    <a:pt x="498" y="57"/>
                  </a:lnTo>
                  <a:lnTo>
                    <a:pt x="524" y="71"/>
                  </a:lnTo>
                  <a:lnTo>
                    <a:pt x="542" y="137"/>
                  </a:lnTo>
                  <a:lnTo>
                    <a:pt x="582" y="159"/>
                  </a:lnTo>
                  <a:lnTo>
                    <a:pt x="595" y="196"/>
                  </a:lnTo>
                  <a:lnTo>
                    <a:pt x="612" y="194"/>
                  </a:lnTo>
                  <a:lnTo>
                    <a:pt x="614" y="214"/>
                  </a:lnTo>
                  <a:lnTo>
                    <a:pt x="647" y="242"/>
                  </a:lnTo>
                  <a:lnTo>
                    <a:pt x="658" y="295"/>
                  </a:lnTo>
                  <a:lnTo>
                    <a:pt x="651" y="345"/>
                  </a:lnTo>
                  <a:lnTo>
                    <a:pt x="621" y="388"/>
                  </a:lnTo>
                  <a:lnTo>
                    <a:pt x="601" y="462"/>
                  </a:lnTo>
                  <a:lnTo>
                    <a:pt x="563" y="469"/>
                  </a:lnTo>
                  <a:lnTo>
                    <a:pt x="540" y="482"/>
                  </a:lnTo>
                  <a:lnTo>
                    <a:pt x="542" y="492"/>
                  </a:lnTo>
                  <a:lnTo>
                    <a:pt x="519" y="466"/>
                  </a:lnTo>
                  <a:lnTo>
                    <a:pt x="493" y="485"/>
                  </a:lnTo>
                  <a:lnTo>
                    <a:pt x="462" y="477"/>
                  </a:lnTo>
                  <a:lnTo>
                    <a:pt x="438" y="459"/>
                  </a:lnTo>
                  <a:lnTo>
                    <a:pt x="426" y="421"/>
                  </a:lnTo>
                  <a:lnTo>
                    <a:pt x="407" y="425"/>
                  </a:lnTo>
                  <a:lnTo>
                    <a:pt x="407" y="401"/>
                  </a:lnTo>
                  <a:lnTo>
                    <a:pt x="400" y="417"/>
                  </a:lnTo>
                  <a:lnTo>
                    <a:pt x="386" y="417"/>
                  </a:lnTo>
                  <a:lnTo>
                    <a:pt x="401" y="370"/>
                  </a:lnTo>
                  <a:lnTo>
                    <a:pt x="372" y="415"/>
                  </a:lnTo>
                  <a:lnTo>
                    <a:pt x="358" y="405"/>
                  </a:lnTo>
                  <a:lnTo>
                    <a:pt x="345" y="370"/>
                  </a:lnTo>
                  <a:lnTo>
                    <a:pt x="296" y="350"/>
                  </a:lnTo>
                  <a:lnTo>
                    <a:pt x="208" y="366"/>
                  </a:lnTo>
                  <a:lnTo>
                    <a:pt x="172" y="392"/>
                  </a:lnTo>
                  <a:lnTo>
                    <a:pt x="111" y="393"/>
                  </a:lnTo>
                  <a:lnTo>
                    <a:pt x="78" y="416"/>
                  </a:lnTo>
                  <a:lnTo>
                    <a:pt x="32" y="400"/>
                  </a:lnTo>
                  <a:lnTo>
                    <a:pt x="41" y="353"/>
                  </a:lnTo>
                  <a:lnTo>
                    <a:pt x="0" y="258"/>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sp>
          <p:nvSpPr>
            <p:cNvPr id="614" name="Freeform 10"/>
            <p:cNvSpPr>
              <a:spLocks/>
            </p:cNvSpPr>
            <p:nvPr/>
          </p:nvSpPr>
          <p:spPr bwMode="auto">
            <a:xfrm>
              <a:off x="7962536" y="5492598"/>
              <a:ext cx="87987" cy="88784"/>
            </a:xfrm>
            <a:custGeom>
              <a:avLst/>
              <a:gdLst/>
              <a:ahLst/>
              <a:cxnLst>
                <a:cxn ang="0">
                  <a:pos x="0" y="9"/>
                </a:cxn>
                <a:cxn ang="0">
                  <a:pos x="0" y="0"/>
                </a:cxn>
                <a:cxn ang="0">
                  <a:pos x="29" y="8"/>
                </a:cxn>
                <a:cxn ang="0">
                  <a:pos x="50" y="1"/>
                </a:cxn>
                <a:cxn ang="0">
                  <a:pos x="56" y="15"/>
                </a:cxn>
                <a:cxn ang="0">
                  <a:pos x="56" y="31"/>
                </a:cxn>
                <a:cxn ang="0">
                  <a:pos x="34" y="56"/>
                </a:cxn>
                <a:cxn ang="0">
                  <a:pos x="20" y="54"/>
                </a:cxn>
                <a:cxn ang="0">
                  <a:pos x="0" y="9"/>
                </a:cxn>
              </a:cxnLst>
              <a:rect l="0" t="0" r="r" b="b"/>
              <a:pathLst>
                <a:path w="57" h="57">
                  <a:moveTo>
                    <a:pt x="0" y="9"/>
                  </a:moveTo>
                  <a:lnTo>
                    <a:pt x="0" y="0"/>
                  </a:lnTo>
                  <a:lnTo>
                    <a:pt x="29" y="8"/>
                  </a:lnTo>
                  <a:lnTo>
                    <a:pt x="50" y="1"/>
                  </a:lnTo>
                  <a:lnTo>
                    <a:pt x="56" y="15"/>
                  </a:lnTo>
                  <a:lnTo>
                    <a:pt x="56" y="31"/>
                  </a:lnTo>
                  <a:lnTo>
                    <a:pt x="34" y="56"/>
                  </a:lnTo>
                  <a:lnTo>
                    <a:pt x="20" y="54"/>
                  </a:lnTo>
                  <a:lnTo>
                    <a:pt x="0" y="9"/>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sp>
          <p:nvSpPr>
            <p:cNvPr id="615" name="Freeform 111"/>
            <p:cNvSpPr>
              <a:spLocks/>
            </p:cNvSpPr>
            <p:nvPr/>
          </p:nvSpPr>
          <p:spPr bwMode="auto">
            <a:xfrm>
              <a:off x="8511257" y="5492598"/>
              <a:ext cx="195172" cy="187434"/>
            </a:xfrm>
            <a:custGeom>
              <a:avLst/>
              <a:gdLst/>
              <a:ahLst/>
              <a:cxnLst>
                <a:cxn ang="0">
                  <a:pos x="0" y="103"/>
                </a:cxn>
                <a:cxn ang="0">
                  <a:pos x="25" y="67"/>
                </a:cxn>
                <a:cxn ang="0">
                  <a:pos x="71" y="40"/>
                </a:cxn>
                <a:cxn ang="0">
                  <a:pos x="94" y="0"/>
                </a:cxn>
                <a:cxn ang="0">
                  <a:pos x="107" y="12"/>
                </a:cxn>
                <a:cxn ang="0">
                  <a:pos x="123" y="6"/>
                </a:cxn>
                <a:cxn ang="0">
                  <a:pos x="125" y="20"/>
                </a:cxn>
                <a:cxn ang="0">
                  <a:pos x="100" y="48"/>
                </a:cxn>
                <a:cxn ang="0">
                  <a:pos x="106" y="62"/>
                </a:cxn>
                <a:cxn ang="0">
                  <a:pos x="79" y="66"/>
                </a:cxn>
                <a:cxn ang="0">
                  <a:pos x="67" y="105"/>
                </a:cxn>
                <a:cxn ang="0">
                  <a:pos x="38" y="118"/>
                </a:cxn>
                <a:cxn ang="0">
                  <a:pos x="0" y="103"/>
                </a:cxn>
              </a:cxnLst>
              <a:rect l="0" t="0" r="r" b="b"/>
              <a:pathLst>
                <a:path w="126" h="119">
                  <a:moveTo>
                    <a:pt x="0" y="103"/>
                  </a:moveTo>
                  <a:lnTo>
                    <a:pt x="25" y="67"/>
                  </a:lnTo>
                  <a:lnTo>
                    <a:pt x="71" y="40"/>
                  </a:lnTo>
                  <a:lnTo>
                    <a:pt x="94" y="0"/>
                  </a:lnTo>
                  <a:lnTo>
                    <a:pt x="107" y="12"/>
                  </a:lnTo>
                  <a:lnTo>
                    <a:pt x="123" y="6"/>
                  </a:lnTo>
                  <a:lnTo>
                    <a:pt x="125" y="20"/>
                  </a:lnTo>
                  <a:lnTo>
                    <a:pt x="100" y="48"/>
                  </a:lnTo>
                  <a:lnTo>
                    <a:pt x="106" y="62"/>
                  </a:lnTo>
                  <a:lnTo>
                    <a:pt x="79" y="66"/>
                  </a:lnTo>
                  <a:lnTo>
                    <a:pt x="67" y="105"/>
                  </a:lnTo>
                  <a:lnTo>
                    <a:pt x="38" y="118"/>
                  </a:lnTo>
                  <a:lnTo>
                    <a:pt x="0" y="103"/>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sp>
          <p:nvSpPr>
            <p:cNvPr id="616" name="Freeform 112"/>
            <p:cNvSpPr>
              <a:spLocks/>
            </p:cNvSpPr>
            <p:nvPr/>
          </p:nvSpPr>
          <p:spPr bwMode="auto">
            <a:xfrm>
              <a:off x="8663235" y="5310096"/>
              <a:ext cx="148778" cy="207164"/>
            </a:xfrm>
            <a:custGeom>
              <a:avLst/>
              <a:gdLst/>
              <a:ahLst/>
              <a:cxnLst>
                <a:cxn ang="0">
                  <a:pos x="0" y="0"/>
                </a:cxn>
                <a:cxn ang="0">
                  <a:pos x="27" y="14"/>
                </a:cxn>
                <a:cxn ang="0">
                  <a:pos x="33" y="44"/>
                </a:cxn>
                <a:cxn ang="0">
                  <a:pos x="44" y="52"/>
                </a:cxn>
                <a:cxn ang="0">
                  <a:pos x="51" y="40"/>
                </a:cxn>
                <a:cxn ang="0">
                  <a:pos x="57" y="59"/>
                </a:cxn>
                <a:cxn ang="0">
                  <a:pos x="95" y="59"/>
                </a:cxn>
                <a:cxn ang="0">
                  <a:pos x="86" y="87"/>
                </a:cxn>
                <a:cxn ang="0">
                  <a:pos x="67" y="91"/>
                </a:cxn>
                <a:cxn ang="0">
                  <a:pos x="51" y="129"/>
                </a:cxn>
                <a:cxn ang="0">
                  <a:pos x="33" y="131"/>
                </a:cxn>
                <a:cxn ang="0">
                  <a:pos x="42" y="117"/>
                </a:cxn>
                <a:cxn ang="0">
                  <a:pos x="19" y="90"/>
                </a:cxn>
                <a:cxn ang="0">
                  <a:pos x="38" y="66"/>
                </a:cxn>
                <a:cxn ang="0">
                  <a:pos x="33" y="47"/>
                </a:cxn>
                <a:cxn ang="0">
                  <a:pos x="0" y="0"/>
                </a:cxn>
              </a:cxnLst>
              <a:rect l="0" t="0" r="r" b="b"/>
              <a:pathLst>
                <a:path w="96" h="132">
                  <a:moveTo>
                    <a:pt x="0" y="0"/>
                  </a:moveTo>
                  <a:lnTo>
                    <a:pt x="27" y="14"/>
                  </a:lnTo>
                  <a:lnTo>
                    <a:pt x="33" y="44"/>
                  </a:lnTo>
                  <a:lnTo>
                    <a:pt x="44" y="52"/>
                  </a:lnTo>
                  <a:lnTo>
                    <a:pt x="51" y="40"/>
                  </a:lnTo>
                  <a:lnTo>
                    <a:pt x="57" y="59"/>
                  </a:lnTo>
                  <a:lnTo>
                    <a:pt x="95" y="59"/>
                  </a:lnTo>
                  <a:lnTo>
                    <a:pt x="86" y="87"/>
                  </a:lnTo>
                  <a:lnTo>
                    <a:pt x="67" y="91"/>
                  </a:lnTo>
                  <a:lnTo>
                    <a:pt x="51" y="129"/>
                  </a:lnTo>
                  <a:lnTo>
                    <a:pt x="33" y="131"/>
                  </a:lnTo>
                  <a:lnTo>
                    <a:pt x="42" y="117"/>
                  </a:lnTo>
                  <a:lnTo>
                    <a:pt x="19" y="90"/>
                  </a:lnTo>
                  <a:lnTo>
                    <a:pt x="38" y="66"/>
                  </a:lnTo>
                  <a:lnTo>
                    <a:pt x="33" y="47"/>
                  </a:lnTo>
                  <a:lnTo>
                    <a:pt x="0" y="0"/>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sp>
          <p:nvSpPr>
            <p:cNvPr id="617" name="Freeform 117"/>
            <p:cNvSpPr>
              <a:spLocks/>
            </p:cNvSpPr>
            <p:nvPr/>
          </p:nvSpPr>
          <p:spPr bwMode="auto">
            <a:xfrm>
              <a:off x="7869750" y="4465000"/>
              <a:ext cx="251164" cy="200587"/>
            </a:xfrm>
            <a:custGeom>
              <a:avLst/>
              <a:gdLst/>
              <a:ahLst/>
              <a:cxnLst>
                <a:cxn ang="0">
                  <a:pos x="0" y="0"/>
                </a:cxn>
                <a:cxn ang="0">
                  <a:pos x="2" y="105"/>
                </a:cxn>
                <a:cxn ang="0">
                  <a:pos x="28" y="109"/>
                </a:cxn>
                <a:cxn ang="0">
                  <a:pos x="55" y="79"/>
                </a:cxn>
                <a:cxn ang="0">
                  <a:pos x="83" y="93"/>
                </a:cxn>
                <a:cxn ang="0">
                  <a:pos x="110" y="121"/>
                </a:cxn>
                <a:cxn ang="0">
                  <a:pos x="162" y="127"/>
                </a:cxn>
                <a:cxn ang="0">
                  <a:pos x="103" y="79"/>
                </a:cxn>
                <a:cxn ang="0">
                  <a:pos x="108" y="56"/>
                </a:cxn>
                <a:cxn ang="0">
                  <a:pos x="79" y="48"/>
                </a:cxn>
                <a:cxn ang="0">
                  <a:pos x="54" y="20"/>
                </a:cxn>
                <a:cxn ang="0">
                  <a:pos x="0" y="0"/>
                </a:cxn>
              </a:cxnLst>
              <a:rect l="0" t="0" r="r" b="b"/>
              <a:pathLst>
                <a:path w="163" h="128">
                  <a:moveTo>
                    <a:pt x="0" y="0"/>
                  </a:moveTo>
                  <a:lnTo>
                    <a:pt x="2" y="105"/>
                  </a:lnTo>
                  <a:lnTo>
                    <a:pt x="28" y="109"/>
                  </a:lnTo>
                  <a:lnTo>
                    <a:pt x="55" y="79"/>
                  </a:lnTo>
                  <a:lnTo>
                    <a:pt x="83" y="93"/>
                  </a:lnTo>
                  <a:lnTo>
                    <a:pt x="110" y="121"/>
                  </a:lnTo>
                  <a:lnTo>
                    <a:pt x="162" y="127"/>
                  </a:lnTo>
                  <a:lnTo>
                    <a:pt x="103" y="79"/>
                  </a:lnTo>
                  <a:lnTo>
                    <a:pt x="108" y="56"/>
                  </a:lnTo>
                  <a:lnTo>
                    <a:pt x="79" y="48"/>
                  </a:lnTo>
                  <a:lnTo>
                    <a:pt x="54" y="20"/>
                  </a:lnTo>
                  <a:lnTo>
                    <a:pt x="0" y="0"/>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sp>
          <p:nvSpPr>
            <p:cNvPr id="618" name="Freeform 118"/>
            <p:cNvSpPr>
              <a:spLocks/>
            </p:cNvSpPr>
            <p:nvPr/>
          </p:nvSpPr>
          <p:spPr bwMode="auto">
            <a:xfrm>
              <a:off x="8053723" y="4507748"/>
              <a:ext cx="103985" cy="54257"/>
            </a:xfrm>
            <a:custGeom>
              <a:avLst/>
              <a:gdLst/>
              <a:ahLst/>
              <a:cxnLst>
                <a:cxn ang="0">
                  <a:pos x="0" y="21"/>
                </a:cxn>
                <a:cxn ang="0">
                  <a:pos x="39" y="34"/>
                </a:cxn>
                <a:cxn ang="0">
                  <a:pos x="66" y="10"/>
                </a:cxn>
                <a:cxn ang="0">
                  <a:pos x="55" y="0"/>
                </a:cxn>
                <a:cxn ang="0">
                  <a:pos x="47" y="13"/>
                </a:cxn>
                <a:cxn ang="0">
                  <a:pos x="0" y="21"/>
                </a:cxn>
              </a:cxnLst>
              <a:rect l="0" t="0" r="r" b="b"/>
              <a:pathLst>
                <a:path w="67" h="35">
                  <a:moveTo>
                    <a:pt x="0" y="21"/>
                  </a:moveTo>
                  <a:lnTo>
                    <a:pt x="39" y="34"/>
                  </a:lnTo>
                  <a:lnTo>
                    <a:pt x="66" y="10"/>
                  </a:lnTo>
                  <a:lnTo>
                    <a:pt x="55" y="0"/>
                  </a:lnTo>
                  <a:lnTo>
                    <a:pt x="47" y="13"/>
                  </a:lnTo>
                  <a:lnTo>
                    <a:pt x="0" y="21"/>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sp>
          <p:nvSpPr>
            <p:cNvPr id="619" name="Freeform 119"/>
            <p:cNvSpPr>
              <a:spLocks/>
            </p:cNvSpPr>
            <p:nvPr/>
          </p:nvSpPr>
          <p:spPr bwMode="auto">
            <a:xfrm>
              <a:off x="8117714" y="4469933"/>
              <a:ext cx="54392" cy="50969"/>
            </a:xfrm>
            <a:custGeom>
              <a:avLst/>
              <a:gdLst/>
              <a:ahLst/>
              <a:cxnLst>
                <a:cxn ang="0">
                  <a:pos x="0" y="0"/>
                </a:cxn>
                <a:cxn ang="0">
                  <a:pos x="26" y="14"/>
                </a:cxn>
                <a:cxn ang="0">
                  <a:pos x="35" y="32"/>
                </a:cxn>
                <a:cxn ang="0">
                  <a:pos x="35" y="18"/>
                </a:cxn>
                <a:cxn ang="0">
                  <a:pos x="0" y="0"/>
                </a:cxn>
              </a:cxnLst>
              <a:rect l="0" t="0" r="r" b="b"/>
              <a:pathLst>
                <a:path w="36" h="33">
                  <a:moveTo>
                    <a:pt x="0" y="0"/>
                  </a:moveTo>
                  <a:lnTo>
                    <a:pt x="26" y="14"/>
                  </a:lnTo>
                  <a:lnTo>
                    <a:pt x="35" y="32"/>
                  </a:lnTo>
                  <a:lnTo>
                    <a:pt x="35" y="18"/>
                  </a:lnTo>
                  <a:lnTo>
                    <a:pt x="0" y="0"/>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p>
              <a:endParaRPr lang="en-US" dirty="0"/>
            </a:p>
          </p:txBody>
        </p:sp>
      </p:grpSp>
      <p:grpSp>
        <p:nvGrpSpPr>
          <p:cNvPr id="6" name="Group 619"/>
          <p:cNvGrpSpPr/>
          <p:nvPr/>
        </p:nvGrpSpPr>
        <p:grpSpPr>
          <a:xfrm>
            <a:off x="506590" y="1146411"/>
            <a:ext cx="3298321" cy="1996417"/>
            <a:chOff x="69279" y="1528538"/>
            <a:chExt cx="3932231" cy="2661889"/>
          </a:xfrm>
          <a:solidFill>
            <a:schemeClr val="accent4">
              <a:lumMod val="20000"/>
              <a:lumOff val="80000"/>
            </a:schemeClr>
          </a:solidFill>
        </p:grpSpPr>
        <p:sp>
          <p:nvSpPr>
            <p:cNvPr id="621" name="Freeform 55"/>
            <p:cNvSpPr>
              <a:spLocks/>
            </p:cNvSpPr>
            <p:nvPr/>
          </p:nvSpPr>
          <p:spPr bwMode="auto">
            <a:xfrm>
              <a:off x="2147378" y="4121372"/>
              <a:ext cx="79988" cy="69055"/>
            </a:xfrm>
            <a:custGeom>
              <a:avLst/>
              <a:gdLst/>
              <a:ahLst/>
              <a:cxnLst>
                <a:cxn ang="0">
                  <a:pos x="0" y="0"/>
                </a:cxn>
                <a:cxn ang="0">
                  <a:pos x="1" y="16"/>
                </a:cxn>
                <a:cxn ang="0">
                  <a:pos x="12" y="13"/>
                </a:cxn>
                <a:cxn ang="0">
                  <a:pos x="44" y="43"/>
                </a:cxn>
                <a:cxn ang="0">
                  <a:pos x="51" y="21"/>
                </a:cxn>
                <a:cxn ang="0">
                  <a:pos x="33" y="1"/>
                </a:cxn>
                <a:cxn ang="0">
                  <a:pos x="0" y="0"/>
                </a:cxn>
              </a:cxnLst>
              <a:rect l="0" t="0" r="r" b="b"/>
              <a:pathLst>
                <a:path w="52" h="44">
                  <a:moveTo>
                    <a:pt x="0" y="0"/>
                  </a:moveTo>
                  <a:lnTo>
                    <a:pt x="1" y="16"/>
                  </a:lnTo>
                  <a:lnTo>
                    <a:pt x="12" y="13"/>
                  </a:lnTo>
                  <a:lnTo>
                    <a:pt x="44" y="43"/>
                  </a:lnTo>
                  <a:lnTo>
                    <a:pt x="51" y="21"/>
                  </a:lnTo>
                  <a:lnTo>
                    <a:pt x="33" y="1"/>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22" name="Freeform 63"/>
            <p:cNvSpPr>
              <a:spLocks/>
            </p:cNvSpPr>
            <p:nvPr/>
          </p:nvSpPr>
          <p:spPr bwMode="auto">
            <a:xfrm>
              <a:off x="2036994" y="4032587"/>
              <a:ext cx="60791" cy="36171"/>
            </a:xfrm>
            <a:custGeom>
              <a:avLst/>
              <a:gdLst/>
              <a:ahLst/>
              <a:cxnLst>
                <a:cxn ang="0">
                  <a:pos x="0" y="16"/>
                </a:cxn>
                <a:cxn ang="0">
                  <a:pos x="10" y="0"/>
                </a:cxn>
                <a:cxn ang="0">
                  <a:pos x="38" y="22"/>
                </a:cxn>
                <a:cxn ang="0">
                  <a:pos x="0" y="16"/>
                </a:cxn>
              </a:cxnLst>
              <a:rect l="0" t="0" r="r" b="b"/>
              <a:pathLst>
                <a:path w="39" h="23">
                  <a:moveTo>
                    <a:pt x="0" y="16"/>
                  </a:moveTo>
                  <a:lnTo>
                    <a:pt x="10" y="0"/>
                  </a:lnTo>
                  <a:lnTo>
                    <a:pt x="38" y="22"/>
                  </a:lnTo>
                  <a:lnTo>
                    <a:pt x="0" y="16"/>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23" name="Freeform 74"/>
            <p:cNvSpPr>
              <a:spLocks/>
            </p:cNvSpPr>
            <p:nvPr/>
          </p:nvSpPr>
          <p:spPr bwMode="auto">
            <a:xfrm>
              <a:off x="1981002" y="3940515"/>
              <a:ext cx="102385" cy="111803"/>
            </a:xfrm>
            <a:custGeom>
              <a:avLst/>
              <a:gdLst/>
              <a:ahLst/>
              <a:cxnLst>
                <a:cxn ang="0">
                  <a:pos x="0" y="56"/>
                </a:cxn>
                <a:cxn ang="0">
                  <a:pos x="13" y="30"/>
                </a:cxn>
                <a:cxn ang="0">
                  <a:pos x="29" y="30"/>
                </a:cxn>
                <a:cxn ang="0">
                  <a:pos x="12" y="9"/>
                </a:cxn>
                <a:cxn ang="0">
                  <a:pos x="50" y="0"/>
                </a:cxn>
                <a:cxn ang="0">
                  <a:pos x="55" y="33"/>
                </a:cxn>
                <a:cxn ang="0">
                  <a:pos x="65" y="36"/>
                </a:cxn>
                <a:cxn ang="0">
                  <a:pos x="47" y="57"/>
                </a:cxn>
                <a:cxn ang="0">
                  <a:pos x="36" y="70"/>
                </a:cxn>
                <a:cxn ang="0">
                  <a:pos x="0" y="56"/>
                </a:cxn>
              </a:cxnLst>
              <a:rect l="0" t="0" r="r" b="b"/>
              <a:pathLst>
                <a:path w="66" h="71">
                  <a:moveTo>
                    <a:pt x="0" y="56"/>
                  </a:moveTo>
                  <a:lnTo>
                    <a:pt x="13" y="30"/>
                  </a:lnTo>
                  <a:lnTo>
                    <a:pt x="29" y="30"/>
                  </a:lnTo>
                  <a:lnTo>
                    <a:pt x="12" y="9"/>
                  </a:lnTo>
                  <a:lnTo>
                    <a:pt x="50" y="0"/>
                  </a:lnTo>
                  <a:lnTo>
                    <a:pt x="55" y="33"/>
                  </a:lnTo>
                  <a:lnTo>
                    <a:pt x="65" y="36"/>
                  </a:lnTo>
                  <a:lnTo>
                    <a:pt x="47" y="57"/>
                  </a:lnTo>
                  <a:lnTo>
                    <a:pt x="36" y="70"/>
                  </a:lnTo>
                  <a:lnTo>
                    <a:pt x="0" y="56"/>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24" name="Freeform 77"/>
            <p:cNvSpPr>
              <a:spLocks/>
            </p:cNvSpPr>
            <p:nvPr/>
          </p:nvSpPr>
          <p:spPr bwMode="auto">
            <a:xfrm>
              <a:off x="2054592" y="3994772"/>
              <a:ext cx="153578" cy="77275"/>
            </a:xfrm>
            <a:custGeom>
              <a:avLst/>
              <a:gdLst/>
              <a:ahLst/>
              <a:cxnLst>
                <a:cxn ang="0">
                  <a:pos x="0" y="24"/>
                </a:cxn>
                <a:cxn ang="0">
                  <a:pos x="17" y="2"/>
                </a:cxn>
                <a:cxn ang="0">
                  <a:pos x="70" y="0"/>
                </a:cxn>
                <a:cxn ang="0">
                  <a:pos x="99" y="14"/>
                </a:cxn>
                <a:cxn ang="0">
                  <a:pos x="75" y="17"/>
                </a:cxn>
                <a:cxn ang="0">
                  <a:pos x="33" y="48"/>
                </a:cxn>
                <a:cxn ang="0">
                  <a:pos x="27" y="40"/>
                </a:cxn>
                <a:cxn ang="0">
                  <a:pos x="0" y="24"/>
                </a:cxn>
              </a:cxnLst>
              <a:rect l="0" t="0" r="r" b="b"/>
              <a:pathLst>
                <a:path w="100" h="49">
                  <a:moveTo>
                    <a:pt x="0" y="24"/>
                  </a:moveTo>
                  <a:lnTo>
                    <a:pt x="17" y="2"/>
                  </a:lnTo>
                  <a:lnTo>
                    <a:pt x="70" y="0"/>
                  </a:lnTo>
                  <a:lnTo>
                    <a:pt x="99" y="14"/>
                  </a:lnTo>
                  <a:lnTo>
                    <a:pt x="75" y="17"/>
                  </a:lnTo>
                  <a:lnTo>
                    <a:pt x="33" y="48"/>
                  </a:lnTo>
                  <a:lnTo>
                    <a:pt x="27" y="40"/>
                  </a:lnTo>
                  <a:lnTo>
                    <a:pt x="0" y="24"/>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25" name="Freeform 113"/>
            <p:cNvSpPr>
              <a:spLocks/>
            </p:cNvSpPr>
            <p:nvPr/>
          </p:nvSpPr>
          <p:spPr bwMode="auto">
            <a:xfrm>
              <a:off x="2107384" y="4017790"/>
              <a:ext cx="100785" cy="106870"/>
            </a:xfrm>
            <a:custGeom>
              <a:avLst/>
              <a:gdLst/>
              <a:ahLst/>
              <a:cxnLst>
                <a:cxn ang="0">
                  <a:pos x="0" y="33"/>
                </a:cxn>
                <a:cxn ang="0">
                  <a:pos x="25" y="65"/>
                </a:cxn>
                <a:cxn ang="0">
                  <a:pos x="59" y="67"/>
                </a:cxn>
                <a:cxn ang="0">
                  <a:pos x="65" y="0"/>
                </a:cxn>
                <a:cxn ang="0">
                  <a:pos x="41" y="2"/>
                </a:cxn>
                <a:cxn ang="0">
                  <a:pos x="0" y="33"/>
                </a:cxn>
              </a:cxnLst>
              <a:rect l="0" t="0" r="r" b="b"/>
              <a:pathLst>
                <a:path w="66" h="68">
                  <a:moveTo>
                    <a:pt x="0" y="33"/>
                  </a:moveTo>
                  <a:lnTo>
                    <a:pt x="25" y="65"/>
                  </a:lnTo>
                  <a:lnTo>
                    <a:pt x="59" y="67"/>
                  </a:lnTo>
                  <a:lnTo>
                    <a:pt x="65" y="0"/>
                  </a:lnTo>
                  <a:lnTo>
                    <a:pt x="41" y="2"/>
                  </a:lnTo>
                  <a:lnTo>
                    <a:pt x="0" y="33"/>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grpSp>
          <p:nvGrpSpPr>
            <p:cNvPr id="7" name="Group 287"/>
            <p:cNvGrpSpPr/>
            <p:nvPr/>
          </p:nvGrpSpPr>
          <p:grpSpPr>
            <a:xfrm>
              <a:off x="69279" y="1528538"/>
              <a:ext cx="3932231" cy="2504050"/>
              <a:chOff x="69279" y="1528538"/>
              <a:chExt cx="3932231" cy="2504050"/>
            </a:xfrm>
            <a:grpFill/>
          </p:grpSpPr>
          <p:sp>
            <p:nvSpPr>
              <p:cNvPr id="627" name="Freeform 3"/>
              <p:cNvSpPr>
                <a:spLocks/>
              </p:cNvSpPr>
              <p:nvPr/>
            </p:nvSpPr>
            <p:spPr bwMode="auto">
              <a:xfrm>
                <a:off x="2614510" y="3927361"/>
                <a:ext cx="38394" cy="34527"/>
              </a:xfrm>
              <a:custGeom>
                <a:avLst/>
                <a:gdLst/>
                <a:ahLst/>
                <a:cxnLst>
                  <a:cxn ang="0">
                    <a:pos x="0" y="0"/>
                  </a:cxn>
                  <a:cxn ang="0">
                    <a:pos x="1" y="21"/>
                  </a:cxn>
                  <a:cxn ang="0">
                    <a:pos x="24" y="14"/>
                  </a:cxn>
                  <a:cxn ang="0">
                    <a:pos x="0" y="0"/>
                  </a:cxn>
                </a:cxnLst>
                <a:rect l="0" t="0" r="r" b="b"/>
                <a:pathLst>
                  <a:path w="25" h="22">
                    <a:moveTo>
                      <a:pt x="0" y="0"/>
                    </a:moveTo>
                    <a:lnTo>
                      <a:pt x="1" y="21"/>
                    </a:lnTo>
                    <a:lnTo>
                      <a:pt x="24" y="14"/>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28" name="Freeform 17"/>
              <p:cNvSpPr>
                <a:spLocks/>
              </p:cNvSpPr>
              <p:nvPr/>
            </p:nvSpPr>
            <p:spPr bwMode="auto">
              <a:xfrm>
                <a:off x="2059391" y="3927361"/>
                <a:ext cx="33595" cy="69055"/>
              </a:xfrm>
              <a:custGeom>
                <a:avLst/>
                <a:gdLst/>
                <a:ahLst/>
                <a:cxnLst>
                  <a:cxn ang="0">
                    <a:pos x="0" y="9"/>
                  </a:cxn>
                  <a:cxn ang="0">
                    <a:pos x="8" y="43"/>
                  </a:cxn>
                  <a:cxn ang="0">
                    <a:pos x="21" y="0"/>
                  </a:cxn>
                  <a:cxn ang="0">
                    <a:pos x="0" y="9"/>
                  </a:cxn>
                </a:cxnLst>
                <a:rect l="0" t="0" r="r" b="b"/>
                <a:pathLst>
                  <a:path w="22" h="44">
                    <a:moveTo>
                      <a:pt x="0" y="9"/>
                    </a:moveTo>
                    <a:lnTo>
                      <a:pt x="8" y="43"/>
                    </a:lnTo>
                    <a:lnTo>
                      <a:pt x="21" y="0"/>
                    </a:lnTo>
                    <a:lnTo>
                      <a:pt x="0" y="9"/>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29" name="Freeform 22"/>
              <p:cNvSpPr>
                <a:spLocks/>
              </p:cNvSpPr>
              <p:nvPr/>
            </p:nvSpPr>
            <p:spPr bwMode="auto">
              <a:xfrm>
                <a:off x="750780" y="2156606"/>
                <a:ext cx="2158088" cy="1114738"/>
              </a:xfrm>
              <a:custGeom>
                <a:avLst/>
                <a:gdLst/>
                <a:ahLst/>
                <a:cxnLst>
                  <a:cxn ang="0">
                    <a:pos x="103" y="85"/>
                  </a:cxn>
                  <a:cxn ang="0">
                    <a:pos x="161" y="74"/>
                  </a:cxn>
                  <a:cxn ang="0">
                    <a:pos x="247" y="77"/>
                  </a:cxn>
                  <a:cxn ang="0">
                    <a:pos x="380" y="87"/>
                  </a:cxn>
                  <a:cxn ang="0">
                    <a:pos x="429" y="120"/>
                  </a:cxn>
                  <a:cxn ang="0">
                    <a:pos x="549" y="137"/>
                  </a:cxn>
                  <a:cxn ang="0">
                    <a:pos x="525" y="104"/>
                  </a:cxn>
                  <a:cxn ang="0">
                    <a:pos x="630" y="122"/>
                  </a:cxn>
                  <a:cxn ang="0">
                    <a:pos x="714" y="114"/>
                  </a:cxn>
                  <a:cxn ang="0">
                    <a:pos x="723" y="113"/>
                  </a:cxn>
                  <a:cxn ang="0">
                    <a:pos x="741" y="112"/>
                  </a:cxn>
                  <a:cxn ang="0">
                    <a:pos x="772" y="72"/>
                  </a:cxn>
                  <a:cxn ang="0">
                    <a:pos x="747" y="0"/>
                  </a:cxn>
                  <a:cxn ang="0">
                    <a:pos x="792" y="52"/>
                  </a:cxn>
                  <a:cxn ang="0">
                    <a:pos x="809" y="77"/>
                  </a:cxn>
                  <a:cxn ang="0">
                    <a:pos x="867" y="109"/>
                  </a:cxn>
                  <a:cxn ang="0">
                    <a:pos x="901" y="97"/>
                  </a:cxn>
                  <a:cxn ang="0">
                    <a:pos x="971" y="83"/>
                  </a:cxn>
                  <a:cxn ang="0">
                    <a:pos x="971" y="139"/>
                  </a:cxn>
                  <a:cxn ang="0">
                    <a:pos x="888" y="154"/>
                  </a:cxn>
                  <a:cxn ang="0">
                    <a:pos x="849" y="186"/>
                  </a:cxn>
                  <a:cxn ang="0">
                    <a:pos x="822" y="235"/>
                  </a:cxn>
                  <a:cxn ang="0">
                    <a:pos x="792" y="254"/>
                  </a:cxn>
                  <a:cxn ang="0">
                    <a:pos x="757" y="287"/>
                  </a:cxn>
                  <a:cxn ang="0">
                    <a:pos x="788" y="393"/>
                  </a:cxn>
                  <a:cxn ang="0">
                    <a:pos x="901" y="440"/>
                  </a:cxn>
                  <a:cxn ang="0">
                    <a:pos x="970" y="497"/>
                  </a:cxn>
                  <a:cxn ang="0">
                    <a:pos x="998" y="524"/>
                  </a:cxn>
                  <a:cxn ang="0">
                    <a:pos x="1056" y="408"/>
                  </a:cxn>
                  <a:cxn ang="0">
                    <a:pos x="1042" y="331"/>
                  </a:cxn>
                  <a:cxn ang="0">
                    <a:pos x="1036" y="283"/>
                  </a:cxn>
                  <a:cxn ang="0">
                    <a:pos x="1094" y="260"/>
                  </a:cxn>
                  <a:cxn ang="0">
                    <a:pos x="1167" y="318"/>
                  </a:cxn>
                  <a:cxn ang="0">
                    <a:pos x="1145" y="358"/>
                  </a:cxn>
                  <a:cxn ang="0">
                    <a:pos x="1191" y="354"/>
                  </a:cxn>
                  <a:cxn ang="0">
                    <a:pos x="1236" y="333"/>
                  </a:cxn>
                  <a:cxn ang="0">
                    <a:pos x="1251" y="347"/>
                  </a:cxn>
                  <a:cxn ang="0">
                    <a:pos x="1280" y="359"/>
                  </a:cxn>
                  <a:cxn ang="0">
                    <a:pos x="1283" y="382"/>
                  </a:cxn>
                  <a:cxn ang="0">
                    <a:pos x="1289" y="410"/>
                  </a:cxn>
                  <a:cxn ang="0">
                    <a:pos x="1364" y="447"/>
                  </a:cxn>
                  <a:cxn ang="0">
                    <a:pos x="1367" y="472"/>
                  </a:cxn>
                  <a:cxn ang="0">
                    <a:pos x="1393" y="498"/>
                  </a:cxn>
                  <a:cxn ang="0">
                    <a:pos x="1141" y="612"/>
                  </a:cxn>
                  <a:cxn ang="0">
                    <a:pos x="1216" y="586"/>
                  </a:cxn>
                  <a:cxn ang="0">
                    <a:pos x="1301" y="637"/>
                  </a:cxn>
                  <a:cxn ang="0">
                    <a:pos x="1303" y="643"/>
                  </a:cxn>
                  <a:cxn ang="0">
                    <a:pos x="1268" y="641"/>
                  </a:cxn>
                  <a:cxn ang="0">
                    <a:pos x="1194" y="635"/>
                  </a:cxn>
                  <a:cxn ang="0">
                    <a:pos x="1064" y="658"/>
                  </a:cxn>
                  <a:cxn ang="0">
                    <a:pos x="1015" y="690"/>
                  </a:cxn>
                  <a:cxn ang="0">
                    <a:pos x="955" y="686"/>
                  </a:cxn>
                  <a:cxn ang="0">
                    <a:pos x="1000" y="651"/>
                  </a:cxn>
                  <a:cxn ang="0">
                    <a:pos x="913" y="587"/>
                  </a:cxn>
                  <a:cxn ang="0">
                    <a:pos x="878" y="582"/>
                  </a:cxn>
                  <a:cxn ang="0">
                    <a:pos x="747" y="558"/>
                  </a:cxn>
                  <a:cxn ang="0">
                    <a:pos x="267" y="547"/>
                  </a:cxn>
                  <a:cxn ang="0">
                    <a:pos x="213" y="494"/>
                  </a:cxn>
                  <a:cxn ang="0">
                    <a:pos x="178" y="413"/>
                  </a:cxn>
                  <a:cxn ang="0">
                    <a:pos x="48" y="337"/>
                  </a:cxn>
                </a:cxnLst>
                <a:rect l="0" t="0" r="r" b="b"/>
                <a:pathLst>
                  <a:path w="1394" h="709">
                    <a:moveTo>
                      <a:pt x="0" y="314"/>
                    </a:moveTo>
                    <a:lnTo>
                      <a:pt x="0" y="66"/>
                    </a:lnTo>
                    <a:lnTo>
                      <a:pt x="110" y="98"/>
                    </a:lnTo>
                    <a:lnTo>
                      <a:pt x="103" y="85"/>
                    </a:lnTo>
                    <a:lnTo>
                      <a:pt x="116" y="77"/>
                    </a:lnTo>
                    <a:lnTo>
                      <a:pt x="183" y="49"/>
                    </a:lnTo>
                    <a:lnTo>
                      <a:pt x="130" y="83"/>
                    </a:lnTo>
                    <a:lnTo>
                      <a:pt x="161" y="74"/>
                    </a:lnTo>
                    <a:lnTo>
                      <a:pt x="161" y="81"/>
                    </a:lnTo>
                    <a:lnTo>
                      <a:pt x="218" y="51"/>
                    </a:lnTo>
                    <a:lnTo>
                      <a:pt x="210" y="41"/>
                    </a:lnTo>
                    <a:lnTo>
                      <a:pt x="247" y="77"/>
                    </a:lnTo>
                    <a:lnTo>
                      <a:pt x="271" y="55"/>
                    </a:lnTo>
                    <a:lnTo>
                      <a:pt x="268" y="77"/>
                    </a:lnTo>
                    <a:lnTo>
                      <a:pt x="298" y="62"/>
                    </a:lnTo>
                    <a:lnTo>
                      <a:pt x="380" y="87"/>
                    </a:lnTo>
                    <a:lnTo>
                      <a:pt x="418" y="86"/>
                    </a:lnTo>
                    <a:lnTo>
                      <a:pt x="440" y="101"/>
                    </a:lnTo>
                    <a:lnTo>
                      <a:pt x="414" y="114"/>
                    </a:lnTo>
                    <a:lnTo>
                      <a:pt x="429" y="120"/>
                    </a:lnTo>
                    <a:lnTo>
                      <a:pt x="503" y="113"/>
                    </a:lnTo>
                    <a:lnTo>
                      <a:pt x="537" y="133"/>
                    </a:lnTo>
                    <a:lnTo>
                      <a:pt x="541" y="147"/>
                    </a:lnTo>
                    <a:lnTo>
                      <a:pt x="549" y="137"/>
                    </a:lnTo>
                    <a:lnTo>
                      <a:pt x="537" y="120"/>
                    </a:lnTo>
                    <a:lnTo>
                      <a:pt x="572" y="95"/>
                    </a:lnTo>
                    <a:lnTo>
                      <a:pt x="537" y="110"/>
                    </a:lnTo>
                    <a:lnTo>
                      <a:pt x="525" y="104"/>
                    </a:lnTo>
                    <a:lnTo>
                      <a:pt x="568" y="86"/>
                    </a:lnTo>
                    <a:lnTo>
                      <a:pt x="591" y="112"/>
                    </a:lnTo>
                    <a:lnTo>
                      <a:pt x="615" y="110"/>
                    </a:lnTo>
                    <a:lnTo>
                      <a:pt x="630" y="122"/>
                    </a:lnTo>
                    <a:lnTo>
                      <a:pt x="695" y="120"/>
                    </a:lnTo>
                    <a:lnTo>
                      <a:pt x="693" y="112"/>
                    </a:lnTo>
                    <a:lnTo>
                      <a:pt x="711" y="125"/>
                    </a:lnTo>
                    <a:lnTo>
                      <a:pt x="714" y="114"/>
                    </a:lnTo>
                    <a:lnTo>
                      <a:pt x="700" y="118"/>
                    </a:lnTo>
                    <a:lnTo>
                      <a:pt x="689" y="104"/>
                    </a:lnTo>
                    <a:lnTo>
                      <a:pt x="714" y="101"/>
                    </a:lnTo>
                    <a:lnTo>
                      <a:pt x="723" y="113"/>
                    </a:lnTo>
                    <a:lnTo>
                      <a:pt x="732" y="109"/>
                    </a:lnTo>
                    <a:lnTo>
                      <a:pt x="728" y="127"/>
                    </a:lnTo>
                    <a:lnTo>
                      <a:pt x="746" y="136"/>
                    </a:lnTo>
                    <a:lnTo>
                      <a:pt x="741" y="112"/>
                    </a:lnTo>
                    <a:lnTo>
                      <a:pt x="773" y="97"/>
                    </a:lnTo>
                    <a:lnTo>
                      <a:pt x="765" y="85"/>
                    </a:lnTo>
                    <a:lnTo>
                      <a:pt x="755" y="94"/>
                    </a:lnTo>
                    <a:lnTo>
                      <a:pt x="772" y="72"/>
                    </a:lnTo>
                    <a:lnTo>
                      <a:pt x="724" y="56"/>
                    </a:lnTo>
                    <a:lnTo>
                      <a:pt x="730" y="21"/>
                    </a:lnTo>
                    <a:lnTo>
                      <a:pt x="741" y="21"/>
                    </a:lnTo>
                    <a:lnTo>
                      <a:pt x="747" y="0"/>
                    </a:lnTo>
                    <a:lnTo>
                      <a:pt x="782" y="21"/>
                    </a:lnTo>
                    <a:lnTo>
                      <a:pt x="782" y="35"/>
                    </a:lnTo>
                    <a:lnTo>
                      <a:pt x="807" y="52"/>
                    </a:lnTo>
                    <a:lnTo>
                      <a:pt x="792" y="52"/>
                    </a:lnTo>
                    <a:lnTo>
                      <a:pt x="799" y="59"/>
                    </a:lnTo>
                    <a:lnTo>
                      <a:pt x="789" y="67"/>
                    </a:lnTo>
                    <a:lnTo>
                      <a:pt x="817" y="72"/>
                    </a:lnTo>
                    <a:lnTo>
                      <a:pt x="809" y="77"/>
                    </a:lnTo>
                    <a:lnTo>
                      <a:pt x="826" y="108"/>
                    </a:lnTo>
                    <a:lnTo>
                      <a:pt x="840" y="79"/>
                    </a:lnTo>
                    <a:lnTo>
                      <a:pt x="862" y="90"/>
                    </a:lnTo>
                    <a:lnTo>
                      <a:pt x="867" y="109"/>
                    </a:lnTo>
                    <a:lnTo>
                      <a:pt x="857" y="114"/>
                    </a:lnTo>
                    <a:lnTo>
                      <a:pt x="876" y="136"/>
                    </a:lnTo>
                    <a:lnTo>
                      <a:pt x="888" y="131"/>
                    </a:lnTo>
                    <a:lnTo>
                      <a:pt x="901" y="97"/>
                    </a:lnTo>
                    <a:lnTo>
                      <a:pt x="919" y="93"/>
                    </a:lnTo>
                    <a:lnTo>
                      <a:pt x="905" y="63"/>
                    </a:lnTo>
                    <a:lnTo>
                      <a:pt x="952" y="66"/>
                    </a:lnTo>
                    <a:lnTo>
                      <a:pt x="971" y="83"/>
                    </a:lnTo>
                    <a:lnTo>
                      <a:pt x="965" y="91"/>
                    </a:lnTo>
                    <a:lnTo>
                      <a:pt x="973" y="97"/>
                    </a:lnTo>
                    <a:lnTo>
                      <a:pt x="952" y="102"/>
                    </a:lnTo>
                    <a:lnTo>
                      <a:pt x="971" y="139"/>
                    </a:lnTo>
                    <a:lnTo>
                      <a:pt x="940" y="159"/>
                    </a:lnTo>
                    <a:lnTo>
                      <a:pt x="930" y="149"/>
                    </a:lnTo>
                    <a:lnTo>
                      <a:pt x="935" y="163"/>
                    </a:lnTo>
                    <a:lnTo>
                      <a:pt x="888" y="154"/>
                    </a:lnTo>
                    <a:lnTo>
                      <a:pt x="897" y="167"/>
                    </a:lnTo>
                    <a:lnTo>
                      <a:pt x="878" y="186"/>
                    </a:lnTo>
                    <a:lnTo>
                      <a:pt x="831" y="171"/>
                    </a:lnTo>
                    <a:lnTo>
                      <a:pt x="849" y="186"/>
                    </a:lnTo>
                    <a:lnTo>
                      <a:pt x="882" y="190"/>
                    </a:lnTo>
                    <a:lnTo>
                      <a:pt x="859" y="220"/>
                    </a:lnTo>
                    <a:lnTo>
                      <a:pt x="834" y="218"/>
                    </a:lnTo>
                    <a:lnTo>
                      <a:pt x="822" y="235"/>
                    </a:lnTo>
                    <a:lnTo>
                      <a:pt x="776" y="221"/>
                    </a:lnTo>
                    <a:lnTo>
                      <a:pt x="817" y="235"/>
                    </a:lnTo>
                    <a:lnTo>
                      <a:pt x="823" y="248"/>
                    </a:lnTo>
                    <a:lnTo>
                      <a:pt x="792" y="254"/>
                    </a:lnTo>
                    <a:lnTo>
                      <a:pt x="799" y="256"/>
                    </a:lnTo>
                    <a:lnTo>
                      <a:pt x="789" y="258"/>
                    </a:lnTo>
                    <a:lnTo>
                      <a:pt x="789" y="270"/>
                    </a:lnTo>
                    <a:lnTo>
                      <a:pt x="757" y="287"/>
                    </a:lnTo>
                    <a:lnTo>
                      <a:pt x="750" y="344"/>
                    </a:lnTo>
                    <a:lnTo>
                      <a:pt x="762" y="356"/>
                    </a:lnTo>
                    <a:lnTo>
                      <a:pt x="780" y="349"/>
                    </a:lnTo>
                    <a:lnTo>
                      <a:pt x="788" y="393"/>
                    </a:lnTo>
                    <a:lnTo>
                      <a:pt x="813" y="385"/>
                    </a:lnTo>
                    <a:lnTo>
                      <a:pt x="844" y="397"/>
                    </a:lnTo>
                    <a:lnTo>
                      <a:pt x="907" y="428"/>
                    </a:lnTo>
                    <a:lnTo>
                      <a:pt x="901" y="440"/>
                    </a:lnTo>
                    <a:lnTo>
                      <a:pt x="908" y="431"/>
                    </a:lnTo>
                    <a:lnTo>
                      <a:pt x="955" y="433"/>
                    </a:lnTo>
                    <a:lnTo>
                      <a:pt x="955" y="482"/>
                    </a:lnTo>
                    <a:lnTo>
                      <a:pt x="970" y="497"/>
                    </a:lnTo>
                    <a:lnTo>
                      <a:pt x="959" y="501"/>
                    </a:lnTo>
                    <a:lnTo>
                      <a:pt x="984" y="509"/>
                    </a:lnTo>
                    <a:lnTo>
                      <a:pt x="977" y="524"/>
                    </a:lnTo>
                    <a:lnTo>
                      <a:pt x="998" y="524"/>
                    </a:lnTo>
                    <a:lnTo>
                      <a:pt x="1029" y="498"/>
                    </a:lnTo>
                    <a:lnTo>
                      <a:pt x="1016" y="493"/>
                    </a:lnTo>
                    <a:lnTo>
                      <a:pt x="998" y="447"/>
                    </a:lnTo>
                    <a:lnTo>
                      <a:pt x="1056" y="408"/>
                    </a:lnTo>
                    <a:lnTo>
                      <a:pt x="1048" y="408"/>
                    </a:lnTo>
                    <a:lnTo>
                      <a:pt x="1035" y="360"/>
                    </a:lnTo>
                    <a:lnTo>
                      <a:pt x="1015" y="349"/>
                    </a:lnTo>
                    <a:lnTo>
                      <a:pt x="1042" y="331"/>
                    </a:lnTo>
                    <a:lnTo>
                      <a:pt x="1032" y="320"/>
                    </a:lnTo>
                    <a:lnTo>
                      <a:pt x="1036" y="304"/>
                    </a:lnTo>
                    <a:lnTo>
                      <a:pt x="1025" y="301"/>
                    </a:lnTo>
                    <a:lnTo>
                      <a:pt x="1036" y="283"/>
                    </a:lnTo>
                    <a:lnTo>
                      <a:pt x="1024" y="272"/>
                    </a:lnTo>
                    <a:lnTo>
                      <a:pt x="1031" y="258"/>
                    </a:lnTo>
                    <a:lnTo>
                      <a:pt x="1075" y="268"/>
                    </a:lnTo>
                    <a:lnTo>
                      <a:pt x="1094" y="260"/>
                    </a:lnTo>
                    <a:lnTo>
                      <a:pt x="1132" y="283"/>
                    </a:lnTo>
                    <a:lnTo>
                      <a:pt x="1132" y="293"/>
                    </a:lnTo>
                    <a:lnTo>
                      <a:pt x="1164" y="295"/>
                    </a:lnTo>
                    <a:lnTo>
                      <a:pt x="1167" y="318"/>
                    </a:lnTo>
                    <a:lnTo>
                      <a:pt x="1139" y="320"/>
                    </a:lnTo>
                    <a:lnTo>
                      <a:pt x="1163" y="324"/>
                    </a:lnTo>
                    <a:lnTo>
                      <a:pt x="1171" y="337"/>
                    </a:lnTo>
                    <a:lnTo>
                      <a:pt x="1145" y="358"/>
                    </a:lnTo>
                    <a:lnTo>
                      <a:pt x="1183" y="347"/>
                    </a:lnTo>
                    <a:lnTo>
                      <a:pt x="1185" y="364"/>
                    </a:lnTo>
                    <a:lnTo>
                      <a:pt x="1168" y="372"/>
                    </a:lnTo>
                    <a:lnTo>
                      <a:pt x="1191" y="354"/>
                    </a:lnTo>
                    <a:lnTo>
                      <a:pt x="1194" y="366"/>
                    </a:lnTo>
                    <a:lnTo>
                      <a:pt x="1217" y="348"/>
                    </a:lnTo>
                    <a:lnTo>
                      <a:pt x="1221" y="358"/>
                    </a:lnTo>
                    <a:lnTo>
                      <a:pt x="1236" y="333"/>
                    </a:lnTo>
                    <a:lnTo>
                      <a:pt x="1231" y="328"/>
                    </a:lnTo>
                    <a:lnTo>
                      <a:pt x="1248" y="314"/>
                    </a:lnTo>
                    <a:lnTo>
                      <a:pt x="1268" y="340"/>
                    </a:lnTo>
                    <a:lnTo>
                      <a:pt x="1251" y="347"/>
                    </a:lnTo>
                    <a:lnTo>
                      <a:pt x="1270" y="343"/>
                    </a:lnTo>
                    <a:lnTo>
                      <a:pt x="1276" y="354"/>
                    </a:lnTo>
                    <a:lnTo>
                      <a:pt x="1264" y="356"/>
                    </a:lnTo>
                    <a:lnTo>
                      <a:pt x="1280" y="359"/>
                    </a:lnTo>
                    <a:lnTo>
                      <a:pt x="1270" y="367"/>
                    </a:lnTo>
                    <a:lnTo>
                      <a:pt x="1280" y="364"/>
                    </a:lnTo>
                    <a:lnTo>
                      <a:pt x="1290" y="376"/>
                    </a:lnTo>
                    <a:lnTo>
                      <a:pt x="1283" y="382"/>
                    </a:lnTo>
                    <a:lnTo>
                      <a:pt x="1299" y="391"/>
                    </a:lnTo>
                    <a:lnTo>
                      <a:pt x="1274" y="401"/>
                    </a:lnTo>
                    <a:lnTo>
                      <a:pt x="1293" y="401"/>
                    </a:lnTo>
                    <a:lnTo>
                      <a:pt x="1289" y="410"/>
                    </a:lnTo>
                    <a:lnTo>
                      <a:pt x="1316" y="418"/>
                    </a:lnTo>
                    <a:lnTo>
                      <a:pt x="1326" y="440"/>
                    </a:lnTo>
                    <a:lnTo>
                      <a:pt x="1336" y="432"/>
                    </a:lnTo>
                    <a:lnTo>
                      <a:pt x="1364" y="447"/>
                    </a:lnTo>
                    <a:lnTo>
                      <a:pt x="1303" y="466"/>
                    </a:lnTo>
                    <a:lnTo>
                      <a:pt x="1316" y="475"/>
                    </a:lnTo>
                    <a:lnTo>
                      <a:pt x="1367" y="455"/>
                    </a:lnTo>
                    <a:lnTo>
                      <a:pt x="1367" y="472"/>
                    </a:lnTo>
                    <a:lnTo>
                      <a:pt x="1390" y="468"/>
                    </a:lnTo>
                    <a:lnTo>
                      <a:pt x="1393" y="478"/>
                    </a:lnTo>
                    <a:lnTo>
                      <a:pt x="1382" y="478"/>
                    </a:lnTo>
                    <a:lnTo>
                      <a:pt x="1393" y="498"/>
                    </a:lnTo>
                    <a:lnTo>
                      <a:pt x="1321" y="540"/>
                    </a:lnTo>
                    <a:lnTo>
                      <a:pt x="1220" y="540"/>
                    </a:lnTo>
                    <a:lnTo>
                      <a:pt x="1177" y="570"/>
                    </a:lnTo>
                    <a:lnTo>
                      <a:pt x="1141" y="612"/>
                    </a:lnTo>
                    <a:lnTo>
                      <a:pt x="1177" y="579"/>
                    </a:lnTo>
                    <a:lnTo>
                      <a:pt x="1232" y="560"/>
                    </a:lnTo>
                    <a:lnTo>
                      <a:pt x="1251" y="575"/>
                    </a:lnTo>
                    <a:lnTo>
                      <a:pt x="1216" y="586"/>
                    </a:lnTo>
                    <a:lnTo>
                      <a:pt x="1244" y="593"/>
                    </a:lnTo>
                    <a:lnTo>
                      <a:pt x="1236" y="605"/>
                    </a:lnTo>
                    <a:lnTo>
                      <a:pt x="1258" y="629"/>
                    </a:lnTo>
                    <a:lnTo>
                      <a:pt x="1301" y="637"/>
                    </a:lnTo>
                    <a:lnTo>
                      <a:pt x="1312" y="608"/>
                    </a:lnTo>
                    <a:lnTo>
                      <a:pt x="1312" y="626"/>
                    </a:lnTo>
                    <a:lnTo>
                      <a:pt x="1324" y="624"/>
                    </a:lnTo>
                    <a:lnTo>
                      <a:pt x="1303" y="643"/>
                    </a:lnTo>
                    <a:lnTo>
                      <a:pt x="1253" y="655"/>
                    </a:lnTo>
                    <a:lnTo>
                      <a:pt x="1235" y="678"/>
                    </a:lnTo>
                    <a:lnTo>
                      <a:pt x="1221" y="658"/>
                    </a:lnTo>
                    <a:lnTo>
                      <a:pt x="1268" y="641"/>
                    </a:lnTo>
                    <a:lnTo>
                      <a:pt x="1244" y="641"/>
                    </a:lnTo>
                    <a:lnTo>
                      <a:pt x="1248" y="629"/>
                    </a:lnTo>
                    <a:lnTo>
                      <a:pt x="1206" y="644"/>
                    </a:lnTo>
                    <a:lnTo>
                      <a:pt x="1194" y="635"/>
                    </a:lnTo>
                    <a:lnTo>
                      <a:pt x="1194" y="608"/>
                    </a:lnTo>
                    <a:lnTo>
                      <a:pt x="1167" y="599"/>
                    </a:lnTo>
                    <a:lnTo>
                      <a:pt x="1148" y="643"/>
                    </a:lnTo>
                    <a:lnTo>
                      <a:pt x="1064" y="658"/>
                    </a:lnTo>
                    <a:lnTo>
                      <a:pt x="1008" y="674"/>
                    </a:lnTo>
                    <a:lnTo>
                      <a:pt x="998" y="682"/>
                    </a:lnTo>
                    <a:lnTo>
                      <a:pt x="1011" y="685"/>
                    </a:lnTo>
                    <a:lnTo>
                      <a:pt x="1015" y="690"/>
                    </a:lnTo>
                    <a:lnTo>
                      <a:pt x="944" y="708"/>
                    </a:lnTo>
                    <a:lnTo>
                      <a:pt x="948" y="699"/>
                    </a:lnTo>
                    <a:lnTo>
                      <a:pt x="952" y="694"/>
                    </a:lnTo>
                    <a:lnTo>
                      <a:pt x="955" y="686"/>
                    </a:lnTo>
                    <a:lnTo>
                      <a:pt x="966" y="680"/>
                    </a:lnTo>
                    <a:lnTo>
                      <a:pt x="967" y="643"/>
                    </a:lnTo>
                    <a:lnTo>
                      <a:pt x="979" y="655"/>
                    </a:lnTo>
                    <a:lnTo>
                      <a:pt x="1000" y="651"/>
                    </a:lnTo>
                    <a:lnTo>
                      <a:pt x="982" y="629"/>
                    </a:lnTo>
                    <a:lnTo>
                      <a:pt x="923" y="618"/>
                    </a:lnTo>
                    <a:lnTo>
                      <a:pt x="920" y="618"/>
                    </a:lnTo>
                    <a:lnTo>
                      <a:pt x="913" y="587"/>
                    </a:lnTo>
                    <a:lnTo>
                      <a:pt x="901" y="590"/>
                    </a:lnTo>
                    <a:lnTo>
                      <a:pt x="892" y="572"/>
                    </a:lnTo>
                    <a:lnTo>
                      <a:pt x="878" y="571"/>
                    </a:lnTo>
                    <a:lnTo>
                      <a:pt x="878" y="582"/>
                    </a:lnTo>
                    <a:lnTo>
                      <a:pt x="863" y="567"/>
                    </a:lnTo>
                    <a:lnTo>
                      <a:pt x="835" y="587"/>
                    </a:lnTo>
                    <a:lnTo>
                      <a:pt x="758" y="572"/>
                    </a:lnTo>
                    <a:lnTo>
                      <a:pt x="747" y="558"/>
                    </a:lnTo>
                    <a:lnTo>
                      <a:pt x="747" y="567"/>
                    </a:lnTo>
                    <a:lnTo>
                      <a:pt x="298" y="567"/>
                    </a:lnTo>
                    <a:lnTo>
                      <a:pt x="291" y="551"/>
                    </a:lnTo>
                    <a:lnTo>
                      <a:pt x="267" y="547"/>
                    </a:lnTo>
                    <a:lnTo>
                      <a:pt x="268" y="536"/>
                    </a:lnTo>
                    <a:lnTo>
                      <a:pt x="218" y="521"/>
                    </a:lnTo>
                    <a:lnTo>
                      <a:pt x="224" y="514"/>
                    </a:lnTo>
                    <a:lnTo>
                      <a:pt x="213" y="494"/>
                    </a:lnTo>
                    <a:lnTo>
                      <a:pt x="199" y="493"/>
                    </a:lnTo>
                    <a:lnTo>
                      <a:pt x="172" y="449"/>
                    </a:lnTo>
                    <a:lnTo>
                      <a:pt x="176" y="436"/>
                    </a:lnTo>
                    <a:lnTo>
                      <a:pt x="178" y="413"/>
                    </a:lnTo>
                    <a:lnTo>
                      <a:pt x="147" y="401"/>
                    </a:lnTo>
                    <a:lnTo>
                      <a:pt x="90" y="325"/>
                    </a:lnTo>
                    <a:lnTo>
                      <a:pt x="56" y="347"/>
                    </a:lnTo>
                    <a:lnTo>
                      <a:pt x="48" y="337"/>
                    </a:lnTo>
                    <a:lnTo>
                      <a:pt x="45" y="335"/>
                    </a:lnTo>
                    <a:lnTo>
                      <a:pt x="29" y="314"/>
                    </a:lnTo>
                    <a:lnTo>
                      <a:pt x="0" y="314"/>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0" name="Freeform 23"/>
              <p:cNvSpPr>
                <a:spLocks/>
              </p:cNvSpPr>
              <p:nvPr/>
            </p:nvSpPr>
            <p:spPr bwMode="auto">
              <a:xfrm>
                <a:off x="1073934" y="2988548"/>
                <a:ext cx="126382" cy="77275"/>
              </a:xfrm>
              <a:custGeom>
                <a:avLst/>
                <a:gdLst/>
                <a:ahLst/>
                <a:cxnLst>
                  <a:cxn ang="0">
                    <a:pos x="0" y="0"/>
                  </a:cxn>
                  <a:cxn ang="0">
                    <a:pos x="43" y="9"/>
                  </a:cxn>
                  <a:cxn ang="0">
                    <a:pos x="81" y="48"/>
                  </a:cxn>
                  <a:cxn ang="0">
                    <a:pos x="59" y="41"/>
                  </a:cxn>
                  <a:cxn ang="0">
                    <a:pos x="0" y="0"/>
                  </a:cxn>
                </a:cxnLst>
                <a:rect l="0" t="0" r="r" b="b"/>
                <a:pathLst>
                  <a:path w="82" h="49">
                    <a:moveTo>
                      <a:pt x="0" y="0"/>
                    </a:moveTo>
                    <a:lnTo>
                      <a:pt x="43" y="9"/>
                    </a:lnTo>
                    <a:lnTo>
                      <a:pt x="81" y="48"/>
                    </a:lnTo>
                    <a:lnTo>
                      <a:pt x="59" y="41"/>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1" name="Freeform 24"/>
              <p:cNvSpPr>
                <a:spLocks/>
              </p:cNvSpPr>
              <p:nvPr/>
            </p:nvSpPr>
            <p:spPr bwMode="auto">
              <a:xfrm>
                <a:off x="1131525" y="2031650"/>
                <a:ext cx="267161" cy="167704"/>
              </a:xfrm>
              <a:custGeom>
                <a:avLst/>
                <a:gdLst/>
                <a:ahLst/>
                <a:cxnLst>
                  <a:cxn ang="0">
                    <a:pos x="0" y="79"/>
                  </a:cxn>
                  <a:cxn ang="0">
                    <a:pos x="8" y="65"/>
                  </a:cxn>
                  <a:cxn ang="0">
                    <a:pos x="32" y="21"/>
                  </a:cxn>
                  <a:cxn ang="0">
                    <a:pos x="20" y="4"/>
                  </a:cxn>
                  <a:cxn ang="0">
                    <a:pos x="74" y="0"/>
                  </a:cxn>
                  <a:cxn ang="0">
                    <a:pos x="110" y="17"/>
                  </a:cxn>
                  <a:cxn ang="0">
                    <a:pos x="133" y="6"/>
                  </a:cxn>
                  <a:cxn ang="0">
                    <a:pos x="171" y="32"/>
                  </a:cxn>
                  <a:cxn ang="0">
                    <a:pos x="92" y="70"/>
                  </a:cxn>
                  <a:cxn ang="0">
                    <a:pos x="86" y="94"/>
                  </a:cxn>
                  <a:cxn ang="0">
                    <a:pos x="47" y="105"/>
                  </a:cxn>
                  <a:cxn ang="0">
                    <a:pos x="29" y="86"/>
                  </a:cxn>
                  <a:cxn ang="0">
                    <a:pos x="0" y="79"/>
                  </a:cxn>
                </a:cxnLst>
                <a:rect l="0" t="0" r="r" b="b"/>
                <a:pathLst>
                  <a:path w="172" h="106">
                    <a:moveTo>
                      <a:pt x="0" y="79"/>
                    </a:moveTo>
                    <a:lnTo>
                      <a:pt x="8" y="65"/>
                    </a:lnTo>
                    <a:lnTo>
                      <a:pt x="32" y="21"/>
                    </a:lnTo>
                    <a:lnTo>
                      <a:pt x="20" y="4"/>
                    </a:lnTo>
                    <a:lnTo>
                      <a:pt x="74" y="0"/>
                    </a:lnTo>
                    <a:lnTo>
                      <a:pt x="110" y="17"/>
                    </a:lnTo>
                    <a:lnTo>
                      <a:pt x="133" y="6"/>
                    </a:lnTo>
                    <a:lnTo>
                      <a:pt x="171" y="32"/>
                    </a:lnTo>
                    <a:lnTo>
                      <a:pt x="92" y="70"/>
                    </a:lnTo>
                    <a:lnTo>
                      <a:pt x="86" y="94"/>
                    </a:lnTo>
                    <a:lnTo>
                      <a:pt x="47" y="105"/>
                    </a:lnTo>
                    <a:lnTo>
                      <a:pt x="29" y="86"/>
                    </a:lnTo>
                    <a:lnTo>
                      <a:pt x="0" y="79"/>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2" name="Freeform 25"/>
              <p:cNvSpPr>
                <a:spLocks/>
              </p:cNvSpPr>
              <p:nvPr/>
            </p:nvSpPr>
            <p:spPr bwMode="auto">
              <a:xfrm>
                <a:off x="1209914" y="1877099"/>
                <a:ext cx="183973" cy="95361"/>
              </a:xfrm>
              <a:custGeom>
                <a:avLst/>
                <a:gdLst/>
                <a:ahLst/>
                <a:cxnLst>
                  <a:cxn ang="0">
                    <a:pos x="0" y="45"/>
                  </a:cxn>
                  <a:cxn ang="0">
                    <a:pos x="26" y="54"/>
                  </a:cxn>
                  <a:cxn ang="0">
                    <a:pos x="33" y="45"/>
                  </a:cxn>
                  <a:cxn ang="0">
                    <a:pos x="40" y="60"/>
                  </a:cxn>
                  <a:cxn ang="0">
                    <a:pos x="52" y="53"/>
                  </a:cxn>
                  <a:cxn ang="0">
                    <a:pos x="50" y="39"/>
                  </a:cxn>
                  <a:cxn ang="0">
                    <a:pos x="63" y="47"/>
                  </a:cxn>
                  <a:cxn ang="0">
                    <a:pos x="69" y="25"/>
                  </a:cxn>
                  <a:cxn ang="0">
                    <a:pos x="80" y="24"/>
                  </a:cxn>
                  <a:cxn ang="0">
                    <a:pos x="84" y="43"/>
                  </a:cxn>
                  <a:cxn ang="0">
                    <a:pos x="109" y="28"/>
                  </a:cxn>
                  <a:cxn ang="0">
                    <a:pos x="101" y="12"/>
                  </a:cxn>
                  <a:cxn ang="0">
                    <a:pos x="118" y="8"/>
                  </a:cxn>
                  <a:cxn ang="0">
                    <a:pos x="101" y="0"/>
                  </a:cxn>
                  <a:cxn ang="0">
                    <a:pos x="59" y="8"/>
                  </a:cxn>
                  <a:cxn ang="0">
                    <a:pos x="0" y="45"/>
                  </a:cxn>
                </a:cxnLst>
                <a:rect l="0" t="0" r="r" b="b"/>
                <a:pathLst>
                  <a:path w="119" h="61">
                    <a:moveTo>
                      <a:pt x="0" y="45"/>
                    </a:moveTo>
                    <a:lnTo>
                      <a:pt x="26" y="54"/>
                    </a:lnTo>
                    <a:lnTo>
                      <a:pt x="33" y="45"/>
                    </a:lnTo>
                    <a:lnTo>
                      <a:pt x="40" y="60"/>
                    </a:lnTo>
                    <a:lnTo>
                      <a:pt x="52" y="53"/>
                    </a:lnTo>
                    <a:lnTo>
                      <a:pt x="50" y="39"/>
                    </a:lnTo>
                    <a:lnTo>
                      <a:pt x="63" y="47"/>
                    </a:lnTo>
                    <a:lnTo>
                      <a:pt x="69" y="25"/>
                    </a:lnTo>
                    <a:lnTo>
                      <a:pt x="80" y="24"/>
                    </a:lnTo>
                    <a:lnTo>
                      <a:pt x="84" y="43"/>
                    </a:lnTo>
                    <a:lnTo>
                      <a:pt x="109" y="28"/>
                    </a:lnTo>
                    <a:lnTo>
                      <a:pt x="101" y="12"/>
                    </a:lnTo>
                    <a:lnTo>
                      <a:pt x="118" y="8"/>
                    </a:lnTo>
                    <a:lnTo>
                      <a:pt x="101" y="0"/>
                    </a:lnTo>
                    <a:lnTo>
                      <a:pt x="59" y="8"/>
                    </a:lnTo>
                    <a:lnTo>
                      <a:pt x="0" y="45"/>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3" name="Freeform 26"/>
              <p:cNvSpPr>
                <a:spLocks/>
              </p:cNvSpPr>
              <p:nvPr/>
            </p:nvSpPr>
            <p:spPr bwMode="auto">
              <a:xfrm>
                <a:off x="1307500" y="2092483"/>
                <a:ext cx="455934" cy="225249"/>
              </a:xfrm>
              <a:custGeom>
                <a:avLst/>
                <a:gdLst/>
                <a:ahLst/>
                <a:cxnLst>
                  <a:cxn ang="0">
                    <a:pos x="0" y="45"/>
                  </a:cxn>
                  <a:cxn ang="0">
                    <a:pos x="14" y="33"/>
                  </a:cxn>
                  <a:cxn ang="0">
                    <a:pos x="6" y="28"/>
                  </a:cxn>
                  <a:cxn ang="0">
                    <a:pos x="41" y="8"/>
                  </a:cxn>
                  <a:cxn ang="0">
                    <a:pos x="71" y="0"/>
                  </a:cxn>
                  <a:cxn ang="0">
                    <a:pos x="80" y="14"/>
                  </a:cxn>
                  <a:cxn ang="0">
                    <a:pos x="70" y="22"/>
                  </a:cxn>
                  <a:cxn ang="0">
                    <a:pos x="97" y="10"/>
                  </a:cxn>
                  <a:cxn ang="0">
                    <a:pos x="125" y="20"/>
                  </a:cxn>
                  <a:cxn ang="0">
                    <a:pos x="114" y="31"/>
                  </a:cxn>
                  <a:cxn ang="0">
                    <a:pos x="148" y="24"/>
                  </a:cxn>
                  <a:cxn ang="0">
                    <a:pos x="138" y="12"/>
                  </a:cxn>
                  <a:cxn ang="0">
                    <a:pos x="152" y="13"/>
                  </a:cxn>
                  <a:cxn ang="0">
                    <a:pos x="178" y="52"/>
                  </a:cxn>
                  <a:cxn ang="0">
                    <a:pos x="187" y="43"/>
                  </a:cxn>
                  <a:cxn ang="0">
                    <a:pos x="176" y="1"/>
                  </a:cxn>
                  <a:cxn ang="0">
                    <a:pos x="198" y="1"/>
                  </a:cxn>
                  <a:cxn ang="0">
                    <a:pos x="222" y="16"/>
                  </a:cxn>
                  <a:cxn ang="0">
                    <a:pos x="236" y="68"/>
                  </a:cxn>
                  <a:cxn ang="0">
                    <a:pos x="294" y="94"/>
                  </a:cxn>
                  <a:cxn ang="0">
                    <a:pos x="292" y="107"/>
                  </a:cxn>
                  <a:cxn ang="0">
                    <a:pos x="276" y="102"/>
                  </a:cxn>
                  <a:cxn ang="0">
                    <a:pos x="260" y="111"/>
                  </a:cxn>
                  <a:cxn ang="0">
                    <a:pos x="284" y="122"/>
                  </a:cxn>
                  <a:cxn ang="0">
                    <a:pos x="261" y="134"/>
                  </a:cxn>
                  <a:cxn ang="0">
                    <a:pos x="223" y="129"/>
                  </a:cxn>
                  <a:cxn ang="0">
                    <a:pos x="202" y="114"/>
                  </a:cxn>
                  <a:cxn ang="0">
                    <a:pos x="153" y="138"/>
                  </a:cxn>
                  <a:cxn ang="0">
                    <a:pos x="93" y="143"/>
                  </a:cxn>
                  <a:cxn ang="0">
                    <a:pos x="80" y="120"/>
                  </a:cxn>
                  <a:cxn ang="0">
                    <a:pos x="47" y="118"/>
                  </a:cxn>
                  <a:cxn ang="0">
                    <a:pos x="25" y="99"/>
                  </a:cxn>
                  <a:cxn ang="0">
                    <a:pos x="111" y="87"/>
                  </a:cxn>
                  <a:cxn ang="0">
                    <a:pos x="22" y="82"/>
                  </a:cxn>
                  <a:cxn ang="0">
                    <a:pos x="10" y="70"/>
                  </a:cxn>
                  <a:cxn ang="0">
                    <a:pos x="56" y="56"/>
                  </a:cxn>
                  <a:cxn ang="0">
                    <a:pos x="14" y="58"/>
                  </a:cxn>
                  <a:cxn ang="0">
                    <a:pos x="17" y="52"/>
                  </a:cxn>
                  <a:cxn ang="0">
                    <a:pos x="0" y="45"/>
                  </a:cxn>
                </a:cxnLst>
                <a:rect l="0" t="0" r="r" b="b"/>
                <a:pathLst>
                  <a:path w="295" h="144">
                    <a:moveTo>
                      <a:pt x="0" y="45"/>
                    </a:moveTo>
                    <a:lnTo>
                      <a:pt x="14" y="33"/>
                    </a:lnTo>
                    <a:lnTo>
                      <a:pt x="6" y="28"/>
                    </a:lnTo>
                    <a:lnTo>
                      <a:pt x="41" y="8"/>
                    </a:lnTo>
                    <a:lnTo>
                      <a:pt x="71" y="0"/>
                    </a:lnTo>
                    <a:lnTo>
                      <a:pt x="80" y="14"/>
                    </a:lnTo>
                    <a:lnTo>
                      <a:pt x="70" y="22"/>
                    </a:lnTo>
                    <a:lnTo>
                      <a:pt x="97" y="10"/>
                    </a:lnTo>
                    <a:lnTo>
                      <a:pt x="125" y="20"/>
                    </a:lnTo>
                    <a:lnTo>
                      <a:pt x="114" y="31"/>
                    </a:lnTo>
                    <a:lnTo>
                      <a:pt x="148" y="24"/>
                    </a:lnTo>
                    <a:lnTo>
                      <a:pt x="138" y="12"/>
                    </a:lnTo>
                    <a:lnTo>
                      <a:pt x="152" y="13"/>
                    </a:lnTo>
                    <a:lnTo>
                      <a:pt x="178" y="52"/>
                    </a:lnTo>
                    <a:lnTo>
                      <a:pt x="187" y="43"/>
                    </a:lnTo>
                    <a:lnTo>
                      <a:pt x="176" y="1"/>
                    </a:lnTo>
                    <a:lnTo>
                      <a:pt x="198" y="1"/>
                    </a:lnTo>
                    <a:lnTo>
                      <a:pt x="222" y="16"/>
                    </a:lnTo>
                    <a:lnTo>
                      <a:pt x="236" y="68"/>
                    </a:lnTo>
                    <a:lnTo>
                      <a:pt x="294" y="94"/>
                    </a:lnTo>
                    <a:lnTo>
                      <a:pt x="292" y="107"/>
                    </a:lnTo>
                    <a:lnTo>
                      <a:pt x="276" y="102"/>
                    </a:lnTo>
                    <a:lnTo>
                      <a:pt x="260" y="111"/>
                    </a:lnTo>
                    <a:lnTo>
                      <a:pt x="284" y="122"/>
                    </a:lnTo>
                    <a:lnTo>
                      <a:pt x="261" y="134"/>
                    </a:lnTo>
                    <a:lnTo>
                      <a:pt x="223" y="129"/>
                    </a:lnTo>
                    <a:lnTo>
                      <a:pt x="202" y="114"/>
                    </a:lnTo>
                    <a:lnTo>
                      <a:pt x="153" y="138"/>
                    </a:lnTo>
                    <a:lnTo>
                      <a:pt x="93" y="143"/>
                    </a:lnTo>
                    <a:lnTo>
                      <a:pt x="80" y="120"/>
                    </a:lnTo>
                    <a:lnTo>
                      <a:pt x="47" y="118"/>
                    </a:lnTo>
                    <a:lnTo>
                      <a:pt x="25" y="99"/>
                    </a:lnTo>
                    <a:lnTo>
                      <a:pt x="111" y="87"/>
                    </a:lnTo>
                    <a:lnTo>
                      <a:pt x="22" y="82"/>
                    </a:lnTo>
                    <a:lnTo>
                      <a:pt x="10" y="70"/>
                    </a:lnTo>
                    <a:lnTo>
                      <a:pt x="56" y="56"/>
                    </a:lnTo>
                    <a:lnTo>
                      <a:pt x="14" y="58"/>
                    </a:lnTo>
                    <a:lnTo>
                      <a:pt x="17" y="52"/>
                    </a:lnTo>
                    <a:lnTo>
                      <a:pt x="0" y="45"/>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4" name="Freeform 27"/>
              <p:cNvSpPr>
                <a:spLocks/>
              </p:cNvSpPr>
              <p:nvPr/>
            </p:nvSpPr>
            <p:spPr bwMode="auto">
              <a:xfrm>
                <a:off x="1341095" y="1911626"/>
                <a:ext cx="308755" cy="126600"/>
              </a:xfrm>
              <a:custGeom>
                <a:avLst/>
                <a:gdLst/>
                <a:ahLst/>
                <a:cxnLst>
                  <a:cxn ang="0">
                    <a:pos x="0" y="52"/>
                  </a:cxn>
                  <a:cxn ang="0">
                    <a:pos x="6" y="47"/>
                  </a:cxn>
                  <a:cxn ang="0">
                    <a:pos x="41" y="39"/>
                  </a:cxn>
                  <a:cxn ang="0">
                    <a:pos x="6" y="40"/>
                  </a:cxn>
                  <a:cxn ang="0">
                    <a:pos x="47" y="32"/>
                  </a:cxn>
                  <a:cxn ang="0">
                    <a:pos x="14" y="32"/>
                  </a:cxn>
                  <a:cxn ang="0">
                    <a:pos x="17" y="24"/>
                  </a:cxn>
                  <a:cxn ang="0">
                    <a:pos x="48" y="23"/>
                  </a:cxn>
                  <a:cxn ang="0">
                    <a:pos x="26" y="21"/>
                  </a:cxn>
                  <a:cxn ang="0">
                    <a:pos x="43" y="13"/>
                  </a:cxn>
                  <a:cxn ang="0">
                    <a:pos x="83" y="23"/>
                  </a:cxn>
                  <a:cxn ang="0">
                    <a:pos x="103" y="43"/>
                  </a:cxn>
                  <a:cxn ang="0">
                    <a:pos x="141" y="44"/>
                  </a:cxn>
                  <a:cxn ang="0">
                    <a:pos x="126" y="32"/>
                  </a:cxn>
                  <a:cxn ang="0">
                    <a:pos x="134" y="24"/>
                  </a:cxn>
                  <a:cxn ang="0">
                    <a:pos x="118" y="14"/>
                  </a:cxn>
                  <a:cxn ang="0">
                    <a:pos x="143" y="0"/>
                  </a:cxn>
                  <a:cxn ang="0">
                    <a:pos x="155" y="17"/>
                  </a:cxn>
                  <a:cxn ang="0">
                    <a:pos x="147" y="25"/>
                  </a:cxn>
                  <a:cxn ang="0">
                    <a:pos x="162" y="28"/>
                  </a:cxn>
                  <a:cxn ang="0">
                    <a:pos x="157" y="37"/>
                  </a:cxn>
                  <a:cxn ang="0">
                    <a:pos x="176" y="40"/>
                  </a:cxn>
                  <a:cxn ang="0">
                    <a:pos x="185" y="28"/>
                  </a:cxn>
                  <a:cxn ang="0">
                    <a:pos x="199" y="42"/>
                  </a:cxn>
                  <a:cxn ang="0">
                    <a:pos x="188" y="59"/>
                  </a:cxn>
                  <a:cxn ang="0">
                    <a:pos x="145" y="58"/>
                  </a:cxn>
                  <a:cxn ang="0">
                    <a:pos x="80" y="80"/>
                  </a:cxn>
                  <a:cxn ang="0">
                    <a:pos x="53" y="69"/>
                  </a:cxn>
                  <a:cxn ang="0">
                    <a:pos x="108" y="51"/>
                  </a:cxn>
                  <a:cxn ang="0">
                    <a:pos x="61" y="62"/>
                  </a:cxn>
                  <a:cxn ang="0">
                    <a:pos x="69" y="47"/>
                  </a:cxn>
                  <a:cxn ang="0">
                    <a:pos x="45" y="62"/>
                  </a:cxn>
                  <a:cxn ang="0">
                    <a:pos x="17" y="58"/>
                  </a:cxn>
                  <a:cxn ang="0">
                    <a:pos x="0" y="52"/>
                  </a:cxn>
                </a:cxnLst>
                <a:rect l="0" t="0" r="r" b="b"/>
                <a:pathLst>
                  <a:path w="200" h="81">
                    <a:moveTo>
                      <a:pt x="0" y="52"/>
                    </a:moveTo>
                    <a:lnTo>
                      <a:pt x="6" y="47"/>
                    </a:lnTo>
                    <a:lnTo>
                      <a:pt x="41" y="39"/>
                    </a:lnTo>
                    <a:lnTo>
                      <a:pt x="6" y="40"/>
                    </a:lnTo>
                    <a:lnTo>
                      <a:pt x="47" y="32"/>
                    </a:lnTo>
                    <a:lnTo>
                      <a:pt x="14" y="32"/>
                    </a:lnTo>
                    <a:lnTo>
                      <a:pt x="17" y="24"/>
                    </a:lnTo>
                    <a:lnTo>
                      <a:pt x="48" y="23"/>
                    </a:lnTo>
                    <a:lnTo>
                      <a:pt x="26" y="21"/>
                    </a:lnTo>
                    <a:lnTo>
                      <a:pt x="43" y="13"/>
                    </a:lnTo>
                    <a:lnTo>
                      <a:pt x="83" y="23"/>
                    </a:lnTo>
                    <a:lnTo>
                      <a:pt x="103" y="43"/>
                    </a:lnTo>
                    <a:lnTo>
                      <a:pt x="141" y="44"/>
                    </a:lnTo>
                    <a:lnTo>
                      <a:pt x="126" y="32"/>
                    </a:lnTo>
                    <a:lnTo>
                      <a:pt x="134" y="24"/>
                    </a:lnTo>
                    <a:lnTo>
                      <a:pt x="118" y="14"/>
                    </a:lnTo>
                    <a:lnTo>
                      <a:pt x="143" y="0"/>
                    </a:lnTo>
                    <a:lnTo>
                      <a:pt x="155" y="17"/>
                    </a:lnTo>
                    <a:lnTo>
                      <a:pt x="147" y="25"/>
                    </a:lnTo>
                    <a:lnTo>
                      <a:pt x="162" y="28"/>
                    </a:lnTo>
                    <a:lnTo>
                      <a:pt x="157" y="37"/>
                    </a:lnTo>
                    <a:lnTo>
                      <a:pt x="176" y="40"/>
                    </a:lnTo>
                    <a:lnTo>
                      <a:pt x="185" y="28"/>
                    </a:lnTo>
                    <a:lnTo>
                      <a:pt x="199" y="42"/>
                    </a:lnTo>
                    <a:lnTo>
                      <a:pt x="188" y="59"/>
                    </a:lnTo>
                    <a:lnTo>
                      <a:pt x="145" y="58"/>
                    </a:lnTo>
                    <a:lnTo>
                      <a:pt x="80" y="80"/>
                    </a:lnTo>
                    <a:lnTo>
                      <a:pt x="53" y="69"/>
                    </a:lnTo>
                    <a:lnTo>
                      <a:pt x="108" y="51"/>
                    </a:lnTo>
                    <a:lnTo>
                      <a:pt x="61" y="62"/>
                    </a:lnTo>
                    <a:lnTo>
                      <a:pt x="69" y="47"/>
                    </a:lnTo>
                    <a:lnTo>
                      <a:pt x="45" y="62"/>
                    </a:lnTo>
                    <a:lnTo>
                      <a:pt x="17" y="58"/>
                    </a:lnTo>
                    <a:lnTo>
                      <a:pt x="0" y="52"/>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5" name="Freeform 28"/>
              <p:cNvSpPr>
                <a:spLocks/>
              </p:cNvSpPr>
              <p:nvPr/>
            </p:nvSpPr>
            <p:spPr bwMode="auto">
              <a:xfrm>
                <a:off x="1646651" y="1781738"/>
                <a:ext cx="163176" cy="80564"/>
              </a:xfrm>
              <a:custGeom>
                <a:avLst/>
                <a:gdLst/>
                <a:ahLst/>
                <a:cxnLst>
                  <a:cxn ang="0">
                    <a:pos x="0" y="0"/>
                  </a:cxn>
                  <a:cxn ang="0">
                    <a:pos x="9" y="17"/>
                  </a:cxn>
                  <a:cxn ang="0">
                    <a:pos x="33" y="17"/>
                  </a:cxn>
                  <a:cxn ang="0">
                    <a:pos x="25" y="21"/>
                  </a:cxn>
                  <a:cxn ang="0">
                    <a:pos x="32" y="27"/>
                  </a:cxn>
                  <a:cxn ang="0">
                    <a:pos x="9" y="29"/>
                  </a:cxn>
                  <a:cxn ang="0">
                    <a:pos x="45" y="36"/>
                  </a:cxn>
                  <a:cxn ang="0">
                    <a:pos x="104" y="50"/>
                  </a:cxn>
                  <a:cxn ang="0">
                    <a:pos x="94" y="20"/>
                  </a:cxn>
                  <a:cxn ang="0">
                    <a:pos x="52" y="4"/>
                  </a:cxn>
                  <a:cxn ang="0">
                    <a:pos x="40" y="10"/>
                  </a:cxn>
                  <a:cxn ang="0">
                    <a:pos x="36" y="0"/>
                  </a:cxn>
                  <a:cxn ang="0">
                    <a:pos x="0" y="0"/>
                  </a:cxn>
                </a:cxnLst>
                <a:rect l="0" t="0" r="r" b="b"/>
                <a:pathLst>
                  <a:path w="105" h="51">
                    <a:moveTo>
                      <a:pt x="0" y="0"/>
                    </a:moveTo>
                    <a:lnTo>
                      <a:pt x="9" y="17"/>
                    </a:lnTo>
                    <a:lnTo>
                      <a:pt x="33" y="17"/>
                    </a:lnTo>
                    <a:lnTo>
                      <a:pt x="25" y="21"/>
                    </a:lnTo>
                    <a:lnTo>
                      <a:pt x="32" y="27"/>
                    </a:lnTo>
                    <a:lnTo>
                      <a:pt x="9" y="29"/>
                    </a:lnTo>
                    <a:lnTo>
                      <a:pt x="45" y="36"/>
                    </a:lnTo>
                    <a:lnTo>
                      <a:pt x="104" y="50"/>
                    </a:lnTo>
                    <a:lnTo>
                      <a:pt x="94" y="20"/>
                    </a:lnTo>
                    <a:lnTo>
                      <a:pt x="52" y="4"/>
                    </a:lnTo>
                    <a:lnTo>
                      <a:pt x="40" y="10"/>
                    </a:lnTo>
                    <a:lnTo>
                      <a:pt x="36" y="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6" name="Freeform 29"/>
              <p:cNvSpPr>
                <a:spLocks/>
              </p:cNvSpPr>
              <p:nvPr/>
            </p:nvSpPr>
            <p:spPr bwMode="auto">
              <a:xfrm>
                <a:off x="1723439" y="1929712"/>
                <a:ext cx="127981" cy="80564"/>
              </a:xfrm>
              <a:custGeom>
                <a:avLst/>
                <a:gdLst/>
                <a:ahLst/>
                <a:cxnLst>
                  <a:cxn ang="0">
                    <a:pos x="0" y="32"/>
                  </a:cxn>
                  <a:cxn ang="0">
                    <a:pos x="8" y="20"/>
                  </a:cxn>
                  <a:cxn ang="0">
                    <a:pos x="24" y="22"/>
                  </a:cxn>
                  <a:cxn ang="0">
                    <a:pos x="4" y="10"/>
                  </a:cxn>
                  <a:cxn ang="0">
                    <a:pos x="9" y="2"/>
                  </a:cxn>
                  <a:cxn ang="0">
                    <a:pos x="43" y="18"/>
                  </a:cxn>
                  <a:cxn ang="0">
                    <a:pos x="24" y="1"/>
                  </a:cxn>
                  <a:cxn ang="0">
                    <a:pos x="73" y="0"/>
                  </a:cxn>
                  <a:cxn ang="0">
                    <a:pos x="82" y="36"/>
                  </a:cxn>
                  <a:cxn ang="0">
                    <a:pos x="72" y="31"/>
                  </a:cxn>
                  <a:cxn ang="0">
                    <a:pos x="71" y="50"/>
                  </a:cxn>
                  <a:cxn ang="0">
                    <a:pos x="30" y="47"/>
                  </a:cxn>
                  <a:cxn ang="0">
                    <a:pos x="38" y="43"/>
                  </a:cxn>
                  <a:cxn ang="0">
                    <a:pos x="28" y="35"/>
                  </a:cxn>
                  <a:cxn ang="0">
                    <a:pos x="57" y="25"/>
                  </a:cxn>
                  <a:cxn ang="0">
                    <a:pos x="0" y="32"/>
                  </a:cxn>
                </a:cxnLst>
                <a:rect l="0" t="0" r="r" b="b"/>
                <a:pathLst>
                  <a:path w="83" h="51">
                    <a:moveTo>
                      <a:pt x="0" y="32"/>
                    </a:moveTo>
                    <a:lnTo>
                      <a:pt x="8" y="20"/>
                    </a:lnTo>
                    <a:lnTo>
                      <a:pt x="24" y="22"/>
                    </a:lnTo>
                    <a:lnTo>
                      <a:pt x="4" y="10"/>
                    </a:lnTo>
                    <a:lnTo>
                      <a:pt x="9" y="2"/>
                    </a:lnTo>
                    <a:lnTo>
                      <a:pt x="43" y="18"/>
                    </a:lnTo>
                    <a:lnTo>
                      <a:pt x="24" y="1"/>
                    </a:lnTo>
                    <a:lnTo>
                      <a:pt x="73" y="0"/>
                    </a:lnTo>
                    <a:lnTo>
                      <a:pt x="82" y="36"/>
                    </a:lnTo>
                    <a:lnTo>
                      <a:pt x="72" y="31"/>
                    </a:lnTo>
                    <a:lnTo>
                      <a:pt x="71" y="50"/>
                    </a:lnTo>
                    <a:lnTo>
                      <a:pt x="30" y="47"/>
                    </a:lnTo>
                    <a:lnTo>
                      <a:pt x="38" y="43"/>
                    </a:lnTo>
                    <a:lnTo>
                      <a:pt x="28" y="35"/>
                    </a:lnTo>
                    <a:lnTo>
                      <a:pt x="57" y="25"/>
                    </a:lnTo>
                    <a:lnTo>
                      <a:pt x="0" y="32"/>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7" name="Freeform 30"/>
              <p:cNvSpPr>
                <a:spLocks/>
              </p:cNvSpPr>
              <p:nvPr/>
            </p:nvSpPr>
            <p:spPr bwMode="auto">
              <a:xfrm>
                <a:off x="1725039" y="2064533"/>
                <a:ext cx="151978" cy="126600"/>
              </a:xfrm>
              <a:custGeom>
                <a:avLst/>
                <a:gdLst/>
                <a:ahLst/>
                <a:cxnLst>
                  <a:cxn ang="0">
                    <a:pos x="0" y="39"/>
                  </a:cxn>
                  <a:cxn ang="0">
                    <a:pos x="5" y="29"/>
                  </a:cxn>
                  <a:cxn ang="0">
                    <a:pos x="37" y="35"/>
                  </a:cxn>
                  <a:cxn ang="0">
                    <a:pos x="32" y="23"/>
                  </a:cxn>
                  <a:cxn ang="0">
                    <a:pos x="41" y="23"/>
                  </a:cxn>
                  <a:cxn ang="0">
                    <a:pos x="20" y="16"/>
                  </a:cxn>
                  <a:cxn ang="0">
                    <a:pos x="29" y="13"/>
                  </a:cxn>
                  <a:cxn ang="0">
                    <a:pos x="20" y="6"/>
                  </a:cxn>
                  <a:cxn ang="0">
                    <a:pos x="82" y="0"/>
                  </a:cxn>
                  <a:cxn ang="0">
                    <a:pos x="84" y="17"/>
                  </a:cxn>
                  <a:cxn ang="0">
                    <a:pos x="66" y="31"/>
                  </a:cxn>
                  <a:cxn ang="0">
                    <a:pos x="94" y="35"/>
                  </a:cxn>
                  <a:cxn ang="0">
                    <a:pos x="97" y="64"/>
                  </a:cxn>
                  <a:cxn ang="0">
                    <a:pos x="55" y="79"/>
                  </a:cxn>
                  <a:cxn ang="0">
                    <a:pos x="37" y="57"/>
                  </a:cxn>
                  <a:cxn ang="0">
                    <a:pos x="0" y="39"/>
                  </a:cxn>
                </a:cxnLst>
                <a:rect l="0" t="0" r="r" b="b"/>
                <a:pathLst>
                  <a:path w="98" h="80">
                    <a:moveTo>
                      <a:pt x="0" y="39"/>
                    </a:moveTo>
                    <a:lnTo>
                      <a:pt x="5" y="29"/>
                    </a:lnTo>
                    <a:lnTo>
                      <a:pt x="37" y="35"/>
                    </a:lnTo>
                    <a:lnTo>
                      <a:pt x="32" y="23"/>
                    </a:lnTo>
                    <a:lnTo>
                      <a:pt x="41" y="23"/>
                    </a:lnTo>
                    <a:lnTo>
                      <a:pt x="20" y="16"/>
                    </a:lnTo>
                    <a:lnTo>
                      <a:pt x="29" y="13"/>
                    </a:lnTo>
                    <a:lnTo>
                      <a:pt x="20" y="6"/>
                    </a:lnTo>
                    <a:lnTo>
                      <a:pt x="82" y="0"/>
                    </a:lnTo>
                    <a:lnTo>
                      <a:pt x="84" y="17"/>
                    </a:lnTo>
                    <a:lnTo>
                      <a:pt x="66" y="31"/>
                    </a:lnTo>
                    <a:lnTo>
                      <a:pt x="94" y="35"/>
                    </a:lnTo>
                    <a:lnTo>
                      <a:pt x="97" y="64"/>
                    </a:lnTo>
                    <a:lnTo>
                      <a:pt x="55" y="79"/>
                    </a:lnTo>
                    <a:lnTo>
                      <a:pt x="37" y="57"/>
                    </a:lnTo>
                    <a:lnTo>
                      <a:pt x="0" y="39"/>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8" name="Freeform 31"/>
              <p:cNvSpPr>
                <a:spLocks/>
              </p:cNvSpPr>
              <p:nvPr/>
            </p:nvSpPr>
            <p:spPr bwMode="auto">
              <a:xfrm>
                <a:off x="1830624" y="1801468"/>
                <a:ext cx="92787" cy="64122"/>
              </a:xfrm>
              <a:custGeom>
                <a:avLst/>
                <a:gdLst/>
                <a:ahLst/>
                <a:cxnLst>
                  <a:cxn ang="0">
                    <a:pos x="0" y="0"/>
                  </a:cxn>
                  <a:cxn ang="0">
                    <a:pos x="6" y="24"/>
                  </a:cxn>
                  <a:cxn ang="0">
                    <a:pos x="24" y="25"/>
                  </a:cxn>
                  <a:cxn ang="0">
                    <a:pos x="9" y="29"/>
                  </a:cxn>
                  <a:cxn ang="0">
                    <a:pos x="16" y="40"/>
                  </a:cxn>
                  <a:cxn ang="0">
                    <a:pos x="52" y="33"/>
                  </a:cxn>
                  <a:cxn ang="0">
                    <a:pos x="58" y="20"/>
                  </a:cxn>
                  <a:cxn ang="0">
                    <a:pos x="0" y="0"/>
                  </a:cxn>
                </a:cxnLst>
                <a:rect l="0" t="0" r="r" b="b"/>
                <a:pathLst>
                  <a:path w="59" h="41">
                    <a:moveTo>
                      <a:pt x="0" y="0"/>
                    </a:moveTo>
                    <a:lnTo>
                      <a:pt x="6" y="24"/>
                    </a:lnTo>
                    <a:lnTo>
                      <a:pt x="24" y="25"/>
                    </a:lnTo>
                    <a:lnTo>
                      <a:pt x="9" y="29"/>
                    </a:lnTo>
                    <a:lnTo>
                      <a:pt x="16" y="40"/>
                    </a:lnTo>
                    <a:lnTo>
                      <a:pt x="52" y="33"/>
                    </a:lnTo>
                    <a:lnTo>
                      <a:pt x="58" y="2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39" name="Freeform 32"/>
              <p:cNvSpPr>
                <a:spLocks/>
              </p:cNvSpPr>
              <p:nvPr/>
            </p:nvSpPr>
            <p:spPr bwMode="auto">
              <a:xfrm>
                <a:off x="1862619" y="1898473"/>
                <a:ext cx="436737" cy="139753"/>
              </a:xfrm>
              <a:custGeom>
                <a:avLst/>
                <a:gdLst/>
                <a:ahLst/>
                <a:cxnLst>
                  <a:cxn ang="0">
                    <a:pos x="0" y="13"/>
                  </a:cxn>
                  <a:cxn ang="0">
                    <a:pos x="17" y="0"/>
                  </a:cxn>
                  <a:cxn ang="0">
                    <a:pos x="41" y="6"/>
                  </a:cxn>
                  <a:cxn ang="0">
                    <a:pos x="59" y="13"/>
                  </a:cxn>
                  <a:cxn ang="0">
                    <a:pos x="54" y="24"/>
                  </a:cxn>
                  <a:cxn ang="0">
                    <a:pos x="86" y="14"/>
                  </a:cxn>
                  <a:cxn ang="0">
                    <a:pos x="106" y="24"/>
                  </a:cxn>
                  <a:cxn ang="0">
                    <a:pos x="89" y="24"/>
                  </a:cxn>
                  <a:cxn ang="0">
                    <a:pos x="125" y="31"/>
                  </a:cxn>
                  <a:cxn ang="0">
                    <a:pos x="86" y="33"/>
                  </a:cxn>
                  <a:cxn ang="0">
                    <a:pos x="106" y="39"/>
                  </a:cxn>
                  <a:cxn ang="0">
                    <a:pos x="91" y="47"/>
                  </a:cxn>
                  <a:cxn ang="0">
                    <a:pos x="110" y="40"/>
                  </a:cxn>
                  <a:cxn ang="0">
                    <a:pos x="128" y="58"/>
                  </a:cxn>
                  <a:cxn ang="0">
                    <a:pos x="132" y="50"/>
                  </a:cxn>
                  <a:cxn ang="0">
                    <a:pos x="183" y="58"/>
                  </a:cxn>
                  <a:cxn ang="0">
                    <a:pos x="237" y="41"/>
                  </a:cxn>
                  <a:cxn ang="0">
                    <a:pos x="281" y="60"/>
                  </a:cxn>
                  <a:cxn ang="0">
                    <a:pos x="267" y="70"/>
                  </a:cxn>
                  <a:cxn ang="0">
                    <a:pos x="272" y="85"/>
                  </a:cxn>
                  <a:cxn ang="0">
                    <a:pos x="247" y="88"/>
                  </a:cxn>
                  <a:cxn ang="0">
                    <a:pos x="217" y="74"/>
                  </a:cxn>
                  <a:cxn ang="0">
                    <a:pos x="217" y="85"/>
                  </a:cxn>
                  <a:cxn ang="0">
                    <a:pos x="202" y="86"/>
                  </a:cxn>
                  <a:cxn ang="0">
                    <a:pos x="139" y="88"/>
                  </a:cxn>
                  <a:cxn ang="0">
                    <a:pos x="132" y="75"/>
                  </a:cxn>
                  <a:cxn ang="0">
                    <a:pos x="117" y="86"/>
                  </a:cxn>
                  <a:cxn ang="0">
                    <a:pos x="97" y="75"/>
                  </a:cxn>
                  <a:cxn ang="0">
                    <a:pos x="85" y="83"/>
                  </a:cxn>
                  <a:cxn ang="0">
                    <a:pos x="60" y="25"/>
                  </a:cxn>
                  <a:cxn ang="0">
                    <a:pos x="32" y="31"/>
                  </a:cxn>
                  <a:cxn ang="0">
                    <a:pos x="0" y="13"/>
                  </a:cxn>
                </a:cxnLst>
                <a:rect l="0" t="0" r="r" b="b"/>
                <a:pathLst>
                  <a:path w="282" h="89">
                    <a:moveTo>
                      <a:pt x="0" y="13"/>
                    </a:moveTo>
                    <a:lnTo>
                      <a:pt x="17" y="0"/>
                    </a:lnTo>
                    <a:lnTo>
                      <a:pt x="41" y="6"/>
                    </a:lnTo>
                    <a:lnTo>
                      <a:pt x="59" y="13"/>
                    </a:lnTo>
                    <a:lnTo>
                      <a:pt x="54" y="24"/>
                    </a:lnTo>
                    <a:lnTo>
                      <a:pt x="86" y="14"/>
                    </a:lnTo>
                    <a:lnTo>
                      <a:pt x="106" y="24"/>
                    </a:lnTo>
                    <a:lnTo>
                      <a:pt x="89" y="24"/>
                    </a:lnTo>
                    <a:lnTo>
                      <a:pt x="125" y="31"/>
                    </a:lnTo>
                    <a:lnTo>
                      <a:pt x="86" y="33"/>
                    </a:lnTo>
                    <a:lnTo>
                      <a:pt x="106" y="39"/>
                    </a:lnTo>
                    <a:lnTo>
                      <a:pt x="91" y="47"/>
                    </a:lnTo>
                    <a:lnTo>
                      <a:pt x="110" y="40"/>
                    </a:lnTo>
                    <a:lnTo>
                      <a:pt x="128" y="58"/>
                    </a:lnTo>
                    <a:lnTo>
                      <a:pt x="132" y="50"/>
                    </a:lnTo>
                    <a:lnTo>
                      <a:pt x="183" y="58"/>
                    </a:lnTo>
                    <a:lnTo>
                      <a:pt x="237" y="41"/>
                    </a:lnTo>
                    <a:lnTo>
                      <a:pt x="281" y="60"/>
                    </a:lnTo>
                    <a:lnTo>
                      <a:pt x="267" y="70"/>
                    </a:lnTo>
                    <a:lnTo>
                      <a:pt x="272" y="85"/>
                    </a:lnTo>
                    <a:lnTo>
                      <a:pt x="247" y="88"/>
                    </a:lnTo>
                    <a:lnTo>
                      <a:pt x="217" y="74"/>
                    </a:lnTo>
                    <a:lnTo>
                      <a:pt x="217" y="85"/>
                    </a:lnTo>
                    <a:lnTo>
                      <a:pt x="202" y="86"/>
                    </a:lnTo>
                    <a:lnTo>
                      <a:pt x="139" y="88"/>
                    </a:lnTo>
                    <a:lnTo>
                      <a:pt x="132" y="75"/>
                    </a:lnTo>
                    <a:lnTo>
                      <a:pt x="117" y="86"/>
                    </a:lnTo>
                    <a:lnTo>
                      <a:pt x="97" y="75"/>
                    </a:lnTo>
                    <a:lnTo>
                      <a:pt x="85" y="83"/>
                    </a:lnTo>
                    <a:lnTo>
                      <a:pt x="60" y="25"/>
                    </a:lnTo>
                    <a:lnTo>
                      <a:pt x="32" y="31"/>
                    </a:lnTo>
                    <a:lnTo>
                      <a:pt x="0" y="13"/>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0" name="Freeform 33"/>
              <p:cNvSpPr>
                <a:spLocks/>
              </p:cNvSpPr>
              <p:nvPr/>
            </p:nvSpPr>
            <p:spPr bwMode="auto">
              <a:xfrm>
                <a:off x="1880217" y="1660070"/>
                <a:ext cx="283159" cy="185790"/>
              </a:xfrm>
              <a:custGeom>
                <a:avLst/>
                <a:gdLst/>
                <a:ahLst/>
                <a:cxnLst>
                  <a:cxn ang="0">
                    <a:pos x="0" y="36"/>
                  </a:cxn>
                  <a:cxn ang="0">
                    <a:pos x="43" y="29"/>
                  </a:cxn>
                  <a:cxn ang="0">
                    <a:pos x="20" y="13"/>
                  </a:cxn>
                  <a:cxn ang="0">
                    <a:pos x="59" y="6"/>
                  </a:cxn>
                  <a:cxn ang="0">
                    <a:pos x="28" y="0"/>
                  </a:cxn>
                  <a:cxn ang="0">
                    <a:pos x="76" y="8"/>
                  </a:cxn>
                  <a:cxn ang="0">
                    <a:pos x="91" y="30"/>
                  </a:cxn>
                  <a:cxn ang="0">
                    <a:pos x="117" y="30"/>
                  </a:cxn>
                  <a:cxn ang="0">
                    <a:pos x="126" y="47"/>
                  </a:cxn>
                  <a:cxn ang="0">
                    <a:pos x="128" y="36"/>
                  </a:cxn>
                  <a:cxn ang="0">
                    <a:pos x="141" y="36"/>
                  </a:cxn>
                  <a:cxn ang="0">
                    <a:pos x="136" y="47"/>
                  </a:cxn>
                  <a:cxn ang="0">
                    <a:pos x="149" y="53"/>
                  </a:cxn>
                  <a:cxn ang="0">
                    <a:pos x="141" y="64"/>
                  </a:cxn>
                  <a:cxn ang="0">
                    <a:pos x="169" y="63"/>
                  </a:cxn>
                  <a:cxn ang="0">
                    <a:pos x="182" y="78"/>
                  </a:cxn>
                  <a:cxn ang="0">
                    <a:pos x="148" y="83"/>
                  </a:cxn>
                  <a:cxn ang="0">
                    <a:pos x="138" y="98"/>
                  </a:cxn>
                  <a:cxn ang="0">
                    <a:pos x="132" y="83"/>
                  </a:cxn>
                  <a:cxn ang="0">
                    <a:pos x="122" y="117"/>
                  </a:cxn>
                  <a:cxn ang="0">
                    <a:pos x="99" y="99"/>
                  </a:cxn>
                  <a:cxn ang="0">
                    <a:pos x="111" y="117"/>
                  </a:cxn>
                  <a:cxn ang="0">
                    <a:pos x="68" y="114"/>
                  </a:cxn>
                  <a:cxn ang="0">
                    <a:pos x="55" y="104"/>
                  </a:cxn>
                  <a:cxn ang="0">
                    <a:pos x="75" y="103"/>
                  </a:cxn>
                  <a:cxn ang="0">
                    <a:pos x="53" y="100"/>
                  </a:cxn>
                  <a:cxn ang="0">
                    <a:pos x="47" y="95"/>
                  </a:cxn>
                  <a:cxn ang="0">
                    <a:pos x="59" y="94"/>
                  </a:cxn>
                  <a:cxn ang="0">
                    <a:pos x="40" y="87"/>
                  </a:cxn>
                  <a:cxn ang="0">
                    <a:pos x="98" y="76"/>
                  </a:cxn>
                  <a:cxn ang="0">
                    <a:pos x="28" y="78"/>
                  </a:cxn>
                  <a:cxn ang="0">
                    <a:pos x="16" y="67"/>
                  </a:cxn>
                  <a:cxn ang="0">
                    <a:pos x="40" y="61"/>
                  </a:cxn>
                  <a:cxn ang="0">
                    <a:pos x="2" y="53"/>
                  </a:cxn>
                  <a:cxn ang="0">
                    <a:pos x="10" y="53"/>
                  </a:cxn>
                  <a:cxn ang="0">
                    <a:pos x="0" y="45"/>
                  </a:cxn>
                  <a:cxn ang="0">
                    <a:pos x="43" y="45"/>
                  </a:cxn>
                  <a:cxn ang="0">
                    <a:pos x="0" y="36"/>
                  </a:cxn>
                </a:cxnLst>
                <a:rect l="0" t="0" r="r" b="b"/>
                <a:pathLst>
                  <a:path w="183" h="118">
                    <a:moveTo>
                      <a:pt x="0" y="36"/>
                    </a:moveTo>
                    <a:lnTo>
                      <a:pt x="43" y="29"/>
                    </a:lnTo>
                    <a:lnTo>
                      <a:pt x="20" y="13"/>
                    </a:lnTo>
                    <a:lnTo>
                      <a:pt x="59" y="6"/>
                    </a:lnTo>
                    <a:lnTo>
                      <a:pt x="28" y="0"/>
                    </a:lnTo>
                    <a:lnTo>
                      <a:pt x="76" y="8"/>
                    </a:lnTo>
                    <a:lnTo>
                      <a:pt x="91" y="30"/>
                    </a:lnTo>
                    <a:lnTo>
                      <a:pt x="117" y="30"/>
                    </a:lnTo>
                    <a:lnTo>
                      <a:pt x="126" y="47"/>
                    </a:lnTo>
                    <a:lnTo>
                      <a:pt x="128" y="36"/>
                    </a:lnTo>
                    <a:lnTo>
                      <a:pt x="141" y="36"/>
                    </a:lnTo>
                    <a:lnTo>
                      <a:pt x="136" y="47"/>
                    </a:lnTo>
                    <a:lnTo>
                      <a:pt x="149" y="53"/>
                    </a:lnTo>
                    <a:lnTo>
                      <a:pt x="141" y="64"/>
                    </a:lnTo>
                    <a:lnTo>
                      <a:pt x="169" y="63"/>
                    </a:lnTo>
                    <a:lnTo>
                      <a:pt x="182" y="78"/>
                    </a:lnTo>
                    <a:lnTo>
                      <a:pt x="148" y="83"/>
                    </a:lnTo>
                    <a:lnTo>
                      <a:pt x="138" y="98"/>
                    </a:lnTo>
                    <a:lnTo>
                      <a:pt x="132" y="83"/>
                    </a:lnTo>
                    <a:lnTo>
                      <a:pt x="122" y="117"/>
                    </a:lnTo>
                    <a:lnTo>
                      <a:pt x="99" y="99"/>
                    </a:lnTo>
                    <a:lnTo>
                      <a:pt x="111" y="117"/>
                    </a:lnTo>
                    <a:lnTo>
                      <a:pt x="68" y="114"/>
                    </a:lnTo>
                    <a:lnTo>
                      <a:pt x="55" y="104"/>
                    </a:lnTo>
                    <a:lnTo>
                      <a:pt x="75" y="103"/>
                    </a:lnTo>
                    <a:lnTo>
                      <a:pt x="53" y="100"/>
                    </a:lnTo>
                    <a:lnTo>
                      <a:pt x="47" y="95"/>
                    </a:lnTo>
                    <a:lnTo>
                      <a:pt x="59" y="94"/>
                    </a:lnTo>
                    <a:lnTo>
                      <a:pt x="40" y="87"/>
                    </a:lnTo>
                    <a:lnTo>
                      <a:pt x="98" y="76"/>
                    </a:lnTo>
                    <a:lnTo>
                      <a:pt x="28" y="78"/>
                    </a:lnTo>
                    <a:lnTo>
                      <a:pt x="16" y="67"/>
                    </a:lnTo>
                    <a:lnTo>
                      <a:pt x="40" y="61"/>
                    </a:lnTo>
                    <a:lnTo>
                      <a:pt x="2" y="53"/>
                    </a:lnTo>
                    <a:lnTo>
                      <a:pt x="10" y="53"/>
                    </a:lnTo>
                    <a:lnTo>
                      <a:pt x="0" y="45"/>
                    </a:lnTo>
                    <a:lnTo>
                      <a:pt x="43" y="45"/>
                    </a:lnTo>
                    <a:lnTo>
                      <a:pt x="0" y="36"/>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1" name="Freeform 34"/>
              <p:cNvSpPr>
                <a:spLocks/>
              </p:cNvSpPr>
              <p:nvPr/>
            </p:nvSpPr>
            <p:spPr bwMode="auto">
              <a:xfrm>
                <a:off x="1880217" y="1979037"/>
                <a:ext cx="68790" cy="47681"/>
              </a:xfrm>
              <a:custGeom>
                <a:avLst/>
                <a:gdLst/>
                <a:ahLst/>
                <a:cxnLst>
                  <a:cxn ang="0">
                    <a:pos x="0" y="20"/>
                  </a:cxn>
                  <a:cxn ang="0">
                    <a:pos x="6" y="0"/>
                  </a:cxn>
                  <a:cxn ang="0">
                    <a:pos x="34" y="6"/>
                  </a:cxn>
                  <a:cxn ang="0">
                    <a:pos x="43" y="30"/>
                  </a:cxn>
                  <a:cxn ang="0">
                    <a:pos x="0" y="20"/>
                  </a:cxn>
                </a:cxnLst>
                <a:rect l="0" t="0" r="r" b="b"/>
                <a:pathLst>
                  <a:path w="44" h="31">
                    <a:moveTo>
                      <a:pt x="0" y="20"/>
                    </a:moveTo>
                    <a:lnTo>
                      <a:pt x="6" y="0"/>
                    </a:lnTo>
                    <a:lnTo>
                      <a:pt x="34" y="6"/>
                    </a:lnTo>
                    <a:lnTo>
                      <a:pt x="43" y="30"/>
                    </a:lnTo>
                    <a:lnTo>
                      <a:pt x="0" y="2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2" name="Freeform 35"/>
              <p:cNvSpPr>
                <a:spLocks/>
              </p:cNvSpPr>
              <p:nvPr/>
            </p:nvSpPr>
            <p:spPr bwMode="auto">
              <a:xfrm>
                <a:off x="1880217" y="1863946"/>
                <a:ext cx="79988" cy="36171"/>
              </a:xfrm>
              <a:custGeom>
                <a:avLst/>
                <a:gdLst/>
                <a:ahLst/>
                <a:cxnLst>
                  <a:cxn ang="0">
                    <a:pos x="0" y="8"/>
                  </a:cxn>
                  <a:cxn ang="0">
                    <a:pos x="12" y="22"/>
                  </a:cxn>
                  <a:cxn ang="0">
                    <a:pos x="50" y="8"/>
                  </a:cxn>
                  <a:cxn ang="0">
                    <a:pos x="13" y="0"/>
                  </a:cxn>
                  <a:cxn ang="0">
                    <a:pos x="0" y="8"/>
                  </a:cxn>
                </a:cxnLst>
                <a:rect l="0" t="0" r="r" b="b"/>
                <a:pathLst>
                  <a:path w="51" h="23">
                    <a:moveTo>
                      <a:pt x="0" y="8"/>
                    </a:moveTo>
                    <a:lnTo>
                      <a:pt x="12" y="22"/>
                    </a:lnTo>
                    <a:lnTo>
                      <a:pt x="50" y="8"/>
                    </a:lnTo>
                    <a:lnTo>
                      <a:pt x="13" y="0"/>
                    </a:lnTo>
                    <a:lnTo>
                      <a:pt x="0" y="8"/>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3" name="Freeform 36"/>
              <p:cNvSpPr>
                <a:spLocks/>
              </p:cNvSpPr>
              <p:nvPr/>
            </p:nvSpPr>
            <p:spPr bwMode="auto">
              <a:xfrm>
                <a:off x="1896214" y="2059600"/>
                <a:ext cx="134381" cy="98649"/>
              </a:xfrm>
              <a:custGeom>
                <a:avLst/>
                <a:gdLst/>
                <a:ahLst/>
                <a:cxnLst>
                  <a:cxn ang="0">
                    <a:pos x="0" y="9"/>
                  </a:cxn>
                  <a:cxn ang="0">
                    <a:pos x="1" y="39"/>
                  </a:cxn>
                  <a:cxn ang="0">
                    <a:pos x="10" y="44"/>
                  </a:cxn>
                  <a:cxn ang="0">
                    <a:pos x="8" y="60"/>
                  </a:cxn>
                  <a:cxn ang="0">
                    <a:pos x="20" y="62"/>
                  </a:cxn>
                  <a:cxn ang="0">
                    <a:pos x="34" y="48"/>
                  </a:cxn>
                  <a:cxn ang="0">
                    <a:pos x="20" y="39"/>
                  </a:cxn>
                  <a:cxn ang="0">
                    <a:pos x="56" y="39"/>
                  </a:cxn>
                  <a:cxn ang="0">
                    <a:pos x="86" y="4"/>
                  </a:cxn>
                  <a:cxn ang="0">
                    <a:pos x="6" y="0"/>
                  </a:cxn>
                  <a:cxn ang="0">
                    <a:pos x="17" y="10"/>
                  </a:cxn>
                  <a:cxn ang="0">
                    <a:pos x="0" y="9"/>
                  </a:cxn>
                </a:cxnLst>
                <a:rect l="0" t="0" r="r" b="b"/>
                <a:pathLst>
                  <a:path w="87" h="63">
                    <a:moveTo>
                      <a:pt x="0" y="9"/>
                    </a:moveTo>
                    <a:lnTo>
                      <a:pt x="1" y="39"/>
                    </a:lnTo>
                    <a:lnTo>
                      <a:pt x="10" y="44"/>
                    </a:lnTo>
                    <a:lnTo>
                      <a:pt x="8" y="60"/>
                    </a:lnTo>
                    <a:lnTo>
                      <a:pt x="20" y="62"/>
                    </a:lnTo>
                    <a:lnTo>
                      <a:pt x="34" y="48"/>
                    </a:lnTo>
                    <a:lnTo>
                      <a:pt x="20" y="39"/>
                    </a:lnTo>
                    <a:lnTo>
                      <a:pt x="56" y="39"/>
                    </a:lnTo>
                    <a:lnTo>
                      <a:pt x="86" y="4"/>
                    </a:lnTo>
                    <a:lnTo>
                      <a:pt x="6" y="0"/>
                    </a:lnTo>
                    <a:lnTo>
                      <a:pt x="17" y="10"/>
                    </a:lnTo>
                    <a:lnTo>
                      <a:pt x="0" y="9"/>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4" name="Freeform 37"/>
              <p:cNvSpPr>
                <a:spLocks/>
              </p:cNvSpPr>
              <p:nvPr/>
            </p:nvSpPr>
            <p:spPr bwMode="auto">
              <a:xfrm>
                <a:off x="1987401" y="1548268"/>
                <a:ext cx="777487" cy="404462"/>
              </a:xfrm>
              <a:custGeom>
                <a:avLst/>
                <a:gdLst/>
                <a:ahLst/>
                <a:cxnLst>
                  <a:cxn ang="0">
                    <a:pos x="28" y="70"/>
                  </a:cxn>
                  <a:cxn ang="0">
                    <a:pos x="52" y="74"/>
                  </a:cxn>
                  <a:cxn ang="0">
                    <a:pos x="121" y="71"/>
                  </a:cxn>
                  <a:cxn ang="0">
                    <a:pos x="108" y="81"/>
                  </a:cxn>
                  <a:cxn ang="0">
                    <a:pos x="93" y="100"/>
                  </a:cxn>
                  <a:cxn ang="0">
                    <a:pos x="136" y="100"/>
                  </a:cxn>
                  <a:cxn ang="0">
                    <a:pos x="193" y="75"/>
                  </a:cxn>
                  <a:cxn ang="0">
                    <a:pos x="268" y="83"/>
                  </a:cxn>
                  <a:cxn ang="0">
                    <a:pos x="194" y="132"/>
                  </a:cxn>
                  <a:cxn ang="0">
                    <a:pos x="89" y="108"/>
                  </a:cxn>
                  <a:cxn ang="0">
                    <a:pos x="89" y="128"/>
                  </a:cxn>
                  <a:cxn ang="0">
                    <a:pos x="170" y="158"/>
                  </a:cxn>
                  <a:cxn ang="0">
                    <a:pos x="110" y="159"/>
                  </a:cxn>
                  <a:cxn ang="0">
                    <a:pos x="98" y="181"/>
                  </a:cxn>
                  <a:cxn ang="0">
                    <a:pos x="120" y="172"/>
                  </a:cxn>
                  <a:cxn ang="0">
                    <a:pos x="101" y="195"/>
                  </a:cxn>
                  <a:cxn ang="0">
                    <a:pos x="116" y="209"/>
                  </a:cxn>
                  <a:cxn ang="0">
                    <a:pos x="121" y="216"/>
                  </a:cxn>
                  <a:cxn ang="0">
                    <a:pos x="85" y="220"/>
                  </a:cxn>
                  <a:cxn ang="0">
                    <a:pos x="54" y="234"/>
                  </a:cxn>
                  <a:cxn ang="0">
                    <a:pos x="105" y="253"/>
                  </a:cxn>
                  <a:cxn ang="0">
                    <a:pos x="139" y="246"/>
                  </a:cxn>
                  <a:cxn ang="0">
                    <a:pos x="157" y="245"/>
                  </a:cxn>
                  <a:cxn ang="0">
                    <a:pos x="178" y="256"/>
                  </a:cxn>
                  <a:cxn ang="0">
                    <a:pos x="209" y="234"/>
                  </a:cxn>
                  <a:cxn ang="0">
                    <a:pos x="224" y="216"/>
                  </a:cxn>
                  <a:cxn ang="0">
                    <a:pos x="260" y="195"/>
                  </a:cxn>
                  <a:cxn ang="0">
                    <a:pos x="275" y="184"/>
                  </a:cxn>
                  <a:cxn ang="0">
                    <a:pos x="279" y="163"/>
                  </a:cxn>
                  <a:cxn ang="0">
                    <a:pos x="229" y="151"/>
                  </a:cxn>
                  <a:cxn ang="0">
                    <a:pos x="229" y="147"/>
                  </a:cxn>
                  <a:cxn ang="0">
                    <a:pos x="329" y="132"/>
                  </a:cxn>
                  <a:cxn ang="0">
                    <a:pos x="352" y="116"/>
                  </a:cxn>
                  <a:cxn ang="0">
                    <a:pos x="448" y="66"/>
                  </a:cxn>
                  <a:cxn ang="0">
                    <a:pos x="375" y="65"/>
                  </a:cxn>
                  <a:cxn ang="0">
                    <a:pos x="501" y="39"/>
                  </a:cxn>
                  <a:cxn ang="0">
                    <a:pos x="461" y="10"/>
                  </a:cxn>
                  <a:cxn ang="0">
                    <a:pos x="298" y="0"/>
                  </a:cxn>
                  <a:cxn ang="0">
                    <a:pos x="275" y="5"/>
                  </a:cxn>
                  <a:cxn ang="0">
                    <a:pos x="248" y="28"/>
                  </a:cxn>
                  <a:cxn ang="0">
                    <a:pos x="193" y="16"/>
                  </a:cxn>
                  <a:cxn ang="0">
                    <a:pos x="147" y="18"/>
                  </a:cxn>
                  <a:cxn ang="0">
                    <a:pos x="175" y="46"/>
                  </a:cxn>
                  <a:cxn ang="0">
                    <a:pos x="108" y="46"/>
                  </a:cxn>
                </a:cxnLst>
                <a:rect l="0" t="0" r="r" b="b"/>
                <a:pathLst>
                  <a:path w="502" h="257">
                    <a:moveTo>
                      <a:pt x="0" y="60"/>
                    </a:moveTo>
                    <a:lnTo>
                      <a:pt x="43" y="60"/>
                    </a:lnTo>
                    <a:lnTo>
                      <a:pt x="28" y="70"/>
                    </a:lnTo>
                    <a:lnTo>
                      <a:pt x="90" y="63"/>
                    </a:lnTo>
                    <a:lnTo>
                      <a:pt x="36" y="70"/>
                    </a:lnTo>
                    <a:lnTo>
                      <a:pt x="52" y="74"/>
                    </a:lnTo>
                    <a:lnTo>
                      <a:pt x="35" y="75"/>
                    </a:lnTo>
                    <a:lnTo>
                      <a:pt x="41" y="82"/>
                    </a:lnTo>
                    <a:lnTo>
                      <a:pt x="121" y="71"/>
                    </a:lnTo>
                    <a:lnTo>
                      <a:pt x="43" y="88"/>
                    </a:lnTo>
                    <a:lnTo>
                      <a:pt x="78" y="100"/>
                    </a:lnTo>
                    <a:lnTo>
                      <a:pt x="108" y="81"/>
                    </a:lnTo>
                    <a:lnTo>
                      <a:pt x="160" y="78"/>
                    </a:lnTo>
                    <a:lnTo>
                      <a:pt x="105" y="85"/>
                    </a:lnTo>
                    <a:lnTo>
                      <a:pt x="93" y="100"/>
                    </a:lnTo>
                    <a:lnTo>
                      <a:pt x="125" y="101"/>
                    </a:lnTo>
                    <a:lnTo>
                      <a:pt x="160" y="86"/>
                    </a:lnTo>
                    <a:lnTo>
                      <a:pt x="136" y="100"/>
                    </a:lnTo>
                    <a:lnTo>
                      <a:pt x="160" y="100"/>
                    </a:lnTo>
                    <a:lnTo>
                      <a:pt x="198" y="90"/>
                    </a:lnTo>
                    <a:lnTo>
                      <a:pt x="193" y="75"/>
                    </a:lnTo>
                    <a:lnTo>
                      <a:pt x="233" y="65"/>
                    </a:lnTo>
                    <a:lnTo>
                      <a:pt x="205" y="89"/>
                    </a:lnTo>
                    <a:lnTo>
                      <a:pt x="268" y="83"/>
                    </a:lnTo>
                    <a:lnTo>
                      <a:pt x="139" y="108"/>
                    </a:lnTo>
                    <a:lnTo>
                      <a:pt x="168" y="132"/>
                    </a:lnTo>
                    <a:lnTo>
                      <a:pt x="194" y="132"/>
                    </a:lnTo>
                    <a:lnTo>
                      <a:pt x="180" y="138"/>
                    </a:lnTo>
                    <a:lnTo>
                      <a:pt x="130" y="112"/>
                    </a:lnTo>
                    <a:lnTo>
                      <a:pt x="89" y="108"/>
                    </a:lnTo>
                    <a:lnTo>
                      <a:pt x="87" y="119"/>
                    </a:lnTo>
                    <a:lnTo>
                      <a:pt x="106" y="124"/>
                    </a:lnTo>
                    <a:lnTo>
                      <a:pt x="89" y="128"/>
                    </a:lnTo>
                    <a:lnTo>
                      <a:pt x="139" y="155"/>
                    </a:lnTo>
                    <a:lnTo>
                      <a:pt x="118" y="157"/>
                    </a:lnTo>
                    <a:lnTo>
                      <a:pt x="170" y="158"/>
                    </a:lnTo>
                    <a:lnTo>
                      <a:pt x="140" y="165"/>
                    </a:lnTo>
                    <a:lnTo>
                      <a:pt x="156" y="174"/>
                    </a:lnTo>
                    <a:lnTo>
                      <a:pt x="110" y="159"/>
                    </a:lnTo>
                    <a:lnTo>
                      <a:pt x="83" y="165"/>
                    </a:lnTo>
                    <a:lnTo>
                      <a:pt x="72" y="188"/>
                    </a:lnTo>
                    <a:lnTo>
                      <a:pt x="98" y="181"/>
                    </a:lnTo>
                    <a:lnTo>
                      <a:pt x="94" y="189"/>
                    </a:lnTo>
                    <a:lnTo>
                      <a:pt x="103" y="189"/>
                    </a:lnTo>
                    <a:lnTo>
                      <a:pt x="120" y="172"/>
                    </a:lnTo>
                    <a:lnTo>
                      <a:pt x="114" y="185"/>
                    </a:lnTo>
                    <a:lnTo>
                      <a:pt x="129" y="188"/>
                    </a:lnTo>
                    <a:lnTo>
                      <a:pt x="101" y="195"/>
                    </a:lnTo>
                    <a:lnTo>
                      <a:pt x="118" y="195"/>
                    </a:lnTo>
                    <a:lnTo>
                      <a:pt x="103" y="200"/>
                    </a:lnTo>
                    <a:lnTo>
                      <a:pt x="116" y="209"/>
                    </a:lnTo>
                    <a:lnTo>
                      <a:pt x="136" y="209"/>
                    </a:lnTo>
                    <a:lnTo>
                      <a:pt x="156" y="190"/>
                    </a:lnTo>
                    <a:lnTo>
                      <a:pt x="121" y="216"/>
                    </a:lnTo>
                    <a:lnTo>
                      <a:pt x="89" y="197"/>
                    </a:lnTo>
                    <a:lnTo>
                      <a:pt x="59" y="201"/>
                    </a:lnTo>
                    <a:lnTo>
                      <a:pt x="85" y="220"/>
                    </a:lnTo>
                    <a:lnTo>
                      <a:pt x="41" y="232"/>
                    </a:lnTo>
                    <a:lnTo>
                      <a:pt x="45" y="247"/>
                    </a:lnTo>
                    <a:lnTo>
                      <a:pt x="54" y="234"/>
                    </a:lnTo>
                    <a:lnTo>
                      <a:pt x="55" y="247"/>
                    </a:lnTo>
                    <a:lnTo>
                      <a:pt x="85" y="241"/>
                    </a:lnTo>
                    <a:lnTo>
                      <a:pt x="105" y="253"/>
                    </a:lnTo>
                    <a:lnTo>
                      <a:pt x="120" y="253"/>
                    </a:lnTo>
                    <a:lnTo>
                      <a:pt x="109" y="242"/>
                    </a:lnTo>
                    <a:lnTo>
                      <a:pt x="139" y="246"/>
                    </a:lnTo>
                    <a:lnTo>
                      <a:pt x="136" y="237"/>
                    </a:lnTo>
                    <a:lnTo>
                      <a:pt x="149" y="247"/>
                    </a:lnTo>
                    <a:lnTo>
                      <a:pt x="157" y="245"/>
                    </a:lnTo>
                    <a:lnTo>
                      <a:pt x="153" y="238"/>
                    </a:lnTo>
                    <a:lnTo>
                      <a:pt x="176" y="245"/>
                    </a:lnTo>
                    <a:lnTo>
                      <a:pt x="178" y="256"/>
                    </a:lnTo>
                    <a:lnTo>
                      <a:pt x="220" y="245"/>
                    </a:lnTo>
                    <a:lnTo>
                      <a:pt x="228" y="230"/>
                    </a:lnTo>
                    <a:lnTo>
                      <a:pt x="209" y="234"/>
                    </a:lnTo>
                    <a:lnTo>
                      <a:pt x="209" y="220"/>
                    </a:lnTo>
                    <a:lnTo>
                      <a:pt x="160" y="219"/>
                    </a:lnTo>
                    <a:lnTo>
                      <a:pt x="224" y="216"/>
                    </a:lnTo>
                    <a:lnTo>
                      <a:pt x="233" y="207"/>
                    </a:lnTo>
                    <a:lnTo>
                      <a:pt x="224" y="193"/>
                    </a:lnTo>
                    <a:lnTo>
                      <a:pt x="260" y="195"/>
                    </a:lnTo>
                    <a:lnTo>
                      <a:pt x="267" y="189"/>
                    </a:lnTo>
                    <a:lnTo>
                      <a:pt x="243" y="185"/>
                    </a:lnTo>
                    <a:lnTo>
                      <a:pt x="275" y="184"/>
                    </a:lnTo>
                    <a:lnTo>
                      <a:pt x="253" y="176"/>
                    </a:lnTo>
                    <a:lnTo>
                      <a:pt x="280" y="170"/>
                    </a:lnTo>
                    <a:lnTo>
                      <a:pt x="279" y="163"/>
                    </a:lnTo>
                    <a:lnTo>
                      <a:pt x="230" y="159"/>
                    </a:lnTo>
                    <a:lnTo>
                      <a:pt x="257" y="154"/>
                    </a:lnTo>
                    <a:lnTo>
                      <a:pt x="229" y="151"/>
                    </a:lnTo>
                    <a:lnTo>
                      <a:pt x="280" y="157"/>
                    </a:lnTo>
                    <a:lnTo>
                      <a:pt x="282" y="150"/>
                    </a:lnTo>
                    <a:lnTo>
                      <a:pt x="229" y="147"/>
                    </a:lnTo>
                    <a:lnTo>
                      <a:pt x="298" y="138"/>
                    </a:lnTo>
                    <a:lnTo>
                      <a:pt x="279" y="130"/>
                    </a:lnTo>
                    <a:lnTo>
                      <a:pt x="329" y="132"/>
                    </a:lnTo>
                    <a:lnTo>
                      <a:pt x="345" y="119"/>
                    </a:lnTo>
                    <a:lnTo>
                      <a:pt x="320" y="117"/>
                    </a:lnTo>
                    <a:lnTo>
                      <a:pt x="352" y="116"/>
                    </a:lnTo>
                    <a:lnTo>
                      <a:pt x="348" y="105"/>
                    </a:lnTo>
                    <a:lnTo>
                      <a:pt x="363" y="108"/>
                    </a:lnTo>
                    <a:lnTo>
                      <a:pt x="448" y="66"/>
                    </a:lnTo>
                    <a:lnTo>
                      <a:pt x="355" y="81"/>
                    </a:lnTo>
                    <a:lnTo>
                      <a:pt x="406" y="63"/>
                    </a:lnTo>
                    <a:lnTo>
                      <a:pt x="375" y="65"/>
                    </a:lnTo>
                    <a:lnTo>
                      <a:pt x="367" y="56"/>
                    </a:lnTo>
                    <a:lnTo>
                      <a:pt x="426" y="60"/>
                    </a:lnTo>
                    <a:lnTo>
                      <a:pt x="501" y="39"/>
                    </a:lnTo>
                    <a:lnTo>
                      <a:pt x="499" y="28"/>
                    </a:lnTo>
                    <a:lnTo>
                      <a:pt x="468" y="28"/>
                    </a:lnTo>
                    <a:lnTo>
                      <a:pt x="461" y="10"/>
                    </a:lnTo>
                    <a:lnTo>
                      <a:pt x="375" y="18"/>
                    </a:lnTo>
                    <a:lnTo>
                      <a:pt x="411" y="6"/>
                    </a:lnTo>
                    <a:lnTo>
                      <a:pt x="298" y="0"/>
                    </a:lnTo>
                    <a:lnTo>
                      <a:pt x="288" y="9"/>
                    </a:lnTo>
                    <a:lnTo>
                      <a:pt x="297" y="13"/>
                    </a:lnTo>
                    <a:lnTo>
                      <a:pt x="275" y="5"/>
                    </a:lnTo>
                    <a:lnTo>
                      <a:pt x="225" y="5"/>
                    </a:lnTo>
                    <a:lnTo>
                      <a:pt x="260" y="23"/>
                    </a:lnTo>
                    <a:lnTo>
                      <a:pt x="248" y="28"/>
                    </a:lnTo>
                    <a:lnTo>
                      <a:pt x="229" y="10"/>
                    </a:lnTo>
                    <a:lnTo>
                      <a:pt x="183" y="8"/>
                    </a:lnTo>
                    <a:lnTo>
                      <a:pt x="193" y="16"/>
                    </a:lnTo>
                    <a:lnTo>
                      <a:pt x="156" y="13"/>
                    </a:lnTo>
                    <a:lnTo>
                      <a:pt x="174" y="25"/>
                    </a:lnTo>
                    <a:lnTo>
                      <a:pt x="147" y="18"/>
                    </a:lnTo>
                    <a:lnTo>
                      <a:pt x="155" y="25"/>
                    </a:lnTo>
                    <a:lnTo>
                      <a:pt x="139" y="28"/>
                    </a:lnTo>
                    <a:lnTo>
                      <a:pt x="175" y="46"/>
                    </a:lnTo>
                    <a:lnTo>
                      <a:pt x="95" y="27"/>
                    </a:lnTo>
                    <a:lnTo>
                      <a:pt x="76" y="40"/>
                    </a:lnTo>
                    <a:lnTo>
                      <a:pt x="108" y="46"/>
                    </a:lnTo>
                    <a:lnTo>
                      <a:pt x="55" y="41"/>
                    </a:lnTo>
                    <a:lnTo>
                      <a:pt x="0" y="6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5" name="Freeform 38"/>
              <p:cNvSpPr>
                <a:spLocks/>
              </p:cNvSpPr>
              <p:nvPr/>
            </p:nvSpPr>
            <p:spPr bwMode="auto">
              <a:xfrm>
                <a:off x="2035394" y="2067821"/>
                <a:ext cx="726295" cy="519553"/>
              </a:xfrm>
              <a:custGeom>
                <a:avLst/>
                <a:gdLst/>
                <a:ahLst/>
                <a:cxnLst>
                  <a:cxn ang="0">
                    <a:pos x="4" y="37"/>
                  </a:cxn>
                  <a:cxn ang="0">
                    <a:pos x="56" y="0"/>
                  </a:cxn>
                  <a:cxn ang="0">
                    <a:pos x="53" y="37"/>
                  </a:cxn>
                  <a:cxn ang="0">
                    <a:pos x="82" y="78"/>
                  </a:cxn>
                  <a:cxn ang="0">
                    <a:pos x="83" y="84"/>
                  </a:cxn>
                  <a:cxn ang="0">
                    <a:pos x="66" y="56"/>
                  </a:cxn>
                  <a:cxn ang="0">
                    <a:pos x="70" y="29"/>
                  </a:cxn>
                  <a:cxn ang="0">
                    <a:pos x="72" y="25"/>
                  </a:cxn>
                  <a:cxn ang="0">
                    <a:pos x="82" y="16"/>
                  </a:cxn>
                  <a:cxn ang="0">
                    <a:pos x="120" y="4"/>
                  </a:cxn>
                  <a:cxn ang="0">
                    <a:pos x="140" y="18"/>
                  </a:cxn>
                  <a:cxn ang="0">
                    <a:pos x="148" y="57"/>
                  </a:cxn>
                  <a:cxn ang="0">
                    <a:pos x="178" y="48"/>
                  </a:cxn>
                  <a:cxn ang="0">
                    <a:pos x="241" y="41"/>
                  </a:cxn>
                  <a:cxn ang="0">
                    <a:pos x="246" y="67"/>
                  </a:cxn>
                  <a:cxn ang="0">
                    <a:pos x="261" y="72"/>
                  </a:cxn>
                  <a:cxn ang="0">
                    <a:pos x="287" y="66"/>
                  </a:cxn>
                  <a:cxn ang="0">
                    <a:pos x="308" y="82"/>
                  </a:cxn>
                  <a:cxn ang="0">
                    <a:pos x="316" y="84"/>
                  </a:cxn>
                  <a:cxn ang="0">
                    <a:pos x="329" y="90"/>
                  </a:cxn>
                  <a:cxn ang="0">
                    <a:pos x="352" y="98"/>
                  </a:cxn>
                  <a:cxn ang="0">
                    <a:pos x="349" y="109"/>
                  </a:cxn>
                  <a:cxn ang="0">
                    <a:pos x="358" y="106"/>
                  </a:cxn>
                  <a:cxn ang="0">
                    <a:pos x="346" y="126"/>
                  </a:cxn>
                  <a:cxn ang="0">
                    <a:pos x="352" y="137"/>
                  </a:cxn>
                  <a:cxn ang="0">
                    <a:pos x="354" y="153"/>
                  </a:cxn>
                  <a:cxn ang="0">
                    <a:pos x="412" y="169"/>
                  </a:cxn>
                  <a:cxn ang="0">
                    <a:pos x="441" y="191"/>
                  </a:cxn>
                  <a:cxn ang="0">
                    <a:pos x="468" y="206"/>
                  </a:cxn>
                  <a:cxn ang="0">
                    <a:pos x="450" y="217"/>
                  </a:cxn>
                  <a:cxn ang="0">
                    <a:pos x="449" y="237"/>
                  </a:cxn>
                  <a:cxn ang="0">
                    <a:pos x="432" y="254"/>
                  </a:cxn>
                  <a:cxn ang="0">
                    <a:pos x="358" y="215"/>
                  </a:cxn>
                  <a:cxn ang="0">
                    <a:pos x="362" y="237"/>
                  </a:cxn>
                  <a:cxn ang="0">
                    <a:pos x="383" y="257"/>
                  </a:cxn>
                  <a:cxn ang="0">
                    <a:pos x="405" y="273"/>
                  </a:cxn>
                  <a:cxn ang="0">
                    <a:pos x="412" y="314"/>
                  </a:cxn>
                  <a:cxn ang="0">
                    <a:pos x="391" y="329"/>
                  </a:cxn>
                  <a:cxn ang="0">
                    <a:pos x="295" y="288"/>
                  </a:cxn>
                  <a:cxn ang="0">
                    <a:pos x="279" y="277"/>
                  </a:cxn>
                  <a:cxn ang="0">
                    <a:pos x="250" y="254"/>
                  </a:cxn>
                  <a:cxn ang="0">
                    <a:pos x="236" y="260"/>
                  </a:cxn>
                  <a:cxn ang="0">
                    <a:pos x="195" y="260"/>
                  </a:cxn>
                  <a:cxn ang="0">
                    <a:pos x="269" y="241"/>
                  </a:cxn>
                  <a:cxn ang="0">
                    <a:pos x="289" y="191"/>
                  </a:cxn>
                  <a:cxn ang="0">
                    <a:pos x="248" y="149"/>
                  </a:cxn>
                  <a:cxn ang="0">
                    <a:pos x="218" y="153"/>
                  </a:cxn>
                  <a:cxn ang="0">
                    <a:pos x="231" y="134"/>
                  </a:cxn>
                  <a:cxn ang="0">
                    <a:pos x="202" y="107"/>
                  </a:cxn>
                  <a:cxn ang="0">
                    <a:pos x="183" y="118"/>
                  </a:cxn>
                  <a:cxn ang="0">
                    <a:pos x="149" y="121"/>
                  </a:cxn>
                  <a:cxn ang="0">
                    <a:pos x="10" y="84"/>
                  </a:cxn>
                  <a:cxn ang="0">
                    <a:pos x="0" y="72"/>
                  </a:cxn>
                </a:cxnLst>
                <a:rect l="0" t="0" r="r" b="b"/>
                <a:pathLst>
                  <a:path w="469" h="330">
                    <a:moveTo>
                      <a:pt x="0" y="72"/>
                    </a:moveTo>
                    <a:lnTo>
                      <a:pt x="4" y="37"/>
                    </a:lnTo>
                    <a:lnTo>
                      <a:pt x="22" y="12"/>
                    </a:lnTo>
                    <a:lnTo>
                      <a:pt x="56" y="0"/>
                    </a:lnTo>
                    <a:lnTo>
                      <a:pt x="82" y="4"/>
                    </a:lnTo>
                    <a:lnTo>
                      <a:pt x="53" y="37"/>
                    </a:lnTo>
                    <a:lnTo>
                      <a:pt x="62" y="57"/>
                    </a:lnTo>
                    <a:lnTo>
                      <a:pt x="82" y="78"/>
                    </a:lnTo>
                    <a:lnTo>
                      <a:pt x="56" y="84"/>
                    </a:lnTo>
                    <a:lnTo>
                      <a:pt x="83" y="84"/>
                    </a:lnTo>
                    <a:lnTo>
                      <a:pt x="87" y="67"/>
                    </a:lnTo>
                    <a:lnTo>
                      <a:pt x="66" y="56"/>
                    </a:lnTo>
                    <a:lnTo>
                      <a:pt x="83" y="44"/>
                    </a:lnTo>
                    <a:lnTo>
                      <a:pt x="70" y="29"/>
                    </a:lnTo>
                    <a:lnTo>
                      <a:pt x="98" y="32"/>
                    </a:lnTo>
                    <a:lnTo>
                      <a:pt x="72" y="25"/>
                    </a:lnTo>
                    <a:lnTo>
                      <a:pt x="101" y="26"/>
                    </a:lnTo>
                    <a:lnTo>
                      <a:pt x="82" y="16"/>
                    </a:lnTo>
                    <a:lnTo>
                      <a:pt x="105" y="16"/>
                    </a:lnTo>
                    <a:lnTo>
                      <a:pt x="120" y="4"/>
                    </a:lnTo>
                    <a:lnTo>
                      <a:pt x="138" y="4"/>
                    </a:lnTo>
                    <a:lnTo>
                      <a:pt x="140" y="18"/>
                    </a:lnTo>
                    <a:lnTo>
                      <a:pt x="153" y="25"/>
                    </a:lnTo>
                    <a:lnTo>
                      <a:pt x="148" y="57"/>
                    </a:lnTo>
                    <a:lnTo>
                      <a:pt x="167" y="41"/>
                    </a:lnTo>
                    <a:lnTo>
                      <a:pt x="178" y="48"/>
                    </a:lnTo>
                    <a:lnTo>
                      <a:pt x="202" y="33"/>
                    </a:lnTo>
                    <a:lnTo>
                      <a:pt x="241" y="41"/>
                    </a:lnTo>
                    <a:lnTo>
                      <a:pt x="257" y="57"/>
                    </a:lnTo>
                    <a:lnTo>
                      <a:pt x="246" y="67"/>
                    </a:lnTo>
                    <a:lnTo>
                      <a:pt x="269" y="63"/>
                    </a:lnTo>
                    <a:lnTo>
                      <a:pt x="261" y="72"/>
                    </a:lnTo>
                    <a:lnTo>
                      <a:pt x="276" y="78"/>
                    </a:lnTo>
                    <a:lnTo>
                      <a:pt x="287" y="66"/>
                    </a:lnTo>
                    <a:lnTo>
                      <a:pt x="304" y="71"/>
                    </a:lnTo>
                    <a:lnTo>
                      <a:pt x="308" y="82"/>
                    </a:lnTo>
                    <a:lnTo>
                      <a:pt x="294" y="84"/>
                    </a:lnTo>
                    <a:lnTo>
                      <a:pt x="316" y="84"/>
                    </a:lnTo>
                    <a:lnTo>
                      <a:pt x="314" y="97"/>
                    </a:lnTo>
                    <a:lnTo>
                      <a:pt x="329" y="90"/>
                    </a:lnTo>
                    <a:lnTo>
                      <a:pt x="319" y="101"/>
                    </a:lnTo>
                    <a:lnTo>
                      <a:pt x="352" y="98"/>
                    </a:lnTo>
                    <a:lnTo>
                      <a:pt x="334" y="109"/>
                    </a:lnTo>
                    <a:lnTo>
                      <a:pt x="349" y="109"/>
                    </a:lnTo>
                    <a:lnTo>
                      <a:pt x="343" y="117"/>
                    </a:lnTo>
                    <a:lnTo>
                      <a:pt x="358" y="106"/>
                    </a:lnTo>
                    <a:lnTo>
                      <a:pt x="373" y="117"/>
                    </a:lnTo>
                    <a:lnTo>
                      <a:pt x="346" y="126"/>
                    </a:lnTo>
                    <a:lnTo>
                      <a:pt x="385" y="134"/>
                    </a:lnTo>
                    <a:lnTo>
                      <a:pt x="352" y="137"/>
                    </a:lnTo>
                    <a:lnTo>
                      <a:pt x="364" y="142"/>
                    </a:lnTo>
                    <a:lnTo>
                      <a:pt x="354" y="153"/>
                    </a:lnTo>
                    <a:lnTo>
                      <a:pt x="393" y="173"/>
                    </a:lnTo>
                    <a:lnTo>
                      <a:pt x="412" y="169"/>
                    </a:lnTo>
                    <a:lnTo>
                      <a:pt x="422" y="192"/>
                    </a:lnTo>
                    <a:lnTo>
                      <a:pt x="441" y="191"/>
                    </a:lnTo>
                    <a:lnTo>
                      <a:pt x="438" y="200"/>
                    </a:lnTo>
                    <a:lnTo>
                      <a:pt x="468" y="206"/>
                    </a:lnTo>
                    <a:lnTo>
                      <a:pt x="463" y="219"/>
                    </a:lnTo>
                    <a:lnTo>
                      <a:pt x="450" y="217"/>
                    </a:lnTo>
                    <a:lnTo>
                      <a:pt x="455" y="225"/>
                    </a:lnTo>
                    <a:lnTo>
                      <a:pt x="449" y="237"/>
                    </a:lnTo>
                    <a:lnTo>
                      <a:pt x="435" y="231"/>
                    </a:lnTo>
                    <a:lnTo>
                      <a:pt x="432" y="254"/>
                    </a:lnTo>
                    <a:lnTo>
                      <a:pt x="378" y="211"/>
                    </a:lnTo>
                    <a:lnTo>
                      <a:pt x="358" y="215"/>
                    </a:lnTo>
                    <a:lnTo>
                      <a:pt x="373" y="226"/>
                    </a:lnTo>
                    <a:lnTo>
                      <a:pt x="362" y="237"/>
                    </a:lnTo>
                    <a:lnTo>
                      <a:pt x="370" y="235"/>
                    </a:lnTo>
                    <a:lnTo>
                      <a:pt x="383" y="257"/>
                    </a:lnTo>
                    <a:lnTo>
                      <a:pt x="408" y="261"/>
                    </a:lnTo>
                    <a:lnTo>
                      <a:pt x="405" y="273"/>
                    </a:lnTo>
                    <a:lnTo>
                      <a:pt x="420" y="284"/>
                    </a:lnTo>
                    <a:lnTo>
                      <a:pt x="412" y="314"/>
                    </a:lnTo>
                    <a:lnTo>
                      <a:pt x="346" y="284"/>
                    </a:lnTo>
                    <a:lnTo>
                      <a:pt x="391" y="329"/>
                    </a:lnTo>
                    <a:lnTo>
                      <a:pt x="307" y="304"/>
                    </a:lnTo>
                    <a:lnTo>
                      <a:pt x="295" y="288"/>
                    </a:lnTo>
                    <a:lnTo>
                      <a:pt x="306" y="287"/>
                    </a:lnTo>
                    <a:lnTo>
                      <a:pt x="279" y="277"/>
                    </a:lnTo>
                    <a:lnTo>
                      <a:pt x="271" y="260"/>
                    </a:lnTo>
                    <a:lnTo>
                      <a:pt x="250" y="254"/>
                    </a:lnTo>
                    <a:lnTo>
                      <a:pt x="249" y="266"/>
                    </a:lnTo>
                    <a:lnTo>
                      <a:pt x="236" y="260"/>
                    </a:lnTo>
                    <a:lnTo>
                      <a:pt x="218" y="272"/>
                    </a:lnTo>
                    <a:lnTo>
                      <a:pt x="195" y="260"/>
                    </a:lnTo>
                    <a:lnTo>
                      <a:pt x="207" y="241"/>
                    </a:lnTo>
                    <a:lnTo>
                      <a:pt x="269" y="241"/>
                    </a:lnTo>
                    <a:lnTo>
                      <a:pt x="254" y="221"/>
                    </a:lnTo>
                    <a:lnTo>
                      <a:pt x="289" y="191"/>
                    </a:lnTo>
                    <a:lnTo>
                      <a:pt x="264" y="152"/>
                    </a:lnTo>
                    <a:lnTo>
                      <a:pt x="248" y="149"/>
                    </a:lnTo>
                    <a:lnTo>
                      <a:pt x="257" y="142"/>
                    </a:lnTo>
                    <a:lnTo>
                      <a:pt x="218" y="153"/>
                    </a:lnTo>
                    <a:lnTo>
                      <a:pt x="218" y="141"/>
                    </a:lnTo>
                    <a:lnTo>
                      <a:pt x="231" y="134"/>
                    </a:lnTo>
                    <a:lnTo>
                      <a:pt x="203" y="120"/>
                    </a:lnTo>
                    <a:lnTo>
                      <a:pt x="202" y="107"/>
                    </a:lnTo>
                    <a:lnTo>
                      <a:pt x="176" y="102"/>
                    </a:lnTo>
                    <a:lnTo>
                      <a:pt x="183" y="118"/>
                    </a:lnTo>
                    <a:lnTo>
                      <a:pt x="137" y="111"/>
                    </a:lnTo>
                    <a:lnTo>
                      <a:pt x="149" y="121"/>
                    </a:lnTo>
                    <a:lnTo>
                      <a:pt x="31" y="105"/>
                    </a:lnTo>
                    <a:lnTo>
                      <a:pt x="10" y="84"/>
                    </a:lnTo>
                    <a:lnTo>
                      <a:pt x="47" y="86"/>
                    </a:lnTo>
                    <a:lnTo>
                      <a:pt x="0" y="72"/>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6" name="Freeform 39"/>
              <p:cNvSpPr>
                <a:spLocks/>
              </p:cNvSpPr>
              <p:nvPr/>
            </p:nvSpPr>
            <p:spPr bwMode="auto">
              <a:xfrm>
                <a:off x="2108984" y="2426247"/>
                <a:ext cx="171175" cy="113447"/>
              </a:xfrm>
              <a:custGeom>
                <a:avLst/>
                <a:gdLst/>
                <a:ahLst/>
                <a:cxnLst>
                  <a:cxn ang="0">
                    <a:pos x="0" y="57"/>
                  </a:cxn>
                  <a:cxn ang="0">
                    <a:pos x="16" y="44"/>
                  </a:cxn>
                  <a:cxn ang="0">
                    <a:pos x="25" y="0"/>
                  </a:cxn>
                  <a:cxn ang="0">
                    <a:pos x="35" y="16"/>
                  </a:cxn>
                  <a:cxn ang="0">
                    <a:pos x="61" y="20"/>
                  </a:cxn>
                  <a:cxn ang="0">
                    <a:pos x="110" y="52"/>
                  </a:cxn>
                  <a:cxn ang="0">
                    <a:pos x="103" y="62"/>
                  </a:cxn>
                  <a:cxn ang="0">
                    <a:pos x="58" y="48"/>
                  </a:cxn>
                  <a:cxn ang="0">
                    <a:pos x="31" y="71"/>
                  </a:cxn>
                  <a:cxn ang="0">
                    <a:pos x="24" y="52"/>
                  </a:cxn>
                  <a:cxn ang="0">
                    <a:pos x="0" y="57"/>
                  </a:cxn>
                </a:cxnLst>
                <a:rect l="0" t="0" r="r" b="b"/>
                <a:pathLst>
                  <a:path w="111" h="72">
                    <a:moveTo>
                      <a:pt x="0" y="57"/>
                    </a:moveTo>
                    <a:lnTo>
                      <a:pt x="16" y="44"/>
                    </a:lnTo>
                    <a:lnTo>
                      <a:pt x="25" y="0"/>
                    </a:lnTo>
                    <a:lnTo>
                      <a:pt x="35" y="16"/>
                    </a:lnTo>
                    <a:lnTo>
                      <a:pt x="61" y="20"/>
                    </a:lnTo>
                    <a:lnTo>
                      <a:pt x="110" y="52"/>
                    </a:lnTo>
                    <a:lnTo>
                      <a:pt x="103" y="62"/>
                    </a:lnTo>
                    <a:lnTo>
                      <a:pt x="58" y="48"/>
                    </a:lnTo>
                    <a:lnTo>
                      <a:pt x="31" y="71"/>
                    </a:lnTo>
                    <a:lnTo>
                      <a:pt x="24" y="52"/>
                    </a:lnTo>
                    <a:lnTo>
                      <a:pt x="0" y="57"/>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7" name="Freeform 40"/>
              <p:cNvSpPr>
                <a:spLocks/>
              </p:cNvSpPr>
              <p:nvPr/>
            </p:nvSpPr>
            <p:spPr bwMode="auto">
              <a:xfrm>
                <a:off x="2812882" y="2962242"/>
                <a:ext cx="169575" cy="164416"/>
              </a:xfrm>
              <a:custGeom>
                <a:avLst/>
                <a:gdLst/>
                <a:ahLst/>
                <a:cxnLst>
                  <a:cxn ang="0">
                    <a:pos x="0" y="81"/>
                  </a:cxn>
                  <a:cxn ang="0">
                    <a:pos x="44" y="5"/>
                  </a:cxn>
                  <a:cxn ang="0">
                    <a:pos x="61" y="0"/>
                  </a:cxn>
                  <a:cxn ang="0">
                    <a:pos x="41" y="40"/>
                  </a:cxn>
                  <a:cxn ang="0">
                    <a:pos x="55" y="31"/>
                  </a:cxn>
                  <a:cxn ang="0">
                    <a:pos x="64" y="48"/>
                  </a:cxn>
                  <a:cxn ang="0">
                    <a:pos x="94" y="48"/>
                  </a:cxn>
                  <a:cxn ang="0">
                    <a:pos x="87" y="64"/>
                  </a:cxn>
                  <a:cxn ang="0">
                    <a:pos x="102" y="63"/>
                  </a:cxn>
                  <a:cxn ang="0">
                    <a:pos x="92" y="79"/>
                  </a:cxn>
                  <a:cxn ang="0">
                    <a:pos x="104" y="70"/>
                  </a:cxn>
                  <a:cxn ang="0">
                    <a:pos x="109" y="86"/>
                  </a:cxn>
                  <a:cxn ang="0">
                    <a:pos x="94" y="104"/>
                  </a:cxn>
                  <a:cxn ang="0">
                    <a:pos x="94" y="91"/>
                  </a:cxn>
                  <a:cxn ang="0">
                    <a:pos x="87" y="98"/>
                  </a:cxn>
                  <a:cxn ang="0">
                    <a:pos x="87" y="78"/>
                  </a:cxn>
                  <a:cxn ang="0">
                    <a:pos x="60" y="98"/>
                  </a:cxn>
                  <a:cxn ang="0">
                    <a:pos x="75" y="85"/>
                  </a:cxn>
                  <a:cxn ang="0">
                    <a:pos x="53" y="86"/>
                  </a:cxn>
                  <a:cxn ang="0">
                    <a:pos x="59" y="78"/>
                  </a:cxn>
                  <a:cxn ang="0">
                    <a:pos x="0" y="81"/>
                  </a:cxn>
                </a:cxnLst>
                <a:rect l="0" t="0" r="r" b="b"/>
                <a:pathLst>
                  <a:path w="110" h="105">
                    <a:moveTo>
                      <a:pt x="0" y="81"/>
                    </a:moveTo>
                    <a:lnTo>
                      <a:pt x="44" y="5"/>
                    </a:lnTo>
                    <a:lnTo>
                      <a:pt x="61" y="0"/>
                    </a:lnTo>
                    <a:lnTo>
                      <a:pt x="41" y="40"/>
                    </a:lnTo>
                    <a:lnTo>
                      <a:pt x="55" y="31"/>
                    </a:lnTo>
                    <a:lnTo>
                      <a:pt x="64" y="48"/>
                    </a:lnTo>
                    <a:lnTo>
                      <a:pt x="94" y="48"/>
                    </a:lnTo>
                    <a:lnTo>
                      <a:pt x="87" y="64"/>
                    </a:lnTo>
                    <a:lnTo>
                      <a:pt x="102" y="63"/>
                    </a:lnTo>
                    <a:lnTo>
                      <a:pt x="92" y="79"/>
                    </a:lnTo>
                    <a:lnTo>
                      <a:pt x="104" y="70"/>
                    </a:lnTo>
                    <a:lnTo>
                      <a:pt x="109" y="86"/>
                    </a:lnTo>
                    <a:lnTo>
                      <a:pt x="94" y="104"/>
                    </a:lnTo>
                    <a:lnTo>
                      <a:pt x="94" y="91"/>
                    </a:lnTo>
                    <a:lnTo>
                      <a:pt x="87" y="98"/>
                    </a:lnTo>
                    <a:lnTo>
                      <a:pt x="87" y="78"/>
                    </a:lnTo>
                    <a:lnTo>
                      <a:pt x="60" y="98"/>
                    </a:lnTo>
                    <a:lnTo>
                      <a:pt x="75" y="85"/>
                    </a:lnTo>
                    <a:lnTo>
                      <a:pt x="53" y="86"/>
                    </a:lnTo>
                    <a:lnTo>
                      <a:pt x="59" y="78"/>
                    </a:lnTo>
                    <a:lnTo>
                      <a:pt x="0" y="81"/>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8" name="Freeform 56"/>
              <p:cNvSpPr>
                <a:spLocks/>
              </p:cNvSpPr>
              <p:nvPr/>
            </p:nvSpPr>
            <p:spPr bwMode="auto">
              <a:xfrm>
                <a:off x="2164976" y="3805694"/>
                <a:ext cx="273560" cy="87140"/>
              </a:xfrm>
              <a:custGeom>
                <a:avLst/>
                <a:gdLst/>
                <a:ahLst/>
                <a:cxnLst>
                  <a:cxn ang="0">
                    <a:pos x="0" y="21"/>
                  </a:cxn>
                  <a:cxn ang="0">
                    <a:pos x="24" y="2"/>
                  </a:cxn>
                  <a:cxn ang="0">
                    <a:pos x="68" y="0"/>
                  </a:cxn>
                  <a:cxn ang="0">
                    <a:pos x="175" y="45"/>
                  </a:cxn>
                  <a:cxn ang="0">
                    <a:pos x="118" y="54"/>
                  </a:cxn>
                  <a:cxn ang="0">
                    <a:pos x="127" y="44"/>
                  </a:cxn>
                  <a:cxn ang="0">
                    <a:pos x="100" y="27"/>
                  </a:cxn>
                  <a:cxn ang="0">
                    <a:pos x="48" y="16"/>
                  </a:cxn>
                  <a:cxn ang="0">
                    <a:pos x="51" y="8"/>
                  </a:cxn>
                  <a:cxn ang="0">
                    <a:pos x="0" y="21"/>
                  </a:cxn>
                </a:cxnLst>
                <a:rect l="0" t="0" r="r" b="b"/>
                <a:pathLst>
                  <a:path w="176" h="55">
                    <a:moveTo>
                      <a:pt x="0" y="21"/>
                    </a:moveTo>
                    <a:lnTo>
                      <a:pt x="24" y="2"/>
                    </a:lnTo>
                    <a:lnTo>
                      <a:pt x="68" y="0"/>
                    </a:lnTo>
                    <a:lnTo>
                      <a:pt x="175" y="45"/>
                    </a:lnTo>
                    <a:lnTo>
                      <a:pt x="118" y="54"/>
                    </a:lnTo>
                    <a:lnTo>
                      <a:pt x="127" y="44"/>
                    </a:lnTo>
                    <a:lnTo>
                      <a:pt x="100" y="27"/>
                    </a:lnTo>
                    <a:lnTo>
                      <a:pt x="48" y="16"/>
                    </a:lnTo>
                    <a:lnTo>
                      <a:pt x="51" y="8"/>
                    </a:lnTo>
                    <a:lnTo>
                      <a:pt x="0" y="21"/>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49" name="Freeform 61"/>
              <p:cNvSpPr>
                <a:spLocks/>
              </p:cNvSpPr>
              <p:nvPr/>
            </p:nvSpPr>
            <p:spPr bwMode="auto">
              <a:xfrm>
                <a:off x="2496128" y="3891190"/>
                <a:ext cx="87987" cy="49325"/>
              </a:xfrm>
              <a:custGeom>
                <a:avLst/>
                <a:gdLst/>
                <a:ahLst/>
                <a:cxnLst>
                  <a:cxn ang="0">
                    <a:pos x="0" y="0"/>
                  </a:cxn>
                  <a:cxn ang="0">
                    <a:pos x="0" y="31"/>
                  </a:cxn>
                  <a:cxn ang="0">
                    <a:pos x="56" y="21"/>
                  </a:cxn>
                  <a:cxn ang="0">
                    <a:pos x="31" y="4"/>
                  </a:cxn>
                  <a:cxn ang="0">
                    <a:pos x="0" y="0"/>
                  </a:cxn>
                </a:cxnLst>
                <a:rect l="0" t="0" r="r" b="b"/>
                <a:pathLst>
                  <a:path w="57" h="32">
                    <a:moveTo>
                      <a:pt x="0" y="0"/>
                    </a:moveTo>
                    <a:lnTo>
                      <a:pt x="0" y="31"/>
                    </a:lnTo>
                    <a:lnTo>
                      <a:pt x="56" y="21"/>
                    </a:lnTo>
                    <a:lnTo>
                      <a:pt x="31" y="4"/>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0" name="Freeform 73"/>
              <p:cNvSpPr>
                <a:spLocks/>
              </p:cNvSpPr>
              <p:nvPr/>
            </p:nvSpPr>
            <p:spPr bwMode="auto">
              <a:xfrm>
                <a:off x="2467332" y="1528538"/>
                <a:ext cx="1534178" cy="1129535"/>
              </a:xfrm>
              <a:custGeom>
                <a:avLst/>
                <a:gdLst/>
                <a:ahLst/>
                <a:cxnLst>
                  <a:cxn ang="0">
                    <a:pos x="110" y="167"/>
                  </a:cxn>
                  <a:cxn ang="0">
                    <a:pos x="129" y="136"/>
                  </a:cxn>
                  <a:cxn ang="0">
                    <a:pos x="86" y="121"/>
                  </a:cxn>
                  <a:cxn ang="0">
                    <a:pos x="184" y="64"/>
                  </a:cxn>
                  <a:cxn ang="0">
                    <a:pos x="286" y="43"/>
                  </a:cxn>
                  <a:cxn ang="0">
                    <a:pos x="364" y="71"/>
                  </a:cxn>
                  <a:cxn ang="0">
                    <a:pos x="345" y="39"/>
                  </a:cxn>
                  <a:cxn ang="0">
                    <a:pos x="464" y="56"/>
                  </a:cxn>
                  <a:cxn ang="0">
                    <a:pos x="525" y="39"/>
                  </a:cxn>
                  <a:cxn ang="0">
                    <a:pos x="434" y="12"/>
                  </a:cxn>
                  <a:cxn ang="0">
                    <a:pos x="544" y="27"/>
                  </a:cxn>
                  <a:cxn ang="0">
                    <a:pos x="540" y="1"/>
                  </a:cxn>
                  <a:cxn ang="0">
                    <a:pos x="747" y="10"/>
                  </a:cxn>
                  <a:cxn ang="0">
                    <a:pos x="764" y="12"/>
                  </a:cxn>
                  <a:cxn ang="0">
                    <a:pos x="833" y="35"/>
                  </a:cxn>
                  <a:cxn ang="0">
                    <a:pos x="634" y="64"/>
                  </a:cxn>
                  <a:cxn ang="0">
                    <a:pos x="739" y="79"/>
                  </a:cxn>
                  <a:cxn ang="0">
                    <a:pos x="858" y="72"/>
                  </a:cxn>
                  <a:cxn ang="0">
                    <a:pos x="943" y="62"/>
                  </a:cxn>
                  <a:cxn ang="0">
                    <a:pos x="839" y="113"/>
                  </a:cxn>
                  <a:cxn ang="0">
                    <a:pos x="907" y="130"/>
                  </a:cxn>
                  <a:cxn ang="0">
                    <a:pos x="846" y="178"/>
                  </a:cxn>
                  <a:cxn ang="0">
                    <a:pos x="854" y="214"/>
                  </a:cxn>
                  <a:cxn ang="0">
                    <a:pos x="837" y="240"/>
                  </a:cxn>
                  <a:cxn ang="0">
                    <a:pos x="865" y="266"/>
                  </a:cxn>
                  <a:cxn ang="0">
                    <a:pos x="828" y="290"/>
                  </a:cxn>
                  <a:cxn ang="0">
                    <a:pos x="849" y="317"/>
                  </a:cxn>
                  <a:cxn ang="0">
                    <a:pos x="858" y="341"/>
                  </a:cxn>
                  <a:cxn ang="0">
                    <a:pos x="752" y="359"/>
                  </a:cxn>
                  <a:cxn ang="0">
                    <a:pos x="774" y="396"/>
                  </a:cxn>
                  <a:cxn ang="0">
                    <a:pos x="831" y="407"/>
                  </a:cxn>
                  <a:cxn ang="0">
                    <a:pos x="822" y="434"/>
                  </a:cxn>
                  <a:cxn ang="0">
                    <a:pos x="739" y="405"/>
                  </a:cxn>
                  <a:cxn ang="0">
                    <a:pos x="757" y="448"/>
                  </a:cxn>
                  <a:cxn ang="0">
                    <a:pos x="760" y="495"/>
                  </a:cxn>
                  <a:cxn ang="0">
                    <a:pos x="666" y="513"/>
                  </a:cxn>
                  <a:cxn ang="0">
                    <a:pos x="600" y="571"/>
                  </a:cxn>
                  <a:cxn ang="0">
                    <a:pos x="572" y="559"/>
                  </a:cxn>
                  <a:cxn ang="0">
                    <a:pos x="518" y="596"/>
                  </a:cxn>
                  <a:cxn ang="0">
                    <a:pos x="514" y="626"/>
                  </a:cxn>
                  <a:cxn ang="0">
                    <a:pos x="513" y="649"/>
                  </a:cxn>
                  <a:cxn ang="0">
                    <a:pos x="477" y="707"/>
                  </a:cxn>
                  <a:cxn ang="0">
                    <a:pos x="405" y="700"/>
                  </a:cxn>
                  <a:cxn ang="0">
                    <a:pos x="386" y="683"/>
                  </a:cxn>
                  <a:cxn ang="0">
                    <a:pos x="351" y="617"/>
                  </a:cxn>
                  <a:cxn ang="0">
                    <a:pos x="341" y="584"/>
                  </a:cxn>
                  <a:cxn ang="0">
                    <a:pos x="330" y="514"/>
                  </a:cxn>
                  <a:cxn ang="0">
                    <a:pos x="328" y="503"/>
                  </a:cxn>
                  <a:cxn ang="0">
                    <a:pos x="336" y="456"/>
                  </a:cxn>
                  <a:cxn ang="0">
                    <a:pos x="364" y="438"/>
                  </a:cxn>
                  <a:cxn ang="0">
                    <a:pos x="342" y="415"/>
                  </a:cxn>
                  <a:cxn ang="0">
                    <a:pos x="310" y="415"/>
                  </a:cxn>
                  <a:cxn ang="0">
                    <a:pos x="284" y="399"/>
                  </a:cxn>
                  <a:cxn ang="0">
                    <a:pos x="264" y="322"/>
                  </a:cxn>
                  <a:cxn ang="0">
                    <a:pos x="197" y="268"/>
                  </a:cxn>
                  <a:cxn ang="0">
                    <a:pos x="109" y="276"/>
                  </a:cxn>
                  <a:cxn ang="0">
                    <a:pos x="25" y="240"/>
                  </a:cxn>
                  <a:cxn ang="0">
                    <a:pos x="108" y="224"/>
                  </a:cxn>
                </a:cxnLst>
                <a:rect l="0" t="0" r="r" b="b"/>
                <a:pathLst>
                  <a:path w="992" h="718">
                    <a:moveTo>
                      <a:pt x="0" y="198"/>
                    </a:moveTo>
                    <a:lnTo>
                      <a:pt x="5" y="187"/>
                    </a:lnTo>
                    <a:lnTo>
                      <a:pt x="70" y="167"/>
                    </a:lnTo>
                    <a:lnTo>
                      <a:pt x="110" y="167"/>
                    </a:lnTo>
                    <a:lnTo>
                      <a:pt x="133" y="151"/>
                    </a:lnTo>
                    <a:lnTo>
                      <a:pt x="126" y="145"/>
                    </a:lnTo>
                    <a:lnTo>
                      <a:pt x="141" y="140"/>
                    </a:lnTo>
                    <a:lnTo>
                      <a:pt x="129" y="136"/>
                    </a:lnTo>
                    <a:lnTo>
                      <a:pt x="151" y="129"/>
                    </a:lnTo>
                    <a:lnTo>
                      <a:pt x="143" y="124"/>
                    </a:lnTo>
                    <a:lnTo>
                      <a:pt x="114" y="135"/>
                    </a:lnTo>
                    <a:lnTo>
                      <a:pt x="86" y="121"/>
                    </a:lnTo>
                    <a:lnTo>
                      <a:pt x="122" y="113"/>
                    </a:lnTo>
                    <a:lnTo>
                      <a:pt x="143" y="90"/>
                    </a:lnTo>
                    <a:lnTo>
                      <a:pt x="186" y="89"/>
                    </a:lnTo>
                    <a:lnTo>
                      <a:pt x="184" y="64"/>
                    </a:lnTo>
                    <a:lnTo>
                      <a:pt x="217" y="64"/>
                    </a:lnTo>
                    <a:lnTo>
                      <a:pt x="251" y="81"/>
                    </a:lnTo>
                    <a:lnTo>
                      <a:pt x="211" y="59"/>
                    </a:lnTo>
                    <a:lnTo>
                      <a:pt x="286" y="43"/>
                    </a:lnTo>
                    <a:lnTo>
                      <a:pt x="305" y="54"/>
                    </a:lnTo>
                    <a:lnTo>
                      <a:pt x="307" y="75"/>
                    </a:lnTo>
                    <a:lnTo>
                      <a:pt x="317" y="58"/>
                    </a:lnTo>
                    <a:lnTo>
                      <a:pt x="364" y="71"/>
                    </a:lnTo>
                    <a:lnTo>
                      <a:pt x="348" y="60"/>
                    </a:lnTo>
                    <a:lnTo>
                      <a:pt x="371" y="62"/>
                    </a:lnTo>
                    <a:lnTo>
                      <a:pt x="351" y="49"/>
                    </a:lnTo>
                    <a:lnTo>
                      <a:pt x="345" y="39"/>
                    </a:lnTo>
                    <a:lnTo>
                      <a:pt x="356" y="37"/>
                    </a:lnTo>
                    <a:lnTo>
                      <a:pt x="450" y="67"/>
                    </a:lnTo>
                    <a:lnTo>
                      <a:pt x="444" y="58"/>
                    </a:lnTo>
                    <a:lnTo>
                      <a:pt x="464" y="56"/>
                    </a:lnTo>
                    <a:lnTo>
                      <a:pt x="450" y="47"/>
                    </a:lnTo>
                    <a:lnTo>
                      <a:pt x="483" y="49"/>
                    </a:lnTo>
                    <a:lnTo>
                      <a:pt x="433" y="27"/>
                    </a:lnTo>
                    <a:lnTo>
                      <a:pt x="525" y="39"/>
                    </a:lnTo>
                    <a:lnTo>
                      <a:pt x="504" y="27"/>
                    </a:lnTo>
                    <a:lnTo>
                      <a:pt x="450" y="24"/>
                    </a:lnTo>
                    <a:lnTo>
                      <a:pt x="468" y="22"/>
                    </a:lnTo>
                    <a:lnTo>
                      <a:pt x="434" y="12"/>
                    </a:lnTo>
                    <a:lnTo>
                      <a:pt x="473" y="14"/>
                    </a:lnTo>
                    <a:lnTo>
                      <a:pt x="457" y="10"/>
                    </a:lnTo>
                    <a:lnTo>
                      <a:pt x="475" y="6"/>
                    </a:lnTo>
                    <a:lnTo>
                      <a:pt x="544" y="27"/>
                    </a:lnTo>
                    <a:lnTo>
                      <a:pt x="536" y="20"/>
                    </a:lnTo>
                    <a:lnTo>
                      <a:pt x="567" y="12"/>
                    </a:lnTo>
                    <a:lnTo>
                      <a:pt x="541" y="10"/>
                    </a:lnTo>
                    <a:lnTo>
                      <a:pt x="540" y="1"/>
                    </a:lnTo>
                    <a:lnTo>
                      <a:pt x="557" y="0"/>
                    </a:lnTo>
                    <a:lnTo>
                      <a:pt x="739" y="1"/>
                    </a:lnTo>
                    <a:lnTo>
                      <a:pt x="753" y="6"/>
                    </a:lnTo>
                    <a:lnTo>
                      <a:pt x="747" y="10"/>
                    </a:lnTo>
                    <a:lnTo>
                      <a:pt x="625" y="12"/>
                    </a:lnTo>
                    <a:lnTo>
                      <a:pt x="638" y="17"/>
                    </a:lnTo>
                    <a:lnTo>
                      <a:pt x="591" y="22"/>
                    </a:lnTo>
                    <a:lnTo>
                      <a:pt x="764" y="12"/>
                    </a:lnTo>
                    <a:lnTo>
                      <a:pt x="770" y="21"/>
                    </a:lnTo>
                    <a:lnTo>
                      <a:pt x="747" y="28"/>
                    </a:lnTo>
                    <a:lnTo>
                      <a:pt x="787" y="24"/>
                    </a:lnTo>
                    <a:lnTo>
                      <a:pt x="833" y="35"/>
                    </a:lnTo>
                    <a:lnTo>
                      <a:pt x="764" y="54"/>
                    </a:lnTo>
                    <a:lnTo>
                      <a:pt x="654" y="52"/>
                    </a:lnTo>
                    <a:lnTo>
                      <a:pt x="680" y="56"/>
                    </a:lnTo>
                    <a:lnTo>
                      <a:pt x="634" y="64"/>
                    </a:lnTo>
                    <a:lnTo>
                      <a:pt x="634" y="74"/>
                    </a:lnTo>
                    <a:lnTo>
                      <a:pt x="754" y="59"/>
                    </a:lnTo>
                    <a:lnTo>
                      <a:pt x="765" y="64"/>
                    </a:lnTo>
                    <a:lnTo>
                      <a:pt x="739" y="79"/>
                    </a:lnTo>
                    <a:lnTo>
                      <a:pt x="818" y="56"/>
                    </a:lnTo>
                    <a:lnTo>
                      <a:pt x="822" y="78"/>
                    </a:lnTo>
                    <a:lnTo>
                      <a:pt x="784" y="117"/>
                    </a:lnTo>
                    <a:lnTo>
                      <a:pt x="858" y="72"/>
                    </a:lnTo>
                    <a:lnTo>
                      <a:pt x="857" y="79"/>
                    </a:lnTo>
                    <a:lnTo>
                      <a:pt x="893" y="78"/>
                    </a:lnTo>
                    <a:lnTo>
                      <a:pt x="904" y="64"/>
                    </a:lnTo>
                    <a:lnTo>
                      <a:pt x="943" y="62"/>
                    </a:lnTo>
                    <a:lnTo>
                      <a:pt x="991" y="74"/>
                    </a:lnTo>
                    <a:lnTo>
                      <a:pt x="945" y="94"/>
                    </a:lnTo>
                    <a:lnTo>
                      <a:pt x="947" y="102"/>
                    </a:lnTo>
                    <a:lnTo>
                      <a:pt x="839" y="113"/>
                    </a:lnTo>
                    <a:lnTo>
                      <a:pt x="926" y="114"/>
                    </a:lnTo>
                    <a:lnTo>
                      <a:pt x="854" y="130"/>
                    </a:lnTo>
                    <a:lnTo>
                      <a:pt x="860" y="143"/>
                    </a:lnTo>
                    <a:lnTo>
                      <a:pt x="907" y="130"/>
                    </a:lnTo>
                    <a:lnTo>
                      <a:pt x="872" y="145"/>
                    </a:lnTo>
                    <a:lnTo>
                      <a:pt x="868" y="164"/>
                    </a:lnTo>
                    <a:lnTo>
                      <a:pt x="878" y="160"/>
                    </a:lnTo>
                    <a:lnTo>
                      <a:pt x="846" y="178"/>
                    </a:lnTo>
                    <a:lnTo>
                      <a:pt x="834" y="214"/>
                    </a:lnTo>
                    <a:lnTo>
                      <a:pt x="851" y="206"/>
                    </a:lnTo>
                    <a:lnTo>
                      <a:pt x="877" y="214"/>
                    </a:lnTo>
                    <a:lnTo>
                      <a:pt x="854" y="214"/>
                    </a:lnTo>
                    <a:lnTo>
                      <a:pt x="854" y="225"/>
                    </a:lnTo>
                    <a:lnTo>
                      <a:pt x="892" y="229"/>
                    </a:lnTo>
                    <a:lnTo>
                      <a:pt x="893" y="243"/>
                    </a:lnTo>
                    <a:lnTo>
                      <a:pt x="837" y="240"/>
                    </a:lnTo>
                    <a:lnTo>
                      <a:pt x="851" y="247"/>
                    </a:lnTo>
                    <a:lnTo>
                      <a:pt x="820" y="251"/>
                    </a:lnTo>
                    <a:lnTo>
                      <a:pt x="837" y="266"/>
                    </a:lnTo>
                    <a:lnTo>
                      <a:pt x="865" y="266"/>
                    </a:lnTo>
                    <a:lnTo>
                      <a:pt x="849" y="275"/>
                    </a:lnTo>
                    <a:lnTo>
                      <a:pt x="870" y="283"/>
                    </a:lnTo>
                    <a:lnTo>
                      <a:pt x="870" y="301"/>
                    </a:lnTo>
                    <a:lnTo>
                      <a:pt x="828" y="290"/>
                    </a:lnTo>
                    <a:lnTo>
                      <a:pt x="853" y="299"/>
                    </a:lnTo>
                    <a:lnTo>
                      <a:pt x="838" y="306"/>
                    </a:lnTo>
                    <a:lnTo>
                      <a:pt x="851" y="305"/>
                    </a:lnTo>
                    <a:lnTo>
                      <a:pt x="849" y="317"/>
                    </a:lnTo>
                    <a:lnTo>
                      <a:pt x="878" y="324"/>
                    </a:lnTo>
                    <a:lnTo>
                      <a:pt x="831" y="320"/>
                    </a:lnTo>
                    <a:lnTo>
                      <a:pt x="822" y="326"/>
                    </a:lnTo>
                    <a:lnTo>
                      <a:pt x="858" y="341"/>
                    </a:lnTo>
                    <a:lnTo>
                      <a:pt x="853" y="355"/>
                    </a:lnTo>
                    <a:lnTo>
                      <a:pt x="824" y="361"/>
                    </a:lnTo>
                    <a:lnTo>
                      <a:pt x="795" y="344"/>
                    </a:lnTo>
                    <a:lnTo>
                      <a:pt x="752" y="359"/>
                    </a:lnTo>
                    <a:lnTo>
                      <a:pt x="783" y="368"/>
                    </a:lnTo>
                    <a:lnTo>
                      <a:pt x="753" y="376"/>
                    </a:lnTo>
                    <a:lnTo>
                      <a:pt x="785" y="378"/>
                    </a:lnTo>
                    <a:lnTo>
                      <a:pt x="774" y="396"/>
                    </a:lnTo>
                    <a:lnTo>
                      <a:pt x="787" y="386"/>
                    </a:lnTo>
                    <a:lnTo>
                      <a:pt x="822" y="401"/>
                    </a:lnTo>
                    <a:lnTo>
                      <a:pt x="811" y="413"/>
                    </a:lnTo>
                    <a:lnTo>
                      <a:pt x="831" y="407"/>
                    </a:lnTo>
                    <a:lnTo>
                      <a:pt x="822" y="421"/>
                    </a:lnTo>
                    <a:lnTo>
                      <a:pt x="835" y="414"/>
                    </a:lnTo>
                    <a:lnTo>
                      <a:pt x="838" y="445"/>
                    </a:lnTo>
                    <a:lnTo>
                      <a:pt x="822" y="434"/>
                    </a:lnTo>
                    <a:lnTo>
                      <a:pt x="822" y="445"/>
                    </a:lnTo>
                    <a:lnTo>
                      <a:pt x="807" y="445"/>
                    </a:lnTo>
                    <a:lnTo>
                      <a:pt x="787" y="419"/>
                    </a:lnTo>
                    <a:lnTo>
                      <a:pt x="739" y="405"/>
                    </a:lnTo>
                    <a:lnTo>
                      <a:pt x="773" y="422"/>
                    </a:lnTo>
                    <a:lnTo>
                      <a:pt x="729" y="430"/>
                    </a:lnTo>
                    <a:lnTo>
                      <a:pt x="718" y="445"/>
                    </a:lnTo>
                    <a:lnTo>
                      <a:pt x="757" y="448"/>
                    </a:lnTo>
                    <a:lnTo>
                      <a:pt x="723" y="457"/>
                    </a:lnTo>
                    <a:lnTo>
                      <a:pt x="774" y="446"/>
                    </a:lnTo>
                    <a:lnTo>
                      <a:pt x="826" y="460"/>
                    </a:lnTo>
                    <a:lnTo>
                      <a:pt x="760" y="495"/>
                    </a:lnTo>
                    <a:lnTo>
                      <a:pt x="698" y="511"/>
                    </a:lnTo>
                    <a:lnTo>
                      <a:pt x="675" y="513"/>
                    </a:lnTo>
                    <a:lnTo>
                      <a:pt x="660" y="496"/>
                    </a:lnTo>
                    <a:lnTo>
                      <a:pt x="666" y="513"/>
                    </a:lnTo>
                    <a:lnTo>
                      <a:pt x="648" y="522"/>
                    </a:lnTo>
                    <a:lnTo>
                      <a:pt x="625" y="560"/>
                    </a:lnTo>
                    <a:lnTo>
                      <a:pt x="604" y="559"/>
                    </a:lnTo>
                    <a:lnTo>
                      <a:pt x="600" y="571"/>
                    </a:lnTo>
                    <a:lnTo>
                      <a:pt x="583" y="572"/>
                    </a:lnTo>
                    <a:lnTo>
                      <a:pt x="573" y="568"/>
                    </a:lnTo>
                    <a:lnTo>
                      <a:pt x="585" y="560"/>
                    </a:lnTo>
                    <a:lnTo>
                      <a:pt x="572" y="559"/>
                    </a:lnTo>
                    <a:lnTo>
                      <a:pt x="565" y="579"/>
                    </a:lnTo>
                    <a:lnTo>
                      <a:pt x="536" y="580"/>
                    </a:lnTo>
                    <a:lnTo>
                      <a:pt x="536" y="596"/>
                    </a:lnTo>
                    <a:lnTo>
                      <a:pt x="518" y="596"/>
                    </a:lnTo>
                    <a:lnTo>
                      <a:pt x="534" y="610"/>
                    </a:lnTo>
                    <a:lnTo>
                      <a:pt x="513" y="613"/>
                    </a:lnTo>
                    <a:lnTo>
                      <a:pt x="529" y="626"/>
                    </a:lnTo>
                    <a:lnTo>
                      <a:pt x="514" y="626"/>
                    </a:lnTo>
                    <a:lnTo>
                      <a:pt x="526" y="630"/>
                    </a:lnTo>
                    <a:lnTo>
                      <a:pt x="514" y="645"/>
                    </a:lnTo>
                    <a:lnTo>
                      <a:pt x="504" y="642"/>
                    </a:lnTo>
                    <a:lnTo>
                      <a:pt x="513" y="649"/>
                    </a:lnTo>
                    <a:lnTo>
                      <a:pt x="492" y="656"/>
                    </a:lnTo>
                    <a:lnTo>
                      <a:pt x="504" y="676"/>
                    </a:lnTo>
                    <a:lnTo>
                      <a:pt x="492" y="706"/>
                    </a:lnTo>
                    <a:lnTo>
                      <a:pt x="477" y="707"/>
                    </a:lnTo>
                    <a:lnTo>
                      <a:pt x="488" y="717"/>
                    </a:lnTo>
                    <a:lnTo>
                      <a:pt x="454" y="717"/>
                    </a:lnTo>
                    <a:lnTo>
                      <a:pt x="450" y="698"/>
                    </a:lnTo>
                    <a:lnTo>
                      <a:pt x="405" y="700"/>
                    </a:lnTo>
                    <a:lnTo>
                      <a:pt x="415" y="695"/>
                    </a:lnTo>
                    <a:lnTo>
                      <a:pt x="391" y="687"/>
                    </a:lnTo>
                    <a:lnTo>
                      <a:pt x="403" y="683"/>
                    </a:lnTo>
                    <a:lnTo>
                      <a:pt x="386" y="683"/>
                    </a:lnTo>
                    <a:lnTo>
                      <a:pt x="392" y="668"/>
                    </a:lnTo>
                    <a:lnTo>
                      <a:pt x="382" y="672"/>
                    </a:lnTo>
                    <a:lnTo>
                      <a:pt x="351" y="630"/>
                    </a:lnTo>
                    <a:lnTo>
                      <a:pt x="351" y="617"/>
                    </a:lnTo>
                    <a:lnTo>
                      <a:pt x="373" y="603"/>
                    </a:lnTo>
                    <a:lnTo>
                      <a:pt x="364" y="599"/>
                    </a:lnTo>
                    <a:lnTo>
                      <a:pt x="341" y="615"/>
                    </a:lnTo>
                    <a:lnTo>
                      <a:pt x="341" y="584"/>
                    </a:lnTo>
                    <a:lnTo>
                      <a:pt x="319" y="568"/>
                    </a:lnTo>
                    <a:lnTo>
                      <a:pt x="325" y="544"/>
                    </a:lnTo>
                    <a:lnTo>
                      <a:pt x="313" y="534"/>
                    </a:lnTo>
                    <a:lnTo>
                      <a:pt x="330" y="514"/>
                    </a:lnTo>
                    <a:lnTo>
                      <a:pt x="319" y="511"/>
                    </a:lnTo>
                    <a:lnTo>
                      <a:pt x="359" y="511"/>
                    </a:lnTo>
                    <a:lnTo>
                      <a:pt x="355" y="503"/>
                    </a:lnTo>
                    <a:lnTo>
                      <a:pt x="328" y="503"/>
                    </a:lnTo>
                    <a:lnTo>
                      <a:pt x="368" y="484"/>
                    </a:lnTo>
                    <a:lnTo>
                      <a:pt x="359" y="478"/>
                    </a:lnTo>
                    <a:lnTo>
                      <a:pt x="368" y="457"/>
                    </a:lnTo>
                    <a:lnTo>
                      <a:pt x="336" y="456"/>
                    </a:lnTo>
                    <a:lnTo>
                      <a:pt x="299" y="440"/>
                    </a:lnTo>
                    <a:lnTo>
                      <a:pt x="364" y="448"/>
                    </a:lnTo>
                    <a:lnTo>
                      <a:pt x="353" y="441"/>
                    </a:lnTo>
                    <a:lnTo>
                      <a:pt x="364" y="438"/>
                    </a:lnTo>
                    <a:lnTo>
                      <a:pt x="338" y="425"/>
                    </a:lnTo>
                    <a:lnTo>
                      <a:pt x="348" y="419"/>
                    </a:lnTo>
                    <a:lnTo>
                      <a:pt x="334" y="423"/>
                    </a:lnTo>
                    <a:lnTo>
                      <a:pt x="342" y="415"/>
                    </a:lnTo>
                    <a:lnTo>
                      <a:pt x="326" y="415"/>
                    </a:lnTo>
                    <a:lnTo>
                      <a:pt x="345" y="409"/>
                    </a:lnTo>
                    <a:lnTo>
                      <a:pt x="317" y="399"/>
                    </a:lnTo>
                    <a:lnTo>
                      <a:pt x="310" y="415"/>
                    </a:lnTo>
                    <a:lnTo>
                      <a:pt x="286" y="415"/>
                    </a:lnTo>
                    <a:lnTo>
                      <a:pt x="282" y="409"/>
                    </a:lnTo>
                    <a:lnTo>
                      <a:pt x="298" y="399"/>
                    </a:lnTo>
                    <a:lnTo>
                      <a:pt x="284" y="399"/>
                    </a:lnTo>
                    <a:lnTo>
                      <a:pt x="299" y="372"/>
                    </a:lnTo>
                    <a:lnTo>
                      <a:pt x="283" y="368"/>
                    </a:lnTo>
                    <a:lnTo>
                      <a:pt x="291" y="356"/>
                    </a:lnTo>
                    <a:lnTo>
                      <a:pt x="264" y="322"/>
                    </a:lnTo>
                    <a:lnTo>
                      <a:pt x="272" y="322"/>
                    </a:lnTo>
                    <a:lnTo>
                      <a:pt x="236" y="294"/>
                    </a:lnTo>
                    <a:lnTo>
                      <a:pt x="236" y="283"/>
                    </a:lnTo>
                    <a:lnTo>
                      <a:pt x="197" y="268"/>
                    </a:lnTo>
                    <a:lnTo>
                      <a:pt x="160" y="260"/>
                    </a:lnTo>
                    <a:lnTo>
                      <a:pt x="126" y="274"/>
                    </a:lnTo>
                    <a:lnTo>
                      <a:pt x="98" y="266"/>
                    </a:lnTo>
                    <a:lnTo>
                      <a:pt x="109" y="276"/>
                    </a:lnTo>
                    <a:lnTo>
                      <a:pt x="79" y="271"/>
                    </a:lnTo>
                    <a:lnTo>
                      <a:pt x="55" y="260"/>
                    </a:lnTo>
                    <a:lnTo>
                      <a:pt x="79" y="251"/>
                    </a:lnTo>
                    <a:lnTo>
                      <a:pt x="25" y="240"/>
                    </a:lnTo>
                    <a:lnTo>
                      <a:pt x="45" y="230"/>
                    </a:lnTo>
                    <a:lnTo>
                      <a:pt x="110" y="233"/>
                    </a:lnTo>
                    <a:lnTo>
                      <a:pt x="118" y="230"/>
                    </a:lnTo>
                    <a:lnTo>
                      <a:pt x="108" y="224"/>
                    </a:lnTo>
                    <a:lnTo>
                      <a:pt x="118" y="220"/>
                    </a:lnTo>
                    <a:lnTo>
                      <a:pt x="59" y="224"/>
                    </a:lnTo>
                    <a:lnTo>
                      <a:pt x="0" y="198"/>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1" name="Freeform 76"/>
              <p:cNvSpPr>
                <a:spLocks/>
              </p:cNvSpPr>
              <p:nvPr/>
            </p:nvSpPr>
            <p:spPr bwMode="auto">
              <a:xfrm>
                <a:off x="2432137" y="3891190"/>
                <a:ext cx="65591" cy="49325"/>
              </a:xfrm>
              <a:custGeom>
                <a:avLst/>
                <a:gdLst/>
                <a:ahLst/>
                <a:cxnLst>
                  <a:cxn ang="0">
                    <a:pos x="0" y="22"/>
                  </a:cxn>
                  <a:cxn ang="0">
                    <a:pos x="32" y="22"/>
                  </a:cxn>
                  <a:cxn ang="0">
                    <a:pos x="16" y="2"/>
                  </a:cxn>
                  <a:cxn ang="0">
                    <a:pos x="42" y="0"/>
                  </a:cxn>
                  <a:cxn ang="0">
                    <a:pos x="42" y="31"/>
                  </a:cxn>
                  <a:cxn ang="0">
                    <a:pos x="0" y="22"/>
                  </a:cxn>
                </a:cxnLst>
                <a:rect l="0" t="0" r="r" b="b"/>
                <a:pathLst>
                  <a:path w="43" h="32">
                    <a:moveTo>
                      <a:pt x="0" y="22"/>
                    </a:moveTo>
                    <a:lnTo>
                      <a:pt x="32" y="22"/>
                    </a:lnTo>
                    <a:lnTo>
                      <a:pt x="16" y="2"/>
                    </a:lnTo>
                    <a:lnTo>
                      <a:pt x="42" y="0"/>
                    </a:lnTo>
                    <a:lnTo>
                      <a:pt x="42" y="31"/>
                    </a:lnTo>
                    <a:lnTo>
                      <a:pt x="0" y="22"/>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2" name="Freeform 79"/>
              <p:cNvSpPr>
                <a:spLocks/>
              </p:cNvSpPr>
              <p:nvPr/>
            </p:nvSpPr>
            <p:spPr bwMode="auto">
              <a:xfrm>
                <a:off x="3691155" y="2401585"/>
                <a:ext cx="279959" cy="131532"/>
              </a:xfrm>
              <a:custGeom>
                <a:avLst/>
                <a:gdLst/>
                <a:ahLst/>
                <a:cxnLst>
                  <a:cxn ang="0">
                    <a:pos x="0" y="29"/>
                  </a:cxn>
                  <a:cxn ang="0">
                    <a:pos x="12" y="25"/>
                  </a:cxn>
                  <a:cxn ang="0">
                    <a:pos x="5" y="17"/>
                  </a:cxn>
                  <a:cxn ang="0">
                    <a:pos x="20" y="22"/>
                  </a:cxn>
                  <a:cxn ang="0">
                    <a:pos x="13" y="9"/>
                  </a:cxn>
                  <a:cxn ang="0">
                    <a:pos x="31" y="17"/>
                  </a:cxn>
                  <a:cxn ang="0">
                    <a:pos x="23" y="1"/>
                  </a:cxn>
                  <a:cxn ang="0">
                    <a:pos x="51" y="13"/>
                  </a:cxn>
                  <a:cxn ang="0">
                    <a:pos x="52" y="34"/>
                  </a:cxn>
                  <a:cxn ang="0">
                    <a:pos x="67" y="10"/>
                  </a:cxn>
                  <a:cxn ang="0">
                    <a:pos x="82" y="20"/>
                  </a:cxn>
                  <a:cxn ang="0">
                    <a:pos x="93" y="8"/>
                  </a:cxn>
                  <a:cxn ang="0">
                    <a:pos x="104" y="22"/>
                  </a:cxn>
                  <a:cxn ang="0">
                    <a:pos x="101" y="9"/>
                  </a:cxn>
                  <a:cxn ang="0">
                    <a:pos x="131" y="9"/>
                  </a:cxn>
                  <a:cxn ang="0">
                    <a:pos x="135" y="0"/>
                  </a:cxn>
                  <a:cxn ang="0">
                    <a:pos x="147" y="8"/>
                  </a:cxn>
                  <a:cxn ang="0">
                    <a:pos x="163" y="5"/>
                  </a:cxn>
                  <a:cxn ang="0">
                    <a:pos x="152" y="10"/>
                  </a:cxn>
                  <a:cxn ang="0">
                    <a:pos x="180" y="37"/>
                  </a:cxn>
                  <a:cxn ang="0">
                    <a:pos x="156" y="59"/>
                  </a:cxn>
                  <a:cxn ang="0">
                    <a:pos x="89" y="82"/>
                  </a:cxn>
                  <a:cxn ang="0">
                    <a:pos x="31" y="71"/>
                  </a:cxn>
                  <a:cxn ang="0">
                    <a:pos x="44" y="49"/>
                  </a:cxn>
                  <a:cxn ang="0">
                    <a:pos x="9" y="43"/>
                  </a:cxn>
                  <a:cxn ang="0">
                    <a:pos x="43" y="41"/>
                  </a:cxn>
                  <a:cxn ang="0">
                    <a:pos x="31" y="34"/>
                  </a:cxn>
                  <a:cxn ang="0">
                    <a:pos x="44" y="29"/>
                  </a:cxn>
                  <a:cxn ang="0">
                    <a:pos x="0" y="29"/>
                  </a:cxn>
                </a:cxnLst>
                <a:rect l="0" t="0" r="r" b="b"/>
                <a:pathLst>
                  <a:path w="181" h="83">
                    <a:moveTo>
                      <a:pt x="0" y="29"/>
                    </a:moveTo>
                    <a:lnTo>
                      <a:pt x="12" y="25"/>
                    </a:lnTo>
                    <a:lnTo>
                      <a:pt x="5" y="17"/>
                    </a:lnTo>
                    <a:lnTo>
                      <a:pt x="20" y="22"/>
                    </a:lnTo>
                    <a:lnTo>
                      <a:pt x="13" y="9"/>
                    </a:lnTo>
                    <a:lnTo>
                      <a:pt x="31" y="17"/>
                    </a:lnTo>
                    <a:lnTo>
                      <a:pt x="23" y="1"/>
                    </a:lnTo>
                    <a:lnTo>
                      <a:pt x="51" y="13"/>
                    </a:lnTo>
                    <a:lnTo>
                      <a:pt x="52" y="34"/>
                    </a:lnTo>
                    <a:lnTo>
                      <a:pt x="67" y="10"/>
                    </a:lnTo>
                    <a:lnTo>
                      <a:pt x="82" y="20"/>
                    </a:lnTo>
                    <a:lnTo>
                      <a:pt x="93" y="8"/>
                    </a:lnTo>
                    <a:lnTo>
                      <a:pt x="104" y="22"/>
                    </a:lnTo>
                    <a:lnTo>
                      <a:pt x="101" y="9"/>
                    </a:lnTo>
                    <a:lnTo>
                      <a:pt x="131" y="9"/>
                    </a:lnTo>
                    <a:lnTo>
                      <a:pt x="135" y="0"/>
                    </a:lnTo>
                    <a:lnTo>
                      <a:pt x="147" y="8"/>
                    </a:lnTo>
                    <a:lnTo>
                      <a:pt x="163" y="5"/>
                    </a:lnTo>
                    <a:lnTo>
                      <a:pt x="152" y="10"/>
                    </a:lnTo>
                    <a:lnTo>
                      <a:pt x="180" y="37"/>
                    </a:lnTo>
                    <a:lnTo>
                      <a:pt x="156" y="59"/>
                    </a:lnTo>
                    <a:lnTo>
                      <a:pt x="89" y="82"/>
                    </a:lnTo>
                    <a:lnTo>
                      <a:pt x="31" y="71"/>
                    </a:lnTo>
                    <a:lnTo>
                      <a:pt x="44" y="49"/>
                    </a:lnTo>
                    <a:lnTo>
                      <a:pt x="9" y="43"/>
                    </a:lnTo>
                    <a:lnTo>
                      <a:pt x="43" y="41"/>
                    </a:lnTo>
                    <a:lnTo>
                      <a:pt x="31" y="34"/>
                    </a:lnTo>
                    <a:lnTo>
                      <a:pt x="44" y="29"/>
                    </a:lnTo>
                    <a:lnTo>
                      <a:pt x="0" y="29"/>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3" name="Freeform 106"/>
              <p:cNvSpPr>
                <a:spLocks/>
              </p:cNvSpPr>
              <p:nvPr/>
            </p:nvSpPr>
            <p:spPr bwMode="auto">
              <a:xfrm>
                <a:off x="1358692" y="3540985"/>
                <a:ext cx="761490" cy="491603"/>
              </a:xfrm>
              <a:custGeom>
                <a:avLst/>
                <a:gdLst/>
                <a:ahLst/>
                <a:cxnLst>
                  <a:cxn ang="0">
                    <a:pos x="0" y="4"/>
                  </a:cxn>
                  <a:cxn ang="0">
                    <a:pos x="22" y="52"/>
                  </a:cxn>
                  <a:cxn ang="0">
                    <a:pos x="51" y="74"/>
                  </a:cxn>
                  <a:cxn ang="0">
                    <a:pos x="48" y="87"/>
                  </a:cxn>
                  <a:cxn ang="0">
                    <a:pos x="35" y="90"/>
                  </a:cxn>
                  <a:cxn ang="0">
                    <a:pos x="66" y="101"/>
                  </a:cxn>
                  <a:cxn ang="0">
                    <a:pos x="82" y="123"/>
                  </a:cxn>
                  <a:cxn ang="0">
                    <a:pos x="80" y="140"/>
                  </a:cxn>
                  <a:cxn ang="0">
                    <a:pos x="115" y="171"/>
                  </a:cxn>
                  <a:cxn ang="0">
                    <a:pos x="124" y="160"/>
                  </a:cxn>
                  <a:cxn ang="0">
                    <a:pos x="41" y="44"/>
                  </a:cxn>
                  <a:cxn ang="0">
                    <a:pos x="36" y="13"/>
                  </a:cxn>
                  <a:cxn ang="0">
                    <a:pos x="53" y="21"/>
                  </a:cxn>
                  <a:cxn ang="0">
                    <a:pos x="84" y="71"/>
                  </a:cxn>
                  <a:cxn ang="0">
                    <a:pos x="128" y="110"/>
                  </a:cxn>
                  <a:cxn ang="0">
                    <a:pos x="126" y="125"/>
                  </a:cxn>
                  <a:cxn ang="0">
                    <a:pos x="187" y="177"/>
                  </a:cxn>
                  <a:cxn ang="0">
                    <a:pos x="195" y="200"/>
                  </a:cxn>
                  <a:cxn ang="0">
                    <a:pos x="187" y="213"/>
                  </a:cxn>
                  <a:cxn ang="0">
                    <a:pos x="202" y="233"/>
                  </a:cxn>
                  <a:cxn ang="0">
                    <a:pos x="318" y="288"/>
                  </a:cxn>
                  <a:cxn ang="0">
                    <a:pos x="369" y="285"/>
                  </a:cxn>
                  <a:cxn ang="0">
                    <a:pos x="403" y="311"/>
                  </a:cxn>
                  <a:cxn ang="0">
                    <a:pos x="416" y="285"/>
                  </a:cxn>
                  <a:cxn ang="0">
                    <a:pos x="432" y="285"/>
                  </a:cxn>
                  <a:cxn ang="0">
                    <a:pos x="415" y="263"/>
                  </a:cxn>
                  <a:cxn ang="0">
                    <a:pos x="452" y="254"/>
                  </a:cxn>
                  <a:cxn ang="0">
                    <a:pos x="466" y="244"/>
                  </a:cxn>
                  <a:cxn ang="0">
                    <a:pos x="471" y="239"/>
                  </a:cxn>
                  <a:cxn ang="0">
                    <a:pos x="475" y="251"/>
                  </a:cxn>
                  <a:cxn ang="0">
                    <a:pos x="492" y="200"/>
                  </a:cxn>
                  <a:cxn ang="0">
                    <a:pos x="470" y="192"/>
                  </a:cxn>
                  <a:cxn ang="0">
                    <a:pos x="434" y="200"/>
                  </a:cxn>
                  <a:cxn ang="0">
                    <a:pos x="413" y="244"/>
                  </a:cxn>
                  <a:cxn ang="0">
                    <a:pos x="366" y="250"/>
                  </a:cxn>
                  <a:cxn ang="0">
                    <a:pos x="347" y="237"/>
                  </a:cxn>
                  <a:cxn ang="0">
                    <a:pos x="315" y="183"/>
                  </a:cxn>
                  <a:cxn ang="0">
                    <a:pos x="314" y="140"/>
                  </a:cxn>
                  <a:cxn ang="0">
                    <a:pos x="324" y="120"/>
                  </a:cxn>
                  <a:cxn ang="0">
                    <a:pos x="292" y="109"/>
                  </a:cxn>
                  <a:cxn ang="0">
                    <a:pos x="252" y="51"/>
                  </a:cxn>
                  <a:cxn ang="0">
                    <a:pos x="218" y="63"/>
                  </a:cxn>
                  <a:cxn ang="0">
                    <a:pos x="172" y="16"/>
                  </a:cxn>
                  <a:cxn ang="0">
                    <a:pos x="99" y="25"/>
                  </a:cxn>
                  <a:cxn ang="0">
                    <a:pos x="37" y="0"/>
                  </a:cxn>
                  <a:cxn ang="0">
                    <a:pos x="0" y="4"/>
                  </a:cxn>
                </a:cxnLst>
                <a:rect l="0" t="0" r="r" b="b"/>
                <a:pathLst>
                  <a:path w="493" h="312">
                    <a:moveTo>
                      <a:pt x="0" y="4"/>
                    </a:moveTo>
                    <a:lnTo>
                      <a:pt x="22" y="52"/>
                    </a:lnTo>
                    <a:lnTo>
                      <a:pt x="51" y="74"/>
                    </a:lnTo>
                    <a:lnTo>
                      <a:pt x="48" y="87"/>
                    </a:lnTo>
                    <a:lnTo>
                      <a:pt x="35" y="90"/>
                    </a:lnTo>
                    <a:lnTo>
                      <a:pt x="66" y="101"/>
                    </a:lnTo>
                    <a:lnTo>
                      <a:pt x="82" y="123"/>
                    </a:lnTo>
                    <a:lnTo>
                      <a:pt x="80" y="140"/>
                    </a:lnTo>
                    <a:lnTo>
                      <a:pt x="115" y="171"/>
                    </a:lnTo>
                    <a:lnTo>
                      <a:pt x="124" y="160"/>
                    </a:lnTo>
                    <a:lnTo>
                      <a:pt x="41" y="44"/>
                    </a:lnTo>
                    <a:lnTo>
                      <a:pt x="36" y="13"/>
                    </a:lnTo>
                    <a:lnTo>
                      <a:pt x="53" y="21"/>
                    </a:lnTo>
                    <a:lnTo>
                      <a:pt x="84" y="71"/>
                    </a:lnTo>
                    <a:lnTo>
                      <a:pt x="128" y="110"/>
                    </a:lnTo>
                    <a:lnTo>
                      <a:pt x="126" y="125"/>
                    </a:lnTo>
                    <a:lnTo>
                      <a:pt x="187" y="177"/>
                    </a:lnTo>
                    <a:lnTo>
                      <a:pt x="195" y="200"/>
                    </a:lnTo>
                    <a:lnTo>
                      <a:pt x="187" y="213"/>
                    </a:lnTo>
                    <a:lnTo>
                      <a:pt x="202" y="233"/>
                    </a:lnTo>
                    <a:lnTo>
                      <a:pt x="318" y="288"/>
                    </a:lnTo>
                    <a:lnTo>
                      <a:pt x="369" y="285"/>
                    </a:lnTo>
                    <a:lnTo>
                      <a:pt x="403" y="311"/>
                    </a:lnTo>
                    <a:lnTo>
                      <a:pt x="416" y="285"/>
                    </a:lnTo>
                    <a:lnTo>
                      <a:pt x="432" y="285"/>
                    </a:lnTo>
                    <a:lnTo>
                      <a:pt x="415" y="263"/>
                    </a:lnTo>
                    <a:lnTo>
                      <a:pt x="452" y="254"/>
                    </a:lnTo>
                    <a:lnTo>
                      <a:pt x="466" y="244"/>
                    </a:lnTo>
                    <a:lnTo>
                      <a:pt x="471" y="239"/>
                    </a:lnTo>
                    <a:lnTo>
                      <a:pt x="475" y="251"/>
                    </a:lnTo>
                    <a:lnTo>
                      <a:pt x="492" y="200"/>
                    </a:lnTo>
                    <a:lnTo>
                      <a:pt x="470" y="192"/>
                    </a:lnTo>
                    <a:lnTo>
                      <a:pt x="434" y="200"/>
                    </a:lnTo>
                    <a:lnTo>
                      <a:pt x="413" y="244"/>
                    </a:lnTo>
                    <a:lnTo>
                      <a:pt x="366" y="250"/>
                    </a:lnTo>
                    <a:lnTo>
                      <a:pt x="347" y="237"/>
                    </a:lnTo>
                    <a:lnTo>
                      <a:pt x="315" y="183"/>
                    </a:lnTo>
                    <a:lnTo>
                      <a:pt x="314" y="140"/>
                    </a:lnTo>
                    <a:lnTo>
                      <a:pt x="324" y="120"/>
                    </a:lnTo>
                    <a:lnTo>
                      <a:pt x="292" y="109"/>
                    </a:lnTo>
                    <a:lnTo>
                      <a:pt x="252" y="51"/>
                    </a:lnTo>
                    <a:lnTo>
                      <a:pt x="218" y="63"/>
                    </a:lnTo>
                    <a:lnTo>
                      <a:pt x="172" y="16"/>
                    </a:lnTo>
                    <a:lnTo>
                      <a:pt x="99" y="25"/>
                    </a:lnTo>
                    <a:lnTo>
                      <a:pt x="37" y="0"/>
                    </a:lnTo>
                    <a:lnTo>
                      <a:pt x="0" y="4"/>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4" name="Freeform 165"/>
              <p:cNvSpPr>
                <a:spLocks/>
              </p:cNvSpPr>
              <p:nvPr/>
            </p:nvSpPr>
            <p:spPr bwMode="auto">
              <a:xfrm>
                <a:off x="69279" y="2184556"/>
                <a:ext cx="755091" cy="665883"/>
              </a:xfrm>
              <a:custGeom>
                <a:avLst/>
                <a:gdLst/>
                <a:ahLst/>
                <a:cxnLst>
                  <a:cxn ang="0">
                    <a:pos x="31" y="169"/>
                  </a:cxn>
                  <a:cxn ang="0">
                    <a:pos x="32" y="187"/>
                  </a:cxn>
                  <a:cxn ang="0">
                    <a:pos x="89" y="196"/>
                  </a:cxn>
                  <a:cxn ang="0">
                    <a:pos x="109" y="188"/>
                  </a:cxn>
                  <a:cxn ang="0">
                    <a:pos x="48" y="239"/>
                  </a:cxn>
                  <a:cxn ang="0">
                    <a:pos x="45" y="262"/>
                  </a:cxn>
                  <a:cxn ang="0">
                    <a:pos x="45" y="279"/>
                  </a:cxn>
                  <a:cxn ang="0">
                    <a:pos x="56" y="296"/>
                  </a:cxn>
                  <a:cxn ang="0">
                    <a:pos x="80" y="311"/>
                  </a:cxn>
                  <a:cxn ang="0">
                    <a:pos x="91" y="296"/>
                  </a:cxn>
                  <a:cxn ang="0">
                    <a:pos x="98" y="335"/>
                  </a:cxn>
                  <a:cxn ang="0">
                    <a:pos x="148" y="339"/>
                  </a:cxn>
                  <a:cxn ang="0">
                    <a:pos x="161" y="335"/>
                  </a:cxn>
                  <a:cxn ang="0">
                    <a:pos x="152" y="377"/>
                  </a:cxn>
                  <a:cxn ang="0">
                    <a:pos x="128" y="400"/>
                  </a:cxn>
                  <a:cxn ang="0">
                    <a:pos x="76" y="422"/>
                  </a:cxn>
                  <a:cxn ang="0">
                    <a:pos x="136" y="405"/>
                  </a:cxn>
                  <a:cxn ang="0">
                    <a:pos x="145" y="382"/>
                  </a:cxn>
                  <a:cxn ang="0">
                    <a:pos x="226" y="345"/>
                  </a:cxn>
                  <a:cxn ang="0">
                    <a:pos x="227" y="319"/>
                  </a:cxn>
                  <a:cxn ang="0">
                    <a:pos x="288" y="246"/>
                  </a:cxn>
                  <a:cxn ang="0">
                    <a:pos x="304" y="265"/>
                  </a:cxn>
                  <a:cxn ang="0">
                    <a:pos x="310" y="281"/>
                  </a:cxn>
                  <a:cxn ang="0">
                    <a:pos x="264" y="307"/>
                  </a:cxn>
                  <a:cxn ang="0">
                    <a:pos x="265" y="323"/>
                  </a:cxn>
                  <a:cxn ang="0">
                    <a:pos x="323" y="289"/>
                  </a:cxn>
                  <a:cxn ang="0">
                    <a:pos x="327" y="270"/>
                  </a:cxn>
                  <a:cxn ang="0">
                    <a:pos x="352" y="275"/>
                  </a:cxn>
                  <a:cxn ang="0">
                    <a:pos x="389" y="302"/>
                  </a:cxn>
                  <a:cxn ang="0">
                    <a:pos x="462" y="300"/>
                  </a:cxn>
                  <a:cxn ang="0">
                    <a:pos x="460" y="315"/>
                  </a:cxn>
                  <a:cxn ang="0">
                    <a:pos x="487" y="316"/>
                  </a:cxn>
                  <a:cxn ang="0">
                    <a:pos x="441" y="296"/>
                  </a:cxn>
                  <a:cxn ang="0">
                    <a:pos x="267" y="28"/>
                  </a:cxn>
                  <a:cxn ang="0">
                    <a:pos x="211" y="8"/>
                  </a:cxn>
                  <a:cxn ang="0">
                    <a:pos x="191" y="16"/>
                  </a:cxn>
                  <a:cxn ang="0">
                    <a:pos x="184" y="0"/>
                  </a:cxn>
                  <a:cxn ang="0">
                    <a:pos x="133" y="18"/>
                  </a:cxn>
                  <a:cxn ang="0">
                    <a:pos x="129" y="24"/>
                  </a:cxn>
                  <a:cxn ang="0">
                    <a:pos x="105" y="43"/>
                  </a:cxn>
                  <a:cxn ang="0">
                    <a:pos x="72" y="63"/>
                  </a:cxn>
                  <a:cxn ang="0">
                    <a:pos x="32" y="83"/>
                  </a:cxn>
                  <a:cxn ang="0">
                    <a:pos x="71" y="121"/>
                  </a:cxn>
                  <a:cxn ang="0">
                    <a:pos x="98" y="133"/>
                  </a:cxn>
                  <a:cxn ang="0">
                    <a:pos x="117" y="144"/>
                  </a:cxn>
                  <a:cxn ang="0">
                    <a:pos x="71" y="149"/>
                  </a:cxn>
                  <a:cxn ang="0">
                    <a:pos x="55" y="136"/>
                  </a:cxn>
                </a:cxnLst>
                <a:rect l="0" t="0" r="r" b="b"/>
                <a:pathLst>
                  <a:path w="488" h="423">
                    <a:moveTo>
                      <a:pt x="0" y="161"/>
                    </a:moveTo>
                    <a:lnTo>
                      <a:pt x="31" y="169"/>
                    </a:lnTo>
                    <a:lnTo>
                      <a:pt x="18" y="172"/>
                    </a:lnTo>
                    <a:lnTo>
                      <a:pt x="32" y="187"/>
                    </a:lnTo>
                    <a:lnTo>
                      <a:pt x="80" y="186"/>
                    </a:lnTo>
                    <a:lnTo>
                      <a:pt x="89" y="196"/>
                    </a:lnTo>
                    <a:lnTo>
                      <a:pt x="120" y="183"/>
                    </a:lnTo>
                    <a:lnTo>
                      <a:pt x="109" y="188"/>
                    </a:lnTo>
                    <a:lnTo>
                      <a:pt x="114" y="215"/>
                    </a:lnTo>
                    <a:lnTo>
                      <a:pt x="48" y="239"/>
                    </a:lnTo>
                    <a:lnTo>
                      <a:pt x="29" y="266"/>
                    </a:lnTo>
                    <a:lnTo>
                      <a:pt x="45" y="262"/>
                    </a:lnTo>
                    <a:lnTo>
                      <a:pt x="33" y="269"/>
                    </a:lnTo>
                    <a:lnTo>
                      <a:pt x="45" y="279"/>
                    </a:lnTo>
                    <a:lnTo>
                      <a:pt x="71" y="281"/>
                    </a:lnTo>
                    <a:lnTo>
                      <a:pt x="56" y="296"/>
                    </a:lnTo>
                    <a:lnTo>
                      <a:pt x="68" y="310"/>
                    </a:lnTo>
                    <a:lnTo>
                      <a:pt x="80" y="311"/>
                    </a:lnTo>
                    <a:lnTo>
                      <a:pt x="107" y="281"/>
                    </a:lnTo>
                    <a:lnTo>
                      <a:pt x="91" y="296"/>
                    </a:lnTo>
                    <a:lnTo>
                      <a:pt x="105" y="324"/>
                    </a:lnTo>
                    <a:lnTo>
                      <a:pt x="98" y="335"/>
                    </a:lnTo>
                    <a:lnTo>
                      <a:pt x="128" y="319"/>
                    </a:lnTo>
                    <a:lnTo>
                      <a:pt x="148" y="339"/>
                    </a:lnTo>
                    <a:lnTo>
                      <a:pt x="155" y="327"/>
                    </a:lnTo>
                    <a:lnTo>
                      <a:pt x="161" y="335"/>
                    </a:lnTo>
                    <a:lnTo>
                      <a:pt x="184" y="324"/>
                    </a:lnTo>
                    <a:lnTo>
                      <a:pt x="152" y="377"/>
                    </a:lnTo>
                    <a:lnTo>
                      <a:pt x="129" y="388"/>
                    </a:lnTo>
                    <a:lnTo>
                      <a:pt x="128" y="400"/>
                    </a:lnTo>
                    <a:lnTo>
                      <a:pt x="98" y="400"/>
                    </a:lnTo>
                    <a:lnTo>
                      <a:pt x="76" y="422"/>
                    </a:lnTo>
                    <a:lnTo>
                      <a:pt x="105" y="405"/>
                    </a:lnTo>
                    <a:lnTo>
                      <a:pt x="136" y="405"/>
                    </a:lnTo>
                    <a:lnTo>
                      <a:pt x="153" y="393"/>
                    </a:lnTo>
                    <a:lnTo>
                      <a:pt x="145" y="382"/>
                    </a:lnTo>
                    <a:lnTo>
                      <a:pt x="164" y="385"/>
                    </a:lnTo>
                    <a:lnTo>
                      <a:pt x="226" y="345"/>
                    </a:lnTo>
                    <a:lnTo>
                      <a:pt x="238" y="330"/>
                    </a:lnTo>
                    <a:lnTo>
                      <a:pt x="227" y="319"/>
                    </a:lnTo>
                    <a:lnTo>
                      <a:pt x="280" y="270"/>
                    </a:lnTo>
                    <a:lnTo>
                      <a:pt x="288" y="246"/>
                    </a:lnTo>
                    <a:lnTo>
                      <a:pt x="283" y="270"/>
                    </a:lnTo>
                    <a:lnTo>
                      <a:pt x="304" y="265"/>
                    </a:lnTo>
                    <a:lnTo>
                      <a:pt x="292" y="276"/>
                    </a:lnTo>
                    <a:lnTo>
                      <a:pt x="310" y="281"/>
                    </a:lnTo>
                    <a:lnTo>
                      <a:pt x="271" y="284"/>
                    </a:lnTo>
                    <a:lnTo>
                      <a:pt x="264" y="307"/>
                    </a:lnTo>
                    <a:lnTo>
                      <a:pt x="277" y="307"/>
                    </a:lnTo>
                    <a:lnTo>
                      <a:pt x="265" y="323"/>
                    </a:lnTo>
                    <a:lnTo>
                      <a:pt x="317" y="302"/>
                    </a:lnTo>
                    <a:lnTo>
                      <a:pt x="323" y="289"/>
                    </a:lnTo>
                    <a:lnTo>
                      <a:pt x="315" y="283"/>
                    </a:lnTo>
                    <a:lnTo>
                      <a:pt x="327" y="270"/>
                    </a:lnTo>
                    <a:lnTo>
                      <a:pt x="326" y="281"/>
                    </a:lnTo>
                    <a:lnTo>
                      <a:pt x="352" y="275"/>
                    </a:lnTo>
                    <a:lnTo>
                      <a:pt x="346" y="285"/>
                    </a:lnTo>
                    <a:lnTo>
                      <a:pt x="389" y="302"/>
                    </a:lnTo>
                    <a:lnTo>
                      <a:pt x="451" y="310"/>
                    </a:lnTo>
                    <a:lnTo>
                      <a:pt x="462" y="300"/>
                    </a:lnTo>
                    <a:lnTo>
                      <a:pt x="472" y="306"/>
                    </a:lnTo>
                    <a:lnTo>
                      <a:pt x="460" y="315"/>
                    </a:lnTo>
                    <a:lnTo>
                      <a:pt x="478" y="324"/>
                    </a:lnTo>
                    <a:lnTo>
                      <a:pt x="487" y="316"/>
                    </a:lnTo>
                    <a:lnTo>
                      <a:pt x="470" y="296"/>
                    </a:lnTo>
                    <a:lnTo>
                      <a:pt x="441" y="296"/>
                    </a:lnTo>
                    <a:lnTo>
                      <a:pt x="441" y="48"/>
                    </a:lnTo>
                    <a:lnTo>
                      <a:pt x="267" y="28"/>
                    </a:lnTo>
                    <a:lnTo>
                      <a:pt x="260" y="16"/>
                    </a:lnTo>
                    <a:lnTo>
                      <a:pt x="211" y="8"/>
                    </a:lnTo>
                    <a:lnTo>
                      <a:pt x="206" y="18"/>
                    </a:lnTo>
                    <a:lnTo>
                      <a:pt x="191" y="16"/>
                    </a:lnTo>
                    <a:lnTo>
                      <a:pt x="205" y="6"/>
                    </a:lnTo>
                    <a:lnTo>
                      <a:pt x="184" y="0"/>
                    </a:lnTo>
                    <a:lnTo>
                      <a:pt x="165" y="16"/>
                    </a:lnTo>
                    <a:lnTo>
                      <a:pt x="133" y="18"/>
                    </a:lnTo>
                    <a:lnTo>
                      <a:pt x="133" y="32"/>
                    </a:lnTo>
                    <a:lnTo>
                      <a:pt x="129" y="24"/>
                    </a:lnTo>
                    <a:lnTo>
                      <a:pt x="99" y="32"/>
                    </a:lnTo>
                    <a:lnTo>
                      <a:pt x="105" y="43"/>
                    </a:lnTo>
                    <a:lnTo>
                      <a:pt x="91" y="40"/>
                    </a:lnTo>
                    <a:lnTo>
                      <a:pt x="72" y="63"/>
                    </a:lnTo>
                    <a:lnTo>
                      <a:pt x="29" y="72"/>
                    </a:lnTo>
                    <a:lnTo>
                      <a:pt x="32" y="83"/>
                    </a:lnTo>
                    <a:lnTo>
                      <a:pt x="20" y="86"/>
                    </a:lnTo>
                    <a:lnTo>
                      <a:pt x="71" y="121"/>
                    </a:lnTo>
                    <a:lnTo>
                      <a:pt x="140" y="137"/>
                    </a:lnTo>
                    <a:lnTo>
                      <a:pt x="98" y="133"/>
                    </a:lnTo>
                    <a:lnTo>
                      <a:pt x="99" y="142"/>
                    </a:lnTo>
                    <a:lnTo>
                      <a:pt x="117" y="144"/>
                    </a:lnTo>
                    <a:lnTo>
                      <a:pt x="102" y="151"/>
                    </a:lnTo>
                    <a:lnTo>
                      <a:pt x="71" y="149"/>
                    </a:lnTo>
                    <a:lnTo>
                      <a:pt x="71" y="134"/>
                    </a:lnTo>
                    <a:lnTo>
                      <a:pt x="55" y="136"/>
                    </a:lnTo>
                    <a:lnTo>
                      <a:pt x="0" y="161"/>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5" name="Freeform 166"/>
              <p:cNvSpPr>
                <a:spLocks/>
              </p:cNvSpPr>
              <p:nvPr/>
            </p:nvSpPr>
            <p:spPr bwMode="auto">
              <a:xfrm>
                <a:off x="403631" y="2743569"/>
                <a:ext cx="67190" cy="39460"/>
              </a:xfrm>
              <a:custGeom>
                <a:avLst/>
                <a:gdLst/>
                <a:ahLst/>
                <a:cxnLst>
                  <a:cxn ang="0">
                    <a:pos x="0" y="9"/>
                  </a:cxn>
                  <a:cxn ang="0">
                    <a:pos x="12" y="24"/>
                  </a:cxn>
                  <a:cxn ang="0">
                    <a:pos x="43" y="4"/>
                  </a:cxn>
                  <a:cxn ang="0">
                    <a:pos x="13" y="0"/>
                  </a:cxn>
                  <a:cxn ang="0">
                    <a:pos x="17" y="9"/>
                  </a:cxn>
                  <a:cxn ang="0">
                    <a:pos x="0" y="9"/>
                  </a:cxn>
                </a:cxnLst>
                <a:rect l="0" t="0" r="r" b="b"/>
                <a:pathLst>
                  <a:path w="44" h="25">
                    <a:moveTo>
                      <a:pt x="0" y="9"/>
                    </a:moveTo>
                    <a:lnTo>
                      <a:pt x="12" y="24"/>
                    </a:lnTo>
                    <a:lnTo>
                      <a:pt x="43" y="4"/>
                    </a:lnTo>
                    <a:lnTo>
                      <a:pt x="13" y="0"/>
                    </a:lnTo>
                    <a:lnTo>
                      <a:pt x="17" y="9"/>
                    </a:lnTo>
                    <a:lnTo>
                      <a:pt x="0" y="9"/>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6" name="Freeform 167"/>
              <p:cNvSpPr>
                <a:spLocks/>
              </p:cNvSpPr>
              <p:nvPr/>
            </p:nvSpPr>
            <p:spPr bwMode="auto">
              <a:xfrm>
                <a:off x="827569" y="2669582"/>
                <a:ext cx="201571" cy="184145"/>
              </a:xfrm>
              <a:custGeom>
                <a:avLst/>
                <a:gdLst/>
                <a:ahLst/>
                <a:cxnLst>
                  <a:cxn ang="0">
                    <a:pos x="0" y="12"/>
                  </a:cxn>
                  <a:cxn ang="0">
                    <a:pos x="5" y="28"/>
                  </a:cxn>
                  <a:cxn ang="0">
                    <a:pos x="22" y="35"/>
                  </a:cxn>
                  <a:cxn ang="0">
                    <a:pos x="30" y="29"/>
                  </a:cxn>
                  <a:cxn ang="0">
                    <a:pos x="16" y="21"/>
                  </a:cxn>
                  <a:cxn ang="0">
                    <a:pos x="30" y="21"/>
                  </a:cxn>
                  <a:cxn ang="0">
                    <a:pos x="44" y="36"/>
                  </a:cxn>
                  <a:cxn ang="0">
                    <a:pos x="40" y="10"/>
                  </a:cxn>
                  <a:cxn ang="0">
                    <a:pos x="51" y="32"/>
                  </a:cxn>
                  <a:cxn ang="0">
                    <a:pos x="77" y="45"/>
                  </a:cxn>
                  <a:cxn ang="0">
                    <a:pos x="72" y="62"/>
                  </a:cxn>
                  <a:cxn ang="0">
                    <a:pos x="104" y="82"/>
                  </a:cxn>
                  <a:cxn ang="0">
                    <a:pos x="95" y="98"/>
                  </a:cxn>
                  <a:cxn ang="0">
                    <a:pos x="112" y="86"/>
                  </a:cxn>
                  <a:cxn ang="0">
                    <a:pos x="115" y="116"/>
                  </a:cxn>
                  <a:cxn ang="0">
                    <a:pos x="127" y="110"/>
                  </a:cxn>
                  <a:cxn ang="0">
                    <a:pos x="129" y="87"/>
                  </a:cxn>
                  <a:cxn ang="0">
                    <a:pos x="98" y="75"/>
                  </a:cxn>
                  <a:cxn ang="0">
                    <a:pos x="41" y="0"/>
                  </a:cxn>
                  <a:cxn ang="0">
                    <a:pos x="8" y="21"/>
                  </a:cxn>
                  <a:cxn ang="0">
                    <a:pos x="0" y="12"/>
                  </a:cxn>
                </a:cxnLst>
                <a:rect l="0" t="0" r="r" b="b"/>
                <a:pathLst>
                  <a:path w="130" h="117">
                    <a:moveTo>
                      <a:pt x="0" y="12"/>
                    </a:moveTo>
                    <a:lnTo>
                      <a:pt x="5" y="28"/>
                    </a:lnTo>
                    <a:lnTo>
                      <a:pt x="22" y="35"/>
                    </a:lnTo>
                    <a:lnTo>
                      <a:pt x="30" y="29"/>
                    </a:lnTo>
                    <a:lnTo>
                      <a:pt x="16" y="21"/>
                    </a:lnTo>
                    <a:lnTo>
                      <a:pt x="30" y="21"/>
                    </a:lnTo>
                    <a:lnTo>
                      <a:pt x="44" y="36"/>
                    </a:lnTo>
                    <a:lnTo>
                      <a:pt x="40" y="10"/>
                    </a:lnTo>
                    <a:lnTo>
                      <a:pt x="51" y="32"/>
                    </a:lnTo>
                    <a:lnTo>
                      <a:pt x="77" y="45"/>
                    </a:lnTo>
                    <a:lnTo>
                      <a:pt x="72" y="62"/>
                    </a:lnTo>
                    <a:lnTo>
                      <a:pt x="104" y="82"/>
                    </a:lnTo>
                    <a:lnTo>
                      <a:pt x="95" y="98"/>
                    </a:lnTo>
                    <a:lnTo>
                      <a:pt x="112" y="86"/>
                    </a:lnTo>
                    <a:lnTo>
                      <a:pt x="115" y="116"/>
                    </a:lnTo>
                    <a:lnTo>
                      <a:pt x="127" y="110"/>
                    </a:lnTo>
                    <a:lnTo>
                      <a:pt x="129" y="87"/>
                    </a:lnTo>
                    <a:lnTo>
                      <a:pt x="98" y="75"/>
                    </a:lnTo>
                    <a:lnTo>
                      <a:pt x="41" y="0"/>
                    </a:lnTo>
                    <a:lnTo>
                      <a:pt x="8" y="21"/>
                    </a:lnTo>
                    <a:lnTo>
                      <a:pt x="0" y="12"/>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7" name="Freeform 168"/>
              <p:cNvSpPr>
                <a:spLocks/>
              </p:cNvSpPr>
              <p:nvPr/>
            </p:nvSpPr>
            <p:spPr bwMode="auto">
              <a:xfrm>
                <a:off x="870763" y="2727128"/>
                <a:ext cx="35195" cy="36171"/>
              </a:xfrm>
              <a:custGeom>
                <a:avLst/>
                <a:gdLst/>
                <a:ahLst/>
                <a:cxnLst>
                  <a:cxn ang="0">
                    <a:pos x="0" y="0"/>
                  </a:cxn>
                  <a:cxn ang="0">
                    <a:pos x="6" y="22"/>
                  </a:cxn>
                  <a:cxn ang="0">
                    <a:pos x="8" y="11"/>
                  </a:cxn>
                  <a:cxn ang="0">
                    <a:pos x="22" y="20"/>
                  </a:cxn>
                  <a:cxn ang="0">
                    <a:pos x="9" y="11"/>
                  </a:cxn>
                  <a:cxn ang="0">
                    <a:pos x="20" y="3"/>
                  </a:cxn>
                  <a:cxn ang="0">
                    <a:pos x="0" y="0"/>
                  </a:cxn>
                </a:cxnLst>
                <a:rect l="0" t="0" r="r" b="b"/>
                <a:pathLst>
                  <a:path w="23" h="23">
                    <a:moveTo>
                      <a:pt x="0" y="0"/>
                    </a:moveTo>
                    <a:lnTo>
                      <a:pt x="6" y="22"/>
                    </a:lnTo>
                    <a:lnTo>
                      <a:pt x="8" y="11"/>
                    </a:lnTo>
                    <a:lnTo>
                      <a:pt x="22" y="20"/>
                    </a:lnTo>
                    <a:lnTo>
                      <a:pt x="9" y="11"/>
                    </a:lnTo>
                    <a:lnTo>
                      <a:pt x="20" y="3"/>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8" name="Freeform 169"/>
              <p:cNvSpPr>
                <a:spLocks/>
              </p:cNvSpPr>
              <p:nvPr/>
            </p:nvSpPr>
            <p:spPr bwMode="auto">
              <a:xfrm>
                <a:off x="888360" y="2755078"/>
                <a:ext cx="35195" cy="44392"/>
              </a:xfrm>
              <a:custGeom>
                <a:avLst/>
                <a:gdLst/>
                <a:ahLst/>
                <a:cxnLst>
                  <a:cxn ang="0">
                    <a:pos x="0" y="0"/>
                  </a:cxn>
                  <a:cxn ang="0">
                    <a:pos x="19" y="5"/>
                  </a:cxn>
                  <a:cxn ang="0">
                    <a:pos x="22" y="28"/>
                  </a:cxn>
                  <a:cxn ang="0">
                    <a:pos x="0" y="0"/>
                  </a:cxn>
                </a:cxnLst>
                <a:rect l="0" t="0" r="r" b="b"/>
                <a:pathLst>
                  <a:path w="23" h="29">
                    <a:moveTo>
                      <a:pt x="0" y="0"/>
                    </a:moveTo>
                    <a:lnTo>
                      <a:pt x="19" y="5"/>
                    </a:lnTo>
                    <a:lnTo>
                      <a:pt x="22" y="28"/>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59" name="Freeform 170"/>
              <p:cNvSpPr>
                <a:spLocks/>
              </p:cNvSpPr>
              <p:nvPr/>
            </p:nvSpPr>
            <p:spPr bwMode="auto">
              <a:xfrm>
                <a:off x="907558" y="2730416"/>
                <a:ext cx="35195" cy="34527"/>
              </a:xfrm>
              <a:custGeom>
                <a:avLst/>
                <a:gdLst/>
                <a:ahLst/>
                <a:cxnLst>
                  <a:cxn ang="0">
                    <a:pos x="0" y="0"/>
                  </a:cxn>
                  <a:cxn ang="0">
                    <a:pos x="3" y="21"/>
                  </a:cxn>
                  <a:cxn ang="0">
                    <a:pos x="18" y="21"/>
                  </a:cxn>
                  <a:cxn ang="0">
                    <a:pos x="11" y="3"/>
                  </a:cxn>
                  <a:cxn ang="0">
                    <a:pos x="22" y="16"/>
                  </a:cxn>
                  <a:cxn ang="0">
                    <a:pos x="12" y="0"/>
                  </a:cxn>
                  <a:cxn ang="0">
                    <a:pos x="0" y="0"/>
                  </a:cxn>
                </a:cxnLst>
                <a:rect l="0" t="0" r="r" b="b"/>
                <a:pathLst>
                  <a:path w="23" h="22">
                    <a:moveTo>
                      <a:pt x="0" y="0"/>
                    </a:moveTo>
                    <a:lnTo>
                      <a:pt x="3" y="21"/>
                    </a:lnTo>
                    <a:lnTo>
                      <a:pt x="18" y="21"/>
                    </a:lnTo>
                    <a:lnTo>
                      <a:pt x="11" y="3"/>
                    </a:lnTo>
                    <a:lnTo>
                      <a:pt x="22" y="16"/>
                    </a:lnTo>
                    <a:lnTo>
                      <a:pt x="12" y="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60" name="Freeform 171"/>
              <p:cNvSpPr>
                <a:spLocks/>
              </p:cNvSpPr>
              <p:nvPr/>
            </p:nvSpPr>
            <p:spPr bwMode="auto">
              <a:xfrm>
                <a:off x="929954" y="2769876"/>
                <a:ext cx="35195" cy="36171"/>
              </a:xfrm>
              <a:custGeom>
                <a:avLst/>
                <a:gdLst/>
                <a:ahLst/>
                <a:cxnLst>
                  <a:cxn ang="0">
                    <a:pos x="0" y="0"/>
                  </a:cxn>
                  <a:cxn ang="0">
                    <a:pos x="22" y="22"/>
                  </a:cxn>
                  <a:cxn ang="0">
                    <a:pos x="22" y="2"/>
                  </a:cxn>
                  <a:cxn ang="0">
                    <a:pos x="0" y="0"/>
                  </a:cxn>
                </a:cxnLst>
                <a:rect l="0" t="0" r="r" b="b"/>
                <a:pathLst>
                  <a:path w="23" h="23">
                    <a:moveTo>
                      <a:pt x="0" y="0"/>
                    </a:moveTo>
                    <a:lnTo>
                      <a:pt x="22" y="22"/>
                    </a:lnTo>
                    <a:lnTo>
                      <a:pt x="22" y="2"/>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61" name="Freeform 172"/>
              <p:cNvSpPr>
                <a:spLocks/>
              </p:cNvSpPr>
              <p:nvPr/>
            </p:nvSpPr>
            <p:spPr bwMode="auto">
              <a:xfrm>
                <a:off x="936353" y="2797826"/>
                <a:ext cx="35195" cy="49325"/>
              </a:xfrm>
              <a:custGeom>
                <a:avLst/>
                <a:gdLst/>
                <a:ahLst/>
                <a:cxnLst>
                  <a:cxn ang="0">
                    <a:pos x="0" y="0"/>
                  </a:cxn>
                  <a:cxn ang="0">
                    <a:pos x="17" y="10"/>
                  </a:cxn>
                  <a:cxn ang="0">
                    <a:pos x="22" y="30"/>
                  </a:cxn>
                  <a:cxn ang="0">
                    <a:pos x="0" y="0"/>
                  </a:cxn>
                </a:cxnLst>
                <a:rect l="0" t="0" r="r" b="b"/>
                <a:pathLst>
                  <a:path w="23" h="31">
                    <a:moveTo>
                      <a:pt x="0" y="0"/>
                    </a:moveTo>
                    <a:lnTo>
                      <a:pt x="17" y="10"/>
                    </a:lnTo>
                    <a:lnTo>
                      <a:pt x="22" y="3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62" name="Freeform 173"/>
              <p:cNvSpPr>
                <a:spLocks/>
              </p:cNvSpPr>
              <p:nvPr/>
            </p:nvSpPr>
            <p:spPr bwMode="auto">
              <a:xfrm>
                <a:off x="989146" y="2810980"/>
                <a:ext cx="36795" cy="36171"/>
              </a:xfrm>
              <a:custGeom>
                <a:avLst/>
                <a:gdLst/>
                <a:ahLst/>
                <a:cxnLst>
                  <a:cxn ang="0">
                    <a:pos x="0" y="11"/>
                  </a:cxn>
                  <a:cxn ang="0">
                    <a:pos x="11" y="0"/>
                  </a:cxn>
                  <a:cxn ang="0">
                    <a:pos x="22" y="22"/>
                  </a:cxn>
                  <a:cxn ang="0">
                    <a:pos x="0" y="11"/>
                  </a:cxn>
                </a:cxnLst>
                <a:rect l="0" t="0" r="r" b="b"/>
                <a:pathLst>
                  <a:path w="23" h="23">
                    <a:moveTo>
                      <a:pt x="0" y="11"/>
                    </a:moveTo>
                    <a:lnTo>
                      <a:pt x="11" y="0"/>
                    </a:lnTo>
                    <a:lnTo>
                      <a:pt x="22" y="22"/>
                    </a:lnTo>
                    <a:lnTo>
                      <a:pt x="0" y="11"/>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sp>
            <p:nvSpPr>
              <p:cNvPr id="663" name="Freeform 174"/>
              <p:cNvSpPr>
                <a:spLocks/>
              </p:cNvSpPr>
              <p:nvPr/>
            </p:nvSpPr>
            <p:spPr bwMode="auto">
              <a:xfrm>
                <a:off x="1165120" y="3034585"/>
                <a:ext cx="1455789" cy="716852"/>
              </a:xfrm>
              <a:custGeom>
                <a:avLst/>
                <a:gdLst/>
                <a:ahLst/>
                <a:cxnLst>
                  <a:cxn ang="0">
                    <a:pos x="10" y="62"/>
                  </a:cxn>
                  <a:cxn ang="0">
                    <a:pos x="13" y="68"/>
                  </a:cxn>
                  <a:cxn ang="0">
                    <a:pos x="28" y="224"/>
                  </a:cxn>
                  <a:cxn ang="0">
                    <a:pos x="37" y="240"/>
                  </a:cxn>
                  <a:cxn ang="0">
                    <a:pos x="98" y="299"/>
                  </a:cxn>
                  <a:cxn ang="0">
                    <a:pos x="162" y="322"/>
                  </a:cxn>
                  <a:cxn ang="0">
                    <a:pos x="297" y="338"/>
                  </a:cxn>
                  <a:cxn ang="0">
                    <a:pos x="376" y="373"/>
                  </a:cxn>
                  <a:cxn ang="0">
                    <a:pos x="449" y="442"/>
                  </a:cxn>
                  <a:cxn ang="0">
                    <a:pos x="480" y="390"/>
                  </a:cxn>
                  <a:cxn ang="0">
                    <a:pos x="532" y="373"/>
                  </a:cxn>
                  <a:cxn ang="0">
                    <a:pos x="575" y="367"/>
                  </a:cxn>
                  <a:cxn ang="0">
                    <a:pos x="594" y="364"/>
                  </a:cxn>
                  <a:cxn ang="0">
                    <a:pos x="599" y="365"/>
                  </a:cxn>
                  <a:cxn ang="0">
                    <a:pos x="683" y="386"/>
                  </a:cxn>
                  <a:cxn ang="0">
                    <a:pos x="707" y="455"/>
                  </a:cxn>
                  <a:cxn ang="0">
                    <a:pos x="725" y="423"/>
                  </a:cxn>
                  <a:cxn ang="0">
                    <a:pos x="717" y="325"/>
                  </a:cxn>
                  <a:cxn ang="0">
                    <a:pos x="783" y="263"/>
                  </a:cxn>
                  <a:cxn ang="0">
                    <a:pos x="786" y="243"/>
                  </a:cxn>
                  <a:cxn ang="0">
                    <a:pos x="772" y="214"/>
                  </a:cxn>
                  <a:cxn ang="0">
                    <a:pos x="783" y="202"/>
                  </a:cxn>
                  <a:cxn ang="0">
                    <a:pos x="798" y="240"/>
                  </a:cxn>
                  <a:cxn ang="0">
                    <a:pos x="802" y="194"/>
                  </a:cxn>
                  <a:cxn ang="0">
                    <a:pos x="827" y="170"/>
                  </a:cxn>
                  <a:cxn ang="0">
                    <a:pos x="877" y="144"/>
                  </a:cxn>
                  <a:cxn ang="0">
                    <a:pos x="938" y="97"/>
                  </a:cxn>
                  <a:cxn ang="0">
                    <a:pos x="927" y="76"/>
                  </a:cxn>
                  <a:cxn ang="0">
                    <a:pos x="900" y="41"/>
                  </a:cxn>
                  <a:cxn ang="0">
                    <a:pos x="798" y="99"/>
                  </a:cxn>
                  <a:cxn ang="0">
                    <a:pos x="744" y="126"/>
                  </a:cxn>
                  <a:cxn ang="0">
                    <a:pos x="699" y="159"/>
                  </a:cxn>
                  <a:cxn ang="0">
                    <a:pos x="677" y="149"/>
                  </a:cxn>
                  <a:cxn ang="0">
                    <a:pos x="686" y="136"/>
                  </a:cxn>
                  <a:cxn ang="0">
                    <a:pos x="682" y="109"/>
                  </a:cxn>
                  <a:cxn ang="0">
                    <a:pos x="671" y="85"/>
                  </a:cxn>
                  <a:cxn ang="0">
                    <a:pos x="626" y="97"/>
                  </a:cxn>
                  <a:cxn ang="0">
                    <a:pos x="605" y="152"/>
                  </a:cxn>
                  <a:cxn ang="0">
                    <a:pos x="611" y="86"/>
                  </a:cxn>
                  <a:cxn ang="0">
                    <a:pos x="621" y="71"/>
                  </a:cxn>
                  <a:cxn ang="0">
                    <a:pos x="656" y="60"/>
                  </a:cxn>
                  <a:cxn ang="0">
                    <a:pos x="590" y="54"/>
                  </a:cxn>
                  <a:cxn ang="0">
                    <a:pos x="561" y="58"/>
                  </a:cxn>
                  <a:cxn ang="0">
                    <a:pos x="568" y="29"/>
                  </a:cxn>
                  <a:cxn ang="0">
                    <a:pos x="480" y="0"/>
                  </a:cxn>
                  <a:cxn ang="0">
                    <a:pos x="31" y="9"/>
                  </a:cxn>
                  <a:cxn ang="0">
                    <a:pos x="28" y="41"/>
                  </a:cxn>
                  <a:cxn ang="0">
                    <a:pos x="0" y="25"/>
                  </a:cxn>
                </a:cxnLst>
                <a:rect l="0" t="0" r="r" b="b"/>
                <a:pathLst>
                  <a:path w="941" h="456">
                    <a:moveTo>
                      <a:pt x="0" y="25"/>
                    </a:moveTo>
                    <a:lnTo>
                      <a:pt x="10" y="62"/>
                    </a:lnTo>
                    <a:lnTo>
                      <a:pt x="24" y="66"/>
                    </a:lnTo>
                    <a:lnTo>
                      <a:pt x="13" y="68"/>
                    </a:lnTo>
                    <a:lnTo>
                      <a:pt x="5" y="180"/>
                    </a:lnTo>
                    <a:lnTo>
                      <a:pt x="28" y="224"/>
                    </a:lnTo>
                    <a:lnTo>
                      <a:pt x="44" y="224"/>
                    </a:lnTo>
                    <a:lnTo>
                      <a:pt x="37" y="240"/>
                    </a:lnTo>
                    <a:lnTo>
                      <a:pt x="68" y="288"/>
                    </a:lnTo>
                    <a:lnTo>
                      <a:pt x="98" y="299"/>
                    </a:lnTo>
                    <a:lnTo>
                      <a:pt x="124" y="326"/>
                    </a:lnTo>
                    <a:lnTo>
                      <a:pt x="162" y="322"/>
                    </a:lnTo>
                    <a:lnTo>
                      <a:pt x="224" y="348"/>
                    </a:lnTo>
                    <a:lnTo>
                      <a:pt x="297" y="338"/>
                    </a:lnTo>
                    <a:lnTo>
                      <a:pt x="343" y="386"/>
                    </a:lnTo>
                    <a:lnTo>
                      <a:pt x="376" y="373"/>
                    </a:lnTo>
                    <a:lnTo>
                      <a:pt x="417" y="432"/>
                    </a:lnTo>
                    <a:lnTo>
                      <a:pt x="449" y="442"/>
                    </a:lnTo>
                    <a:lnTo>
                      <a:pt x="447" y="410"/>
                    </a:lnTo>
                    <a:lnTo>
                      <a:pt x="480" y="390"/>
                    </a:lnTo>
                    <a:lnTo>
                      <a:pt x="483" y="375"/>
                    </a:lnTo>
                    <a:lnTo>
                      <a:pt x="532" y="373"/>
                    </a:lnTo>
                    <a:lnTo>
                      <a:pt x="575" y="386"/>
                    </a:lnTo>
                    <a:lnTo>
                      <a:pt x="575" y="367"/>
                    </a:lnTo>
                    <a:lnTo>
                      <a:pt x="559" y="364"/>
                    </a:lnTo>
                    <a:lnTo>
                      <a:pt x="594" y="364"/>
                    </a:lnTo>
                    <a:lnTo>
                      <a:pt x="596" y="355"/>
                    </a:lnTo>
                    <a:lnTo>
                      <a:pt x="599" y="365"/>
                    </a:lnTo>
                    <a:lnTo>
                      <a:pt x="665" y="369"/>
                    </a:lnTo>
                    <a:lnTo>
                      <a:pt x="683" y="386"/>
                    </a:lnTo>
                    <a:lnTo>
                      <a:pt x="686" y="415"/>
                    </a:lnTo>
                    <a:lnTo>
                      <a:pt x="707" y="455"/>
                    </a:lnTo>
                    <a:lnTo>
                      <a:pt x="719" y="453"/>
                    </a:lnTo>
                    <a:lnTo>
                      <a:pt x="725" y="423"/>
                    </a:lnTo>
                    <a:lnTo>
                      <a:pt x="703" y="355"/>
                    </a:lnTo>
                    <a:lnTo>
                      <a:pt x="717" y="325"/>
                    </a:lnTo>
                    <a:lnTo>
                      <a:pt x="799" y="270"/>
                    </a:lnTo>
                    <a:lnTo>
                      <a:pt x="783" y="263"/>
                    </a:lnTo>
                    <a:lnTo>
                      <a:pt x="798" y="261"/>
                    </a:lnTo>
                    <a:lnTo>
                      <a:pt x="786" y="243"/>
                    </a:lnTo>
                    <a:lnTo>
                      <a:pt x="788" y="226"/>
                    </a:lnTo>
                    <a:lnTo>
                      <a:pt x="772" y="214"/>
                    </a:lnTo>
                    <a:lnTo>
                      <a:pt x="788" y="222"/>
                    </a:lnTo>
                    <a:lnTo>
                      <a:pt x="783" y="202"/>
                    </a:lnTo>
                    <a:lnTo>
                      <a:pt x="795" y="197"/>
                    </a:lnTo>
                    <a:lnTo>
                      <a:pt x="798" y="240"/>
                    </a:lnTo>
                    <a:lnTo>
                      <a:pt x="810" y="214"/>
                    </a:lnTo>
                    <a:lnTo>
                      <a:pt x="802" y="194"/>
                    </a:lnTo>
                    <a:lnTo>
                      <a:pt x="811" y="206"/>
                    </a:lnTo>
                    <a:lnTo>
                      <a:pt x="827" y="170"/>
                    </a:lnTo>
                    <a:lnTo>
                      <a:pt x="894" y="155"/>
                    </a:lnTo>
                    <a:lnTo>
                      <a:pt x="877" y="144"/>
                    </a:lnTo>
                    <a:lnTo>
                      <a:pt x="890" y="117"/>
                    </a:lnTo>
                    <a:lnTo>
                      <a:pt x="938" y="97"/>
                    </a:lnTo>
                    <a:lnTo>
                      <a:pt x="940" y="86"/>
                    </a:lnTo>
                    <a:lnTo>
                      <a:pt x="927" y="76"/>
                    </a:lnTo>
                    <a:lnTo>
                      <a:pt x="927" y="49"/>
                    </a:lnTo>
                    <a:lnTo>
                      <a:pt x="900" y="41"/>
                    </a:lnTo>
                    <a:lnTo>
                      <a:pt x="881" y="85"/>
                    </a:lnTo>
                    <a:lnTo>
                      <a:pt x="798" y="99"/>
                    </a:lnTo>
                    <a:lnTo>
                      <a:pt x="791" y="118"/>
                    </a:lnTo>
                    <a:lnTo>
                      <a:pt x="744" y="126"/>
                    </a:lnTo>
                    <a:lnTo>
                      <a:pt x="748" y="132"/>
                    </a:lnTo>
                    <a:lnTo>
                      <a:pt x="699" y="159"/>
                    </a:lnTo>
                    <a:lnTo>
                      <a:pt x="679" y="157"/>
                    </a:lnTo>
                    <a:lnTo>
                      <a:pt x="677" y="149"/>
                    </a:lnTo>
                    <a:lnTo>
                      <a:pt x="682" y="141"/>
                    </a:lnTo>
                    <a:lnTo>
                      <a:pt x="686" y="136"/>
                    </a:lnTo>
                    <a:lnTo>
                      <a:pt x="688" y="128"/>
                    </a:lnTo>
                    <a:lnTo>
                      <a:pt x="682" y="109"/>
                    </a:lnTo>
                    <a:lnTo>
                      <a:pt x="664" y="116"/>
                    </a:lnTo>
                    <a:lnTo>
                      <a:pt x="671" y="85"/>
                    </a:lnTo>
                    <a:lnTo>
                      <a:pt x="645" y="76"/>
                    </a:lnTo>
                    <a:lnTo>
                      <a:pt x="626" y="97"/>
                    </a:lnTo>
                    <a:lnTo>
                      <a:pt x="619" y="151"/>
                    </a:lnTo>
                    <a:lnTo>
                      <a:pt x="605" y="152"/>
                    </a:lnTo>
                    <a:lnTo>
                      <a:pt x="599" y="126"/>
                    </a:lnTo>
                    <a:lnTo>
                      <a:pt x="611" y="86"/>
                    </a:lnTo>
                    <a:lnTo>
                      <a:pt x="601" y="93"/>
                    </a:lnTo>
                    <a:lnTo>
                      <a:pt x="621" y="71"/>
                    </a:lnTo>
                    <a:lnTo>
                      <a:pt x="664" y="71"/>
                    </a:lnTo>
                    <a:lnTo>
                      <a:pt x="656" y="60"/>
                    </a:lnTo>
                    <a:lnTo>
                      <a:pt x="653" y="60"/>
                    </a:lnTo>
                    <a:lnTo>
                      <a:pt x="590" y="54"/>
                    </a:lnTo>
                    <a:lnTo>
                      <a:pt x="601" y="40"/>
                    </a:lnTo>
                    <a:lnTo>
                      <a:pt x="561" y="58"/>
                    </a:lnTo>
                    <a:lnTo>
                      <a:pt x="532" y="58"/>
                    </a:lnTo>
                    <a:lnTo>
                      <a:pt x="568" y="29"/>
                    </a:lnTo>
                    <a:lnTo>
                      <a:pt x="491" y="14"/>
                    </a:lnTo>
                    <a:lnTo>
                      <a:pt x="480" y="0"/>
                    </a:lnTo>
                    <a:lnTo>
                      <a:pt x="480" y="9"/>
                    </a:lnTo>
                    <a:lnTo>
                      <a:pt x="31" y="9"/>
                    </a:lnTo>
                    <a:lnTo>
                      <a:pt x="39" y="27"/>
                    </a:lnTo>
                    <a:lnTo>
                      <a:pt x="28" y="41"/>
                    </a:lnTo>
                    <a:lnTo>
                      <a:pt x="32" y="27"/>
                    </a:lnTo>
                    <a:lnTo>
                      <a:pt x="0" y="25"/>
                    </a:lnTo>
                  </a:path>
                </a:pathLst>
              </a:custGeom>
              <a:grpFill/>
              <a:ln w="9525" cap="flat" cmpd="sng">
                <a:solidFill>
                  <a:schemeClr val="accent3">
                    <a:lumMod val="90000"/>
                  </a:schemeClr>
                </a:solidFill>
                <a:prstDash val="solid"/>
                <a:round/>
                <a:headEnd type="none" w="med" len="med"/>
                <a:tailEnd type="none" w="med" len="med"/>
              </a:ln>
              <a:effectLst/>
            </p:spPr>
            <p:txBody>
              <a:bodyPr/>
              <a:lstStyle/>
              <a:p>
                <a:endParaRPr lang="en-US" dirty="0"/>
              </a:p>
            </p:txBody>
          </p:sp>
        </p:grpSp>
      </p:grpSp>
      <p:grpSp>
        <p:nvGrpSpPr>
          <p:cNvPr id="8" name="Group 663"/>
          <p:cNvGrpSpPr/>
          <p:nvPr/>
        </p:nvGrpSpPr>
        <p:grpSpPr>
          <a:xfrm>
            <a:off x="2312570" y="3063904"/>
            <a:ext cx="1019823" cy="1437815"/>
            <a:chOff x="2214568" y="4085200"/>
            <a:chExt cx="1215825" cy="1917086"/>
          </a:xfrm>
          <a:solidFill>
            <a:schemeClr val="tx2">
              <a:lumMod val="20000"/>
              <a:lumOff val="80000"/>
            </a:schemeClr>
          </a:solidFill>
        </p:grpSpPr>
        <p:sp>
          <p:nvSpPr>
            <p:cNvPr id="665" name="Freeform 7"/>
            <p:cNvSpPr>
              <a:spLocks/>
            </p:cNvSpPr>
            <p:nvPr/>
          </p:nvSpPr>
          <p:spPr bwMode="auto">
            <a:xfrm>
              <a:off x="2459333" y="4961535"/>
              <a:ext cx="497528" cy="902642"/>
            </a:xfrm>
            <a:custGeom>
              <a:avLst/>
              <a:gdLst/>
              <a:ahLst/>
              <a:cxnLst>
                <a:cxn ang="0">
                  <a:pos x="0" y="528"/>
                </a:cxn>
                <a:cxn ang="0">
                  <a:pos x="2" y="540"/>
                </a:cxn>
                <a:cxn ang="0">
                  <a:pos x="16" y="536"/>
                </a:cxn>
                <a:cxn ang="0">
                  <a:pos x="21" y="566"/>
                </a:cxn>
                <a:cxn ang="0">
                  <a:pos x="79" y="572"/>
                </a:cxn>
                <a:cxn ang="0">
                  <a:pos x="63" y="557"/>
                </a:cxn>
                <a:cxn ang="0">
                  <a:pos x="75" y="518"/>
                </a:cxn>
                <a:cxn ang="0">
                  <a:pos x="87" y="526"/>
                </a:cxn>
                <a:cxn ang="0">
                  <a:pos x="124" y="472"/>
                </a:cxn>
                <a:cxn ang="0">
                  <a:pos x="95" y="441"/>
                </a:cxn>
                <a:cxn ang="0">
                  <a:pos x="128" y="422"/>
                </a:cxn>
                <a:cxn ang="0">
                  <a:pos x="132" y="393"/>
                </a:cxn>
                <a:cxn ang="0">
                  <a:pos x="147" y="381"/>
                </a:cxn>
                <a:cxn ang="0">
                  <a:pos x="134" y="376"/>
                </a:cxn>
                <a:cxn ang="0">
                  <a:pos x="159" y="376"/>
                </a:cxn>
                <a:cxn ang="0">
                  <a:pos x="156" y="362"/>
                </a:cxn>
                <a:cxn ang="0">
                  <a:pos x="145" y="372"/>
                </a:cxn>
                <a:cxn ang="0">
                  <a:pos x="134" y="361"/>
                </a:cxn>
                <a:cxn ang="0">
                  <a:pos x="133" y="341"/>
                </a:cxn>
                <a:cxn ang="0">
                  <a:pos x="176" y="344"/>
                </a:cxn>
                <a:cxn ang="0">
                  <a:pos x="180" y="300"/>
                </a:cxn>
                <a:cxn ang="0">
                  <a:pos x="249" y="294"/>
                </a:cxn>
                <a:cxn ang="0">
                  <a:pos x="269" y="265"/>
                </a:cxn>
                <a:cxn ang="0">
                  <a:pos x="242" y="211"/>
                </a:cxn>
                <a:cxn ang="0">
                  <a:pos x="256" y="145"/>
                </a:cxn>
                <a:cxn ang="0">
                  <a:pos x="321" y="90"/>
                </a:cxn>
                <a:cxn ang="0">
                  <a:pos x="318" y="66"/>
                </a:cxn>
                <a:cxn ang="0">
                  <a:pos x="304" y="64"/>
                </a:cxn>
                <a:cxn ang="0">
                  <a:pos x="288" y="94"/>
                </a:cxn>
                <a:cxn ang="0">
                  <a:pos x="244" y="93"/>
                </a:cxn>
                <a:cxn ang="0">
                  <a:pos x="253" y="59"/>
                </a:cxn>
                <a:cxn ang="0">
                  <a:pos x="175" y="8"/>
                </a:cxn>
                <a:cxn ang="0">
                  <a:pos x="148" y="4"/>
                </a:cxn>
                <a:cxn ang="0">
                  <a:pos x="147" y="14"/>
                </a:cxn>
                <a:cxn ang="0">
                  <a:pos x="115" y="0"/>
                </a:cxn>
                <a:cxn ang="0">
                  <a:pos x="98" y="18"/>
                </a:cxn>
                <a:cxn ang="0">
                  <a:pos x="97" y="39"/>
                </a:cxn>
                <a:cxn ang="0">
                  <a:pos x="79" y="47"/>
                </a:cxn>
                <a:cxn ang="0">
                  <a:pos x="79" y="86"/>
                </a:cxn>
                <a:cxn ang="0">
                  <a:pos x="60" y="109"/>
                </a:cxn>
                <a:cxn ang="0">
                  <a:pos x="45" y="164"/>
                </a:cxn>
                <a:cxn ang="0">
                  <a:pos x="56" y="217"/>
                </a:cxn>
                <a:cxn ang="0">
                  <a:pos x="36" y="261"/>
                </a:cxn>
                <a:cxn ang="0">
                  <a:pos x="21" y="373"/>
                </a:cxn>
                <a:cxn ang="0">
                  <a:pos x="32" y="414"/>
                </a:cxn>
                <a:cxn ang="0">
                  <a:pos x="21" y="418"/>
                </a:cxn>
                <a:cxn ang="0">
                  <a:pos x="26" y="453"/>
                </a:cxn>
                <a:cxn ang="0">
                  <a:pos x="0" y="528"/>
                </a:cxn>
              </a:cxnLst>
              <a:rect l="0" t="0" r="r" b="b"/>
              <a:pathLst>
                <a:path w="322" h="573">
                  <a:moveTo>
                    <a:pt x="0" y="528"/>
                  </a:moveTo>
                  <a:lnTo>
                    <a:pt x="2" y="540"/>
                  </a:lnTo>
                  <a:lnTo>
                    <a:pt x="16" y="536"/>
                  </a:lnTo>
                  <a:lnTo>
                    <a:pt x="21" y="566"/>
                  </a:lnTo>
                  <a:lnTo>
                    <a:pt x="79" y="572"/>
                  </a:lnTo>
                  <a:lnTo>
                    <a:pt x="63" y="557"/>
                  </a:lnTo>
                  <a:lnTo>
                    <a:pt x="75" y="518"/>
                  </a:lnTo>
                  <a:lnTo>
                    <a:pt x="87" y="526"/>
                  </a:lnTo>
                  <a:lnTo>
                    <a:pt x="124" y="472"/>
                  </a:lnTo>
                  <a:lnTo>
                    <a:pt x="95" y="441"/>
                  </a:lnTo>
                  <a:lnTo>
                    <a:pt x="128" y="422"/>
                  </a:lnTo>
                  <a:lnTo>
                    <a:pt x="132" y="393"/>
                  </a:lnTo>
                  <a:lnTo>
                    <a:pt x="147" y="381"/>
                  </a:lnTo>
                  <a:lnTo>
                    <a:pt x="134" y="376"/>
                  </a:lnTo>
                  <a:lnTo>
                    <a:pt x="159" y="376"/>
                  </a:lnTo>
                  <a:lnTo>
                    <a:pt x="156" y="362"/>
                  </a:lnTo>
                  <a:lnTo>
                    <a:pt x="145" y="372"/>
                  </a:lnTo>
                  <a:lnTo>
                    <a:pt x="134" y="361"/>
                  </a:lnTo>
                  <a:lnTo>
                    <a:pt x="133" y="341"/>
                  </a:lnTo>
                  <a:lnTo>
                    <a:pt x="176" y="344"/>
                  </a:lnTo>
                  <a:lnTo>
                    <a:pt x="180" y="300"/>
                  </a:lnTo>
                  <a:lnTo>
                    <a:pt x="249" y="294"/>
                  </a:lnTo>
                  <a:lnTo>
                    <a:pt x="269" y="265"/>
                  </a:lnTo>
                  <a:lnTo>
                    <a:pt x="242" y="211"/>
                  </a:lnTo>
                  <a:lnTo>
                    <a:pt x="256" y="145"/>
                  </a:lnTo>
                  <a:lnTo>
                    <a:pt x="321" y="90"/>
                  </a:lnTo>
                  <a:lnTo>
                    <a:pt x="318" y="66"/>
                  </a:lnTo>
                  <a:lnTo>
                    <a:pt x="304" y="64"/>
                  </a:lnTo>
                  <a:lnTo>
                    <a:pt x="288" y="94"/>
                  </a:lnTo>
                  <a:lnTo>
                    <a:pt x="244" y="93"/>
                  </a:lnTo>
                  <a:lnTo>
                    <a:pt x="253" y="59"/>
                  </a:lnTo>
                  <a:lnTo>
                    <a:pt x="175" y="8"/>
                  </a:lnTo>
                  <a:lnTo>
                    <a:pt x="148" y="4"/>
                  </a:lnTo>
                  <a:lnTo>
                    <a:pt x="147" y="14"/>
                  </a:lnTo>
                  <a:lnTo>
                    <a:pt x="115" y="0"/>
                  </a:lnTo>
                  <a:lnTo>
                    <a:pt x="98" y="18"/>
                  </a:lnTo>
                  <a:lnTo>
                    <a:pt x="97" y="39"/>
                  </a:lnTo>
                  <a:lnTo>
                    <a:pt x="79" y="47"/>
                  </a:lnTo>
                  <a:lnTo>
                    <a:pt x="79" y="86"/>
                  </a:lnTo>
                  <a:lnTo>
                    <a:pt x="60" y="109"/>
                  </a:lnTo>
                  <a:lnTo>
                    <a:pt x="45" y="164"/>
                  </a:lnTo>
                  <a:lnTo>
                    <a:pt x="56" y="217"/>
                  </a:lnTo>
                  <a:lnTo>
                    <a:pt x="36" y="261"/>
                  </a:lnTo>
                  <a:lnTo>
                    <a:pt x="21" y="373"/>
                  </a:lnTo>
                  <a:lnTo>
                    <a:pt x="32" y="414"/>
                  </a:lnTo>
                  <a:lnTo>
                    <a:pt x="21" y="418"/>
                  </a:lnTo>
                  <a:lnTo>
                    <a:pt x="26" y="453"/>
                  </a:lnTo>
                  <a:lnTo>
                    <a:pt x="0" y="528"/>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66" name="Freeform 8"/>
            <p:cNvSpPr>
              <a:spLocks/>
            </p:cNvSpPr>
            <p:nvPr/>
          </p:nvSpPr>
          <p:spPr bwMode="auto">
            <a:xfrm>
              <a:off x="2577716" y="5874042"/>
              <a:ext cx="91187" cy="80564"/>
            </a:xfrm>
            <a:custGeom>
              <a:avLst/>
              <a:gdLst/>
              <a:ahLst/>
              <a:cxnLst>
                <a:cxn ang="0">
                  <a:pos x="0" y="0"/>
                </a:cxn>
                <a:cxn ang="0">
                  <a:pos x="1" y="50"/>
                </a:cxn>
                <a:cxn ang="0">
                  <a:pos x="58" y="44"/>
                </a:cxn>
                <a:cxn ang="0">
                  <a:pos x="13" y="24"/>
                </a:cxn>
                <a:cxn ang="0">
                  <a:pos x="0" y="0"/>
                </a:cxn>
              </a:cxnLst>
              <a:rect l="0" t="0" r="r" b="b"/>
              <a:pathLst>
                <a:path w="59" h="51">
                  <a:moveTo>
                    <a:pt x="0" y="0"/>
                  </a:moveTo>
                  <a:lnTo>
                    <a:pt x="1" y="50"/>
                  </a:lnTo>
                  <a:lnTo>
                    <a:pt x="58" y="44"/>
                  </a:lnTo>
                  <a:lnTo>
                    <a:pt x="13" y="24"/>
                  </a:lnTo>
                  <a:lnTo>
                    <a:pt x="0" y="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67" name="Freeform 15"/>
            <p:cNvSpPr>
              <a:spLocks/>
            </p:cNvSpPr>
            <p:nvPr/>
          </p:nvSpPr>
          <p:spPr bwMode="auto">
            <a:xfrm>
              <a:off x="2550520" y="4645857"/>
              <a:ext cx="305556" cy="348561"/>
            </a:xfrm>
            <a:custGeom>
              <a:avLst/>
              <a:gdLst/>
              <a:ahLst/>
              <a:cxnLst>
                <a:cxn ang="0">
                  <a:pos x="0" y="21"/>
                </a:cxn>
                <a:cxn ang="0">
                  <a:pos x="14" y="44"/>
                </a:cxn>
                <a:cxn ang="0">
                  <a:pos x="4" y="95"/>
                </a:cxn>
                <a:cxn ang="0">
                  <a:pos x="14" y="101"/>
                </a:cxn>
                <a:cxn ang="0">
                  <a:pos x="9" y="107"/>
                </a:cxn>
                <a:cxn ang="0">
                  <a:pos x="1" y="128"/>
                </a:cxn>
                <a:cxn ang="0">
                  <a:pos x="17" y="157"/>
                </a:cxn>
                <a:cxn ang="0">
                  <a:pos x="28" y="218"/>
                </a:cxn>
                <a:cxn ang="0">
                  <a:pos x="39" y="220"/>
                </a:cxn>
                <a:cxn ang="0">
                  <a:pos x="56" y="201"/>
                </a:cxn>
                <a:cxn ang="0">
                  <a:pos x="87" y="215"/>
                </a:cxn>
                <a:cxn ang="0">
                  <a:pos x="89" y="205"/>
                </a:cxn>
                <a:cxn ang="0">
                  <a:pos x="116" y="209"/>
                </a:cxn>
                <a:cxn ang="0">
                  <a:pos x="125" y="166"/>
                </a:cxn>
                <a:cxn ang="0">
                  <a:pos x="173" y="157"/>
                </a:cxn>
                <a:cxn ang="0">
                  <a:pos x="189" y="172"/>
                </a:cxn>
                <a:cxn ang="0">
                  <a:pos x="196" y="139"/>
                </a:cxn>
                <a:cxn ang="0">
                  <a:pos x="185" y="110"/>
                </a:cxn>
                <a:cxn ang="0">
                  <a:pos x="156" y="107"/>
                </a:cxn>
                <a:cxn ang="0">
                  <a:pos x="145" y="64"/>
                </a:cxn>
                <a:cxn ang="0">
                  <a:pos x="72" y="36"/>
                </a:cxn>
                <a:cxn ang="0">
                  <a:pos x="68" y="0"/>
                </a:cxn>
                <a:cxn ang="0">
                  <a:pos x="20" y="22"/>
                </a:cxn>
                <a:cxn ang="0">
                  <a:pos x="0" y="21"/>
                </a:cxn>
              </a:cxnLst>
              <a:rect l="0" t="0" r="r" b="b"/>
              <a:pathLst>
                <a:path w="197" h="221">
                  <a:moveTo>
                    <a:pt x="0" y="21"/>
                  </a:moveTo>
                  <a:lnTo>
                    <a:pt x="14" y="44"/>
                  </a:lnTo>
                  <a:lnTo>
                    <a:pt x="4" y="95"/>
                  </a:lnTo>
                  <a:lnTo>
                    <a:pt x="14" y="101"/>
                  </a:lnTo>
                  <a:lnTo>
                    <a:pt x="9" y="107"/>
                  </a:lnTo>
                  <a:lnTo>
                    <a:pt x="1" y="128"/>
                  </a:lnTo>
                  <a:lnTo>
                    <a:pt x="17" y="157"/>
                  </a:lnTo>
                  <a:lnTo>
                    <a:pt x="28" y="218"/>
                  </a:lnTo>
                  <a:lnTo>
                    <a:pt x="39" y="220"/>
                  </a:lnTo>
                  <a:lnTo>
                    <a:pt x="56" y="201"/>
                  </a:lnTo>
                  <a:lnTo>
                    <a:pt x="87" y="215"/>
                  </a:lnTo>
                  <a:lnTo>
                    <a:pt x="89" y="205"/>
                  </a:lnTo>
                  <a:lnTo>
                    <a:pt x="116" y="209"/>
                  </a:lnTo>
                  <a:lnTo>
                    <a:pt x="125" y="166"/>
                  </a:lnTo>
                  <a:lnTo>
                    <a:pt x="173" y="157"/>
                  </a:lnTo>
                  <a:lnTo>
                    <a:pt x="189" y="172"/>
                  </a:lnTo>
                  <a:lnTo>
                    <a:pt x="196" y="139"/>
                  </a:lnTo>
                  <a:lnTo>
                    <a:pt x="185" y="110"/>
                  </a:lnTo>
                  <a:lnTo>
                    <a:pt x="156" y="107"/>
                  </a:lnTo>
                  <a:lnTo>
                    <a:pt x="145" y="64"/>
                  </a:lnTo>
                  <a:lnTo>
                    <a:pt x="72" y="36"/>
                  </a:lnTo>
                  <a:lnTo>
                    <a:pt x="68" y="0"/>
                  </a:lnTo>
                  <a:lnTo>
                    <a:pt x="20" y="22"/>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68" name="Freeform 16"/>
            <p:cNvSpPr>
              <a:spLocks/>
            </p:cNvSpPr>
            <p:nvPr/>
          </p:nvSpPr>
          <p:spPr bwMode="auto">
            <a:xfrm>
              <a:off x="2446535" y="4269346"/>
              <a:ext cx="983858" cy="1021021"/>
            </a:xfrm>
            <a:custGeom>
              <a:avLst/>
              <a:gdLst/>
              <a:ahLst/>
              <a:cxnLst>
                <a:cxn ang="0">
                  <a:pos x="13" y="234"/>
                </a:cxn>
                <a:cxn ang="0">
                  <a:pos x="53" y="233"/>
                </a:cxn>
                <a:cxn ang="0">
                  <a:pos x="67" y="260"/>
                </a:cxn>
                <a:cxn ang="0">
                  <a:pos x="136" y="238"/>
                </a:cxn>
                <a:cxn ang="0">
                  <a:pos x="213" y="303"/>
                </a:cxn>
                <a:cxn ang="0">
                  <a:pos x="252" y="349"/>
                </a:cxn>
                <a:cxn ang="0">
                  <a:pos x="256" y="411"/>
                </a:cxn>
                <a:cxn ang="0">
                  <a:pos x="293" y="449"/>
                </a:cxn>
                <a:cxn ang="0">
                  <a:pos x="315" y="476"/>
                </a:cxn>
                <a:cxn ang="0">
                  <a:pos x="326" y="506"/>
                </a:cxn>
                <a:cxn ang="0">
                  <a:pos x="264" y="585"/>
                </a:cxn>
                <a:cxn ang="0">
                  <a:pos x="326" y="616"/>
                </a:cxn>
                <a:cxn ang="0">
                  <a:pos x="331" y="648"/>
                </a:cxn>
                <a:cxn ang="0">
                  <a:pos x="413" y="502"/>
                </a:cxn>
                <a:cxn ang="0">
                  <a:pos x="515" y="459"/>
                </a:cxn>
                <a:cxn ang="0">
                  <a:pos x="563" y="369"/>
                </a:cxn>
                <a:cxn ang="0">
                  <a:pos x="629" y="228"/>
                </a:cxn>
                <a:cxn ang="0">
                  <a:pos x="625" y="168"/>
                </a:cxn>
                <a:cxn ang="0">
                  <a:pos x="559" y="133"/>
                </a:cxn>
                <a:cxn ang="0">
                  <a:pos x="471" y="108"/>
                </a:cxn>
                <a:cxn ang="0">
                  <a:pos x="420" y="94"/>
                </a:cxn>
                <a:cxn ang="0">
                  <a:pos x="399" y="113"/>
                </a:cxn>
                <a:cxn ang="0">
                  <a:pos x="378" y="112"/>
                </a:cxn>
                <a:cxn ang="0">
                  <a:pos x="390" y="58"/>
                </a:cxn>
                <a:cxn ang="0">
                  <a:pos x="339" y="49"/>
                </a:cxn>
                <a:cxn ang="0">
                  <a:pos x="283" y="52"/>
                </a:cxn>
                <a:cxn ang="0">
                  <a:pos x="227" y="43"/>
                </a:cxn>
                <a:cxn ang="0">
                  <a:pos x="215" y="0"/>
                </a:cxn>
                <a:cxn ang="0">
                  <a:pos x="148" y="13"/>
                </a:cxn>
                <a:cxn ang="0">
                  <a:pos x="171" y="48"/>
                </a:cxn>
                <a:cxn ang="0">
                  <a:pos x="113" y="62"/>
                </a:cxn>
                <a:cxn ang="0">
                  <a:pos x="64" y="56"/>
                </a:cxn>
                <a:cxn ang="0">
                  <a:pos x="62" y="75"/>
                </a:cxn>
                <a:cxn ang="0">
                  <a:pos x="63" y="151"/>
                </a:cxn>
                <a:cxn ang="0">
                  <a:pos x="0" y="205"/>
                </a:cxn>
              </a:cxnLst>
              <a:rect l="0" t="0" r="r" b="b"/>
              <a:pathLst>
                <a:path w="636" h="649">
                  <a:moveTo>
                    <a:pt x="0" y="205"/>
                  </a:moveTo>
                  <a:lnTo>
                    <a:pt x="13" y="234"/>
                  </a:lnTo>
                  <a:lnTo>
                    <a:pt x="36" y="245"/>
                  </a:lnTo>
                  <a:lnTo>
                    <a:pt x="53" y="233"/>
                  </a:lnTo>
                  <a:lnTo>
                    <a:pt x="53" y="260"/>
                  </a:lnTo>
                  <a:lnTo>
                    <a:pt x="67" y="260"/>
                  </a:lnTo>
                  <a:lnTo>
                    <a:pt x="87" y="261"/>
                  </a:lnTo>
                  <a:lnTo>
                    <a:pt x="136" y="238"/>
                  </a:lnTo>
                  <a:lnTo>
                    <a:pt x="140" y="275"/>
                  </a:lnTo>
                  <a:lnTo>
                    <a:pt x="213" y="303"/>
                  </a:lnTo>
                  <a:lnTo>
                    <a:pt x="223" y="346"/>
                  </a:lnTo>
                  <a:lnTo>
                    <a:pt x="252" y="349"/>
                  </a:lnTo>
                  <a:lnTo>
                    <a:pt x="262" y="378"/>
                  </a:lnTo>
                  <a:lnTo>
                    <a:pt x="256" y="411"/>
                  </a:lnTo>
                  <a:lnTo>
                    <a:pt x="260" y="444"/>
                  </a:lnTo>
                  <a:lnTo>
                    <a:pt x="293" y="449"/>
                  </a:lnTo>
                  <a:lnTo>
                    <a:pt x="299" y="472"/>
                  </a:lnTo>
                  <a:lnTo>
                    <a:pt x="315" y="476"/>
                  </a:lnTo>
                  <a:lnTo>
                    <a:pt x="312" y="504"/>
                  </a:lnTo>
                  <a:lnTo>
                    <a:pt x="326" y="506"/>
                  </a:lnTo>
                  <a:lnTo>
                    <a:pt x="328" y="530"/>
                  </a:lnTo>
                  <a:lnTo>
                    <a:pt x="264" y="585"/>
                  </a:lnTo>
                  <a:lnTo>
                    <a:pt x="276" y="581"/>
                  </a:lnTo>
                  <a:lnTo>
                    <a:pt x="326" y="616"/>
                  </a:lnTo>
                  <a:lnTo>
                    <a:pt x="335" y="630"/>
                  </a:lnTo>
                  <a:lnTo>
                    <a:pt x="331" y="648"/>
                  </a:lnTo>
                  <a:lnTo>
                    <a:pt x="409" y="552"/>
                  </a:lnTo>
                  <a:lnTo>
                    <a:pt x="413" y="502"/>
                  </a:lnTo>
                  <a:lnTo>
                    <a:pt x="475" y="459"/>
                  </a:lnTo>
                  <a:lnTo>
                    <a:pt x="515" y="459"/>
                  </a:lnTo>
                  <a:lnTo>
                    <a:pt x="531" y="442"/>
                  </a:lnTo>
                  <a:lnTo>
                    <a:pt x="563" y="369"/>
                  </a:lnTo>
                  <a:lnTo>
                    <a:pt x="567" y="297"/>
                  </a:lnTo>
                  <a:lnTo>
                    <a:pt x="629" y="228"/>
                  </a:lnTo>
                  <a:lnTo>
                    <a:pt x="635" y="198"/>
                  </a:lnTo>
                  <a:lnTo>
                    <a:pt x="625" y="168"/>
                  </a:lnTo>
                  <a:lnTo>
                    <a:pt x="599" y="164"/>
                  </a:lnTo>
                  <a:lnTo>
                    <a:pt x="559" y="133"/>
                  </a:lnTo>
                  <a:lnTo>
                    <a:pt x="478" y="126"/>
                  </a:lnTo>
                  <a:lnTo>
                    <a:pt x="471" y="108"/>
                  </a:lnTo>
                  <a:lnTo>
                    <a:pt x="435" y="94"/>
                  </a:lnTo>
                  <a:lnTo>
                    <a:pt x="420" y="94"/>
                  </a:lnTo>
                  <a:lnTo>
                    <a:pt x="399" y="122"/>
                  </a:lnTo>
                  <a:lnTo>
                    <a:pt x="399" y="113"/>
                  </a:lnTo>
                  <a:lnTo>
                    <a:pt x="364" y="117"/>
                  </a:lnTo>
                  <a:lnTo>
                    <a:pt x="378" y="112"/>
                  </a:lnTo>
                  <a:lnTo>
                    <a:pt x="365" y="90"/>
                  </a:lnTo>
                  <a:lnTo>
                    <a:pt x="390" y="58"/>
                  </a:lnTo>
                  <a:lnTo>
                    <a:pt x="364" y="18"/>
                  </a:lnTo>
                  <a:lnTo>
                    <a:pt x="339" y="49"/>
                  </a:lnTo>
                  <a:lnTo>
                    <a:pt x="316" y="48"/>
                  </a:lnTo>
                  <a:lnTo>
                    <a:pt x="283" y="52"/>
                  </a:lnTo>
                  <a:lnTo>
                    <a:pt x="235" y="59"/>
                  </a:lnTo>
                  <a:lnTo>
                    <a:pt x="227" y="43"/>
                  </a:lnTo>
                  <a:lnTo>
                    <a:pt x="230" y="12"/>
                  </a:lnTo>
                  <a:lnTo>
                    <a:pt x="215" y="0"/>
                  </a:lnTo>
                  <a:lnTo>
                    <a:pt x="176" y="20"/>
                  </a:lnTo>
                  <a:lnTo>
                    <a:pt x="148" y="13"/>
                  </a:lnTo>
                  <a:lnTo>
                    <a:pt x="156" y="44"/>
                  </a:lnTo>
                  <a:lnTo>
                    <a:pt x="171" y="48"/>
                  </a:lnTo>
                  <a:lnTo>
                    <a:pt x="132" y="70"/>
                  </a:lnTo>
                  <a:lnTo>
                    <a:pt x="113" y="62"/>
                  </a:lnTo>
                  <a:lnTo>
                    <a:pt x="103" y="51"/>
                  </a:lnTo>
                  <a:lnTo>
                    <a:pt x="64" y="56"/>
                  </a:lnTo>
                  <a:lnTo>
                    <a:pt x="76" y="74"/>
                  </a:lnTo>
                  <a:lnTo>
                    <a:pt x="62" y="75"/>
                  </a:lnTo>
                  <a:lnTo>
                    <a:pt x="70" y="103"/>
                  </a:lnTo>
                  <a:lnTo>
                    <a:pt x="63" y="151"/>
                  </a:lnTo>
                  <a:lnTo>
                    <a:pt x="22" y="167"/>
                  </a:lnTo>
                  <a:lnTo>
                    <a:pt x="0" y="205"/>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69" name="Freeform 42"/>
            <p:cNvSpPr>
              <a:spLocks/>
            </p:cNvSpPr>
            <p:nvPr/>
          </p:nvSpPr>
          <p:spPr bwMode="auto">
            <a:xfrm>
              <a:off x="2403341" y="4846444"/>
              <a:ext cx="209570" cy="1070345"/>
            </a:xfrm>
            <a:custGeom>
              <a:avLst/>
              <a:gdLst/>
              <a:ahLst/>
              <a:cxnLst>
                <a:cxn ang="0">
                  <a:pos x="0" y="530"/>
                </a:cxn>
                <a:cxn ang="0">
                  <a:pos x="10" y="511"/>
                </a:cxn>
                <a:cxn ang="0">
                  <a:pos x="28" y="525"/>
                </a:cxn>
                <a:cxn ang="0">
                  <a:pos x="45" y="491"/>
                </a:cxn>
                <a:cxn ang="0">
                  <a:pos x="38" y="477"/>
                </a:cxn>
                <a:cxn ang="0">
                  <a:pos x="53" y="429"/>
                </a:cxn>
                <a:cxn ang="0">
                  <a:pos x="28" y="425"/>
                </a:cxn>
                <a:cxn ang="0">
                  <a:pos x="32" y="348"/>
                </a:cxn>
                <a:cxn ang="0">
                  <a:pos x="65" y="267"/>
                </a:cxn>
                <a:cxn ang="0">
                  <a:pos x="64" y="198"/>
                </a:cxn>
                <a:cxn ang="0">
                  <a:pos x="88" y="68"/>
                </a:cxn>
                <a:cxn ang="0">
                  <a:pos x="80" y="12"/>
                </a:cxn>
                <a:cxn ang="0">
                  <a:pos x="96" y="0"/>
                </a:cxn>
                <a:cxn ang="0">
                  <a:pos x="112" y="29"/>
                </a:cxn>
                <a:cxn ang="0">
                  <a:pos x="123" y="90"/>
                </a:cxn>
                <a:cxn ang="0">
                  <a:pos x="134" y="91"/>
                </a:cxn>
                <a:cxn ang="0">
                  <a:pos x="132" y="112"/>
                </a:cxn>
                <a:cxn ang="0">
                  <a:pos x="115" y="120"/>
                </a:cxn>
                <a:cxn ang="0">
                  <a:pos x="115" y="159"/>
                </a:cxn>
                <a:cxn ang="0">
                  <a:pos x="96" y="182"/>
                </a:cxn>
                <a:cxn ang="0">
                  <a:pos x="81" y="237"/>
                </a:cxn>
                <a:cxn ang="0">
                  <a:pos x="92" y="290"/>
                </a:cxn>
                <a:cxn ang="0">
                  <a:pos x="72" y="334"/>
                </a:cxn>
                <a:cxn ang="0">
                  <a:pos x="57" y="446"/>
                </a:cxn>
                <a:cxn ang="0">
                  <a:pos x="68" y="487"/>
                </a:cxn>
                <a:cxn ang="0">
                  <a:pos x="57" y="491"/>
                </a:cxn>
                <a:cxn ang="0">
                  <a:pos x="62" y="526"/>
                </a:cxn>
                <a:cxn ang="0">
                  <a:pos x="36" y="602"/>
                </a:cxn>
                <a:cxn ang="0">
                  <a:pos x="38" y="614"/>
                </a:cxn>
                <a:cxn ang="0">
                  <a:pos x="52" y="610"/>
                </a:cxn>
                <a:cxn ang="0">
                  <a:pos x="57" y="639"/>
                </a:cxn>
                <a:cxn ang="0">
                  <a:pos x="115" y="645"/>
                </a:cxn>
                <a:cxn ang="0">
                  <a:pos x="76" y="656"/>
                </a:cxn>
                <a:cxn ang="0">
                  <a:pos x="72" y="679"/>
                </a:cxn>
                <a:cxn ang="0">
                  <a:pos x="54" y="672"/>
                </a:cxn>
                <a:cxn ang="0">
                  <a:pos x="73" y="658"/>
                </a:cxn>
                <a:cxn ang="0">
                  <a:pos x="45" y="652"/>
                </a:cxn>
                <a:cxn ang="0">
                  <a:pos x="41" y="629"/>
                </a:cxn>
                <a:cxn ang="0">
                  <a:pos x="34" y="639"/>
                </a:cxn>
                <a:cxn ang="0">
                  <a:pos x="24" y="618"/>
                </a:cxn>
                <a:cxn ang="0">
                  <a:pos x="29" y="611"/>
                </a:cxn>
                <a:cxn ang="0">
                  <a:pos x="16" y="600"/>
                </a:cxn>
                <a:cxn ang="0">
                  <a:pos x="28" y="588"/>
                </a:cxn>
                <a:cxn ang="0">
                  <a:pos x="17" y="556"/>
                </a:cxn>
                <a:cxn ang="0">
                  <a:pos x="37" y="558"/>
                </a:cxn>
                <a:cxn ang="0">
                  <a:pos x="17" y="542"/>
                </a:cxn>
                <a:cxn ang="0">
                  <a:pos x="21" y="529"/>
                </a:cxn>
                <a:cxn ang="0">
                  <a:pos x="0" y="530"/>
                </a:cxn>
              </a:cxnLst>
              <a:rect l="0" t="0" r="r" b="b"/>
              <a:pathLst>
                <a:path w="135" h="680">
                  <a:moveTo>
                    <a:pt x="0" y="530"/>
                  </a:moveTo>
                  <a:lnTo>
                    <a:pt x="10" y="511"/>
                  </a:lnTo>
                  <a:lnTo>
                    <a:pt x="28" y="525"/>
                  </a:lnTo>
                  <a:lnTo>
                    <a:pt x="45" y="491"/>
                  </a:lnTo>
                  <a:lnTo>
                    <a:pt x="38" y="477"/>
                  </a:lnTo>
                  <a:lnTo>
                    <a:pt x="53" y="429"/>
                  </a:lnTo>
                  <a:lnTo>
                    <a:pt x="28" y="425"/>
                  </a:lnTo>
                  <a:lnTo>
                    <a:pt x="32" y="348"/>
                  </a:lnTo>
                  <a:lnTo>
                    <a:pt x="65" y="267"/>
                  </a:lnTo>
                  <a:lnTo>
                    <a:pt x="64" y="198"/>
                  </a:lnTo>
                  <a:lnTo>
                    <a:pt x="88" y="68"/>
                  </a:lnTo>
                  <a:lnTo>
                    <a:pt x="80" y="12"/>
                  </a:lnTo>
                  <a:lnTo>
                    <a:pt x="96" y="0"/>
                  </a:lnTo>
                  <a:lnTo>
                    <a:pt x="112" y="29"/>
                  </a:lnTo>
                  <a:lnTo>
                    <a:pt x="123" y="90"/>
                  </a:lnTo>
                  <a:lnTo>
                    <a:pt x="134" y="91"/>
                  </a:lnTo>
                  <a:lnTo>
                    <a:pt x="132" y="112"/>
                  </a:lnTo>
                  <a:lnTo>
                    <a:pt x="115" y="120"/>
                  </a:lnTo>
                  <a:lnTo>
                    <a:pt x="115" y="159"/>
                  </a:lnTo>
                  <a:lnTo>
                    <a:pt x="96" y="182"/>
                  </a:lnTo>
                  <a:lnTo>
                    <a:pt x="81" y="237"/>
                  </a:lnTo>
                  <a:lnTo>
                    <a:pt x="92" y="290"/>
                  </a:lnTo>
                  <a:lnTo>
                    <a:pt x="72" y="334"/>
                  </a:lnTo>
                  <a:lnTo>
                    <a:pt x="57" y="446"/>
                  </a:lnTo>
                  <a:lnTo>
                    <a:pt x="68" y="487"/>
                  </a:lnTo>
                  <a:lnTo>
                    <a:pt x="57" y="491"/>
                  </a:lnTo>
                  <a:lnTo>
                    <a:pt x="62" y="526"/>
                  </a:lnTo>
                  <a:lnTo>
                    <a:pt x="36" y="602"/>
                  </a:lnTo>
                  <a:lnTo>
                    <a:pt x="38" y="614"/>
                  </a:lnTo>
                  <a:lnTo>
                    <a:pt x="52" y="610"/>
                  </a:lnTo>
                  <a:lnTo>
                    <a:pt x="57" y="639"/>
                  </a:lnTo>
                  <a:lnTo>
                    <a:pt x="115" y="645"/>
                  </a:lnTo>
                  <a:lnTo>
                    <a:pt x="76" y="656"/>
                  </a:lnTo>
                  <a:lnTo>
                    <a:pt x="72" y="679"/>
                  </a:lnTo>
                  <a:lnTo>
                    <a:pt x="54" y="672"/>
                  </a:lnTo>
                  <a:lnTo>
                    <a:pt x="73" y="658"/>
                  </a:lnTo>
                  <a:lnTo>
                    <a:pt x="45" y="652"/>
                  </a:lnTo>
                  <a:lnTo>
                    <a:pt x="41" y="629"/>
                  </a:lnTo>
                  <a:lnTo>
                    <a:pt x="34" y="639"/>
                  </a:lnTo>
                  <a:lnTo>
                    <a:pt x="24" y="618"/>
                  </a:lnTo>
                  <a:lnTo>
                    <a:pt x="29" y="611"/>
                  </a:lnTo>
                  <a:lnTo>
                    <a:pt x="16" y="600"/>
                  </a:lnTo>
                  <a:lnTo>
                    <a:pt x="28" y="588"/>
                  </a:lnTo>
                  <a:lnTo>
                    <a:pt x="17" y="556"/>
                  </a:lnTo>
                  <a:lnTo>
                    <a:pt x="37" y="558"/>
                  </a:lnTo>
                  <a:lnTo>
                    <a:pt x="17" y="542"/>
                  </a:lnTo>
                  <a:lnTo>
                    <a:pt x="21" y="529"/>
                  </a:lnTo>
                  <a:lnTo>
                    <a:pt x="0" y="53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0" name="Freeform 43"/>
            <p:cNvSpPr>
              <a:spLocks/>
            </p:cNvSpPr>
            <p:nvPr/>
          </p:nvSpPr>
          <p:spPr bwMode="auto">
            <a:xfrm>
              <a:off x="2412940" y="5744154"/>
              <a:ext cx="35195" cy="39460"/>
            </a:xfrm>
            <a:custGeom>
              <a:avLst/>
              <a:gdLst/>
              <a:ahLst/>
              <a:cxnLst>
                <a:cxn ang="0">
                  <a:pos x="0" y="10"/>
                </a:cxn>
                <a:cxn ang="0">
                  <a:pos x="8" y="0"/>
                </a:cxn>
                <a:cxn ang="0">
                  <a:pos x="22" y="24"/>
                </a:cxn>
                <a:cxn ang="0">
                  <a:pos x="0" y="10"/>
                </a:cxn>
              </a:cxnLst>
              <a:rect l="0" t="0" r="r" b="b"/>
              <a:pathLst>
                <a:path w="23" h="25">
                  <a:moveTo>
                    <a:pt x="0" y="10"/>
                  </a:moveTo>
                  <a:lnTo>
                    <a:pt x="8" y="0"/>
                  </a:lnTo>
                  <a:lnTo>
                    <a:pt x="22" y="24"/>
                  </a:lnTo>
                  <a:lnTo>
                    <a:pt x="0" y="1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1" name="Freeform 44"/>
            <p:cNvSpPr>
              <a:spLocks/>
            </p:cNvSpPr>
            <p:nvPr/>
          </p:nvSpPr>
          <p:spPr bwMode="auto">
            <a:xfrm>
              <a:off x="2432137" y="5527125"/>
              <a:ext cx="35195" cy="52613"/>
            </a:xfrm>
            <a:custGeom>
              <a:avLst/>
              <a:gdLst/>
              <a:ahLst/>
              <a:cxnLst>
                <a:cxn ang="0">
                  <a:pos x="0" y="26"/>
                </a:cxn>
                <a:cxn ang="0">
                  <a:pos x="22" y="0"/>
                </a:cxn>
                <a:cxn ang="0">
                  <a:pos x="22" y="32"/>
                </a:cxn>
                <a:cxn ang="0">
                  <a:pos x="0" y="26"/>
                </a:cxn>
              </a:cxnLst>
              <a:rect l="0" t="0" r="r" b="b"/>
              <a:pathLst>
                <a:path w="23" h="33">
                  <a:moveTo>
                    <a:pt x="0" y="26"/>
                  </a:moveTo>
                  <a:lnTo>
                    <a:pt x="22" y="0"/>
                  </a:lnTo>
                  <a:lnTo>
                    <a:pt x="22" y="32"/>
                  </a:lnTo>
                  <a:lnTo>
                    <a:pt x="0" y="26"/>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2" name="Freeform 45"/>
            <p:cNvSpPr>
              <a:spLocks/>
            </p:cNvSpPr>
            <p:nvPr/>
          </p:nvSpPr>
          <p:spPr bwMode="auto">
            <a:xfrm>
              <a:off x="2448135" y="5903637"/>
              <a:ext cx="36795" cy="36171"/>
            </a:xfrm>
            <a:custGeom>
              <a:avLst/>
              <a:gdLst/>
              <a:ahLst/>
              <a:cxnLst>
                <a:cxn ang="0">
                  <a:pos x="0" y="0"/>
                </a:cxn>
                <a:cxn ang="0">
                  <a:pos x="22" y="4"/>
                </a:cxn>
                <a:cxn ang="0">
                  <a:pos x="22" y="22"/>
                </a:cxn>
                <a:cxn ang="0">
                  <a:pos x="0" y="0"/>
                </a:cxn>
              </a:cxnLst>
              <a:rect l="0" t="0" r="r" b="b"/>
              <a:pathLst>
                <a:path w="23" h="23">
                  <a:moveTo>
                    <a:pt x="0" y="0"/>
                  </a:moveTo>
                  <a:lnTo>
                    <a:pt x="22" y="4"/>
                  </a:lnTo>
                  <a:lnTo>
                    <a:pt x="22" y="22"/>
                  </a:lnTo>
                  <a:lnTo>
                    <a:pt x="0" y="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3" name="Freeform 46"/>
            <p:cNvSpPr>
              <a:spLocks/>
            </p:cNvSpPr>
            <p:nvPr/>
          </p:nvSpPr>
          <p:spPr bwMode="auto">
            <a:xfrm>
              <a:off x="2454534" y="5854312"/>
              <a:ext cx="52792" cy="50969"/>
            </a:xfrm>
            <a:custGeom>
              <a:avLst/>
              <a:gdLst/>
              <a:ahLst/>
              <a:cxnLst>
                <a:cxn ang="0">
                  <a:pos x="0" y="5"/>
                </a:cxn>
                <a:cxn ang="0">
                  <a:pos x="9" y="0"/>
                </a:cxn>
                <a:cxn ang="0">
                  <a:pos x="8" y="13"/>
                </a:cxn>
                <a:cxn ang="0">
                  <a:pos x="33" y="18"/>
                </a:cxn>
                <a:cxn ang="0">
                  <a:pos x="17" y="31"/>
                </a:cxn>
                <a:cxn ang="0">
                  <a:pos x="0" y="5"/>
                </a:cxn>
              </a:cxnLst>
              <a:rect l="0" t="0" r="r" b="b"/>
              <a:pathLst>
                <a:path w="34" h="32">
                  <a:moveTo>
                    <a:pt x="0" y="5"/>
                  </a:moveTo>
                  <a:lnTo>
                    <a:pt x="9" y="0"/>
                  </a:lnTo>
                  <a:lnTo>
                    <a:pt x="8" y="13"/>
                  </a:lnTo>
                  <a:lnTo>
                    <a:pt x="33" y="18"/>
                  </a:lnTo>
                  <a:lnTo>
                    <a:pt x="17" y="31"/>
                  </a:lnTo>
                  <a:lnTo>
                    <a:pt x="0" y="5"/>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4" name="Freeform 47"/>
            <p:cNvSpPr>
              <a:spLocks/>
            </p:cNvSpPr>
            <p:nvPr/>
          </p:nvSpPr>
          <p:spPr bwMode="auto">
            <a:xfrm>
              <a:off x="2492928" y="5920078"/>
              <a:ext cx="35195" cy="34527"/>
            </a:xfrm>
            <a:custGeom>
              <a:avLst/>
              <a:gdLst/>
              <a:ahLst/>
              <a:cxnLst>
                <a:cxn ang="0">
                  <a:pos x="0" y="14"/>
                </a:cxn>
                <a:cxn ang="0">
                  <a:pos x="4" y="0"/>
                </a:cxn>
                <a:cxn ang="0">
                  <a:pos x="21" y="21"/>
                </a:cxn>
                <a:cxn ang="0">
                  <a:pos x="0" y="14"/>
                </a:cxn>
              </a:cxnLst>
              <a:rect l="0" t="0" r="r" b="b"/>
              <a:pathLst>
                <a:path w="22" h="22">
                  <a:moveTo>
                    <a:pt x="0" y="14"/>
                  </a:moveTo>
                  <a:lnTo>
                    <a:pt x="4" y="0"/>
                  </a:lnTo>
                  <a:lnTo>
                    <a:pt x="21" y="21"/>
                  </a:lnTo>
                  <a:lnTo>
                    <a:pt x="0" y="14"/>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5" name="Freeform 48"/>
            <p:cNvSpPr>
              <a:spLocks/>
            </p:cNvSpPr>
            <p:nvPr/>
          </p:nvSpPr>
          <p:spPr bwMode="auto">
            <a:xfrm>
              <a:off x="2508926" y="5874042"/>
              <a:ext cx="71990" cy="80564"/>
            </a:xfrm>
            <a:custGeom>
              <a:avLst/>
              <a:gdLst/>
              <a:ahLst/>
              <a:cxnLst>
                <a:cxn ang="0">
                  <a:pos x="0" y="40"/>
                </a:cxn>
                <a:cxn ang="0">
                  <a:pos x="8" y="33"/>
                </a:cxn>
                <a:cxn ang="0">
                  <a:pos x="31" y="37"/>
                </a:cxn>
                <a:cxn ang="0">
                  <a:pos x="21" y="25"/>
                </a:cxn>
                <a:cxn ang="0">
                  <a:pos x="32" y="17"/>
                </a:cxn>
                <a:cxn ang="0">
                  <a:pos x="15" y="14"/>
                </a:cxn>
                <a:cxn ang="0">
                  <a:pos x="15" y="2"/>
                </a:cxn>
                <a:cxn ang="0">
                  <a:pos x="43" y="0"/>
                </a:cxn>
                <a:cxn ang="0">
                  <a:pos x="45" y="50"/>
                </a:cxn>
                <a:cxn ang="0">
                  <a:pos x="0" y="40"/>
                </a:cxn>
              </a:cxnLst>
              <a:rect l="0" t="0" r="r" b="b"/>
              <a:pathLst>
                <a:path w="46" h="51">
                  <a:moveTo>
                    <a:pt x="0" y="40"/>
                  </a:moveTo>
                  <a:lnTo>
                    <a:pt x="8" y="33"/>
                  </a:lnTo>
                  <a:lnTo>
                    <a:pt x="31" y="37"/>
                  </a:lnTo>
                  <a:lnTo>
                    <a:pt x="21" y="25"/>
                  </a:lnTo>
                  <a:lnTo>
                    <a:pt x="32" y="17"/>
                  </a:lnTo>
                  <a:lnTo>
                    <a:pt x="15" y="14"/>
                  </a:lnTo>
                  <a:lnTo>
                    <a:pt x="15" y="2"/>
                  </a:lnTo>
                  <a:lnTo>
                    <a:pt x="43" y="0"/>
                  </a:lnTo>
                  <a:lnTo>
                    <a:pt x="45" y="50"/>
                  </a:lnTo>
                  <a:lnTo>
                    <a:pt x="0" y="4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6" name="Freeform 49"/>
            <p:cNvSpPr>
              <a:spLocks/>
            </p:cNvSpPr>
            <p:nvPr/>
          </p:nvSpPr>
          <p:spPr bwMode="auto">
            <a:xfrm>
              <a:off x="2544121" y="5966115"/>
              <a:ext cx="54392" cy="36171"/>
            </a:xfrm>
            <a:custGeom>
              <a:avLst/>
              <a:gdLst/>
              <a:ahLst/>
              <a:cxnLst>
                <a:cxn ang="0">
                  <a:pos x="0" y="0"/>
                </a:cxn>
                <a:cxn ang="0">
                  <a:pos x="29" y="6"/>
                </a:cxn>
                <a:cxn ang="0">
                  <a:pos x="34" y="22"/>
                </a:cxn>
                <a:cxn ang="0">
                  <a:pos x="0" y="0"/>
                </a:cxn>
              </a:cxnLst>
              <a:rect l="0" t="0" r="r" b="b"/>
              <a:pathLst>
                <a:path w="35" h="23">
                  <a:moveTo>
                    <a:pt x="0" y="0"/>
                  </a:moveTo>
                  <a:lnTo>
                    <a:pt x="29" y="6"/>
                  </a:lnTo>
                  <a:lnTo>
                    <a:pt x="34" y="22"/>
                  </a:lnTo>
                  <a:lnTo>
                    <a:pt x="0" y="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7" name="Freeform 50"/>
            <p:cNvSpPr>
              <a:spLocks/>
            </p:cNvSpPr>
            <p:nvPr/>
          </p:nvSpPr>
          <p:spPr bwMode="auto">
            <a:xfrm>
              <a:off x="2595313" y="5956250"/>
              <a:ext cx="33595" cy="34527"/>
            </a:xfrm>
            <a:custGeom>
              <a:avLst/>
              <a:gdLst/>
              <a:ahLst/>
              <a:cxnLst>
                <a:cxn ang="0">
                  <a:pos x="0" y="21"/>
                </a:cxn>
                <a:cxn ang="0">
                  <a:pos x="3" y="0"/>
                </a:cxn>
                <a:cxn ang="0">
                  <a:pos x="21" y="21"/>
                </a:cxn>
                <a:cxn ang="0">
                  <a:pos x="0" y="21"/>
                </a:cxn>
              </a:cxnLst>
              <a:rect l="0" t="0" r="r" b="b"/>
              <a:pathLst>
                <a:path w="22" h="22">
                  <a:moveTo>
                    <a:pt x="0" y="21"/>
                  </a:moveTo>
                  <a:lnTo>
                    <a:pt x="3" y="0"/>
                  </a:lnTo>
                  <a:lnTo>
                    <a:pt x="21" y="21"/>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8" name="Freeform 54"/>
            <p:cNvSpPr>
              <a:spLocks/>
            </p:cNvSpPr>
            <p:nvPr/>
          </p:nvSpPr>
          <p:spPr bwMode="auto">
            <a:xfrm>
              <a:off x="2321753" y="4085200"/>
              <a:ext cx="302356" cy="424192"/>
            </a:xfrm>
            <a:custGeom>
              <a:avLst/>
              <a:gdLst/>
              <a:ahLst/>
              <a:cxnLst>
                <a:cxn ang="0">
                  <a:pos x="0" y="177"/>
                </a:cxn>
                <a:cxn ang="0">
                  <a:pos x="22" y="197"/>
                </a:cxn>
                <a:cxn ang="0">
                  <a:pos x="57" y="202"/>
                </a:cxn>
                <a:cxn ang="0">
                  <a:pos x="92" y="238"/>
                </a:cxn>
                <a:cxn ang="0">
                  <a:pos x="140" y="241"/>
                </a:cxn>
                <a:cxn ang="0">
                  <a:pos x="133" y="261"/>
                </a:cxn>
                <a:cxn ang="0">
                  <a:pos x="144" y="268"/>
                </a:cxn>
                <a:cxn ang="0">
                  <a:pos x="150" y="220"/>
                </a:cxn>
                <a:cxn ang="0">
                  <a:pos x="142" y="192"/>
                </a:cxn>
                <a:cxn ang="0">
                  <a:pos x="157" y="191"/>
                </a:cxn>
                <a:cxn ang="0">
                  <a:pos x="145" y="173"/>
                </a:cxn>
                <a:cxn ang="0">
                  <a:pos x="184" y="168"/>
                </a:cxn>
                <a:cxn ang="0">
                  <a:pos x="194" y="179"/>
                </a:cxn>
                <a:cxn ang="0">
                  <a:pos x="179" y="156"/>
                </a:cxn>
                <a:cxn ang="0">
                  <a:pos x="184" y="99"/>
                </a:cxn>
                <a:cxn ang="0">
                  <a:pos x="152" y="102"/>
                </a:cxn>
                <a:cxn ang="0">
                  <a:pos x="142" y="88"/>
                </a:cxn>
                <a:cxn ang="0">
                  <a:pos x="110" y="84"/>
                </a:cxn>
                <a:cxn ang="0">
                  <a:pos x="90" y="52"/>
                </a:cxn>
                <a:cxn ang="0">
                  <a:pos x="121" y="10"/>
                </a:cxn>
                <a:cxn ang="0">
                  <a:pos x="117" y="0"/>
                </a:cxn>
                <a:cxn ang="0">
                  <a:pos x="61" y="22"/>
                </a:cxn>
                <a:cxn ang="0">
                  <a:pos x="32" y="71"/>
                </a:cxn>
                <a:cxn ang="0">
                  <a:pos x="22" y="60"/>
                </a:cxn>
                <a:cxn ang="0">
                  <a:pos x="14" y="83"/>
                </a:cxn>
                <a:cxn ang="0">
                  <a:pos x="22" y="137"/>
                </a:cxn>
                <a:cxn ang="0">
                  <a:pos x="29" y="137"/>
                </a:cxn>
                <a:cxn ang="0">
                  <a:pos x="0" y="177"/>
                </a:cxn>
              </a:cxnLst>
              <a:rect l="0" t="0" r="r" b="b"/>
              <a:pathLst>
                <a:path w="195" h="269">
                  <a:moveTo>
                    <a:pt x="0" y="177"/>
                  </a:moveTo>
                  <a:lnTo>
                    <a:pt x="22" y="197"/>
                  </a:lnTo>
                  <a:lnTo>
                    <a:pt x="57" y="202"/>
                  </a:lnTo>
                  <a:lnTo>
                    <a:pt x="92" y="238"/>
                  </a:lnTo>
                  <a:lnTo>
                    <a:pt x="140" y="241"/>
                  </a:lnTo>
                  <a:lnTo>
                    <a:pt x="133" y="261"/>
                  </a:lnTo>
                  <a:lnTo>
                    <a:pt x="144" y="268"/>
                  </a:lnTo>
                  <a:lnTo>
                    <a:pt x="150" y="220"/>
                  </a:lnTo>
                  <a:lnTo>
                    <a:pt x="142" y="192"/>
                  </a:lnTo>
                  <a:lnTo>
                    <a:pt x="157" y="191"/>
                  </a:lnTo>
                  <a:lnTo>
                    <a:pt x="145" y="173"/>
                  </a:lnTo>
                  <a:lnTo>
                    <a:pt x="184" y="168"/>
                  </a:lnTo>
                  <a:lnTo>
                    <a:pt x="194" y="179"/>
                  </a:lnTo>
                  <a:lnTo>
                    <a:pt x="179" y="156"/>
                  </a:lnTo>
                  <a:lnTo>
                    <a:pt x="184" y="99"/>
                  </a:lnTo>
                  <a:lnTo>
                    <a:pt x="152" y="102"/>
                  </a:lnTo>
                  <a:lnTo>
                    <a:pt x="142" y="88"/>
                  </a:lnTo>
                  <a:lnTo>
                    <a:pt x="110" y="84"/>
                  </a:lnTo>
                  <a:lnTo>
                    <a:pt x="90" y="52"/>
                  </a:lnTo>
                  <a:lnTo>
                    <a:pt x="121" y="10"/>
                  </a:lnTo>
                  <a:lnTo>
                    <a:pt x="117" y="0"/>
                  </a:lnTo>
                  <a:lnTo>
                    <a:pt x="61" y="22"/>
                  </a:lnTo>
                  <a:lnTo>
                    <a:pt x="32" y="71"/>
                  </a:lnTo>
                  <a:lnTo>
                    <a:pt x="22" y="60"/>
                  </a:lnTo>
                  <a:lnTo>
                    <a:pt x="14" y="83"/>
                  </a:lnTo>
                  <a:lnTo>
                    <a:pt x="22" y="137"/>
                  </a:lnTo>
                  <a:lnTo>
                    <a:pt x="29" y="137"/>
                  </a:lnTo>
                  <a:lnTo>
                    <a:pt x="0" y="177"/>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79" name="Freeform 62"/>
            <p:cNvSpPr>
              <a:spLocks/>
            </p:cNvSpPr>
            <p:nvPr/>
          </p:nvSpPr>
          <p:spPr bwMode="auto">
            <a:xfrm>
              <a:off x="2272160" y="4366351"/>
              <a:ext cx="140780" cy="159483"/>
            </a:xfrm>
            <a:custGeom>
              <a:avLst/>
              <a:gdLst/>
              <a:ahLst/>
              <a:cxnLst>
                <a:cxn ang="0">
                  <a:pos x="0" y="39"/>
                </a:cxn>
                <a:cxn ang="0">
                  <a:pos x="0" y="59"/>
                </a:cxn>
                <a:cxn ang="0">
                  <a:pos x="16" y="63"/>
                </a:cxn>
                <a:cxn ang="0">
                  <a:pos x="8" y="79"/>
                </a:cxn>
                <a:cxn ang="0">
                  <a:pos x="5" y="96"/>
                </a:cxn>
                <a:cxn ang="0">
                  <a:pos x="26" y="101"/>
                </a:cxn>
                <a:cxn ang="0">
                  <a:pos x="44" y="72"/>
                </a:cxn>
                <a:cxn ang="0">
                  <a:pos x="81" y="51"/>
                </a:cxn>
                <a:cxn ang="0">
                  <a:pos x="90" y="24"/>
                </a:cxn>
                <a:cxn ang="0">
                  <a:pos x="55" y="20"/>
                </a:cxn>
                <a:cxn ang="0">
                  <a:pos x="32" y="0"/>
                </a:cxn>
                <a:cxn ang="0">
                  <a:pos x="10" y="10"/>
                </a:cxn>
                <a:cxn ang="0">
                  <a:pos x="0" y="39"/>
                </a:cxn>
              </a:cxnLst>
              <a:rect l="0" t="0" r="r" b="b"/>
              <a:pathLst>
                <a:path w="91" h="102">
                  <a:moveTo>
                    <a:pt x="0" y="39"/>
                  </a:moveTo>
                  <a:lnTo>
                    <a:pt x="0" y="59"/>
                  </a:lnTo>
                  <a:lnTo>
                    <a:pt x="16" y="63"/>
                  </a:lnTo>
                  <a:lnTo>
                    <a:pt x="8" y="79"/>
                  </a:lnTo>
                  <a:lnTo>
                    <a:pt x="5" y="96"/>
                  </a:lnTo>
                  <a:lnTo>
                    <a:pt x="26" y="101"/>
                  </a:lnTo>
                  <a:lnTo>
                    <a:pt x="44" y="72"/>
                  </a:lnTo>
                  <a:lnTo>
                    <a:pt x="81" y="51"/>
                  </a:lnTo>
                  <a:lnTo>
                    <a:pt x="90" y="24"/>
                  </a:lnTo>
                  <a:lnTo>
                    <a:pt x="55" y="20"/>
                  </a:lnTo>
                  <a:lnTo>
                    <a:pt x="32" y="0"/>
                  </a:lnTo>
                  <a:lnTo>
                    <a:pt x="10" y="10"/>
                  </a:lnTo>
                  <a:lnTo>
                    <a:pt x="0" y="39"/>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0" name="Freeform 64"/>
            <p:cNvSpPr>
              <a:spLocks/>
            </p:cNvSpPr>
            <p:nvPr/>
          </p:nvSpPr>
          <p:spPr bwMode="auto">
            <a:xfrm>
              <a:off x="2771288" y="5832938"/>
              <a:ext cx="43194" cy="36171"/>
            </a:xfrm>
            <a:custGeom>
              <a:avLst/>
              <a:gdLst/>
              <a:ahLst/>
              <a:cxnLst>
                <a:cxn ang="0">
                  <a:pos x="0" y="22"/>
                </a:cxn>
                <a:cxn ang="0">
                  <a:pos x="15" y="10"/>
                </a:cxn>
                <a:cxn ang="0">
                  <a:pos x="8" y="0"/>
                </a:cxn>
                <a:cxn ang="0">
                  <a:pos x="26" y="2"/>
                </a:cxn>
                <a:cxn ang="0">
                  <a:pos x="0" y="22"/>
                </a:cxn>
              </a:cxnLst>
              <a:rect l="0" t="0" r="r" b="b"/>
              <a:pathLst>
                <a:path w="27" h="23">
                  <a:moveTo>
                    <a:pt x="0" y="22"/>
                  </a:moveTo>
                  <a:lnTo>
                    <a:pt x="15" y="10"/>
                  </a:lnTo>
                  <a:lnTo>
                    <a:pt x="8" y="0"/>
                  </a:lnTo>
                  <a:lnTo>
                    <a:pt x="26" y="2"/>
                  </a:lnTo>
                  <a:lnTo>
                    <a:pt x="0" y="22"/>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1" name="Freeform 65"/>
            <p:cNvSpPr>
              <a:spLocks/>
            </p:cNvSpPr>
            <p:nvPr/>
          </p:nvSpPr>
          <p:spPr bwMode="auto">
            <a:xfrm>
              <a:off x="2804883" y="5831294"/>
              <a:ext cx="46393" cy="36171"/>
            </a:xfrm>
            <a:custGeom>
              <a:avLst/>
              <a:gdLst/>
              <a:ahLst/>
              <a:cxnLst>
                <a:cxn ang="0">
                  <a:pos x="0" y="22"/>
                </a:cxn>
                <a:cxn ang="0">
                  <a:pos x="13" y="0"/>
                </a:cxn>
                <a:cxn ang="0">
                  <a:pos x="29" y="6"/>
                </a:cxn>
                <a:cxn ang="0">
                  <a:pos x="0" y="22"/>
                </a:cxn>
              </a:cxnLst>
              <a:rect l="0" t="0" r="r" b="b"/>
              <a:pathLst>
                <a:path w="30" h="23">
                  <a:moveTo>
                    <a:pt x="0" y="22"/>
                  </a:moveTo>
                  <a:lnTo>
                    <a:pt x="13" y="0"/>
                  </a:lnTo>
                  <a:lnTo>
                    <a:pt x="29" y="6"/>
                  </a:lnTo>
                  <a:lnTo>
                    <a:pt x="0" y="22"/>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2" name="Freeform 69"/>
            <p:cNvSpPr>
              <a:spLocks/>
            </p:cNvSpPr>
            <p:nvPr/>
          </p:nvSpPr>
          <p:spPr bwMode="auto">
            <a:xfrm>
              <a:off x="2937664" y="4261125"/>
              <a:ext cx="73589" cy="88784"/>
            </a:xfrm>
            <a:custGeom>
              <a:avLst/>
              <a:gdLst/>
              <a:ahLst/>
              <a:cxnLst>
                <a:cxn ang="0">
                  <a:pos x="0" y="53"/>
                </a:cxn>
                <a:cxn ang="0">
                  <a:pos x="6" y="0"/>
                </a:cxn>
                <a:cxn ang="0">
                  <a:pos x="47" y="24"/>
                </a:cxn>
                <a:cxn ang="0">
                  <a:pos x="22" y="55"/>
                </a:cxn>
                <a:cxn ang="0">
                  <a:pos x="0" y="53"/>
                </a:cxn>
              </a:cxnLst>
              <a:rect l="0" t="0" r="r" b="b"/>
              <a:pathLst>
                <a:path w="48" h="56">
                  <a:moveTo>
                    <a:pt x="0" y="53"/>
                  </a:moveTo>
                  <a:lnTo>
                    <a:pt x="6" y="0"/>
                  </a:lnTo>
                  <a:lnTo>
                    <a:pt x="47" y="24"/>
                  </a:lnTo>
                  <a:lnTo>
                    <a:pt x="22" y="55"/>
                  </a:lnTo>
                  <a:lnTo>
                    <a:pt x="0" y="53"/>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3" name="Freeform 75"/>
            <p:cNvSpPr>
              <a:spLocks/>
            </p:cNvSpPr>
            <p:nvPr/>
          </p:nvSpPr>
          <p:spPr bwMode="auto">
            <a:xfrm>
              <a:off x="2764889" y="4188782"/>
              <a:ext cx="121582" cy="177569"/>
            </a:xfrm>
            <a:custGeom>
              <a:avLst/>
              <a:gdLst/>
              <a:ahLst/>
              <a:cxnLst>
                <a:cxn ang="0">
                  <a:pos x="0" y="36"/>
                </a:cxn>
                <a:cxn ang="0">
                  <a:pos x="10" y="51"/>
                </a:cxn>
                <a:cxn ang="0">
                  <a:pos x="25" y="63"/>
                </a:cxn>
                <a:cxn ang="0">
                  <a:pos x="22" y="94"/>
                </a:cxn>
                <a:cxn ang="0">
                  <a:pos x="30" y="111"/>
                </a:cxn>
                <a:cxn ang="0">
                  <a:pos x="78" y="104"/>
                </a:cxn>
                <a:cxn ang="0">
                  <a:pos x="51" y="70"/>
                </a:cxn>
                <a:cxn ang="0">
                  <a:pos x="69" y="40"/>
                </a:cxn>
                <a:cxn ang="0">
                  <a:pos x="22" y="0"/>
                </a:cxn>
                <a:cxn ang="0">
                  <a:pos x="8" y="12"/>
                </a:cxn>
                <a:cxn ang="0">
                  <a:pos x="13" y="23"/>
                </a:cxn>
                <a:cxn ang="0">
                  <a:pos x="0" y="36"/>
                </a:cxn>
              </a:cxnLst>
              <a:rect l="0" t="0" r="r" b="b"/>
              <a:pathLst>
                <a:path w="79" h="112">
                  <a:moveTo>
                    <a:pt x="0" y="36"/>
                  </a:moveTo>
                  <a:lnTo>
                    <a:pt x="10" y="51"/>
                  </a:lnTo>
                  <a:lnTo>
                    <a:pt x="25" y="63"/>
                  </a:lnTo>
                  <a:lnTo>
                    <a:pt x="22" y="94"/>
                  </a:lnTo>
                  <a:lnTo>
                    <a:pt x="30" y="111"/>
                  </a:lnTo>
                  <a:lnTo>
                    <a:pt x="78" y="104"/>
                  </a:lnTo>
                  <a:lnTo>
                    <a:pt x="51" y="70"/>
                  </a:lnTo>
                  <a:lnTo>
                    <a:pt x="69" y="40"/>
                  </a:lnTo>
                  <a:lnTo>
                    <a:pt x="22" y="0"/>
                  </a:lnTo>
                  <a:lnTo>
                    <a:pt x="8" y="12"/>
                  </a:lnTo>
                  <a:lnTo>
                    <a:pt x="13" y="23"/>
                  </a:lnTo>
                  <a:lnTo>
                    <a:pt x="0" y="36"/>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4" name="Freeform 116"/>
            <p:cNvSpPr>
              <a:spLocks/>
            </p:cNvSpPr>
            <p:nvPr/>
          </p:nvSpPr>
          <p:spPr bwMode="auto">
            <a:xfrm>
              <a:off x="2214568" y="4154255"/>
              <a:ext cx="143979" cy="67410"/>
            </a:xfrm>
            <a:custGeom>
              <a:avLst/>
              <a:gdLst/>
              <a:ahLst/>
              <a:cxnLst>
                <a:cxn ang="0">
                  <a:pos x="0" y="21"/>
                </a:cxn>
                <a:cxn ang="0">
                  <a:pos x="6" y="0"/>
                </a:cxn>
                <a:cxn ang="0">
                  <a:pos x="27" y="13"/>
                </a:cxn>
                <a:cxn ang="0">
                  <a:pos x="62" y="0"/>
                </a:cxn>
                <a:cxn ang="0">
                  <a:pos x="92" y="16"/>
                </a:cxn>
                <a:cxn ang="0">
                  <a:pos x="83" y="39"/>
                </a:cxn>
                <a:cxn ang="0">
                  <a:pos x="81" y="20"/>
                </a:cxn>
                <a:cxn ang="0">
                  <a:pos x="62" y="12"/>
                </a:cxn>
                <a:cxn ang="0">
                  <a:pos x="43" y="24"/>
                </a:cxn>
                <a:cxn ang="0">
                  <a:pos x="47" y="35"/>
                </a:cxn>
                <a:cxn ang="0">
                  <a:pos x="39" y="41"/>
                </a:cxn>
                <a:cxn ang="0">
                  <a:pos x="0" y="21"/>
                </a:cxn>
              </a:cxnLst>
              <a:rect l="0" t="0" r="r" b="b"/>
              <a:pathLst>
                <a:path w="93" h="42">
                  <a:moveTo>
                    <a:pt x="0" y="21"/>
                  </a:moveTo>
                  <a:lnTo>
                    <a:pt x="6" y="0"/>
                  </a:lnTo>
                  <a:lnTo>
                    <a:pt x="27" y="13"/>
                  </a:lnTo>
                  <a:lnTo>
                    <a:pt x="62" y="0"/>
                  </a:lnTo>
                  <a:lnTo>
                    <a:pt x="92" y="16"/>
                  </a:lnTo>
                  <a:lnTo>
                    <a:pt x="83" y="39"/>
                  </a:lnTo>
                  <a:lnTo>
                    <a:pt x="81" y="20"/>
                  </a:lnTo>
                  <a:lnTo>
                    <a:pt x="62" y="12"/>
                  </a:lnTo>
                  <a:lnTo>
                    <a:pt x="43" y="24"/>
                  </a:lnTo>
                  <a:lnTo>
                    <a:pt x="47" y="35"/>
                  </a:lnTo>
                  <a:lnTo>
                    <a:pt x="39" y="41"/>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5" name="Freeform 120"/>
            <p:cNvSpPr>
              <a:spLocks/>
            </p:cNvSpPr>
            <p:nvPr/>
          </p:nvSpPr>
          <p:spPr bwMode="auto">
            <a:xfrm>
              <a:off x="2729694" y="4894125"/>
              <a:ext cx="207970" cy="218673"/>
            </a:xfrm>
            <a:custGeom>
              <a:avLst/>
              <a:gdLst/>
              <a:ahLst/>
              <a:cxnLst>
                <a:cxn ang="0">
                  <a:pos x="0" y="51"/>
                </a:cxn>
                <a:cxn ang="0">
                  <a:pos x="9" y="8"/>
                </a:cxn>
                <a:cxn ang="0">
                  <a:pos x="57" y="0"/>
                </a:cxn>
                <a:cxn ang="0">
                  <a:pos x="73" y="14"/>
                </a:cxn>
                <a:cxn ang="0">
                  <a:pos x="77" y="47"/>
                </a:cxn>
                <a:cxn ang="0">
                  <a:pos x="111" y="52"/>
                </a:cxn>
                <a:cxn ang="0">
                  <a:pos x="116" y="75"/>
                </a:cxn>
                <a:cxn ang="0">
                  <a:pos x="133" y="79"/>
                </a:cxn>
                <a:cxn ang="0">
                  <a:pos x="130" y="108"/>
                </a:cxn>
                <a:cxn ang="0">
                  <a:pos x="114" y="138"/>
                </a:cxn>
                <a:cxn ang="0">
                  <a:pos x="69" y="136"/>
                </a:cxn>
                <a:cxn ang="0">
                  <a:pos x="78" y="102"/>
                </a:cxn>
                <a:cxn ang="0">
                  <a:pos x="0" y="51"/>
                </a:cxn>
              </a:cxnLst>
              <a:rect l="0" t="0" r="r" b="b"/>
              <a:pathLst>
                <a:path w="134" h="139">
                  <a:moveTo>
                    <a:pt x="0" y="51"/>
                  </a:moveTo>
                  <a:lnTo>
                    <a:pt x="9" y="8"/>
                  </a:lnTo>
                  <a:lnTo>
                    <a:pt x="57" y="0"/>
                  </a:lnTo>
                  <a:lnTo>
                    <a:pt x="73" y="14"/>
                  </a:lnTo>
                  <a:lnTo>
                    <a:pt x="77" y="47"/>
                  </a:lnTo>
                  <a:lnTo>
                    <a:pt x="111" y="52"/>
                  </a:lnTo>
                  <a:lnTo>
                    <a:pt x="116" y="75"/>
                  </a:lnTo>
                  <a:lnTo>
                    <a:pt x="133" y="79"/>
                  </a:lnTo>
                  <a:lnTo>
                    <a:pt x="130" y="108"/>
                  </a:lnTo>
                  <a:lnTo>
                    <a:pt x="114" y="138"/>
                  </a:lnTo>
                  <a:lnTo>
                    <a:pt x="69" y="136"/>
                  </a:lnTo>
                  <a:lnTo>
                    <a:pt x="78" y="102"/>
                  </a:lnTo>
                  <a:lnTo>
                    <a:pt x="0" y="5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6" name="Freeform 121"/>
            <p:cNvSpPr>
              <a:spLocks/>
            </p:cNvSpPr>
            <p:nvPr/>
          </p:nvSpPr>
          <p:spPr bwMode="auto">
            <a:xfrm>
              <a:off x="2256162" y="4404167"/>
              <a:ext cx="319954" cy="463652"/>
            </a:xfrm>
            <a:custGeom>
              <a:avLst/>
              <a:gdLst/>
              <a:ahLst/>
              <a:cxnLst>
                <a:cxn ang="0">
                  <a:pos x="0" y="68"/>
                </a:cxn>
                <a:cxn ang="0">
                  <a:pos x="4" y="93"/>
                </a:cxn>
                <a:cxn ang="0">
                  <a:pos x="41" y="133"/>
                </a:cxn>
                <a:cxn ang="0">
                  <a:pos x="82" y="229"/>
                </a:cxn>
                <a:cxn ang="0">
                  <a:pos x="175" y="294"/>
                </a:cxn>
                <a:cxn ang="0">
                  <a:pos x="191" y="281"/>
                </a:cxn>
                <a:cxn ang="0">
                  <a:pos x="199" y="261"/>
                </a:cxn>
                <a:cxn ang="0">
                  <a:pos x="186" y="254"/>
                </a:cxn>
                <a:cxn ang="0">
                  <a:pos x="194" y="249"/>
                </a:cxn>
                <a:cxn ang="0">
                  <a:pos x="205" y="198"/>
                </a:cxn>
                <a:cxn ang="0">
                  <a:pos x="190" y="175"/>
                </a:cxn>
                <a:cxn ang="0">
                  <a:pos x="176" y="175"/>
                </a:cxn>
                <a:cxn ang="0">
                  <a:pos x="176" y="148"/>
                </a:cxn>
                <a:cxn ang="0">
                  <a:pos x="159" y="160"/>
                </a:cxn>
                <a:cxn ang="0">
                  <a:pos x="136" y="149"/>
                </a:cxn>
                <a:cxn ang="0">
                  <a:pos x="122" y="120"/>
                </a:cxn>
                <a:cxn ang="0">
                  <a:pos x="145" y="82"/>
                </a:cxn>
                <a:cxn ang="0">
                  <a:pos x="186" y="66"/>
                </a:cxn>
                <a:cxn ang="0">
                  <a:pos x="175" y="59"/>
                </a:cxn>
                <a:cxn ang="0">
                  <a:pos x="182" y="39"/>
                </a:cxn>
                <a:cxn ang="0">
                  <a:pos x="134" y="36"/>
                </a:cxn>
                <a:cxn ang="0">
                  <a:pos x="99" y="0"/>
                </a:cxn>
                <a:cxn ang="0">
                  <a:pos x="91" y="26"/>
                </a:cxn>
                <a:cxn ang="0">
                  <a:pos x="53" y="48"/>
                </a:cxn>
                <a:cxn ang="0">
                  <a:pos x="36" y="76"/>
                </a:cxn>
                <a:cxn ang="0">
                  <a:pos x="14" y="72"/>
                </a:cxn>
                <a:cxn ang="0">
                  <a:pos x="17" y="55"/>
                </a:cxn>
                <a:cxn ang="0">
                  <a:pos x="0" y="68"/>
                </a:cxn>
              </a:cxnLst>
              <a:rect l="0" t="0" r="r" b="b"/>
              <a:pathLst>
                <a:path w="206" h="295">
                  <a:moveTo>
                    <a:pt x="0" y="68"/>
                  </a:moveTo>
                  <a:lnTo>
                    <a:pt x="4" y="93"/>
                  </a:lnTo>
                  <a:lnTo>
                    <a:pt x="41" y="133"/>
                  </a:lnTo>
                  <a:lnTo>
                    <a:pt x="82" y="229"/>
                  </a:lnTo>
                  <a:lnTo>
                    <a:pt x="175" y="294"/>
                  </a:lnTo>
                  <a:lnTo>
                    <a:pt x="191" y="281"/>
                  </a:lnTo>
                  <a:lnTo>
                    <a:pt x="199" y="261"/>
                  </a:lnTo>
                  <a:lnTo>
                    <a:pt x="186" y="254"/>
                  </a:lnTo>
                  <a:lnTo>
                    <a:pt x="194" y="249"/>
                  </a:lnTo>
                  <a:lnTo>
                    <a:pt x="205" y="198"/>
                  </a:lnTo>
                  <a:lnTo>
                    <a:pt x="190" y="175"/>
                  </a:lnTo>
                  <a:lnTo>
                    <a:pt x="176" y="175"/>
                  </a:lnTo>
                  <a:lnTo>
                    <a:pt x="176" y="148"/>
                  </a:lnTo>
                  <a:lnTo>
                    <a:pt x="159" y="160"/>
                  </a:lnTo>
                  <a:lnTo>
                    <a:pt x="136" y="149"/>
                  </a:lnTo>
                  <a:lnTo>
                    <a:pt x="122" y="120"/>
                  </a:lnTo>
                  <a:lnTo>
                    <a:pt x="145" y="82"/>
                  </a:lnTo>
                  <a:lnTo>
                    <a:pt x="186" y="66"/>
                  </a:lnTo>
                  <a:lnTo>
                    <a:pt x="175" y="59"/>
                  </a:lnTo>
                  <a:lnTo>
                    <a:pt x="182" y="39"/>
                  </a:lnTo>
                  <a:lnTo>
                    <a:pt x="134" y="36"/>
                  </a:lnTo>
                  <a:lnTo>
                    <a:pt x="99" y="0"/>
                  </a:lnTo>
                  <a:lnTo>
                    <a:pt x="91" y="26"/>
                  </a:lnTo>
                  <a:lnTo>
                    <a:pt x="53" y="48"/>
                  </a:lnTo>
                  <a:lnTo>
                    <a:pt x="36" y="76"/>
                  </a:lnTo>
                  <a:lnTo>
                    <a:pt x="14" y="72"/>
                  </a:lnTo>
                  <a:lnTo>
                    <a:pt x="17" y="55"/>
                  </a:lnTo>
                  <a:lnTo>
                    <a:pt x="0" y="68"/>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7" name="Freeform 147"/>
            <p:cNvSpPr>
              <a:spLocks/>
            </p:cNvSpPr>
            <p:nvPr/>
          </p:nvSpPr>
          <p:spPr bwMode="auto">
            <a:xfrm>
              <a:off x="2843277" y="4252904"/>
              <a:ext cx="107184" cy="101938"/>
            </a:xfrm>
            <a:custGeom>
              <a:avLst/>
              <a:gdLst/>
              <a:ahLst/>
              <a:cxnLst>
                <a:cxn ang="0">
                  <a:pos x="0" y="29"/>
                </a:cxn>
                <a:cxn ang="0">
                  <a:pos x="19" y="0"/>
                </a:cxn>
                <a:cxn ang="0">
                  <a:pos x="68" y="5"/>
                </a:cxn>
                <a:cxn ang="0">
                  <a:pos x="61" y="59"/>
                </a:cxn>
                <a:cxn ang="0">
                  <a:pos x="27" y="64"/>
                </a:cxn>
                <a:cxn ang="0">
                  <a:pos x="0" y="29"/>
                </a:cxn>
              </a:cxnLst>
              <a:rect l="0" t="0" r="r" b="b"/>
              <a:pathLst>
                <a:path w="69" h="65">
                  <a:moveTo>
                    <a:pt x="0" y="29"/>
                  </a:moveTo>
                  <a:lnTo>
                    <a:pt x="19" y="0"/>
                  </a:lnTo>
                  <a:lnTo>
                    <a:pt x="68" y="5"/>
                  </a:lnTo>
                  <a:lnTo>
                    <a:pt x="61" y="59"/>
                  </a:lnTo>
                  <a:lnTo>
                    <a:pt x="27" y="64"/>
                  </a:lnTo>
                  <a:lnTo>
                    <a:pt x="0" y="29"/>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8" name="Freeform 155"/>
            <p:cNvSpPr>
              <a:spLocks/>
            </p:cNvSpPr>
            <p:nvPr/>
          </p:nvSpPr>
          <p:spPr bwMode="auto">
            <a:xfrm>
              <a:off x="2745691" y="4127948"/>
              <a:ext cx="33595" cy="34527"/>
            </a:xfrm>
            <a:custGeom>
              <a:avLst/>
              <a:gdLst/>
              <a:ahLst/>
              <a:cxnLst>
                <a:cxn ang="0">
                  <a:pos x="0" y="21"/>
                </a:cxn>
                <a:cxn ang="0">
                  <a:pos x="19" y="18"/>
                </a:cxn>
                <a:cxn ang="0">
                  <a:pos x="21" y="0"/>
                </a:cxn>
                <a:cxn ang="0">
                  <a:pos x="0" y="21"/>
                </a:cxn>
              </a:cxnLst>
              <a:rect l="0" t="0" r="r" b="b"/>
              <a:pathLst>
                <a:path w="22" h="22">
                  <a:moveTo>
                    <a:pt x="0" y="21"/>
                  </a:moveTo>
                  <a:lnTo>
                    <a:pt x="19" y="18"/>
                  </a:lnTo>
                  <a:lnTo>
                    <a:pt x="21" y="0"/>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89" name="Freeform 176"/>
            <p:cNvSpPr>
              <a:spLocks/>
            </p:cNvSpPr>
            <p:nvPr/>
          </p:nvSpPr>
          <p:spPr bwMode="auto">
            <a:xfrm>
              <a:off x="2835278" y="5185141"/>
              <a:ext cx="132781" cy="139753"/>
            </a:xfrm>
            <a:custGeom>
              <a:avLst/>
              <a:gdLst/>
              <a:ahLst/>
              <a:cxnLst>
                <a:cxn ang="0">
                  <a:pos x="0" y="70"/>
                </a:cxn>
                <a:cxn ang="0">
                  <a:pos x="13" y="4"/>
                </a:cxn>
                <a:cxn ang="0">
                  <a:pos x="25" y="0"/>
                </a:cxn>
                <a:cxn ang="0">
                  <a:pos x="75" y="35"/>
                </a:cxn>
                <a:cxn ang="0">
                  <a:pos x="85" y="48"/>
                </a:cxn>
                <a:cxn ang="0">
                  <a:pos x="80" y="66"/>
                </a:cxn>
                <a:cxn ang="0">
                  <a:pos x="58" y="88"/>
                </a:cxn>
                <a:cxn ang="0">
                  <a:pos x="0" y="70"/>
                </a:cxn>
              </a:cxnLst>
              <a:rect l="0" t="0" r="r" b="b"/>
              <a:pathLst>
                <a:path w="86" h="89">
                  <a:moveTo>
                    <a:pt x="0" y="70"/>
                  </a:moveTo>
                  <a:lnTo>
                    <a:pt x="13" y="4"/>
                  </a:lnTo>
                  <a:lnTo>
                    <a:pt x="25" y="0"/>
                  </a:lnTo>
                  <a:lnTo>
                    <a:pt x="75" y="35"/>
                  </a:lnTo>
                  <a:lnTo>
                    <a:pt x="85" y="48"/>
                  </a:lnTo>
                  <a:lnTo>
                    <a:pt x="80" y="66"/>
                  </a:lnTo>
                  <a:lnTo>
                    <a:pt x="58" y="88"/>
                  </a:lnTo>
                  <a:lnTo>
                    <a:pt x="0" y="7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sp>
          <p:nvSpPr>
            <p:cNvPr id="690" name="Freeform 177"/>
            <p:cNvSpPr>
              <a:spLocks/>
            </p:cNvSpPr>
            <p:nvPr/>
          </p:nvSpPr>
          <p:spPr bwMode="auto">
            <a:xfrm>
              <a:off x="2460933" y="4088489"/>
              <a:ext cx="340751" cy="292660"/>
            </a:xfrm>
            <a:custGeom>
              <a:avLst/>
              <a:gdLst/>
              <a:ahLst/>
              <a:cxnLst>
                <a:cxn ang="0">
                  <a:pos x="0" y="49"/>
                </a:cxn>
                <a:cxn ang="0">
                  <a:pos x="20" y="82"/>
                </a:cxn>
                <a:cxn ang="0">
                  <a:pos x="52" y="86"/>
                </a:cxn>
                <a:cxn ang="0">
                  <a:pos x="62" y="99"/>
                </a:cxn>
                <a:cxn ang="0">
                  <a:pos x="94" y="97"/>
                </a:cxn>
                <a:cxn ang="0">
                  <a:pos x="89" y="153"/>
                </a:cxn>
                <a:cxn ang="0">
                  <a:pos x="104" y="176"/>
                </a:cxn>
                <a:cxn ang="0">
                  <a:pos x="123" y="185"/>
                </a:cxn>
                <a:cxn ang="0">
                  <a:pos x="162" y="163"/>
                </a:cxn>
                <a:cxn ang="0">
                  <a:pos x="147" y="159"/>
                </a:cxn>
                <a:cxn ang="0">
                  <a:pos x="139" y="128"/>
                </a:cxn>
                <a:cxn ang="0">
                  <a:pos x="167" y="135"/>
                </a:cxn>
                <a:cxn ang="0">
                  <a:pos x="206" y="114"/>
                </a:cxn>
                <a:cxn ang="0">
                  <a:pos x="196" y="99"/>
                </a:cxn>
                <a:cxn ang="0">
                  <a:pos x="209" y="86"/>
                </a:cxn>
                <a:cxn ang="0">
                  <a:pos x="204" y="75"/>
                </a:cxn>
                <a:cxn ang="0">
                  <a:pos x="219" y="63"/>
                </a:cxn>
                <a:cxn ang="0">
                  <a:pos x="200" y="60"/>
                </a:cxn>
                <a:cxn ang="0">
                  <a:pos x="200" y="45"/>
                </a:cxn>
                <a:cxn ang="0">
                  <a:pos x="168" y="29"/>
                </a:cxn>
                <a:cxn ang="0">
                  <a:pos x="182" y="25"/>
                </a:cxn>
                <a:cxn ang="0">
                  <a:pos x="86" y="28"/>
                </a:cxn>
                <a:cxn ang="0">
                  <a:pos x="54" y="0"/>
                </a:cxn>
                <a:cxn ang="0">
                  <a:pos x="55" y="13"/>
                </a:cxn>
                <a:cxn ang="0">
                  <a:pos x="29" y="24"/>
                </a:cxn>
                <a:cxn ang="0">
                  <a:pos x="37" y="45"/>
                </a:cxn>
                <a:cxn ang="0">
                  <a:pos x="27" y="54"/>
                </a:cxn>
                <a:cxn ang="0">
                  <a:pos x="20" y="33"/>
                </a:cxn>
                <a:cxn ang="0">
                  <a:pos x="31" y="8"/>
                </a:cxn>
                <a:cxn ang="0">
                  <a:pos x="0" y="49"/>
                </a:cxn>
              </a:cxnLst>
              <a:rect l="0" t="0" r="r" b="b"/>
              <a:pathLst>
                <a:path w="220" h="186">
                  <a:moveTo>
                    <a:pt x="0" y="49"/>
                  </a:moveTo>
                  <a:lnTo>
                    <a:pt x="20" y="82"/>
                  </a:lnTo>
                  <a:lnTo>
                    <a:pt x="52" y="86"/>
                  </a:lnTo>
                  <a:lnTo>
                    <a:pt x="62" y="99"/>
                  </a:lnTo>
                  <a:lnTo>
                    <a:pt x="94" y="97"/>
                  </a:lnTo>
                  <a:lnTo>
                    <a:pt x="89" y="153"/>
                  </a:lnTo>
                  <a:lnTo>
                    <a:pt x="104" y="176"/>
                  </a:lnTo>
                  <a:lnTo>
                    <a:pt x="123" y="185"/>
                  </a:lnTo>
                  <a:lnTo>
                    <a:pt x="162" y="163"/>
                  </a:lnTo>
                  <a:lnTo>
                    <a:pt x="147" y="159"/>
                  </a:lnTo>
                  <a:lnTo>
                    <a:pt x="139" y="128"/>
                  </a:lnTo>
                  <a:lnTo>
                    <a:pt x="167" y="135"/>
                  </a:lnTo>
                  <a:lnTo>
                    <a:pt x="206" y="114"/>
                  </a:lnTo>
                  <a:lnTo>
                    <a:pt x="196" y="99"/>
                  </a:lnTo>
                  <a:lnTo>
                    <a:pt x="209" y="86"/>
                  </a:lnTo>
                  <a:lnTo>
                    <a:pt x="204" y="75"/>
                  </a:lnTo>
                  <a:lnTo>
                    <a:pt x="219" y="63"/>
                  </a:lnTo>
                  <a:lnTo>
                    <a:pt x="200" y="60"/>
                  </a:lnTo>
                  <a:lnTo>
                    <a:pt x="200" y="45"/>
                  </a:lnTo>
                  <a:lnTo>
                    <a:pt x="168" y="29"/>
                  </a:lnTo>
                  <a:lnTo>
                    <a:pt x="182" y="25"/>
                  </a:lnTo>
                  <a:lnTo>
                    <a:pt x="86" y="28"/>
                  </a:lnTo>
                  <a:lnTo>
                    <a:pt x="54" y="0"/>
                  </a:lnTo>
                  <a:lnTo>
                    <a:pt x="55" y="13"/>
                  </a:lnTo>
                  <a:lnTo>
                    <a:pt x="29" y="24"/>
                  </a:lnTo>
                  <a:lnTo>
                    <a:pt x="37" y="45"/>
                  </a:lnTo>
                  <a:lnTo>
                    <a:pt x="27" y="54"/>
                  </a:lnTo>
                  <a:lnTo>
                    <a:pt x="20" y="33"/>
                  </a:lnTo>
                  <a:lnTo>
                    <a:pt x="31" y="8"/>
                  </a:lnTo>
                  <a:lnTo>
                    <a:pt x="0" y="49"/>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p>
              <a:endParaRPr lang="en-US" dirty="0"/>
            </a:p>
          </p:txBody>
        </p:sp>
      </p:grpSp>
      <p:grpSp>
        <p:nvGrpSpPr>
          <p:cNvPr id="9" name="Group 690"/>
          <p:cNvGrpSpPr/>
          <p:nvPr/>
        </p:nvGrpSpPr>
        <p:grpSpPr>
          <a:xfrm>
            <a:off x="4021347" y="2572790"/>
            <a:ext cx="1455931" cy="1418084"/>
            <a:chOff x="3868729" y="3417673"/>
            <a:chExt cx="1735749" cy="1890779"/>
          </a:xfrm>
          <a:solidFill>
            <a:srgbClr val="90BDDB"/>
          </a:solidFill>
          <a:effectLst/>
        </p:grpSpPr>
        <p:sp>
          <p:nvSpPr>
            <p:cNvPr id="692" name="Freeform 6"/>
            <p:cNvSpPr>
              <a:spLocks/>
            </p:cNvSpPr>
            <p:nvPr/>
          </p:nvSpPr>
          <p:spPr bwMode="auto">
            <a:xfrm>
              <a:off x="4091097" y="3417673"/>
              <a:ext cx="515125" cy="496535"/>
            </a:xfrm>
            <a:custGeom>
              <a:avLst/>
              <a:gdLst/>
              <a:ahLst/>
              <a:cxnLst>
                <a:cxn ang="0">
                  <a:pos x="0" y="167"/>
                </a:cxn>
                <a:cxn ang="0">
                  <a:pos x="1" y="173"/>
                </a:cxn>
                <a:cxn ang="0">
                  <a:pos x="62" y="212"/>
                </a:cxn>
                <a:cxn ang="0">
                  <a:pos x="192" y="299"/>
                </a:cxn>
                <a:cxn ang="0">
                  <a:pos x="194" y="314"/>
                </a:cxn>
                <a:cxn ang="0">
                  <a:pos x="206" y="311"/>
                </a:cxn>
                <a:cxn ang="0">
                  <a:pos x="232" y="304"/>
                </a:cxn>
                <a:cxn ang="0">
                  <a:pos x="332" y="237"/>
                </a:cxn>
                <a:cxn ang="0">
                  <a:pos x="292" y="192"/>
                </a:cxn>
                <a:cxn ang="0">
                  <a:pos x="294" y="121"/>
                </a:cxn>
                <a:cxn ang="0">
                  <a:pos x="288" y="87"/>
                </a:cxn>
                <a:cxn ang="0">
                  <a:pos x="261" y="55"/>
                </a:cxn>
                <a:cxn ang="0">
                  <a:pos x="275" y="44"/>
                </a:cxn>
                <a:cxn ang="0">
                  <a:pos x="282" y="0"/>
                </a:cxn>
                <a:cxn ang="0">
                  <a:pos x="166" y="6"/>
                </a:cxn>
                <a:cxn ang="0">
                  <a:pos x="105" y="33"/>
                </a:cxn>
                <a:cxn ang="0">
                  <a:pos x="120" y="86"/>
                </a:cxn>
                <a:cxn ang="0">
                  <a:pos x="94" y="87"/>
                </a:cxn>
                <a:cxn ang="0">
                  <a:pos x="79" y="94"/>
                </a:cxn>
                <a:cxn ang="0">
                  <a:pos x="82" y="107"/>
                </a:cxn>
                <a:cxn ang="0">
                  <a:pos x="9" y="140"/>
                </a:cxn>
                <a:cxn ang="0">
                  <a:pos x="0" y="167"/>
                </a:cxn>
              </a:cxnLst>
              <a:rect l="0" t="0" r="r" b="b"/>
              <a:pathLst>
                <a:path w="333" h="315">
                  <a:moveTo>
                    <a:pt x="0" y="167"/>
                  </a:moveTo>
                  <a:lnTo>
                    <a:pt x="1" y="173"/>
                  </a:lnTo>
                  <a:lnTo>
                    <a:pt x="62" y="212"/>
                  </a:lnTo>
                  <a:lnTo>
                    <a:pt x="192" y="299"/>
                  </a:lnTo>
                  <a:lnTo>
                    <a:pt x="194" y="314"/>
                  </a:lnTo>
                  <a:lnTo>
                    <a:pt x="206" y="311"/>
                  </a:lnTo>
                  <a:lnTo>
                    <a:pt x="232" y="304"/>
                  </a:lnTo>
                  <a:lnTo>
                    <a:pt x="332" y="237"/>
                  </a:lnTo>
                  <a:lnTo>
                    <a:pt x="292" y="192"/>
                  </a:lnTo>
                  <a:lnTo>
                    <a:pt x="294" y="121"/>
                  </a:lnTo>
                  <a:lnTo>
                    <a:pt x="288" y="87"/>
                  </a:lnTo>
                  <a:lnTo>
                    <a:pt x="261" y="55"/>
                  </a:lnTo>
                  <a:lnTo>
                    <a:pt x="275" y="44"/>
                  </a:lnTo>
                  <a:lnTo>
                    <a:pt x="282" y="0"/>
                  </a:lnTo>
                  <a:lnTo>
                    <a:pt x="166" y="6"/>
                  </a:lnTo>
                  <a:lnTo>
                    <a:pt x="105" y="33"/>
                  </a:lnTo>
                  <a:lnTo>
                    <a:pt x="120" y="86"/>
                  </a:lnTo>
                  <a:lnTo>
                    <a:pt x="94" y="87"/>
                  </a:lnTo>
                  <a:lnTo>
                    <a:pt x="79" y="94"/>
                  </a:lnTo>
                  <a:lnTo>
                    <a:pt x="82" y="107"/>
                  </a:lnTo>
                  <a:lnTo>
                    <a:pt x="9" y="140"/>
                  </a:lnTo>
                  <a:lnTo>
                    <a:pt x="0" y="167"/>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3" name="Freeform 157"/>
            <p:cNvSpPr>
              <a:spLocks/>
            </p:cNvSpPr>
            <p:nvPr/>
          </p:nvSpPr>
          <p:spPr bwMode="auto">
            <a:xfrm>
              <a:off x="4497438" y="3417673"/>
              <a:ext cx="102385" cy="192366"/>
            </a:xfrm>
            <a:custGeom>
              <a:avLst/>
              <a:gdLst/>
              <a:ahLst/>
              <a:cxnLst>
                <a:cxn ang="0">
                  <a:pos x="0" y="56"/>
                </a:cxn>
                <a:cxn ang="0">
                  <a:pos x="13" y="45"/>
                </a:cxn>
                <a:cxn ang="0">
                  <a:pos x="20" y="1"/>
                </a:cxn>
                <a:cxn ang="0">
                  <a:pos x="60" y="0"/>
                </a:cxn>
                <a:cxn ang="0">
                  <a:pos x="50" y="14"/>
                </a:cxn>
                <a:cxn ang="0">
                  <a:pos x="62" y="33"/>
                </a:cxn>
                <a:cxn ang="0">
                  <a:pos x="39" y="56"/>
                </a:cxn>
                <a:cxn ang="0">
                  <a:pos x="65" y="71"/>
                </a:cxn>
                <a:cxn ang="0">
                  <a:pos x="32" y="122"/>
                </a:cxn>
                <a:cxn ang="0">
                  <a:pos x="27" y="88"/>
                </a:cxn>
                <a:cxn ang="0">
                  <a:pos x="0" y="56"/>
                </a:cxn>
              </a:cxnLst>
              <a:rect l="0" t="0" r="r" b="b"/>
              <a:pathLst>
                <a:path w="66" h="123">
                  <a:moveTo>
                    <a:pt x="0" y="56"/>
                  </a:moveTo>
                  <a:lnTo>
                    <a:pt x="13" y="45"/>
                  </a:lnTo>
                  <a:lnTo>
                    <a:pt x="20" y="1"/>
                  </a:lnTo>
                  <a:lnTo>
                    <a:pt x="60" y="0"/>
                  </a:lnTo>
                  <a:lnTo>
                    <a:pt x="50" y="14"/>
                  </a:lnTo>
                  <a:lnTo>
                    <a:pt x="62" y="33"/>
                  </a:lnTo>
                  <a:lnTo>
                    <a:pt x="39" y="56"/>
                  </a:lnTo>
                  <a:lnTo>
                    <a:pt x="65" y="71"/>
                  </a:lnTo>
                  <a:lnTo>
                    <a:pt x="32" y="122"/>
                  </a:lnTo>
                  <a:lnTo>
                    <a:pt x="27" y="88"/>
                  </a:lnTo>
                  <a:lnTo>
                    <a:pt x="0" y="56"/>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4" name="Freeform 182"/>
            <p:cNvSpPr>
              <a:spLocks/>
            </p:cNvSpPr>
            <p:nvPr/>
          </p:nvSpPr>
          <p:spPr bwMode="auto">
            <a:xfrm>
              <a:off x="4599823" y="4548852"/>
              <a:ext cx="323153" cy="317322"/>
            </a:xfrm>
            <a:custGeom>
              <a:avLst/>
              <a:gdLst/>
              <a:ahLst/>
              <a:cxnLst>
                <a:cxn ang="0">
                  <a:pos x="0" y="187"/>
                </a:cxn>
                <a:cxn ang="0">
                  <a:pos x="27" y="180"/>
                </a:cxn>
                <a:cxn ang="0">
                  <a:pos x="159" y="201"/>
                </a:cxn>
                <a:cxn ang="0">
                  <a:pos x="190" y="191"/>
                </a:cxn>
                <a:cxn ang="0">
                  <a:pos x="170" y="176"/>
                </a:cxn>
                <a:cxn ang="0">
                  <a:pos x="170" y="116"/>
                </a:cxn>
                <a:cxn ang="0">
                  <a:pos x="207" y="116"/>
                </a:cxn>
                <a:cxn ang="0">
                  <a:pos x="204" y="82"/>
                </a:cxn>
                <a:cxn ang="0">
                  <a:pos x="170" y="86"/>
                </a:cxn>
                <a:cxn ang="0">
                  <a:pos x="166" y="26"/>
                </a:cxn>
                <a:cxn ang="0">
                  <a:pos x="151" y="17"/>
                </a:cxn>
                <a:cxn ang="0">
                  <a:pos x="131" y="18"/>
                </a:cxn>
                <a:cxn ang="0">
                  <a:pos x="125" y="35"/>
                </a:cxn>
                <a:cxn ang="0">
                  <a:pos x="102" y="36"/>
                </a:cxn>
                <a:cxn ang="0">
                  <a:pos x="75" y="0"/>
                </a:cxn>
                <a:cxn ang="0">
                  <a:pos x="12" y="8"/>
                </a:cxn>
                <a:cxn ang="0">
                  <a:pos x="35" y="83"/>
                </a:cxn>
                <a:cxn ang="0">
                  <a:pos x="0" y="187"/>
                </a:cxn>
              </a:cxnLst>
              <a:rect l="0" t="0" r="r" b="b"/>
              <a:pathLst>
                <a:path w="208" h="202">
                  <a:moveTo>
                    <a:pt x="0" y="187"/>
                  </a:moveTo>
                  <a:lnTo>
                    <a:pt x="27" y="180"/>
                  </a:lnTo>
                  <a:lnTo>
                    <a:pt x="159" y="201"/>
                  </a:lnTo>
                  <a:lnTo>
                    <a:pt x="190" y="191"/>
                  </a:lnTo>
                  <a:lnTo>
                    <a:pt x="170" y="176"/>
                  </a:lnTo>
                  <a:lnTo>
                    <a:pt x="170" y="116"/>
                  </a:lnTo>
                  <a:lnTo>
                    <a:pt x="207" y="116"/>
                  </a:lnTo>
                  <a:lnTo>
                    <a:pt x="204" y="82"/>
                  </a:lnTo>
                  <a:lnTo>
                    <a:pt x="170" y="86"/>
                  </a:lnTo>
                  <a:lnTo>
                    <a:pt x="166" y="26"/>
                  </a:lnTo>
                  <a:lnTo>
                    <a:pt x="151" y="17"/>
                  </a:lnTo>
                  <a:lnTo>
                    <a:pt x="131" y="18"/>
                  </a:lnTo>
                  <a:lnTo>
                    <a:pt x="125" y="35"/>
                  </a:lnTo>
                  <a:lnTo>
                    <a:pt x="102" y="36"/>
                  </a:lnTo>
                  <a:lnTo>
                    <a:pt x="75" y="0"/>
                  </a:lnTo>
                  <a:lnTo>
                    <a:pt x="12" y="8"/>
                  </a:lnTo>
                  <a:lnTo>
                    <a:pt x="35" y="83"/>
                  </a:lnTo>
                  <a:lnTo>
                    <a:pt x="0" y="187"/>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5" name="Freeform 183"/>
            <p:cNvSpPr>
              <a:spLocks/>
            </p:cNvSpPr>
            <p:nvPr/>
          </p:nvSpPr>
          <p:spPr bwMode="auto">
            <a:xfrm>
              <a:off x="4609422" y="4519257"/>
              <a:ext cx="35195" cy="36171"/>
            </a:xfrm>
            <a:custGeom>
              <a:avLst/>
              <a:gdLst/>
              <a:ahLst/>
              <a:cxnLst>
                <a:cxn ang="0">
                  <a:pos x="0" y="6"/>
                </a:cxn>
                <a:cxn ang="0">
                  <a:pos x="8" y="22"/>
                </a:cxn>
                <a:cxn ang="0">
                  <a:pos x="21" y="0"/>
                </a:cxn>
                <a:cxn ang="0">
                  <a:pos x="0" y="6"/>
                </a:cxn>
              </a:cxnLst>
              <a:rect l="0" t="0" r="r" b="b"/>
              <a:pathLst>
                <a:path w="22" h="23">
                  <a:moveTo>
                    <a:pt x="0" y="6"/>
                  </a:moveTo>
                  <a:lnTo>
                    <a:pt x="8" y="22"/>
                  </a:lnTo>
                  <a:lnTo>
                    <a:pt x="21" y="0"/>
                  </a:lnTo>
                  <a:lnTo>
                    <a:pt x="0" y="6"/>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6" name="Freeform 184"/>
            <p:cNvSpPr>
              <a:spLocks/>
            </p:cNvSpPr>
            <p:nvPr/>
          </p:nvSpPr>
          <p:spPr bwMode="auto">
            <a:xfrm>
              <a:off x="4812592" y="4856309"/>
              <a:ext cx="236766" cy="240047"/>
            </a:xfrm>
            <a:custGeom>
              <a:avLst/>
              <a:gdLst/>
              <a:ahLst/>
              <a:cxnLst>
                <a:cxn ang="0">
                  <a:pos x="0" y="115"/>
                </a:cxn>
                <a:cxn ang="0">
                  <a:pos x="0" y="70"/>
                </a:cxn>
                <a:cxn ang="0">
                  <a:pos x="16" y="70"/>
                </a:cxn>
                <a:cxn ang="0">
                  <a:pos x="16" y="12"/>
                </a:cxn>
                <a:cxn ang="0">
                  <a:pos x="47" y="5"/>
                </a:cxn>
                <a:cxn ang="0">
                  <a:pos x="57" y="14"/>
                </a:cxn>
                <a:cxn ang="0">
                  <a:pos x="84" y="0"/>
                </a:cxn>
                <a:cxn ang="0">
                  <a:pos x="130" y="62"/>
                </a:cxn>
                <a:cxn ang="0">
                  <a:pos x="152" y="72"/>
                </a:cxn>
                <a:cxn ang="0">
                  <a:pos x="90" y="129"/>
                </a:cxn>
                <a:cxn ang="0">
                  <a:pos x="55" y="129"/>
                </a:cxn>
                <a:cxn ang="0">
                  <a:pos x="34" y="149"/>
                </a:cxn>
                <a:cxn ang="0">
                  <a:pos x="12" y="151"/>
                </a:cxn>
                <a:cxn ang="0">
                  <a:pos x="13" y="132"/>
                </a:cxn>
                <a:cxn ang="0">
                  <a:pos x="0" y="115"/>
                </a:cxn>
              </a:cxnLst>
              <a:rect l="0" t="0" r="r" b="b"/>
              <a:pathLst>
                <a:path w="153" h="152">
                  <a:moveTo>
                    <a:pt x="0" y="115"/>
                  </a:moveTo>
                  <a:lnTo>
                    <a:pt x="0" y="70"/>
                  </a:lnTo>
                  <a:lnTo>
                    <a:pt x="16" y="70"/>
                  </a:lnTo>
                  <a:lnTo>
                    <a:pt x="16" y="12"/>
                  </a:lnTo>
                  <a:lnTo>
                    <a:pt x="47" y="5"/>
                  </a:lnTo>
                  <a:lnTo>
                    <a:pt x="57" y="14"/>
                  </a:lnTo>
                  <a:lnTo>
                    <a:pt x="84" y="0"/>
                  </a:lnTo>
                  <a:lnTo>
                    <a:pt x="130" y="62"/>
                  </a:lnTo>
                  <a:lnTo>
                    <a:pt x="152" y="72"/>
                  </a:lnTo>
                  <a:lnTo>
                    <a:pt x="90" y="129"/>
                  </a:lnTo>
                  <a:lnTo>
                    <a:pt x="55" y="129"/>
                  </a:lnTo>
                  <a:lnTo>
                    <a:pt x="34" y="149"/>
                  </a:lnTo>
                  <a:lnTo>
                    <a:pt x="12" y="151"/>
                  </a:lnTo>
                  <a:lnTo>
                    <a:pt x="13" y="132"/>
                  </a:lnTo>
                  <a:lnTo>
                    <a:pt x="0" y="11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7" name="Freeform 185"/>
            <p:cNvSpPr>
              <a:spLocks/>
            </p:cNvSpPr>
            <p:nvPr/>
          </p:nvSpPr>
          <p:spPr bwMode="auto">
            <a:xfrm>
              <a:off x="5042959" y="4461712"/>
              <a:ext cx="46393" cy="50969"/>
            </a:xfrm>
            <a:custGeom>
              <a:avLst/>
              <a:gdLst/>
              <a:ahLst/>
              <a:cxnLst>
                <a:cxn ang="0">
                  <a:pos x="0" y="4"/>
                </a:cxn>
                <a:cxn ang="0">
                  <a:pos x="2" y="16"/>
                </a:cxn>
                <a:cxn ang="0">
                  <a:pos x="9" y="31"/>
                </a:cxn>
                <a:cxn ang="0">
                  <a:pos x="29" y="12"/>
                </a:cxn>
                <a:cxn ang="0">
                  <a:pos x="27" y="0"/>
                </a:cxn>
                <a:cxn ang="0">
                  <a:pos x="0" y="4"/>
                </a:cxn>
              </a:cxnLst>
              <a:rect l="0" t="0" r="r" b="b"/>
              <a:pathLst>
                <a:path w="30" h="32">
                  <a:moveTo>
                    <a:pt x="0" y="4"/>
                  </a:moveTo>
                  <a:lnTo>
                    <a:pt x="2" y="16"/>
                  </a:lnTo>
                  <a:lnTo>
                    <a:pt x="9" y="31"/>
                  </a:lnTo>
                  <a:lnTo>
                    <a:pt x="29" y="12"/>
                  </a:lnTo>
                  <a:lnTo>
                    <a:pt x="27" y="0"/>
                  </a:lnTo>
                  <a:lnTo>
                    <a:pt x="0" y="4"/>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8" name="Freeform 186"/>
            <p:cNvSpPr>
              <a:spLocks/>
            </p:cNvSpPr>
            <p:nvPr/>
          </p:nvSpPr>
          <p:spPr bwMode="auto">
            <a:xfrm>
              <a:off x="4521434" y="4076980"/>
              <a:ext cx="196772" cy="286083"/>
            </a:xfrm>
            <a:custGeom>
              <a:avLst/>
              <a:gdLst/>
              <a:ahLst/>
              <a:cxnLst>
                <a:cxn ang="0">
                  <a:pos x="0" y="129"/>
                </a:cxn>
                <a:cxn ang="0">
                  <a:pos x="17" y="95"/>
                </a:cxn>
                <a:cxn ang="0">
                  <a:pos x="48" y="99"/>
                </a:cxn>
                <a:cxn ang="0">
                  <a:pos x="81" y="28"/>
                </a:cxn>
                <a:cxn ang="0">
                  <a:pos x="98" y="16"/>
                </a:cxn>
                <a:cxn ang="0">
                  <a:pos x="92" y="2"/>
                </a:cxn>
                <a:cxn ang="0">
                  <a:pos x="100" y="0"/>
                </a:cxn>
                <a:cxn ang="0">
                  <a:pos x="112" y="43"/>
                </a:cxn>
                <a:cxn ang="0">
                  <a:pos x="92" y="51"/>
                </a:cxn>
                <a:cxn ang="0">
                  <a:pos x="115" y="86"/>
                </a:cxn>
                <a:cxn ang="0">
                  <a:pos x="100" y="128"/>
                </a:cxn>
                <a:cxn ang="0">
                  <a:pos x="126" y="159"/>
                </a:cxn>
                <a:cxn ang="0">
                  <a:pos x="123" y="181"/>
                </a:cxn>
                <a:cxn ang="0">
                  <a:pos x="79" y="171"/>
                </a:cxn>
                <a:cxn ang="0">
                  <a:pos x="47" y="171"/>
                </a:cxn>
                <a:cxn ang="0">
                  <a:pos x="20" y="171"/>
                </a:cxn>
                <a:cxn ang="0">
                  <a:pos x="18" y="141"/>
                </a:cxn>
                <a:cxn ang="0">
                  <a:pos x="0" y="129"/>
                </a:cxn>
              </a:cxnLst>
              <a:rect l="0" t="0" r="r" b="b"/>
              <a:pathLst>
                <a:path w="127" h="182">
                  <a:moveTo>
                    <a:pt x="0" y="129"/>
                  </a:moveTo>
                  <a:lnTo>
                    <a:pt x="17" y="95"/>
                  </a:lnTo>
                  <a:lnTo>
                    <a:pt x="48" y="99"/>
                  </a:lnTo>
                  <a:lnTo>
                    <a:pt x="81" y="28"/>
                  </a:lnTo>
                  <a:lnTo>
                    <a:pt x="98" y="16"/>
                  </a:lnTo>
                  <a:lnTo>
                    <a:pt x="92" y="2"/>
                  </a:lnTo>
                  <a:lnTo>
                    <a:pt x="100" y="0"/>
                  </a:lnTo>
                  <a:lnTo>
                    <a:pt x="112" y="43"/>
                  </a:lnTo>
                  <a:lnTo>
                    <a:pt x="92" y="51"/>
                  </a:lnTo>
                  <a:lnTo>
                    <a:pt x="115" y="86"/>
                  </a:lnTo>
                  <a:lnTo>
                    <a:pt x="100" y="128"/>
                  </a:lnTo>
                  <a:lnTo>
                    <a:pt x="126" y="159"/>
                  </a:lnTo>
                  <a:lnTo>
                    <a:pt x="123" y="181"/>
                  </a:lnTo>
                  <a:lnTo>
                    <a:pt x="79" y="171"/>
                  </a:lnTo>
                  <a:lnTo>
                    <a:pt x="47" y="171"/>
                  </a:lnTo>
                  <a:lnTo>
                    <a:pt x="20" y="171"/>
                  </a:lnTo>
                  <a:lnTo>
                    <a:pt x="18" y="141"/>
                  </a:lnTo>
                  <a:lnTo>
                    <a:pt x="0" y="129"/>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699" name="Freeform 187"/>
            <p:cNvSpPr>
              <a:spLocks/>
            </p:cNvSpPr>
            <p:nvPr/>
          </p:nvSpPr>
          <p:spPr bwMode="auto">
            <a:xfrm>
              <a:off x="4676612" y="4121372"/>
              <a:ext cx="331152" cy="208808"/>
            </a:xfrm>
            <a:custGeom>
              <a:avLst/>
              <a:gdLst/>
              <a:ahLst/>
              <a:cxnLst>
                <a:cxn ang="0">
                  <a:pos x="0" y="99"/>
                </a:cxn>
                <a:cxn ang="0">
                  <a:pos x="14" y="58"/>
                </a:cxn>
                <a:cxn ang="0">
                  <a:pos x="67" y="47"/>
                </a:cxn>
                <a:cxn ang="0">
                  <a:pos x="72" y="33"/>
                </a:cxn>
                <a:cxn ang="0">
                  <a:pos x="97" y="29"/>
                </a:cxn>
                <a:cxn ang="0">
                  <a:pos x="133" y="0"/>
                </a:cxn>
                <a:cxn ang="0">
                  <a:pos x="145" y="35"/>
                </a:cxn>
                <a:cxn ang="0">
                  <a:pos x="172" y="47"/>
                </a:cxn>
                <a:cxn ang="0">
                  <a:pos x="213" y="94"/>
                </a:cxn>
                <a:cxn ang="0">
                  <a:pos x="113" y="108"/>
                </a:cxn>
                <a:cxn ang="0">
                  <a:pos x="82" y="94"/>
                </a:cxn>
                <a:cxn ang="0">
                  <a:pos x="67" y="118"/>
                </a:cxn>
                <a:cxn ang="0">
                  <a:pos x="39" y="118"/>
                </a:cxn>
                <a:cxn ang="0">
                  <a:pos x="25" y="131"/>
                </a:cxn>
                <a:cxn ang="0">
                  <a:pos x="0" y="99"/>
                </a:cxn>
              </a:cxnLst>
              <a:rect l="0" t="0" r="r" b="b"/>
              <a:pathLst>
                <a:path w="214" h="132">
                  <a:moveTo>
                    <a:pt x="0" y="99"/>
                  </a:moveTo>
                  <a:lnTo>
                    <a:pt x="14" y="58"/>
                  </a:lnTo>
                  <a:lnTo>
                    <a:pt x="67" y="47"/>
                  </a:lnTo>
                  <a:lnTo>
                    <a:pt x="72" y="33"/>
                  </a:lnTo>
                  <a:lnTo>
                    <a:pt x="97" y="29"/>
                  </a:lnTo>
                  <a:lnTo>
                    <a:pt x="133" y="0"/>
                  </a:lnTo>
                  <a:lnTo>
                    <a:pt x="145" y="35"/>
                  </a:lnTo>
                  <a:lnTo>
                    <a:pt x="172" y="47"/>
                  </a:lnTo>
                  <a:lnTo>
                    <a:pt x="213" y="94"/>
                  </a:lnTo>
                  <a:lnTo>
                    <a:pt x="113" y="108"/>
                  </a:lnTo>
                  <a:lnTo>
                    <a:pt x="82" y="94"/>
                  </a:lnTo>
                  <a:lnTo>
                    <a:pt x="67" y="118"/>
                  </a:lnTo>
                  <a:lnTo>
                    <a:pt x="39" y="118"/>
                  </a:lnTo>
                  <a:lnTo>
                    <a:pt x="25" y="131"/>
                  </a:lnTo>
                  <a:lnTo>
                    <a:pt x="0" y="99"/>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0" name="Freeform 188"/>
            <p:cNvSpPr>
              <a:spLocks/>
            </p:cNvSpPr>
            <p:nvPr/>
          </p:nvSpPr>
          <p:spPr bwMode="auto">
            <a:xfrm>
              <a:off x="4646216" y="3794185"/>
              <a:ext cx="271961" cy="420904"/>
            </a:xfrm>
            <a:custGeom>
              <a:avLst/>
              <a:gdLst/>
              <a:ahLst/>
              <a:cxnLst>
                <a:cxn ang="0">
                  <a:pos x="0" y="152"/>
                </a:cxn>
                <a:cxn ang="0">
                  <a:pos x="25" y="166"/>
                </a:cxn>
                <a:cxn ang="0">
                  <a:pos x="18" y="179"/>
                </a:cxn>
                <a:cxn ang="0">
                  <a:pos x="31" y="222"/>
                </a:cxn>
                <a:cxn ang="0">
                  <a:pos x="10" y="230"/>
                </a:cxn>
                <a:cxn ang="0">
                  <a:pos x="33" y="266"/>
                </a:cxn>
                <a:cxn ang="0">
                  <a:pos x="86" y="255"/>
                </a:cxn>
                <a:cxn ang="0">
                  <a:pos x="91" y="241"/>
                </a:cxn>
                <a:cxn ang="0">
                  <a:pos x="116" y="237"/>
                </a:cxn>
                <a:cxn ang="0">
                  <a:pos x="152" y="207"/>
                </a:cxn>
                <a:cxn ang="0">
                  <a:pos x="138" y="175"/>
                </a:cxn>
                <a:cxn ang="0">
                  <a:pos x="156" y="132"/>
                </a:cxn>
                <a:cxn ang="0">
                  <a:pos x="174" y="128"/>
                </a:cxn>
                <a:cxn ang="0">
                  <a:pos x="174" y="67"/>
                </a:cxn>
                <a:cxn ang="0">
                  <a:pos x="43" y="0"/>
                </a:cxn>
                <a:cxn ang="0">
                  <a:pos x="26" y="6"/>
                </a:cxn>
                <a:cxn ang="0">
                  <a:pos x="26" y="33"/>
                </a:cxn>
                <a:cxn ang="0">
                  <a:pos x="43" y="51"/>
                </a:cxn>
                <a:cxn ang="0">
                  <a:pos x="33" y="109"/>
                </a:cxn>
                <a:cxn ang="0">
                  <a:pos x="0" y="152"/>
                </a:cxn>
              </a:cxnLst>
              <a:rect l="0" t="0" r="r" b="b"/>
              <a:pathLst>
                <a:path w="175" h="267">
                  <a:moveTo>
                    <a:pt x="0" y="152"/>
                  </a:moveTo>
                  <a:lnTo>
                    <a:pt x="25" y="166"/>
                  </a:lnTo>
                  <a:lnTo>
                    <a:pt x="18" y="179"/>
                  </a:lnTo>
                  <a:lnTo>
                    <a:pt x="31" y="222"/>
                  </a:lnTo>
                  <a:lnTo>
                    <a:pt x="10" y="230"/>
                  </a:lnTo>
                  <a:lnTo>
                    <a:pt x="33" y="266"/>
                  </a:lnTo>
                  <a:lnTo>
                    <a:pt x="86" y="255"/>
                  </a:lnTo>
                  <a:lnTo>
                    <a:pt x="91" y="241"/>
                  </a:lnTo>
                  <a:lnTo>
                    <a:pt x="116" y="237"/>
                  </a:lnTo>
                  <a:lnTo>
                    <a:pt x="152" y="207"/>
                  </a:lnTo>
                  <a:lnTo>
                    <a:pt x="138" y="175"/>
                  </a:lnTo>
                  <a:lnTo>
                    <a:pt x="156" y="132"/>
                  </a:lnTo>
                  <a:lnTo>
                    <a:pt x="174" y="128"/>
                  </a:lnTo>
                  <a:lnTo>
                    <a:pt x="174" y="67"/>
                  </a:lnTo>
                  <a:lnTo>
                    <a:pt x="43" y="0"/>
                  </a:lnTo>
                  <a:lnTo>
                    <a:pt x="26" y="6"/>
                  </a:lnTo>
                  <a:lnTo>
                    <a:pt x="26" y="33"/>
                  </a:lnTo>
                  <a:lnTo>
                    <a:pt x="43" y="51"/>
                  </a:lnTo>
                  <a:lnTo>
                    <a:pt x="33" y="109"/>
                  </a:lnTo>
                  <a:lnTo>
                    <a:pt x="0" y="152"/>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1" name="Freeform 189"/>
            <p:cNvSpPr>
              <a:spLocks/>
            </p:cNvSpPr>
            <p:nvPr/>
          </p:nvSpPr>
          <p:spPr bwMode="auto">
            <a:xfrm>
              <a:off x="4591824" y="4307161"/>
              <a:ext cx="190372" cy="223605"/>
            </a:xfrm>
            <a:custGeom>
              <a:avLst/>
              <a:gdLst/>
              <a:ahLst/>
              <a:cxnLst>
                <a:cxn ang="0">
                  <a:pos x="0" y="123"/>
                </a:cxn>
                <a:cxn ang="0">
                  <a:pos x="12" y="141"/>
                </a:cxn>
                <a:cxn ang="0">
                  <a:pos x="29" y="135"/>
                </a:cxn>
                <a:cxn ang="0">
                  <a:pos x="53" y="136"/>
                </a:cxn>
                <a:cxn ang="0">
                  <a:pos x="76" y="122"/>
                </a:cxn>
                <a:cxn ang="0">
                  <a:pos x="83" y="93"/>
                </a:cxn>
                <a:cxn ang="0">
                  <a:pos x="107" y="70"/>
                </a:cxn>
                <a:cxn ang="0">
                  <a:pos x="122" y="0"/>
                </a:cxn>
                <a:cxn ang="0">
                  <a:pos x="93" y="0"/>
                </a:cxn>
                <a:cxn ang="0">
                  <a:pos x="80" y="12"/>
                </a:cxn>
                <a:cxn ang="0">
                  <a:pos x="77" y="33"/>
                </a:cxn>
                <a:cxn ang="0">
                  <a:pos x="34" y="24"/>
                </a:cxn>
                <a:cxn ang="0">
                  <a:pos x="33" y="39"/>
                </a:cxn>
                <a:cxn ang="0">
                  <a:pos x="50" y="40"/>
                </a:cxn>
                <a:cxn ang="0">
                  <a:pos x="45" y="96"/>
                </a:cxn>
                <a:cxn ang="0">
                  <a:pos x="24" y="89"/>
                </a:cxn>
                <a:cxn ang="0">
                  <a:pos x="0" y="123"/>
                </a:cxn>
              </a:cxnLst>
              <a:rect l="0" t="0" r="r" b="b"/>
              <a:pathLst>
                <a:path w="123" h="142">
                  <a:moveTo>
                    <a:pt x="0" y="123"/>
                  </a:moveTo>
                  <a:lnTo>
                    <a:pt x="12" y="141"/>
                  </a:lnTo>
                  <a:lnTo>
                    <a:pt x="29" y="135"/>
                  </a:lnTo>
                  <a:lnTo>
                    <a:pt x="53" y="136"/>
                  </a:lnTo>
                  <a:lnTo>
                    <a:pt x="76" y="122"/>
                  </a:lnTo>
                  <a:lnTo>
                    <a:pt x="83" y="93"/>
                  </a:lnTo>
                  <a:lnTo>
                    <a:pt x="107" y="70"/>
                  </a:lnTo>
                  <a:lnTo>
                    <a:pt x="122" y="0"/>
                  </a:lnTo>
                  <a:lnTo>
                    <a:pt x="93" y="0"/>
                  </a:lnTo>
                  <a:lnTo>
                    <a:pt x="80" y="12"/>
                  </a:lnTo>
                  <a:lnTo>
                    <a:pt x="77" y="33"/>
                  </a:lnTo>
                  <a:lnTo>
                    <a:pt x="34" y="24"/>
                  </a:lnTo>
                  <a:lnTo>
                    <a:pt x="33" y="39"/>
                  </a:lnTo>
                  <a:lnTo>
                    <a:pt x="50" y="40"/>
                  </a:lnTo>
                  <a:lnTo>
                    <a:pt x="45" y="96"/>
                  </a:lnTo>
                  <a:lnTo>
                    <a:pt x="24" y="89"/>
                  </a:lnTo>
                  <a:lnTo>
                    <a:pt x="0" y="123"/>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2" name="Freeform 190"/>
            <p:cNvSpPr>
              <a:spLocks/>
            </p:cNvSpPr>
            <p:nvPr/>
          </p:nvSpPr>
          <p:spPr bwMode="auto">
            <a:xfrm>
              <a:off x="4619020" y="4269346"/>
              <a:ext cx="479931" cy="468584"/>
            </a:xfrm>
            <a:custGeom>
              <a:avLst/>
              <a:gdLst/>
              <a:ahLst/>
              <a:cxnLst>
                <a:cxn ang="0">
                  <a:pos x="0" y="176"/>
                </a:cxn>
                <a:cxn ang="0">
                  <a:pos x="0" y="184"/>
                </a:cxn>
                <a:cxn ang="0">
                  <a:pos x="63" y="176"/>
                </a:cxn>
                <a:cxn ang="0">
                  <a:pos x="90" y="213"/>
                </a:cxn>
                <a:cxn ang="0">
                  <a:pos x="113" y="211"/>
                </a:cxn>
                <a:cxn ang="0">
                  <a:pos x="118" y="195"/>
                </a:cxn>
                <a:cxn ang="0">
                  <a:pos x="138" y="194"/>
                </a:cxn>
                <a:cxn ang="0">
                  <a:pos x="153" y="203"/>
                </a:cxn>
                <a:cxn ang="0">
                  <a:pos x="157" y="263"/>
                </a:cxn>
                <a:cxn ang="0">
                  <a:pos x="191" y="259"/>
                </a:cxn>
                <a:cxn ang="0">
                  <a:pos x="284" y="297"/>
                </a:cxn>
                <a:cxn ang="0">
                  <a:pos x="283" y="279"/>
                </a:cxn>
                <a:cxn ang="0">
                  <a:pos x="265" y="272"/>
                </a:cxn>
                <a:cxn ang="0">
                  <a:pos x="268" y="229"/>
                </a:cxn>
                <a:cxn ang="0">
                  <a:pos x="298" y="214"/>
                </a:cxn>
                <a:cxn ang="0">
                  <a:pos x="279" y="186"/>
                </a:cxn>
                <a:cxn ang="0">
                  <a:pos x="276" y="137"/>
                </a:cxn>
                <a:cxn ang="0">
                  <a:pos x="273" y="125"/>
                </a:cxn>
                <a:cxn ang="0">
                  <a:pos x="284" y="103"/>
                </a:cxn>
                <a:cxn ang="0">
                  <a:pos x="298" y="63"/>
                </a:cxn>
                <a:cxn ang="0">
                  <a:pos x="309" y="48"/>
                </a:cxn>
                <a:cxn ang="0">
                  <a:pos x="303" y="24"/>
                </a:cxn>
                <a:cxn ang="0">
                  <a:pos x="249" y="0"/>
                </a:cxn>
                <a:cxn ang="0">
                  <a:pos x="149" y="13"/>
                </a:cxn>
                <a:cxn ang="0">
                  <a:pos x="118" y="0"/>
                </a:cxn>
                <a:cxn ang="0">
                  <a:pos x="103" y="24"/>
                </a:cxn>
                <a:cxn ang="0">
                  <a:pos x="89" y="94"/>
                </a:cxn>
                <a:cxn ang="0">
                  <a:pos x="64" y="117"/>
                </a:cxn>
                <a:cxn ang="0">
                  <a:pos x="58" y="145"/>
                </a:cxn>
                <a:cxn ang="0">
                  <a:pos x="35" y="160"/>
                </a:cxn>
                <a:cxn ang="0">
                  <a:pos x="10" y="159"/>
                </a:cxn>
                <a:cxn ang="0">
                  <a:pos x="0" y="176"/>
                </a:cxn>
              </a:cxnLst>
              <a:rect l="0" t="0" r="r" b="b"/>
              <a:pathLst>
                <a:path w="310" h="298">
                  <a:moveTo>
                    <a:pt x="0" y="176"/>
                  </a:moveTo>
                  <a:lnTo>
                    <a:pt x="0" y="184"/>
                  </a:lnTo>
                  <a:lnTo>
                    <a:pt x="63" y="176"/>
                  </a:lnTo>
                  <a:lnTo>
                    <a:pt x="90" y="213"/>
                  </a:lnTo>
                  <a:lnTo>
                    <a:pt x="113" y="211"/>
                  </a:lnTo>
                  <a:lnTo>
                    <a:pt x="118" y="195"/>
                  </a:lnTo>
                  <a:lnTo>
                    <a:pt x="138" y="194"/>
                  </a:lnTo>
                  <a:lnTo>
                    <a:pt x="153" y="203"/>
                  </a:lnTo>
                  <a:lnTo>
                    <a:pt x="157" y="263"/>
                  </a:lnTo>
                  <a:lnTo>
                    <a:pt x="191" y="259"/>
                  </a:lnTo>
                  <a:lnTo>
                    <a:pt x="284" y="297"/>
                  </a:lnTo>
                  <a:lnTo>
                    <a:pt x="283" y="279"/>
                  </a:lnTo>
                  <a:lnTo>
                    <a:pt x="265" y="272"/>
                  </a:lnTo>
                  <a:lnTo>
                    <a:pt x="268" y="229"/>
                  </a:lnTo>
                  <a:lnTo>
                    <a:pt x="298" y="214"/>
                  </a:lnTo>
                  <a:lnTo>
                    <a:pt x="279" y="186"/>
                  </a:lnTo>
                  <a:lnTo>
                    <a:pt x="276" y="137"/>
                  </a:lnTo>
                  <a:lnTo>
                    <a:pt x="273" y="125"/>
                  </a:lnTo>
                  <a:lnTo>
                    <a:pt x="284" y="103"/>
                  </a:lnTo>
                  <a:lnTo>
                    <a:pt x="298" y="63"/>
                  </a:lnTo>
                  <a:lnTo>
                    <a:pt x="309" y="48"/>
                  </a:lnTo>
                  <a:lnTo>
                    <a:pt x="303" y="24"/>
                  </a:lnTo>
                  <a:lnTo>
                    <a:pt x="249" y="0"/>
                  </a:lnTo>
                  <a:lnTo>
                    <a:pt x="149" y="13"/>
                  </a:lnTo>
                  <a:lnTo>
                    <a:pt x="118" y="0"/>
                  </a:lnTo>
                  <a:lnTo>
                    <a:pt x="103" y="24"/>
                  </a:lnTo>
                  <a:lnTo>
                    <a:pt x="89" y="94"/>
                  </a:lnTo>
                  <a:lnTo>
                    <a:pt x="64" y="117"/>
                  </a:lnTo>
                  <a:lnTo>
                    <a:pt x="58" y="145"/>
                  </a:lnTo>
                  <a:lnTo>
                    <a:pt x="35" y="160"/>
                  </a:lnTo>
                  <a:lnTo>
                    <a:pt x="10" y="159"/>
                  </a:lnTo>
                  <a:lnTo>
                    <a:pt x="0" y="176"/>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3" name="Freeform 192"/>
            <p:cNvSpPr>
              <a:spLocks/>
            </p:cNvSpPr>
            <p:nvPr/>
          </p:nvSpPr>
          <p:spPr bwMode="auto">
            <a:xfrm>
              <a:off x="4331062" y="4085200"/>
              <a:ext cx="71990" cy="156195"/>
            </a:xfrm>
            <a:custGeom>
              <a:avLst/>
              <a:gdLst/>
              <a:ahLst/>
              <a:cxnLst>
                <a:cxn ang="0">
                  <a:pos x="0" y="22"/>
                </a:cxn>
                <a:cxn ang="0">
                  <a:pos x="17" y="98"/>
                </a:cxn>
                <a:cxn ang="0">
                  <a:pos x="32" y="98"/>
                </a:cxn>
                <a:cxn ang="0">
                  <a:pos x="45" y="10"/>
                </a:cxn>
                <a:cxn ang="0">
                  <a:pos x="32" y="0"/>
                </a:cxn>
                <a:cxn ang="0">
                  <a:pos x="24" y="6"/>
                </a:cxn>
                <a:cxn ang="0">
                  <a:pos x="0" y="22"/>
                </a:cxn>
              </a:cxnLst>
              <a:rect l="0" t="0" r="r" b="b"/>
              <a:pathLst>
                <a:path w="46" h="99">
                  <a:moveTo>
                    <a:pt x="0" y="22"/>
                  </a:moveTo>
                  <a:lnTo>
                    <a:pt x="17" y="98"/>
                  </a:lnTo>
                  <a:lnTo>
                    <a:pt x="32" y="98"/>
                  </a:lnTo>
                  <a:lnTo>
                    <a:pt x="45" y="10"/>
                  </a:lnTo>
                  <a:lnTo>
                    <a:pt x="32" y="0"/>
                  </a:lnTo>
                  <a:lnTo>
                    <a:pt x="24" y="6"/>
                  </a:lnTo>
                  <a:lnTo>
                    <a:pt x="0" y="22"/>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4" name="Freeform 193"/>
            <p:cNvSpPr>
              <a:spLocks/>
            </p:cNvSpPr>
            <p:nvPr/>
          </p:nvSpPr>
          <p:spPr bwMode="auto">
            <a:xfrm>
              <a:off x="4550230" y="4346621"/>
              <a:ext cx="46393" cy="34527"/>
            </a:xfrm>
            <a:custGeom>
              <a:avLst/>
              <a:gdLst/>
              <a:ahLst/>
              <a:cxnLst>
                <a:cxn ang="0">
                  <a:pos x="0" y="21"/>
                </a:cxn>
                <a:cxn ang="0">
                  <a:pos x="2" y="0"/>
                </a:cxn>
                <a:cxn ang="0">
                  <a:pos x="29" y="0"/>
                </a:cxn>
                <a:cxn ang="0">
                  <a:pos x="29" y="18"/>
                </a:cxn>
                <a:cxn ang="0">
                  <a:pos x="0" y="21"/>
                </a:cxn>
              </a:cxnLst>
              <a:rect l="0" t="0" r="r" b="b"/>
              <a:pathLst>
                <a:path w="30" h="22">
                  <a:moveTo>
                    <a:pt x="0" y="21"/>
                  </a:moveTo>
                  <a:lnTo>
                    <a:pt x="2" y="0"/>
                  </a:lnTo>
                  <a:lnTo>
                    <a:pt x="29" y="0"/>
                  </a:lnTo>
                  <a:lnTo>
                    <a:pt x="29" y="18"/>
                  </a:lnTo>
                  <a:lnTo>
                    <a:pt x="0" y="21"/>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5" name="Freeform 194"/>
            <p:cNvSpPr>
              <a:spLocks/>
            </p:cNvSpPr>
            <p:nvPr/>
          </p:nvSpPr>
          <p:spPr bwMode="auto">
            <a:xfrm>
              <a:off x="5142144" y="3938870"/>
              <a:ext cx="380745" cy="374868"/>
            </a:xfrm>
            <a:custGeom>
              <a:avLst/>
              <a:gdLst/>
              <a:ahLst/>
              <a:cxnLst>
                <a:cxn ang="0">
                  <a:pos x="0" y="165"/>
                </a:cxn>
                <a:cxn ang="0">
                  <a:pos x="18" y="153"/>
                </a:cxn>
                <a:cxn ang="0">
                  <a:pos x="20" y="123"/>
                </a:cxn>
                <a:cxn ang="0">
                  <a:pos x="52" y="84"/>
                </a:cxn>
                <a:cxn ang="0">
                  <a:pos x="64" y="14"/>
                </a:cxn>
                <a:cxn ang="0">
                  <a:pos x="90" y="0"/>
                </a:cxn>
                <a:cxn ang="0">
                  <a:pos x="109" y="47"/>
                </a:cxn>
                <a:cxn ang="0">
                  <a:pos x="162" y="87"/>
                </a:cxn>
                <a:cxn ang="0">
                  <a:pos x="144" y="111"/>
                </a:cxn>
                <a:cxn ang="0">
                  <a:pos x="161" y="117"/>
                </a:cxn>
                <a:cxn ang="0">
                  <a:pos x="181" y="146"/>
                </a:cxn>
                <a:cxn ang="0">
                  <a:pos x="245" y="162"/>
                </a:cxn>
                <a:cxn ang="0">
                  <a:pos x="195" y="211"/>
                </a:cxn>
                <a:cxn ang="0">
                  <a:pos x="145" y="230"/>
                </a:cxn>
                <a:cxn ang="0">
                  <a:pos x="98" y="237"/>
                </a:cxn>
                <a:cxn ang="0">
                  <a:pos x="47" y="219"/>
                </a:cxn>
                <a:cxn ang="0">
                  <a:pos x="28" y="184"/>
                </a:cxn>
                <a:cxn ang="0">
                  <a:pos x="0" y="165"/>
                </a:cxn>
              </a:cxnLst>
              <a:rect l="0" t="0" r="r" b="b"/>
              <a:pathLst>
                <a:path w="246" h="238">
                  <a:moveTo>
                    <a:pt x="0" y="165"/>
                  </a:moveTo>
                  <a:lnTo>
                    <a:pt x="18" y="153"/>
                  </a:lnTo>
                  <a:lnTo>
                    <a:pt x="20" y="123"/>
                  </a:lnTo>
                  <a:lnTo>
                    <a:pt x="52" y="84"/>
                  </a:lnTo>
                  <a:lnTo>
                    <a:pt x="64" y="14"/>
                  </a:lnTo>
                  <a:lnTo>
                    <a:pt x="90" y="0"/>
                  </a:lnTo>
                  <a:lnTo>
                    <a:pt x="109" y="47"/>
                  </a:lnTo>
                  <a:lnTo>
                    <a:pt x="162" y="87"/>
                  </a:lnTo>
                  <a:lnTo>
                    <a:pt x="144" y="111"/>
                  </a:lnTo>
                  <a:lnTo>
                    <a:pt x="161" y="117"/>
                  </a:lnTo>
                  <a:lnTo>
                    <a:pt x="181" y="146"/>
                  </a:lnTo>
                  <a:lnTo>
                    <a:pt x="245" y="162"/>
                  </a:lnTo>
                  <a:lnTo>
                    <a:pt x="195" y="211"/>
                  </a:lnTo>
                  <a:lnTo>
                    <a:pt x="145" y="230"/>
                  </a:lnTo>
                  <a:lnTo>
                    <a:pt x="98" y="237"/>
                  </a:lnTo>
                  <a:lnTo>
                    <a:pt x="47" y="219"/>
                  </a:lnTo>
                  <a:lnTo>
                    <a:pt x="28" y="184"/>
                  </a:lnTo>
                  <a:lnTo>
                    <a:pt x="0" y="16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6" name="Freeform 196"/>
            <p:cNvSpPr>
              <a:spLocks/>
            </p:cNvSpPr>
            <p:nvPr/>
          </p:nvSpPr>
          <p:spPr bwMode="auto">
            <a:xfrm>
              <a:off x="4529433" y="4346621"/>
              <a:ext cx="142379" cy="156195"/>
            </a:xfrm>
            <a:custGeom>
              <a:avLst/>
              <a:gdLst/>
              <a:ahLst/>
              <a:cxnLst>
                <a:cxn ang="0">
                  <a:pos x="0" y="45"/>
                </a:cxn>
                <a:cxn ang="0">
                  <a:pos x="9" y="30"/>
                </a:cxn>
                <a:cxn ang="0">
                  <a:pos x="16" y="32"/>
                </a:cxn>
                <a:cxn ang="0">
                  <a:pos x="12" y="18"/>
                </a:cxn>
                <a:cxn ang="0">
                  <a:pos x="42" y="16"/>
                </a:cxn>
                <a:cxn ang="0">
                  <a:pos x="42" y="0"/>
                </a:cxn>
                <a:cxn ang="0">
                  <a:pos x="74" y="0"/>
                </a:cxn>
                <a:cxn ang="0">
                  <a:pos x="73" y="14"/>
                </a:cxn>
                <a:cxn ang="0">
                  <a:pos x="91" y="16"/>
                </a:cxn>
                <a:cxn ang="0">
                  <a:pos x="85" y="71"/>
                </a:cxn>
                <a:cxn ang="0">
                  <a:pos x="63" y="64"/>
                </a:cxn>
                <a:cxn ang="0">
                  <a:pos x="39" y="98"/>
                </a:cxn>
                <a:cxn ang="0">
                  <a:pos x="0" y="45"/>
                </a:cxn>
              </a:cxnLst>
              <a:rect l="0" t="0" r="r" b="b"/>
              <a:pathLst>
                <a:path w="92" h="99">
                  <a:moveTo>
                    <a:pt x="0" y="45"/>
                  </a:moveTo>
                  <a:lnTo>
                    <a:pt x="9" y="30"/>
                  </a:lnTo>
                  <a:lnTo>
                    <a:pt x="16" y="32"/>
                  </a:lnTo>
                  <a:lnTo>
                    <a:pt x="12" y="18"/>
                  </a:lnTo>
                  <a:lnTo>
                    <a:pt x="42" y="16"/>
                  </a:lnTo>
                  <a:lnTo>
                    <a:pt x="42" y="0"/>
                  </a:lnTo>
                  <a:lnTo>
                    <a:pt x="74" y="0"/>
                  </a:lnTo>
                  <a:lnTo>
                    <a:pt x="73" y="14"/>
                  </a:lnTo>
                  <a:lnTo>
                    <a:pt x="91" y="16"/>
                  </a:lnTo>
                  <a:lnTo>
                    <a:pt x="85" y="71"/>
                  </a:lnTo>
                  <a:lnTo>
                    <a:pt x="63" y="64"/>
                  </a:lnTo>
                  <a:lnTo>
                    <a:pt x="39" y="98"/>
                  </a:lnTo>
                  <a:lnTo>
                    <a:pt x="0" y="4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7" name="Freeform 197"/>
            <p:cNvSpPr>
              <a:spLocks/>
            </p:cNvSpPr>
            <p:nvPr/>
          </p:nvSpPr>
          <p:spPr bwMode="auto">
            <a:xfrm>
              <a:off x="3887926" y="4053961"/>
              <a:ext cx="75189" cy="34527"/>
            </a:xfrm>
            <a:custGeom>
              <a:avLst/>
              <a:gdLst/>
              <a:ahLst/>
              <a:cxnLst>
                <a:cxn ang="0">
                  <a:pos x="0" y="21"/>
                </a:cxn>
                <a:cxn ang="0">
                  <a:pos x="2" y="0"/>
                </a:cxn>
                <a:cxn ang="0">
                  <a:pos x="48" y="6"/>
                </a:cxn>
                <a:cxn ang="0">
                  <a:pos x="0" y="21"/>
                </a:cxn>
              </a:cxnLst>
              <a:rect l="0" t="0" r="r" b="b"/>
              <a:pathLst>
                <a:path w="49" h="22">
                  <a:moveTo>
                    <a:pt x="0" y="21"/>
                  </a:moveTo>
                  <a:lnTo>
                    <a:pt x="2" y="0"/>
                  </a:lnTo>
                  <a:lnTo>
                    <a:pt x="48" y="6"/>
                  </a:lnTo>
                  <a:lnTo>
                    <a:pt x="0" y="21"/>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8" name="Freeform 198"/>
            <p:cNvSpPr>
              <a:spLocks/>
            </p:cNvSpPr>
            <p:nvPr/>
          </p:nvSpPr>
          <p:spPr bwMode="auto">
            <a:xfrm>
              <a:off x="4231876" y="4114795"/>
              <a:ext cx="110384" cy="167704"/>
            </a:xfrm>
            <a:custGeom>
              <a:avLst/>
              <a:gdLst/>
              <a:ahLst/>
              <a:cxnLst>
                <a:cxn ang="0">
                  <a:pos x="0" y="99"/>
                </a:cxn>
                <a:cxn ang="0">
                  <a:pos x="6" y="26"/>
                </a:cxn>
                <a:cxn ang="0">
                  <a:pos x="4" y="4"/>
                </a:cxn>
                <a:cxn ang="0">
                  <a:pos x="47" y="0"/>
                </a:cxn>
                <a:cxn ang="0">
                  <a:pos x="70" y="83"/>
                </a:cxn>
                <a:cxn ang="0">
                  <a:pos x="18" y="105"/>
                </a:cxn>
                <a:cxn ang="0">
                  <a:pos x="0" y="99"/>
                </a:cxn>
              </a:cxnLst>
              <a:rect l="0" t="0" r="r" b="b"/>
              <a:pathLst>
                <a:path w="71" h="106">
                  <a:moveTo>
                    <a:pt x="0" y="99"/>
                  </a:moveTo>
                  <a:lnTo>
                    <a:pt x="6" y="26"/>
                  </a:lnTo>
                  <a:lnTo>
                    <a:pt x="4" y="4"/>
                  </a:lnTo>
                  <a:lnTo>
                    <a:pt x="47" y="0"/>
                  </a:lnTo>
                  <a:lnTo>
                    <a:pt x="70" y="83"/>
                  </a:lnTo>
                  <a:lnTo>
                    <a:pt x="18" y="105"/>
                  </a:lnTo>
                  <a:lnTo>
                    <a:pt x="0" y="99"/>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09" name="Freeform 199"/>
            <p:cNvSpPr>
              <a:spLocks/>
            </p:cNvSpPr>
            <p:nvPr/>
          </p:nvSpPr>
          <p:spPr bwMode="auto">
            <a:xfrm>
              <a:off x="3931120" y="4076980"/>
              <a:ext cx="187173" cy="139753"/>
            </a:xfrm>
            <a:custGeom>
              <a:avLst/>
              <a:gdLst/>
              <a:ahLst/>
              <a:cxnLst>
                <a:cxn ang="0">
                  <a:pos x="0" y="28"/>
                </a:cxn>
                <a:cxn ang="0">
                  <a:pos x="20" y="16"/>
                </a:cxn>
                <a:cxn ang="0">
                  <a:pos x="21" y="0"/>
                </a:cxn>
                <a:cxn ang="0">
                  <a:pos x="59" y="4"/>
                </a:cxn>
                <a:cxn ang="0">
                  <a:pos x="70" y="12"/>
                </a:cxn>
                <a:cxn ang="0">
                  <a:pos x="98" y="2"/>
                </a:cxn>
                <a:cxn ang="0">
                  <a:pos x="114" y="40"/>
                </a:cxn>
                <a:cxn ang="0">
                  <a:pos x="120" y="70"/>
                </a:cxn>
                <a:cxn ang="0">
                  <a:pos x="109" y="69"/>
                </a:cxn>
                <a:cxn ang="0">
                  <a:pos x="106" y="85"/>
                </a:cxn>
                <a:cxn ang="0">
                  <a:pos x="88" y="88"/>
                </a:cxn>
                <a:cxn ang="0">
                  <a:pos x="88" y="70"/>
                </a:cxn>
                <a:cxn ang="0">
                  <a:pos x="78" y="70"/>
                </a:cxn>
                <a:cxn ang="0">
                  <a:pos x="62" y="44"/>
                </a:cxn>
                <a:cxn ang="0">
                  <a:pos x="28" y="59"/>
                </a:cxn>
                <a:cxn ang="0">
                  <a:pos x="0" y="28"/>
                </a:cxn>
              </a:cxnLst>
              <a:rect l="0" t="0" r="r" b="b"/>
              <a:pathLst>
                <a:path w="121" h="89">
                  <a:moveTo>
                    <a:pt x="0" y="28"/>
                  </a:moveTo>
                  <a:lnTo>
                    <a:pt x="20" y="16"/>
                  </a:lnTo>
                  <a:lnTo>
                    <a:pt x="21" y="0"/>
                  </a:lnTo>
                  <a:lnTo>
                    <a:pt x="59" y="4"/>
                  </a:lnTo>
                  <a:lnTo>
                    <a:pt x="70" y="12"/>
                  </a:lnTo>
                  <a:lnTo>
                    <a:pt x="98" y="2"/>
                  </a:lnTo>
                  <a:lnTo>
                    <a:pt x="114" y="40"/>
                  </a:lnTo>
                  <a:lnTo>
                    <a:pt x="120" y="70"/>
                  </a:lnTo>
                  <a:lnTo>
                    <a:pt x="109" y="69"/>
                  </a:lnTo>
                  <a:lnTo>
                    <a:pt x="106" y="85"/>
                  </a:lnTo>
                  <a:lnTo>
                    <a:pt x="88" y="88"/>
                  </a:lnTo>
                  <a:lnTo>
                    <a:pt x="88" y="70"/>
                  </a:lnTo>
                  <a:lnTo>
                    <a:pt x="78" y="70"/>
                  </a:lnTo>
                  <a:lnTo>
                    <a:pt x="62" y="44"/>
                  </a:lnTo>
                  <a:lnTo>
                    <a:pt x="28" y="59"/>
                  </a:lnTo>
                  <a:lnTo>
                    <a:pt x="0" y="28"/>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0" name="Freeform 202"/>
            <p:cNvSpPr>
              <a:spLocks/>
            </p:cNvSpPr>
            <p:nvPr/>
          </p:nvSpPr>
          <p:spPr bwMode="auto">
            <a:xfrm>
              <a:off x="4092696" y="4127948"/>
              <a:ext cx="150378" cy="162771"/>
            </a:xfrm>
            <a:custGeom>
              <a:avLst/>
              <a:gdLst/>
              <a:ahLst/>
              <a:cxnLst>
                <a:cxn ang="0">
                  <a:pos x="0" y="67"/>
                </a:cxn>
                <a:cxn ang="0">
                  <a:pos x="1" y="52"/>
                </a:cxn>
                <a:cxn ang="0">
                  <a:pos x="4" y="36"/>
                </a:cxn>
                <a:cxn ang="0">
                  <a:pos x="14" y="37"/>
                </a:cxn>
                <a:cxn ang="0">
                  <a:pos x="9" y="8"/>
                </a:cxn>
                <a:cxn ang="0">
                  <a:pos x="37" y="0"/>
                </a:cxn>
                <a:cxn ang="0">
                  <a:pos x="55" y="5"/>
                </a:cxn>
                <a:cxn ang="0">
                  <a:pos x="63" y="16"/>
                </a:cxn>
                <a:cxn ang="0">
                  <a:pos x="96" y="18"/>
                </a:cxn>
                <a:cxn ang="0">
                  <a:pos x="89" y="91"/>
                </a:cxn>
                <a:cxn ang="0">
                  <a:pos x="16" y="102"/>
                </a:cxn>
                <a:cxn ang="0">
                  <a:pos x="17" y="77"/>
                </a:cxn>
                <a:cxn ang="0">
                  <a:pos x="0" y="67"/>
                </a:cxn>
              </a:cxnLst>
              <a:rect l="0" t="0" r="r" b="b"/>
              <a:pathLst>
                <a:path w="97" h="103">
                  <a:moveTo>
                    <a:pt x="0" y="67"/>
                  </a:moveTo>
                  <a:lnTo>
                    <a:pt x="1" y="52"/>
                  </a:lnTo>
                  <a:lnTo>
                    <a:pt x="4" y="36"/>
                  </a:lnTo>
                  <a:lnTo>
                    <a:pt x="14" y="37"/>
                  </a:lnTo>
                  <a:lnTo>
                    <a:pt x="9" y="8"/>
                  </a:lnTo>
                  <a:lnTo>
                    <a:pt x="37" y="0"/>
                  </a:lnTo>
                  <a:lnTo>
                    <a:pt x="55" y="5"/>
                  </a:lnTo>
                  <a:lnTo>
                    <a:pt x="63" y="16"/>
                  </a:lnTo>
                  <a:lnTo>
                    <a:pt x="96" y="18"/>
                  </a:lnTo>
                  <a:lnTo>
                    <a:pt x="89" y="91"/>
                  </a:lnTo>
                  <a:lnTo>
                    <a:pt x="16" y="102"/>
                  </a:lnTo>
                  <a:lnTo>
                    <a:pt x="17" y="77"/>
                  </a:lnTo>
                  <a:lnTo>
                    <a:pt x="0" y="67"/>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1" name="Freeform 204"/>
            <p:cNvSpPr>
              <a:spLocks/>
            </p:cNvSpPr>
            <p:nvPr/>
          </p:nvSpPr>
          <p:spPr bwMode="auto">
            <a:xfrm>
              <a:off x="5166141" y="4285787"/>
              <a:ext cx="203171" cy="233470"/>
            </a:xfrm>
            <a:custGeom>
              <a:avLst/>
              <a:gdLst/>
              <a:ahLst/>
              <a:cxnLst>
                <a:cxn ang="0">
                  <a:pos x="0" y="9"/>
                </a:cxn>
                <a:cxn ang="0">
                  <a:pos x="17" y="40"/>
                </a:cxn>
                <a:cxn ang="0">
                  <a:pos x="0" y="69"/>
                </a:cxn>
                <a:cxn ang="0">
                  <a:pos x="13" y="78"/>
                </a:cxn>
                <a:cxn ang="0">
                  <a:pos x="4" y="88"/>
                </a:cxn>
                <a:cxn ang="0">
                  <a:pos x="88" y="148"/>
                </a:cxn>
                <a:cxn ang="0">
                  <a:pos x="124" y="100"/>
                </a:cxn>
                <a:cxn ang="0">
                  <a:pos x="116" y="87"/>
                </a:cxn>
                <a:cxn ang="0">
                  <a:pos x="116" y="28"/>
                </a:cxn>
                <a:cxn ang="0">
                  <a:pos x="130" y="10"/>
                </a:cxn>
                <a:cxn ang="0">
                  <a:pos x="82" y="17"/>
                </a:cxn>
                <a:cxn ang="0">
                  <a:pos x="31" y="0"/>
                </a:cxn>
                <a:cxn ang="0">
                  <a:pos x="0" y="9"/>
                </a:cxn>
              </a:cxnLst>
              <a:rect l="0" t="0" r="r" b="b"/>
              <a:pathLst>
                <a:path w="131" h="149">
                  <a:moveTo>
                    <a:pt x="0" y="9"/>
                  </a:moveTo>
                  <a:lnTo>
                    <a:pt x="17" y="40"/>
                  </a:lnTo>
                  <a:lnTo>
                    <a:pt x="0" y="69"/>
                  </a:lnTo>
                  <a:lnTo>
                    <a:pt x="13" y="78"/>
                  </a:lnTo>
                  <a:lnTo>
                    <a:pt x="4" y="88"/>
                  </a:lnTo>
                  <a:lnTo>
                    <a:pt x="88" y="148"/>
                  </a:lnTo>
                  <a:lnTo>
                    <a:pt x="124" y="100"/>
                  </a:lnTo>
                  <a:lnTo>
                    <a:pt x="116" y="87"/>
                  </a:lnTo>
                  <a:lnTo>
                    <a:pt x="116" y="28"/>
                  </a:lnTo>
                  <a:lnTo>
                    <a:pt x="130" y="10"/>
                  </a:lnTo>
                  <a:lnTo>
                    <a:pt x="82" y="17"/>
                  </a:lnTo>
                  <a:lnTo>
                    <a:pt x="31" y="0"/>
                  </a:lnTo>
                  <a:lnTo>
                    <a:pt x="0" y="9"/>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2" name="Freeform 207"/>
            <p:cNvSpPr>
              <a:spLocks/>
            </p:cNvSpPr>
            <p:nvPr/>
          </p:nvSpPr>
          <p:spPr bwMode="auto">
            <a:xfrm>
              <a:off x="4020707" y="4187138"/>
              <a:ext cx="102385" cy="103582"/>
            </a:xfrm>
            <a:custGeom>
              <a:avLst/>
              <a:gdLst/>
              <a:ahLst/>
              <a:cxnLst>
                <a:cxn ang="0">
                  <a:pos x="0" y="24"/>
                </a:cxn>
                <a:cxn ang="0">
                  <a:pos x="20" y="0"/>
                </a:cxn>
                <a:cxn ang="0">
                  <a:pos x="31" y="0"/>
                </a:cxn>
                <a:cxn ang="0">
                  <a:pos x="31" y="17"/>
                </a:cxn>
                <a:cxn ang="0">
                  <a:pos x="48" y="14"/>
                </a:cxn>
                <a:cxn ang="0">
                  <a:pos x="47" y="29"/>
                </a:cxn>
                <a:cxn ang="0">
                  <a:pos x="65" y="40"/>
                </a:cxn>
                <a:cxn ang="0">
                  <a:pos x="63" y="64"/>
                </a:cxn>
                <a:cxn ang="0">
                  <a:pos x="0" y="24"/>
                </a:cxn>
              </a:cxnLst>
              <a:rect l="0" t="0" r="r" b="b"/>
              <a:pathLst>
                <a:path w="66" h="65">
                  <a:moveTo>
                    <a:pt x="0" y="24"/>
                  </a:moveTo>
                  <a:lnTo>
                    <a:pt x="20" y="0"/>
                  </a:lnTo>
                  <a:lnTo>
                    <a:pt x="31" y="0"/>
                  </a:lnTo>
                  <a:lnTo>
                    <a:pt x="31" y="17"/>
                  </a:lnTo>
                  <a:lnTo>
                    <a:pt x="48" y="14"/>
                  </a:lnTo>
                  <a:lnTo>
                    <a:pt x="47" y="29"/>
                  </a:lnTo>
                  <a:lnTo>
                    <a:pt x="65" y="40"/>
                  </a:lnTo>
                  <a:lnTo>
                    <a:pt x="63" y="64"/>
                  </a:lnTo>
                  <a:lnTo>
                    <a:pt x="0" y="24"/>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3" name="Freeform 208"/>
            <p:cNvSpPr>
              <a:spLocks/>
            </p:cNvSpPr>
            <p:nvPr/>
          </p:nvSpPr>
          <p:spPr bwMode="auto">
            <a:xfrm>
              <a:off x="4545431" y="3527831"/>
              <a:ext cx="395143" cy="373223"/>
            </a:xfrm>
            <a:custGeom>
              <a:avLst/>
              <a:gdLst/>
              <a:ahLst/>
              <a:cxnLst>
                <a:cxn ang="0">
                  <a:pos x="0" y="122"/>
                </a:cxn>
                <a:cxn ang="0">
                  <a:pos x="1" y="51"/>
                </a:cxn>
                <a:cxn ang="0">
                  <a:pos x="33" y="0"/>
                </a:cxn>
                <a:cxn ang="0">
                  <a:pos x="93" y="14"/>
                </a:cxn>
                <a:cxn ang="0">
                  <a:pos x="105" y="32"/>
                </a:cxn>
                <a:cxn ang="0">
                  <a:pos x="155" y="51"/>
                </a:cxn>
                <a:cxn ang="0">
                  <a:pos x="171" y="44"/>
                </a:cxn>
                <a:cxn ang="0">
                  <a:pos x="172" y="18"/>
                </a:cxn>
                <a:cxn ang="0">
                  <a:pos x="187" y="6"/>
                </a:cxn>
                <a:cxn ang="0">
                  <a:pos x="255" y="26"/>
                </a:cxn>
                <a:cxn ang="0">
                  <a:pos x="248" y="55"/>
                </a:cxn>
                <a:cxn ang="0">
                  <a:pos x="255" y="192"/>
                </a:cxn>
                <a:cxn ang="0">
                  <a:pos x="255" y="225"/>
                </a:cxn>
                <a:cxn ang="0">
                  <a:pos x="240" y="226"/>
                </a:cxn>
                <a:cxn ang="0">
                  <a:pos x="240" y="236"/>
                </a:cxn>
                <a:cxn ang="0">
                  <a:pos x="109" y="168"/>
                </a:cxn>
                <a:cxn ang="0">
                  <a:pos x="93" y="175"/>
                </a:cxn>
                <a:cxn ang="0">
                  <a:pos x="39" y="167"/>
                </a:cxn>
                <a:cxn ang="0">
                  <a:pos x="0" y="122"/>
                </a:cxn>
              </a:cxnLst>
              <a:rect l="0" t="0" r="r" b="b"/>
              <a:pathLst>
                <a:path w="256" h="237">
                  <a:moveTo>
                    <a:pt x="0" y="122"/>
                  </a:moveTo>
                  <a:lnTo>
                    <a:pt x="1" y="51"/>
                  </a:lnTo>
                  <a:lnTo>
                    <a:pt x="33" y="0"/>
                  </a:lnTo>
                  <a:lnTo>
                    <a:pt x="93" y="14"/>
                  </a:lnTo>
                  <a:lnTo>
                    <a:pt x="105" y="32"/>
                  </a:lnTo>
                  <a:lnTo>
                    <a:pt x="155" y="51"/>
                  </a:lnTo>
                  <a:lnTo>
                    <a:pt x="171" y="44"/>
                  </a:lnTo>
                  <a:lnTo>
                    <a:pt x="172" y="18"/>
                  </a:lnTo>
                  <a:lnTo>
                    <a:pt x="187" y="6"/>
                  </a:lnTo>
                  <a:lnTo>
                    <a:pt x="255" y="26"/>
                  </a:lnTo>
                  <a:lnTo>
                    <a:pt x="248" y="55"/>
                  </a:lnTo>
                  <a:lnTo>
                    <a:pt x="255" y="192"/>
                  </a:lnTo>
                  <a:lnTo>
                    <a:pt x="255" y="225"/>
                  </a:lnTo>
                  <a:lnTo>
                    <a:pt x="240" y="226"/>
                  </a:lnTo>
                  <a:lnTo>
                    <a:pt x="240" y="236"/>
                  </a:lnTo>
                  <a:lnTo>
                    <a:pt x="109" y="168"/>
                  </a:lnTo>
                  <a:lnTo>
                    <a:pt x="93" y="175"/>
                  </a:lnTo>
                  <a:lnTo>
                    <a:pt x="39" y="167"/>
                  </a:lnTo>
                  <a:lnTo>
                    <a:pt x="0" y="122"/>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4" name="Freeform 209"/>
            <p:cNvSpPr>
              <a:spLocks/>
            </p:cNvSpPr>
            <p:nvPr/>
          </p:nvSpPr>
          <p:spPr bwMode="auto">
            <a:xfrm>
              <a:off x="5396508" y="4709980"/>
              <a:ext cx="179174" cy="356782"/>
            </a:xfrm>
            <a:custGeom>
              <a:avLst/>
              <a:gdLst/>
              <a:ahLst/>
              <a:cxnLst>
                <a:cxn ang="0">
                  <a:pos x="0" y="161"/>
                </a:cxn>
                <a:cxn ang="0">
                  <a:pos x="10" y="207"/>
                </a:cxn>
                <a:cxn ang="0">
                  <a:pos x="31" y="225"/>
                </a:cxn>
                <a:cxn ang="0">
                  <a:pos x="67" y="207"/>
                </a:cxn>
                <a:cxn ang="0">
                  <a:pos x="108" y="52"/>
                </a:cxn>
                <a:cxn ang="0">
                  <a:pos x="115" y="59"/>
                </a:cxn>
                <a:cxn ang="0">
                  <a:pos x="97" y="0"/>
                </a:cxn>
                <a:cxn ang="0">
                  <a:pos x="77" y="24"/>
                </a:cxn>
                <a:cxn ang="0">
                  <a:pos x="77" y="41"/>
                </a:cxn>
                <a:cxn ang="0">
                  <a:pos x="51" y="60"/>
                </a:cxn>
                <a:cxn ang="0">
                  <a:pos x="20" y="67"/>
                </a:cxn>
                <a:cxn ang="0">
                  <a:pos x="12" y="87"/>
                </a:cxn>
                <a:cxn ang="0">
                  <a:pos x="20" y="127"/>
                </a:cxn>
                <a:cxn ang="0">
                  <a:pos x="0" y="161"/>
                </a:cxn>
              </a:cxnLst>
              <a:rect l="0" t="0" r="r" b="b"/>
              <a:pathLst>
                <a:path w="116" h="226">
                  <a:moveTo>
                    <a:pt x="0" y="161"/>
                  </a:moveTo>
                  <a:lnTo>
                    <a:pt x="10" y="207"/>
                  </a:lnTo>
                  <a:lnTo>
                    <a:pt x="31" y="225"/>
                  </a:lnTo>
                  <a:lnTo>
                    <a:pt x="67" y="207"/>
                  </a:lnTo>
                  <a:lnTo>
                    <a:pt x="108" y="52"/>
                  </a:lnTo>
                  <a:lnTo>
                    <a:pt x="115" y="59"/>
                  </a:lnTo>
                  <a:lnTo>
                    <a:pt x="97" y="0"/>
                  </a:lnTo>
                  <a:lnTo>
                    <a:pt x="77" y="24"/>
                  </a:lnTo>
                  <a:lnTo>
                    <a:pt x="77" y="41"/>
                  </a:lnTo>
                  <a:lnTo>
                    <a:pt x="51" y="60"/>
                  </a:lnTo>
                  <a:lnTo>
                    <a:pt x="20" y="67"/>
                  </a:lnTo>
                  <a:lnTo>
                    <a:pt x="12" y="87"/>
                  </a:lnTo>
                  <a:lnTo>
                    <a:pt x="20" y="127"/>
                  </a:lnTo>
                  <a:lnTo>
                    <a:pt x="0" y="161"/>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5" name="Freeform 210"/>
            <p:cNvSpPr>
              <a:spLocks/>
            </p:cNvSpPr>
            <p:nvPr/>
          </p:nvSpPr>
          <p:spPr bwMode="auto">
            <a:xfrm>
              <a:off x="5135745" y="4639281"/>
              <a:ext cx="81588" cy="202231"/>
            </a:xfrm>
            <a:custGeom>
              <a:avLst/>
              <a:gdLst/>
              <a:ahLst/>
              <a:cxnLst>
                <a:cxn ang="0">
                  <a:pos x="0" y="68"/>
                </a:cxn>
                <a:cxn ang="0">
                  <a:pos x="6" y="77"/>
                </a:cxn>
                <a:cxn ang="0">
                  <a:pos x="28" y="83"/>
                </a:cxn>
                <a:cxn ang="0">
                  <a:pos x="25" y="108"/>
                </a:cxn>
                <a:cxn ang="0">
                  <a:pos x="42" y="127"/>
                </a:cxn>
                <a:cxn ang="0">
                  <a:pos x="52" y="91"/>
                </a:cxn>
                <a:cxn ang="0">
                  <a:pos x="36" y="67"/>
                </a:cxn>
                <a:cxn ang="0">
                  <a:pos x="41" y="81"/>
                </a:cxn>
                <a:cxn ang="0">
                  <a:pos x="30" y="79"/>
                </a:cxn>
                <a:cxn ang="0">
                  <a:pos x="20" y="47"/>
                </a:cxn>
                <a:cxn ang="0">
                  <a:pos x="20" y="4"/>
                </a:cxn>
                <a:cxn ang="0">
                  <a:pos x="4" y="0"/>
                </a:cxn>
                <a:cxn ang="0">
                  <a:pos x="16" y="21"/>
                </a:cxn>
                <a:cxn ang="0">
                  <a:pos x="0" y="68"/>
                </a:cxn>
              </a:cxnLst>
              <a:rect l="0" t="0" r="r" b="b"/>
              <a:pathLst>
                <a:path w="53" h="128">
                  <a:moveTo>
                    <a:pt x="0" y="68"/>
                  </a:moveTo>
                  <a:lnTo>
                    <a:pt x="6" y="77"/>
                  </a:lnTo>
                  <a:lnTo>
                    <a:pt x="28" y="83"/>
                  </a:lnTo>
                  <a:lnTo>
                    <a:pt x="25" y="108"/>
                  </a:lnTo>
                  <a:lnTo>
                    <a:pt x="42" y="127"/>
                  </a:lnTo>
                  <a:lnTo>
                    <a:pt x="52" y="91"/>
                  </a:lnTo>
                  <a:lnTo>
                    <a:pt x="36" y="67"/>
                  </a:lnTo>
                  <a:lnTo>
                    <a:pt x="41" y="81"/>
                  </a:lnTo>
                  <a:lnTo>
                    <a:pt x="30" y="79"/>
                  </a:lnTo>
                  <a:lnTo>
                    <a:pt x="20" y="47"/>
                  </a:lnTo>
                  <a:lnTo>
                    <a:pt x="20" y="4"/>
                  </a:lnTo>
                  <a:lnTo>
                    <a:pt x="4" y="0"/>
                  </a:lnTo>
                  <a:lnTo>
                    <a:pt x="16" y="21"/>
                  </a:lnTo>
                  <a:lnTo>
                    <a:pt x="0" y="68"/>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6" name="Freeform 211"/>
            <p:cNvSpPr>
              <a:spLocks/>
            </p:cNvSpPr>
            <p:nvPr/>
          </p:nvSpPr>
          <p:spPr bwMode="auto">
            <a:xfrm>
              <a:off x="4003109" y="3753081"/>
              <a:ext cx="411140" cy="389665"/>
            </a:xfrm>
            <a:custGeom>
              <a:avLst/>
              <a:gdLst/>
              <a:ahLst/>
              <a:cxnLst>
                <a:cxn ang="0">
                  <a:pos x="0" y="170"/>
                </a:cxn>
                <a:cxn ang="0">
                  <a:pos x="12" y="152"/>
                </a:cxn>
                <a:cxn ang="0">
                  <a:pos x="24" y="164"/>
                </a:cxn>
                <a:cxn ang="0">
                  <a:pos x="108" y="159"/>
                </a:cxn>
                <a:cxn ang="0">
                  <a:pos x="90" y="0"/>
                </a:cxn>
                <a:cxn ang="0">
                  <a:pos x="118" y="0"/>
                </a:cxn>
                <a:cxn ang="0">
                  <a:pos x="250" y="86"/>
                </a:cxn>
                <a:cxn ang="0">
                  <a:pos x="251" y="101"/>
                </a:cxn>
                <a:cxn ang="0">
                  <a:pos x="263" y="98"/>
                </a:cxn>
                <a:cxn ang="0">
                  <a:pos x="265" y="150"/>
                </a:cxn>
                <a:cxn ang="0">
                  <a:pos x="254" y="160"/>
                </a:cxn>
                <a:cxn ang="0">
                  <a:pos x="201" y="167"/>
                </a:cxn>
                <a:cxn ang="0">
                  <a:pos x="133" y="197"/>
                </a:cxn>
                <a:cxn ang="0">
                  <a:pos x="113" y="243"/>
                </a:cxn>
                <a:cxn ang="0">
                  <a:pos x="95" y="237"/>
                </a:cxn>
                <a:cxn ang="0">
                  <a:pos x="67" y="246"/>
                </a:cxn>
                <a:cxn ang="0">
                  <a:pos x="51" y="208"/>
                </a:cxn>
                <a:cxn ang="0">
                  <a:pos x="22" y="217"/>
                </a:cxn>
                <a:cxn ang="0">
                  <a:pos x="12" y="209"/>
                </a:cxn>
                <a:cxn ang="0">
                  <a:pos x="0" y="170"/>
                </a:cxn>
              </a:cxnLst>
              <a:rect l="0" t="0" r="r" b="b"/>
              <a:pathLst>
                <a:path w="266" h="247">
                  <a:moveTo>
                    <a:pt x="0" y="170"/>
                  </a:moveTo>
                  <a:lnTo>
                    <a:pt x="12" y="152"/>
                  </a:lnTo>
                  <a:lnTo>
                    <a:pt x="24" y="164"/>
                  </a:lnTo>
                  <a:lnTo>
                    <a:pt x="108" y="159"/>
                  </a:lnTo>
                  <a:lnTo>
                    <a:pt x="90" y="0"/>
                  </a:lnTo>
                  <a:lnTo>
                    <a:pt x="118" y="0"/>
                  </a:lnTo>
                  <a:lnTo>
                    <a:pt x="250" y="86"/>
                  </a:lnTo>
                  <a:lnTo>
                    <a:pt x="251" y="101"/>
                  </a:lnTo>
                  <a:lnTo>
                    <a:pt x="263" y="98"/>
                  </a:lnTo>
                  <a:lnTo>
                    <a:pt x="265" y="150"/>
                  </a:lnTo>
                  <a:lnTo>
                    <a:pt x="254" y="160"/>
                  </a:lnTo>
                  <a:lnTo>
                    <a:pt x="201" y="167"/>
                  </a:lnTo>
                  <a:lnTo>
                    <a:pt x="133" y="197"/>
                  </a:lnTo>
                  <a:lnTo>
                    <a:pt x="113" y="243"/>
                  </a:lnTo>
                  <a:lnTo>
                    <a:pt x="95" y="237"/>
                  </a:lnTo>
                  <a:lnTo>
                    <a:pt x="67" y="246"/>
                  </a:lnTo>
                  <a:lnTo>
                    <a:pt x="51" y="208"/>
                  </a:lnTo>
                  <a:lnTo>
                    <a:pt x="22" y="217"/>
                  </a:lnTo>
                  <a:lnTo>
                    <a:pt x="12" y="209"/>
                  </a:lnTo>
                  <a:lnTo>
                    <a:pt x="0" y="170"/>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7" name="Freeform 212"/>
            <p:cNvSpPr>
              <a:spLocks/>
            </p:cNvSpPr>
            <p:nvPr/>
          </p:nvSpPr>
          <p:spPr bwMode="auto">
            <a:xfrm>
              <a:off x="3883127" y="3692247"/>
              <a:ext cx="305556" cy="330475"/>
            </a:xfrm>
            <a:custGeom>
              <a:avLst/>
              <a:gdLst/>
              <a:ahLst/>
              <a:cxnLst>
                <a:cxn ang="0">
                  <a:pos x="0" y="105"/>
                </a:cxn>
                <a:cxn ang="0">
                  <a:pos x="12" y="117"/>
                </a:cxn>
                <a:cxn ang="0">
                  <a:pos x="14" y="148"/>
                </a:cxn>
                <a:cxn ang="0">
                  <a:pos x="5" y="188"/>
                </a:cxn>
                <a:cxn ang="0">
                  <a:pos x="41" y="179"/>
                </a:cxn>
                <a:cxn ang="0">
                  <a:pos x="78" y="209"/>
                </a:cxn>
                <a:cxn ang="0">
                  <a:pos x="90" y="191"/>
                </a:cxn>
                <a:cxn ang="0">
                  <a:pos x="102" y="203"/>
                </a:cxn>
                <a:cxn ang="0">
                  <a:pos x="186" y="198"/>
                </a:cxn>
                <a:cxn ang="0">
                  <a:pos x="168" y="39"/>
                </a:cxn>
                <a:cxn ang="0">
                  <a:pos x="197" y="39"/>
                </a:cxn>
                <a:cxn ang="0">
                  <a:pos x="136" y="0"/>
                </a:cxn>
                <a:cxn ang="0">
                  <a:pos x="134" y="21"/>
                </a:cxn>
                <a:cxn ang="0">
                  <a:pos x="82" y="20"/>
                </a:cxn>
                <a:cxn ang="0">
                  <a:pos x="82" y="63"/>
                </a:cxn>
                <a:cxn ang="0">
                  <a:pos x="63" y="71"/>
                </a:cxn>
                <a:cxn ang="0">
                  <a:pos x="64" y="98"/>
                </a:cxn>
                <a:cxn ang="0">
                  <a:pos x="0" y="105"/>
                </a:cxn>
              </a:cxnLst>
              <a:rect l="0" t="0" r="r" b="b"/>
              <a:pathLst>
                <a:path w="198" h="210">
                  <a:moveTo>
                    <a:pt x="0" y="105"/>
                  </a:moveTo>
                  <a:lnTo>
                    <a:pt x="12" y="117"/>
                  </a:lnTo>
                  <a:lnTo>
                    <a:pt x="14" y="148"/>
                  </a:lnTo>
                  <a:lnTo>
                    <a:pt x="5" y="188"/>
                  </a:lnTo>
                  <a:lnTo>
                    <a:pt x="41" y="179"/>
                  </a:lnTo>
                  <a:lnTo>
                    <a:pt x="78" y="209"/>
                  </a:lnTo>
                  <a:lnTo>
                    <a:pt x="90" y="191"/>
                  </a:lnTo>
                  <a:lnTo>
                    <a:pt x="102" y="203"/>
                  </a:lnTo>
                  <a:lnTo>
                    <a:pt x="186" y="198"/>
                  </a:lnTo>
                  <a:lnTo>
                    <a:pt x="168" y="39"/>
                  </a:lnTo>
                  <a:lnTo>
                    <a:pt x="197" y="39"/>
                  </a:lnTo>
                  <a:lnTo>
                    <a:pt x="136" y="0"/>
                  </a:lnTo>
                  <a:lnTo>
                    <a:pt x="134" y="21"/>
                  </a:lnTo>
                  <a:lnTo>
                    <a:pt x="82" y="20"/>
                  </a:lnTo>
                  <a:lnTo>
                    <a:pt x="82" y="63"/>
                  </a:lnTo>
                  <a:lnTo>
                    <a:pt x="63" y="71"/>
                  </a:lnTo>
                  <a:lnTo>
                    <a:pt x="64" y="98"/>
                  </a:lnTo>
                  <a:lnTo>
                    <a:pt x="0" y="10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8" name="Freeform 213"/>
            <p:cNvSpPr>
              <a:spLocks/>
            </p:cNvSpPr>
            <p:nvPr/>
          </p:nvSpPr>
          <p:spPr bwMode="auto">
            <a:xfrm>
              <a:off x="3983912" y="3455489"/>
              <a:ext cx="294357" cy="226894"/>
            </a:xfrm>
            <a:custGeom>
              <a:avLst/>
              <a:gdLst/>
              <a:ahLst/>
              <a:cxnLst>
                <a:cxn ang="0">
                  <a:pos x="0" y="141"/>
                </a:cxn>
                <a:cxn ang="0">
                  <a:pos x="45" y="114"/>
                </a:cxn>
                <a:cxn ang="0">
                  <a:pos x="63" y="56"/>
                </a:cxn>
                <a:cxn ang="0">
                  <a:pos x="103" y="28"/>
                </a:cxn>
                <a:cxn ang="0">
                  <a:pos x="117" y="0"/>
                </a:cxn>
                <a:cxn ang="0">
                  <a:pos x="175" y="9"/>
                </a:cxn>
                <a:cxn ang="0">
                  <a:pos x="190" y="62"/>
                </a:cxn>
                <a:cxn ang="0">
                  <a:pos x="164" y="63"/>
                </a:cxn>
                <a:cxn ang="0">
                  <a:pos x="149" y="70"/>
                </a:cxn>
                <a:cxn ang="0">
                  <a:pos x="152" y="83"/>
                </a:cxn>
                <a:cxn ang="0">
                  <a:pos x="79" y="116"/>
                </a:cxn>
                <a:cxn ang="0">
                  <a:pos x="70" y="143"/>
                </a:cxn>
                <a:cxn ang="0">
                  <a:pos x="0" y="141"/>
                </a:cxn>
              </a:cxnLst>
              <a:rect l="0" t="0" r="r" b="b"/>
              <a:pathLst>
                <a:path w="191" h="144">
                  <a:moveTo>
                    <a:pt x="0" y="141"/>
                  </a:moveTo>
                  <a:lnTo>
                    <a:pt x="45" y="114"/>
                  </a:lnTo>
                  <a:lnTo>
                    <a:pt x="63" y="56"/>
                  </a:lnTo>
                  <a:lnTo>
                    <a:pt x="103" y="28"/>
                  </a:lnTo>
                  <a:lnTo>
                    <a:pt x="117" y="0"/>
                  </a:lnTo>
                  <a:lnTo>
                    <a:pt x="175" y="9"/>
                  </a:lnTo>
                  <a:lnTo>
                    <a:pt x="190" y="62"/>
                  </a:lnTo>
                  <a:lnTo>
                    <a:pt x="164" y="63"/>
                  </a:lnTo>
                  <a:lnTo>
                    <a:pt x="149" y="70"/>
                  </a:lnTo>
                  <a:lnTo>
                    <a:pt x="152" y="83"/>
                  </a:lnTo>
                  <a:lnTo>
                    <a:pt x="79" y="116"/>
                  </a:lnTo>
                  <a:lnTo>
                    <a:pt x="70" y="143"/>
                  </a:lnTo>
                  <a:lnTo>
                    <a:pt x="0" y="141"/>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19" name="Freeform 214"/>
            <p:cNvSpPr>
              <a:spLocks/>
            </p:cNvSpPr>
            <p:nvPr/>
          </p:nvSpPr>
          <p:spPr bwMode="auto">
            <a:xfrm>
              <a:off x="5065356" y="4667231"/>
              <a:ext cx="268761" cy="429125"/>
            </a:xfrm>
            <a:custGeom>
              <a:avLst/>
              <a:gdLst/>
              <a:ahLst/>
              <a:cxnLst>
                <a:cxn ang="0">
                  <a:pos x="0" y="75"/>
                </a:cxn>
                <a:cxn ang="0">
                  <a:pos x="5" y="84"/>
                </a:cxn>
                <a:cxn ang="0">
                  <a:pos x="45" y="97"/>
                </a:cxn>
                <a:cxn ang="0">
                  <a:pos x="50" y="113"/>
                </a:cxn>
                <a:cxn ang="0">
                  <a:pos x="47" y="156"/>
                </a:cxn>
                <a:cxn ang="0">
                  <a:pos x="25" y="200"/>
                </a:cxn>
                <a:cxn ang="0">
                  <a:pos x="32" y="253"/>
                </a:cxn>
                <a:cxn ang="0">
                  <a:pos x="33" y="271"/>
                </a:cxn>
                <a:cxn ang="0">
                  <a:pos x="47" y="271"/>
                </a:cxn>
                <a:cxn ang="0">
                  <a:pos x="47" y="252"/>
                </a:cxn>
                <a:cxn ang="0">
                  <a:pos x="89" y="229"/>
                </a:cxn>
                <a:cxn ang="0">
                  <a:pos x="77" y="156"/>
                </a:cxn>
                <a:cxn ang="0">
                  <a:pos x="171" y="83"/>
                </a:cxn>
                <a:cxn ang="0">
                  <a:pos x="173" y="0"/>
                </a:cxn>
                <a:cxn ang="0">
                  <a:pos x="148" y="14"/>
                </a:cxn>
                <a:cxn ang="0">
                  <a:pos x="83" y="18"/>
                </a:cxn>
                <a:cxn ang="0">
                  <a:pos x="82" y="49"/>
                </a:cxn>
                <a:cxn ang="0">
                  <a:pos x="98" y="74"/>
                </a:cxn>
                <a:cxn ang="0">
                  <a:pos x="89" y="109"/>
                </a:cxn>
                <a:cxn ang="0">
                  <a:pos x="71" y="90"/>
                </a:cxn>
                <a:cxn ang="0">
                  <a:pos x="74" y="66"/>
                </a:cxn>
                <a:cxn ang="0">
                  <a:pos x="52" y="59"/>
                </a:cxn>
                <a:cxn ang="0">
                  <a:pos x="0" y="75"/>
                </a:cxn>
              </a:cxnLst>
              <a:rect l="0" t="0" r="r" b="b"/>
              <a:pathLst>
                <a:path w="174" h="272">
                  <a:moveTo>
                    <a:pt x="0" y="75"/>
                  </a:moveTo>
                  <a:lnTo>
                    <a:pt x="5" y="84"/>
                  </a:lnTo>
                  <a:lnTo>
                    <a:pt x="45" y="97"/>
                  </a:lnTo>
                  <a:lnTo>
                    <a:pt x="50" y="113"/>
                  </a:lnTo>
                  <a:lnTo>
                    <a:pt x="47" y="156"/>
                  </a:lnTo>
                  <a:lnTo>
                    <a:pt x="25" y="200"/>
                  </a:lnTo>
                  <a:lnTo>
                    <a:pt x="32" y="253"/>
                  </a:lnTo>
                  <a:lnTo>
                    <a:pt x="33" y="271"/>
                  </a:lnTo>
                  <a:lnTo>
                    <a:pt x="47" y="271"/>
                  </a:lnTo>
                  <a:lnTo>
                    <a:pt x="47" y="252"/>
                  </a:lnTo>
                  <a:lnTo>
                    <a:pt x="89" y="229"/>
                  </a:lnTo>
                  <a:lnTo>
                    <a:pt x="77" y="156"/>
                  </a:lnTo>
                  <a:lnTo>
                    <a:pt x="171" y="83"/>
                  </a:lnTo>
                  <a:lnTo>
                    <a:pt x="173" y="0"/>
                  </a:lnTo>
                  <a:lnTo>
                    <a:pt x="148" y="14"/>
                  </a:lnTo>
                  <a:lnTo>
                    <a:pt x="83" y="18"/>
                  </a:lnTo>
                  <a:lnTo>
                    <a:pt x="82" y="49"/>
                  </a:lnTo>
                  <a:lnTo>
                    <a:pt x="98" y="74"/>
                  </a:lnTo>
                  <a:lnTo>
                    <a:pt x="89" y="109"/>
                  </a:lnTo>
                  <a:lnTo>
                    <a:pt x="71" y="90"/>
                  </a:lnTo>
                  <a:lnTo>
                    <a:pt x="74" y="66"/>
                  </a:lnTo>
                  <a:lnTo>
                    <a:pt x="52" y="59"/>
                  </a:lnTo>
                  <a:lnTo>
                    <a:pt x="0" y="7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0" name="Freeform 215"/>
            <p:cNvSpPr>
              <a:spLocks/>
            </p:cNvSpPr>
            <p:nvPr/>
          </p:nvSpPr>
          <p:spPr bwMode="auto">
            <a:xfrm>
              <a:off x="4315064" y="3792541"/>
              <a:ext cx="399942" cy="312390"/>
            </a:xfrm>
            <a:custGeom>
              <a:avLst/>
              <a:gdLst/>
              <a:ahLst/>
              <a:cxnLst>
                <a:cxn ang="0">
                  <a:pos x="0" y="143"/>
                </a:cxn>
                <a:cxn ang="0">
                  <a:pos x="2" y="159"/>
                </a:cxn>
                <a:cxn ang="0">
                  <a:pos x="35" y="192"/>
                </a:cxn>
                <a:cxn ang="0">
                  <a:pos x="43" y="186"/>
                </a:cxn>
                <a:cxn ang="0">
                  <a:pos x="55" y="197"/>
                </a:cxn>
                <a:cxn ang="0">
                  <a:pos x="74" y="163"/>
                </a:cxn>
                <a:cxn ang="0">
                  <a:pos x="148" y="180"/>
                </a:cxn>
                <a:cxn ang="0">
                  <a:pos x="212" y="161"/>
                </a:cxn>
                <a:cxn ang="0">
                  <a:pos x="214" y="153"/>
                </a:cxn>
                <a:cxn ang="0">
                  <a:pos x="248" y="110"/>
                </a:cxn>
                <a:cxn ang="0">
                  <a:pos x="258" y="52"/>
                </a:cxn>
                <a:cxn ang="0">
                  <a:pos x="241" y="35"/>
                </a:cxn>
                <a:cxn ang="0">
                  <a:pos x="241" y="8"/>
                </a:cxn>
                <a:cxn ang="0">
                  <a:pos x="187" y="0"/>
                </a:cxn>
                <a:cxn ang="0">
                  <a:pos x="87" y="67"/>
                </a:cxn>
                <a:cxn ang="0">
                  <a:pos x="62" y="74"/>
                </a:cxn>
                <a:cxn ang="0">
                  <a:pos x="63" y="125"/>
                </a:cxn>
                <a:cxn ang="0">
                  <a:pos x="52" y="136"/>
                </a:cxn>
                <a:cxn ang="0">
                  <a:pos x="0" y="143"/>
                </a:cxn>
              </a:cxnLst>
              <a:rect l="0" t="0" r="r" b="b"/>
              <a:pathLst>
                <a:path w="259" h="198">
                  <a:moveTo>
                    <a:pt x="0" y="143"/>
                  </a:moveTo>
                  <a:lnTo>
                    <a:pt x="2" y="159"/>
                  </a:lnTo>
                  <a:lnTo>
                    <a:pt x="35" y="192"/>
                  </a:lnTo>
                  <a:lnTo>
                    <a:pt x="43" y="186"/>
                  </a:lnTo>
                  <a:lnTo>
                    <a:pt x="55" y="197"/>
                  </a:lnTo>
                  <a:lnTo>
                    <a:pt x="74" y="163"/>
                  </a:lnTo>
                  <a:lnTo>
                    <a:pt x="148" y="180"/>
                  </a:lnTo>
                  <a:lnTo>
                    <a:pt x="212" y="161"/>
                  </a:lnTo>
                  <a:lnTo>
                    <a:pt x="214" y="153"/>
                  </a:lnTo>
                  <a:lnTo>
                    <a:pt x="248" y="110"/>
                  </a:lnTo>
                  <a:lnTo>
                    <a:pt x="258" y="52"/>
                  </a:lnTo>
                  <a:lnTo>
                    <a:pt x="241" y="35"/>
                  </a:lnTo>
                  <a:lnTo>
                    <a:pt x="241" y="8"/>
                  </a:lnTo>
                  <a:lnTo>
                    <a:pt x="187" y="0"/>
                  </a:lnTo>
                  <a:lnTo>
                    <a:pt x="87" y="67"/>
                  </a:lnTo>
                  <a:lnTo>
                    <a:pt x="62" y="74"/>
                  </a:lnTo>
                  <a:lnTo>
                    <a:pt x="63" y="125"/>
                  </a:lnTo>
                  <a:lnTo>
                    <a:pt x="52" y="136"/>
                  </a:lnTo>
                  <a:lnTo>
                    <a:pt x="0" y="143"/>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1" name="Freeform 216"/>
            <p:cNvSpPr>
              <a:spLocks/>
            </p:cNvSpPr>
            <p:nvPr/>
          </p:nvSpPr>
          <p:spPr bwMode="auto">
            <a:xfrm>
              <a:off x="4382255" y="4045741"/>
              <a:ext cx="294357" cy="251556"/>
            </a:xfrm>
            <a:custGeom>
              <a:avLst/>
              <a:gdLst/>
              <a:ahLst/>
              <a:cxnLst>
                <a:cxn ang="0">
                  <a:pos x="0" y="122"/>
                </a:cxn>
                <a:cxn ang="0">
                  <a:pos x="12" y="35"/>
                </a:cxn>
                <a:cxn ang="0">
                  <a:pos x="31" y="1"/>
                </a:cxn>
                <a:cxn ang="0">
                  <a:pos x="105" y="18"/>
                </a:cxn>
                <a:cxn ang="0">
                  <a:pos x="168" y="0"/>
                </a:cxn>
                <a:cxn ang="0">
                  <a:pos x="182" y="21"/>
                </a:cxn>
                <a:cxn ang="0">
                  <a:pos x="189" y="35"/>
                </a:cxn>
                <a:cxn ang="0">
                  <a:pos x="171" y="47"/>
                </a:cxn>
                <a:cxn ang="0">
                  <a:pos x="139" y="118"/>
                </a:cxn>
                <a:cxn ang="0">
                  <a:pos x="108" y="114"/>
                </a:cxn>
                <a:cxn ang="0">
                  <a:pos x="90" y="148"/>
                </a:cxn>
                <a:cxn ang="0">
                  <a:pos x="54" y="158"/>
                </a:cxn>
                <a:cxn ang="0">
                  <a:pos x="31" y="126"/>
                </a:cxn>
                <a:cxn ang="0">
                  <a:pos x="0" y="122"/>
                </a:cxn>
              </a:cxnLst>
              <a:rect l="0" t="0" r="r" b="b"/>
              <a:pathLst>
                <a:path w="190" h="159">
                  <a:moveTo>
                    <a:pt x="0" y="122"/>
                  </a:moveTo>
                  <a:lnTo>
                    <a:pt x="12" y="35"/>
                  </a:lnTo>
                  <a:lnTo>
                    <a:pt x="31" y="1"/>
                  </a:lnTo>
                  <a:lnTo>
                    <a:pt x="105" y="18"/>
                  </a:lnTo>
                  <a:lnTo>
                    <a:pt x="168" y="0"/>
                  </a:lnTo>
                  <a:lnTo>
                    <a:pt x="182" y="21"/>
                  </a:lnTo>
                  <a:lnTo>
                    <a:pt x="189" y="35"/>
                  </a:lnTo>
                  <a:lnTo>
                    <a:pt x="171" y="47"/>
                  </a:lnTo>
                  <a:lnTo>
                    <a:pt x="139" y="118"/>
                  </a:lnTo>
                  <a:lnTo>
                    <a:pt x="108" y="114"/>
                  </a:lnTo>
                  <a:lnTo>
                    <a:pt x="90" y="148"/>
                  </a:lnTo>
                  <a:lnTo>
                    <a:pt x="54" y="158"/>
                  </a:lnTo>
                  <a:lnTo>
                    <a:pt x="31" y="126"/>
                  </a:lnTo>
                  <a:lnTo>
                    <a:pt x="0" y="122"/>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2" name="Freeform 217"/>
            <p:cNvSpPr>
              <a:spLocks/>
            </p:cNvSpPr>
            <p:nvPr/>
          </p:nvSpPr>
          <p:spPr bwMode="auto">
            <a:xfrm>
              <a:off x="3887926" y="4076980"/>
              <a:ext cx="78389" cy="46036"/>
            </a:xfrm>
            <a:custGeom>
              <a:avLst/>
              <a:gdLst/>
              <a:ahLst/>
              <a:cxnLst>
                <a:cxn ang="0">
                  <a:pos x="0" y="4"/>
                </a:cxn>
                <a:cxn ang="0">
                  <a:pos x="14" y="16"/>
                </a:cxn>
                <a:cxn ang="0">
                  <a:pos x="31" y="12"/>
                </a:cxn>
                <a:cxn ang="0">
                  <a:pos x="21" y="16"/>
                </a:cxn>
                <a:cxn ang="0">
                  <a:pos x="28" y="29"/>
                </a:cxn>
                <a:cxn ang="0">
                  <a:pos x="48" y="16"/>
                </a:cxn>
                <a:cxn ang="0">
                  <a:pos x="50" y="0"/>
                </a:cxn>
                <a:cxn ang="0">
                  <a:pos x="0" y="4"/>
                </a:cxn>
              </a:cxnLst>
              <a:rect l="0" t="0" r="r" b="b"/>
              <a:pathLst>
                <a:path w="51" h="30">
                  <a:moveTo>
                    <a:pt x="0" y="4"/>
                  </a:moveTo>
                  <a:lnTo>
                    <a:pt x="14" y="16"/>
                  </a:lnTo>
                  <a:lnTo>
                    <a:pt x="31" y="12"/>
                  </a:lnTo>
                  <a:lnTo>
                    <a:pt x="21" y="16"/>
                  </a:lnTo>
                  <a:lnTo>
                    <a:pt x="28" y="29"/>
                  </a:lnTo>
                  <a:lnTo>
                    <a:pt x="48" y="16"/>
                  </a:lnTo>
                  <a:lnTo>
                    <a:pt x="50" y="0"/>
                  </a:lnTo>
                  <a:lnTo>
                    <a:pt x="0" y="4"/>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3" name="Freeform 219"/>
            <p:cNvSpPr>
              <a:spLocks/>
            </p:cNvSpPr>
            <p:nvPr/>
          </p:nvSpPr>
          <p:spPr bwMode="auto">
            <a:xfrm>
              <a:off x="5042959" y="4427185"/>
              <a:ext cx="43194" cy="42748"/>
            </a:xfrm>
            <a:custGeom>
              <a:avLst/>
              <a:gdLst/>
              <a:ahLst/>
              <a:cxnLst>
                <a:cxn ang="0">
                  <a:pos x="0" y="26"/>
                </a:cxn>
                <a:cxn ang="0">
                  <a:pos x="10" y="4"/>
                </a:cxn>
                <a:cxn ang="0">
                  <a:pos x="22" y="0"/>
                </a:cxn>
                <a:cxn ang="0">
                  <a:pos x="27" y="21"/>
                </a:cxn>
                <a:cxn ang="0">
                  <a:pos x="0" y="26"/>
                </a:cxn>
              </a:cxnLst>
              <a:rect l="0" t="0" r="r" b="b"/>
              <a:pathLst>
                <a:path w="28" h="27">
                  <a:moveTo>
                    <a:pt x="0" y="26"/>
                  </a:moveTo>
                  <a:lnTo>
                    <a:pt x="10" y="4"/>
                  </a:lnTo>
                  <a:lnTo>
                    <a:pt x="22" y="0"/>
                  </a:lnTo>
                  <a:lnTo>
                    <a:pt x="27" y="21"/>
                  </a:lnTo>
                  <a:lnTo>
                    <a:pt x="0" y="26"/>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4" name="Freeform 220"/>
            <p:cNvSpPr>
              <a:spLocks/>
            </p:cNvSpPr>
            <p:nvPr/>
          </p:nvSpPr>
          <p:spPr bwMode="auto">
            <a:xfrm>
              <a:off x="3868729" y="3975042"/>
              <a:ext cx="156777" cy="108514"/>
            </a:xfrm>
            <a:custGeom>
              <a:avLst/>
              <a:gdLst/>
              <a:ahLst/>
              <a:cxnLst>
                <a:cxn ang="0">
                  <a:pos x="0" y="29"/>
                </a:cxn>
                <a:cxn ang="0">
                  <a:pos x="14" y="49"/>
                </a:cxn>
                <a:cxn ang="0">
                  <a:pos x="60" y="52"/>
                </a:cxn>
                <a:cxn ang="0">
                  <a:pos x="12" y="58"/>
                </a:cxn>
                <a:cxn ang="0">
                  <a:pos x="12" y="68"/>
                </a:cxn>
                <a:cxn ang="0">
                  <a:pos x="62" y="64"/>
                </a:cxn>
                <a:cxn ang="0">
                  <a:pos x="100" y="68"/>
                </a:cxn>
                <a:cxn ang="0">
                  <a:pos x="87" y="29"/>
                </a:cxn>
                <a:cxn ang="0">
                  <a:pos x="51" y="0"/>
                </a:cxn>
                <a:cxn ang="0">
                  <a:pos x="14" y="9"/>
                </a:cxn>
                <a:cxn ang="0">
                  <a:pos x="0" y="29"/>
                </a:cxn>
              </a:cxnLst>
              <a:rect l="0" t="0" r="r" b="b"/>
              <a:pathLst>
                <a:path w="101" h="69">
                  <a:moveTo>
                    <a:pt x="0" y="29"/>
                  </a:moveTo>
                  <a:lnTo>
                    <a:pt x="14" y="49"/>
                  </a:lnTo>
                  <a:lnTo>
                    <a:pt x="60" y="52"/>
                  </a:lnTo>
                  <a:lnTo>
                    <a:pt x="12" y="58"/>
                  </a:lnTo>
                  <a:lnTo>
                    <a:pt x="12" y="68"/>
                  </a:lnTo>
                  <a:lnTo>
                    <a:pt x="62" y="64"/>
                  </a:lnTo>
                  <a:lnTo>
                    <a:pt x="100" y="68"/>
                  </a:lnTo>
                  <a:lnTo>
                    <a:pt x="87" y="29"/>
                  </a:lnTo>
                  <a:lnTo>
                    <a:pt x="51" y="0"/>
                  </a:lnTo>
                  <a:lnTo>
                    <a:pt x="14" y="9"/>
                  </a:lnTo>
                  <a:lnTo>
                    <a:pt x="0" y="29"/>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5" name="Freeform 221"/>
            <p:cNvSpPr>
              <a:spLocks/>
            </p:cNvSpPr>
            <p:nvPr/>
          </p:nvSpPr>
          <p:spPr bwMode="auto">
            <a:xfrm>
              <a:off x="3975913" y="4147678"/>
              <a:ext cx="76789" cy="78919"/>
            </a:xfrm>
            <a:custGeom>
              <a:avLst/>
              <a:gdLst/>
              <a:ahLst/>
              <a:cxnLst>
                <a:cxn ang="0">
                  <a:pos x="0" y="14"/>
                </a:cxn>
                <a:cxn ang="0">
                  <a:pos x="5" y="33"/>
                </a:cxn>
                <a:cxn ang="0">
                  <a:pos x="29" y="50"/>
                </a:cxn>
                <a:cxn ang="0">
                  <a:pos x="49" y="25"/>
                </a:cxn>
                <a:cxn ang="0">
                  <a:pos x="33" y="0"/>
                </a:cxn>
                <a:cxn ang="0">
                  <a:pos x="0" y="14"/>
                </a:cxn>
              </a:cxnLst>
              <a:rect l="0" t="0" r="r" b="b"/>
              <a:pathLst>
                <a:path w="50" h="51">
                  <a:moveTo>
                    <a:pt x="0" y="14"/>
                  </a:moveTo>
                  <a:lnTo>
                    <a:pt x="5" y="33"/>
                  </a:lnTo>
                  <a:lnTo>
                    <a:pt x="29" y="50"/>
                  </a:lnTo>
                  <a:lnTo>
                    <a:pt x="49" y="25"/>
                  </a:lnTo>
                  <a:lnTo>
                    <a:pt x="33" y="0"/>
                  </a:lnTo>
                  <a:lnTo>
                    <a:pt x="0" y="14"/>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6" name="Freeform 222"/>
            <p:cNvSpPr>
              <a:spLocks/>
            </p:cNvSpPr>
            <p:nvPr/>
          </p:nvSpPr>
          <p:spPr bwMode="auto">
            <a:xfrm>
              <a:off x="5346915" y="4098354"/>
              <a:ext cx="257563" cy="346917"/>
            </a:xfrm>
            <a:custGeom>
              <a:avLst/>
              <a:gdLst/>
              <a:ahLst/>
              <a:cxnLst>
                <a:cxn ang="0">
                  <a:pos x="0" y="206"/>
                </a:cxn>
                <a:cxn ang="0">
                  <a:pos x="0" y="147"/>
                </a:cxn>
                <a:cxn ang="0">
                  <a:pos x="13" y="129"/>
                </a:cxn>
                <a:cxn ang="0">
                  <a:pos x="63" y="110"/>
                </a:cxn>
                <a:cxn ang="0">
                  <a:pos x="113" y="62"/>
                </a:cxn>
                <a:cxn ang="0">
                  <a:pos x="49" y="45"/>
                </a:cxn>
                <a:cxn ang="0">
                  <a:pos x="29" y="16"/>
                </a:cxn>
                <a:cxn ang="0">
                  <a:pos x="36" y="8"/>
                </a:cxn>
                <a:cxn ang="0">
                  <a:pos x="62" y="24"/>
                </a:cxn>
                <a:cxn ang="0">
                  <a:pos x="159" y="0"/>
                </a:cxn>
                <a:cxn ang="0">
                  <a:pos x="166" y="24"/>
                </a:cxn>
                <a:cxn ang="0">
                  <a:pos x="107" y="128"/>
                </a:cxn>
                <a:cxn ang="0">
                  <a:pos x="8" y="220"/>
                </a:cxn>
                <a:cxn ang="0">
                  <a:pos x="0" y="206"/>
                </a:cxn>
              </a:cxnLst>
              <a:rect l="0" t="0" r="r" b="b"/>
              <a:pathLst>
                <a:path w="167" h="221">
                  <a:moveTo>
                    <a:pt x="0" y="206"/>
                  </a:moveTo>
                  <a:lnTo>
                    <a:pt x="0" y="147"/>
                  </a:lnTo>
                  <a:lnTo>
                    <a:pt x="13" y="129"/>
                  </a:lnTo>
                  <a:lnTo>
                    <a:pt x="63" y="110"/>
                  </a:lnTo>
                  <a:lnTo>
                    <a:pt x="113" y="62"/>
                  </a:lnTo>
                  <a:lnTo>
                    <a:pt x="49" y="45"/>
                  </a:lnTo>
                  <a:lnTo>
                    <a:pt x="29" y="16"/>
                  </a:lnTo>
                  <a:lnTo>
                    <a:pt x="36" y="8"/>
                  </a:lnTo>
                  <a:lnTo>
                    <a:pt x="62" y="24"/>
                  </a:lnTo>
                  <a:lnTo>
                    <a:pt x="159" y="0"/>
                  </a:lnTo>
                  <a:lnTo>
                    <a:pt x="166" y="24"/>
                  </a:lnTo>
                  <a:lnTo>
                    <a:pt x="107" y="128"/>
                  </a:lnTo>
                  <a:lnTo>
                    <a:pt x="8" y="220"/>
                  </a:lnTo>
                  <a:lnTo>
                    <a:pt x="0" y="206"/>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7" name="Freeform 223"/>
            <p:cNvSpPr>
              <a:spLocks/>
            </p:cNvSpPr>
            <p:nvPr/>
          </p:nvSpPr>
          <p:spPr bwMode="auto">
            <a:xfrm>
              <a:off x="4943773" y="4802052"/>
              <a:ext cx="199971" cy="184145"/>
            </a:xfrm>
            <a:custGeom>
              <a:avLst/>
              <a:gdLst/>
              <a:ahLst/>
              <a:cxnLst>
                <a:cxn ang="0">
                  <a:pos x="0" y="35"/>
                </a:cxn>
                <a:cxn ang="0">
                  <a:pos x="28" y="36"/>
                </a:cxn>
                <a:cxn ang="0">
                  <a:pos x="56" y="14"/>
                </a:cxn>
                <a:cxn ang="0">
                  <a:pos x="57" y="5"/>
                </a:cxn>
                <a:cxn ang="0">
                  <a:pos x="83" y="0"/>
                </a:cxn>
                <a:cxn ang="0">
                  <a:pos x="123" y="12"/>
                </a:cxn>
                <a:cxn ang="0">
                  <a:pos x="128" y="28"/>
                </a:cxn>
                <a:cxn ang="0">
                  <a:pos x="125" y="71"/>
                </a:cxn>
                <a:cxn ang="0">
                  <a:pos x="103" y="116"/>
                </a:cxn>
                <a:cxn ang="0">
                  <a:pos x="67" y="107"/>
                </a:cxn>
                <a:cxn ang="0">
                  <a:pos x="45" y="97"/>
                </a:cxn>
                <a:cxn ang="0">
                  <a:pos x="0" y="35"/>
                </a:cxn>
              </a:cxnLst>
              <a:rect l="0" t="0" r="r" b="b"/>
              <a:pathLst>
                <a:path w="129" h="117">
                  <a:moveTo>
                    <a:pt x="0" y="35"/>
                  </a:moveTo>
                  <a:lnTo>
                    <a:pt x="28" y="36"/>
                  </a:lnTo>
                  <a:lnTo>
                    <a:pt x="56" y="14"/>
                  </a:lnTo>
                  <a:lnTo>
                    <a:pt x="57" y="5"/>
                  </a:lnTo>
                  <a:lnTo>
                    <a:pt x="83" y="0"/>
                  </a:lnTo>
                  <a:lnTo>
                    <a:pt x="123" y="12"/>
                  </a:lnTo>
                  <a:lnTo>
                    <a:pt x="128" y="28"/>
                  </a:lnTo>
                  <a:lnTo>
                    <a:pt x="125" y="71"/>
                  </a:lnTo>
                  <a:lnTo>
                    <a:pt x="103" y="116"/>
                  </a:lnTo>
                  <a:lnTo>
                    <a:pt x="67" y="107"/>
                  </a:lnTo>
                  <a:lnTo>
                    <a:pt x="45" y="97"/>
                  </a:lnTo>
                  <a:lnTo>
                    <a:pt x="0" y="3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8" name="Freeform 224"/>
            <p:cNvSpPr>
              <a:spLocks/>
            </p:cNvSpPr>
            <p:nvPr/>
          </p:nvSpPr>
          <p:spPr bwMode="auto">
            <a:xfrm>
              <a:off x="4599823" y="4833291"/>
              <a:ext cx="345550" cy="328831"/>
            </a:xfrm>
            <a:custGeom>
              <a:avLst/>
              <a:gdLst/>
              <a:ahLst/>
              <a:cxnLst>
                <a:cxn ang="0">
                  <a:pos x="0" y="6"/>
                </a:cxn>
                <a:cxn ang="0">
                  <a:pos x="27" y="0"/>
                </a:cxn>
                <a:cxn ang="0">
                  <a:pos x="159" y="20"/>
                </a:cxn>
                <a:cxn ang="0">
                  <a:pos x="190" y="10"/>
                </a:cxn>
                <a:cxn ang="0">
                  <a:pos x="222" y="14"/>
                </a:cxn>
                <a:cxn ang="0">
                  <a:pos x="194" y="29"/>
                </a:cxn>
                <a:cxn ang="0">
                  <a:pos x="184" y="20"/>
                </a:cxn>
                <a:cxn ang="0">
                  <a:pos x="152" y="27"/>
                </a:cxn>
                <a:cxn ang="0">
                  <a:pos x="152" y="85"/>
                </a:cxn>
                <a:cxn ang="0">
                  <a:pos x="136" y="85"/>
                </a:cxn>
                <a:cxn ang="0">
                  <a:pos x="136" y="131"/>
                </a:cxn>
                <a:cxn ang="0">
                  <a:pos x="136" y="197"/>
                </a:cxn>
                <a:cxn ang="0">
                  <a:pos x="121" y="208"/>
                </a:cxn>
                <a:cxn ang="0">
                  <a:pos x="101" y="208"/>
                </a:cxn>
                <a:cxn ang="0">
                  <a:pos x="89" y="193"/>
                </a:cxn>
                <a:cxn ang="0">
                  <a:pos x="79" y="201"/>
                </a:cxn>
                <a:cxn ang="0">
                  <a:pos x="58" y="178"/>
                </a:cxn>
                <a:cxn ang="0">
                  <a:pos x="47" y="105"/>
                </a:cxn>
                <a:cxn ang="0">
                  <a:pos x="47" y="97"/>
                </a:cxn>
                <a:cxn ang="0">
                  <a:pos x="0" y="6"/>
                </a:cxn>
              </a:cxnLst>
              <a:rect l="0" t="0" r="r" b="b"/>
              <a:pathLst>
                <a:path w="223" h="209">
                  <a:moveTo>
                    <a:pt x="0" y="6"/>
                  </a:moveTo>
                  <a:lnTo>
                    <a:pt x="27" y="0"/>
                  </a:lnTo>
                  <a:lnTo>
                    <a:pt x="159" y="20"/>
                  </a:lnTo>
                  <a:lnTo>
                    <a:pt x="190" y="10"/>
                  </a:lnTo>
                  <a:lnTo>
                    <a:pt x="222" y="14"/>
                  </a:lnTo>
                  <a:lnTo>
                    <a:pt x="194" y="29"/>
                  </a:lnTo>
                  <a:lnTo>
                    <a:pt x="184" y="20"/>
                  </a:lnTo>
                  <a:lnTo>
                    <a:pt x="152" y="27"/>
                  </a:lnTo>
                  <a:lnTo>
                    <a:pt x="152" y="85"/>
                  </a:lnTo>
                  <a:lnTo>
                    <a:pt x="136" y="85"/>
                  </a:lnTo>
                  <a:lnTo>
                    <a:pt x="136" y="131"/>
                  </a:lnTo>
                  <a:lnTo>
                    <a:pt x="136" y="197"/>
                  </a:lnTo>
                  <a:lnTo>
                    <a:pt x="121" y="208"/>
                  </a:lnTo>
                  <a:lnTo>
                    <a:pt x="101" y="208"/>
                  </a:lnTo>
                  <a:lnTo>
                    <a:pt x="89" y="193"/>
                  </a:lnTo>
                  <a:lnTo>
                    <a:pt x="79" y="201"/>
                  </a:lnTo>
                  <a:lnTo>
                    <a:pt x="58" y="178"/>
                  </a:lnTo>
                  <a:lnTo>
                    <a:pt x="47" y="105"/>
                  </a:lnTo>
                  <a:lnTo>
                    <a:pt x="47" y="97"/>
                  </a:lnTo>
                  <a:lnTo>
                    <a:pt x="0" y="6"/>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29" name="Freeform 225"/>
            <p:cNvSpPr>
              <a:spLocks/>
            </p:cNvSpPr>
            <p:nvPr/>
          </p:nvSpPr>
          <p:spPr bwMode="auto">
            <a:xfrm>
              <a:off x="3883127" y="3679094"/>
              <a:ext cx="211169" cy="179213"/>
            </a:xfrm>
            <a:custGeom>
              <a:avLst/>
              <a:gdLst/>
              <a:ahLst/>
              <a:cxnLst>
                <a:cxn ang="0">
                  <a:pos x="0" y="113"/>
                </a:cxn>
                <a:cxn ang="0">
                  <a:pos x="64" y="0"/>
                </a:cxn>
                <a:cxn ang="0">
                  <a:pos x="134" y="1"/>
                </a:cxn>
                <a:cxn ang="0">
                  <a:pos x="136" y="8"/>
                </a:cxn>
                <a:cxn ang="0">
                  <a:pos x="134" y="29"/>
                </a:cxn>
                <a:cxn ang="0">
                  <a:pos x="82" y="28"/>
                </a:cxn>
                <a:cxn ang="0">
                  <a:pos x="82" y="71"/>
                </a:cxn>
                <a:cxn ang="0">
                  <a:pos x="63" y="79"/>
                </a:cxn>
                <a:cxn ang="0">
                  <a:pos x="64" y="106"/>
                </a:cxn>
                <a:cxn ang="0">
                  <a:pos x="0" y="113"/>
                </a:cxn>
              </a:cxnLst>
              <a:rect l="0" t="0" r="r" b="b"/>
              <a:pathLst>
                <a:path w="137" h="114">
                  <a:moveTo>
                    <a:pt x="0" y="113"/>
                  </a:moveTo>
                  <a:lnTo>
                    <a:pt x="64" y="0"/>
                  </a:lnTo>
                  <a:lnTo>
                    <a:pt x="134" y="1"/>
                  </a:lnTo>
                  <a:lnTo>
                    <a:pt x="136" y="8"/>
                  </a:lnTo>
                  <a:lnTo>
                    <a:pt x="134" y="29"/>
                  </a:lnTo>
                  <a:lnTo>
                    <a:pt x="82" y="28"/>
                  </a:lnTo>
                  <a:lnTo>
                    <a:pt x="82" y="71"/>
                  </a:lnTo>
                  <a:lnTo>
                    <a:pt x="63" y="79"/>
                  </a:lnTo>
                  <a:lnTo>
                    <a:pt x="64" y="106"/>
                  </a:lnTo>
                  <a:lnTo>
                    <a:pt x="0" y="113"/>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0" name="Freeform 226"/>
            <p:cNvSpPr>
              <a:spLocks/>
            </p:cNvSpPr>
            <p:nvPr/>
          </p:nvSpPr>
          <p:spPr bwMode="auto">
            <a:xfrm>
              <a:off x="4862185" y="3805694"/>
              <a:ext cx="420739" cy="503112"/>
            </a:xfrm>
            <a:custGeom>
              <a:avLst/>
              <a:gdLst/>
              <a:ahLst/>
              <a:cxnLst>
                <a:cxn ang="0">
                  <a:pos x="0" y="168"/>
                </a:cxn>
                <a:cxn ang="0">
                  <a:pos x="13" y="200"/>
                </a:cxn>
                <a:cxn ang="0">
                  <a:pos x="25" y="235"/>
                </a:cxn>
                <a:cxn ang="0">
                  <a:pos x="52" y="247"/>
                </a:cxn>
                <a:cxn ang="0">
                  <a:pos x="93" y="294"/>
                </a:cxn>
                <a:cxn ang="0">
                  <a:pos x="146" y="319"/>
                </a:cxn>
                <a:cxn ang="0">
                  <a:pos x="196" y="313"/>
                </a:cxn>
                <a:cxn ang="0">
                  <a:pos x="227" y="304"/>
                </a:cxn>
                <a:cxn ang="0">
                  <a:pos x="208" y="269"/>
                </a:cxn>
                <a:cxn ang="0">
                  <a:pos x="180" y="250"/>
                </a:cxn>
                <a:cxn ang="0">
                  <a:pos x="199" y="238"/>
                </a:cxn>
                <a:cxn ang="0">
                  <a:pos x="200" y="208"/>
                </a:cxn>
                <a:cxn ang="0">
                  <a:pos x="233" y="169"/>
                </a:cxn>
                <a:cxn ang="0">
                  <a:pos x="245" y="99"/>
                </a:cxn>
                <a:cxn ang="0">
                  <a:pos x="271" y="84"/>
                </a:cxn>
                <a:cxn ang="0">
                  <a:pos x="250" y="69"/>
                </a:cxn>
                <a:cxn ang="0">
                  <a:pos x="244" y="18"/>
                </a:cxn>
                <a:cxn ang="0">
                  <a:pos x="222" y="0"/>
                </a:cxn>
                <a:cxn ang="0">
                  <a:pos x="196" y="21"/>
                </a:cxn>
                <a:cxn ang="0">
                  <a:pos x="49" y="17"/>
                </a:cxn>
                <a:cxn ang="0">
                  <a:pos x="49" y="49"/>
                </a:cxn>
                <a:cxn ang="0">
                  <a:pos x="35" y="51"/>
                </a:cxn>
                <a:cxn ang="0">
                  <a:pos x="35" y="60"/>
                </a:cxn>
                <a:cxn ang="0">
                  <a:pos x="35" y="121"/>
                </a:cxn>
                <a:cxn ang="0">
                  <a:pos x="17" y="125"/>
                </a:cxn>
                <a:cxn ang="0">
                  <a:pos x="0" y="168"/>
                </a:cxn>
              </a:cxnLst>
              <a:rect l="0" t="0" r="r" b="b"/>
              <a:pathLst>
                <a:path w="272" h="320">
                  <a:moveTo>
                    <a:pt x="0" y="168"/>
                  </a:moveTo>
                  <a:lnTo>
                    <a:pt x="13" y="200"/>
                  </a:lnTo>
                  <a:lnTo>
                    <a:pt x="25" y="235"/>
                  </a:lnTo>
                  <a:lnTo>
                    <a:pt x="52" y="247"/>
                  </a:lnTo>
                  <a:lnTo>
                    <a:pt x="93" y="294"/>
                  </a:lnTo>
                  <a:lnTo>
                    <a:pt x="146" y="319"/>
                  </a:lnTo>
                  <a:lnTo>
                    <a:pt x="196" y="313"/>
                  </a:lnTo>
                  <a:lnTo>
                    <a:pt x="227" y="304"/>
                  </a:lnTo>
                  <a:lnTo>
                    <a:pt x="208" y="269"/>
                  </a:lnTo>
                  <a:lnTo>
                    <a:pt x="180" y="250"/>
                  </a:lnTo>
                  <a:lnTo>
                    <a:pt x="199" y="238"/>
                  </a:lnTo>
                  <a:lnTo>
                    <a:pt x="200" y="208"/>
                  </a:lnTo>
                  <a:lnTo>
                    <a:pt x="233" y="169"/>
                  </a:lnTo>
                  <a:lnTo>
                    <a:pt x="245" y="99"/>
                  </a:lnTo>
                  <a:lnTo>
                    <a:pt x="271" y="84"/>
                  </a:lnTo>
                  <a:lnTo>
                    <a:pt x="250" y="69"/>
                  </a:lnTo>
                  <a:lnTo>
                    <a:pt x="244" y="18"/>
                  </a:lnTo>
                  <a:lnTo>
                    <a:pt x="222" y="0"/>
                  </a:lnTo>
                  <a:lnTo>
                    <a:pt x="196" y="21"/>
                  </a:lnTo>
                  <a:lnTo>
                    <a:pt x="49" y="17"/>
                  </a:lnTo>
                  <a:lnTo>
                    <a:pt x="49" y="49"/>
                  </a:lnTo>
                  <a:lnTo>
                    <a:pt x="35" y="51"/>
                  </a:lnTo>
                  <a:lnTo>
                    <a:pt x="35" y="60"/>
                  </a:lnTo>
                  <a:lnTo>
                    <a:pt x="35" y="121"/>
                  </a:lnTo>
                  <a:lnTo>
                    <a:pt x="17" y="125"/>
                  </a:lnTo>
                  <a:lnTo>
                    <a:pt x="0" y="168"/>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1" name="Freeform 227"/>
            <p:cNvSpPr>
              <a:spLocks/>
            </p:cNvSpPr>
            <p:nvPr/>
          </p:nvSpPr>
          <p:spPr bwMode="auto">
            <a:xfrm>
              <a:off x="5087752" y="5066761"/>
              <a:ext cx="33595" cy="42748"/>
            </a:xfrm>
            <a:custGeom>
              <a:avLst/>
              <a:gdLst/>
              <a:ahLst/>
              <a:cxnLst>
                <a:cxn ang="0">
                  <a:pos x="0" y="14"/>
                </a:cxn>
                <a:cxn ang="0">
                  <a:pos x="12" y="27"/>
                </a:cxn>
                <a:cxn ang="0">
                  <a:pos x="21" y="17"/>
                </a:cxn>
                <a:cxn ang="0">
                  <a:pos x="19" y="0"/>
                </a:cxn>
                <a:cxn ang="0">
                  <a:pos x="0" y="14"/>
                </a:cxn>
              </a:cxnLst>
              <a:rect l="0" t="0" r="r" b="b"/>
              <a:pathLst>
                <a:path w="22" h="28">
                  <a:moveTo>
                    <a:pt x="0" y="14"/>
                  </a:moveTo>
                  <a:lnTo>
                    <a:pt x="12" y="27"/>
                  </a:lnTo>
                  <a:lnTo>
                    <a:pt x="21" y="17"/>
                  </a:lnTo>
                  <a:lnTo>
                    <a:pt x="19" y="0"/>
                  </a:lnTo>
                  <a:lnTo>
                    <a:pt x="0" y="14"/>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2" name="Freeform 228"/>
            <p:cNvSpPr>
              <a:spLocks/>
            </p:cNvSpPr>
            <p:nvPr/>
          </p:nvSpPr>
          <p:spPr bwMode="auto">
            <a:xfrm>
              <a:off x="5058957" y="4425541"/>
              <a:ext cx="275160" cy="272930"/>
            </a:xfrm>
            <a:custGeom>
              <a:avLst/>
              <a:gdLst/>
              <a:ahLst/>
              <a:cxnLst>
                <a:cxn ang="0">
                  <a:pos x="0" y="53"/>
                </a:cxn>
                <a:cxn ang="0">
                  <a:pos x="1" y="87"/>
                </a:cxn>
                <a:cxn ang="0">
                  <a:pos x="22" y="120"/>
                </a:cxn>
                <a:cxn ang="0">
                  <a:pos x="54" y="135"/>
                </a:cxn>
                <a:cxn ang="0">
                  <a:pos x="70" y="139"/>
                </a:cxn>
                <a:cxn ang="0">
                  <a:pos x="87" y="172"/>
                </a:cxn>
                <a:cxn ang="0">
                  <a:pos x="152" y="167"/>
                </a:cxn>
                <a:cxn ang="0">
                  <a:pos x="177" y="153"/>
                </a:cxn>
                <a:cxn ang="0">
                  <a:pos x="151" y="86"/>
                </a:cxn>
                <a:cxn ang="0">
                  <a:pos x="158" y="59"/>
                </a:cxn>
                <a:cxn ang="0">
                  <a:pos x="74" y="0"/>
                </a:cxn>
                <a:cxn ang="0">
                  <a:pos x="52" y="29"/>
                </a:cxn>
                <a:cxn ang="0">
                  <a:pos x="43" y="21"/>
                </a:cxn>
                <a:cxn ang="0">
                  <a:pos x="36" y="28"/>
                </a:cxn>
                <a:cxn ang="0">
                  <a:pos x="35" y="0"/>
                </a:cxn>
                <a:cxn ang="0">
                  <a:pos x="13" y="1"/>
                </a:cxn>
                <a:cxn ang="0">
                  <a:pos x="17" y="22"/>
                </a:cxn>
                <a:cxn ang="0">
                  <a:pos x="18" y="34"/>
                </a:cxn>
                <a:cxn ang="0">
                  <a:pos x="0" y="53"/>
                </a:cxn>
              </a:cxnLst>
              <a:rect l="0" t="0" r="r" b="b"/>
              <a:pathLst>
                <a:path w="178" h="173">
                  <a:moveTo>
                    <a:pt x="0" y="53"/>
                  </a:moveTo>
                  <a:lnTo>
                    <a:pt x="1" y="87"/>
                  </a:lnTo>
                  <a:lnTo>
                    <a:pt x="22" y="120"/>
                  </a:lnTo>
                  <a:lnTo>
                    <a:pt x="54" y="135"/>
                  </a:lnTo>
                  <a:lnTo>
                    <a:pt x="70" y="139"/>
                  </a:lnTo>
                  <a:lnTo>
                    <a:pt x="87" y="172"/>
                  </a:lnTo>
                  <a:lnTo>
                    <a:pt x="152" y="167"/>
                  </a:lnTo>
                  <a:lnTo>
                    <a:pt x="177" y="153"/>
                  </a:lnTo>
                  <a:lnTo>
                    <a:pt x="151" y="86"/>
                  </a:lnTo>
                  <a:lnTo>
                    <a:pt x="158" y="59"/>
                  </a:lnTo>
                  <a:lnTo>
                    <a:pt x="74" y="0"/>
                  </a:lnTo>
                  <a:lnTo>
                    <a:pt x="52" y="29"/>
                  </a:lnTo>
                  <a:lnTo>
                    <a:pt x="43" y="21"/>
                  </a:lnTo>
                  <a:lnTo>
                    <a:pt x="36" y="28"/>
                  </a:lnTo>
                  <a:lnTo>
                    <a:pt x="35" y="0"/>
                  </a:lnTo>
                  <a:lnTo>
                    <a:pt x="13" y="1"/>
                  </a:lnTo>
                  <a:lnTo>
                    <a:pt x="17" y="22"/>
                  </a:lnTo>
                  <a:lnTo>
                    <a:pt x="18" y="34"/>
                  </a:lnTo>
                  <a:lnTo>
                    <a:pt x="0" y="53"/>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3" name="Freeform 229"/>
            <p:cNvSpPr>
              <a:spLocks/>
            </p:cNvSpPr>
            <p:nvPr/>
          </p:nvSpPr>
          <p:spPr bwMode="auto">
            <a:xfrm>
              <a:off x="4305466" y="4114795"/>
              <a:ext cx="55992" cy="133177"/>
            </a:xfrm>
            <a:custGeom>
              <a:avLst/>
              <a:gdLst/>
              <a:ahLst/>
              <a:cxnLst>
                <a:cxn ang="0">
                  <a:pos x="0" y="0"/>
                </a:cxn>
                <a:cxn ang="0">
                  <a:pos x="17" y="4"/>
                </a:cxn>
                <a:cxn ang="0">
                  <a:pos x="35" y="78"/>
                </a:cxn>
                <a:cxn ang="0">
                  <a:pos x="22" y="83"/>
                </a:cxn>
                <a:cxn ang="0">
                  <a:pos x="0" y="0"/>
                </a:cxn>
              </a:cxnLst>
              <a:rect l="0" t="0" r="r" b="b"/>
              <a:pathLst>
                <a:path w="36" h="84">
                  <a:moveTo>
                    <a:pt x="0" y="0"/>
                  </a:moveTo>
                  <a:lnTo>
                    <a:pt x="17" y="4"/>
                  </a:lnTo>
                  <a:lnTo>
                    <a:pt x="35" y="78"/>
                  </a:lnTo>
                  <a:lnTo>
                    <a:pt x="22" y="83"/>
                  </a:lnTo>
                  <a:lnTo>
                    <a:pt x="0" y="0"/>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4" name="Freeform 230"/>
            <p:cNvSpPr>
              <a:spLocks/>
            </p:cNvSpPr>
            <p:nvPr/>
          </p:nvSpPr>
          <p:spPr bwMode="auto">
            <a:xfrm>
              <a:off x="5060556" y="4298941"/>
              <a:ext cx="135980" cy="136465"/>
            </a:xfrm>
            <a:custGeom>
              <a:avLst/>
              <a:gdLst/>
              <a:ahLst/>
              <a:cxnLst>
                <a:cxn ang="0">
                  <a:pos x="0" y="85"/>
                </a:cxn>
                <a:cxn ang="0">
                  <a:pos x="12" y="80"/>
                </a:cxn>
                <a:cxn ang="0">
                  <a:pos x="33" y="79"/>
                </a:cxn>
                <a:cxn ang="0">
                  <a:pos x="35" y="67"/>
                </a:cxn>
                <a:cxn ang="0">
                  <a:pos x="69" y="60"/>
                </a:cxn>
                <a:cxn ang="0">
                  <a:pos x="87" y="31"/>
                </a:cxn>
                <a:cxn ang="0">
                  <a:pos x="69" y="0"/>
                </a:cxn>
                <a:cxn ang="0">
                  <a:pos x="19" y="5"/>
                </a:cxn>
                <a:cxn ang="0">
                  <a:pos x="24" y="29"/>
                </a:cxn>
                <a:cxn ang="0">
                  <a:pos x="13" y="44"/>
                </a:cxn>
                <a:cxn ang="0">
                  <a:pos x="0" y="85"/>
                </a:cxn>
              </a:cxnLst>
              <a:rect l="0" t="0" r="r" b="b"/>
              <a:pathLst>
                <a:path w="88" h="86">
                  <a:moveTo>
                    <a:pt x="0" y="85"/>
                  </a:moveTo>
                  <a:lnTo>
                    <a:pt x="12" y="80"/>
                  </a:lnTo>
                  <a:lnTo>
                    <a:pt x="33" y="79"/>
                  </a:lnTo>
                  <a:lnTo>
                    <a:pt x="35" y="67"/>
                  </a:lnTo>
                  <a:lnTo>
                    <a:pt x="69" y="60"/>
                  </a:lnTo>
                  <a:lnTo>
                    <a:pt x="87" y="31"/>
                  </a:lnTo>
                  <a:lnTo>
                    <a:pt x="69" y="0"/>
                  </a:lnTo>
                  <a:lnTo>
                    <a:pt x="19" y="5"/>
                  </a:lnTo>
                  <a:lnTo>
                    <a:pt x="24" y="29"/>
                  </a:lnTo>
                  <a:lnTo>
                    <a:pt x="13" y="44"/>
                  </a:lnTo>
                  <a:lnTo>
                    <a:pt x="0" y="8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5" name="Freeform 231"/>
            <p:cNvSpPr>
              <a:spLocks/>
            </p:cNvSpPr>
            <p:nvPr/>
          </p:nvSpPr>
          <p:spPr bwMode="auto">
            <a:xfrm>
              <a:off x="4927776" y="3570580"/>
              <a:ext cx="283159" cy="269642"/>
            </a:xfrm>
            <a:custGeom>
              <a:avLst/>
              <a:gdLst/>
              <a:ahLst/>
              <a:cxnLst>
                <a:cxn ang="0">
                  <a:pos x="0" y="28"/>
                </a:cxn>
                <a:cxn ang="0">
                  <a:pos x="6" y="165"/>
                </a:cxn>
                <a:cxn ang="0">
                  <a:pos x="153" y="170"/>
                </a:cxn>
                <a:cxn ang="0">
                  <a:pos x="179" y="148"/>
                </a:cxn>
                <a:cxn ang="0">
                  <a:pos x="182" y="133"/>
                </a:cxn>
                <a:cxn ang="0">
                  <a:pos x="126" y="36"/>
                </a:cxn>
                <a:cxn ang="0">
                  <a:pos x="153" y="67"/>
                </a:cxn>
                <a:cxn ang="0">
                  <a:pos x="167" y="40"/>
                </a:cxn>
                <a:cxn ang="0">
                  <a:pos x="153" y="5"/>
                </a:cxn>
                <a:cxn ang="0">
                  <a:pos x="119" y="10"/>
                </a:cxn>
                <a:cxn ang="0">
                  <a:pos x="118" y="1"/>
                </a:cxn>
                <a:cxn ang="0">
                  <a:pos x="101" y="1"/>
                </a:cxn>
                <a:cxn ang="0">
                  <a:pos x="70" y="14"/>
                </a:cxn>
                <a:cxn ang="0">
                  <a:pos x="6" y="0"/>
                </a:cxn>
                <a:cxn ang="0">
                  <a:pos x="0" y="28"/>
                </a:cxn>
              </a:cxnLst>
              <a:rect l="0" t="0" r="r" b="b"/>
              <a:pathLst>
                <a:path w="183" h="171">
                  <a:moveTo>
                    <a:pt x="0" y="28"/>
                  </a:moveTo>
                  <a:lnTo>
                    <a:pt x="6" y="165"/>
                  </a:lnTo>
                  <a:lnTo>
                    <a:pt x="153" y="170"/>
                  </a:lnTo>
                  <a:lnTo>
                    <a:pt x="179" y="148"/>
                  </a:lnTo>
                  <a:lnTo>
                    <a:pt x="182" y="133"/>
                  </a:lnTo>
                  <a:lnTo>
                    <a:pt x="126" y="36"/>
                  </a:lnTo>
                  <a:lnTo>
                    <a:pt x="153" y="67"/>
                  </a:lnTo>
                  <a:lnTo>
                    <a:pt x="167" y="40"/>
                  </a:lnTo>
                  <a:lnTo>
                    <a:pt x="153" y="5"/>
                  </a:lnTo>
                  <a:lnTo>
                    <a:pt x="119" y="10"/>
                  </a:lnTo>
                  <a:lnTo>
                    <a:pt x="118" y="1"/>
                  </a:lnTo>
                  <a:lnTo>
                    <a:pt x="101" y="1"/>
                  </a:lnTo>
                  <a:lnTo>
                    <a:pt x="70" y="14"/>
                  </a:lnTo>
                  <a:lnTo>
                    <a:pt x="6" y="0"/>
                  </a:lnTo>
                  <a:lnTo>
                    <a:pt x="0" y="28"/>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6" name="Freeform 232"/>
            <p:cNvSpPr>
              <a:spLocks/>
            </p:cNvSpPr>
            <p:nvPr/>
          </p:nvSpPr>
          <p:spPr bwMode="auto">
            <a:xfrm>
              <a:off x="4179084" y="4017790"/>
              <a:ext cx="191972" cy="141397"/>
            </a:xfrm>
            <a:custGeom>
              <a:avLst/>
              <a:gdLst/>
              <a:ahLst/>
              <a:cxnLst>
                <a:cxn ang="0">
                  <a:pos x="0" y="75"/>
                </a:cxn>
                <a:cxn ang="0">
                  <a:pos x="8" y="86"/>
                </a:cxn>
                <a:cxn ang="0">
                  <a:pos x="40" y="89"/>
                </a:cxn>
                <a:cxn ang="0">
                  <a:pos x="37" y="66"/>
                </a:cxn>
                <a:cxn ang="0">
                  <a:pos x="81" y="62"/>
                </a:cxn>
                <a:cxn ang="0">
                  <a:pos x="98" y="66"/>
                </a:cxn>
                <a:cxn ang="0">
                  <a:pos x="123" y="49"/>
                </a:cxn>
                <a:cxn ang="0">
                  <a:pos x="90" y="16"/>
                </a:cxn>
                <a:cxn ang="0">
                  <a:pos x="87" y="0"/>
                </a:cxn>
                <a:cxn ang="0">
                  <a:pos x="20" y="29"/>
                </a:cxn>
                <a:cxn ang="0">
                  <a:pos x="0" y="75"/>
                </a:cxn>
              </a:cxnLst>
              <a:rect l="0" t="0" r="r" b="b"/>
              <a:pathLst>
                <a:path w="124" h="90">
                  <a:moveTo>
                    <a:pt x="0" y="75"/>
                  </a:moveTo>
                  <a:lnTo>
                    <a:pt x="8" y="86"/>
                  </a:lnTo>
                  <a:lnTo>
                    <a:pt x="40" y="89"/>
                  </a:lnTo>
                  <a:lnTo>
                    <a:pt x="37" y="66"/>
                  </a:lnTo>
                  <a:lnTo>
                    <a:pt x="81" y="62"/>
                  </a:lnTo>
                  <a:lnTo>
                    <a:pt x="98" y="66"/>
                  </a:lnTo>
                  <a:lnTo>
                    <a:pt x="123" y="49"/>
                  </a:lnTo>
                  <a:lnTo>
                    <a:pt x="90" y="16"/>
                  </a:lnTo>
                  <a:lnTo>
                    <a:pt x="87" y="0"/>
                  </a:lnTo>
                  <a:lnTo>
                    <a:pt x="20" y="29"/>
                  </a:lnTo>
                  <a:lnTo>
                    <a:pt x="0" y="75"/>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7" name="Freeform 233"/>
            <p:cNvSpPr>
              <a:spLocks/>
            </p:cNvSpPr>
            <p:nvPr/>
          </p:nvSpPr>
          <p:spPr bwMode="auto">
            <a:xfrm>
              <a:off x="4863785" y="4608042"/>
              <a:ext cx="299157" cy="251556"/>
            </a:xfrm>
            <a:custGeom>
              <a:avLst/>
              <a:gdLst/>
              <a:ahLst/>
              <a:cxnLst>
                <a:cxn ang="0">
                  <a:pos x="0" y="78"/>
                </a:cxn>
                <a:cxn ang="0">
                  <a:pos x="0" y="138"/>
                </a:cxn>
                <a:cxn ang="0">
                  <a:pos x="20" y="153"/>
                </a:cxn>
                <a:cxn ang="0">
                  <a:pos x="51" y="157"/>
                </a:cxn>
                <a:cxn ang="0">
                  <a:pos x="79" y="159"/>
                </a:cxn>
                <a:cxn ang="0">
                  <a:pos x="108" y="137"/>
                </a:cxn>
                <a:cxn ang="0">
                  <a:pos x="109" y="128"/>
                </a:cxn>
                <a:cxn ang="0">
                  <a:pos x="135" y="122"/>
                </a:cxn>
                <a:cxn ang="0">
                  <a:pos x="129" y="113"/>
                </a:cxn>
                <a:cxn ang="0">
                  <a:pos x="182" y="97"/>
                </a:cxn>
                <a:cxn ang="0">
                  <a:pos x="175" y="88"/>
                </a:cxn>
                <a:cxn ang="0">
                  <a:pos x="192" y="41"/>
                </a:cxn>
                <a:cxn ang="0">
                  <a:pos x="179" y="20"/>
                </a:cxn>
                <a:cxn ang="0">
                  <a:pos x="148" y="5"/>
                </a:cxn>
                <a:cxn ang="0">
                  <a:pos x="140" y="0"/>
                </a:cxn>
                <a:cxn ang="0">
                  <a:pos x="110" y="14"/>
                </a:cxn>
                <a:cxn ang="0">
                  <a:pos x="108" y="57"/>
                </a:cxn>
                <a:cxn ang="0">
                  <a:pos x="125" y="64"/>
                </a:cxn>
                <a:cxn ang="0">
                  <a:pos x="127" y="82"/>
                </a:cxn>
                <a:cxn ang="0">
                  <a:pos x="33" y="44"/>
                </a:cxn>
                <a:cxn ang="0">
                  <a:pos x="36" y="78"/>
                </a:cxn>
                <a:cxn ang="0">
                  <a:pos x="0" y="78"/>
                </a:cxn>
              </a:cxnLst>
              <a:rect l="0" t="0" r="r" b="b"/>
              <a:pathLst>
                <a:path w="193" h="160">
                  <a:moveTo>
                    <a:pt x="0" y="78"/>
                  </a:moveTo>
                  <a:lnTo>
                    <a:pt x="0" y="138"/>
                  </a:lnTo>
                  <a:lnTo>
                    <a:pt x="20" y="153"/>
                  </a:lnTo>
                  <a:lnTo>
                    <a:pt x="51" y="157"/>
                  </a:lnTo>
                  <a:lnTo>
                    <a:pt x="79" y="159"/>
                  </a:lnTo>
                  <a:lnTo>
                    <a:pt x="108" y="137"/>
                  </a:lnTo>
                  <a:lnTo>
                    <a:pt x="109" y="128"/>
                  </a:lnTo>
                  <a:lnTo>
                    <a:pt x="135" y="122"/>
                  </a:lnTo>
                  <a:lnTo>
                    <a:pt x="129" y="113"/>
                  </a:lnTo>
                  <a:lnTo>
                    <a:pt x="182" y="97"/>
                  </a:lnTo>
                  <a:lnTo>
                    <a:pt x="175" y="88"/>
                  </a:lnTo>
                  <a:lnTo>
                    <a:pt x="192" y="41"/>
                  </a:lnTo>
                  <a:lnTo>
                    <a:pt x="179" y="20"/>
                  </a:lnTo>
                  <a:lnTo>
                    <a:pt x="148" y="5"/>
                  </a:lnTo>
                  <a:lnTo>
                    <a:pt x="140" y="0"/>
                  </a:lnTo>
                  <a:lnTo>
                    <a:pt x="110" y="14"/>
                  </a:lnTo>
                  <a:lnTo>
                    <a:pt x="108" y="57"/>
                  </a:lnTo>
                  <a:lnTo>
                    <a:pt x="125" y="64"/>
                  </a:lnTo>
                  <a:lnTo>
                    <a:pt x="127" y="82"/>
                  </a:lnTo>
                  <a:lnTo>
                    <a:pt x="33" y="44"/>
                  </a:lnTo>
                  <a:lnTo>
                    <a:pt x="36" y="78"/>
                  </a:lnTo>
                  <a:lnTo>
                    <a:pt x="0" y="78"/>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8" name="Freeform 234"/>
            <p:cNvSpPr>
              <a:spLocks/>
            </p:cNvSpPr>
            <p:nvPr/>
          </p:nvSpPr>
          <p:spPr bwMode="auto">
            <a:xfrm>
              <a:off x="4724605" y="4971400"/>
              <a:ext cx="414340" cy="337052"/>
            </a:xfrm>
            <a:custGeom>
              <a:avLst/>
              <a:gdLst/>
              <a:ahLst/>
              <a:cxnLst>
                <a:cxn ang="0">
                  <a:pos x="0" y="113"/>
                </a:cxn>
                <a:cxn ang="0">
                  <a:pos x="9" y="105"/>
                </a:cxn>
                <a:cxn ang="0">
                  <a:pos x="21" y="119"/>
                </a:cxn>
                <a:cxn ang="0">
                  <a:pos x="41" y="119"/>
                </a:cxn>
                <a:cxn ang="0">
                  <a:pos x="56" y="109"/>
                </a:cxn>
                <a:cxn ang="0">
                  <a:pos x="56" y="43"/>
                </a:cxn>
                <a:cxn ang="0">
                  <a:pos x="70" y="59"/>
                </a:cxn>
                <a:cxn ang="0">
                  <a:pos x="68" y="78"/>
                </a:cxn>
                <a:cxn ang="0">
                  <a:pos x="91" y="76"/>
                </a:cxn>
                <a:cxn ang="0">
                  <a:pos x="111" y="56"/>
                </a:cxn>
                <a:cxn ang="0">
                  <a:pos x="146" y="56"/>
                </a:cxn>
                <a:cxn ang="0">
                  <a:pos x="209" y="0"/>
                </a:cxn>
                <a:cxn ang="0">
                  <a:pos x="245" y="8"/>
                </a:cxn>
                <a:cxn ang="0">
                  <a:pos x="252" y="60"/>
                </a:cxn>
                <a:cxn ang="0">
                  <a:pos x="234" y="75"/>
                </a:cxn>
                <a:cxn ang="0">
                  <a:pos x="245" y="87"/>
                </a:cxn>
                <a:cxn ang="0">
                  <a:pos x="253" y="78"/>
                </a:cxn>
                <a:cxn ang="0">
                  <a:pos x="267" y="78"/>
                </a:cxn>
                <a:cxn ang="0">
                  <a:pos x="260" y="109"/>
                </a:cxn>
                <a:cxn ang="0">
                  <a:pos x="221" y="157"/>
                </a:cxn>
                <a:cxn ang="0">
                  <a:pos x="172" y="199"/>
                </a:cxn>
                <a:cxn ang="0">
                  <a:pos x="136" y="213"/>
                </a:cxn>
                <a:cxn ang="0">
                  <a:pos x="32" y="213"/>
                </a:cxn>
                <a:cxn ang="0">
                  <a:pos x="22" y="190"/>
                </a:cxn>
                <a:cxn ang="0">
                  <a:pos x="26" y="171"/>
                </a:cxn>
                <a:cxn ang="0">
                  <a:pos x="0" y="113"/>
                </a:cxn>
              </a:cxnLst>
              <a:rect l="0" t="0" r="r" b="b"/>
              <a:pathLst>
                <a:path w="268" h="214">
                  <a:moveTo>
                    <a:pt x="0" y="113"/>
                  </a:moveTo>
                  <a:lnTo>
                    <a:pt x="9" y="105"/>
                  </a:lnTo>
                  <a:lnTo>
                    <a:pt x="21" y="119"/>
                  </a:lnTo>
                  <a:lnTo>
                    <a:pt x="41" y="119"/>
                  </a:lnTo>
                  <a:lnTo>
                    <a:pt x="56" y="109"/>
                  </a:lnTo>
                  <a:lnTo>
                    <a:pt x="56" y="43"/>
                  </a:lnTo>
                  <a:lnTo>
                    <a:pt x="70" y="59"/>
                  </a:lnTo>
                  <a:lnTo>
                    <a:pt x="68" y="78"/>
                  </a:lnTo>
                  <a:lnTo>
                    <a:pt x="91" y="76"/>
                  </a:lnTo>
                  <a:lnTo>
                    <a:pt x="111" y="56"/>
                  </a:lnTo>
                  <a:lnTo>
                    <a:pt x="146" y="56"/>
                  </a:lnTo>
                  <a:lnTo>
                    <a:pt x="209" y="0"/>
                  </a:lnTo>
                  <a:lnTo>
                    <a:pt x="245" y="8"/>
                  </a:lnTo>
                  <a:lnTo>
                    <a:pt x="252" y="60"/>
                  </a:lnTo>
                  <a:lnTo>
                    <a:pt x="234" y="75"/>
                  </a:lnTo>
                  <a:lnTo>
                    <a:pt x="245" y="87"/>
                  </a:lnTo>
                  <a:lnTo>
                    <a:pt x="253" y="78"/>
                  </a:lnTo>
                  <a:lnTo>
                    <a:pt x="267" y="78"/>
                  </a:lnTo>
                  <a:lnTo>
                    <a:pt x="260" y="109"/>
                  </a:lnTo>
                  <a:lnTo>
                    <a:pt x="221" y="157"/>
                  </a:lnTo>
                  <a:lnTo>
                    <a:pt x="172" y="199"/>
                  </a:lnTo>
                  <a:lnTo>
                    <a:pt x="136" y="213"/>
                  </a:lnTo>
                  <a:lnTo>
                    <a:pt x="32" y="213"/>
                  </a:lnTo>
                  <a:lnTo>
                    <a:pt x="22" y="190"/>
                  </a:lnTo>
                  <a:lnTo>
                    <a:pt x="26" y="171"/>
                  </a:lnTo>
                  <a:lnTo>
                    <a:pt x="0" y="113"/>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sp>
          <p:nvSpPr>
            <p:cNvPr id="739" name="Freeform 235"/>
            <p:cNvSpPr>
              <a:spLocks/>
            </p:cNvSpPr>
            <p:nvPr/>
          </p:nvSpPr>
          <p:spPr bwMode="auto">
            <a:xfrm>
              <a:off x="4991766" y="5150613"/>
              <a:ext cx="57592" cy="62478"/>
            </a:xfrm>
            <a:custGeom>
              <a:avLst/>
              <a:gdLst/>
              <a:ahLst/>
              <a:cxnLst>
                <a:cxn ang="0">
                  <a:pos x="0" y="18"/>
                </a:cxn>
                <a:cxn ang="0">
                  <a:pos x="13" y="39"/>
                </a:cxn>
                <a:cxn ang="0">
                  <a:pos x="36" y="18"/>
                </a:cxn>
                <a:cxn ang="0">
                  <a:pos x="25" y="0"/>
                </a:cxn>
                <a:cxn ang="0">
                  <a:pos x="0" y="18"/>
                </a:cxn>
              </a:cxnLst>
              <a:rect l="0" t="0" r="r" b="b"/>
              <a:pathLst>
                <a:path w="37" h="40">
                  <a:moveTo>
                    <a:pt x="0" y="18"/>
                  </a:moveTo>
                  <a:lnTo>
                    <a:pt x="13" y="39"/>
                  </a:lnTo>
                  <a:lnTo>
                    <a:pt x="36" y="18"/>
                  </a:lnTo>
                  <a:lnTo>
                    <a:pt x="25" y="0"/>
                  </a:lnTo>
                  <a:lnTo>
                    <a:pt x="0" y="18"/>
                  </a:lnTo>
                </a:path>
              </a:pathLst>
            </a:custGeom>
            <a:grpFill/>
            <a:ln w="9525" cap="flat" cmpd="sng">
              <a:solidFill>
                <a:srgbClr val="F3B688"/>
              </a:solidFill>
              <a:prstDash val="solid"/>
              <a:round/>
              <a:headEnd type="none" w="med" len="med"/>
              <a:tailEnd type="none" w="med" len="med"/>
            </a:ln>
            <a:effectLst/>
          </p:spPr>
          <p:txBody>
            <a:bodyPr/>
            <a:lstStyle/>
            <a:p>
              <a:endParaRPr lang="en-US" dirty="0"/>
            </a:p>
          </p:txBody>
        </p:sp>
      </p:grpSp>
      <p:pic>
        <p:nvPicPr>
          <p:cNvPr id="746" name="Picture 745" descr="eurasia2.png"/>
          <p:cNvPicPr>
            <a:picLocks noChangeAspect="1"/>
          </p:cNvPicPr>
          <p:nvPr/>
        </p:nvPicPr>
        <p:blipFill>
          <a:blip r:embed="rId4" cstate="print">
            <a:alphaModFix amt="16000"/>
            <a:duotone>
              <a:prstClr val="black"/>
              <a:schemeClr val="accent3">
                <a:tint val="45000"/>
                <a:satMod val="400000"/>
              </a:schemeClr>
            </a:duotone>
            <a:extLst>
              <a:ext uri="{BEBA8EAE-BF5A-486C-A8C5-ECC9F3942E4B}">
                <a14:imgProps xmlns:a14="http://schemas.microsoft.com/office/drawing/2010/main">
                  <a14:imgLayer r:embed="rId5">
                    <a14:imgEffect>
                      <a14:saturation sat="0"/>
                    </a14:imgEffect>
                  </a14:imgLayer>
                </a14:imgProps>
              </a:ext>
            </a:extLst>
          </a:blip>
          <a:srcRect l="20328"/>
          <a:stretch>
            <a:fillRect/>
          </a:stretch>
        </p:blipFill>
        <p:spPr>
          <a:xfrm>
            <a:off x="5558242" y="1404541"/>
            <a:ext cx="2896249" cy="1065188"/>
          </a:xfrm>
          <a:prstGeom prst="rect">
            <a:avLst/>
          </a:prstGeom>
          <a:noFill/>
          <a:ln>
            <a:noFill/>
          </a:ln>
        </p:spPr>
      </p:pic>
      <p:grpSp>
        <p:nvGrpSpPr>
          <p:cNvPr id="12" name="Group 305"/>
          <p:cNvGrpSpPr/>
          <p:nvPr/>
        </p:nvGrpSpPr>
        <p:grpSpPr>
          <a:xfrm>
            <a:off x="5851271" y="1249991"/>
            <a:ext cx="1755169" cy="2249206"/>
            <a:chOff x="6026816" y="1666647"/>
            <a:chExt cx="2092498" cy="2998941"/>
          </a:xfrm>
          <a:solidFill>
            <a:schemeClr val="accent3">
              <a:lumMod val="40000"/>
              <a:lumOff val="60000"/>
            </a:schemeClr>
          </a:solidFill>
        </p:grpSpPr>
        <p:grpSp>
          <p:nvGrpSpPr>
            <p:cNvPr id="13" name="Group 304"/>
            <p:cNvGrpSpPr/>
            <p:nvPr/>
          </p:nvGrpSpPr>
          <p:grpSpPr>
            <a:xfrm>
              <a:off x="6026816" y="2896476"/>
              <a:ext cx="1849333" cy="1769112"/>
              <a:chOff x="6026816" y="2896476"/>
              <a:chExt cx="1849333" cy="1769112"/>
            </a:xfrm>
            <a:grpFill/>
          </p:grpSpPr>
          <p:sp>
            <p:nvSpPr>
              <p:cNvPr id="741" name="Freeform 51"/>
              <p:cNvSpPr>
                <a:spLocks/>
              </p:cNvSpPr>
              <p:nvPr/>
            </p:nvSpPr>
            <p:spPr bwMode="auto">
              <a:xfrm>
                <a:off x="6169196" y="2896476"/>
                <a:ext cx="1543776" cy="984849"/>
              </a:xfrm>
              <a:custGeom>
                <a:avLst/>
                <a:gdLst/>
                <a:ahLst/>
                <a:cxnLst>
                  <a:cxn ang="0">
                    <a:pos x="5" y="274"/>
                  </a:cxn>
                  <a:cxn ang="0">
                    <a:pos x="105" y="236"/>
                  </a:cxn>
                  <a:cxn ang="0">
                    <a:pos x="101" y="180"/>
                  </a:cxn>
                  <a:cxn ang="0">
                    <a:pos x="152" y="133"/>
                  </a:cxn>
                  <a:cxn ang="0">
                    <a:pos x="198" y="109"/>
                  </a:cxn>
                  <a:cxn ang="0">
                    <a:pos x="246" y="118"/>
                  </a:cxn>
                  <a:cxn ang="0">
                    <a:pos x="279" y="172"/>
                  </a:cxn>
                  <a:cxn ang="0">
                    <a:pos x="380" y="222"/>
                  </a:cxn>
                  <a:cxn ang="0">
                    <a:pos x="507" y="245"/>
                  </a:cxn>
                  <a:cxn ang="0">
                    <a:pos x="623" y="203"/>
                  </a:cxn>
                  <a:cxn ang="0">
                    <a:pos x="648" y="182"/>
                  </a:cxn>
                  <a:cxn ang="0">
                    <a:pos x="746" y="144"/>
                  </a:cxn>
                  <a:cxn ang="0">
                    <a:pos x="684" y="124"/>
                  </a:cxn>
                  <a:cxn ang="0">
                    <a:pos x="694" y="76"/>
                  </a:cxn>
                  <a:cxn ang="0">
                    <a:pos x="742" y="75"/>
                  </a:cxn>
                  <a:cxn ang="0">
                    <a:pos x="755" y="18"/>
                  </a:cxn>
                  <a:cxn ang="0">
                    <a:pos x="847" y="13"/>
                  </a:cxn>
                  <a:cxn ang="0">
                    <a:pos x="926" y="98"/>
                  </a:cxn>
                  <a:cxn ang="0">
                    <a:pos x="997" y="106"/>
                  </a:cxn>
                  <a:cxn ang="0">
                    <a:pos x="933" y="184"/>
                  </a:cxn>
                  <a:cxn ang="0">
                    <a:pos x="926" y="225"/>
                  </a:cxn>
                  <a:cxn ang="0">
                    <a:pos x="889" y="238"/>
                  </a:cxn>
                  <a:cxn ang="0">
                    <a:pos x="867" y="247"/>
                  </a:cxn>
                  <a:cxn ang="0">
                    <a:pos x="777" y="301"/>
                  </a:cxn>
                  <a:cxn ang="0">
                    <a:pos x="785" y="256"/>
                  </a:cxn>
                  <a:cxn ang="0">
                    <a:pos x="717" y="303"/>
                  </a:cxn>
                  <a:cxn ang="0">
                    <a:pos x="767" y="318"/>
                  </a:cxn>
                  <a:cxn ang="0">
                    <a:pos x="758" y="345"/>
                  </a:cxn>
                  <a:cxn ang="0">
                    <a:pos x="786" y="427"/>
                  </a:cxn>
                  <a:cxn ang="0">
                    <a:pos x="786" y="442"/>
                  </a:cxn>
                  <a:cxn ang="0">
                    <a:pos x="787" y="460"/>
                  </a:cxn>
                  <a:cxn ang="0">
                    <a:pos x="696" y="577"/>
                  </a:cxn>
                  <a:cxn ang="0">
                    <a:pos x="657" y="587"/>
                  </a:cxn>
                  <a:cxn ang="0">
                    <a:pos x="639" y="598"/>
                  </a:cxn>
                  <a:cxn ang="0">
                    <a:pos x="593" y="625"/>
                  </a:cxn>
                  <a:cxn ang="0">
                    <a:pos x="557" y="604"/>
                  </a:cxn>
                  <a:cxn ang="0">
                    <a:pos x="464" y="588"/>
                  </a:cxn>
                  <a:cxn ang="0">
                    <a:pos x="456" y="607"/>
                  </a:cxn>
                  <a:cxn ang="0">
                    <a:pos x="418" y="593"/>
                  </a:cxn>
                  <a:cxn ang="0">
                    <a:pos x="389" y="564"/>
                  </a:cxn>
                  <a:cxn ang="0">
                    <a:pos x="406" y="500"/>
                  </a:cxn>
                  <a:cxn ang="0">
                    <a:pos x="369" y="484"/>
                  </a:cxn>
                  <a:cxn ang="0">
                    <a:pos x="294" y="496"/>
                  </a:cxn>
                  <a:cxn ang="0">
                    <a:pos x="246" y="504"/>
                  </a:cxn>
                  <a:cxn ang="0">
                    <a:pos x="234" y="495"/>
                  </a:cxn>
                  <a:cxn ang="0">
                    <a:pos x="171" y="471"/>
                  </a:cxn>
                  <a:cxn ang="0">
                    <a:pos x="86" y="441"/>
                  </a:cxn>
                  <a:cxn ang="0">
                    <a:pos x="95" y="410"/>
                  </a:cxn>
                  <a:cxn ang="0">
                    <a:pos x="107" y="360"/>
                  </a:cxn>
                  <a:cxn ang="0">
                    <a:pos x="64" y="360"/>
                  </a:cxn>
                  <a:cxn ang="0">
                    <a:pos x="16" y="326"/>
                  </a:cxn>
                  <a:cxn ang="0">
                    <a:pos x="0" y="298"/>
                  </a:cxn>
                </a:cxnLst>
                <a:rect l="0" t="0" r="r" b="b"/>
                <a:pathLst>
                  <a:path w="998" h="626">
                    <a:moveTo>
                      <a:pt x="0" y="298"/>
                    </a:moveTo>
                    <a:lnTo>
                      <a:pt x="5" y="274"/>
                    </a:lnTo>
                    <a:lnTo>
                      <a:pt x="41" y="268"/>
                    </a:lnTo>
                    <a:lnTo>
                      <a:pt x="105" y="236"/>
                    </a:lnTo>
                    <a:lnTo>
                      <a:pt x="114" y="210"/>
                    </a:lnTo>
                    <a:lnTo>
                      <a:pt x="101" y="180"/>
                    </a:lnTo>
                    <a:lnTo>
                      <a:pt x="141" y="172"/>
                    </a:lnTo>
                    <a:lnTo>
                      <a:pt x="152" y="133"/>
                    </a:lnTo>
                    <a:lnTo>
                      <a:pt x="192" y="134"/>
                    </a:lnTo>
                    <a:lnTo>
                      <a:pt x="198" y="109"/>
                    </a:lnTo>
                    <a:lnTo>
                      <a:pt x="229" y="97"/>
                    </a:lnTo>
                    <a:lnTo>
                      <a:pt x="246" y="118"/>
                    </a:lnTo>
                    <a:lnTo>
                      <a:pt x="269" y="126"/>
                    </a:lnTo>
                    <a:lnTo>
                      <a:pt x="279" y="172"/>
                    </a:lnTo>
                    <a:lnTo>
                      <a:pt x="350" y="190"/>
                    </a:lnTo>
                    <a:lnTo>
                      <a:pt x="380" y="222"/>
                    </a:lnTo>
                    <a:lnTo>
                      <a:pt x="439" y="220"/>
                    </a:lnTo>
                    <a:lnTo>
                      <a:pt x="507" y="245"/>
                    </a:lnTo>
                    <a:lnTo>
                      <a:pt x="596" y="222"/>
                    </a:lnTo>
                    <a:lnTo>
                      <a:pt x="623" y="203"/>
                    </a:lnTo>
                    <a:lnTo>
                      <a:pt x="623" y="179"/>
                    </a:lnTo>
                    <a:lnTo>
                      <a:pt x="648" y="182"/>
                    </a:lnTo>
                    <a:lnTo>
                      <a:pt x="702" y="145"/>
                    </a:lnTo>
                    <a:lnTo>
                      <a:pt x="746" y="144"/>
                    </a:lnTo>
                    <a:lnTo>
                      <a:pt x="725" y="116"/>
                    </a:lnTo>
                    <a:lnTo>
                      <a:pt x="684" y="124"/>
                    </a:lnTo>
                    <a:lnTo>
                      <a:pt x="684" y="93"/>
                    </a:lnTo>
                    <a:lnTo>
                      <a:pt x="694" y="76"/>
                    </a:lnTo>
                    <a:lnTo>
                      <a:pt x="719" y="86"/>
                    </a:lnTo>
                    <a:lnTo>
                      <a:pt x="742" y="75"/>
                    </a:lnTo>
                    <a:lnTo>
                      <a:pt x="766" y="33"/>
                    </a:lnTo>
                    <a:lnTo>
                      <a:pt x="755" y="18"/>
                    </a:lnTo>
                    <a:lnTo>
                      <a:pt x="814" y="0"/>
                    </a:lnTo>
                    <a:lnTo>
                      <a:pt x="847" y="13"/>
                    </a:lnTo>
                    <a:lnTo>
                      <a:pt x="876" y="82"/>
                    </a:lnTo>
                    <a:lnTo>
                      <a:pt x="926" y="98"/>
                    </a:lnTo>
                    <a:lnTo>
                      <a:pt x="936" y="122"/>
                    </a:lnTo>
                    <a:lnTo>
                      <a:pt x="997" y="106"/>
                    </a:lnTo>
                    <a:lnTo>
                      <a:pt x="970" y="175"/>
                    </a:lnTo>
                    <a:lnTo>
                      <a:pt x="933" y="184"/>
                    </a:lnTo>
                    <a:lnTo>
                      <a:pt x="938" y="210"/>
                    </a:lnTo>
                    <a:lnTo>
                      <a:pt x="926" y="225"/>
                    </a:lnTo>
                    <a:lnTo>
                      <a:pt x="920" y="220"/>
                    </a:lnTo>
                    <a:lnTo>
                      <a:pt x="889" y="238"/>
                    </a:lnTo>
                    <a:lnTo>
                      <a:pt x="889" y="249"/>
                    </a:lnTo>
                    <a:lnTo>
                      <a:pt x="867" y="247"/>
                    </a:lnTo>
                    <a:lnTo>
                      <a:pt x="825" y="276"/>
                    </a:lnTo>
                    <a:lnTo>
                      <a:pt x="777" y="301"/>
                    </a:lnTo>
                    <a:lnTo>
                      <a:pt x="791" y="268"/>
                    </a:lnTo>
                    <a:lnTo>
                      <a:pt x="785" y="256"/>
                    </a:lnTo>
                    <a:lnTo>
                      <a:pt x="719" y="294"/>
                    </a:lnTo>
                    <a:lnTo>
                      <a:pt x="717" y="303"/>
                    </a:lnTo>
                    <a:lnTo>
                      <a:pt x="739" y="328"/>
                    </a:lnTo>
                    <a:lnTo>
                      <a:pt x="767" y="318"/>
                    </a:lnTo>
                    <a:lnTo>
                      <a:pt x="798" y="326"/>
                    </a:lnTo>
                    <a:lnTo>
                      <a:pt x="758" y="345"/>
                    </a:lnTo>
                    <a:lnTo>
                      <a:pt x="743" y="371"/>
                    </a:lnTo>
                    <a:lnTo>
                      <a:pt x="786" y="427"/>
                    </a:lnTo>
                    <a:lnTo>
                      <a:pt x="756" y="422"/>
                    </a:lnTo>
                    <a:lnTo>
                      <a:pt x="786" y="442"/>
                    </a:lnTo>
                    <a:lnTo>
                      <a:pt x="756" y="454"/>
                    </a:lnTo>
                    <a:lnTo>
                      <a:pt x="787" y="460"/>
                    </a:lnTo>
                    <a:lnTo>
                      <a:pt x="732" y="550"/>
                    </a:lnTo>
                    <a:lnTo>
                      <a:pt x="696" y="577"/>
                    </a:lnTo>
                    <a:lnTo>
                      <a:pt x="659" y="587"/>
                    </a:lnTo>
                    <a:lnTo>
                      <a:pt x="657" y="587"/>
                    </a:lnTo>
                    <a:lnTo>
                      <a:pt x="648" y="581"/>
                    </a:lnTo>
                    <a:lnTo>
                      <a:pt x="639" y="598"/>
                    </a:lnTo>
                    <a:lnTo>
                      <a:pt x="596" y="607"/>
                    </a:lnTo>
                    <a:lnTo>
                      <a:pt x="593" y="625"/>
                    </a:lnTo>
                    <a:lnTo>
                      <a:pt x="586" y="603"/>
                    </a:lnTo>
                    <a:lnTo>
                      <a:pt x="557" y="604"/>
                    </a:lnTo>
                    <a:lnTo>
                      <a:pt x="512" y="576"/>
                    </a:lnTo>
                    <a:lnTo>
                      <a:pt x="464" y="588"/>
                    </a:lnTo>
                    <a:lnTo>
                      <a:pt x="454" y="588"/>
                    </a:lnTo>
                    <a:lnTo>
                      <a:pt x="456" y="607"/>
                    </a:lnTo>
                    <a:lnTo>
                      <a:pt x="449" y="602"/>
                    </a:lnTo>
                    <a:lnTo>
                      <a:pt x="418" y="593"/>
                    </a:lnTo>
                    <a:lnTo>
                      <a:pt x="408" y="560"/>
                    </a:lnTo>
                    <a:lnTo>
                      <a:pt x="389" y="564"/>
                    </a:lnTo>
                    <a:lnTo>
                      <a:pt x="407" y="517"/>
                    </a:lnTo>
                    <a:lnTo>
                      <a:pt x="406" y="500"/>
                    </a:lnTo>
                    <a:lnTo>
                      <a:pt x="385" y="491"/>
                    </a:lnTo>
                    <a:lnTo>
                      <a:pt x="369" y="484"/>
                    </a:lnTo>
                    <a:lnTo>
                      <a:pt x="364" y="467"/>
                    </a:lnTo>
                    <a:lnTo>
                      <a:pt x="294" y="496"/>
                    </a:lnTo>
                    <a:lnTo>
                      <a:pt x="263" y="488"/>
                    </a:lnTo>
                    <a:lnTo>
                      <a:pt x="246" y="504"/>
                    </a:lnTo>
                    <a:lnTo>
                      <a:pt x="245" y="492"/>
                    </a:lnTo>
                    <a:lnTo>
                      <a:pt x="234" y="495"/>
                    </a:lnTo>
                    <a:lnTo>
                      <a:pt x="198" y="495"/>
                    </a:lnTo>
                    <a:lnTo>
                      <a:pt x="171" y="471"/>
                    </a:lnTo>
                    <a:lnTo>
                      <a:pt x="120" y="453"/>
                    </a:lnTo>
                    <a:lnTo>
                      <a:pt x="86" y="441"/>
                    </a:lnTo>
                    <a:lnTo>
                      <a:pt x="78" y="413"/>
                    </a:lnTo>
                    <a:lnTo>
                      <a:pt x="95" y="410"/>
                    </a:lnTo>
                    <a:lnTo>
                      <a:pt x="84" y="387"/>
                    </a:lnTo>
                    <a:lnTo>
                      <a:pt x="107" y="360"/>
                    </a:lnTo>
                    <a:lnTo>
                      <a:pt x="90" y="350"/>
                    </a:lnTo>
                    <a:lnTo>
                      <a:pt x="64" y="360"/>
                    </a:lnTo>
                    <a:lnTo>
                      <a:pt x="14" y="330"/>
                    </a:lnTo>
                    <a:lnTo>
                      <a:pt x="16" y="326"/>
                    </a:lnTo>
                    <a:lnTo>
                      <a:pt x="17" y="305"/>
                    </a:lnTo>
                    <a:lnTo>
                      <a:pt x="0" y="298"/>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grpSp>
            <p:nvGrpSpPr>
              <p:cNvPr id="14" name="Group 297"/>
              <p:cNvGrpSpPr/>
              <p:nvPr/>
            </p:nvGrpSpPr>
            <p:grpSpPr>
              <a:xfrm>
                <a:off x="6026816" y="3448912"/>
                <a:ext cx="1849333" cy="1216676"/>
                <a:chOff x="6026816" y="3448912"/>
                <a:chExt cx="1849333" cy="1216676"/>
              </a:xfrm>
              <a:grpFill/>
            </p:grpSpPr>
            <p:sp>
              <p:nvSpPr>
                <p:cNvPr id="797" name="Freeform 12"/>
                <p:cNvSpPr>
                  <a:spLocks/>
                </p:cNvSpPr>
                <p:nvPr/>
              </p:nvSpPr>
              <p:spPr bwMode="auto">
                <a:xfrm>
                  <a:off x="6524344" y="3710333"/>
                  <a:ext cx="124782" cy="154551"/>
                </a:xfrm>
                <a:custGeom>
                  <a:avLst/>
                  <a:gdLst/>
                  <a:ahLst/>
                  <a:cxnLst>
                    <a:cxn ang="0">
                      <a:pos x="0" y="29"/>
                    </a:cxn>
                    <a:cxn ang="0">
                      <a:pos x="10" y="39"/>
                    </a:cxn>
                    <a:cxn ang="0">
                      <a:pos x="16" y="83"/>
                    </a:cxn>
                    <a:cxn ang="0">
                      <a:pos x="36" y="80"/>
                    </a:cxn>
                    <a:cxn ang="0">
                      <a:pos x="47" y="61"/>
                    </a:cxn>
                    <a:cxn ang="0">
                      <a:pos x="62" y="66"/>
                    </a:cxn>
                    <a:cxn ang="0">
                      <a:pos x="72" y="97"/>
                    </a:cxn>
                    <a:cxn ang="0">
                      <a:pos x="79" y="79"/>
                    </a:cxn>
                    <a:cxn ang="0">
                      <a:pos x="69" y="47"/>
                    </a:cxn>
                    <a:cxn ang="0">
                      <a:pos x="62" y="59"/>
                    </a:cxn>
                    <a:cxn ang="0">
                      <a:pos x="51" y="44"/>
                    </a:cxn>
                    <a:cxn ang="0">
                      <a:pos x="70" y="25"/>
                    </a:cxn>
                    <a:cxn ang="0">
                      <a:pos x="34" y="22"/>
                    </a:cxn>
                    <a:cxn ang="0">
                      <a:pos x="9" y="0"/>
                    </a:cxn>
                    <a:cxn ang="0">
                      <a:pos x="2" y="12"/>
                    </a:cxn>
                    <a:cxn ang="0">
                      <a:pos x="10" y="22"/>
                    </a:cxn>
                    <a:cxn ang="0">
                      <a:pos x="0" y="29"/>
                    </a:cxn>
                  </a:cxnLst>
                  <a:rect l="0" t="0" r="r" b="b"/>
                  <a:pathLst>
                    <a:path w="80" h="98">
                      <a:moveTo>
                        <a:pt x="0" y="29"/>
                      </a:moveTo>
                      <a:lnTo>
                        <a:pt x="10" y="39"/>
                      </a:lnTo>
                      <a:lnTo>
                        <a:pt x="16" y="83"/>
                      </a:lnTo>
                      <a:lnTo>
                        <a:pt x="36" y="80"/>
                      </a:lnTo>
                      <a:lnTo>
                        <a:pt x="47" y="61"/>
                      </a:lnTo>
                      <a:lnTo>
                        <a:pt x="62" y="66"/>
                      </a:lnTo>
                      <a:lnTo>
                        <a:pt x="72" y="97"/>
                      </a:lnTo>
                      <a:lnTo>
                        <a:pt x="79" y="79"/>
                      </a:lnTo>
                      <a:lnTo>
                        <a:pt x="69" y="47"/>
                      </a:lnTo>
                      <a:lnTo>
                        <a:pt x="62" y="59"/>
                      </a:lnTo>
                      <a:lnTo>
                        <a:pt x="51" y="44"/>
                      </a:lnTo>
                      <a:lnTo>
                        <a:pt x="70" y="25"/>
                      </a:lnTo>
                      <a:lnTo>
                        <a:pt x="34" y="22"/>
                      </a:lnTo>
                      <a:lnTo>
                        <a:pt x="9" y="0"/>
                      </a:lnTo>
                      <a:lnTo>
                        <a:pt x="2" y="12"/>
                      </a:lnTo>
                      <a:lnTo>
                        <a:pt x="10" y="22"/>
                      </a:lnTo>
                      <a:lnTo>
                        <a:pt x="0" y="2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8" name="Freeform 18"/>
                <p:cNvSpPr>
                  <a:spLocks/>
                </p:cNvSpPr>
                <p:nvPr/>
              </p:nvSpPr>
              <p:spPr bwMode="auto">
                <a:xfrm>
                  <a:off x="7185049" y="4272634"/>
                  <a:ext cx="35195" cy="34527"/>
                </a:xfrm>
                <a:custGeom>
                  <a:avLst/>
                  <a:gdLst/>
                  <a:ahLst/>
                  <a:cxnLst>
                    <a:cxn ang="0">
                      <a:pos x="0" y="9"/>
                    </a:cxn>
                    <a:cxn ang="0">
                      <a:pos x="11" y="21"/>
                    </a:cxn>
                    <a:cxn ang="0">
                      <a:pos x="21" y="0"/>
                    </a:cxn>
                    <a:cxn ang="0">
                      <a:pos x="0" y="9"/>
                    </a:cxn>
                  </a:cxnLst>
                  <a:rect l="0" t="0" r="r" b="b"/>
                  <a:pathLst>
                    <a:path w="22" h="22">
                      <a:moveTo>
                        <a:pt x="0" y="9"/>
                      </a:moveTo>
                      <a:lnTo>
                        <a:pt x="11" y="21"/>
                      </a:lnTo>
                      <a:lnTo>
                        <a:pt x="21" y="0"/>
                      </a:lnTo>
                      <a:lnTo>
                        <a:pt x="0" y="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9" name="Freeform 20"/>
                <p:cNvSpPr>
                  <a:spLocks/>
                </p:cNvSpPr>
                <p:nvPr/>
              </p:nvSpPr>
              <p:spPr bwMode="auto">
                <a:xfrm>
                  <a:off x="6636328" y="3669229"/>
                  <a:ext cx="228767" cy="475161"/>
                </a:xfrm>
                <a:custGeom>
                  <a:avLst/>
                  <a:gdLst/>
                  <a:ahLst/>
                  <a:cxnLst>
                    <a:cxn ang="0">
                      <a:pos x="0" y="124"/>
                    </a:cxn>
                    <a:cxn ang="0">
                      <a:pos x="6" y="106"/>
                    </a:cxn>
                    <a:cxn ang="0">
                      <a:pos x="48" y="28"/>
                    </a:cxn>
                    <a:cxn ang="0">
                      <a:pos x="76" y="17"/>
                    </a:cxn>
                    <a:cxn ang="0">
                      <a:pos x="83" y="0"/>
                    </a:cxn>
                    <a:cxn ang="0">
                      <a:pos x="103" y="9"/>
                    </a:cxn>
                    <a:cxn ang="0">
                      <a:pos x="105" y="25"/>
                    </a:cxn>
                    <a:cxn ang="0">
                      <a:pos x="87" y="72"/>
                    </a:cxn>
                    <a:cxn ang="0">
                      <a:pos x="106" y="68"/>
                    </a:cxn>
                    <a:cxn ang="0">
                      <a:pos x="115" y="102"/>
                    </a:cxn>
                    <a:cxn ang="0">
                      <a:pos x="147" y="110"/>
                    </a:cxn>
                    <a:cxn ang="0">
                      <a:pos x="130" y="126"/>
                    </a:cxn>
                    <a:cxn ang="0">
                      <a:pos x="95" y="145"/>
                    </a:cxn>
                    <a:cxn ang="0">
                      <a:pos x="87" y="166"/>
                    </a:cxn>
                    <a:cxn ang="0">
                      <a:pos x="106" y="202"/>
                    </a:cxn>
                    <a:cxn ang="0">
                      <a:pos x="98" y="224"/>
                    </a:cxn>
                    <a:cxn ang="0">
                      <a:pos x="121" y="272"/>
                    </a:cxn>
                    <a:cxn ang="0">
                      <a:pos x="105" y="301"/>
                    </a:cxn>
                    <a:cxn ang="0">
                      <a:pos x="87" y="198"/>
                    </a:cxn>
                    <a:cxn ang="0">
                      <a:pos x="74" y="182"/>
                    </a:cxn>
                    <a:cxn ang="0">
                      <a:pos x="49" y="209"/>
                    </a:cxn>
                    <a:cxn ang="0">
                      <a:pos x="32" y="203"/>
                    </a:cxn>
                    <a:cxn ang="0">
                      <a:pos x="35" y="166"/>
                    </a:cxn>
                    <a:cxn ang="0">
                      <a:pos x="0" y="124"/>
                    </a:cxn>
                  </a:cxnLst>
                  <a:rect l="0" t="0" r="r" b="b"/>
                  <a:pathLst>
                    <a:path w="148" h="302">
                      <a:moveTo>
                        <a:pt x="0" y="124"/>
                      </a:moveTo>
                      <a:lnTo>
                        <a:pt x="6" y="106"/>
                      </a:lnTo>
                      <a:lnTo>
                        <a:pt x="48" y="28"/>
                      </a:lnTo>
                      <a:lnTo>
                        <a:pt x="76" y="17"/>
                      </a:lnTo>
                      <a:lnTo>
                        <a:pt x="83" y="0"/>
                      </a:lnTo>
                      <a:lnTo>
                        <a:pt x="103" y="9"/>
                      </a:lnTo>
                      <a:lnTo>
                        <a:pt x="105" y="25"/>
                      </a:lnTo>
                      <a:lnTo>
                        <a:pt x="87" y="72"/>
                      </a:lnTo>
                      <a:lnTo>
                        <a:pt x="106" y="68"/>
                      </a:lnTo>
                      <a:lnTo>
                        <a:pt x="115" y="102"/>
                      </a:lnTo>
                      <a:lnTo>
                        <a:pt x="147" y="110"/>
                      </a:lnTo>
                      <a:lnTo>
                        <a:pt x="130" y="126"/>
                      </a:lnTo>
                      <a:lnTo>
                        <a:pt x="95" y="145"/>
                      </a:lnTo>
                      <a:lnTo>
                        <a:pt x="87" y="166"/>
                      </a:lnTo>
                      <a:lnTo>
                        <a:pt x="106" y="202"/>
                      </a:lnTo>
                      <a:lnTo>
                        <a:pt x="98" y="224"/>
                      </a:lnTo>
                      <a:lnTo>
                        <a:pt x="121" y="272"/>
                      </a:lnTo>
                      <a:lnTo>
                        <a:pt x="105" y="301"/>
                      </a:lnTo>
                      <a:lnTo>
                        <a:pt x="87" y="198"/>
                      </a:lnTo>
                      <a:lnTo>
                        <a:pt x="74" y="182"/>
                      </a:lnTo>
                      <a:lnTo>
                        <a:pt x="49" y="209"/>
                      </a:lnTo>
                      <a:lnTo>
                        <a:pt x="32" y="203"/>
                      </a:lnTo>
                      <a:lnTo>
                        <a:pt x="35" y="166"/>
                      </a:lnTo>
                      <a:lnTo>
                        <a:pt x="0" y="12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0" name="Freeform 21"/>
                <p:cNvSpPr>
                  <a:spLocks/>
                </p:cNvSpPr>
                <p:nvPr/>
              </p:nvSpPr>
              <p:spPr bwMode="auto">
                <a:xfrm>
                  <a:off x="6895491" y="4026011"/>
                  <a:ext cx="129581" cy="110158"/>
                </a:xfrm>
                <a:custGeom>
                  <a:avLst/>
                  <a:gdLst/>
                  <a:ahLst/>
                  <a:cxnLst>
                    <a:cxn ang="0">
                      <a:pos x="0" y="13"/>
                    </a:cxn>
                    <a:cxn ang="0">
                      <a:pos x="6" y="48"/>
                    </a:cxn>
                    <a:cxn ang="0">
                      <a:pos x="17" y="66"/>
                    </a:cxn>
                    <a:cxn ang="0">
                      <a:pos x="34" y="69"/>
                    </a:cxn>
                    <a:cxn ang="0">
                      <a:pos x="83" y="37"/>
                    </a:cxn>
                    <a:cxn ang="0">
                      <a:pos x="81" y="0"/>
                    </a:cxn>
                    <a:cxn ang="0">
                      <a:pos x="43" y="5"/>
                    </a:cxn>
                    <a:cxn ang="0">
                      <a:pos x="12" y="4"/>
                    </a:cxn>
                    <a:cxn ang="0">
                      <a:pos x="0" y="13"/>
                    </a:cxn>
                  </a:cxnLst>
                  <a:rect l="0" t="0" r="r" b="b"/>
                  <a:pathLst>
                    <a:path w="84" h="70">
                      <a:moveTo>
                        <a:pt x="0" y="13"/>
                      </a:moveTo>
                      <a:lnTo>
                        <a:pt x="6" y="48"/>
                      </a:lnTo>
                      <a:lnTo>
                        <a:pt x="17" y="66"/>
                      </a:lnTo>
                      <a:lnTo>
                        <a:pt x="34" y="69"/>
                      </a:lnTo>
                      <a:lnTo>
                        <a:pt x="83" y="37"/>
                      </a:lnTo>
                      <a:lnTo>
                        <a:pt x="81" y="0"/>
                      </a:lnTo>
                      <a:lnTo>
                        <a:pt x="43" y="5"/>
                      </a:lnTo>
                      <a:lnTo>
                        <a:pt x="12" y="4"/>
                      </a:lnTo>
                      <a:lnTo>
                        <a:pt x="0" y="13"/>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1" name="Freeform 41"/>
                <p:cNvSpPr>
                  <a:spLocks/>
                </p:cNvSpPr>
                <p:nvPr/>
              </p:nvSpPr>
              <p:spPr bwMode="auto">
                <a:xfrm>
                  <a:off x="6325973" y="4152611"/>
                  <a:ext cx="47993" cy="95361"/>
                </a:xfrm>
                <a:custGeom>
                  <a:avLst/>
                  <a:gdLst/>
                  <a:ahLst/>
                  <a:cxnLst>
                    <a:cxn ang="0">
                      <a:pos x="0" y="0"/>
                    </a:cxn>
                    <a:cxn ang="0">
                      <a:pos x="5" y="59"/>
                    </a:cxn>
                    <a:cxn ang="0">
                      <a:pos x="30" y="48"/>
                    </a:cxn>
                    <a:cxn ang="0">
                      <a:pos x="17" y="13"/>
                    </a:cxn>
                    <a:cxn ang="0">
                      <a:pos x="0" y="0"/>
                    </a:cxn>
                  </a:cxnLst>
                  <a:rect l="0" t="0" r="r" b="b"/>
                  <a:pathLst>
                    <a:path w="31" h="60">
                      <a:moveTo>
                        <a:pt x="0" y="0"/>
                      </a:moveTo>
                      <a:lnTo>
                        <a:pt x="5" y="59"/>
                      </a:lnTo>
                      <a:lnTo>
                        <a:pt x="30" y="48"/>
                      </a:lnTo>
                      <a:lnTo>
                        <a:pt x="17" y="13"/>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2" name="Freeform 52"/>
                <p:cNvSpPr>
                  <a:spLocks/>
                </p:cNvSpPr>
                <p:nvPr/>
              </p:nvSpPr>
              <p:spPr bwMode="auto">
                <a:xfrm>
                  <a:off x="7053868" y="3886257"/>
                  <a:ext cx="55992" cy="49325"/>
                </a:xfrm>
                <a:custGeom>
                  <a:avLst/>
                  <a:gdLst/>
                  <a:ahLst/>
                  <a:cxnLst>
                    <a:cxn ang="0">
                      <a:pos x="0" y="24"/>
                    </a:cxn>
                    <a:cxn ang="0">
                      <a:pos x="10" y="0"/>
                    </a:cxn>
                    <a:cxn ang="0">
                      <a:pos x="35" y="5"/>
                    </a:cxn>
                    <a:cxn ang="0">
                      <a:pos x="16" y="31"/>
                    </a:cxn>
                    <a:cxn ang="0">
                      <a:pos x="0" y="24"/>
                    </a:cxn>
                  </a:cxnLst>
                  <a:rect l="0" t="0" r="r" b="b"/>
                  <a:pathLst>
                    <a:path w="36" h="32">
                      <a:moveTo>
                        <a:pt x="0" y="24"/>
                      </a:moveTo>
                      <a:lnTo>
                        <a:pt x="10" y="0"/>
                      </a:lnTo>
                      <a:lnTo>
                        <a:pt x="35" y="5"/>
                      </a:lnTo>
                      <a:lnTo>
                        <a:pt x="16" y="31"/>
                      </a:lnTo>
                      <a:lnTo>
                        <a:pt x="0" y="2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3" name="Freeform 53"/>
                <p:cNvSpPr>
                  <a:spLocks/>
                </p:cNvSpPr>
                <p:nvPr/>
              </p:nvSpPr>
              <p:spPr bwMode="auto">
                <a:xfrm>
                  <a:off x="7337027" y="3753081"/>
                  <a:ext cx="47993" cy="85496"/>
                </a:xfrm>
                <a:custGeom>
                  <a:avLst/>
                  <a:gdLst/>
                  <a:ahLst/>
                  <a:cxnLst>
                    <a:cxn ang="0">
                      <a:pos x="0" y="20"/>
                    </a:cxn>
                    <a:cxn ang="0">
                      <a:pos x="12" y="53"/>
                    </a:cxn>
                    <a:cxn ang="0">
                      <a:pos x="30" y="0"/>
                    </a:cxn>
                    <a:cxn ang="0">
                      <a:pos x="13" y="0"/>
                    </a:cxn>
                    <a:cxn ang="0">
                      <a:pos x="0" y="20"/>
                    </a:cxn>
                  </a:cxnLst>
                  <a:rect l="0" t="0" r="r" b="b"/>
                  <a:pathLst>
                    <a:path w="31" h="54">
                      <a:moveTo>
                        <a:pt x="0" y="20"/>
                      </a:moveTo>
                      <a:lnTo>
                        <a:pt x="12" y="53"/>
                      </a:lnTo>
                      <a:lnTo>
                        <a:pt x="30" y="0"/>
                      </a:lnTo>
                      <a:lnTo>
                        <a:pt x="13" y="0"/>
                      </a:lnTo>
                      <a:lnTo>
                        <a:pt x="0" y="2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4" name="Freeform 80"/>
                <p:cNvSpPr>
                  <a:spLocks/>
                </p:cNvSpPr>
                <p:nvPr/>
              </p:nvSpPr>
              <p:spPr bwMode="auto">
                <a:xfrm>
                  <a:off x="6026816" y="3448912"/>
                  <a:ext cx="740693" cy="748091"/>
                </a:xfrm>
                <a:custGeom>
                  <a:avLst/>
                  <a:gdLst/>
                  <a:ahLst/>
                  <a:cxnLst>
                    <a:cxn ang="0">
                      <a:pos x="0" y="215"/>
                    </a:cxn>
                    <a:cxn ang="0">
                      <a:pos x="13" y="205"/>
                    </a:cxn>
                    <a:cxn ang="0">
                      <a:pos x="49" y="205"/>
                    </a:cxn>
                    <a:cxn ang="0">
                      <a:pos x="24" y="155"/>
                    </a:cxn>
                    <a:cxn ang="0">
                      <a:pos x="39" y="141"/>
                    </a:cxn>
                    <a:cxn ang="0">
                      <a:pos x="60" y="143"/>
                    </a:cxn>
                    <a:cxn ang="0">
                      <a:pos x="109" y="89"/>
                    </a:cxn>
                    <a:cxn ang="0">
                      <a:pos x="105" y="74"/>
                    </a:cxn>
                    <a:cxn ang="0">
                      <a:pos x="118" y="66"/>
                    </a:cxn>
                    <a:cxn ang="0">
                      <a:pos x="97" y="48"/>
                    </a:cxn>
                    <a:cxn ang="0">
                      <a:pos x="95" y="22"/>
                    </a:cxn>
                    <a:cxn ang="0">
                      <a:pos x="143" y="22"/>
                    </a:cxn>
                    <a:cxn ang="0">
                      <a:pos x="156" y="9"/>
                    </a:cxn>
                    <a:cxn ang="0">
                      <a:pos x="182" y="0"/>
                    </a:cxn>
                    <a:cxn ang="0">
                      <a:pos x="199" y="9"/>
                    </a:cxn>
                    <a:cxn ang="0">
                      <a:pos x="176" y="36"/>
                    </a:cxn>
                    <a:cxn ang="0">
                      <a:pos x="187" y="59"/>
                    </a:cxn>
                    <a:cxn ang="0">
                      <a:pos x="170" y="62"/>
                    </a:cxn>
                    <a:cxn ang="0">
                      <a:pos x="178" y="90"/>
                    </a:cxn>
                    <a:cxn ang="0">
                      <a:pos x="211" y="102"/>
                    </a:cxn>
                    <a:cxn ang="0">
                      <a:pos x="195" y="128"/>
                    </a:cxn>
                    <a:cxn ang="0">
                      <a:pos x="239" y="153"/>
                    </a:cxn>
                    <a:cxn ang="0">
                      <a:pos x="324" y="170"/>
                    </a:cxn>
                    <a:cxn ang="0">
                      <a:pos x="326" y="144"/>
                    </a:cxn>
                    <a:cxn ang="0">
                      <a:pos x="337" y="141"/>
                    </a:cxn>
                    <a:cxn ang="0">
                      <a:pos x="338" y="153"/>
                    </a:cxn>
                    <a:cxn ang="0">
                      <a:pos x="345" y="164"/>
                    </a:cxn>
                    <a:cxn ang="0">
                      <a:pos x="388" y="160"/>
                    </a:cxn>
                    <a:cxn ang="0">
                      <a:pos x="386" y="145"/>
                    </a:cxn>
                    <a:cxn ang="0">
                      <a:pos x="456" y="116"/>
                    </a:cxn>
                    <a:cxn ang="0">
                      <a:pos x="461" y="133"/>
                    </a:cxn>
                    <a:cxn ang="0">
                      <a:pos x="478" y="140"/>
                    </a:cxn>
                    <a:cxn ang="0">
                      <a:pos x="471" y="157"/>
                    </a:cxn>
                    <a:cxn ang="0">
                      <a:pos x="442" y="168"/>
                    </a:cxn>
                    <a:cxn ang="0">
                      <a:pos x="401" y="246"/>
                    </a:cxn>
                    <a:cxn ang="0">
                      <a:pos x="391" y="214"/>
                    </a:cxn>
                    <a:cxn ang="0">
                      <a:pos x="384" y="226"/>
                    </a:cxn>
                    <a:cxn ang="0">
                      <a:pos x="374" y="211"/>
                    </a:cxn>
                    <a:cxn ang="0">
                      <a:pos x="392" y="192"/>
                    </a:cxn>
                    <a:cxn ang="0">
                      <a:pos x="356" y="190"/>
                    </a:cxn>
                    <a:cxn ang="0">
                      <a:pos x="332" y="167"/>
                    </a:cxn>
                    <a:cxn ang="0">
                      <a:pos x="325" y="179"/>
                    </a:cxn>
                    <a:cxn ang="0">
                      <a:pos x="333" y="190"/>
                    </a:cxn>
                    <a:cxn ang="0">
                      <a:pos x="322" y="197"/>
                    </a:cxn>
                    <a:cxn ang="0">
                      <a:pos x="333" y="206"/>
                    </a:cxn>
                    <a:cxn ang="0">
                      <a:pos x="338" y="250"/>
                    </a:cxn>
                    <a:cxn ang="0">
                      <a:pos x="325" y="244"/>
                    </a:cxn>
                    <a:cxn ang="0">
                      <a:pos x="297" y="279"/>
                    </a:cxn>
                    <a:cxn ang="0">
                      <a:pos x="198" y="350"/>
                    </a:cxn>
                    <a:cxn ang="0">
                      <a:pos x="191" y="438"/>
                    </a:cxn>
                    <a:cxn ang="0">
                      <a:pos x="151" y="475"/>
                    </a:cxn>
                    <a:cxn ang="0">
                      <a:pos x="113" y="406"/>
                    </a:cxn>
                    <a:cxn ang="0">
                      <a:pos x="98" y="352"/>
                    </a:cxn>
                    <a:cxn ang="0">
                      <a:pos x="85" y="340"/>
                    </a:cxn>
                    <a:cxn ang="0">
                      <a:pos x="75" y="241"/>
                    </a:cxn>
                    <a:cxn ang="0">
                      <a:pos x="67" y="237"/>
                    </a:cxn>
                    <a:cxn ang="0">
                      <a:pos x="60" y="259"/>
                    </a:cxn>
                    <a:cxn ang="0">
                      <a:pos x="37" y="265"/>
                    </a:cxn>
                    <a:cxn ang="0">
                      <a:pos x="14" y="238"/>
                    </a:cxn>
                    <a:cxn ang="0">
                      <a:pos x="36" y="225"/>
                    </a:cxn>
                    <a:cxn ang="0">
                      <a:pos x="14" y="230"/>
                    </a:cxn>
                    <a:cxn ang="0">
                      <a:pos x="0" y="215"/>
                    </a:cxn>
                  </a:cxnLst>
                  <a:rect l="0" t="0" r="r" b="b"/>
                  <a:pathLst>
                    <a:path w="479" h="476">
                      <a:moveTo>
                        <a:pt x="0" y="215"/>
                      </a:moveTo>
                      <a:lnTo>
                        <a:pt x="13" y="205"/>
                      </a:lnTo>
                      <a:lnTo>
                        <a:pt x="49" y="205"/>
                      </a:lnTo>
                      <a:lnTo>
                        <a:pt x="24" y="155"/>
                      </a:lnTo>
                      <a:lnTo>
                        <a:pt x="39" y="141"/>
                      </a:lnTo>
                      <a:lnTo>
                        <a:pt x="60" y="143"/>
                      </a:lnTo>
                      <a:lnTo>
                        <a:pt x="109" y="89"/>
                      </a:lnTo>
                      <a:lnTo>
                        <a:pt x="105" y="74"/>
                      </a:lnTo>
                      <a:lnTo>
                        <a:pt x="118" y="66"/>
                      </a:lnTo>
                      <a:lnTo>
                        <a:pt x="97" y="48"/>
                      </a:lnTo>
                      <a:lnTo>
                        <a:pt x="95" y="22"/>
                      </a:lnTo>
                      <a:lnTo>
                        <a:pt x="143" y="22"/>
                      </a:lnTo>
                      <a:lnTo>
                        <a:pt x="156" y="9"/>
                      </a:lnTo>
                      <a:lnTo>
                        <a:pt x="182" y="0"/>
                      </a:lnTo>
                      <a:lnTo>
                        <a:pt x="199" y="9"/>
                      </a:lnTo>
                      <a:lnTo>
                        <a:pt x="176" y="36"/>
                      </a:lnTo>
                      <a:lnTo>
                        <a:pt x="187" y="59"/>
                      </a:lnTo>
                      <a:lnTo>
                        <a:pt x="170" y="62"/>
                      </a:lnTo>
                      <a:lnTo>
                        <a:pt x="178" y="90"/>
                      </a:lnTo>
                      <a:lnTo>
                        <a:pt x="211" y="102"/>
                      </a:lnTo>
                      <a:lnTo>
                        <a:pt x="195" y="128"/>
                      </a:lnTo>
                      <a:lnTo>
                        <a:pt x="239" y="153"/>
                      </a:lnTo>
                      <a:lnTo>
                        <a:pt x="324" y="170"/>
                      </a:lnTo>
                      <a:lnTo>
                        <a:pt x="326" y="144"/>
                      </a:lnTo>
                      <a:lnTo>
                        <a:pt x="337" y="141"/>
                      </a:lnTo>
                      <a:lnTo>
                        <a:pt x="338" y="153"/>
                      </a:lnTo>
                      <a:lnTo>
                        <a:pt x="345" y="164"/>
                      </a:lnTo>
                      <a:lnTo>
                        <a:pt x="388" y="160"/>
                      </a:lnTo>
                      <a:lnTo>
                        <a:pt x="386" y="145"/>
                      </a:lnTo>
                      <a:lnTo>
                        <a:pt x="456" y="116"/>
                      </a:lnTo>
                      <a:lnTo>
                        <a:pt x="461" y="133"/>
                      </a:lnTo>
                      <a:lnTo>
                        <a:pt x="478" y="140"/>
                      </a:lnTo>
                      <a:lnTo>
                        <a:pt x="471" y="157"/>
                      </a:lnTo>
                      <a:lnTo>
                        <a:pt x="442" y="168"/>
                      </a:lnTo>
                      <a:lnTo>
                        <a:pt x="401" y="246"/>
                      </a:lnTo>
                      <a:lnTo>
                        <a:pt x="391" y="214"/>
                      </a:lnTo>
                      <a:lnTo>
                        <a:pt x="384" y="226"/>
                      </a:lnTo>
                      <a:lnTo>
                        <a:pt x="374" y="211"/>
                      </a:lnTo>
                      <a:lnTo>
                        <a:pt x="392" y="192"/>
                      </a:lnTo>
                      <a:lnTo>
                        <a:pt x="356" y="190"/>
                      </a:lnTo>
                      <a:lnTo>
                        <a:pt x="332" y="167"/>
                      </a:lnTo>
                      <a:lnTo>
                        <a:pt x="325" y="179"/>
                      </a:lnTo>
                      <a:lnTo>
                        <a:pt x="333" y="190"/>
                      </a:lnTo>
                      <a:lnTo>
                        <a:pt x="322" y="197"/>
                      </a:lnTo>
                      <a:lnTo>
                        <a:pt x="333" y="206"/>
                      </a:lnTo>
                      <a:lnTo>
                        <a:pt x="338" y="250"/>
                      </a:lnTo>
                      <a:lnTo>
                        <a:pt x="325" y="244"/>
                      </a:lnTo>
                      <a:lnTo>
                        <a:pt x="297" y="279"/>
                      </a:lnTo>
                      <a:lnTo>
                        <a:pt x="198" y="350"/>
                      </a:lnTo>
                      <a:lnTo>
                        <a:pt x="191" y="438"/>
                      </a:lnTo>
                      <a:lnTo>
                        <a:pt x="151" y="475"/>
                      </a:lnTo>
                      <a:lnTo>
                        <a:pt x="113" y="406"/>
                      </a:lnTo>
                      <a:lnTo>
                        <a:pt x="98" y="352"/>
                      </a:lnTo>
                      <a:lnTo>
                        <a:pt x="85" y="340"/>
                      </a:lnTo>
                      <a:lnTo>
                        <a:pt x="75" y="241"/>
                      </a:lnTo>
                      <a:lnTo>
                        <a:pt x="67" y="237"/>
                      </a:lnTo>
                      <a:lnTo>
                        <a:pt x="60" y="259"/>
                      </a:lnTo>
                      <a:lnTo>
                        <a:pt x="37" y="265"/>
                      </a:lnTo>
                      <a:lnTo>
                        <a:pt x="14" y="238"/>
                      </a:lnTo>
                      <a:lnTo>
                        <a:pt x="36" y="225"/>
                      </a:lnTo>
                      <a:lnTo>
                        <a:pt x="14" y="230"/>
                      </a:lnTo>
                      <a:lnTo>
                        <a:pt x="0" y="215"/>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5" name="Freeform 81"/>
                <p:cNvSpPr>
                  <a:spLocks/>
                </p:cNvSpPr>
                <p:nvPr/>
              </p:nvSpPr>
              <p:spPr bwMode="auto">
                <a:xfrm>
                  <a:off x="6713117" y="4259481"/>
                  <a:ext cx="276760" cy="291016"/>
                </a:xfrm>
                <a:custGeom>
                  <a:avLst/>
                  <a:gdLst/>
                  <a:ahLst/>
                  <a:cxnLst>
                    <a:cxn ang="0">
                      <a:pos x="0" y="0"/>
                    </a:cxn>
                    <a:cxn ang="0">
                      <a:pos x="39" y="6"/>
                    </a:cxn>
                    <a:cxn ang="0">
                      <a:pos x="89" y="55"/>
                    </a:cxn>
                    <a:cxn ang="0">
                      <a:pos x="129" y="73"/>
                    </a:cxn>
                    <a:cxn ang="0">
                      <a:pos x="124" y="86"/>
                    </a:cxn>
                    <a:cxn ang="0">
                      <a:pos x="138" y="85"/>
                    </a:cxn>
                    <a:cxn ang="0">
                      <a:pos x="136" y="102"/>
                    </a:cxn>
                    <a:cxn ang="0">
                      <a:pos x="178" y="136"/>
                    </a:cxn>
                    <a:cxn ang="0">
                      <a:pos x="172" y="184"/>
                    </a:cxn>
                    <a:cxn ang="0">
                      <a:pos x="155" y="184"/>
                    </a:cxn>
                    <a:cxn ang="0">
                      <a:pos x="118" y="156"/>
                    </a:cxn>
                    <a:cxn ang="0">
                      <a:pos x="60" y="63"/>
                    </a:cxn>
                    <a:cxn ang="0">
                      <a:pos x="0" y="0"/>
                    </a:cxn>
                  </a:cxnLst>
                  <a:rect l="0" t="0" r="r" b="b"/>
                  <a:pathLst>
                    <a:path w="179" h="185">
                      <a:moveTo>
                        <a:pt x="0" y="0"/>
                      </a:moveTo>
                      <a:lnTo>
                        <a:pt x="39" y="6"/>
                      </a:lnTo>
                      <a:lnTo>
                        <a:pt x="89" y="55"/>
                      </a:lnTo>
                      <a:lnTo>
                        <a:pt x="129" y="73"/>
                      </a:lnTo>
                      <a:lnTo>
                        <a:pt x="124" y="86"/>
                      </a:lnTo>
                      <a:lnTo>
                        <a:pt x="138" y="85"/>
                      </a:lnTo>
                      <a:lnTo>
                        <a:pt x="136" y="102"/>
                      </a:lnTo>
                      <a:lnTo>
                        <a:pt x="178" y="136"/>
                      </a:lnTo>
                      <a:lnTo>
                        <a:pt x="172" y="184"/>
                      </a:lnTo>
                      <a:lnTo>
                        <a:pt x="155" y="184"/>
                      </a:lnTo>
                      <a:lnTo>
                        <a:pt x="118" y="156"/>
                      </a:lnTo>
                      <a:lnTo>
                        <a:pt x="60" y="63"/>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6" name="Freeform 82"/>
                <p:cNvSpPr>
                  <a:spLocks/>
                </p:cNvSpPr>
                <p:nvPr/>
              </p:nvSpPr>
              <p:spPr bwMode="auto">
                <a:xfrm>
                  <a:off x="6970680" y="4553785"/>
                  <a:ext cx="230367" cy="73987"/>
                </a:xfrm>
                <a:custGeom>
                  <a:avLst/>
                  <a:gdLst/>
                  <a:ahLst/>
                  <a:cxnLst>
                    <a:cxn ang="0">
                      <a:pos x="0" y="13"/>
                    </a:cxn>
                    <a:cxn ang="0">
                      <a:pos x="9" y="0"/>
                    </a:cxn>
                    <a:cxn ang="0">
                      <a:pos x="113" y="14"/>
                    </a:cxn>
                    <a:cxn ang="0">
                      <a:pos x="123" y="25"/>
                    </a:cxn>
                    <a:cxn ang="0">
                      <a:pos x="145" y="29"/>
                    </a:cxn>
                    <a:cxn ang="0">
                      <a:pos x="148" y="46"/>
                    </a:cxn>
                    <a:cxn ang="0">
                      <a:pos x="25" y="24"/>
                    </a:cxn>
                    <a:cxn ang="0">
                      <a:pos x="0" y="13"/>
                    </a:cxn>
                  </a:cxnLst>
                  <a:rect l="0" t="0" r="r" b="b"/>
                  <a:pathLst>
                    <a:path w="149" h="47">
                      <a:moveTo>
                        <a:pt x="0" y="13"/>
                      </a:moveTo>
                      <a:lnTo>
                        <a:pt x="9" y="0"/>
                      </a:lnTo>
                      <a:lnTo>
                        <a:pt x="113" y="14"/>
                      </a:lnTo>
                      <a:lnTo>
                        <a:pt x="123" y="25"/>
                      </a:lnTo>
                      <a:lnTo>
                        <a:pt x="145" y="29"/>
                      </a:lnTo>
                      <a:lnTo>
                        <a:pt x="148" y="46"/>
                      </a:lnTo>
                      <a:lnTo>
                        <a:pt x="25" y="24"/>
                      </a:lnTo>
                      <a:lnTo>
                        <a:pt x="0" y="13"/>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7" name="Freeform 83"/>
                <p:cNvSpPr>
                  <a:spLocks/>
                </p:cNvSpPr>
                <p:nvPr/>
              </p:nvSpPr>
              <p:spPr bwMode="auto">
                <a:xfrm>
                  <a:off x="7061867" y="4292364"/>
                  <a:ext cx="247964" cy="215384"/>
                </a:xfrm>
                <a:custGeom>
                  <a:avLst/>
                  <a:gdLst/>
                  <a:ahLst/>
                  <a:cxnLst>
                    <a:cxn ang="0">
                      <a:pos x="0" y="61"/>
                    </a:cxn>
                    <a:cxn ang="0">
                      <a:pos x="10" y="43"/>
                    </a:cxn>
                    <a:cxn ang="0">
                      <a:pos x="22" y="55"/>
                    </a:cxn>
                    <a:cxn ang="0">
                      <a:pos x="72" y="51"/>
                    </a:cxn>
                    <a:cxn ang="0">
                      <a:pos x="88" y="44"/>
                    </a:cxn>
                    <a:cxn ang="0">
                      <a:pos x="110" y="0"/>
                    </a:cxn>
                    <a:cxn ang="0">
                      <a:pos x="138" y="2"/>
                    </a:cxn>
                    <a:cxn ang="0">
                      <a:pos x="132" y="13"/>
                    </a:cxn>
                    <a:cxn ang="0">
                      <a:pos x="159" y="55"/>
                    </a:cxn>
                    <a:cxn ang="0">
                      <a:pos x="144" y="51"/>
                    </a:cxn>
                    <a:cxn ang="0">
                      <a:pos x="117" y="98"/>
                    </a:cxn>
                    <a:cxn ang="0">
                      <a:pos x="113" y="127"/>
                    </a:cxn>
                    <a:cxn ang="0">
                      <a:pos x="95" y="136"/>
                    </a:cxn>
                    <a:cxn ang="0">
                      <a:pos x="64" y="118"/>
                    </a:cxn>
                    <a:cxn ang="0">
                      <a:pos x="45" y="126"/>
                    </a:cxn>
                    <a:cxn ang="0">
                      <a:pos x="43" y="113"/>
                    </a:cxn>
                    <a:cxn ang="0">
                      <a:pos x="18" y="115"/>
                    </a:cxn>
                    <a:cxn ang="0">
                      <a:pos x="0" y="61"/>
                    </a:cxn>
                  </a:cxnLst>
                  <a:rect l="0" t="0" r="r" b="b"/>
                  <a:pathLst>
                    <a:path w="160" h="137">
                      <a:moveTo>
                        <a:pt x="0" y="61"/>
                      </a:moveTo>
                      <a:lnTo>
                        <a:pt x="10" y="43"/>
                      </a:lnTo>
                      <a:lnTo>
                        <a:pt x="22" y="55"/>
                      </a:lnTo>
                      <a:lnTo>
                        <a:pt x="72" y="51"/>
                      </a:lnTo>
                      <a:lnTo>
                        <a:pt x="88" y="44"/>
                      </a:lnTo>
                      <a:lnTo>
                        <a:pt x="110" y="0"/>
                      </a:lnTo>
                      <a:lnTo>
                        <a:pt x="138" y="2"/>
                      </a:lnTo>
                      <a:lnTo>
                        <a:pt x="132" y="13"/>
                      </a:lnTo>
                      <a:lnTo>
                        <a:pt x="159" y="55"/>
                      </a:lnTo>
                      <a:lnTo>
                        <a:pt x="144" y="51"/>
                      </a:lnTo>
                      <a:lnTo>
                        <a:pt x="117" y="98"/>
                      </a:lnTo>
                      <a:lnTo>
                        <a:pt x="113" y="127"/>
                      </a:lnTo>
                      <a:lnTo>
                        <a:pt x="95" y="136"/>
                      </a:lnTo>
                      <a:lnTo>
                        <a:pt x="64" y="118"/>
                      </a:lnTo>
                      <a:lnTo>
                        <a:pt x="45" y="126"/>
                      </a:lnTo>
                      <a:lnTo>
                        <a:pt x="43" y="113"/>
                      </a:lnTo>
                      <a:lnTo>
                        <a:pt x="18" y="115"/>
                      </a:lnTo>
                      <a:lnTo>
                        <a:pt x="0" y="6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8" name="Freeform 84"/>
                <p:cNvSpPr>
                  <a:spLocks/>
                </p:cNvSpPr>
                <p:nvPr/>
              </p:nvSpPr>
              <p:spPr bwMode="auto">
                <a:xfrm>
                  <a:off x="7257038" y="4616263"/>
                  <a:ext cx="62391" cy="36171"/>
                </a:xfrm>
                <a:custGeom>
                  <a:avLst/>
                  <a:gdLst/>
                  <a:ahLst/>
                  <a:cxnLst>
                    <a:cxn ang="0">
                      <a:pos x="0" y="3"/>
                    </a:cxn>
                    <a:cxn ang="0">
                      <a:pos x="5" y="22"/>
                    </a:cxn>
                    <a:cxn ang="0">
                      <a:pos x="39" y="6"/>
                    </a:cxn>
                    <a:cxn ang="0">
                      <a:pos x="13" y="0"/>
                    </a:cxn>
                    <a:cxn ang="0">
                      <a:pos x="0" y="3"/>
                    </a:cxn>
                  </a:cxnLst>
                  <a:rect l="0" t="0" r="r" b="b"/>
                  <a:pathLst>
                    <a:path w="40" h="23">
                      <a:moveTo>
                        <a:pt x="0" y="3"/>
                      </a:moveTo>
                      <a:lnTo>
                        <a:pt x="5" y="22"/>
                      </a:lnTo>
                      <a:lnTo>
                        <a:pt x="39" y="6"/>
                      </a:lnTo>
                      <a:lnTo>
                        <a:pt x="13" y="0"/>
                      </a:lnTo>
                      <a:lnTo>
                        <a:pt x="0" y="3"/>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09" name="Freeform 85"/>
                <p:cNvSpPr>
                  <a:spLocks/>
                </p:cNvSpPr>
                <p:nvPr/>
              </p:nvSpPr>
              <p:spPr bwMode="auto">
                <a:xfrm>
                  <a:off x="7308231" y="4354842"/>
                  <a:ext cx="158377" cy="190722"/>
                </a:xfrm>
                <a:custGeom>
                  <a:avLst/>
                  <a:gdLst/>
                  <a:ahLst/>
                  <a:cxnLst>
                    <a:cxn ang="0">
                      <a:pos x="0" y="71"/>
                    </a:cxn>
                    <a:cxn ang="0">
                      <a:pos x="13" y="93"/>
                    </a:cxn>
                    <a:cxn ang="0">
                      <a:pos x="9" y="114"/>
                    </a:cxn>
                    <a:cxn ang="0">
                      <a:pos x="25" y="120"/>
                    </a:cxn>
                    <a:cxn ang="0">
                      <a:pos x="24" y="75"/>
                    </a:cxn>
                    <a:cxn ang="0">
                      <a:pos x="35" y="71"/>
                    </a:cxn>
                    <a:cxn ang="0">
                      <a:pos x="36" y="87"/>
                    </a:cxn>
                    <a:cxn ang="0">
                      <a:pos x="46" y="107"/>
                    </a:cxn>
                    <a:cxn ang="0">
                      <a:pos x="63" y="98"/>
                    </a:cxn>
                    <a:cxn ang="0">
                      <a:pos x="42" y="57"/>
                    </a:cxn>
                    <a:cxn ang="0">
                      <a:pos x="76" y="40"/>
                    </a:cxn>
                    <a:cxn ang="0">
                      <a:pos x="29" y="51"/>
                    </a:cxn>
                    <a:cxn ang="0">
                      <a:pos x="23" y="25"/>
                    </a:cxn>
                    <a:cxn ang="0">
                      <a:pos x="89" y="22"/>
                    </a:cxn>
                    <a:cxn ang="0">
                      <a:pos x="102" y="0"/>
                    </a:cxn>
                    <a:cxn ang="0">
                      <a:pos x="82" y="14"/>
                    </a:cxn>
                    <a:cxn ang="0">
                      <a:pos x="35" y="6"/>
                    </a:cxn>
                    <a:cxn ang="0">
                      <a:pos x="19" y="17"/>
                    </a:cxn>
                    <a:cxn ang="0">
                      <a:pos x="0" y="71"/>
                    </a:cxn>
                  </a:cxnLst>
                  <a:rect l="0" t="0" r="r" b="b"/>
                  <a:pathLst>
                    <a:path w="103" h="121">
                      <a:moveTo>
                        <a:pt x="0" y="71"/>
                      </a:moveTo>
                      <a:lnTo>
                        <a:pt x="13" y="93"/>
                      </a:lnTo>
                      <a:lnTo>
                        <a:pt x="9" y="114"/>
                      </a:lnTo>
                      <a:lnTo>
                        <a:pt x="25" y="120"/>
                      </a:lnTo>
                      <a:lnTo>
                        <a:pt x="24" y="75"/>
                      </a:lnTo>
                      <a:lnTo>
                        <a:pt x="35" y="71"/>
                      </a:lnTo>
                      <a:lnTo>
                        <a:pt x="36" y="87"/>
                      </a:lnTo>
                      <a:lnTo>
                        <a:pt x="46" y="107"/>
                      </a:lnTo>
                      <a:lnTo>
                        <a:pt x="63" y="98"/>
                      </a:lnTo>
                      <a:lnTo>
                        <a:pt x="42" y="57"/>
                      </a:lnTo>
                      <a:lnTo>
                        <a:pt x="76" y="40"/>
                      </a:lnTo>
                      <a:lnTo>
                        <a:pt x="29" y="51"/>
                      </a:lnTo>
                      <a:lnTo>
                        <a:pt x="23" y="25"/>
                      </a:lnTo>
                      <a:lnTo>
                        <a:pt x="89" y="22"/>
                      </a:lnTo>
                      <a:lnTo>
                        <a:pt x="102" y="0"/>
                      </a:lnTo>
                      <a:lnTo>
                        <a:pt x="82" y="14"/>
                      </a:lnTo>
                      <a:lnTo>
                        <a:pt x="35" y="6"/>
                      </a:lnTo>
                      <a:lnTo>
                        <a:pt x="19" y="17"/>
                      </a:lnTo>
                      <a:lnTo>
                        <a:pt x="0" y="7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0" name="Freeform 86"/>
                <p:cNvSpPr>
                  <a:spLocks/>
                </p:cNvSpPr>
                <p:nvPr/>
              </p:nvSpPr>
              <p:spPr bwMode="auto">
                <a:xfrm>
                  <a:off x="7431413" y="4616263"/>
                  <a:ext cx="89587" cy="49325"/>
                </a:xfrm>
                <a:custGeom>
                  <a:avLst/>
                  <a:gdLst/>
                  <a:ahLst/>
                  <a:cxnLst>
                    <a:cxn ang="0">
                      <a:pos x="0" y="18"/>
                    </a:cxn>
                    <a:cxn ang="0">
                      <a:pos x="2" y="31"/>
                    </a:cxn>
                    <a:cxn ang="0">
                      <a:pos x="57" y="0"/>
                    </a:cxn>
                    <a:cxn ang="0">
                      <a:pos x="16" y="9"/>
                    </a:cxn>
                    <a:cxn ang="0">
                      <a:pos x="0" y="18"/>
                    </a:cxn>
                  </a:cxnLst>
                  <a:rect l="0" t="0" r="r" b="b"/>
                  <a:pathLst>
                    <a:path w="58" h="32">
                      <a:moveTo>
                        <a:pt x="0" y="18"/>
                      </a:moveTo>
                      <a:lnTo>
                        <a:pt x="2" y="31"/>
                      </a:lnTo>
                      <a:lnTo>
                        <a:pt x="57" y="0"/>
                      </a:lnTo>
                      <a:lnTo>
                        <a:pt x="16" y="9"/>
                      </a:lnTo>
                      <a:lnTo>
                        <a:pt x="0" y="18"/>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1" name="Freeform 87"/>
                <p:cNvSpPr>
                  <a:spLocks/>
                </p:cNvSpPr>
                <p:nvPr/>
              </p:nvSpPr>
              <p:spPr bwMode="auto">
                <a:xfrm>
                  <a:off x="7522600" y="4346621"/>
                  <a:ext cx="35195" cy="77275"/>
                </a:xfrm>
                <a:custGeom>
                  <a:avLst/>
                  <a:gdLst/>
                  <a:ahLst/>
                  <a:cxnLst>
                    <a:cxn ang="0">
                      <a:pos x="0" y="16"/>
                    </a:cxn>
                    <a:cxn ang="0">
                      <a:pos x="4" y="38"/>
                    </a:cxn>
                    <a:cxn ang="0">
                      <a:pos x="17" y="48"/>
                    </a:cxn>
                    <a:cxn ang="0">
                      <a:pos x="8" y="28"/>
                    </a:cxn>
                    <a:cxn ang="0">
                      <a:pos x="22" y="25"/>
                    </a:cxn>
                    <a:cxn ang="0">
                      <a:pos x="20" y="9"/>
                    </a:cxn>
                    <a:cxn ang="0">
                      <a:pos x="4" y="20"/>
                    </a:cxn>
                    <a:cxn ang="0">
                      <a:pos x="11" y="0"/>
                    </a:cxn>
                    <a:cxn ang="0">
                      <a:pos x="0" y="16"/>
                    </a:cxn>
                  </a:cxnLst>
                  <a:rect l="0" t="0" r="r" b="b"/>
                  <a:pathLst>
                    <a:path w="23" h="49">
                      <a:moveTo>
                        <a:pt x="0" y="16"/>
                      </a:moveTo>
                      <a:lnTo>
                        <a:pt x="4" y="38"/>
                      </a:lnTo>
                      <a:lnTo>
                        <a:pt x="17" y="48"/>
                      </a:lnTo>
                      <a:lnTo>
                        <a:pt x="8" y="28"/>
                      </a:lnTo>
                      <a:lnTo>
                        <a:pt x="22" y="25"/>
                      </a:lnTo>
                      <a:lnTo>
                        <a:pt x="20" y="9"/>
                      </a:lnTo>
                      <a:lnTo>
                        <a:pt x="4" y="20"/>
                      </a:lnTo>
                      <a:lnTo>
                        <a:pt x="11" y="0"/>
                      </a:lnTo>
                      <a:lnTo>
                        <a:pt x="0" y="1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2" name="Freeform 88"/>
                <p:cNvSpPr>
                  <a:spLocks/>
                </p:cNvSpPr>
                <p:nvPr/>
              </p:nvSpPr>
              <p:spPr bwMode="auto">
                <a:xfrm>
                  <a:off x="7535398" y="4469933"/>
                  <a:ext cx="75189" cy="36171"/>
                </a:xfrm>
                <a:custGeom>
                  <a:avLst/>
                  <a:gdLst/>
                  <a:ahLst/>
                  <a:cxnLst>
                    <a:cxn ang="0">
                      <a:pos x="0" y="9"/>
                    </a:cxn>
                    <a:cxn ang="0">
                      <a:pos x="27" y="0"/>
                    </a:cxn>
                    <a:cxn ang="0">
                      <a:pos x="48" y="22"/>
                    </a:cxn>
                    <a:cxn ang="0">
                      <a:pos x="0" y="9"/>
                    </a:cxn>
                  </a:cxnLst>
                  <a:rect l="0" t="0" r="r" b="b"/>
                  <a:pathLst>
                    <a:path w="49" h="23">
                      <a:moveTo>
                        <a:pt x="0" y="9"/>
                      </a:moveTo>
                      <a:lnTo>
                        <a:pt x="27" y="0"/>
                      </a:lnTo>
                      <a:lnTo>
                        <a:pt x="48" y="22"/>
                      </a:lnTo>
                      <a:lnTo>
                        <a:pt x="0" y="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3" name="Freeform 89"/>
                <p:cNvSpPr>
                  <a:spLocks/>
                </p:cNvSpPr>
                <p:nvPr/>
              </p:nvSpPr>
              <p:spPr bwMode="auto">
                <a:xfrm>
                  <a:off x="7610587" y="4409099"/>
                  <a:ext cx="265562" cy="223605"/>
                </a:xfrm>
                <a:custGeom>
                  <a:avLst/>
                  <a:gdLst/>
                  <a:ahLst/>
                  <a:cxnLst>
                    <a:cxn ang="0">
                      <a:pos x="0" y="17"/>
                    </a:cxn>
                    <a:cxn ang="0">
                      <a:pos x="24" y="31"/>
                    </a:cxn>
                    <a:cxn ang="0">
                      <a:pos x="49" y="28"/>
                    </a:cxn>
                    <a:cxn ang="0">
                      <a:pos x="17" y="37"/>
                    </a:cxn>
                    <a:cxn ang="0">
                      <a:pos x="33" y="61"/>
                    </a:cxn>
                    <a:cxn ang="0">
                      <a:pos x="48" y="40"/>
                    </a:cxn>
                    <a:cxn ang="0">
                      <a:pos x="58" y="61"/>
                    </a:cxn>
                    <a:cxn ang="0">
                      <a:pos x="118" y="82"/>
                    </a:cxn>
                    <a:cxn ang="0">
                      <a:pos x="133" y="116"/>
                    </a:cxn>
                    <a:cxn ang="0">
                      <a:pos x="122" y="115"/>
                    </a:cxn>
                    <a:cxn ang="0">
                      <a:pos x="113" y="131"/>
                    </a:cxn>
                    <a:cxn ang="0">
                      <a:pos x="149" y="123"/>
                    </a:cxn>
                    <a:cxn ang="0">
                      <a:pos x="170" y="141"/>
                    </a:cxn>
                    <a:cxn ang="0">
                      <a:pos x="167" y="35"/>
                    </a:cxn>
                    <a:cxn ang="0">
                      <a:pos x="114" y="17"/>
                    </a:cxn>
                    <a:cxn ang="0">
                      <a:pos x="71" y="48"/>
                    </a:cxn>
                    <a:cxn ang="0">
                      <a:pos x="55" y="32"/>
                    </a:cxn>
                    <a:cxn ang="0">
                      <a:pos x="49" y="6"/>
                    </a:cxn>
                    <a:cxn ang="0">
                      <a:pos x="24" y="0"/>
                    </a:cxn>
                    <a:cxn ang="0">
                      <a:pos x="0" y="17"/>
                    </a:cxn>
                  </a:cxnLst>
                  <a:rect l="0" t="0" r="r" b="b"/>
                  <a:pathLst>
                    <a:path w="171" h="142">
                      <a:moveTo>
                        <a:pt x="0" y="17"/>
                      </a:moveTo>
                      <a:lnTo>
                        <a:pt x="24" y="31"/>
                      </a:lnTo>
                      <a:lnTo>
                        <a:pt x="49" y="28"/>
                      </a:lnTo>
                      <a:lnTo>
                        <a:pt x="17" y="37"/>
                      </a:lnTo>
                      <a:lnTo>
                        <a:pt x="33" y="61"/>
                      </a:lnTo>
                      <a:lnTo>
                        <a:pt x="48" y="40"/>
                      </a:lnTo>
                      <a:lnTo>
                        <a:pt x="58" y="61"/>
                      </a:lnTo>
                      <a:lnTo>
                        <a:pt x="118" y="82"/>
                      </a:lnTo>
                      <a:lnTo>
                        <a:pt x="133" y="116"/>
                      </a:lnTo>
                      <a:lnTo>
                        <a:pt x="122" y="115"/>
                      </a:lnTo>
                      <a:lnTo>
                        <a:pt x="113" y="131"/>
                      </a:lnTo>
                      <a:lnTo>
                        <a:pt x="149" y="123"/>
                      </a:lnTo>
                      <a:lnTo>
                        <a:pt x="170" y="141"/>
                      </a:lnTo>
                      <a:lnTo>
                        <a:pt x="167" y="35"/>
                      </a:lnTo>
                      <a:lnTo>
                        <a:pt x="114" y="17"/>
                      </a:lnTo>
                      <a:lnTo>
                        <a:pt x="71" y="48"/>
                      </a:lnTo>
                      <a:lnTo>
                        <a:pt x="55" y="32"/>
                      </a:lnTo>
                      <a:lnTo>
                        <a:pt x="49" y="6"/>
                      </a:lnTo>
                      <a:lnTo>
                        <a:pt x="24" y="0"/>
                      </a:lnTo>
                      <a:lnTo>
                        <a:pt x="0" y="17"/>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4" name="Freeform 90"/>
                <p:cNvSpPr>
                  <a:spLocks/>
                </p:cNvSpPr>
                <p:nvPr/>
              </p:nvSpPr>
              <p:spPr bwMode="auto">
                <a:xfrm>
                  <a:off x="7618586" y="4583380"/>
                  <a:ext cx="35195" cy="34527"/>
                </a:xfrm>
                <a:custGeom>
                  <a:avLst/>
                  <a:gdLst/>
                  <a:ahLst/>
                  <a:cxnLst>
                    <a:cxn ang="0">
                      <a:pos x="0" y="21"/>
                    </a:cxn>
                    <a:cxn ang="0">
                      <a:pos x="14" y="0"/>
                    </a:cxn>
                    <a:cxn ang="0">
                      <a:pos x="22" y="11"/>
                    </a:cxn>
                    <a:cxn ang="0">
                      <a:pos x="0" y="21"/>
                    </a:cxn>
                  </a:cxnLst>
                  <a:rect l="0" t="0" r="r" b="b"/>
                  <a:pathLst>
                    <a:path w="23" h="22">
                      <a:moveTo>
                        <a:pt x="0" y="21"/>
                      </a:moveTo>
                      <a:lnTo>
                        <a:pt x="14" y="0"/>
                      </a:lnTo>
                      <a:lnTo>
                        <a:pt x="22" y="11"/>
                      </a:lnTo>
                      <a:lnTo>
                        <a:pt x="0" y="2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5" name="Freeform 102"/>
                <p:cNvSpPr>
                  <a:spLocks/>
                </p:cNvSpPr>
                <p:nvPr/>
              </p:nvSpPr>
              <p:spPr bwMode="auto">
                <a:xfrm>
                  <a:off x="6839499" y="3820491"/>
                  <a:ext cx="182374" cy="215384"/>
                </a:xfrm>
                <a:custGeom>
                  <a:avLst/>
                  <a:gdLst/>
                  <a:ahLst/>
                  <a:cxnLst>
                    <a:cxn ang="0">
                      <a:pos x="0" y="29"/>
                    </a:cxn>
                    <a:cxn ang="0">
                      <a:pos x="16" y="48"/>
                    </a:cxn>
                    <a:cxn ang="0">
                      <a:pos x="10" y="82"/>
                    </a:cxn>
                    <a:cxn ang="0">
                      <a:pos x="52" y="67"/>
                    </a:cxn>
                    <a:cxn ang="0">
                      <a:pos x="69" y="82"/>
                    </a:cxn>
                    <a:cxn ang="0">
                      <a:pos x="84" y="114"/>
                    </a:cxn>
                    <a:cxn ang="0">
                      <a:pos x="79" y="135"/>
                    </a:cxn>
                    <a:cxn ang="0">
                      <a:pos x="117" y="129"/>
                    </a:cxn>
                    <a:cxn ang="0">
                      <a:pos x="99" y="86"/>
                    </a:cxn>
                    <a:cxn ang="0">
                      <a:pos x="59" y="54"/>
                    </a:cxn>
                    <a:cxn ang="0">
                      <a:pos x="69" y="35"/>
                    </a:cxn>
                    <a:cxn ang="0">
                      <a:pos x="48" y="25"/>
                    </a:cxn>
                    <a:cxn ang="0">
                      <a:pos x="30" y="0"/>
                    </a:cxn>
                    <a:cxn ang="0">
                      <a:pos x="21" y="0"/>
                    </a:cxn>
                    <a:cxn ang="0">
                      <a:pos x="22" y="18"/>
                    </a:cxn>
                    <a:cxn ang="0">
                      <a:pos x="16" y="13"/>
                    </a:cxn>
                    <a:cxn ang="0">
                      <a:pos x="0" y="29"/>
                    </a:cxn>
                  </a:cxnLst>
                  <a:rect l="0" t="0" r="r" b="b"/>
                  <a:pathLst>
                    <a:path w="118" h="136">
                      <a:moveTo>
                        <a:pt x="0" y="29"/>
                      </a:moveTo>
                      <a:lnTo>
                        <a:pt x="16" y="48"/>
                      </a:lnTo>
                      <a:lnTo>
                        <a:pt x="10" y="82"/>
                      </a:lnTo>
                      <a:lnTo>
                        <a:pt x="52" y="67"/>
                      </a:lnTo>
                      <a:lnTo>
                        <a:pt x="69" y="82"/>
                      </a:lnTo>
                      <a:lnTo>
                        <a:pt x="84" y="114"/>
                      </a:lnTo>
                      <a:lnTo>
                        <a:pt x="79" y="135"/>
                      </a:lnTo>
                      <a:lnTo>
                        <a:pt x="117" y="129"/>
                      </a:lnTo>
                      <a:lnTo>
                        <a:pt x="99" y="86"/>
                      </a:lnTo>
                      <a:lnTo>
                        <a:pt x="59" y="54"/>
                      </a:lnTo>
                      <a:lnTo>
                        <a:pt x="69" y="35"/>
                      </a:lnTo>
                      <a:lnTo>
                        <a:pt x="48" y="25"/>
                      </a:lnTo>
                      <a:lnTo>
                        <a:pt x="30" y="0"/>
                      </a:lnTo>
                      <a:lnTo>
                        <a:pt x="21" y="0"/>
                      </a:lnTo>
                      <a:lnTo>
                        <a:pt x="22" y="18"/>
                      </a:lnTo>
                      <a:lnTo>
                        <a:pt x="16" y="13"/>
                      </a:lnTo>
                      <a:lnTo>
                        <a:pt x="0" y="2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6" name="Freeform 104"/>
                <p:cNvSpPr>
                  <a:spLocks/>
                </p:cNvSpPr>
                <p:nvPr/>
              </p:nvSpPr>
              <p:spPr bwMode="auto">
                <a:xfrm>
                  <a:off x="6841098" y="4233174"/>
                  <a:ext cx="95986" cy="129888"/>
                </a:xfrm>
                <a:custGeom>
                  <a:avLst/>
                  <a:gdLst/>
                  <a:ahLst/>
                  <a:cxnLst>
                    <a:cxn ang="0">
                      <a:pos x="0" y="0"/>
                    </a:cxn>
                    <a:cxn ang="0">
                      <a:pos x="12" y="0"/>
                    </a:cxn>
                    <a:cxn ang="0">
                      <a:pos x="16" y="14"/>
                    </a:cxn>
                    <a:cxn ang="0">
                      <a:pos x="31" y="5"/>
                    </a:cxn>
                    <a:cxn ang="0">
                      <a:pos x="51" y="24"/>
                    </a:cxn>
                    <a:cxn ang="0">
                      <a:pos x="61" y="81"/>
                    </a:cxn>
                    <a:cxn ang="0">
                      <a:pos x="59" y="81"/>
                    </a:cxn>
                    <a:cxn ang="0">
                      <a:pos x="18" y="58"/>
                    </a:cxn>
                    <a:cxn ang="0">
                      <a:pos x="0" y="0"/>
                    </a:cxn>
                  </a:cxnLst>
                  <a:rect l="0" t="0" r="r" b="b"/>
                  <a:pathLst>
                    <a:path w="62" h="82">
                      <a:moveTo>
                        <a:pt x="0" y="0"/>
                      </a:moveTo>
                      <a:lnTo>
                        <a:pt x="12" y="0"/>
                      </a:lnTo>
                      <a:lnTo>
                        <a:pt x="16" y="14"/>
                      </a:lnTo>
                      <a:lnTo>
                        <a:pt x="31" y="5"/>
                      </a:lnTo>
                      <a:lnTo>
                        <a:pt x="51" y="24"/>
                      </a:lnTo>
                      <a:lnTo>
                        <a:pt x="61" y="81"/>
                      </a:lnTo>
                      <a:lnTo>
                        <a:pt x="59" y="81"/>
                      </a:lnTo>
                      <a:lnTo>
                        <a:pt x="18" y="58"/>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7" name="Freeform 105"/>
                <p:cNvSpPr>
                  <a:spLocks/>
                </p:cNvSpPr>
                <p:nvPr/>
              </p:nvSpPr>
              <p:spPr bwMode="auto">
                <a:xfrm>
                  <a:off x="7079464" y="4224954"/>
                  <a:ext cx="241565" cy="154551"/>
                </a:xfrm>
                <a:custGeom>
                  <a:avLst/>
                  <a:gdLst/>
                  <a:ahLst/>
                  <a:cxnLst>
                    <a:cxn ang="0">
                      <a:pos x="0" y="84"/>
                    </a:cxn>
                    <a:cxn ang="0">
                      <a:pos x="12" y="97"/>
                    </a:cxn>
                    <a:cxn ang="0">
                      <a:pos x="62" y="92"/>
                    </a:cxn>
                    <a:cxn ang="0">
                      <a:pos x="78" y="86"/>
                    </a:cxn>
                    <a:cxn ang="0">
                      <a:pos x="99" y="41"/>
                    </a:cxn>
                    <a:cxn ang="0">
                      <a:pos x="128" y="44"/>
                    </a:cxn>
                    <a:cxn ang="0">
                      <a:pos x="155" y="28"/>
                    </a:cxn>
                    <a:cxn ang="0">
                      <a:pos x="129" y="16"/>
                    </a:cxn>
                    <a:cxn ang="0">
                      <a:pos x="121" y="0"/>
                    </a:cxn>
                    <a:cxn ang="0">
                      <a:pos x="88" y="29"/>
                    </a:cxn>
                    <a:cxn ang="0">
                      <a:pos x="79" y="47"/>
                    </a:cxn>
                    <a:cxn ang="0">
                      <a:pos x="68" y="37"/>
                    </a:cxn>
                    <a:cxn ang="0">
                      <a:pos x="49" y="61"/>
                    </a:cxn>
                    <a:cxn ang="0">
                      <a:pos x="29" y="64"/>
                    </a:cxn>
                    <a:cxn ang="0">
                      <a:pos x="22" y="86"/>
                    </a:cxn>
                    <a:cxn ang="0">
                      <a:pos x="0" y="84"/>
                    </a:cxn>
                  </a:cxnLst>
                  <a:rect l="0" t="0" r="r" b="b"/>
                  <a:pathLst>
                    <a:path w="156" h="98">
                      <a:moveTo>
                        <a:pt x="0" y="84"/>
                      </a:moveTo>
                      <a:lnTo>
                        <a:pt x="12" y="97"/>
                      </a:lnTo>
                      <a:lnTo>
                        <a:pt x="62" y="92"/>
                      </a:lnTo>
                      <a:lnTo>
                        <a:pt x="78" y="86"/>
                      </a:lnTo>
                      <a:lnTo>
                        <a:pt x="99" y="41"/>
                      </a:lnTo>
                      <a:lnTo>
                        <a:pt x="128" y="44"/>
                      </a:lnTo>
                      <a:lnTo>
                        <a:pt x="155" y="28"/>
                      </a:lnTo>
                      <a:lnTo>
                        <a:pt x="129" y="16"/>
                      </a:lnTo>
                      <a:lnTo>
                        <a:pt x="121" y="0"/>
                      </a:lnTo>
                      <a:lnTo>
                        <a:pt x="88" y="29"/>
                      </a:lnTo>
                      <a:lnTo>
                        <a:pt x="79" y="47"/>
                      </a:lnTo>
                      <a:lnTo>
                        <a:pt x="68" y="37"/>
                      </a:lnTo>
                      <a:lnTo>
                        <a:pt x="49" y="61"/>
                      </a:lnTo>
                      <a:lnTo>
                        <a:pt x="29" y="64"/>
                      </a:lnTo>
                      <a:lnTo>
                        <a:pt x="22" y="86"/>
                      </a:lnTo>
                      <a:lnTo>
                        <a:pt x="0" y="8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8" name="Freeform 122"/>
                <p:cNvSpPr>
                  <a:spLocks/>
                </p:cNvSpPr>
                <p:nvPr/>
              </p:nvSpPr>
              <p:spPr bwMode="auto">
                <a:xfrm>
                  <a:off x="7266637" y="4111507"/>
                  <a:ext cx="59191" cy="75631"/>
                </a:xfrm>
                <a:custGeom>
                  <a:avLst/>
                  <a:gdLst/>
                  <a:ahLst/>
                  <a:cxnLst>
                    <a:cxn ang="0">
                      <a:pos x="0" y="47"/>
                    </a:cxn>
                    <a:cxn ang="0">
                      <a:pos x="25" y="25"/>
                    </a:cxn>
                    <a:cxn ang="0">
                      <a:pos x="38" y="0"/>
                    </a:cxn>
                    <a:cxn ang="0">
                      <a:pos x="0" y="47"/>
                    </a:cxn>
                  </a:cxnLst>
                  <a:rect l="0" t="0" r="r" b="b"/>
                  <a:pathLst>
                    <a:path w="39" h="48">
                      <a:moveTo>
                        <a:pt x="0" y="47"/>
                      </a:moveTo>
                      <a:lnTo>
                        <a:pt x="25" y="25"/>
                      </a:lnTo>
                      <a:lnTo>
                        <a:pt x="38" y="0"/>
                      </a:lnTo>
                      <a:lnTo>
                        <a:pt x="0" y="47"/>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19" name="Freeform 123"/>
                <p:cNvSpPr>
                  <a:spLocks/>
                </p:cNvSpPr>
                <p:nvPr/>
              </p:nvSpPr>
              <p:spPr bwMode="auto">
                <a:xfrm>
                  <a:off x="7335427" y="3924073"/>
                  <a:ext cx="103985" cy="157839"/>
                </a:xfrm>
                <a:custGeom>
                  <a:avLst/>
                  <a:gdLst/>
                  <a:ahLst/>
                  <a:cxnLst>
                    <a:cxn ang="0">
                      <a:pos x="0" y="39"/>
                    </a:cxn>
                    <a:cxn ang="0">
                      <a:pos x="12" y="0"/>
                    </a:cxn>
                    <a:cxn ang="0">
                      <a:pos x="36" y="1"/>
                    </a:cxn>
                    <a:cxn ang="0">
                      <a:pos x="41" y="27"/>
                    </a:cxn>
                    <a:cxn ang="0">
                      <a:pos x="24" y="54"/>
                    </a:cxn>
                    <a:cxn ang="0">
                      <a:pos x="28" y="68"/>
                    </a:cxn>
                    <a:cxn ang="0">
                      <a:pos x="63" y="78"/>
                    </a:cxn>
                    <a:cxn ang="0">
                      <a:pos x="66" y="100"/>
                    </a:cxn>
                    <a:cxn ang="0">
                      <a:pos x="44" y="78"/>
                    </a:cxn>
                    <a:cxn ang="0">
                      <a:pos x="44" y="89"/>
                    </a:cxn>
                    <a:cxn ang="0">
                      <a:pos x="12" y="78"/>
                    </a:cxn>
                    <a:cxn ang="0">
                      <a:pos x="0" y="39"/>
                    </a:cxn>
                  </a:cxnLst>
                  <a:rect l="0" t="0" r="r" b="b"/>
                  <a:pathLst>
                    <a:path w="67" h="101">
                      <a:moveTo>
                        <a:pt x="0" y="39"/>
                      </a:moveTo>
                      <a:lnTo>
                        <a:pt x="12" y="0"/>
                      </a:lnTo>
                      <a:lnTo>
                        <a:pt x="36" y="1"/>
                      </a:lnTo>
                      <a:lnTo>
                        <a:pt x="41" y="27"/>
                      </a:lnTo>
                      <a:lnTo>
                        <a:pt x="24" y="54"/>
                      </a:lnTo>
                      <a:lnTo>
                        <a:pt x="28" y="68"/>
                      </a:lnTo>
                      <a:lnTo>
                        <a:pt x="63" y="78"/>
                      </a:lnTo>
                      <a:lnTo>
                        <a:pt x="66" y="100"/>
                      </a:lnTo>
                      <a:lnTo>
                        <a:pt x="44" y="78"/>
                      </a:lnTo>
                      <a:lnTo>
                        <a:pt x="44" y="89"/>
                      </a:lnTo>
                      <a:lnTo>
                        <a:pt x="12" y="78"/>
                      </a:lnTo>
                      <a:lnTo>
                        <a:pt x="0" y="3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20" name="Freeform 124"/>
                <p:cNvSpPr>
                  <a:spLocks/>
                </p:cNvSpPr>
                <p:nvPr/>
              </p:nvSpPr>
              <p:spPr bwMode="auto">
                <a:xfrm>
                  <a:off x="7343426" y="4057250"/>
                  <a:ext cx="35195" cy="36171"/>
                </a:xfrm>
                <a:custGeom>
                  <a:avLst/>
                  <a:gdLst/>
                  <a:ahLst/>
                  <a:cxnLst>
                    <a:cxn ang="0">
                      <a:pos x="0" y="0"/>
                    </a:cxn>
                    <a:cxn ang="0">
                      <a:pos x="11" y="0"/>
                    </a:cxn>
                    <a:cxn ang="0">
                      <a:pos x="22" y="4"/>
                    </a:cxn>
                    <a:cxn ang="0">
                      <a:pos x="17" y="22"/>
                    </a:cxn>
                    <a:cxn ang="0">
                      <a:pos x="0" y="0"/>
                    </a:cxn>
                  </a:cxnLst>
                  <a:rect l="0" t="0" r="r" b="b"/>
                  <a:pathLst>
                    <a:path w="23" h="23">
                      <a:moveTo>
                        <a:pt x="0" y="0"/>
                      </a:moveTo>
                      <a:lnTo>
                        <a:pt x="11" y="0"/>
                      </a:lnTo>
                      <a:lnTo>
                        <a:pt x="22" y="4"/>
                      </a:lnTo>
                      <a:lnTo>
                        <a:pt x="17" y="22"/>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21" name="Freeform 125"/>
                <p:cNvSpPr>
                  <a:spLocks/>
                </p:cNvSpPr>
                <p:nvPr/>
              </p:nvSpPr>
              <p:spPr bwMode="auto">
                <a:xfrm>
                  <a:off x="7385020" y="4098354"/>
                  <a:ext cx="35195" cy="39460"/>
                </a:xfrm>
                <a:custGeom>
                  <a:avLst/>
                  <a:gdLst/>
                  <a:ahLst/>
                  <a:cxnLst>
                    <a:cxn ang="0">
                      <a:pos x="0" y="0"/>
                    </a:cxn>
                    <a:cxn ang="0">
                      <a:pos x="1" y="24"/>
                    </a:cxn>
                    <a:cxn ang="0">
                      <a:pos x="22" y="13"/>
                    </a:cxn>
                    <a:cxn ang="0">
                      <a:pos x="0" y="0"/>
                    </a:cxn>
                  </a:cxnLst>
                  <a:rect l="0" t="0" r="r" b="b"/>
                  <a:pathLst>
                    <a:path w="23" h="25">
                      <a:moveTo>
                        <a:pt x="0" y="0"/>
                      </a:moveTo>
                      <a:lnTo>
                        <a:pt x="1" y="24"/>
                      </a:lnTo>
                      <a:lnTo>
                        <a:pt x="22" y="13"/>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22" name="Freeform 126"/>
                <p:cNvSpPr>
                  <a:spLocks/>
                </p:cNvSpPr>
                <p:nvPr/>
              </p:nvSpPr>
              <p:spPr bwMode="auto">
                <a:xfrm>
                  <a:off x="7388219" y="4152611"/>
                  <a:ext cx="111984" cy="108514"/>
                </a:xfrm>
                <a:custGeom>
                  <a:avLst/>
                  <a:gdLst/>
                  <a:ahLst/>
                  <a:cxnLst>
                    <a:cxn ang="0">
                      <a:pos x="0" y="45"/>
                    </a:cxn>
                    <a:cxn ang="0">
                      <a:pos x="14" y="21"/>
                    </a:cxn>
                    <a:cxn ang="0">
                      <a:pos x="33" y="25"/>
                    </a:cxn>
                    <a:cxn ang="0">
                      <a:pos x="58" y="0"/>
                    </a:cxn>
                    <a:cxn ang="0">
                      <a:pos x="71" y="14"/>
                    </a:cxn>
                    <a:cxn ang="0">
                      <a:pos x="68" y="54"/>
                    </a:cxn>
                    <a:cxn ang="0">
                      <a:pos x="62" y="38"/>
                    </a:cxn>
                    <a:cxn ang="0">
                      <a:pos x="56" y="67"/>
                    </a:cxn>
                    <a:cxn ang="0">
                      <a:pos x="37" y="58"/>
                    </a:cxn>
                    <a:cxn ang="0">
                      <a:pos x="26" y="29"/>
                    </a:cxn>
                    <a:cxn ang="0">
                      <a:pos x="0" y="45"/>
                    </a:cxn>
                  </a:cxnLst>
                  <a:rect l="0" t="0" r="r" b="b"/>
                  <a:pathLst>
                    <a:path w="72" h="68">
                      <a:moveTo>
                        <a:pt x="0" y="45"/>
                      </a:moveTo>
                      <a:lnTo>
                        <a:pt x="14" y="21"/>
                      </a:lnTo>
                      <a:lnTo>
                        <a:pt x="33" y="25"/>
                      </a:lnTo>
                      <a:lnTo>
                        <a:pt x="58" y="0"/>
                      </a:lnTo>
                      <a:lnTo>
                        <a:pt x="71" y="14"/>
                      </a:lnTo>
                      <a:lnTo>
                        <a:pt x="68" y="54"/>
                      </a:lnTo>
                      <a:lnTo>
                        <a:pt x="62" y="38"/>
                      </a:lnTo>
                      <a:lnTo>
                        <a:pt x="56" y="67"/>
                      </a:lnTo>
                      <a:lnTo>
                        <a:pt x="37" y="58"/>
                      </a:lnTo>
                      <a:lnTo>
                        <a:pt x="26" y="29"/>
                      </a:lnTo>
                      <a:lnTo>
                        <a:pt x="0" y="45"/>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23" name="Freeform 127"/>
                <p:cNvSpPr>
                  <a:spLocks/>
                </p:cNvSpPr>
                <p:nvPr/>
              </p:nvSpPr>
              <p:spPr bwMode="auto">
                <a:xfrm>
                  <a:off x="7401017" y="4124660"/>
                  <a:ext cx="33595" cy="47681"/>
                </a:xfrm>
                <a:custGeom>
                  <a:avLst/>
                  <a:gdLst/>
                  <a:ahLst/>
                  <a:cxnLst>
                    <a:cxn ang="0">
                      <a:pos x="0" y="17"/>
                    </a:cxn>
                    <a:cxn ang="0">
                      <a:pos x="5" y="12"/>
                    </a:cxn>
                    <a:cxn ang="0">
                      <a:pos x="21" y="0"/>
                    </a:cxn>
                    <a:cxn ang="0">
                      <a:pos x="14" y="29"/>
                    </a:cxn>
                    <a:cxn ang="0">
                      <a:pos x="0" y="17"/>
                    </a:cxn>
                  </a:cxnLst>
                  <a:rect l="0" t="0" r="r" b="b"/>
                  <a:pathLst>
                    <a:path w="22" h="30">
                      <a:moveTo>
                        <a:pt x="0" y="17"/>
                      </a:moveTo>
                      <a:lnTo>
                        <a:pt x="5" y="12"/>
                      </a:lnTo>
                      <a:lnTo>
                        <a:pt x="21" y="0"/>
                      </a:lnTo>
                      <a:lnTo>
                        <a:pt x="14" y="29"/>
                      </a:lnTo>
                      <a:lnTo>
                        <a:pt x="0" y="17"/>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24" name="Freeform 154"/>
                <p:cNvSpPr>
                  <a:spLocks/>
                </p:cNvSpPr>
                <p:nvPr/>
              </p:nvSpPr>
              <p:spPr bwMode="auto">
                <a:xfrm>
                  <a:off x="6772308" y="3868172"/>
                  <a:ext cx="199971" cy="391309"/>
                </a:xfrm>
                <a:custGeom>
                  <a:avLst/>
                  <a:gdLst/>
                  <a:ahLst/>
                  <a:cxnLst>
                    <a:cxn ang="0">
                      <a:pos x="0" y="39"/>
                    </a:cxn>
                    <a:cxn ang="0">
                      <a:pos x="8" y="18"/>
                    </a:cxn>
                    <a:cxn ang="0">
                      <a:pos x="43" y="0"/>
                    </a:cxn>
                    <a:cxn ang="0">
                      <a:pos x="59" y="18"/>
                    </a:cxn>
                    <a:cxn ang="0">
                      <a:pos x="53" y="52"/>
                    </a:cxn>
                    <a:cxn ang="0">
                      <a:pos x="95" y="37"/>
                    </a:cxn>
                    <a:cxn ang="0">
                      <a:pos x="113" y="52"/>
                    </a:cxn>
                    <a:cxn ang="0">
                      <a:pos x="128" y="85"/>
                    </a:cxn>
                    <a:cxn ang="0">
                      <a:pos x="122" y="105"/>
                    </a:cxn>
                    <a:cxn ang="0">
                      <a:pos x="91" y="103"/>
                    </a:cxn>
                    <a:cxn ang="0">
                      <a:pos x="79" y="113"/>
                    </a:cxn>
                    <a:cxn ang="0">
                      <a:pos x="86" y="148"/>
                    </a:cxn>
                    <a:cxn ang="0">
                      <a:pos x="44" y="118"/>
                    </a:cxn>
                    <a:cxn ang="0">
                      <a:pos x="26" y="171"/>
                    </a:cxn>
                    <a:cxn ang="0">
                      <a:pos x="47" y="221"/>
                    </a:cxn>
                    <a:cxn ang="0">
                      <a:pos x="75" y="237"/>
                    </a:cxn>
                    <a:cxn ang="0">
                      <a:pos x="60" y="247"/>
                    </a:cxn>
                    <a:cxn ang="0">
                      <a:pos x="56" y="232"/>
                    </a:cxn>
                    <a:cxn ang="0">
                      <a:pos x="44" y="232"/>
                    </a:cxn>
                    <a:cxn ang="0">
                      <a:pos x="12" y="205"/>
                    </a:cxn>
                    <a:cxn ang="0">
                      <a:pos x="17" y="174"/>
                    </a:cxn>
                    <a:cxn ang="0">
                      <a:pos x="33" y="145"/>
                    </a:cxn>
                    <a:cxn ang="0">
                      <a:pos x="10" y="97"/>
                    </a:cxn>
                    <a:cxn ang="0">
                      <a:pos x="18" y="75"/>
                    </a:cxn>
                    <a:cxn ang="0">
                      <a:pos x="0" y="39"/>
                    </a:cxn>
                  </a:cxnLst>
                  <a:rect l="0" t="0" r="r" b="b"/>
                  <a:pathLst>
                    <a:path w="129" h="248">
                      <a:moveTo>
                        <a:pt x="0" y="39"/>
                      </a:moveTo>
                      <a:lnTo>
                        <a:pt x="8" y="18"/>
                      </a:lnTo>
                      <a:lnTo>
                        <a:pt x="43" y="0"/>
                      </a:lnTo>
                      <a:lnTo>
                        <a:pt x="59" y="18"/>
                      </a:lnTo>
                      <a:lnTo>
                        <a:pt x="53" y="52"/>
                      </a:lnTo>
                      <a:lnTo>
                        <a:pt x="95" y="37"/>
                      </a:lnTo>
                      <a:lnTo>
                        <a:pt x="113" y="52"/>
                      </a:lnTo>
                      <a:lnTo>
                        <a:pt x="128" y="85"/>
                      </a:lnTo>
                      <a:lnTo>
                        <a:pt x="122" y="105"/>
                      </a:lnTo>
                      <a:lnTo>
                        <a:pt x="91" y="103"/>
                      </a:lnTo>
                      <a:lnTo>
                        <a:pt x="79" y="113"/>
                      </a:lnTo>
                      <a:lnTo>
                        <a:pt x="86" y="148"/>
                      </a:lnTo>
                      <a:lnTo>
                        <a:pt x="44" y="118"/>
                      </a:lnTo>
                      <a:lnTo>
                        <a:pt x="26" y="171"/>
                      </a:lnTo>
                      <a:lnTo>
                        <a:pt x="47" y="221"/>
                      </a:lnTo>
                      <a:lnTo>
                        <a:pt x="75" y="237"/>
                      </a:lnTo>
                      <a:lnTo>
                        <a:pt x="60" y="247"/>
                      </a:lnTo>
                      <a:lnTo>
                        <a:pt x="56" y="232"/>
                      </a:lnTo>
                      <a:lnTo>
                        <a:pt x="44" y="232"/>
                      </a:lnTo>
                      <a:lnTo>
                        <a:pt x="12" y="205"/>
                      </a:lnTo>
                      <a:lnTo>
                        <a:pt x="17" y="174"/>
                      </a:lnTo>
                      <a:lnTo>
                        <a:pt x="33" y="145"/>
                      </a:lnTo>
                      <a:lnTo>
                        <a:pt x="10" y="97"/>
                      </a:lnTo>
                      <a:lnTo>
                        <a:pt x="18" y="75"/>
                      </a:lnTo>
                      <a:lnTo>
                        <a:pt x="0" y="3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825" name="Freeform 178"/>
                <p:cNvSpPr>
                  <a:spLocks/>
                </p:cNvSpPr>
                <p:nvPr/>
              </p:nvSpPr>
              <p:spPr bwMode="auto">
                <a:xfrm>
                  <a:off x="6887492" y="3802406"/>
                  <a:ext cx="179174" cy="383088"/>
                </a:xfrm>
                <a:custGeom>
                  <a:avLst/>
                  <a:gdLst/>
                  <a:ahLst/>
                  <a:cxnLst>
                    <a:cxn ang="0">
                      <a:pos x="0" y="12"/>
                    </a:cxn>
                    <a:cxn ang="0">
                      <a:pos x="17" y="37"/>
                    </a:cxn>
                    <a:cxn ang="0">
                      <a:pos x="39" y="47"/>
                    </a:cxn>
                    <a:cxn ang="0">
                      <a:pos x="28" y="66"/>
                    </a:cxn>
                    <a:cxn ang="0">
                      <a:pos x="69" y="98"/>
                    </a:cxn>
                    <a:cxn ang="0">
                      <a:pos x="86" y="141"/>
                    </a:cxn>
                    <a:cxn ang="0">
                      <a:pos x="87" y="179"/>
                    </a:cxn>
                    <a:cxn ang="0">
                      <a:pos x="39" y="210"/>
                    </a:cxn>
                    <a:cxn ang="0">
                      <a:pos x="47" y="242"/>
                    </a:cxn>
                    <a:cxn ang="0">
                      <a:pos x="62" y="220"/>
                    </a:cxn>
                    <a:cxn ang="0">
                      <a:pos x="71" y="225"/>
                    </a:cxn>
                    <a:cxn ang="0">
                      <a:pos x="75" y="212"/>
                    </a:cxn>
                    <a:cxn ang="0">
                      <a:pos x="115" y="190"/>
                    </a:cxn>
                    <a:cxn ang="0">
                      <a:pos x="109" y="129"/>
                    </a:cxn>
                    <a:cxn ang="0">
                      <a:pos x="56" y="73"/>
                    </a:cxn>
                    <a:cxn ang="0">
                      <a:pos x="62" y="55"/>
                    </a:cxn>
                    <a:cxn ang="0">
                      <a:pos x="93" y="28"/>
                    </a:cxn>
                    <a:cxn ang="0">
                      <a:pos x="48" y="0"/>
                    </a:cxn>
                    <a:cxn ang="0">
                      <a:pos x="0" y="12"/>
                    </a:cxn>
                  </a:cxnLst>
                  <a:rect l="0" t="0" r="r" b="b"/>
                  <a:pathLst>
                    <a:path w="116" h="243">
                      <a:moveTo>
                        <a:pt x="0" y="12"/>
                      </a:moveTo>
                      <a:lnTo>
                        <a:pt x="17" y="37"/>
                      </a:lnTo>
                      <a:lnTo>
                        <a:pt x="39" y="47"/>
                      </a:lnTo>
                      <a:lnTo>
                        <a:pt x="28" y="66"/>
                      </a:lnTo>
                      <a:lnTo>
                        <a:pt x="69" y="98"/>
                      </a:lnTo>
                      <a:lnTo>
                        <a:pt x="86" y="141"/>
                      </a:lnTo>
                      <a:lnTo>
                        <a:pt x="87" y="179"/>
                      </a:lnTo>
                      <a:lnTo>
                        <a:pt x="39" y="210"/>
                      </a:lnTo>
                      <a:lnTo>
                        <a:pt x="47" y="242"/>
                      </a:lnTo>
                      <a:lnTo>
                        <a:pt x="62" y="220"/>
                      </a:lnTo>
                      <a:lnTo>
                        <a:pt x="71" y="225"/>
                      </a:lnTo>
                      <a:lnTo>
                        <a:pt x="75" y="212"/>
                      </a:lnTo>
                      <a:lnTo>
                        <a:pt x="115" y="190"/>
                      </a:lnTo>
                      <a:lnTo>
                        <a:pt x="109" y="129"/>
                      </a:lnTo>
                      <a:lnTo>
                        <a:pt x="56" y="73"/>
                      </a:lnTo>
                      <a:lnTo>
                        <a:pt x="62" y="55"/>
                      </a:lnTo>
                      <a:lnTo>
                        <a:pt x="93" y="28"/>
                      </a:lnTo>
                      <a:lnTo>
                        <a:pt x="48" y="0"/>
                      </a:lnTo>
                      <a:lnTo>
                        <a:pt x="0" y="1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grpSp>
        </p:grpSp>
        <p:grpSp>
          <p:nvGrpSpPr>
            <p:cNvPr id="15" name="Group 291"/>
            <p:cNvGrpSpPr/>
            <p:nvPr/>
          </p:nvGrpSpPr>
          <p:grpSpPr>
            <a:xfrm>
              <a:off x="6605933" y="1666647"/>
              <a:ext cx="1513381" cy="360070"/>
              <a:chOff x="6605933" y="1666647"/>
              <a:chExt cx="1513381" cy="360070"/>
            </a:xfrm>
            <a:grpFill/>
          </p:grpSpPr>
          <p:sp>
            <p:nvSpPr>
              <p:cNvPr id="790" name="Freeform 138"/>
              <p:cNvSpPr>
                <a:spLocks/>
              </p:cNvSpPr>
              <p:nvPr/>
            </p:nvSpPr>
            <p:spPr bwMode="auto">
              <a:xfrm>
                <a:off x="6605933" y="1734057"/>
                <a:ext cx="68790" cy="34527"/>
              </a:xfrm>
              <a:custGeom>
                <a:avLst/>
                <a:gdLst/>
                <a:ahLst/>
                <a:cxnLst>
                  <a:cxn ang="0">
                    <a:pos x="0" y="0"/>
                  </a:cxn>
                  <a:cxn ang="0">
                    <a:pos x="20" y="15"/>
                  </a:cxn>
                  <a:cxn ang="0">
                    <a:pos x="13" y="21"/>
                  </a:cxn>
                  <a:cxn ang="0">
                    <a:pos x="30" y="19"/>
                  </a:cxn>
                  <a:cxn ang="0">
                    <a:pos x="44" y="8"/>
                  </a:cxn>
                  <a:cxn ang="0">
                    <a:pos x="0" y="0"/>
                  </a:cxn>
                </a:cxnLst>
                <a:rect l="0" t="0" r="r" b="b"/>
                <a:pathLst>
                  <a:path w="45" h="22">
                    <a:moveTo>
                      <a:pt x="0" y="0"/>
                    </a:moveTo>
                    <a:lnTo>
                      <a:pt x="20" y="15"/>
                    </a:lnTo>
                    <a:lnTo>
                      <a:pt x="13" y="21"/>
                    </a:lnTo>
                    <a:lnTo>
                      <a:pt x="30" y="19"/>
                    </a:lnTo>
                    <a:lnTo>
                      <a:pt x="44" y="8"/>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1" name="Freeform 139"/>
              <p:cNvSpPr>
                <a:spLocks/>
              </p:cNvSpPr>
              <p:nvPr/>
            </p:nvSpPr>
            <p:spPr bwMode="auto">
              <a:xfrm>
                <a:off x="6618731" y="1666647"/>
                <a:ext cx="158377" cy="70699"/>
              </a:xfrm>
              <a:custGeom>
                <a:avLst/>
                <a:gdLst/>
                <a:ahLst/>
                <a:cxnLst>
                  <a:cxn ang="0">
                    <a:pos x="0" y="36"/>
                  </a:cxn>
                  <a:cxn ang="0">
                    <a:pos x="26" y="12"/>
                  </a:cxn>
                  <a:cxn ang="0">
                    <a:pos x="65" y="0"/>
                  </a:cxn>
                  <a:cxn ang="0">
                    <a:pos x="102" y="21"/>
                  </a:cxn>
                  <a:cxn ang="0">
                    <a:pos x="89" y="25"/>
                  </a:cxn>
                  <a:cxn ang="0">
                    <a:pos x="93" y="34"/>
                  </a:cxn>
                  <a:cxn ang="0">
                    <a:pos x="40" y="44"/>
                  </a:cxn>
                  <a:cxn ang="0">
                    <a:pos x="0" y="36"/>
                  </a:cxn>
                </a:cxnLst>
                <a:rect l="0" t="0" r="r" b="b"/>
                <a:pathLst>
                  <a:path w="103" h="45">
                    <a:moveTo>
                      <a:pt x="0" y="36"/>
                    </a:moveTo>
                    <a:lnTo>
                      <a:pt x="26" y="12"/>
                    </a:lnTo>
                    <a:lnTo>
                      <a:pt x="65" y="0"/>
                    </a:lnTo>
                    <a:lnTo>
                      <a:pt x="102" y="21"/>
                    </a:lnTo>
                    <a:lnTo>
                      <a:pt x="89" y="25"/>
                    </a:lnTo>
                    <a:lnTo>
                      <a:pt x="93" y="34"/>
                    </a:lnTo>
                    <a:lnTo>
                      <a:pt x="40" y="44"/>
                    </a:lnTo>
                    <a:lnTo>
                      <a:pt x="0" y="3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2" name="Freeform 140"/>
              <p:cNvSpPr>
                <a:spLocks/>
              </p:cNvSpPr>
              <p:nvPr/>
            </p:nvSpPr>
            <p:spPr bwMode="auto">
              <a:xfrm>
                <a:off x="6650726" y="1729125"/>
                <a:ext cx="183973" cy="80564"/>
              </a:xfrm>
              <a:custGeom>
                <a:avLst/>
                <a:gdLst/>
                <a:ahLst/>
                <a:cxnLst>
                  <a:cxn ang="0">
                    <a:pos x="0" y="22"/>
                  </a:cxn>
                  <a:cxn ang="0">
                    <a:pos x="21" y="24"/>
                  </a:cxn>
                  <a:cxn ang="0">
                    <a:pos x="36" y="42"/>
                  </a:cxn>
                  <a:cxn ang="0">
                    <a:pos x="47" y="37"/>
                  </a:cxn>
                  <a:cxn ang="0">
                    <a:pos x="96" y="51"/>
                  </a:cxn>
                  <a:cxn ang="0">
                    <a:pos x="112" y="45"/>
                  </a:cxn>
                  <a:cxn ang="0">
                    <a:pos x="100" y="32"/>
                  </a:cxn>
                  <a:cxn ang="0">
                    <a:pos x="109" y="34"/>
                  </a:cxn>
                  <a:cxn ang="0">
                    <a:pos x="118" y="14"/>
                  </a:cxn>
                  <a:cxn ang="0">
                    <a:pos x="92" y="4"/>
                  </a:cxn>
                  <a:cxn ang="0">
                    <a:pos x="66" y="18"/>
                  </a:cxn>
                  <a:cxn ang="0">
                    <a:pos x="86" y="10"/>
                  </a:cxn>
                  <a:cxn ang="0">
                    <a:pos x="74" y="0"/>
                  </a:cxn>
                  <a:cxn ang="0">
                    <a:pos x="33" y="4"/>
                  </a:cxn>
                  <a:cxn ang="0">
                    <a:pos x="0" y="22"/>
                  </a:cxn>
                </a:cxnLst>
                <a:rect l="0" t="0" r="r" b="b"/>
                <a:pathLst>
                  <a:path w="119" h="52">
                    <a:moveTo>
                      <a:pt x="0" y="22"/>
                    </a:moveTo>
                    <a:lnTo>
                      <a:pt x="21" y="24"/>
                    </a:lnTo>
                    <a:lnTo>
                      <a:pt x="36" y="42"/>
                    </a:lnTo>
                    <a:lnTo>
                      <a:pt x="47" y="37"/>
                    </a:lnTo>
                    <a:lnTo>
                      <a:pt x="96" y="51"/>
                    </a:lnTo>
                    <a:lnTo>
                      <a:pt x="112" y="45"/>
                    </a:lnTo>
                    <a:lnTo>
                      <a:pt x="100" y="32"/>
                    </a:lnTo>
                    <a:lnTo>
                      <a:pt x="109" y="34"/>
                    </a:lnTo>
                    <a:lnTo>
                      <a:pt x="118" y="14"/>
                    </a:lnTo>
                    <a:lnTo>
                      <a:pt x="92" y="4"/>
                    </a:lnTo>
                    <a:lnTo>
                      <a:pt x="66" y="18"/>
                    </a:lnTo>
                    <a:lnTo>
                      <a:pt x="86" y="10"/>
                    </a:lnTo>
                    <a:lnTo>
                      <a:pt x="74" y="0"/>
                    </a:lnTo>
                    <a:lnTo>
                      <a:pt x="33" y="4"/>
                    </a:lnTo>
                    <a:lnTo>
                      <a:pt x="0" y="2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3" name="Freeform 141"/>
              <p:cNvSpPr>
                <a:spLocks/>
              </p:cNvSpPr>
              <p:nvPr/>
            </p:nvSpPr>
            <p:spPr bwMode="auto">
              <a:xfrm>
                <a:off x="6820301" y="1770229"/>
                <a:ext cx="151978" cy="83852"/>
              </a:xfrm>
              <a:custGeom>
                <a:avLst/>
                <a:gdLst/>
                <a:ahLst/>
                <a:cxnLst>
                  <a:cxn ang="0">
                    <a:pos x="0" y="44"/>
                  </a:cxn>
                  <a:cxn ang="0">
                    <a:pos x="6" y="52"/>
                  </a:cxn>
                  <a:cxn ang="0">
                    <a:pos x="88" y="41"/>
                  </a:cxn>
                  <a:cxn ang="0">
                    <a:pos x="97" y="24"/>
                  </a:cxn>
                  <a:cxn ang="0">
                    <a:pos x="74" y="10"/>
                  </a:cxn>
                  <a:cxn ang="0">
                    <a:pos x="53" y="16"/>
                  </a:cxn>
                  <a:cxn ang="0">
                    <a:pos x="57" y="4"/>
                  </a:cxn>
                  <a:cxn ang="0">
                    <a:pos x="45" y="0"/>
                  </a:cxn>
                  <a:cxn ang="0">
                    <a:pos x="9" y="38"/>
                  </a:cxn>
                  <a:cxn ang="0">
                    <a:pos x="0" y="44"/>
                  </a:cxn>
                </a:cxnLst>
                <a:rect l="0" t="0" r="r" b="b"/>
                <a:pathLst>
                  <a:path w="98" h="53">
                    <a:moveTo>
                      <a:pt x="0" y="44"/>
                    </a:moveTo>
                    <a:lnTo>
                      <a:pt x="6" y="52"/>
                    </a:lnTo>
                    <a:lnTo>
                      <a:pt x="88" y="41"/>
                    </a:lnTo>
                    <a:lnTo>
                      <a:pt x="97" y="24"/>
                    </a:lnTo>
                    <a:lnTo>
                      <a:pt x="74" y="10"/>
                    </a:lnTo>
                    <a:lnTo>
                      <a:pt x="53" y="16"/>
                    </a:lnTo>
                    <a:lnTo>
                      <a:pt x="57" y="4"/>
                    </a:lnTo>
                    <a:lnTo>
                      <a:pt x="45" y="0"/>
                    </a:lnTo>
                    <a:lnTo>
                      <a:pt x="9" y="38"/>
                    </a:lnTo>
                    <a:lnTo>
                      <a:pt x="0" y="4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4" name="Freeform 142"/>
              <p:cNvSpPr>
                <a:spLocks/>
              </p:cNvSpPr>
              <p:nvPr/>
            </p:nvSpPr>
            <p:spPr bwMode="auto">
              <a:xfrm>
                <a:off x="7757766" y="1947798"/>
                <a:ext cx="167976" cy="78919"/>
              </a:xfrm>
              <a:custGeom>
                <a:avLst/>
                <a:gdLst/>
                <a:ahLst/>
                <a:cxnLst>
                  <a:cxn ang="0">
                    <a:pos x="0" y="28"/>
                  </a:cxn>
                  <a:cxn ang="0">
                    <a:pos x="21" y="2"/>
                  </a:cxn>
                  <a:cxn ang="0">
                    <a:pos x="37" y="0"/>
                  </a:cxn>
                  <a:cxn ang="0">
                    <a:pos x="61" y="20"/>
                  </a:cxn>
                  <a:cxn ang="0">
                    <a:pos x="65" y="5"/>
                  </a:cxn>
                  <a:cxn ang="0">
                    <a:pos x="93" y="17"/>
                  </a:cxn>
                  <a:cxn ang="0">
                    <a:pos x="90" y="35"/>
                  </a:cxn>
                  <a:cxn ang="0">
                    <a:pos x="107" y="41"/>
                  </a:cxn>
                  <a:cxn ang="0">
                    <a:pos x="50" y="44"/>
                  </a:cxn>
                  <a:cxn ang="0">
                    <a:pos x="48" y="36"/>
                  </a:cxn>
                  <a:cxn ang="0">
                    <a:pos x="38" y="50"/>
                  </a:cxn>
                  <a:cxn ang="0">
                    <a:pos x="0" y="28"/>
                  </a:cxn>
                </a:cxnLst>
                <a:rect l="0" t="0" r="r" b="b"/>
                <a:pathLst>
                  <a:path w="108" h="51">
                    <a:moveTo>
                      <a:pt x="0" y="28"/>
                    </a:moveTo>
                    <a:lnTo>
                      <a:pt x="21" y="2"/>
                    </a:lnTo>
                    <a:lnTo>
                      <a:pt x="37" y="0"/>
                    </a:lnTo>
                    <a:lnTo>
                      <a:pt x="61" y="20"/>
                    </a:lnTo>
                    <a:lnTo>
                      <a:pt x="65" y="5"/>
                    </a:lnTo>
                    <a:lnTo>
                      <a:pt x="93" y="17"/>
                    </a:lnTo>
                    <a:lnTo>
                      <a:pt x="90" y="35"/>
                    </a:lnTo>
                    <a:lnTo>
                      <a:pt x="107" y="41"/>
                    </a:lnTo>
                    <a:lnTo>
                      <a:pt x="50" y="44"/>
                    </a:lnTo>
                    <a:lnTo>
                      <a:pt x="48" y="36"/>
                    </a:lnTo>
                    <a:lnTo>
                      <a:pt x="38" y="50"/>
                    </a:lnTo>
                    <a:lnTo>
                      <a:pt x="0" y="28"/>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5" name="Freeform 143"/>
              <p:cNvSpPr>
                <a:spLocks/>
              </p:cNvSpPr>
              <p:nvPr/>
            </p:nvSpPr>
            <p:spPr bwMode="auto">
              <a:xfrm>
                <a:off x="7874549" y="1951086"/>
                <a:ext cx="105585" cy="54257"/>
              </a:xfrm>
              <a:custGeom>
                <a:avLst/>
                <a:gdLst/>
                <a:ahLst/>
                <a:cxnLst>
                  <a:cxn ang="0">
                    <a:pos x="0" y="0"/>
                  </a:cxn>
                  <a:cxn ang="0">
                    <a:pos x="23" y="11"/>
                  </a:cxn>
                  <a:cxn ang="0">
                    <a:pos x="16" y="23"/>
                  </a:cxn>
                  <a:cxn ang="0">
                    <a:pos x="27" y="33"/>
                  </a:cxn>
                  <a:cxn ang="0">
                    <a:pos x="47" y="33"/>
                  </a:cxn>
                  <a:cxn ang="0">
                    <a:pos x="68" y="21"/>
                  </a:cxn>
                  <a:cxn ang="0">
                    <a:pos x="0" y="0"/>
                  </a:cxn>
                </a:cxnLst>
                <a:rect l="0" t="0" r="r" b="b"/>
                <a:pathLst>
                  <a:path w="69" h="34">
                    <a:moveTo>
                      <a:pt x="0" y="0"/>
                    </a:moveTo>
                    <a:lnTo>
                      <a:pt x="23" y="11"/>
                    </a:lnTo>
                    <a:lnTo>
                      <a:pt x="16" y="23"/>
                    </a:lnTo>
                    <a:lnTo>
                      <a:pt x="27" y="33"/>
                    </a:lnTo>
                    <a:lnTo>
                      <a:pt x="47" y="33"/>
                    </a:lnTo>
                    <a:lnTo>
                      <a:pt x="68" y="21"/>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96" name="Freeform 145"/>
              <p:cNvSpPr>
                <a:spLocks/>
              </p:cNvSpPr>
              <p:nvPr/>
            </p:nvSpPr>
            <p:spPr bwMode="auto">
              <a:xfrm>
                <a:off x="7999331" y="1980681"/>
                <a:ext cx="119983" cy="42748"/>
              </a:xfrm>
              <a:custGeom>
                <a:avLst/>
                <a:gdLst/>
                <a:ahLst/>
                <a:cxnLst>
                  <a:cxn ang="0">
                    <a:pos x="0" y="0"/>
                  </a:cxn>
                  <a:cxn ang="0">
                    <a:pos x="13" y="17"/>
                  </a:cxn>
                  <a:cxn ang="0">
                    <a:pos x="48" y="26"/>
                  </a:cxn>
                  <a:cxn ang="0">
                    <a:pos x="76" y="20"/>
                  </a:cxn>
                  <a:cxn ang="0">
                    <a:pos x="0" y="0"/>
                  </a:cxn>
                </a:cxnLst>
                <a:rect l="0" t="0" r="r" b="b"/>
                <a:pathLst>
                  <a:path w="77" h="27">
                    <a:moveTo>
                      <a:pt x="0" y="0"/>
                    </a:moveTo>
                    <a:lnTo>
                      <a:pt x="13" y="17"/>
                    </a:lnTo>
                    <a:lnTo>
                      <a:pt x="48" y="26"/>
                    </a:lnTo>
                    <a:lnTo>
                      <a:pt x="76" y="20"/>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grpSp>
      </p:grpSp>
      <p:grpSp>
        <p:nvGrpSpPr>
          <p:cNvPr id="16" name="Group 300"/>
          <p:cNvGrpSpPr/>
          <p:nvPr/>
        </p:nvGrpSpPr>
        <p:grpSpPr>
          <a:xfrm>
            <a:off x="4969662" y="1889979"/>
            <a:ext cx="3484841" cy="1203523"/>
            <a:chOff x="4975769" y="2519964"/>
            <a:chExt cx="4154598" cy="1604697"/>
          </a:xfrm>
          <a:solidFill>
            <a:schemeClr val="accent3">
              <a:lumMod val="40000"/>
              <a:lumOff val="60000"/>
            </a:schemeClr>
          </a:solidFill>
        </p:grpSpPr>
        <p:grpSp>
          <p:nvGrpSpPr>
            <p:cNvPr id="17" name="Group 295"/>
            <p:cNvGrpSpPr/>
            <p:nvPr/>
          </p:nvGrpSpPr>
          <p:grpSpPr>
            <a:xfrm>
              <a:off x="4975769" y="3266411"/>
              <a:ext cx="463933" cy="376511"/>
              <a:chOff x="4975769" y="3266411"/>
              <a:chExt cx="463933" cy="376511"/>
            </a:xfrm>
            <a:grpFill/>
          </p:grpSpPr>
          <p:sp>
            <p:nvSpPr>
              <p:cNvPr id="784" name="Freeform 153"/>
              <p:cNvSpPr>
                <a:spLocks/>
              </p:cNvSpPr>
              <p:nvPr/>
            </p:nvSpPr>
            <p:spPr bwMode="auto">
              <a:xfrm>
                <a:off x="5204535" y="3412741"/>
                <a:ext cx="180774" cy="141397"/>
              </a:xfrm>
              <a:custGeom>
                <a:avLst/>
                <a:gdLst/>
                <a:ahLst/>
                <a:cxnLst>
                  <a:cxn ang="0">
                    <a:pos x="0" y="82"/>
                  </a:cxn>
                  <a:cxn ang="0">
                    <a:pos x="1" y="72"/>
                  </a:cxn>
                  <a:cxn ang="0">
                    <a:pos x="17" y="53"/>
                  </a:cxn>
                  <a:cxn ang="0">
                    <a:pos x="9" y="45"/>
                  </a:cxn>
                  <a:cxn ang="0">
                    <a:pos x="8" y="22"/>
                  </a:cxn>
                  <a:cxn ang="0">
                    <a:pos x="17" y="4"/>
                  </a:cxn>
                  <a:cxn ang="0">
                    <a:pos x="116" y="0"/>
                  </a:cxn>
                  <a:cxn ang="0">
                    <a:pos x="97" y="13"/>
                  </a:cxn>
                  <a:cxn ang="0">
                    <a:pos x="91" y="48"/>
                  </a:cxn>
                  <a:cxn ang="0">
                    <a:pos x="51" y="70"/>
                  </a:cxn>
                  <a:cxn ang="0">
                    <a:pos x="16" y="89"/>
                  </a:cxn>
                  <a:cxn ang="0">
                    <a:pos x="0" y="82"/>
                  </a:cxn>
                </a:cxnLst>
                <a:rect l="0" t="0" r="r" b="b"/>
                <a:pathLst>
                  <a:path w="117" h="90">
                    <a:moveTo>
                      <a:pt x="0" y="82"/>
                    </a:moveTo>
                    <a:lnTo>
                      <a:pt x="1" y="72"/>
                    </a:lnTo>
                    <a:lnTo>
                      <a:pt x="17" y="53"/>
                    </a:lnTo>
                    <a:lnTo>
                      <a:pt x="9" y="45"/>
                    </a:lnTo>
                    <a:lnTo>
                      <a:pt x="8" y="22"/>
                    </a:lnTo>
                    <a:lnTo>
                      <a:pt x="17" y="4"/>
                    </a:lnTo>
                    <a:lnTo>
                      <a:pt x="116" y="0"/>
                    </a:lnTo>
                    <a:lnTo>
                      <a:pt x="97" y="13"/>
                    </a:lnTo>
                    <a:lnTo>
                      <a:pt x="91" y="48"/>
                    </a:lnTo>
                    <a:lnTo>
                      <a:pt x="51" y="70"/>
                    </a:lnTo>
                    <a:lnTo>
                      <a:pt x="16" y="89"/>
                    </a:lnTo>
                    <a:lnTo>
                      <a:pt x="0" y="8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5" name="Freeform 159"/>
              <p:cNvSpPr>
                <a:spLocks/>
              </p:cNvSpPr>
              <p:nvPr/>
            </p:nvSpPr>
            <p:spPr bwMode="auto">
              <a:xfrm>
                <a:off x="4975769" y="3266411"/>
                <a:ext cx="463933" cy="184145"/>
              </a:xfrm>
              <a:custGeom>
                <a:avLst/>
                <a:gdLst/>
                <a:ahLst/>
                <a:cxnLst>
                  <a:cxn ang="0">
                    <a:pos x="0" y="39"/>
                  </a:cxn>
                  <a:cxn ang="0">
                    <a:pos x="13" y="68"/>
                  </a:cxn>
                  <a:cxn ang="0">
                    <a:pos x="1" y="72"/>
                  </a:cxn>
                  <a:cxn ang="0">
                    <a:pos x="13" y="76"/>
                  </a:cxn>
                  <a:cxn ang="0">
                    <a:pos x="17" y="95"/>
                  </a:cxn>
                  <a:cxn ang="0">
                    <a:pos x="33" y="93"/>
                  </a:cxn>
                  <a:cxn ang="0">
                    <a:pos x="17" y="101"/>
                  </a:cxn>
                  <a:cxn ang="0">
                    <a:pos x="36" y="98"/>
                  </a:cxn>
                  <a:cxn ang="0">
                    <a:pos x="57" y="110"/>
                  </a:cxn>
                  <a:cxn ang="0">
                    <a:pos x="76" y="97"/>
                  </a:cxn>
                  <a:cxn ang="0">
                    <a:pos x="106" y="114"/>
                  </a:cxn>
                  <a:cxn ang="0">
                    <a:pos x="157" y="97"/>
                  </a:cxn>
                  <a:cxn ang="0">
                    <a:pos x="156" y="116"/>
                  </a:cxn>
                  <a:cxn ang="0">
                    <a:pos x="165" y="97"/>
                  </a:cxn>
                  <a:cxn ang="0">
                    <a:pos x="263" y="93"/>
                  </a:cxn>
                  <a:cxn ang="0">
                    <a:pos x="299" y="91"/>
                  </a:cxn>
                  <a:cxn ang="0">
                    <a:pos x="289" y="51"/>
                  </a:cxn>
                  <a:cxn ang="0">
                    <a:pos x="296" y="41"/>
                  </a:cxn>
                  <a:cxn ang="0">
                    <a:pos x="266" y="8"/>
                  </a:cxn>
                  <a:cxn ang="0">
                    <a:pos x="246" y="8"/>
                  </a:cxn>
                  <a:cxn ang="0">
                    <a:pos x="191" y="21"/>
                  </a:cxn>
                  <a:cxn ang="0">
                    <a:pos x="144" y="0"/>
                  </a:cxn>
                  <a:cxn ang="0">
                    <a:pos x="114" y="1"/>
                  </a:cxn>
                  <a:cxn ang="0">
                    <a:pos x="76" y="20"/>
                  </a:cxn>
                  <a:cxn ang="0">
                    <a:pos x="47" y="14"/>
                  </a:cxn>
                  <a:cxn ang="0">
                    <a:pos x="56" y="25"/>
                  </a:cxn>
                  <a:cxn ang="0">
                    <a:pos x="0" y="39"/>
                  </a:cxn>
                </a:cxnLst>
                <a:rect l="0" t="0" r="r" b="b"/>
                <a:pathLst>
                  <a:path w="300" h="117">
                    <a:moveTo>
                      <a:pt x="0" y="39"/>
                    </a:moveTo>
                    <a:lnTo>
                      <a:pt x="13" y="68"/>
                    </a:lnTo>
                    <a:lnTo>
                      <a:pt x="1" y="72"/>
                    </a:lnTo>
                    <a:lnTo>
                      <a:pt x="13" y="76"/>
                    </a:lnTo>
                    <a:lnTo>
                      <a:pt x="17" y="95"/>
                    </a:lnTo>
                    <a:lnTo>
                      <a:pt x="33" y="93"/>
                    </a:lnTo>
                    <a:lnTo>
                      <a:pt x="17" y="101"/>
                    </a:lnTo>
                    <a:lnTo>
                      <a:pt x="36" y="98"/>
                    </a:lnTo>
                    <a:lnTo>
                      <a:pt x="57" y="110"/>
                    </a:lnTo>
                    <a:lnTo>
                      <a:pt x="76" y="97"/>
                    </a:lnTo>
                    <a:lnTo>
                      <a:pt x="106" y="114"/>
                    </a:lnTo>
                    <a:lnTo>
                      <a:pt x="157" y="97"/>
                    </a:lnTo>
                    <a:lnTo>
                      <a:pt x="156" y="116"/>
                    </a:lnTo>
                    <a:lnTo>
                      <a:pt x="165" y="97"/>
                    </a:lnTo>
                    <a:lnTo>
                      <a:pt x="263" y="93"/>
                    </a:lnTo>
                    <a:lnTo>
                      <a:pt x="299" y="91"/>
                    </a:lnTo>
                    <a:lnTo>
                      <a:pt x="289" y="51"/>
                    </a:lnTo>
                    <a:lnTo>
                      <a:pt x="296" y="41"/>
                    </a:lnTo>
                    <a:lnTo>
                      <a:pt x="266" y="8"/>
                    </a:lnTo>
                    <a:lnTo>
                      <a:pt x="246" y="8"/>
                    </a:lnTo>
                    <a:lnTo>
                      <a:pt x="191" y="21"/>
                    </a:lnTo>
                    <a:lnTo>
                      <a:pt x="144" y="0"/>
                    </a:lnTo>
                    <a:lnTo>
                      <a:pt x="114" y="1"/>
                    </a:lnTo>
                    <a:lnTo>
                      <a:pt x="76" y="20"/>
                    </a:lnTo>
                    <a:lnTo>
                      <a:pt x="47" y="14"/>
                    </a:lnTo>
                    <a:lnTo>
                      <a:pt x="56" y="25"/>
                    </a:lnTo>
                    <a:lnTo>
                      <a:pt x="0" y="3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6" name="Freeform 191"/>
              <p:cNvSpPr>
                <a:spLocks/>
              </p:cNvSpPr>
              <p:nvPr/>
            </p:nvSpPr>
            <p:spPr bwMode="auto">
              <a:xfrm>
                <a:off x="5124547" y="3455489"/>
                <a:ext cx="62391" cy="36171"/>
              </a:xfrm>
              <a:custGeom>
                <a:avLst/>
                <a:gdLst/>
                <a:ahLst/>
                <a:cxnLst>
                  <a:cxn ang="0">
                    <a:pos x="0" y="11"/>
                  </a:cxn>
                  <a:cxn ang="0">
                    <a:pos x="13" y="22"/>
                  </a:cxn>
                  <a:cxn ang="0">
                    <a:pos x="39" y="0"/>
                  </a:cxn>
                  <a:cxn ang="0">
                    <a:pos x="0" y="11"/>
                  </a:cxn>
                </a:cxnLst>
                <a:rect l="0" t="0" r="r" b="b"/>
                <a:pathLst>
                  <a:path w="40" h="23">
                    <a:moveTo>
                      <a:pt x="0" y="11"/>
                    </a:moveTo>
                    <a:lnTo>
                      <a:pt x="13" y="22"/>
                    </a:lnTo>
                    <a:lnTo>
                      <a:pt x="39" y="0"/>
                    </a:lnTo>
                    <a:lnTo>
                      <a:pt x="0" y="1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7" name="Freeform 201"/>
              <p:cNvSpPr>
                <a:spLocks/>
              </p:cNvSpPr>
              <p:nvPr/>
            </p:nvSpPr>
            <p:spPr bwMode="auto">
              <a:xfrm>
                <a:off x="5166141" y="3527831"/>
                <a:ext cx="43194" cy="108514"/>
              </a:xfrm>
              <a:custGeom>
                <a:avLst/>
                <a:gdLst/>
                <a:ahLst/>
                <a:cxnLst>
                  <a:cxn ang="0">
                    <a:pos x="0" y="33"/>
                  </a:cxn>
                  <a:cxn ang="0">
                    <a:pos x="13" y="69"/>
                  </a:cxn>
                  <a:cxn ang="0">
                    <a:pos x="16" y="67"/>
                  </a:cxn>
                  <a:cxn ang="0">
                    <a:pos x="23" y="31"/>
                  </a:cxn>
                  <a:cxn ang="0">
                    <a:pos x="13" y="33"/>
                  </a:cxn>
                  <a:cxn ang="0">
                    <a:pos x="16" y="17"/>
                  </a:cxn>
                  <a:cxn ang="0">
                    <a:pos x="24" y="9"/>
                  </a:cxn>
                  <a:cxn ang="0">
                    <a:pos x="26" y="0"/>
                  </a:cxn>
                  <a:cxn ang="0">
                    <a:pos x="17" y="1"/>
                  </a:cxn>
                  <a:cxn ang="0">
                    <a:pos x="0" y="33"/>
                  </a:cxn>
                </a:cxnLst>
                <a:rect l="0" t="0" r="r" b="b"/>
                <a:pathLst>
                  <a:path w="27" h="70">
                    <a:moveTo>
                      <a:pt x="0" y="33"/>
                    </a:moveTo>
                    <a:lnTo>
                      <a:pt x="13" y="69"/>
                    </a:lnTo>
                    <a:lnTo>
                      <a:pt x="16" y="67"/>
                    </a:lnTo>
                    <a:lnTo>
                      <a:pt x="23" y="31"/>
                    </a:lnTo>
                    <a:lnTo>
                      <a:pt x="13" y="33"/>
                    </a:lnTo>
                    <a:lnTo>
                      <a:pt x="16" y="17"/>
                    </a:lnTo>
                    <a:lnTo>
                      <a:pt x="24" y="9"/>
                    </a:lnTo>
                    <a:lnTo>
                      <a:pt x="26" y="0"/>
                    </a:lnTo>
                    <a:lnTo>
                      <a:pt x="17" y="1"/>
                    </a:lnTo>
                    <a:lnTo>
                      <a:pt x="0" y="33"/>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8" name="Freeform 203"/>
              <p:cNvSpPr>
                <a:spLocks/>
              </p:cNvSpPr>
              <p:nvPr/>
            </p:nvSpPr>
            <p:spPr bwMode="auto">
              <a:xfrm>
                <a:off x="5188538" y="3522899"/>
                <a:ext cx="110384" cy="120023"/>
              </a:xfrm>
              <a:custGeom>
                <a:avLst/>
                <a:gdLst/>
                <a:ahLst/>
                <a:cxnLst>
                  <a:cxn ang="0">
                    <a:pos x="0" y="36"/>
                  </a:cxn>
                  <a:cxn ang="0">
                    <a:pos x="2" y="20"/>
                  </a:cxn>
                  <a:cxn ang="0">
                    <a:pos x="10" y="12"/>
                  </a:cxn>
                  <a:cxn ang="0">
                    <a:pos x="26" y="19"/>
                  </a:cxn>
                  <a:cxn ang="0">
                    <a:pos x="61" y="0"/>
                  </a:cxn>
                  <a:cxn ang="0">
                    <a:pos x="70" y="20"/>
                  </a:cxn>
                  <a:cxn ang="0">
                    <a:pos x="33" y="32"/>
                  </a:cxn>
                  <a:cxn ang="0">
                    <a:pos x="51" y="50"/>
                  </a:cxn>
                  <a:cxn ang="0">
                    <a:pos x="41" y="61"/>
                  </a:cxn>
                  <a:cxn ang="0">
                    <a:pos x="20" y="76"/>
                  </a:cxn>
                  <a:cxn ang="0">
                    <a:pos x="2" y="70"/>
                  </a:cxn>
                  <a:cxn ang="0">
                    <a:pos x="9" y="33"/>
                  </a:cxn>
                  <a:cxn ang="0">
                    <a:pos x="0" y="36"/>
                  </a:cxn>
                </a:cxnLst>
                <a:rect l="0" t="0" r="r" b="b"/>
                <a:pathLst>
                  <a:path w="71" h="77">
                    <a:moveTo>
                      <a:pt x="0" y="36"/>
                    </a:moveTo>
                    <a:lnTo>
                      <a:pt x="2" y="20"/>
                    </a:lnTo>
                    <a:lnTo>
                      <a:pt x="10" y="12"/>
                    </a:lnTo>
                    <a:lnTo>
                      <a:pt x="26" y="19"/>
                    </a:lnTo>
                    <a:lnTo>
                      <a:pt x="61" y="0"/>
                    </a:lnTo>
                    <a:lnTo>
                      <a:pt x="70" y="20"/>
                    </a:lnTo>
                    <a:lnTo>
                      <a:pt x="33" y="32"/>
                    </a:lnTo>
                    <a:lnTo>
                      <a:pt x="51" y="50"/>
                    </a:lnTo>
                    <a:lnTo>
                      <a:pt x="41" y="61"/>
                    </a:lnTo>
                    <a:lnTo>
                      <a:pt x="20" y="76"/>
                    </a:lnTo>
                    <a:lnTo>
                      <a:pt x="2" y="70"/>
                    </a:lnTo>
                    <a:lnTo>
                      <a:pt x="9" y="33"/>
                    </a:lnTo>
                    <a:lnTo>
                      <a:pt x="0" y="3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9" name="Freeform 206"/>
              <p:cNvSpPr>
                <a:spLocks/>
              </p:cNvSpPr>
              <p:nvPr/>
            </p:nvSpPr>
            <p:spPr bwMode="auto">
              <a:xfrm>
                <a:off x="5194937" y="3485083"/>
                <a:ext cx="38394" cy="44392"/>
              </a:xfrm>
              <a:custGeom>
                <a:avLst/>
                <a:gdLst/>
                <a:ahLst/>
                <a:cxnLst>
                  <a:cxn ang="0">
                    <a:pos x="0" y="28"/>
                  </a:cxn>
                  <a:cxn ang="0">
                    <a:pos x="8" y="26"/>
                  </a:cxn>
                  <a:cxn ang="0">
                    <a:pos x="24" y="8"/>
                  </a:cxn>
                  <a:cxn ang="0">
                    <a:pos x="16" y="0"/>
                  </a:cxn>
                  <a:cxn ang="0">
                    <a:pos x="0" y="28"/>
                  </a:cxn>
                </a:cxnLst>
                <a:rect l="0" t="0" r="r" b="b"/>
                <a:pathLst>
                  <a:path w="25" h="29">
                    <a:moveTo>
                      <a:pt x="0" y="28"/>
                    </a:moveTo>
                    <a:lnTo>
                      <a:pt x="8" y="26"/>
                    </a:lnTo>
                    <a:lnTo>
                      <a:pt x="24" y="8"/>
                    </a:lnTo>
                    <a:lnTo>
                      <a:pt x="16" y="0"/>
                    </a:lnTo>
                    <a:lnTo>
                      <a:pt x="0" y="28"/>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grpSp>
        <p:grpSp>
          <p:nvGrpSpPr>
            <p:cNvPr id="18" name="Group 299"/>
            <p:cNvGrpSpPr/>
            <p:nvPr/>
          </p:nvGrpSpPr>
          <p:grpSpPr>
            <a:xfrm>
              <a:off x="5183738" y="2519964"/>
              <a:ext cx="3946629" cy="1604697"/>
              <a:chOff x="5183738" y="2519964"/>
              <a:chExt cx="3946629" cy="1604697"/>
            </a:xfrm>
            <a:grpFill/>
          </p:grpSpPr>
          <p:grpSp>
            <p:nvGrpSpPr>
              <p:cNvPr id="19" name="Group 296"/>
              <p:cNvGrpSpPr/>
              <p:nvPr/>
            </p:nvGrpSpPr>
            <p:grpSpPr>
              <a:xfrm>
                <a:off x="5183738" y="3554138"/>
                <a:ext cx="635109" cy="570523"/>
                <a:chOff x="5183738" y="3554138"/>
                <a:chExt cx="635109" cy="570523"/>
              </a:xfrm>
              <a:grpFill/>
            </p:grpSpPr>
            <p:sp>
              <p:nvSpPr>
                <p:cNvPr id="778" name="Freeform 108"/>
                <p:cNvSpPr>
                  <a:spLocks/>
                </p:cNvSpPr>
                <p:nvPr/>
              </p:nvSpPr>
              <p:spPr bwMode="auto">
                <a:xfrm>
                  <a:off x="5622075" y="3756369"/>
                  <a:ext cx="196772" cy="221961"/>
                </a:xfrm>
                <a:custGeom>
                  <a:avLst/>
                  <a:gdLst/>
                  <a:ahLst/>
                  <a:cxnLst>
                    <a:cxn ang="0">
                      <a:pos x="0" y="99"/>
                    </a:cxn>
                    <a:cxn ang="0">
                      <a:pos x="16" y="140"/>
                    </a:cxn>
                    <a:cxn ang="0">
                      <a:pos x="46" y="133"/>
                    </a:cxn>
                    <a:cxn ang="0">
                      <a:pos x="93" y="98"/>
                    </a:cxn>
                    <a:cxn ang="0">
                      <a:pos x="93" y="82"/>
                    </a:cxn>
                    <a:cxn ang="0">
                      <a:pos x="123" y="51"/>
                    </a:cxn>
                    <a:cxn ang="0">
                      <a:pos x="126" y="41"/>
                    </a:cxn>
                    <a:cxn ang="0">
                      <a:pos x="108" y="22"/>
                    </a:cxn>
                    <a:cxn ang="0">
                      <a:pos x="70" y="0"/>
                    </a:cxn>
                    <a:cxn ang="0">
                      <a:pos x="59" y="1"/>
                    </a:cxn>
                    <a:cxn ang="0">
                      <a:pos x="65" y="13"/>
                    </a:cxn>
                    <a:cxn ang="0">
                      <a:pos x="51" y="37"/>
                    </a:cxn>
                    <a:cxn ang="0">
                      <a:pos x="59" y="49"/>
                    </a:cxn>
                    <a:cxn ang="0">
                      <a:pos x="47" y="82"/>
                    </a:cxn>
                    <a:cxn ang="0">
                      <a:pos x="0" y="99"/>
                    </a:cxn>
                  </a:cxnLst>
                  <a:rect l="0" t="0" r="r" b="b"/>
                  <a:pathLst>
                    <a:path w="127" h="141">
                      <a:moveTo>
                        <a:pt x="0" y="99"/>
                      </a:moveTo>
                      <a:lnTo>
                        <a:pt x="16" y="140"/>
                      </a:lnTo>
                      <a:lnTo>
                        <a:pt x="46" y="133"/>
                      </a:lnTo>
                      <a:lnTo>
                        <a:pt x="93" y="98"/>
                      </a:lnTo>
                      <a:lnTo>
                        <a:pt x="93" y="82"/>
                      </a:lnTo>
                      <a:lnTo>
                        <a:pt x="123" y="51"/>
                      </a:lnTo>
                      <a:lnTo>
                        <a:pt x="126" y="41"/>
                      </a:lnTo>
                      <a:lnTo>
                        <a:pt x="108" y="22"/>
                      </a:lnTo>
                      <a:lnTo>
                        <a:pt x="70" y="0"/>
                      </a:lnTo>
                      <a:lnTo>
                        <a:pt x="59" y="1"/>
                      </a:lnTo>
                      <a:lnTo>
                        <a:pt x="65" y="13"/>
                      </a:lnTo>
                      <a:lnTo>
                        <a:pt x="51" y="37"/>
                      </a:lnTo>
                      <a:lnTo>
                        <a:pt x="59" y="49"/>
                      </a:lnTo>
                      <a:lnTo>
                        <a:pt x="47" y="82"/>
                      </a:lnTo>
                      <a:lnTo>
                        <a:pt x="0" y="9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9" name="Freeform 131"/>
                <p:cNvSpPr>
                  <a:spLocks/>
                </p:cNvSpPr>
                <p:nvPr/>
              </p:nvSpPr>
              <p:spPr bwMode="auto">
                <a:xfrm>
                  <a:off x="5183738" y="3554138"/>
                  <a:ext cx="532723" cy="448855"/>
                </a:xfrm>
                <a:custGeom>
                  <a:avLst/>
                  <a:gdLst/>
                  <a:ahLst/>
                  <a:cxnLst>
                    <a:cxn ang="0">
                      <a:pos x="0" y="74"/>
                    </a:cxn>
                    <a:cxn ang="0">
                      <a:pos x="5" y="49"/>
                    </a:cxn>
                    <a:cxn ang="0">
                      <a:pos x="22" y="55"/>
                    </a:cxn>
                    <a:cxn ang="0">
                      <a:pos x="44" y="40"/>
                    </a:cxn>
                    <a:cxn ang="0">
                      <a:pos x="54" y="29"/>
                    </a:cxn>
                    <a:cxn ang="0">
                      <a:pos x="36" y="12"/>
                    </a:cxn>
                    <a:cxn ang="0">
                      <a:pos x="72" y="0"/>
                    </a:cxn>
                    <a:cxn ang="0">
                      <a:pos x="147" y="33"/>
                    </a:cxn>
                    <a:cxn ang="0">
                      <a:pos x="147" y="45"/>
                    </a:cxn>
                    <a:cxn ang="0">
                      <a:pos x="164" y="54"/>
                    </a:cxn>
                    <a:cxn ang="0">
                      <a:pos x="179" y="60"/>
                    </a:cxn>
                    <a:cxn ang="0">
                      <a:pos x="194" y="55"/>
                    </a:cxn>
                    <a:cxn ang="0">
                      <a:pos x="224" y="64"/>
                    </a:cxn>
                    <a:cxn ang="0">
                      <a:pos x="263" y="129"/>
                    </a:cxn>
                    <a:cxn ang="0">
                      <a:pos x="268" y="133"/>
                    </a:cxn>
                    <a:cxn ang="0">
                      <a:pos x="283" y="159"/>
                    </a:cxn>
                    <a:cxn ang="0">
                      <a:pos x="334" y="166"/>
                    </a:cxn>
                    <a:cxn ang="0">
                      <a:pos x="343" y="178"/>
                    </a:cxn>
                    <a:cxn ang="0">
                      <a:pos x="330" y="210"/>
                    </a:cxn>
                    <a:cxn ang="0">
                      <a:pos x="283" y="228"/>
                    </a:cxn>
                    <a:cxn ang="0">
                      <a:pos x="230" y="239"/>
                    </a:cxn>
                    <a:cxn ang="0">
                      <a:pos x="189" y="285"/>
                    </a:cxn>
                    <a:cxn ang="0">
                      <a:pos x="189" y="267"/>
                    </a:cxn>
                    <a:cxn ang="0">
                      <a:pos x="160" y="256"/>
                    </a:cxn>
                    <a:cxn ang="0">
                      <a:pos x="130" y="271"/>
                    </a:cxn>
                    <a:cxn ang="0">
                      <a:pos x="101" y="220"/>
                    </a:cxn>
                    <a:cxn ang="0">
                      <a:pos x="76" y="199"/>
                    </a:cxn>
                    <a:cxn ang="0">
                      <a:pos x="60" y="145"/>
                    </a:cxn>
                    <a:cxn ang="0">
                      <a:pos x="0" y="74"/>
                    </a:cxn>
                  </a:cxnLst>
                  <a:rect l="0" t="0" r="r" b="b"/>
                  <a:pathLst>
                    <a:path w="344" h="286">
                      <a:moveTo>
                        <a:pt x="0" y="74"/>
                      </a:moveTo>
                      <a:lnTo>
                        <a:pt x="5" y="49"/>
                      </a:lnTo>
                      <a:lnTo>
                        <a:pt x="22" y="55"/>
                      </a:lnTo>
                      <a:lnTo>
                        <a:pt x="44" y="40"/>
                      </a:lnTo>
                      <a:lnTo>
                        <a:pt x="54" y="29"/>
                      </a:lnTo>
                      <a:lnTo>
                        <a:pt x="36" y="12"/>
                      </a:lnTo>
                      <a:lnTo>
                        <a:pt x="72" y="0"/>
                      </a:lnTo>
                      <a:lnTo>
                        <a:pt x="147" y="33"/>
                      </a:lnTo>
                      <a:lnTo>
                        <a:pt x="147" y="45"/>
                      </a:lnTo>
                      <a:lnTo>
                        <a:pt x="164" y="54"/>
                      </a:lnTo>
                      <a:lnTo>
                        <a:pt x="179" y="60"/>
                      </a:lnTo>
                      <a:lnTo>
                        <a:pt x="194" y="55"/>
                      </a:lnTo>
                      <a:lnTo>
                        <a:pt x="224" y="64"/>
                      </a:lnTo>
                      <a:lnTo>
                        <a:pt x="263" y="129"/>
                      </a:lnTo>
                      <a:lnTo>
                        <a:pt x="268" y="133"/>
                      </a:lnTo>
                      <a:lnTo>
                        <a:pt x="283" y="159"/>
                      </a:lnTo>
                      <a:lnTo>
                        <a:pt x="334" y="166"/>
                      </a:lnTo>
                      <a:lnTo>
                        <a:pt x="343" y="178"/>
                      </a:lnTo>
                      <a:lnTo>
                        <a:pt x="330" y="210"/>
                      </a:lnTo>
                      <a:lnTo>
                        <a:pt x="283" y="228"/>
                      </a:lnTo>
                      <a:lnTo>
                        <a:pt x="230" y="239"/>
                      </a:lnTo>
                      <a:lnTo>
                        <a:pt x="189" y="285"/>
                      </a:lnTo>
                      <a:lnTo>
                        <a:pt x="189" y="267"/>
                      </a:lnTo>
                      <a:lnTo>
                        <a:pt x="160" y="256"/>
                      </a:lnTo>
                      <a:lnTo>
                        <a:pt x="130" y="271"/>
                      </a:lnTo>
                      <a:lnTo>
                        <a:pt x="101" y="220"/>
                      </a:lnTo>
                      <a:lnTo>
                        <a:pt x="76" y="199"/>
                      </a:lnTo>
                      <a:lnTo>
                        <a:pt x="60" y="145"/>
                      </a:lnTo>
                      <a:lnTo>
                        <a:pt x="0" y="7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0" name="Freeform 156"/>
                <p:cNvSpPr>
                  <a:spLocks/>
                </p:cNvSpPr>
                <p:nvPr/>
              </p:nvSpPr>
              <p:spPr bwMode="auto">
                <a:xfrm>
                  <a:off x="5598078" y="3723486"/>
                  <a:ext cx="132781" cy="93717"/>
                </a:xfrm>
                <a:custGeom>
                  <a:avLst/>
                  <a:gdLst/>
                  <a:ahLst/>
                  <a:cxnLst>
                    <a:cxn ang="0">
                      <a:pos x="0" y="25"/>
                    </a:cxn>
                    <a:cxn ang="0">
                      <a:pos x="4" y="24"/>
                    </a:cxn>
                    <a:cxn ang="0">
                      <a:pos x="10" y="33"/>
                    </a:cxn>
                    <a:cxn ang="0">
                      <a:pos x="47" y="33"/>
                    </a:cxn>
                    <a:cxn ang="0">
                      <a:pos x="79" y="0"/>
                    </a:cxn>
                    <a:cxn ang="0">
                      <a:pos x="85" y="20"/>
                    </a:cxn>
                    <a:cxn ang="0">
                      <a:pos x="74" y="21"/>
                    </a:cxn>
                    <a:cxn ang="0">
                      <a:pos x="79" y="33"/>
                    </a:cxn>
                    <a:cxn ang="0">
                      <a:pos x="66" y="58"/>
                    </a:cxn>
                    <a:cxn ang="0">
                      <a:pos x="14" y="51"/>
                    </a:cxn>
                    <a:cxn ang="0">
                      <a:pos x="0" y="25"/>
                    </a:cxn>
                  </a:cxnLst>
                  <a:rect l="0" t="0" r="r" b="b"/>
                  <a:pathLst>
                    <a:path w="86" h="59">
                      <a:moveTo>
                        <a:pt x="0" y="25"/>
                      </a:moveTo>
                      <a:lnTo>
                        <a:pt x="4" y="24"/>
                      </a:lnTo>
                      <a:lnTo>
                        <a:pt x="10" y="33"/>
                      </a:lnTo>
                      <a:lnTo>
                        <a:pt x="47" y="33"/>
                      </a:lnTo>
                      <a:lnTo>
                        <a:pt x="79" y="0"/>
                      </a:lnTo>
                      <a:lnTo>
                        <a:pt x="85" y="20"/>
                      </a:lnTo>
                      <a:lnTo>
                        <a:pt x="74" y="21"/>
                      </a:lnTo>
                      <a:lnTo>
                        <a:pt x="79" y="33"/>
                      </a:lnTo>
                      <a:lnTo>
                        <a:pt x="66" y="58"/>
                      </a:lnTo>
                      <a:lnTo>
                        <a:pt x="14" y="51"/>
                      </a:lnTo>
                      <a:lnTo>
                        <a:pt x="0" y="25"/>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1" name="Freeform 179"/>
                <p:cNvSpPr>
                  <a:spLocks/>
                </p:cNvSpPr>
                <p:nvPr/>
              </p:nvSpPr>
              <p:spPr bwMode="auto">
                <a:xfrm>
                  <a:off x="5404506" y="3912564"/>
                  <a:ext cx="243165" cy="167704"/>
                </a:xfrm>
                <a:custGeom>
                  <a:avLst/>
                  <a:gdLst/>
                  <a:ahLst/>
                  <a:cxnLst>
                    <a:cxn ang="0">
                      <a:pos x="0" y="106"/>
                    </a:cxn>
                    <a:cxn ang="0">
                      <a:pos x="41" y="81"/>
                    </a:cxn>
                    <a:cxn ang="0">
                      <a:pos x="33" y="70"/>
                    </a:cxn>
                    <a:cxn ang="0">
                      <a:pos x="45" y="57"/>
                    </a:cxn>
                    <a:cxn ang="0">
                      <a:pos x="87" y="10"/>
                    </a:cxn>
                    <a:cxn ang="0">
                      <a:pos x="139" y="0"/>
                    </a:cxn>
                    <a:cxn ang="0">
                      <a:pos x="156" y="40"/>
                    </a:cxn>
                    <a:cxn ang="0">
                      <a:pos x="143" y="57"/>
                    </a:cxn>
                    <a:cxn ang="0">
                      <a:pos x="83" y="85"/>
                    </a:cxn>
                    <a:cxn ang="0">
                      <a:pos x="0" y="106"/>
                    </a:cxn>
                  </a:cxnLst>
                  <a:rect l="0" t="0" r="r" b="b"/>
                  <a:pathLst>
                    <a:path w="157" h="107">
                      <a:moveTo>
                        <a:pt x="0" y="106"/>
                      </a:moveTo>
                      <a:lnTo>
                        <a:pt x="41" y="81"/>
                      </a:lnTo>
                      <a:lnTo>
                        <a:pt x="33" y="70"/>
                      </a:lnTo>
                      <a:lnTo>
                        <a:pt x="45" y="57"/>
                      </a:lnTo>
                      <a:lnTo>
                        <a:pt x="87" y="10"/>
                      </a:lnTo>
                      <a:lnTo>
                        <a:pt x="139" y="0"/>
                      </a:lnTo>
                      <a:lnTo>
                        <a:pt x="156" y="40"/>
                      </a:lnTo>
                      <a:lnTo>
                        <a:pt x="143" y="57"/>
                      </a:lnTo>
                      <a:lnTo>
                        <a:pt x="83" y="85"/>
                      </a:lnTo>
                      <a:lnTo>
                        <a:pt x="0" y="10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2" name="Freeform 180"/>
                <p:cNvSpPr>
                  <a:spLocks/>
                </p:cNvSpPr>
                <p:nvPr/>
              </p:nvSpPr>
              <p:spPr bwMode="auto">
                <a:xfrm>
                  <a:off x="5386909" y="3958600"/>
                  <a:ext cx="91187" cy="121668"/>
                </a:xfrm>
                <a:custGeom>
                  <a:avLst/>
                  <a:gdLst/>
                  <a:ahLst/>
                  <a:cxnLst>
                    <a:cxn ang="0">
                      <a:pos x="0" y="14"/>
                    </a:cxn>
                    <a:cxn ang="0">
                      <a:pos x="12" y="77"/>
                    </a:cxn>
                    <a:cxn ang="0">
                      <a:pos x="53" y="52"/>
                    </a:cxn>
                    <a:cxn ang="0">
                      <a:pos x="45" y="41"/>
                    </a:cxn>
                    <a:cxn ang="0">
                      <a:pos x="58" y="28"/>
                    </a:cxn>
                    <a:cxn ang="0">
                      <a:pos x="58" y="10"/>
                    </a:cxn>
                    <a:cxn ang="0">
                      <a:pos x="29" y="0"/>
                    </a:cxn>
                    <a:cxn ang="0">
                      <a:pos x="0" y="14"/>
                    </a:cxn>
                  </a:cxnLst>
                  <a:rect l="0" t="0" r="r" b="b"/>
                  <a:pathLst>
                    <a:path w="59" h="78">
                      <a:moveTo>
                        <a:pt x="0" y="14"/>
                      </a:moveTo>
                      <a:lnTo>
                        <a:pt x="12" y="77"/>
                      </a:lnTo>
                      <a:lnTo>
                        <a:pt x="53" y="52"/>
                      </a:lnTo>
                      <a:lnTo>
                        <a:pt x="45" y="41"/>
                      </a:lnTo>
                      <a:lnTo>
                        <a:pt x="58" y="28"/>
                      </a:lnTo>
                      <a:lnTo>
                        <a:pt x="58" y="10"/>
                      </a:lnTo>
                      <a:lnTo>
                        <a:pt x="29" y="0"/>
                      </a:lnTo>
                      <a:lnTo>
                        <a:pt x="0" y="1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83" name="Freeform 195"/>
                <p:cNvSpPr>
                  <a:spLocks/>
                </p:cNvSpPr>
                <p:nvPr/>
              </p:nvSpPr>
              <p:spPr bwMode="auto">
                <a:xfrm>
                  <a:off x="5364512" y="4076980"/>
                  <a:ext cx="41594" cy="47681"/>
                </a:xfrm>
                <a:custGeom>
                  <a:avLst/>
                  <a:gdLst/>
                  <a:ahLst/>
                  <a:cxnLst>
                    <a:cxn ang="0">
                      <a:pos x="0" y="24"/>
                    </a:cxn>
                    <a:cxn ang="0">
                      <a:pos x="17" y="30"/>
                    </a:cxn>
                    <a:cxn ang="0">
                      <a:pos x="24" y="21"/>
                    </a:cxn>
                    <a:cxn ang="0">
                      <a:pos x="12" y="19"/>
                    </a:cxn>
                    <a:cxn ang="0">
                      <a:pos x="26" y="12"/>
                    </a:cxn>
                    <a:cxn ang="0">
                      <a:pos x="19" y="0"/>
                    </a:cxn>
                    <a:cxn ang="0">
                      <a:pos x="0" y="24"/>
                    </a:cxn>
                  </a:cxnLst>
                  <a:rect l="0" t="0" r="r" b="b"/>
                  <a:pathLst>
                    <a:path w="27" h="31">
                      <a:moveTo>
                        <a:pt x="0" y="24"/>
                      </a:moveTo>
                      <a:lnTo>
                        <a:pt x="17" y="30"/>
                      </a:lnTo>
                      <a:lnTo>
                        <a:pt x="24" y="21"/>
                      </a:lnTo>
                      <a:lnTo>
                        <a:pt x="12" y="19"/>
                      </a:lnTo>
                      <a:lnTo>
                        <a:pt x="26" y="12"/>
                      </a:lnTo>
                      <a:lnTo>
                        <a:pt x="19" y="0"/>
                      </a:lnTo>
                      <a:lnTo>
                        <a:pt x="0" y="2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grpSp>
          <p:grpSp>
            <p:nvGrpSpPr>
              <p:cNvPr id="20" name="Group 293"/>
              <p:cNvGrpSpPr/>
              <p:nvPr/>
            </p:nvGrpSpPr>
            <p:grpSpPr>
              <a:xfrm>
                <a:off x="5284524" y="2519964"/>
                <a:ext cx="3845843" cy="1269288"/>
                <a:chOff x="5284524" y="2519964"/>
                <a:chExt cx="3845843" cy="1269288"/>
              </a:xfrm>
              <a:grpFill/>
            </p:grpSpPr>
            <p:sp>
              <p:nvSpPr>
                <p:cNvPr id="752" name="Freeform 4"/>
                <p:cNvSpPr>
                  <a:spLocks/>
                </p:cNvSpPr>
                <p:nvPr/>
              </p:nvSpPr>
              <p:spPr bwMode="auto">
                <a:xfrm>
                  <a:off x="5838044" y="3374925"/>
                  <a:ext cx="358348" cy="259777"/>
                </a:xfrm>
                <a:custGeom>
                  <a:avLst/>
                  <a:gdLst/>
                  <a:ahLst/>
                  <a:cxnLst>
                    <a:cxn ang="0">
                      <a:pos x="0" y="79"/>
                    </a:cxn>
                    <a:cxn ang="0">
                      <a:pos x="1" y="120"/>
                    </a:cxn>
                    <a:cxn ang="0">
                      <a:pos x="17" y="134"/>
                    </a:cxn>
                    <a:cxn ang="0">
                      <a:pos x="5" y="155"/>
                    </a:cxn>
                    <a:cxn ang="0">
                      <a:pos x="29" y="164"/>
                    </a:cxn>
                    <a:cxn ang="0">
                      <a:pos x="90" y="155"/>
                    </a:cxn>
                    <a:cxn ang="0">
                      <a:pos x="101" y="131"/>
                    </a:cxn>
                    <a:cxn ang="0">
                      <a:pos x="142" y="118"/>
                    </a:cxn>
                    <a:cxn ang="0">
                      <a:pos x="146" y="98"/>
                    </a:cxn>
                    <a:cxn ang="0">
                      <a:pos x="159" y="94"/>
                    </a:cxn>
                    <a:cxn ang="0">
                      <a:pos x="152" y="83"/>
                    </a:cxn>
                    <a:cxn ang="0">
                      <a:pos x="167" y="82"/>
                    </a:cxn>
                    <a:cxn ang="0">
                      <a:pos x="178" y="61"/>
                    </a:cxn>
                    <a:cxn ang="0">
                      <a:pos x="174" y="41"/>
                    </a:cxn>
                    <a:cxn ang="0">
                      <a:pos x="228" y="26"/>
                    </a:cxn>
                    <a:cxn ang="0">
                      <a:pos x="230" y="22"/>
                    </a:cxn>
                    <a:cxn ang="0">
                      <a:pos x="209" y="18"/>
                    </a:cxn>
                    <a:cxn ang="0">
                      <a:pos x="181" y="32"/>
                    </a:cxn>
                    <a:cxn ang="0">
                      <a:pos x="167" y="0"/>
                    </a:cxn>
                    <a:cxn ang="0">
                      <a:pos x="142" y="24"/>
                    </a:cxn>
                    <a:cxn ang="0">
                      <a:pos x="71" y="22"/>
                    </a:cxn>
                    <a:cxn ang="0">
                      <a:pos x="35" y="60"/>
                    </a:cxn>
                    <a:cxn ang="0">
                      <a:pos x="10" y="48"/>
                    </a:cxn>
                    <a:cxn ang="0">
                      <a:pos x="0" y="79"/>
                    </a:cxn>
                  </a:cxnLst>
                  <a:rect l="0" t="0" r="r" b="b"/>
                  <a:pathLst>
                    <a:path w="231" h="165">
                      <a:moveTo>
                        <a:pt x="0" y="79"/>
                      </a:moveTo>
                      <a:lnTo>
                        <a:pt x="1" y="120"/>
                      </a:lnTo>
                      <a:lnTo>
                        <a:pt x="17" y="134"/>
                      </a:lnTo>
                      <a:lnTo>
                        <a:pt x="5" y="155"/>
                      </a:lnTo>
                      <a:lnTo>
                        <a:pt x="29" y="164"/>
                      </a:lnTo>
                      <a:lnTo>
                        <a:pt x="90" y="155"/>
                      </a:lnTo>
                      <a:lnTo>
                        <a:pt x="101" y="131"/>
                      </a:lnTo>
                      <a:lnTo>
                        <a:pt x="142" y="118"/>
                      </a:lnTo>
                      <a:lnTo>
                        <a:pt x="146" y="98"/>
                      </a:lnTo>
                      <a:lnTo>
                        <a:pt x="159" y="94"/>
                      </a:lnTo>
                      <a:lnTo>
                        <a:pt x="152" y="83"/>
                      </a:lnTo>
                      <a:lnTo>
                        <a:pt x="167" y="82"/>
                      </a:lnTo>
                      <a:lnTo>
                        <a:pt x="178" y="61"/>
                      </a:lnTo>
                      <a:lnTo>
                        <a:pt x="174" y="41"/>
                      </a:lnTo>
                      <a:lnTo>
                        <a:pt x="228" y="26"/>
                      </a:lnTo>
                      <a:lnTo>
                        <a:pt x="230" y="22"/>
                      </a:lnTo>
                      <a:lnTo>
                        <a:pt x="209" y="18"/>
                      </a:lnTo>
                      <a:lnTo>
                        <a:pt x="181" y="32"/>
                      </a:lnTo>
                      <a:lnTo>
                        <a:pt x="167" y="0"/>
                      </a:lnTo>
                      <a:lnTo>
                        <a:pt x="142" y="24"/>
                      </a:lnTo>
                      <a:lnTo>
                        <a:pt x="71" y="22"/>
                      </a:lnTo>
                      <a:lnTo>
                        <a:pt x="35" y="60"/>
                      </a:lnTo>
                      <a:lnTo>
                        <a:pt x="10" y="48"/>
                      </a:lnTo>
                      <a:lnTo>
                        <a:pt x="0" y="7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3" name="Freeform 14"/>
                <p:cNvSpPr>
                  <a:spLocks/>
                </p:cNvSpPr>
                <p:nvPr/>
              </p:nvSpPr>
              <p:spPr bwMode="auto">
                <a:xfrm>
                  <a:off x="6551540" y="3665941"/>
                  <a:ext cx="78389" cy="44392"/>
                </a:xfrm>
                <a:custGeom>
                  <a:avLst/>
                  <a:gdLst/>
                  <a:ahLst/>
                  <a:cxnLst>
                    <a:cxn ang="0">
                      <a:pos x="0" y="16"/>
                    </a:cxn>
                    <a:cxn ang="0">
                      <a:pos x="6" y="27"/>
                    </a:cxn>
                    <a:cxn ang="0">
                      <a:pos x="50" y="22"/>
                    </a:cxn>
                    <a:cxn ang="0">
                      <a:pos x="47" y="8"/>
                    </a:cxn>
                    <a:cxn ang="0">
                      <a:pos x="16" y="0"/>
                    </a:cxn>
                    <a:cxn ang="0">
                      <a:pos x="0" y="16"/>
                    </a:cxn>
                  </a:cxnLst>
                  <a:rect l="0" t="0" r="r" b="b"/>
                  <a:pathLst>
                    <a:path w="51" h="28">
                      <a:moveTo>
                        <a:pt x="0" y="16"/>
                      </a:moveTo>
                      <a:lnTo>
                        <a:pt x="6" y="27"/>
                      </a:lnTo>
                      <a:lnTo>
                        <a:pt x="50" y="22"/>
                      </a:lnTo>
                      <a:lnTo>
                        <a:pt x="47" y="8"/>
                      </a:lnTo>
                      <a:lnTo>
                        <a:pt x="16" y="0"/>
                      </a:lnTo>
                      <a:lnTo>
                        <a:pt x="0" y="1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4" name="Freeform 91"/>
                <p:cNvSpPr>
                  <a:spLocks/>
                </p:cNvSpPr>
                <p:nvPr/>
              </p:nvSpPr>
              <p:spPr bwMode="auto">
                <a:xfrm>
                  <a:off x="5423704" y="3332177"/>
                  <a:ext cx="484730" cy="419260"/>
                </a:xfrm>
                <a:custGeom>
                  <a:avLst/>
                  <a:gdLst/>
                  <a:ahLst/>
                  <a:cxnLst>
                    <a:cxn ang="0">
                      <a:pos x="0" y="9"/>
                    </a:cxn>
                    <a:cxn ang="0">
                      <a:pos x="6" y="0"/>
                    </a:cxn>
                    <a:cxn ang="0">
                      <a:pos x="31" y="20"/>
                    </a:cxn>
                    <a:cxn ang="0">
                      <a:pos x="60" y="4"/>
                    </a:cxn>
                    <a:cxn ang="0">
                      <a:pos x="63" y="20"/>
                    </a:cxn>
                    <a:cxn ang="0">
                      <a:pos x="76" y="25"/>
                    </a:cxn>
                    <a:cxn ang="0">
                      <a:pos x="81" y="43"/>
                    </a:cxn>
                    <a:cxn ang="0">
                      <a:pos x="124" y="60"/>
                    </a:cxn>
                    <a:cxn ang="0">
                      <a:pos x="163" y="55"/>
                    </a:cxn>
                    <a:cxn ang="0">
                      <a:pos x="159" y="45"/>
                    </a:cxn>
                    <a:cxn ang="0">
                      <a:pos x="210" y="28"/>
                    </a:cxn>
                    <a:cxn ang="0">
                      <a:pos x="276" y="58"/>
                    </a:cxn>
                    <a:cxn ang="0">
                      <a:pos x="279" y="75"/>
                    </a:cxn>
                    <a:cxn ang="0">
                      <a:pos x="268" y="106"/>
                    </a:cxn>
                    <a:cxn ang="0">
                      <a:pos x="270" y="148"/>
                    </a:cxn>
                    <a:cxn ang="0">
                      <a:pos x="286" y="162"/>
                    </a:cxn>
                    <a:cxn ang="0">
                      <a:pos x="274" y="183"/>
                    </a:cxn>
                    <a:cxn ang="0">
                      <a:pos x="312" y="232"/>
                    </a:cxn>
                    <a:cxn ang="0">
                      <a:pos x="286" y="266"/>
                    </a:cxn>
                    <a:cxn ang="0">
                      <a:pos x="216" y="255"/>
                    </a:cxn>
                    <a:cxn ang="0">
                      <a:pos x="201" y="232"/>
                    </a:cxn>
                    <a:cxn ang="0">
                      <a:pos x="152" y="240"/>
                    </a:cxn>
                    <a:cxn ang="0">
                      <a:pos x="118" y="218"/>
                    </a:cxn>
                    <a:cxn ang="0">
                      <a:pos x="94" y="178"/>
                    </a:cxn>
                    <a:cxn ang="0">
                      <a:pos x="76" y="171"/>
                    </a:cxn>
                    <a:cxn ang="0">
                      <a:pos x="71" y="180"/>
                    </a:cxn>
                    <a:cxn ang="0">
                      <a:pos x="49" y="139"/>
                    </a:cxn>
                    <a:cxn ang="0">
                      <a:pos x="20" y="114"/>
                    </a:cxn>
                    <a:cxn ang="0">
                      <a:pos x="33" y="75"/>
                    </a:cxn>
                    <a:cxn ang="0">
                      <a:pos x="21" y="70"/>
                    </a:cxn>
                    <a:cxn ang="0">
                      <a:pos x="9" y="49"/>
                    </a:cxn>
                    <a:cxn ang="0">
                      <a:pos x="0" y="9"/>
                    </a:cxn>
                  </a:cxnLst>
                  <a:rect l="0" t="0" r="r" b="b"/>
                  <a:pathLst>
                    <a:path w="313" h="267">
                      <a:moveTo>
                        <a:pt x="0" y="9"/>
                      </a:moveTo>
                      <a:lnTo>
                        <a:pt x="6" y="0"/>
                      </a:lnTo>
                      <a:lnTo>
                        <a:pt x="31" y="20"/>
                      </a:lnTo>
                      <a:lnTo>
                        <a:pt x="60" y="4"/>
                      </a:lnTo>
                      <a:lnTo>
                        <a:pt x="63" y="20"/>
                      </a:lnTo>
                      <a:lnTo>
                        <a:pt x="76" y="25"/>
                      </a:lnTo>
                      <a:lnTo>
                        <a:pt x="81" y="43"/>
                      </a:lnTo>
                      <a:lnTo>
                        <a:pt x="124" y="60"/>
                      </a:lnTo>
                      <a:lnTo>
                        <a:pt x="163" y="55"/>
                      </a:lnTo>
                      <a:lnTo>
                        <a:pt x="159" y="45"/>
                      </a:lnTo>
                      <a:lnTo>
                        <a:pt x="210" y="28"/>
                      </a:lnTo>
                      <a:lnTo>
                        <a:pt x="276" y="58"/>
                      </a:lnTo>
                      <a:lnTo>
                        <a:pt x="279" y="75"/>
                      </a:lnTo>
                      <a:lnTo>
                        <a:pt x="268" y="106"/>
                      </a:lnTo>
                      <a:lnTo>
                        <a:pt x="270" y="148"/>
                      </a:lnTo>
                      <a:lnTo>
                        <a:pt x="286" y="162"/>
                      </a:lnTo>
                      <a:lnTo>
                        <a:pt x="274" y="183"/>
                      </a:lnTo>
                      <a:lnTo>
                        <a:pt x="312" y="232"/>
                      </a:lnTo>
                      <a:lnTo>
                        <a:pt x="286" y="266"/>
                      </a:lnTo>
                      <a:lnTo>
                        <a:pt x="216" y="255"/>
                      </a:lnTo>
                      <a:lnTo>
                        <a:pt x="201" y="232"/>
                      </a:lnTo>
                      <a:lnTo>
                        <a:pt x="152" y="240"/>
                      </a:lnTo>
                      <a:lnTo>
                        <a:pt x="118" y="218"/>
                      </a:lnTo>
                      <a:lnTo>
                        <a:pt x="94" y="178"/>
                      </a:lnTo>
                      <a:lnTo>
                        <a:pt x="76" y="171"/>
                      </a:lnTo>
                      <a:lnTo>
                        <a:pt x="71" y="180"/>
                      </a:lnTo>
                      <a:lnTo>
                        <a:pt x="49" y="139"/>
                      </a:lnTo>
                      <a:lnTo>
                        <a:pt x="20" y="114"/>
                      </a:lnTo>
                      <a:lnTo>
                        <a:pt x="33" y="75"/>
                      </a:lnTo>
                      <a:lnTo>
                        <a:pt x="21" y="70"/>
                      </a:lnTo>
                      <a:lnTo>
                        <a:pt x="9" y="49"/>
                      </a:lnTo>
                      <a:lnTo>
                        <a:pt x="0" y="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5" name="Freeform 92"/>
                <p:cNvSpPr>
                  <a:spLocks/>
                </p:cNvSpPr>
                <p:nvPr/>
              </p:nvSpPr>
              <p:spPr bwMode="auto">
                <a:xfrm>
                  <a:off x="5284524" y="3411096"/>
                  <a:ext cx="251164" cy="231826"/>
                </a:xfrm>
                <a:custGeom>
                  <a:avLst/>
                  <a:gdLst/>
                  <a:ahLst/>
                  <a:cxnLst>
                    <a:cxn ang="0">
                      <a:pos x="0" y="71"/>
                    </a:cxn>
                    <a:cxn ang="0">
                      <a:pos x="8" y="91"/>
                    </a:cxn>
                    <a:cxn ang="0">
                      <a:pos x="81" y="125"/>
                    </a:cxn>
                    <a:cxn ang="0">
                      <a:pos x="81" y="137"/>
                    </a:cxn>
                    <a:cxn ang="0">
                      <a:pos x="99" y="145"/>
                    </a:cxn>
                    <a:cxn ang="0">
                      <a:pos x="128" y="147"/>
                    </a:cxn>
                    <a:cxn ang="0">
                      <a:pos x="152" y="132"/>
                    </a:cxn>
                    <a:cxn ang="0">
                      <a:pos x="161" y="130"/>
                    </a:cxn>
                    <a:cxn ang="0">
                      <a:pos x="139" y="89"/>
                    </a:cxn>
                    <a:cxn ang="0">
                      <a:pos x="110" y="64"/>
                    </a:cxn>
                    <a:cxn ang="0">
                      <a:pos x="123" y="25"/>
                    </a:cxn>
                    <a:cxn ang="0">
                      <a:pos x="111" y="20"/>
                    </a:cxn>
                    <a:cxn ang="0">
                      <a:pos x="99" y="0"/>
                    </a:cxn>
                    <a:cxn ang="0">
                      <a:pos x="64" y="1"/>
                    </a:cxn>
                    <a:cxn ang="0">
                      <a:pos x="45" y="14"/>
                    </a:cxn>
                    <a:cxn ang="0">
                      <a:pos x="40" y="49"/>
                    </a:cxn>
                    <a:cxn ang="0">
                      <a:pos x="0" y="71"/>
                    </a:cxn>
                  </a:cxnLst>
                  <a:rect l="0" t="0" r="r" b="b"/>
                  <a:pathLst>
                    <a:path w="162" h="148">
                      <a:moveTo>
                        <a:pt x="0" y="71"/>
                      </a:moveTo>
                      <a:lnTo>
                        <a:pt x="8" y="91"/>
                      </a:lnTo>
                      <a:lnTo>
                        <a:pt x="81" y="125"/>
                      </a:lnTo>
                      <a:lnTo>
                        <a:pt x="81" y="137"/>
                      </a:lnTo>
                      <a:lnTo>
                        <a:pt x="99" y="145"/>
                      </a:lnTo>
                      <a:lnTo>
                        <a:pt x="128" y="147"/>
                      </a:lnTo>
                      <a:lnTo>
                        <a:pt x="152" y="132"/>
                      </a:lnTo>
                      <a:lnTo>
                        <a:pt x="161" y="130"/>
                      </a:lnTo>
                      <a:lnTo>
                        <a:pt x="139" y="89"/>
                      </a:lnTo>
                      <a:lnTo>
                        <a:pt x="110" y="64"/>
                      </a:lnTo>
                      <a:lnTo>
                        <a:pt x="123" y="25"/>
                      </a:lnTo>
                      <a:lnTo>
                        <a:pt x="111" y="20"/>
                      </a:lnTo>
                      <a:lnTo>
                        <a:pt x="99" y="0"/>
                      </a:lnTo>
                      <a:lnTo>
                        <a:pt x="64" y="1"/>
                      </a:lnTo>
                      <a:lnTo>
                        <a:pt x="45" y="14"/>
                      </a:lnTo>
                      <a:lnTo>
                        <a:pt x="40" y="49"/>
                      </a:lnTo>
                      <a:lnTo>
                        <a:pt x="0" y="7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6" name="Freeform 96"/>
                <p:cNvSpPr>
                  <a:spLocks/>
                </p:cNvSpPr>
                <p:nvPr/>
              </p:nvSpPr>
              <p:spPr bwMode="auto">
                <a:xfrm>
                  <a:off x="7581791" y="3509746"/>
                  <a:ext cx="60791" cy="72343"/>
                </a:xfrm>
                <a:custGeom>
                  <a:avLst/>
                  <a:gdLst/>
                  <a:ahLst/>
                  <a:cxnLst>
                    <a:cxn ang="0">
                      <a:pos x="0" y="12"/>
                    </a:cxn>
                    <a:cxn ang="0">
                      <a:pos x="1" y="23"/>
                    </a:cxn>
                    <a:cxn ang="0">
                      <a:pos x="9" y="12"/>
                    </a:cxn>
                    <a:cxn ang="0">
                      <a:pos x="13" y="19"/>
                    </a:cxn>
                    <a:cxn ang="0">
                      <a:pos x="9" y="45"/>
                    </a:cxn>
                    <a:cxn ang="0">
                      <a:pos x="27" y="45"/>
                    </a:cxn>
                    <a:cxn ang="0">
                      <a:pos x="38" y="17"/>
                    </a:cxn>
                    <a:cxn ang="0">
                      <a:pos x="32" y="2"/>
                    </a:cxn>
                    <a:cxn ang="0">
                      <a:pos x="14" y="0"/>
                    </a:cxn>
                    <a:cxn ang="0">
                      <a:pos x="0" y="12"/>
                    </a:cxn>
                  </a:cxnLst>
                  <a:rect l="0" t="0" r="r" b="b"/>
                  <a:pathLst>
                    <a:path w="39" h="46">
                      <a:moveTo>
                        <a:pt x="0" y="12"/>
                      </a:moveTo>
                      <a:lnTo>
                        <a:pt x="1" y="23"/>
                      </a:lnTo>
                      <a:lnTo>
                        <a:pt x="9" y="12"/>
                      </a:lnTo>
                      <a:lnTo>
                        <a:pt x="13" y="19"/>
                      </a:lnTo>
                      <a:lnTo>
                        <a:pt x="9" y="45"/>
                      </a:lnTo>
                      <a:lnTo>
                        <a:pt x="27" y="45"/>
                      </a:lnTo>
                      <a:lnTo>
                        <a:pt x="38" y="17"/>
                      </a:lnTo>
                      <a:lnTo>
                        <a:pt x="32" y="2"/>
                      </a:lnTo>
                      <a:lnTo>
                        <a:pt x="14" y="0"/>
                      </a:lnTo>
                      <a:lnTo>
                        <a:pt x="0" y="1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7" name="Freeform 97"/>
                <p:cNvSpPr>
                  <a:spLocks/>
                </p:cNvSpPr>
                <p:nvPr/>
              </p:nvSpPr>
              <p:spPr bwMode="auto">
                <a:xfrm>
                  <a:off x="7610587" y="3289429"/>
                  <a:ext cx="287958" cy="233470"/>
                </a:xfrm>
                <a:custGeom>
                  <a:avLst/>
                  <a:gdLst/>
                  <a:ahLst/>
                  <a:cxnLst>
                    <a:cxn ang="0">
                      <a:pos x="0" y="137"/>
                    </a:cxn>
                    <a:cxn ang="0">
                      <a:pos x="33" y="110"/>
                    </a:cxn>
                    <a:cxn ang="0">
                      <a:pos x="79" y="110"/>
                    </a:cxn>
                    <a:cxn ang="0">
                      <a:pos x="98" y="76"/>
                    </a:cxn>
                    <a:cxn ang="0">
                      <a:pos x="106" y="74"/>
                    </a:cxn>
                    <a:cxn ang="0">
                      <a:pos x="106" y="86"/>
                    </a:cxn>
                    <a:cxn ang="0">
                      <a:pos x="128" y="74"/>
                    </a:cxn>
                    <a:cxn ang="0">
                      <a:pos x="145" y="48"/>
                    </a:cxn>
                    <a:cxn ang="0">
                      <a:pos x="153" y="6"/>
                    </a:cxn>
                    <a:cxn ang="0">
                      <a:pos x="168" y="8"/>
                    </a:cxn>
                    <a:cxn ang="0">
                      <a:pos x="163" y="0"/>
                    </a:cxn>
                    <a:cxn ang="0">
                      <a:pos x="172" y="0"/>
                    </a:cxn>
                    <a:cxn ang="0">
                      <a:pos x="185" y="35"/>
                    </a:cxn>
                    <a:cxn ang="0">
                      <a:pos x="168" y="59"/>
                    </a:cxn>
                    <a:cxn ang="0">
                      <a:pos x="168" y="82"/>
                    </a:cxn>
                    <a:cxn ang="0">
                      <a:pos x="156" y="115"/>
                    </a:cxn>
                    <a:cxn ang="0">
                      <a:pos x="148" y="120"/>
                    </a:cxn>
                    <a:cxn ang="0">
                      <a:pos x="148" y="107"/>
                    </a:cxn>
                    <a:cxn ang="0">
                      <a:pos x="121" y="126"/>
                    </a:cxn>
                    <a:cxn ang="0">
                      <a:pos x="98" y="118"/>
                    </a:cxn>
                    <a:cxn ang="0">
                      <a:pos x="99" y="133"/>
                    </a:cxn>
                    <a:cxn ang="0">
                      <a:pos x="79" y="147"/>
                    </a:cxn>
                    <a:cxn ang="0">
                      <a:pos x="74" y="125"/>
                    </a:cxn>
                    <a:cxn ang="0">
                      <a:pos x="0" y="137"/>
                    </a:cxn>
                  </a:cxnLst>
                  <a:rect l="0" t="0" r="r" b="b"/>
                  <a:pathLst>
                    <a:path w="186" h="148">
                      <a:moveTo>
                        <a:pt x="0" y="137"/>
                      </a:moveTo>
                      <a:lnTo>
                        <a:pt x="33" y="110"/>
                      </a:lnTo>
                      <a:lnTo>
                        <a:pt x="79" y="110"/>
                      </a:lnTo>
                      <a:lnTo>
                        <a:pt x="98" y="76"/>
                      </a:lnTo>
                      <a:lnTo>
                        <a:pt x="106" y="74"/>
                      </a:lnTo>
                      <a:lnTo>
                        <a:pt x="106" y="86"/>
                      </a:lnTo>
                      <a:lnTo>
                        <a:pt x="128" y="74"/>
                      </a:lnTo>
                      <a:lnTo>
                        <a:pt x="145" y="48"/>
                      </a:lnTo>
                      <a:lnTo>
                        <a:pt x="153" y="6"/>
                      </a:lnTo>
                      <a:lnTo>
                        <a:pt x="168" y="8"/>
                      </a:lnTo>
                      <a:lnTo>
                        <a:pt x="163" y="0"/>
                      </a:lnTo>
                      <a:lnTo>
                        <a:pt x="172" y="0"/>
                      </a:lnTo>
                      <a:lnTo>
                        <a:pt x="185" y="35"/>
                      </a:lnTo>
                      <a:lnTo>
                        <a:pt x="168" y="59"/>
                      </a:lnTo>
                      <a:lnTo>
                        <a:pt x="168" y="82"/>
                      </a:lnTo>
                      <a:lnTo>
                        <a:pt x="156" y="115"/>
                      </a:lnTo>
                      <a:lnTo>
                        <a:pt x="148" y="120"/>
                      </a:lnTo>
                      <a:lnTo>
                        <a:pt x="148" y="107"/>
                      </a:lnTo>
                      <a:lnTo>
                        <a:pt x="121" y="126"/>
                      </a:lnTo>
                      <a:lnTo>
                        <a:pt x="98" y="118"/>
                      </a:lnTo>
                      <a:lnTo>
                        <a:pt x="99" y="133"/>
                      </a:lnTo>
                      <a:lnTo>
                        <a:pt x="79" y="147"/>
                      </a:lnTo>
                      <a:lnTo>
                        <a:pt x="74" y="125"/>
                      </a:lnTo>
                      <a:lnTo>
                        <a:pt x="0" y="137"/>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8" name="Freeform 98"/>
                <p:cNvSpPr>
                  <a:spLocks/>
                </p:cNvSpPr>
                <p:nvPr/>
              </p:nvSpPr>
              <p:spPr bwMode="auto">
                <a:xfrm>
                  <a:off x="7647382" y="3498237"/>
                  <a:ext cx="59191" cy="44392"/>
                </a:xfrm>
                <a:custGeom>
                  <a:avLst/>
                  <a:gdLst/>
                  <a:ahLst/>
                  <a:cxnLst>
                    <a:cxn ang="0">
                      <a:pos x="0" y="14"/>
                    </a:cxn>
                    <a:cxn ang="0">
                      <a:pos x="12" y="27"/>
                    </a:cxn>
                    <a:cxn ang="0">
                      <a:pos x="33" y="16"/>
                    </a:cxn>
                    <a:cxn ang="0">
                      <a:pos x="38" y="0"/>
                    </a:cxn>
                    <a:cxn ang="0">
                      <a:pos x="0" y="14"/>
                    </a:cxn>
                  </a:cxnLst>
                  <a:rect l="0" t="0" r="r" b="b"/>
                  <a:pathLst>
                    <a:path w="39" h="28">
                      <a:moveTo>
                        <a:pt x="0" y="14"/>
                      </a:moveTo>
                      <a:lnTo>
                        <a:pt x="12" y="27"/>
                      </a:lnTo>
                      <a:lnTo>
                        <a:pt x="33" y="16"/>
                      </a:lnTo>
                      <a:lnTo>
                        <a:pt x="38" y="0"/>
                      </a:lnTo>
                      <a:lnTo>
                        <a:pt x="0" y="1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59" name="Freeform 99"/>
                <p:cNvSpPr>
                  <a:spLocks/>
                </p:cNvSpPr>
                <p:nvPr/>
              </p:nvSpPr>
              <p:spPr bwMode="auto">
                <a:xfrm>
                  <a:off x="7839354" y="3162829"/>
                  <a:ext cx="148778" cy="128244"/>
                </a:xfrm>
                <a:custGeom>
                  <a:avLst/>
                  <a:gdLst/>
                  <a:ahLst/>
                  <a:cxnLst>
                    <a:cxn ang="0">
                      <a:pos x="0" y="56"/>
                    </a:cxn>
                    <a:cxn ang="0">
                      <a:pos x="4" y="80"/>
                    </a:cxn>
                    <a:cxn ang="0">
                      <a:pos x="20" y="70"/>
                    </a:cxn>
                    <a:cxn ang="0">
                      <a:pos x="9" y="56"/>
                    </a:cxn>
                    <a:cxn ang="0">
                      <a:pos x="54" y="69"/>
                    </a:cxn>
                    <a:cxn ang="0">
                      <a:pos x="65" y="50"/>
                    </a:cxn>
                    <a:cxn ang="0">
                      <a:pos x="95" y="44"/>
                    </a:cxn>
                    <a:cxn ang="0">
                      <a:pos x="85" y="32"/>
                    </a:cxn>
                    <a:cxn ang="0">
                      <a:pos x="88" y="21"/>
                    </a:cxn>
                    <a:cxn ang="0">
                      <a:pos x="62" y="23"/>
                    </a:cxn>
                    <a:cxn ang="0">
                      <a:pos x="32" y="0"/>
                    </a:cxn>
                    <a:cxn ang="0">
                      <a:pos x="21" y="44"/>
                    </a:cxn>
                    <a:cxn ang="0">
                      <a:pos x="8" y="42"/>
                    </a:cxn>
                    <a:cxn ang="0">
                      <a:pos x="0" y="56"/>
                    </a:cxn>
                  </a:cxnLst>
                  <a:rect l="0" t="0" r="r" b="b"/>
                  <a:pathLst>
                    <a:path w="96" h="81">
                      <a:moveTo>
                        <a:pt x="0" y="56"/>
                      </a:moveTo>
                      <a:lnTo>
                        <a:pt x="4" y="80"/>
                      </a:lnTo>
                      <a:lnTo>
                        <a:pt x="20" y="70"/>
                      </a:lnTo>
                      <a:lnTo>
                        <a:pt x="9" y="56"/>
                      </a:lnTo>
                      <a:lnTo>
                        <a:pt x="54" y="69"/>
                      </a:lnTo>
                      <a:lnTo>
                        <a:pt x="65" y="50"/>
                      </a:lnTo>
                      <a:lnTo>
                        <a:pt x="95" y="44"/>
                      </a:lnTo>
                      <a:lnTo>
                        <a:pt x="85" y="32"/>
                      </a:lnTo>
                      <a:lnTo>
                        <a:pt x="88" y="21"/>
                      </a:lnTo>
                      <a:lnTo>
                        <a:pt x="62" y="23"/>
                      </a:lnTo>
                      <a:lnTo>
                        <a:pt x="32" y="0"/>
                      </a:lnTo>
                      <a:lnTo>
                        <a:pt x="21" y="44"/>
                      </a:lnTo>
                      <a:lnTo>
                        <a:pt x="8" y="42"/>
                      </a:lnTo>
                      <a:lnTo>
                        <a:pt x="0" y="5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0" name="Freeform 100"/>
                <p:cNvSpPr>
                  <a:spLocks/>
                </p:cNvSpPr>
                <p:nvPr/>
              </p:nvSpPr>
              <p:spPr bwMode="auto">
                <a:xfrm>
                  <a:off x="7445811" y="3241748"/>
                  <a:ext cx="161577" cy="159483"/>
                </a:xfrm>
                <a:custGeom>
                  <a:avLst/>
                  <a:gdLst/>
                  <a:ahLst/>
                  <a:cxnLst>
                    <a:cxn ang="0">
                      <a:pos x="0" y="56"/>
                    </a:cxn>
                    <a:cxn ang="0">
                      <a:pos x="18" y="64"/>
                    </a:cxn>
                    <a:cxn ang="0">
                      <a:pos x="6" y="93"/>
                    </a:cxn>
                    <a:cxn ang="0">
                      <a:pos x="36" y="100"/>
                    </a:cxn>
                    <a:cxn ang="0">
                      <a:pos x="66" y="82"/>
                    </a:cxn>
                    <a:cxn ang="0">
                      <a:pos x="52" y="59"/>
                    </a:cxn>
                    <a:cxn ang="0">
                      <a:pos x="87" y="37"/>
                    </a:cxn>
                    <a:cxn ang="0">
                      <a:pos x="104" y="9"/>
                    </a:cxn>
                    <a:cxn ang="0">
                      <a:pos x="101" y="5"/>
                    </a:cxn>
                    <a:cxn ang="0">
                      <a:pos x="94" y="0"/>
                    </a:cxn>
                    <a:cxn ang="0">
                      <a:pos x="63" y="18"/>
                    </a:cxn>
                    <a:cxn ang="0">
                      <a:pos x="63" y="29"/>
                    </a:cxn>
                    <a:cxn ang="0">
                      <a:pos x="41" y="27"/>
                    </a:cxn>
                    <a:cxn ang="0">
                      <a:pos x="0" y="56"/>
                    </a:cxn>
                  </a:cxnLst>
                  <a:rect l="0" t="0" r="r" b="b"/>
                  <a:pathLst>
                    <a:path w="105" h="101">
                      <a:moveTo>
                        <a:pt x="0" y="56"/>
                      </a:moveTo>
                      <a:lnTo>
                        <a:pt x="18" y="64"/>
                      </a:lnTo>
                      <a:lnTo>
                        <a:pt x="6" y="93"/>
                      </a:lnTo>
                      <a:lnTo>
                        <a:pt x="36" y="100"/>
                      </a:lnTo>
                      <a:lnTo>
                        <a:pt x="66" y="82"/>
                      </a:lnTo>
                      <a:lnTo>
                        <a:pt x="52" y="59"/>
                      </a:lnTo>
                      <a:lnTo>
                        <a:pt x="87" y="37"/>
                      </a:lnTo>
                      <a:lnTo>
                        <a:pt x="104" y="9"/>
                      </a:lnTo>
                      <a:lnTo>
                        <a:pt x="101" y="5"/>
                      </a:lnTo>
                      <a:lnTo>
                        <a:pt x="94" y="0"/>
                      </a:lnTo>
                      <a:lnTo>
                        <a:pt x="63" y="18"/>
                      </a:lnTo>
                      <a:lnTo>
                        <a:pt x="63" y="29"/>
                      </a:lnTo>
                      <a:lnTo>
                        <a:pt x="41" y="27"/>
                      </a:lnTo>
                      <a:lnTo>
                        <a:pt x="0" y="5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1" name="Freeform 101"/>
                <p:cNvSpPr>
                  <a:spLocks/>
                </p:cNvSpPr>
                <p:nvPr/>
              </p:nvSpPr>
              <p:spPr bwMode="auto">
                <a:xfrm>
                  <a:off x="7493804" y="3371637"/>
                  <a:ext cx="87987" cy="124956"/>
                </a:xfrm>
                <a:custGeom>
                  <a:avLst/>
                  <a:gdLst/>
                  <a:ahLst/>
                  <a:cxnLst>
                    <a:cxn ang="0">
                      <a:pos x="0" y="79"/>
                    </a:cxn>
                    <a:cxn ang="0">
                      <a:pos x="5" y="17"/>
                    </a:cxn>
                    <a:cxn ang="0">
                      <a:pos x="35" y="0"/>
                    </a:cxn>
                    <a:cxn ang="0">
                      <a:pos x="56" y="47"/>
                    </a:cxn>
                    <a:cxn ang="0">
                      <a:pos x="35" y="70"/>
                    </a:cxn>
                    <a:cxn ang="0">
                      <a:pos x="0" y="79"/>
                    </a:cxn>
                  </a:cxnLst>
                  <a:rect l="0" t="0" r="r" b="b"/>
                  <a:pathLst>
                    <a:path w="57" h="80">
                      <a:moveTo>
                        <a:pt x="0" y="79"/>
                      </a:moveTo>
                      <a:lnTo>
                        <a:pt x="5" y="17"/>
                      </a:lnTo>
                      <a:lnTo>
                        <a:pt x="35" y="0"/>
                      </a:lnTo>
                      <a:lnTo>
                        <a:pt x="56" y="47"/>
                      </a:lnTo>
                      <a:lnTo>
                        <a:pt x="35" y="70"/>
                      </a:lnTo>
                      <a:lnTo>
                        <a:pt x="0" y="7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3" name="Freeform 109"/>
                <p:cNvSpPr>
                  <a:spLocks/>
                </p:cNvSpPr>
                <p:nvPr/>
              </p:nvSpPr>
              <p:spPr bwMode="auto">
                <a:xfrm>
                  <a:off x="6330772" y="3608395"/>
                  <a:ext cx="201571" cy="108514"/>
                </a:xfrm>
                <a:custGeom>
                  <a:avLst/>
                  <a:gdLst/>
                  <a:ahLst/>
                  <a:cxnLst>
                    <a:cxn ang="0">
                      <a:pos x="0" y="25"/>
                    </a:cxn>
                    <a:cxn ang="0">
                      <a:pos x="16" y="0"/>
                    </a:cxn>
                    <a:cxn ang="0">
                      <a:pos x="67" y="17"/>
                    </a:cxn>
                    <a:cxn ang="0">
                      <a:pos x="93" y="42"/>
                    </a:cxn>
                    <a:cxn ang="0">
                      <a:pos x="130" y="42"/>
                    </a:cxn>
                    <a:cxn ang="0">
                      <a:pos x="127" y="68"/>
                    </a:cxn>
                    <a:cxn ang="0">
                      <a:pos x="42" y="51"/>
                    </a:cxn>
                    <a:cxn ang="0">
                      <a:pos x="0" y="25"/>
                    </a:cxn>
                  </a:cxnLst>
                  <a:rect l="0" t="0" r="r" b="b"/>
                  <a:pathLst>
                    <a:path w="131" h="69">
                      <a:moveTo>
                        <a:pt x="0" y="25"/>
                      </a:moveTo>
                      <a:lnTo>
                        <a:pt x="16" y="0"/>
                      </a:lnTo>
                      <a:lnTo>
                        <a:pt x="67" y="17"/>
                      </a:lnTo>
                      <a:lnTo>
                        <a:pt x="93" y="42"/>
                      </a:lnTo>
                      <a:lnTo>
                        <a:pt x="130" y="42"/>
                      </a:lnTo>
                      <a:lnTo>
                        <a:pt x="127" y="68"/>
                      </a:lnTo>
                      <a:lnTo>
                        <a:pt x="42" y="51"/>
                      </a:lnTo>
                      <a:lnTo>
                        <a:pt x="0" y="25"/>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4" name="Freeform 115"/>
                <p:cNvSpPr>
                  <a:spLocks/>
                </p:cNvSpPr>
                <p:nvPr/>
              </p:nvSpPr>
              <p:spPr bwMode="auto">
                <a:xfrm>
                  <a:off x="5847642" y="3417673"/>
                  <a:ext cx="422339" cy="371579"/>
                </a:xfrm>
                <a:custGeom>
                  <a:avLst/>
                  <a:gdLst/>
                  <a:ahLst/>
                  <a:cxnLst>
                    <a:cxn ang="0">
                      <a:pos x="0" y="129"/>
                    </a:cxn>
                    <a:cxn ang="0">
                      <a:pos x="24" y="137"/>
                    </a:cxn>
                    <a:cxn ang="0">
                      <a:pos x="84" y="129"/>
                    </a:cxn>
                    <a:cxn ang="0">
                      <a:pos x="95" y="105"/>
                    </a:cxn>
                    <a:cxn ang="0">
                      <a:pos x="136" y="91"/>
                    </a:cxn>
                    <a:cxn ang="0">
                      <a:pos x="140" y="71"/>
                    </a:cxn>
                    <a:cxn ang="0">
                      <a:pos x="153" y="67"/>
                    </a:cxn>
                    <a:cxn ang="0">
                      <a:pos x="146" y="56"/>
                    </a:cxn>
                    <a:cxn ang="0">
                      <a:pos x="161" y="55"/>
                    </a:cxn>
                    <a:cxn ang="0">
                      <a:pos x="172" y="35"/>
                    </a:cxn>
                    <a:cxn ang="0">
                      <a:pos x="168" y="14"/>
                    </a:cxn>
                    <a:cxn ang="0">
                      <a:pos x="222" y="0"/>
                    </a:cxn>
                    <a:cxn ang="0">
                      <a:pos x="272" y="29"/>
                    </a:cxn>
                    <a:cxn ang="0">
                      <a:pos x="258" y="43"/>
                    </a:cxn>
                    <a:cxn ang="0">
                      <a:pos x="211" y="43"/>
                    </a:cxn>
                    <a:cxn ang="0">
                      <a:pos x="212" y="68"/>
                    </a:cxn>
                    <a:cxn ang="0">
                      <a:pos x="234" y="86"/>
                    </a:cxn>
                    <a:cxn ang="0">
                      <a:pos x="220" y="94"/>
                    </a:cxn>
                    <a:cxn ang="0">
                      <a:pos x="224" y="109"/>
                    </a:cxn>
                    <a:cxn ang="0">
                      <a:pos x="176" y="163"/>
                    </a:cxn>
                    <a:cxn ang="0">
                      <a:pos x="154" y="161"/>
                    </a:cxn>
                    <a:cxn ang="0">
                      <a:pos x="140" y="175"/>
                    </a:cxn>
                    <a:cxn ang="0">
                      <a:pos x="165" y="225"/>
                    </a:cxn>
                    <a:cxn ang="0">
                      <a:pos x="129" y="225"/>
                    </a:cxn>
                    <a:cxn ang="0">
                      <a:pos x="115" y="236"/>
                    </a:cxn>
                    <a:cxn ang="0">
                      <a:pos x="87" y="206"/>
                    </a:cxn>
                    <a:cxn ang="0">
                      <a:pos x="12" y="211"/>
                    </a:cxn>
                    <a:cxn ang="0">
                      <a:pos x="37" y="178"/>
                    </a:cxn>
                    <a:cxn ang="0">
                      <a:pos x="0" y="129"/>
                    </a:cxn>
                  </a:cxnLst>
                  <a:rect l="0" t="0" r="r" b="b"/>
                  <a:pathLst>
                    <a:path w="273" h="237">
                      <a:moveTo>
                        <a:pt x="0" y="129"/>
                      </a:moveTo>
                      <a:lnTo>
                        <a:pt x="24" y="137"/>
                      </a:lnTo>
                      <a:lnTo>
                        <a:pt x="84" y="129"/>
                      </a:lnTo>
                      <a:lnTo>
                        <a:pt x="95" y="105"/>
                      </a:lnTo>
                      <a:lnTo>
                        <a:pt x="136" y="91"/>
                      </a:lnTo>
                      <a:lnTo>
                        <a:pt x="140" y="71"/>
                      </a:lnTo>
                      <a:lnTo>
                        <a:pt x="153" y="67"/>
                      </a:lnTo>
                      <a:lnTo>
                        <a:pt x="146" y="56"/>
                      </a:lnTo>
                      <a:lnTo>
                        <a:pt x="161" y="55"/>
                      </a:lnTo>
                      <a:lnTo>
                        <a:pt x="172" y="35"/>
                      </a:lnTo>
                      <a:lnTo>
                        <a:pt x="168" y="14"/>
                      </a:lnTo>
                      <a:lnTo>
                        <a:pt x="222" y="0"/>
                      </a:lnTo>
                      <a:lnTo>
                        <a:pt x="272" y="29"/>
                      </a:lnTo>
                      <a:lnTo>
                        <a:pt x="258" y="43"/>
                      </a:lnTo>
                      <a:lnTo>
                        <a:pt x="211" y="43"/>
                      </a:lnTo>
                      <a:lnTo>
                        <a:pt x="212" y="68"/>
                      </a:lnTo>
                      <a:lnTo>
                        <a:pt x="234" y="86"/>
                      </a:lnTo>
                      <a:lnTo>
                        <a:pt x="220" y="94"/>
                      </a:lnTo>
                      <a:lnTo>
                        <a:pt x="224" y="109"/>
                      </a:lnTo>
                      <a:lnTo>
                        <a:pt x="176" y="163"/>
                      </a:lnTo>
                      <a:lnTo>
                        <a:pt x="154" y="161"/>
                      </a:lnTo>
                      <a:lnTo>
                        <a:pt x="140" y="175"/>
                      </a:lnTo>
                      <a:lnTo>
                        <a:pt x="165" y="225"/>
                      </a:lnTo>
                      <a:lnTo>
                        <a:pt x="129" y="225"/>
                      </a:lnTo>
                      <a:lnTo>
                        <a:pt x="115" y="236"/>
                      </a:lnTo>
                      <a:lnTo>
                        <a:pt x="87" y="206"/>
                      </a:lnTo>
                      <a:lnTo>
                        <a:pt x="12" y="211"/>
                      </a:lnTo>
                      <a:lnTo>
                        <a:pt x="37" y="178"/>
                      </a:lnTo>
                      <a:lnTo>
                        <a:pt x="0" y="12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5" name="Freeform 144"/>
                <p:cNvSpPr>
                  <a:spLocks/>
                </p:cNvSpPr>
                <p:nvPr/>
              </p:nvSpPr>
              <p:spPr bwMode="auto">
                <a:xfrm>
                  <a:off x="7885747" y="2868525"/>
                  <a:ext cx="78389" cy="279506"/>
                </a:xfrm>
                <a:custGeom>
                  <a:avLst/>
                  <a:gdLst/>
                  <a:ahLst/>
                  <a:cxnLst>
                    <a:cxn ang="0">
                      <a:pos x="0" y="44"/>
                    </a:cxn>
                    <a:cxn ang="0">
                      <a:pos x="9" y="65"/>
                    </a:cxn>
                    <a:cxn ang="0">
                      <a:pos x="9" y="176"/>
                    </a:cxn>
                    <a:cxn ang="0">
                      <a:pos x="17" y="162"/>
                    </a:cxn>
                    <a:cxn ang="0">
                      <a:pos x="29" y="170"/>
                    </a:cxn>
                    <a:cxn ang="0">
                      <a:pos x="16" y="141"/>
                    </a:cxn>
                    <a:cxn ang="0">
                      <a:pos x="22" y="110"/>
                    </a:cxn>
                    <a:cxn ang="0">
                      <a:pos x="50" y="119"/>
                    </a:cxn>
                    <a:cxn ang="0">
                      <a:pos x="24" y="61"/>
                    </a:cxn>
                    <a:cxn ang="0">
                      <a:pos x="17" y="0"/>
                    </a:cxn>
                    <a:cxn ang="0">
                      <a:pos x="0" y="44"/>
                    </a:cxn>
                  </a:cxnLst>
                  <a:rect l="0" t="0" r="r" b="b"/>
                  <a:pathLst>
                    <a:path w="51" h="177">
                      <a:moveTo>
                        <a:pt x="0" y="44"/>
                      </a:moveTo>
                      <a:lnTo>
                        <a:pt x="9" y="65"/>
                      </a:lnTo>
                      <a:lnTo>
                        <a:pt x="9" y="176"/>
                      </a:lnTo>
                      <a:lnTo>
                        <a:pt x="17" y="162"/>
                      </a:lnTo>
                      <a:lnTo>
                        <a:pt x="29" y="170"/>
                      </a:lnTo>
                      <a:lnTo>
                        <a:pt x="16" y="141"/>
                      </a:lnTo>
                      <a:lnTo>
                        <a:pt x="22" y="110"/>
                      </a:lnTo>
                      <a:lnTo>
                        <a:pt x="50" y="119"/>
                      </a:lnTo>
                      <a:lnTo>
                        <a:pt x="24" y="61"/>
                      </a:lnTo>
                      <a:lnTo>
                        <a:pt x="17" y="0"/>
                      </a:lnTo>
                      <a:lnTo>
                        <a:pt x="0" y="4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6" name="Freeform 175"/>
                <p:cNvSpPr>
                  <a:spLocks/>
                </p:cNvSpPr>
                <p:nvPr/>
              </p:nvSpPr>
              <p:spPr bwMode="auto">
                <a:xfrm>
                  <a:off x="9051978" y="2519964"/>
                  <a:ext cx="78389" cy="36171"/>
                </a:xfrm>
                <a:custGeom>
                  <a:avLst/>
                  <a:gdLst/>
                  <a:ahLst/>
                  <a:cxnLst>
                    <a:cxn ang="0">
                      <a:pos x="0" y="6"/>
                    </a:cxn>
                    <a:cxn ang="0">
                      <a:pos x="31" y="0"/>
                    </a:cxn>
                    <a:cxn ang="0">
                      <a:pos x="50" y="10"/>
                    </a:cxn>
                    <a:cxn ang="0">
                      <a:pos x="40" y="22"/>
                    </a:cxn>
                    <a:cxn ang="0">
                      <a:pos x="0" y="6"/>
                    </a:cxn>
                  </a:cxnLst>
                  <a:rect l="0" t="0" r="r" b="b"/>
                  <a:pathLst>
                    <a:path w="51" h="23">
                      <a:moveTo>
                        <a:pt x="0" y="6"/>
                      </a:moveTo>
                      <a:lnTo>
                        <a:pt x="31" y="0"/>
                      </a:lnTo>
                      <a:lnTo>
                        <a:pt x="50" y="10"/>
                      </a:lnTo>
                      <a:lnTo>
                        <a:pt x="40" y="22"/>
                      </a:lnTo>
                      <a:lnTo>
                        <a:pt x="0" y="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7" name="Freeform 200"/>
                <p:cNvSpPr>
                  <a:spLocks/>
                </p:cNvSpPr>
                <p:nvPr/>
              </p:nvSpPr>
              <p:spPr bwMode="auto">
                <a:xfrm>
                  <a:off x="5438102" y="3637990"/>
                  <a:ext cx="47993" cy="36171"/>
                </a:xfrm>
                <a:custGeom>
                  <a:avLst/>
                  <a:gdLst/>
                  <a:ahLst/>
                  <a:cxnLst>
                    <a:cxn ang="0">
                      <a:pos x="0" y="0"/>
                    </a:cxn>
                    <a:cxn ang="0">
                      <a:pos x="15" y="22"/>
                    </a:cxn>
                    <a:cxn ang="0">
                      <a:pos x="30" y="4"/>
                    </a:cxn>
                    <a:cxn ang="0">
                      <a:pos x="0" y="0"/>
                    </a:cxn>
                  </a:cxnLst>
                  <a:rect l="0" t="0" r="r" b="b"/>
                  <a:pathLst>
                    <a:path w="31" h="23">
                      <a:moveTo>
                        <a:pt x="0" y="0"/>
                      </a:moveTo>
                      <a:lnTo>
                        <a:pt x="15" y="22"/>
                      </a:lnTo>
                      <a:lnTo>
                        <a:pt x="30" y="4"/>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8" name="Freeform 205"/>
                <p:cNvSpPr>
                  <a:spLocks/>
                </p:cNvSpPr>
                <p:nvPr/>
              </p:nvSpPr>
              <p:spPr bwMode="auto">
                <a:xfrm>
                  <a:off x="5484495" y="3618260"/>
                  <a:ext cx="47993" cy="39460"/>
                </a:xfrm>
                <a:custGeom>
                  <a:avLst/>
                  <a:gdLst/>
                  <a:ahLst/>
                  <a:cxnLst>
                    <a:cxn ang="0">
                      <a:pos x="0" y="14"/>
                    </a:cxn>
                    <a:cxn ang="0">
                      <a:pos x="24" y="0"/>
                    </a:cxn>
                    <a:cxn ang="0">
                      <a:pos x="30" y="24"/>
                    </a:cxn>
                    <a:cxn ang="0">
                      <a:pos x="0" y="14"/>
                    </a:cxn>
                  </a:cxnLst>
                  <a:rect l="0" t="0" r="r" b="b"/>
                  <a:pathLst>
                    <a:path w="31" h="25">
                      <a:moveTo>
                        <a:pt x="0" y="14"/>
                      </a:moveTo>
                      <a:lnTo>
                        <a:pt x="24" y="0"/>
                      </a:lnTo>
                      <a:lnTo>
                        <a:pt x="30" y="24"/>
                      </a:lnTo>
                      <a:lnTo>
                        <a:pt x="0" y="14"/>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9" name="Freeform 218"/>
                <p:cNvSpPr>
                  <a:spLocks/>
                </p:cNvSpPr>
                <p:nvPr/>
              </p:nvSpPr>
              <p:spPr bwMode="auto">
                <a:xfrm>
                  <a:off x="5590080" y="3723486"/>
                  <a:ext cx="36795" cy="42748"/>
                </a:xfrm>
                <a:custGeom>
                  <a:avLst/>
                  <a:gdLst/>
                  <a:ahLst/>
                  <a:cxnLst>
                    <a:cxn ang="0">
                      <a:pos x="0" y="21"/>
                    </a:cxn>
                    <a:cxn ang="0">
                      <a:pos x="12" y="26"/>
                    </a:cxn>
                    <a:cxn ang="0">
                      <a:pos x="22" y="24"/>
                    </a:cxn>
                    <a:cxn ang="0">
                      <a:pos x="12" y="0"/>
                    </a:cxn>
                    <a:cxn ang="0">
                      <a:pos x="0" y="21"/>
                    </a:cxn>
                  </a:cxnLst>
                  <a:rect l="0" t="0" r="r" b="b"/>
                  <a:pathLst>
                    <a:path w="23" h="27">
                      <a:moveTo>
                        <a:pt x="0" y="21"/>
                      </a:moveTo>
                      <a:lnTo>
                        <a:pt x="12" y="26"/>
                      </a:lnTo>
                      <a:lnTo>
                        <a:pt x="22" y="24"/>
                      </a:lnTo>
                      <a:lnTo>
                        <a:pt x="12" y="0"/>
                      </a:lnTo>
                      <a:lnTo>
                        <a:pt x="0" y="2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0" name="Freeform 239"/>
                <p:cNvSpPr>
                  <a:spLocks/>
                </p:cNvSpPr>
                <p:nvPr/>
              </p:nvSpPr>
              <p:spPr bwMode="auto">
                <a:xfrm>
                  <a:off x="5284524" y="3195712"/>
                  <a:ext cx="188773" cy="85496"/>
                </a:xfrm>
                <a:custGeom>
                  <a:avLst/>
                  <a:gdLst/>
                  <a:ahLst/>
                  <a:cxnLst>
                    <a:cxn ang="0">
                      <a:pos x="0" y="2"/>
                    </a:cxn>
                    <a:cxn ang="0">
                      <a:pos x="29" y="0"/>
                    </a:cxn>
                    <a:cxn ang="0">
                      <a:pos x="56" y="10"/>
                    </a:cxn>
                    <a:cxn ang="0">
                      <a:pos x="68" y="22"/>
                    </a:cxn>
                    <a:cxn ang="0">
                      <a:pos x="82" y="22"/>
                    </a:cxn>
                    <a:cxn ang="0">
                      <a:pos x="92" y="17"/>
                    </a:cxn>
                    <a:cxn ang="0">
                      <a:pos x="99" y="14"/>
                    </a:cxn>
                    <a:cxn ang="0">
                      <a:pos x="106" y="28"/>
                    </a:cxn>
                    <a:cxn ang="0">
                      <a:pos x="119" y="31"/>
                    </a:cxn>
                    <a:cxn ang="0">
                      <a:pos x="116" y="36"/>
                    </a:cxn>
                    <a:cxn ang="0">
                      <a:pos x="121" y="45"/>
                    </a:cxn>
                    <a:cxn ang="0">
                      <a:pos x="119" y="52"/>
                    </a:cxn>
                    <a:cxn ang="0">
                      <a:pos x="106" y="41"/>
                    </a:cxn>
                    <a:cxn ang="0">
                      <a:pos x="99" y="37"/>
                    </a:cxn>
                    <a:cxn ang="0">
                      <a:pos x="92" y="37"/>
                    </a:cxn>
                    <a:cxn ang="0">
                      <a:pos x="90" y="49"/>
                    </a:cxn>
                    <a:cxn ang="0">
                      <a:pos x="80" y="47"/>
                    </a:cxn>
                    <a:cxn ang="0">
                      <a:pos x="64" y="54"/>
                    </a:cxn>
                    <a:cxn ang="0">
                      <a:pos x="47" y="52"/>
                    </a:cxn>
                    <a:cxn ang="0">
                      <a:pos x="45" y="31"/>
                    </a:cxn>
                    <a:cxn ang="0">
                      <a:pos x="16" y="12"/>
                    </a:cxn>
                    <a:cxn ang="0">
                      <a:pos x="0" y="2"/>
                    </a:cxn>
                  </a:cxnLst>
                  <a:rect l="0" t="0" r="r" b="b"/>
                  <a:pathLst>
                    <a:path w="122" h="55">
                      <a:moveTo>
                        <a:pt x="0" y="2"/>
                      </a:moveTo>
                      <a:lnTo>
                        <a:pt x="29" y="0"/>
                      </a:lnTo>
                      <a:lnTo>
                        <a:pt x="56" y="10"/>
                      </a:lnTo>
                      <a:lnTo>
                        <a:pt x="68" y="22"/>
                      </a:lnTo>
                      <a:lnTo>
                        <a:pt x="82" y="22"/>
                      </a:lnTo>
                      <a:lnTo>
                        <a:pt x="92" y="17"/>
                      </a:lnTo>
                      <a:lnTo>
                        <a:pt x="99" y="14"/>
                      </a:lnTo>
                      <a:lnTo>
                        <a:pt x="106" y="28"/>
                      </a:lnTo>
                      <a:lnTo>
                        <a:pt x="119" y="31"/>
                      </a:lnTo>
                      <a:lnTo>
                        <a:pt x="116" y="36"/>
                      </a:lnTo>
                      <a:lnTo>
                        <a:pt x="121" y="45"/>
                      </a:lnTo>
                      <a:lnTo>
                        <a:pt x="119" y="52"/>
                      </a:lnTo>
                      <a:lnTo>
                        <a:pt x="106" y="41"/>
                      </a:lnTo>
                      <a:lnTo>
                        <a:pt x="99" y="37"/>
                      </a:lnTo>
                      <a:lnTo>
                        <a:pt x="92" y="37"/>
                      </a:lnTo>
                      <a:lnTo>
                        <a:pt x="90" y="49"/>
                      </a:lnTo>
                      <a:lnTo>
                        <a:pt x="80" y="47"/>
                      </a:lnTo>
                      <a:lnTo>
                        <a:pt x="64" y="54"/>
                      </a:lnTo>
                      <a:lnTo>
                        <a:pt x="47" y="52"/>
                      </a:lnTo>
                      <a:lnTo>
                        <a:pt x="45" y="31"/>
                      </a:lnTo>
                      <a:lnTo>
                        <a:pt x="16" y="12"/>
                      </a:lnTo>
                      <a:lnTo>
                        <a:pt x="0" y="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1" name="Freeform 240"/>
                <p:cNvSpPr>
                  <a:spLocks/>
                </p:cNvSpPr>
                <p:nvPr/>
              </p:nvSpPr>
              <p:spPr bwMode="auto">
                <a:xfrm>
                  <a:off x="5423704" y="3243393"/>
                  <a:ext cx="156777" cy="129888"/>
                </a:xfrm>
                <a:custGeom>
                  <a:avLst/>
                  <a:gdLst/>
                  <a:ahLst/>
                  <a:cxnLst>
                    <a:cxn ang="0">
                      <a:pos x="36" y="2"/>
                    </a:cxn>
                    <a:cxn ang="0">
                      <a:pos x="41" y="2"/>
                    </a:cxn>
                    <a:cxn ang="0">
                      <a:pos x="56" y="6"/>
                    </a:cxn>
                    <a:cxn ang="0">
                      <a:pos x="71" y="17"/>
                    </a:cxn>
                    <a:cxn ang="0">
                      <a:pos x="81" y="29"/>
                    </a:cxn>
                    <a:cxn ang="0">
                      <a:pos x="100" y="45"/>
                    </a:cxn>
                    <a:cxn ang="0">
                      <a:pos x="89" y="48"/>
                    </a:cxn>
                    <a:cxn ang="0">
                      <a:pos x="82" y="58"/>
                    </a:cxn>
                    <a:cxn ang="0">
                      <a:pos x="81" y="63"/>
                    </a:cxn>
                    <a:cxn ang="0">
                      <a:pos x="77" y="81"/>
                    </a:cxn>
                    <a:cxn ang="0">
                      <a:pos x="63" y="75"/>
                    </a:cxn>
                    <a:cxn ang="0">
                      <a:pos x="60" y="60"/>
                    </a:cxn>
                    <a:cxn ang="0">
                      <a:pos x="47" y="66"/>
                    </a:cxn>
                    <a:cxn ang="0">
                      <a:pos x="32" y="75"/>
                    </a:cxn>
                    <a:cxn ang="0">
                      <a:pos x="24" y="72"/>
                    </a:cxn>
                    <a:cxn ang="0">
                      <a:pos x="17" y="66"/>
                    </a:cxn>
                    <a:cxn ang="0">
                      <a:pos x="12" y="58"/>
                    </a:cxn>
                    <a:cxn ang="0">
                      <a:pos x="18" y="51"/>
                    </a:cxn>
                    <a:cxn ang="0">
                      <a:pos x="22" y="56"/>
                    </a:cxn>
                    <a:cxn ang="0">
                      <a:pos x="40" y="64"/>
                    </a:cxn>
                    <a:cxn ang="0">
                      <a:pos x="43" y="58"/>
                    </a:cxn>
                    <a:cxn ang="0">
                      <a:pos x="27" y="44"/>
                    </a:cxn>
                    <a:cxn ang="0">
                      <a:pos x="21" y="33"/>
                    </a:cxn>
                    <a:cxn ang="0">
                      <a:pos x="16" y="29"/>
                    </a:cxn>
                    <a:cxn ang="0">
                      <a:pos x="16" y="24"/>
                    </a:cxn>
                    <a:cxn ang="0">
                      <a:pos x="9" y="21"/>
                    </a:cxn>
                    <a:cxn ang="0">
                      <a:pos x="0" y="20"/>
                    </a:cxn>
                    <a:cxn ang="0">
                      <a:pos x="2" y="12"/>
                    </a:cxn>
                    <a:cxn ang="0">
                      <a:pos x="4" y="6"/>
                    </a:cxn>
                    <a:cxn ang="0">
                      <a:pos x="10" y="6"/>
                    </a:cxn>
                    <a:cxn ang="0">
                      <a:pos x="16" y="10"/>
                    </a:cxn>
                    <a:cxn ang="0">
                      <a:pos x="29" y="21"/>
                    </a:cxn>
                    <a:cxn ang="0">
                      <a:pos x="31" y="14"/>
                    </a:cxn>
                    <a:cxn ang="0">
                      <a:pos x="27" y="5"/>
                    </a:cxn>
                    <a:cxn ang="0">
                      <a:pos x="29" y="0"/>
                    </a:cxn>
                    <a:cxn ang="0">
                      <a:pos x="36" y="2"/>
                    </a:cxn>
                  </a:cxnLst>
                  <a:rect l="0" t="0" r="r" b="b"/>
                  <a:pathLst>
                    <a:path w="101" h="82">
                      <a:moveTo>
                        <a:pt x="36" y="2"/>
                      </a:moveTo>
                      <a:lnTo>
                        <a:pt x="41" y="2"/>
                      </a:lnTo>
                      <a:lnTo>
                        <a:pt x="56" y="6"/>
                      </a:lnTo>
                      <a:lnTo>
                        <a:pt x="71" y="17"/>
                      </a:lnTo>
                      <a:lnTo>
                        <a:pt x="81" y="29"/>
                      </a:lnTo>
                      <a:lnTo>
                        <a:pt x="100" y="45"/>
                      </a:lnTo>
                      <a:lnTo>
                        <a:pt x="89" y="48"/>
                      </a:lnTo>
                      <a:lnTo>
                        <a:pt x="82" y="58"/>
                      </a:lnTo>
                      <a:lnTo>
                        <a:pt x="81" y="63"/>
                      </a:lnTo>
                      <a:lnTo>
                        <a:pt x="77" y="81"/>
                      </a:lnTo>
                      <a:lnTo>
                        <a:pt x="63" y="75"/>
                      </a:lnTo>
                      <a:lnTo>
                        <a:pt x="60" y="60"/>
                      </a:lnTo>
                      <a:lnTo>
                        <a:pt x="47" y="66"/>
                      </a:lnTo>
                      <a:lnTo>
                        <a:pt x="32" y="75"/>
                      </a:lnTo>
                      <a:lnTo>
                        <a:pt x="24" y="72"/>
                      </a:lnTo>
                      <a:lnTo>
                        <a:pt x="17" y="66"/>
                      </a:lnTo>
                      <a:lnTo>
                        <a:pt x="12" y="58"/>
                      </a:lnTo>
                      <a:lnTo>
                        <a:pt x="18" y="51"/>
                      </a:lnTo>
                      <a:lnTo>
                        <a:pt x="22" y="56"/>
                      </a:lnTo>
                      <a:lnTo>
                        <a:pt x="40" y="64"/>
                      </a:lnTo>
                      <a:lnTo>
                        <a:pt x="43" y="58"/>
                      </a:lnTo>
                      <a:lnTo>
                        <a:pt x="27" y="44"/>
                      </a:lnTo>
                      <a:lnTo>
                        <a:pt x="21" y="33"/>
                      </a:lnTo>
                      <a:lnTo>
                        <a:pt x="16" y="29"/>
                      </a:lnTo>
                      <a:lnTo>
                        <a:pt x="16" y="24"/>
                      </a:lnTo>
                      <a:lnTo>
                        <a:pt x="9" y="21"/>
                      </a:lnTo>
                      <a:lnTo>
                        <a:pt x="0" y="20"/>
                      </a:lnTo>
                      <a:lnTo>
                        <a:pt x="2" y="12"/>
                      </a:lnTo>
                      <a:lnTo>
                        <a:pt x="4" y="6"/>
                      </a:lnTo>
                      <a:lnTo>
                        <a:pt x="10" y="6"/>
                      </a:lnTo>
                      <a:lnTo>
                        <a:pt x="16" y="10"/>
                      </a:lnTo>
                      <a:lnTo>
                        <a:pt x="29" y="21"/>
                      </a:lnTo>
                      <a:lnTo>
                        <a:pt x="31" y="14"/>
                      </a:lnTo>
                      <a:lnTo>
                        <a:pt x="27" y="5"/>
                      </a:lnTo>
                      <a:lnTo>
                        <a:pt x="29" y="0"/>
                      </a:lnTo>
                      <a:lnTo>
                        <a:pt x="36" y="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2" name="Freeform 241"/>
                <p:cNvSpPr>
                  <a:spLocks/>
                </p:cNvSpPr>
                <p:nvPr/>
              </p:nvSpPr>
              <p:spPr bwMode="auto">
                <a:xfrm>
                  <a:off x="5390109" y="3269699"/>
                  <a:ext cx="102385" cy="77275"/>
                </a:xfrm>
                <a:custGeom>
                  <a:avLst/>
                  <a:gdLst/>
                  <a:ahLst/>
                  <a:cxnLst>
                    <a:cxn ang="0">
                      <a:pos x="0" y="6"/>
                    </a:cxn>
                    <a:cxn ang="0">
                      <a:pos x="8" y="14"/>
                    </a:cxn>
                    <a:cxn ang="0">
                      <a:pos x="17" y="26"/>
                    </a:cxn>
                    <a:cxn ang="0">
                      <a:pos x="32" y="42"/>
                    </a:cxn>
                    <a:cxn ang="0">
                      <a:pos x="41" y="33"/>
                    </a:cxn>
                    <a:cxn ang="0">
                      <a:pos x="43" y="41"/>
                    </a:cxn>
                    <a:cxn ang="0">
                      <a:pos x="50" y="42"/>
                    </a:cxn>
                    <a:cxn ang="0">
                      <a:pos x="60" y="48"/>
                    </a:cxn>
                    <a:cxn ang="0">
                      <a:pos x="65" y="41"/>
                    </a:cxn>
                    <a:cxn ang="0">
                      <a:pos x="48" y="28"/>
                    </a:cxn>
                    <a:cxn ang="0">
                      <a:pos x="44" y="18"/>
                    </a:cxn>
                    <a:cxn ang="0">
                      <a:pos x="37" y="13"/>
                    </a:cxn>
                    <a:cxn ang="0">
                      <a:pos x="37" y="8"/>
                    </a:cxn>
                    <a:cxn ang="0">
                      <a:pos x="31" y="5"/>
                    </a:cxn>
                    <a:cxn ang="0">
                      <a:pos x="20" y="2"/>
                    </a:cxn>
                    <a:cxn ang="0">
                      <a:pos x="10" y="0"/>
                    </a:cxn>
                    <a:cxn ang="0">
                      <a:pos x="2" y="1"/>
                    </a:cxn>
                    <a:cxn ang="0">
                      <a:pos x="0" y="6"/>
                    </a:cxn>
                  </a:cxnLst>
                  <a:rect l="0" t="0" r="r" b="b"/>
                  <a:pathLst>
                    <a:path w="66" h="49">
                      <a:moveTo>
                        <a:pt x="0" y="6"/>
                      </a:moveTo>
                      <a:lnTo>
                        <a:pt x="8" y="14"/>
                      </a:lnTo>
                      <a:lnTo>
                        <a:pt x="17" y="26"/>
                      </a:lnTo>
                      <a:lnTo>
                        <a:pt x="32" y="42"/>
                      </a:lnTo>
                      <a:lnTo>
                        <a:pt x="41" y="33"/>
                      </a:lnTo>
                      <a:lnTo>
                        <a:pt x="43" y="41"/>
                      </a:lnTo>
                      <a:lnTo>
                        <a:pt x="50" y="42"/>
                      </a:lnTo>
                      <a:lnTo>
                        <a:pt x="60" y="48"/>
                      </a:lnTo>
                      <a:lnTo>
                        <a:pt x="65" y="41"/>
                      </a:lnTo>
                      <a:lnTo>
                        <a:pt x="48" y="28"/>
                      </a:lnTo>
                      <a:lnTo>
                        <a:pt x="44" y="18"/>
                      </a:lnTo>
                      <a:lnTo>
                        <a:pt x="37" y="13"/>
                      </a:lnTo>
                      <a:lnTo>
                        <a:pt x="37" y="8"/>
                      </a:lnTo>
                      <a:lnTo>
                        <a:pt x="31" y="5"/>
                      </a:lnTo>
                      <a:lnTo>
                        <a:pt x="20" y="2"/>
                      </a:lnTo>
                      <a:lnTo>
                        <a:pt x="10" y="0"/>
                      </a:lnTo>
                      <a:lnTo>
                        <a:pt x="2" y="1"/>
                      </a:lnTo>
                      <a:lnTo>
                        <a:pt x="0" y="6"/>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3" name="Freeform 242"/>
                <p:cNvSpPr>
                  <a:spLocks/>
                </p:cNvSpPr>
                <p:nvPr/>
              </p:nvSpPr>
              <p:spPr bwMode="auto">
                <a:xfrm>
                  <a:off x="5447700" y="2832354"/>
                  <a:ext cx="1057447" cy="460364"/>
                </a:xfrm>
                <a:custGeom>
                  <a:avLst/>
                  <a:gdLst/>
                  <a:ahLst/>
                  <a:cxnLst>
                    <a:cxn ang="0">
                      <a:pos x="648" y="119"/>
                    </a:cxn>
                    <a:cxn ang="0">
                      <a:pos x="580" y="113"/>
                    </a:cxn>
                    <a:cxn ang="0">
                      <a:pos x="555" y="90"/>
                    </a:cxn>
                    <a:cxn ang="0">
                      <a:pos x="522" y="94"/>
                    </a:cxn>
                    <a:cxn ang="0">
                      <a:pos x="491" y="83"/>
                    </a:cxn>
                    <a:cxn ang="0">
                      <a:pos x="434" y="48"/>
                    </a:cxn>
                    <a:cxn ang="0">
                      <a:pos x="364" y="35"/>
                    </a:cxn>
                    <a:cxn ang="0">
                      <a:pos x="314" y="21"/>
                    </a:cxn>
                    <a:cxn ang="0">
                      <a:pos x="266" y="10"/>
                    </a:cxn>
                    <a:cxn ang="0">
                      <a:pos x="220" y="24"/>
                    </a:cxn>
                    <a:cxn ang="0">
                      <a:pos x="167" y="24"/>
                    </a:cxn>
                    <a:cxn ang="0">
                      <a:pos x="167" y="57"/>
                    </a:cxn>
                    <a:cxn ang="0">
                      <a:pos x="187" y="74"/>
                    </a:cxn>
                    <a:cxn ang="0">
                      <a:pos x="187" y="95"/>
                    </a:cxn>
                    <a:cxn ang="0">
                      <a:pos x="167" y="98"/>
                    </a:cxn>
                    <a:cxn ang="0">
                      <a:pos x="136" y="86"/>
                    </a:cxn>
                    <a:cxn ang="0">
                      <a:pos x="117" y="90"/>
                    </a:cxn>
                    <a:cxn ang="0">
                      <a:pos x="93" y="82"/>
                    </a:cxn>
                    <a:cxn ang="0">
                      <a:pos x="35" y="80"/>
                    </a:cxn>
                    <a:cxn ang="0">
                      <a:pos x="22" y="92"/>
                    </a:cxn>
                    <a:cxn ang="0">
                      <a:pos x="21" y="109"/>
                    </a:cxn>
                    <a:cxn ang="0">
                      <a:pos x="2" y="101"/>
                    </a:cxn>
                    <a:cxn ang="0">
                      <a:pos x="0" y="133"/>
                    </a:cxn>
                    <a:cxn ang="0">
                      <a:pos x="8" y="154"/>
                    </a:cxn>
                    <a:cxn ang="0">
                      <a:pos x="29" y="153"/>
                    </a:cxn>
                    <a:cxn ang="0">
                      <a:pos x="51" y="187"/>
                    </a:cxn>
                    <a:cxn ang="0">
                      <a:pos x="124" y="173"/>
                    </a:cxn>
                    <a:cxn ang="0">
                      <a:pos x="117" y="208"/>
                    </a:cxn>
                    <a:cxn ang="0">
                      <a:pos x="81" y="226"/>
                    </a:cxn>
                    <a:cxn ang="0">
                      <a:pos x="121" y="260"/>
                    </a:cxn>
                    <a:cxn ang="0">
                      <a:pos x="149" y="264"/>
                    </a:cxn>
                    <a:cxn ang="0">
                      <a:pos x="172" y="269"/>
                    </a:cxn>
                    <a:cxn ang="0">
                      <a:pos x="171" y="203"/>
                    </a:cxn>
                    <a:cxn ang="0">
                      <a:pos x="199" y="183"/>
                    </a:cxn>
                    <a:cxn ang="0">
                      <a:pos x="210" y="173"/>
                    </a:cxn>
                    <a:cxn ang="0">
                      <a:pos x="224" y="180"/>
                    </a:cxn>
                    <a:cxn ang="0">
                      <a:pos x="232" y="185"/>
                    </a:cxn>
                    <a:cxn ang="0">
                      <a:pos x="249" y="212"/>
                    </a:cxn>
                    <a:cxn ang="0">
                      <a:pos x="264" y="230"/>
                    </a:cxn>
                    <a:cxn ang="0">
                      <a:pos x="305" y="230"/>
                    </a:cxn>
                    <a:cxn ang="0">
                      <a:pos x="320" y="276"/>
                    </a:cxn>
                    <a:cxn ang="0">
                      <a:pos x="336" y="291"/>
                    </a:cxn>
                    <a:cxn ang="0">
                      <a:pos x="376" y="284"/>
                    </a:cxn>
                    <a:cxn ang="0">
                      <a:pos x="422" y="284"/>
                    </a:cxn>
                    <a:cxn ang="0">
                      <a:pos x="420" y="265"/>
                    </a:cxn>
                    <a:cxn ang="0">
                      <a:pos x="428" y="254"/>
                    </a:cxn>
                    <a:cxn ang="0">
                      <a:pos x="457" y="258"/>
                    </a:cxn>
                    <a:cxn ang="0">
                      <a:pos x="498" y="249"/>
                    </a:cxn>
                    <a:cxn ang="0">
                      <a:pos x="567" y="262"/>
                    </a:cxn>
                    <a:cxn ang="0">
                      <a:pos x="567" y="220"/>
                    </a:cxn>
                    <a:cxn ang="0">
                      <a:pos x="618" y="173"/>
                    </a:cxn>
                  </a:cxnLst>
                  <a:rect l="0" t="0" r="r" b="b"/>
                  <a:pathLst>
                    <a:path w="683" h="292">
                      <a:moveTo>
                        <a:pt x="665" y="149"/>
                      </a:moveTo>
                      <a:lnTo>
                        <a:pt x="682" y="142"/>
                      </a:lnTo>
                      <a:lnTo>
                        <a:pt x="648" y="119"/>
                      </a:lnTo>
                      <a:lnTo>
                        <a:pt x="626" y="129"/>
                      </a:lnTo>
                      <a:lnTo>
                        <a:pt x="594" y="121"/>
                      </a:lnTo>
                      <a:lnTo>
                        <a:pt x="580" y="113"/>
                      </a:lnTo>
                      <a:lnTo>
                        <a:pt x="567" y="113"/>
                      </a:lnTo>
                      <a:lnTo>
                        <a:pt x="559" y="99"/>
                      </a:lnTo>
                      <a:lnTo>
                        <a:pt x="555" y="90"/>
                      </a:lnTo>
                      <a:lnTo>
                        <a:pt x="542" y="90"/>
                      </a:lnTo>
                      <a:lnTo>
                        <a:pt x="532" y="90"/>
                      </a:lnTo>
                      <a:lnTo>
                        <a:pt x="522" y="94"/>
                      </a:lnTo>
                      <a:lnTo>
                        <a:pt x="506" y="78"/>
                      </a:lnTo>
                      <a:lnTo>
                        <a:pt x="499" y="80"/>
                      </a:lnTo>
                      <a:lnTo>
                        <a:pt x="491" y="83"/>
                      </a:lnTo>
                      <a:lnTo>
                        <a:pt x="482" y="87"/>
                      </a:lnTo>
                      <a:lnTo>
                        <a:pt x="468" y="75"/>
                      </a:lnTo>
                      <a:lnTo>
                        <a:pt x="434" y="48"/>
                      </a:lnTo>
                      <a:lnTo>
                        <a:pt x="407" y="32"/>
                      </a:lnTo>
                      <a:lnTo>
                        <a:pt x="391" y="17"/>
                      </a:lnTo>
                      <a:lnTo>
                        <a:pt x="364" y="35"/>
                      </a:lnTo>
                      <a:lnTo>
                        <a:pt x="359" y="22"/>
                      </a:lnTo>
                      <a:lnTo>
                        <a:pt x="320" y="21"/>
                      </a:lnTo>
                      <a:lnTo>
                        <a:pt x="314" y="21"/>
                      </a:lnTo>
                      <a:lnTo>
                        <a:pt x="297" y="0"/>
                      </a:lnTo>
                      <a:lnTo>
                        <a:pt x="278" y="2"/>
                      </a:lnTo>
                      <a:lnTo>
                        <a:pt x="266" y="10"/>
                      </a:lnTo>
                      <a:lnTo>
                        <a:pt x="241" y="16"/>
                      </a:lnTo>
                      <a:lnTo>
                        <a:pt x="233" y="12"/>
                      </a:lnTo>
                      <a:lnTo>
                        <a:pt x="220" y="24"/>
                      </a:lnTo>
                      <a:lnTo>
                        <a:pt x="210" y="22"/>
                      </a:lnTo>
                      <a:lnTo>
                        <a:pt x="174" y="25"/>
                      </a:lnTo>
                      <a:lnTo>
                        <a:pt x="167" y="24"/>
                      </a:lnTo>
                      <a:lnTo>
                        <a:pt x="162" y="26"/>
                      </a:lnTo>
                      <a:lnTo>
                        <a:pt x="176" y="43"/>
                      </a:lnTo>
                      <a:lnTo>
                        <a:pt x="167" y="57"/>
                      </a:lnTo>
                      <a:lnTo>
                        <a:pt x="168" y="68"/>
                      </a:lnTo>
                      <a:lnTo>
                        <a:pt x="168" y="74"/>
                      </a:lnTo>
                      <a:lnTo>
                        <a:pt x="187" y="74"/>
                      </a:lnTo>
                      <a:lnTo>
                        <a:pt x="193" y="83"/>
                      </a:lnTo>
                      <a:lnTo>
                        <a:pt x="193" y="94"/>
                      </a:lnTo>
                      <a:lnTo>
                        <a:pt x="187" y="95"/>
                      </a:lnTo>
                      <a:lnTo>
                        <a:pt x="179" y="90"/>
                      </a:lnTo>
                      <a:lnTo>
                        <a:pt x="171" y="94"/>
                      </a:lnTo>
                      <a:lnTo>
                        <a:pt x="167" y="98"/>
                      </a:lnTo>
                      <a:lnTo>
                        <a:pt x="153" y="90"/>
                      </a:lnTo>
                      <a:lnTo>
                        <a:pt x="149" y="82"/>
                      </a:lnTo>
                      <a:lnTo>
                        <a:pt x="136" y="86"/>
                      </a:lnTo>
                      <a:lnTo>
                        <a:pt x="136" y="88"/>
                      </a:lnTo>
                      <a:lnTo>
                        <a:pt x="128" y="82"/>
                      </a:lnTo>
                      <a:lnTo>
                        <a:pt x="117" y="90"/>
                      </a:lnTo>
                      <a:lnTo>
                        <a:pt x="102" y="94"/>
                      </a:lnTo>
                      <a:lnTo>
                        <a:pt x="97" y="90"/>
                      </a:lnTo>
                      <a:lnTo>
                        <a:pt x="93" y="82"/>
                      </a:lnTo>
                      <a:lnTo>
                        <a:pt x="74" y="80"/>
                      </a:lnTo>
                      <a:lnTo>
                        <a:pt x="43" y="78"/>
                      </a:lnTo>
                      <a:lnTo>
                        <a:pt x="35" y="80"/>
                      </a:lnTo>
                      <a:lnTo>
                        <a:pt x="32" y="86"/>
                      </a:lnTo>
                      <a:lnTo>
                        <a:pt x="27" y="83"/>
                      </a:lnTo>
                      <a:lnTo>
                        <a:pt x="22" y="92"/>
                      </a:lnTo>
                      <a:lnTo>
                        <a:pt x="17" y="99"/>
                      </a:lnTo>
                      <a:lnTo>
                        <a:pt x="17" y="102"/>
                      </a:lnTo>
                      <a:lnTo>
                        <a:pt x="21" y="109"/>
                      </a:lnTo>
                      <a:lnTo>
                        <a:pt x="16" y="110"/>
                      </a:lnTo>
                      <a:lnTo>
                        <a:pt x="10" y="99"/>
                      </a:lnTo>
                      <a:lnTo>
                        <a:pt x="2" y="101"/>
                      </a:lnTo>
                      <a:lnTo>
                        <a:pt x="0" y="115"/>
                      </a:lnTo>
                      <a:lnTo>
                        <a:pt x="0" y="125"/>
                      </a:lnTo>
                      <a:lnTo>
                        <a:pt x="0" y="133"/>
                      </a:lnTo>
                      <a:lnTo>
                        <a:pt x="4" y="141"/>
                      </a:lnTo>
                      <a:lnTo>
                        <a:pt x="8" y="145"/>
                      </a:lnTo>
                      <a:lnTo>
                        <a:pt x="8" y="154"/>
                      </a:lnTo>
                      <a:lnTo>
                        <a:pt x="16" y="153"/>
                      </a:lnTo>
                      <a:lnTo>
                        <a:pt x="25" y="146"/>
                      </a:lnTo>
                      <a:lnTo>
                        <a:pt x="29" y="153"/>
                      </a:lnTo>
                      <a:lnTo>
                        <a:pt x="37" y="163"/>
                      </a:lnTo>
                      <a:lnTo>
                        <a:pt x="43" y="171"/>
                      </a:lnTo>
                      <a:lnTo>
                        <a:pt x="51" y="187"/>
                      </a:lnTo>
                      <a:lnTo>
                        <a:pt x="64" y="183"/>
                      </a:lnTo>
                      <a:lnTo>
                        <a:pt x="87" y="179"/>
                      </a:lnTo>
                      <a:lnTo>
                        <a:pt x="124" y="173"/>
                      </a:lnTo>
                      <a:lnTo>
                        <a:pt x="132" y="184"/>
                      </a:lnTo>
                      <a:lnTo>
                        <a:pt x="133" y="204"/>
                      </a:lnTo>
                      <a:lnTo>
                        <a:pt x="117" y="208"/>
                      </a:lnTo>
                      <a:lnTo>
                        <a:pt x="102" y="212"/>
                      </a:lnTo>
                      <a:lnTo>
                        <a:pt x="103" y="226"/>
                      </a:lnTo>
                      <a:lnTo>
                        <a:pt x="81" y="226"/>
                      </a:lnTo>
                      <a:lnTo>
                        <a:pt x="102" y="255"/>
                      </a:lnTo>
                      <a:lnTo>
                        <a:pt x="112" y="257"/>
                      </a:lnTo>
                      <a:lnTo>
                        <a:pt x="121" y="260"/>
                      </a:lnTo>
                      <a:lnTo>
                        <a:pt x="125" y="272"/>
                      </a:lnTo>
                      <a:lnTo>
                        <a:pt x="130" y="266"/>
                      </a:lnTo>
                      <a:lnTo>
                        <a:pt x="149" y="264"/>
                      </a:lnTo>
                      <a:lnTo>
                        <a:pt x="160" y="269"/>
                      </a:lnTo>
                      <a:lnTo>
                        <a:pt x="167" y="274"/>
                      </a:lnTo>
                      <a:lnTo>
                        <a:pt x="172" y="269"/>
                      </a:lnTo>
                      <a:lnTo>
                        <a:pt x="185" y="270"/>
                      </a:lnTo>
                      <a:lnTo>
                        <a:pt x="163" y="206"/>
                      </a:lnTo>
                      <a:lnTo>
                        <a:pt x="171" y="203"/>
                      </a:lnTo>
                      <a:lnTo>
                        <a:pt x="199" y="188"/>
                      </a:lnTo>
                      <a:lnTo>
                        <a:pt x="203" y="188"/>
                      </a:lnTo>
                      <a:lnTo>
                        <a:pt x="199" y="183"/>
                      </a:lnTo>
                      <a:lnTo>
                        <a:pt x="206" y="185"/>
                      </a:lnTo>
                      <a:lnTo>
                        <a:pt x="206" y="179"/>
                      </a:lnTo>
                      <a:lnTo>
                        <a:pt x="210" y="173"/>
                      </a:lnTo>
                      <a:lnTo>
                        <a:pt x="212" y="176"/>
                      </a:lnTo>
                      <a:lnTo>
                        <a:pt x="218" y="176"/>
                      </a:lnTo>
                      <a:lnTo>
                        <a:pt x="224" y="180"/>
                      </a:lnTo>
                      <a:lnTo>
                        <a:pt x="232" y="172"/>
                      </a:lnTo>
                      <a:lnTo>
                        <a:pt x="237" y="173"/>
                      </a:lnTo>
                      <a:lnTo>
                        <a:pt x="232" y="185"/>
                      </a:lnTo>
                      <a:lnTo>
                        <a:pt x="236" y="200"/>
                      </a:lnTo>
                      <a:lnTo>
                        <a:pt x="249" y="210"/>
                      </a:lnTo>
                      <a:lnTo>
                        <a:pt x="249" y="212"/>
                      </a:lnTo>
                      <a:lnTo>
                        <a:pt x="245" y="219"/>
                      </a:lnTo>
                      <a:lnTo>
                        <a:pt x="247" y="223"/>
                      </a:lnTo>
                      <a:lnTo>
                        <a:pt x="264" y="230"/>
                      </a:lnTo>
                      <a:lnTo>
                        <a:pt x="270" y="239"/>
                      </a:lnTo>
                      <a:lnTo>
                        <a:pt x="286" y="234"/>
                      </a:lnTo>
                      <a:lnTo>
                        <a:pt x="305" y="230"/>
                      </a:lnTo>
                      <a:lnTo>
                        <a:pt x="320" y="258"/>
                      </a:lnTo>
                      <a:lnTo>
                        <a:pt x="325" y="272"/>
                      </a:lnTo>
                      <a:lnTo>
                        <a:pt x="320" y="276"/>
                      </a:lnTo>
                      <a:lnTo>
                        <a:pt x="317" y="280"/>
                      </a:lnTo>
                      <a:lnTo>
                        <a:pt x="332" y="285"/>
                      </a:lnTo>
                      <a:lnTo>
                        <a:pt x="336" y="291"/>
                      </a:lnTo>
                      <a:lnTo>
                        <a:pt x="356" y="285"/>
                      </a:lnTo>
                      <a:lnTo>
                        <a:pt x="363" y="291"/>
                      </a:lnTo>
                      <a:lnTo>
                        <a:pt x="376" y="284"/>
                      </a:lnTo>
                      <a:lnTo>
                        <a:pt x="386" y="282"/>
                      </a:lnTo>
                      <a:lnTo>
                        <a:pt x="397" y="284"/>
                      </a:lnTo>
                      <a:lnTo>
                        <a:pt x="422" y="284"/>
                      </a:lnTo>
                      <a:lnTo>
                        <a:pt x="415" y="278"/>
                      </a:lnTo>
                      <a:lnTo>
                        <a:pt x="415" y="270"/>
                      </a:lnTo>
                      <a:lnTo>
                        <a:pt x="420" y="265"/>
                      </a:lnTo>
                      <a:lnTo>
                        <a:pt x="420" y="260"/>
                      </a:lnTo>
                      <a:lnTo>
                        <a:pt x="411" y="255"/>
                      </a:lnTo>
                      <a:lnTo>
                        <a:pt x="428" y="254"/>
                      </a:lnTo>
                      <a:lnTo>
                        <a:pt x="442" y="255"/>
                      </a:lnTo>
                      <a:lnTo>
                        <a:pt x="445" y="260"/>
                      </a:lnTo>
                      <a:lnTo>
                        <a:pt x="457" y="258"/>
                      </a:lnTo>
                      <a:lnTo>
                        <a:pt x="449" y="246"/>
                      </a:lnTo>
                      <a:lnTo>
                        <a:pt x="457" y="243"/>
                      </a:lnTo>
                      <a:lnTo>
                        <a:pt x="498" y="249"/>
                      </a:lnTo>
                      <a:lnTo>
                        <a:pt x="530" y="251"/>
                      </a:lnTo>
                      <a:lnTo>
                        <a:pt x="555" y="262"/>
                      </a:lnTo>
                      <a:lnTo>
                        <a:pt x="567" y="262"/>
                      </a:lnTo>
                      <a:lnTo>
                        <a:pt x="571" y="274"/>
                      </a:lnTo>
                      <a:lnTo>
                        <a:pt x="580" y="249"/>
                      </a:lnTo>
                      <a:lnTo>
                        <a:pt x="567" y="220"/>
                      </a:lnTo>
                      <a:lnTo>
                        <a:pt x="607" y="212"/>
                      </a:lnTo>
                      <a:lnTo>
                        <a:pt x="611" y="196"/>
                      </a:lnTo>
                      <a:lnTo>
                        <a:pt x="618" y="173"/>
                      </a:lnTo>
                      <a:lnTo>
                        <a:pt x="659" y="176"/>
                      </a:lnTo>
                      <a:lnTo>
                        <a:pt x="665" y="14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4" name="Freeform 243"/>
                <p:cNvSpPr>
                  <a:spLocks/>
                </p:cNvSpPr>
                <p:nvPr/>
              </p:nvSpPr>
              <p:spPr bwMode="auto">
                <a:xfrm>
                  <a:off x="5700464" y="3129946"/>
                  <a:ext cx="463933" cy="284439"/>
                </a:xfrm>
                <a:custGeom>
                  <a:avLst/>
                  <a:gdLst/>
                  <a:ahLst/>
                  <a:cxnLst>
                    <a:cxn ang="0">
                      <a:pos x="28" y="80"/>
                    </a:cxn>
                    <a:cxn ang="0">
                      <a:pos x="33" y="67"/>
                    </a:cxn>
                    <a:cxn ang="0">
                      <a:pos x="40" y="60"/>
                    </a:cxn>
                    <a:cxn ang="0">
                      <a:pos x="54" y="63"/>
                    </a:cxn>
                    <a:cxn ang="0">
                      <a:pos x="69" y="67"/>
                    </a:cxn>
                    <a:cxn ang="0">
                      <a:pos x="73" y="71"/>
                    </a:cxn>
                    <a:cxn ang="0">
                      <a:pos x="82" y="80"/>
                    </a:cxn>
                    <a:cxn ang="0">
                      <a:pos x="89" y="100"/>
                    </a:cxn>
                    <a:cxn ang="0">
                      <a:pos x="100" y="99"/>
                    </a:cxn>
                    <a:cxn ang="0">
                      <a:pos x="116" y="100"/>
                    </a:cxn>
                    <a:cxn ang="0">
                      <a:pos x="139" y="125"/>
                    </a:cxn>
                    <a:cxn ang="0">
                      <a:pos x="165" y="139"/>
                    </a:cxn>
                    <a:cxn ang="0">
                      <a:pos x="189" y="154"/>
                    </a:cxn>
                    <a:cxn ang="0">
                      <a:pos x="198" y="179"/>
                    </a:cxn>
                    <a:cxn ang="0">
                      <a:pos x="213" y="160"/>
                    </a:cxn>
                    <a:cxn ang="0">
                      <a:pos x="215" y="141"/>
                    </a:cxn>
                    <a:cxn ang="0">
                      <a:pos x="207" y="114"/>
                    </a:cxn>
                    <a:cxn ang="0">
                      <a:pos x="225" y="107"/>
                    </a:cxn>
                    <a:cxn ang="0">
                      <a:pos x="251" y="113"/>
                    </a:cxn>
                    <a:cxn ang="0">
                      <a:pos x="292" y="110"/>
                    </a:cxn>
                    <a:cxn ang="0">
                      <a:pos x="292" y="95"/>
                    </a:cxn>
                    <a:cxn ang="0">
                      <a:pos x="243" y="95"/>
                    </a:cxn>
                    <a:cxn ang="0">
                      <a:pos x="219" y="92"/>
                    </a:cxn>
                    <a:cxn ang="0">
                      <a:pos x="197" y="100"/>
                    </a:cxn>
                    <a:cxn ang="0">
                      <a:pos x="182" y="99"/>
                    </a:cxn>
                    <a:cxn ang="0">
                      <a:pos x="171" y="100"/>
                    </a:cxn>
                    <a:cxn ang="0">
                      <a:pos x="156" y="92"/>
                    </a:cxn>
                    <a:cxn ang="0">
                      <a:pos x="156" y="87"/>
                    </a:cxn>
                    <a:cxn ang="0">
                      <a:pos x="154" y="65"/>
                    </a:cxn>
                    <a:cxn ang="0">
                      <a:pos x="106" y="49"/>
                    </a:cxn>
                    <a:cxn ang="0">
                      <a:pos x="83" y="34"/>
                    </a:cxn>
                    <a:cxn ang="0">
                      <a:pos x="54" y="41"/>
                    </a:cxn>
                    <a:cxn ang="0">
                      <a:pos x="35" y="18"/>
                    </a:cxn>
                    <a:cxn ang="0">
                      <a:pos x="36" y="0"/>
                    </a:cxn>
                    <a:cxn ang="0">
                      <a:pos x="21" y="82"/>
                    </a:cxn>
                  </a:cxnLst>
                  <a:rect l="0" t="0" r="r" b="b"/>
                  <a:pathLst>
                    <a:path w="300" h="180">
                      <a:moveTo>
                        <a:pt x="21" y="82"/>
                      </a:moveTo>
                      <a:lnTo>
                        <a:pt x="28" y="80"/>
                      </a:lnTo>
                      <a:lnTo>
                        <a:pt x="31" y="72"/>
                      </a:lnTo>
                      <a:lnTo>
                        <a:pt x="33" y="67"/>
                      </a:lnTo>
                      <a:lnTo>
                        <a:pt x="43" y="69"/>
                      </a:lnTo>
                      <a:lnTo>
                        <a:pt x="40" y="60"/>
                      </a:lnTo>
                      <a:lnTo>
                        <a:pt x="48" y="57"/>
                      </a:lnTo>
                      <a:lnTo>
                        <a:pt x="54" y="63"/>
                      </a:lnTo>
                      <a:lnTo>
                        <a:pt x="60" y="63"/>
                      </a:lnTo>
                      <a:lnTo>
                        <a:pt x="69" y="67"/>
                      </a:lnTo>
                      <a:lnTo>
                        <a:pt x="73" y="69"/>
                      </a:lnTo>
                      <a:lnTo>
                        <a:pt x="73" y="71"/>
                      </a:lnTo>
                      <a:lnTo>
                        <a:pt x="73" y="78"/>
                      </a:lnTo>
                      <a:lnTo>
                        <a:pt x="82" y="80"/>
                      </a:lnTo>
                      <a:lnTo>
                        <a:pt x="82" y="88"/>
                      </a:lnTo>
                      <a:lnTo>
                        <a:pt x="89" y="100"/>
                      </a:lnTo>
                      <a:lnTo>
                        <a:pt x="96" y="102"/>
                      </a:lnTo>
                      <a:lnTo>
                        <a:pt x="100" y="99"/>
                      </a:lnTo>
                      <a:lnTo>
                        <a:pt x="108" y="94"/>
                      </a:lnTo>
                      <a:lnTo>
                        <a:pt x="116" y="100"/>
                      </a:lnTo>
                      <a:lnTo>
                        <a:pt x="125" y="110"/>
                      </a:lnTo>
                      <a:lnTo>
                        <a:pt x="139" y="125"/>
                      </a:lnTo>
                      <a:lnTo>
                        <a:pt x="165" y="130"/>
                      </a:lnTo>
                      <a:lnTo>
                        <a:pt x="165" y="139"/>
                      </a:lnTo>
                      <a:lnTo>
                        <a:pt x="181" y="145"/>
                      </a:lnTo>
                      <a:lnTo>
                        <a:pt x="189" y="154"/>
                      </a:lnTo>
                      <a:lnTo>
                        <a:pt x="184" y="179"/>
                      </a:lnTo>
                      <a:lnTo>
                        <a:pt x="198" y="179"/>
                      </a:lnTo>
                      <a:lnTo>
                        <a:pt x="208" y="166"/>
                      </a:lnTo>
                      <a:lnTo>
                        <a:pt x="213" y="160"/>
                      </a:lnTo>
                      <a:lnTo>
                        <a:pt x="217" y="153"/>
                      </a:lnTo>
                      <a:lnTo>
                        <a:pt x="215" y="141"/>
                      </a:lnTo>
                      <a:lnTo>
                        <a:pt x="204" y="135"/>
                      </a:lnTo>
                      <a:lnTo>
                        <a:pt x="207" y="114"/>
                      </a:lnTo>
                      <a:lnTo>
                        <a:pt x="217" y="104"/>
                      </a:lnTo>
                      <a:lnTo>
                        <a:pt x="225" y="107"/>
                      </a:lnTo>
                      <a:lnTo>
                        <a:pt x="247" y="103"/>
                      </a:lnTo>
                      <a:lnTo>
                        <a:pt x="251" y="113"/>
                      </a:lnTo>
                      <a:lnTo>
                        <a:pt x="263" y="113"/>
                      </a:lnTo>
                      <a:lnTo>
                        <a:pt x="292" y="110"/>
                      </a:lnTo>
                      <a:lnTo>
                        <a:pt x="299" y="100"/>
                      </a:lnTo>
                      <a:lnTo>
                        <a:pt x="292" y="95"/>
                      </a:lnTo>
                      <a:lnTo>
                        <a:pt x="274" y="95"/>
                      </a:lnTo>
                      <a:lnTo>
                        <a:pt x="243" y="95"/>
                      </a:lnTo>
                      <a:lnTo>
                        <a:pt x="231" y="95"/>
                      </a:lnTo>
                      <a:lnTo>
                        <a:pt x="219" y="92"/>
                      </a:lnTo>
                      <a:lnTo>
                        <a:pt x="200" y="102"/>
                      </a:lnTo>
                      <a:lnTo>
                        <a:pt x="197" y="100"/>
                      </a:lnTo>
                      <a:lnTo>
                        <a:pt x="193" y="96"/>
                      </a:lnTo>
                      <a:lnTo>
                        <a:pt x="182" y="99"/>
                      </a:lnTo>
                      <a:lnTo>
                        <a:pt x="173" y="102"/>
                      </a:lnTo>
                      <a:lnTo>
                        <a:pt x="171" y="100"/>
                      </a:lnTo>
                      <a:lnTo>
                        <a:pt x="169" y="96"/>
                      </a:lnTo>
                      <a:lnTo>
                        <a:pt x="156" y="92"/>
                      </a:lnTo>
                      <a:lnTo>
                        <a:pt x="154" y="91"/>
                      </a:lnTo>
                      <a:lnTo>
                        <a:pt x="156" y="87"/>
                      </a:lnTo>
                      <a:lnTo>
                        <a:pt x="162" y="83"/>
                      </a:lnTo>
                      <a:lnTo>
                        <a:pt x="154" y="65"/>
                      </a:lnTo>
                      <a:lnTo>
                        <a:pt x="142" y="41"/>
                      </a:lnTo>
                      <a:lnTo>
                        <a:pt x="106" y="49"/>
                      </a:lnTo>
                      <a:lnTo>
                        <a:pt x="100" y="41"/>
                      </a:lnTo>
                      <a:lnTo>
                        <a:pt x="83" y="34"/>
                      </a:lnTo>
                      <a:lnTo>
                        <a:pt x="69" y="44"/>
                      </a:lnTo>
                      <a:lnTo>
                        <a:pt x="54" y="41"/>
                      </a:lnTo>
                      <a:lnTo>
                        <a:pt x="37" y="30"/>
                      </a:lnTo>
                      <a:lnTo>
                        <a:pt x="35" y="18"/>
                      </a:lnTo>
                      <a:lnTo>
                        <a:pt x="36" y="9"/>
                      </a:lnTo>
                      <a:lnTo>
                        <a:pt x="36" y="0"/>
                      </a:lnTo>
                      <a:lnTo>
                        <a:pt x="0" y="18"/>
                      </a:lnTo>
                      <a:lnTo>
                        <a:pt x="21" y="8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5" name="Freeform 244"/>
                <p:cNvSpPr>
                  <a:spLocks/>
                </p:cNvSpPr>
                <p:nvPr/>
              </p:nvSpPr>
              <p:spPr bwMode="auto">
                <a:xfrm>
                  <a:off x="5639672" y="3222018"/>
                  <a:ext cx="355149" cy="248268"/>
                </a:xfrm>
                <a:custGeom>
                  <a:avLst/>
                  <a:gdLst/>
                  <a:ahLst/>
                  <a:cxnLst>
                    <a:cxn ang="0">
                      <a:pos x="0" y="22"/>
                    </a:cxn>
                    <a:cxn ang="0">
                      <a:pos x="1" y="42"/>
                    </a:cxn>
                    <a:cxn ang="0">
                      <a:pos x="14" y="30"/>
                    </a:cxn>
                    <a:cxn ang="0">
                      <a:pos x="31" y="45"/>
                    </a:cxn>
                    <a:cxn ang="0">
                      <a:pos x="24" y="56"/>
                    </a:cxn>
                    <a:cxn ang="0">
                      <a:pos x="2" y="46"/>
                    </a:cxn>
                    <a:cxn ang="0">
                      <a:pos x="1" y="60"/>
                    </a:cxn>
                    <a:cxn ang="0">
                      <a:pos x="2" y="68"/>
                    </a:cxn>
                    <a:cxn ang="0">
                      <a:pos x="14" y="71"/>
                    </a:cxn>
                    <a:cxn ang="0">
                      <a:pos x="9" y="79"/>
                    </a:cxn>
                    <a:cxn ang="0">
                      <a:pos x="18" y="85"/>
                    </a:cxn>
                    <a:cxn ang="0">
                      <a:pos x="18" y="114"/>
                    </a:cxn>
                    <a:cxn ang="0">
                      <a:pos x="49" y="106"/>
                    </a:cxn>
                    <a:cxn ang="0">
                      <a:pos x="67" y="97"/>
                    </a:cxn>
                    <a:cxn ang="0">
                      <a:pos x="107" y="116"/>
                    </a:cxn>
                    <a:cxn ang="0">
                      <a:pos x="133" y="127"/>
                    </a:cxn>
                    <a:cxn ang="0">
                      <a:pos x="137" y="132"/>
                    </a:cxn>
                    <a:cxn ang="0">
                      <a:pos x="140" y="146"/>
                    </a:cxn>
                    <a:cxn ang="0">
                      <a:pos x="164" y="157"/>
                    </a:cxn>
                    <a:cxn ang="0">
                      <a:pos x="199" y="119"/>
                    </a:cxn>
                    <a:cxn ang="0">
                      <a:pos x="222" y="119"/>
                    </a:cxn>
                    <a:cxn ang="0">
                      <a:pos x="225" y="103"/>
                    </a:cxn>
                    <a:cxn ang="0">
                      <a:pos x="228" y="96"/>
                    </a:cxn>
                    <a:cxn ang="0">
                      <a:pos x="221" y="87"/>
                    </a:cxn>
                    <a:cxn ang="0">
                      <a:pos x="203" y="80"/>
                    </a:cxn>
                    <a:cxn ang="0">
                      <a:pos x="202" y="72"/>
                    </a:cxn>
                    <a:cxn ang="0">
                      <a:pos x="178" y="67"/>
                    </a:cxn>
                    <a:cxn ang="0">
                      <a:pos x="164" y="52"/>
                    </a:cxn>
                    <a:cxn ang="0">
                      <a:pos x="159" y="44"/>
                    </a:cxn>
                    <a:cxn ang="0">
                      <a:pos x="147" y="36"/>
                    </a:cxn>
                    <a:cxn ang="0">
                      <a:pos x="140" y="40"/>
                    </a:cxn>
                    <a:cxn ang="0">
                      <a:pos x="134" y="44"/>
                    </a:cxn>
                    <a:cxn ang="0">
                      <a:pos x="128" y="42"/>
                    </a:cxn>
                    <a:cxn ang="0">
                      <a:pos x="121" y="30"/>
                    </a:cxn>
                    <a:cxn ang="0">
                      <a:pos x="120" y="22"/>
                    </a:cxn>
                    <a:cxn ang="0">
                      <a:pos x="111" y="20"/>
                    </a:cxn>
                    <a:cxn ang="0">
                      <a:pos x="110" y="12"/>
                    </a:cxn>
                    <a:cxn ang="0">
                      <a:pos x="99" y="5"/>
                    </a:cxn>
                    <a:cxn ang="0">
                      <a:pos x="93" y="5"/>
                    </a:cxn>
                    <a:cxn ang="0">
                      <a:pos x="87" y="0"/>
                    </a:cxn>
                    <a:cxn ang="0">
                      <a:pos x="79" y="2"/>
                    </a:cxn>
                    <a:cxn ang="0">
                      <a:pos x="82" y="12"/>
                    </a:cxn>
                    <a:cxn ang="0">
                      <a:pos x="78" y="10"/>
                    </a:cxn>
                    <a:cxn ang="0">
                      <a:pos x="72" y="9"/>
                    </a:cxn>
                    <a:cxn ang="0">
                      <a:pos x="67" y="22"/>
                    </a:cxn>
                    <a:cxn ang="0">
                      <a:pos x="59" y="24"/>
                    </a:cxn>
                    <a:cxn ang="0">
                      <a:pos x="49" y="21"/>
                    </a:cxn>
                    <a:cxn ang="0">
                      <a:pos x="43" y="28"/>
                    </a:cxn>
                    <a:cxn ang="0">
                      <a:pos x="36" y="22"/>
                    </a:cxn>
                    <a:cxn ang="0">
                      <a:pos x="25" y="16"/>
                    </a:cxn>
                    <a:cxn ang="0">
                      <a:pos x="0" y="22"/>
                    </a:cxn>
                  </a:cxnLst>
                  <a:rect l="0" t="0" r="r" b="b"/>
                  <a:pathLst>
                    <a:path w="229" h="158">
                      <a:moveTo>
                        <a:pt x="0" y="22"/>
                      </a:moveTo>
                      <a:lnTo>
                        <a:pt x="1" y="42"/>
                      </a:lnTo>
                      <a:lnTo>
                        <a:pt x="14" y="30"/>
                      </a:lnTo>
                      <a:lnTo>
                        <a:pt x="31" y="45"/>
                      </a:lnTo>
                      <a:lnTo>
                        <a:pt x="24" y="56"/>
                      </a:lnTo>
                      <a:lnTo>
                        <a:pt x="2" y="46"/>
                      </a:lnTo>
                      <a:lnTo>
                        <a:pt x="1" y="60"/>
                      </a:lnTo>
                      <a:lnTo>
                        <a:pt x="2" y="68"/>
                      </a:lnTo>
                      <a:lnTo>
                        <a:pt x="14" y="71"/>
                      </a:lnTo>
                      <a:lnTo>
                        <a:pt x="9" y="79"/>
                      </a:lnTo>
                      <a:lnTo>
                        <a:pt x="18" y="85"/>
                      </a:lnTo>
                      <a:lnTo>
                        <a:pt x="18" y="114"/>
                      </a:lnTo>
                      <a:lnTo>
                        <a:pt x="49" y="106"/>
                      </a:lnTo>
                      <a:lnTo>
                        <a:pt x="67" y="97"/>
                      </a:lnTo>
                      <a:lnTo>
                        <a:pt x="107" y="116"/>
                      </a:lnTo>
                      <a:lnTo>
                        <a:pt x="133" y="127"/>
                      </a:lnTo>
                      <a:lnTo>
                        <a:pt x="137" y="132"/>
                      </a:lnTo>
                      <a:lnTo>
                        <a:pt x="140" y="146"/>
                      </a:lnTo>
                      <a:lnTo>
                        <a:pt x="164" y="157"/>
                      </a:lnTo>
                      <a:lnTo>
                        <a:pt x="199" y="119"/>
                      </a:lnTo>
                      <a:lnTo>
                        <a:pt x="222" y="119"/>
                      </a:lnTo>
                      <a:lnTo>
                        <a:pt x="225" y="103"/>
                      </a:lnTo>
                      <a:lnTo>
                        <a:pt x="228" y="96"/>
                      </a:lnTo>
                      <a:lnTo>
                        <a:pt x="221" y="87"/>
                      </a:lnTo>
                      <a:lnTo>
                        <a:pt x="203" y="80"/>
                      </a:lnTo>
                      <a:lnTo>
                        <a:pt x="202" y="72"/>
                      </a:lnTo>
                      <a:lnTo>
                        <a:pt x="178" y="67"/>
                      </a:lnTo>
                      <a:lnTo>
                        <a:pt x="164" y="52"/>
                      </a:lnTo>
                      <a:lnTo>
                        <a:pt x="159" y="44"/>
                      </a:lnTo>
                      <a:lnTo>
                        <a:pt x="147" y="36"/>
                      </a:lnTo>
                      <a:lnTo>
                        <a:pt x="140" y="40"/>
                      </a:lnTo>
                      <a:lnTo>
                        <a:pt x="134" y="44"/>
                      </a:lnTo>
                      <a:lnTo>
                        <a:pt x="128" y="42"/>
                      </a:lnTo>
                      <a:lnTo>
                        <a:pt x="121" y="30"/>
                      </a:lnTo>
                      <a:lnTo>
                        <a:pt x="120" y="22"/>
                      </a:lnTo>
                      <a:lnTo>
                        <a:pt x="111" y="20"/>
                      </a:lnTo>
                      <a:lnTo>
                        <a:pt x="110" y="12"/>
                      </a:lnTo>
                      <a:lnTo>
                        <a:pt x="99" y="5"/>
                      </a:lnTo>
                      <a:lnTo>
                        <a:pt x="93" y="5"/>
                      </a:lnTo>
                      <a:lnTo>
                        <a:pt x="87" y="0"/>
                      </a:lnTo>
                      <a:lnTo>
                        <a:pt x="79" y="2"/>
                      </a:lnTo>
                      <a:lnTo>
                        <a:pt x="82" y="12"/>
                      </a:lnTo>
                      <a:lnTo>
                        <a:pt x="78" y="10"/>
                      </a:lnTo>
                      <a:lnTo>
                        <a:pt x="72" y="9"/>
                      </a:lnTo>
                      <a:lnTo>
                        <a:pt x="67" y="22"/>
                      </a:lnTo>
                      <a:lnTo>
                        <a:pt x="59" y="24"/>
                      </a:lnTo>
                      <a:lnTo>
                        <a:pt x="49" y="21"/>
                      </a:lnTo>
                      <a:lnTo>
                        <a:pt x="43" y="28"/>
                      </a:lnTo>
                      <a:lnTo>
                        <a:pt x="36" y="22"/>
                      </a:lnTo>
                      <a:lnTo>
                        <a:pt x="25" y="16"/>
                      </a:lnTo>
                      <a:lnTo>
                        <a:pt x="0" y="22"/>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6" name="Freeform 245"/>
                <p:cNvSpPr>
                  <a:spLocks/>
                </p:cNvSpPr>
                <p:nvPr/>
              </p:nvSpPr>
              <p:spPr bwMode="auto">
                <a:xfrm>
                  <a:off x="6038015" y="3217086"/>
                  <a:ext cx="294357" cy="128244"/>
                </a:xfrm>
                <a:custGeom>
                  <a:avLst/>
                  <a:gdLst/>
                  <a:ahLst/>
                  <a:cxnLst>
                    <a:cxn ang="0">
                      <a:pos x="47" y="58"/>
                    </a:cxn>
                    <a:cxn ang="0">
                      <a:pos x="33" y="58"/>
                    </a:cxn>
                    <a:cxn ang="0">
                      <a:pos x="6" y="60"/>
                    </a:cxn>
                    <a:cxn ang="0">
                      <a:pos x="0" y="70"/>
                    </a:cxn>
                    <a:cxn ang="0">
                      <a:pos x="6" y="74"/>
                    </a:cxn>
                    <a:cxn ang="0">
                      <a:pos x="12" y="76"/>
                    </a:cxn>
                    <a:cxn ang="0">
                      <a:pos x="49" y="75"/>
                    </a:cxn>
                    <a:cxn ang="0">
                      <a:pos x="75" y="75"/>
                    </a:cxn>
                    <a:cxn ang="0">
                      <a:pos x="87" y="81"/>
                    </a:cxn>
                    <a:cxn ang="0">
                      <a:pos x="91" y="71"/>
                    </a:cxn>
                    <a:cxn ang="0">
                      <a:pos x="102" y="70"/>
                    </a:cxn>
                    <a:cxn ang="0">
                      <a:pos x="117" y="66"/>
                    </a:cxn>
                    <a:cxn ang="0">
                      <a:pos x="130" y="63"/>
                    </a:cxn>
                    <a:cxn ang="0">
                      <a:pos x="155" y="49"/>
                    </a:cxn>
                    <a:cxn ang="0">
                      <a:pos x="180" y="37"/>
                    </a:cxn>
                    <a:cxn ang="0">
                      <a:pos x="189" y="31"/>
                    </a:cxn>
                    <a:cxn ang="0">
                      <a:pos x="186" y="18"/>
                    </a:cxn>
                    <a:cxn ang="0">
                      <a:pos x="174" y="18"/>
                    </a:cxn>
                    <a:cxn ang="0">
                      <a:pos x="162" y="13"/>
                    </a:cxn>
                    <a:cxn ang="0">
                      <a:pos x="148" y="8"/>
                    </a:cxn>
                    <a:cxn ang="0">
                      <a:pos x="117" y="5"/>
                    </a:cxn>
                    <a:cxn ang="0">
                      <a:pos x="76" y="0"/>
                    </a:cxn>
                    <a:cxn ang="0">
                      <a:pos x="68" y="2"/>
                    </a:cxn>
                    <a:cxn ang="0">
                      <a:pos x="71" y="8"/>
                    </a:cxn>
                    <a:cxn ang="0">
                      <a:pos x="76" y="14"/>
                    </a:cxn>
                    <a:cxn ang="0">
                      <a:pos x="64" y="16"/>
                    </a:cxn>
                    <a:cxn ang="0">
                      <a:pos x="62" y="12"/>
                    </a:cxn>
                    <a:cxn ang="0">
                      <a:pos x="48" y="10"/>
                    </a:cxn>
                    <a:cxn ang="0">
                      <a:pos x="31" y="12"/>
                    </a:cxn>
                    <a:cxn ang="0">
                      <a:pos x="39" y="16"/>
                    </a:cxn>
                    <a:cxn ang="0">
                      <a:pos x="40" y="21"/>
                    </a:cxn>
                    <a:cxn ang="0">
                      <a:pos x="35" y="27"/>
                    </a:cxn>
                    <a:cxn ang="0">
                      <a:pos x="35" y="35"/>
                    </a:cxn>
                    <a:cxn ang="0">
                      <a:pos x="41" y="40"/>
                    </a:cxn>
                    <a:cxn ang="0">
                      <a:pos x="64" y="40"/>
                    </a:cxn>
                    <a:cxn ang="0">
                      <a:pos x="72" y="40"/>
                    </a:cxn>
                    <a:cxn ang="0">
                      <a:pos x="81" y="47"/>
                    </a:cxn>
                    <a:cxn ang="0">
                      <a:pos x="72" y="56"/>
                    </a:cxn>
                    <a:cxn ang="0">
                      <a:pos x="64" y="56"/>
                    </a:cxn>
                    <a:cxn ang="0">
                      <a:pos x="56" y="55"/>
                    </a:cxn>
                    <a:cxn ang="0">
                      <a:pos x="52" y="56"/>
                    </a:cxn>
                    <a:cxn ang="0">
                      <a:pos x="47" y="58"/>
                    </a:cxn>
                  </a:cxnLst>
                  <a:rect l="0" t="0" r="r" b="b"/>
                  <a:pathLst>
                    <a:path w="190" h="82">
                      <a:moveTo>
                        <a:pt x="47" y="58"/>
                      </a:moveTo>
                      <a:lnTo>
                        <a:pt x="33" y="58"/>
                      </a:lnTo>
                      <a:lnTo>
                        <a:pt x="6" y="60"/>
                      </a:lnTo>
                      <a:lnTo>
                        <a:pt x="0" y="70"/>
                      </a:lnTo>
                      <a:lnTo>
                        <a:pt x="6" y="74"/>
                      </a:lnTo>
                      <a:lnTo>
                        <a:pt x="12" y="76"/>
                      </a:lnTo>
                      <a:lnTo>
                        <a:pt x="49" y="75"/>
                      </a:lnTo>
                      <a:lnTo>
                        <a:pt x="75" y="75"/>
                      </a:lnTo>
                      <a:lnTo>
                        <a:pt x="87" y="81"/>
                      </a:lnTo>
                      <a:lnTo>
                        <a:pt x="91" y="71"/>
                      </a:lnTo>
                      <a:lnTo>
                        <a:pt x="102" y="70"/>
                      </a:lnTo>
                      <a:lnTo>
                        <a:pt x="117" y="66"/>
                      </a:lnTo>
                      <a:lnTo>
                        <a:pt x="130" y="63"/>
                      </a:lnTo>
                      <a:lnTo>
                        <a:pt x="155" y="49"/>
                      </a:lnTo>
                      <a:lnTo>
                        <a:pt x="180" y="37"/>
                      </a:lnTo>
                      <a:lnTo>
                        <a:pt x="189" y="31"/>
                      </a:lnTo>
                      <a:lnTo>
                        <a:pt x="186" y="18"/>
                      </a:lnTo>
                      <a:lnTo>
                        <a:pt x="174" y="18"/>
                      </a:lnTo>
                      <a:lnTo>
                        <a:pt x="162" y="13"/>
                      </a:lnTo>
                      <a:lnTo>
                        <a:pt x="148" y="8"/>
                      </a:lnTo>
                      <a:lnTo>
                        <a:pt x="117" y="5"/>
                      </a:lnTo>
                      <a:lnTo>
                        <a:pt x="76" y="0"/>
                      </a:lnTo>
                      <a:lnTo>
                        <a:pt x="68" y="2"/>
                      </a:lnTo>
                      <a:lnTo>
                        <a:pt x="71" y="8"/>
                      </a:lnTo>
                      <a:lnTo>
                        <a:pt x="76" y="14"/>
                      </a:lnTo>
                      <a:lnTo>
                        <a:pt x="64" y="16"/>
                      </a:lnTo>
                      <a:lnTo>
                        <a:pt x="62" y="12"/>
                      </a:lnTo>
                      <a:lnTo>
                        <a:pt x="48" y="10"/>
                      </a:lnTo>
                      <a:lnTo>
                        <a:pt x="31" y="12"/>
                      </a:lnTo>
                      <a:lnTo>
                        <a:pt x="39" y="16"/>
                      </a:lnTo>
                      <a:lnTo>
                        <a:pt x="40" y="21"/>
                      </a:lnTo>
                      <a:lnTo>
                        <a:pt x="35" y="27"/>
                      </a:lnTo>
                      <a:lnTo>
                        <a:pt x="35" y="35"/>
                      </a:lnTo>
                      <a:lnTo>
                        <a:pt x="41" y="40"/>
                      </a:lnTo>
                      <a:lnTo>
                        <a:pt x="64" y="40"/>
                      </a:lnTo>
                      <a:lnTo>
                        <a:pt x="72" y="40"/>
                      </a:lnTo>
                      <a:lnTo>
                        <a:pt x="81" y="47"/>
                      </a:lnTo>
                      <a:lnTo>
                        <a:pt x="72" y="56"/>
                      </a:lnTo>
                      <a:lnTo>
                        <a:pt x="64" y="56"/>
                      </a:lnTo>
                      <a:lnTo>
                        <a:pt x="56" y="55"/>
                      </a:lnTo>
                      <a:lnTo>
                        <a:pt x="52" y="56"/>
                      </a:lnTo>
                      <a:lnTo>
                        <a:pt x="47" y="58"/>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77" name="Freeform 246"/>
                <p:cNvSpPr>
                  <a:spLocks/>
                </p:cNvSpPr>
                <p:nvPr/>
              </p:nvSpPr>
              <p:spPr bwMode="auto">
                <a:xfrm>
                  <a:off x="6009219" y="3292717"/>
                  <a:ext cx="187173" cy="133177"/>
                </a:xfrm>
                <a:custGeom>
                  <a:avLst/>
                  <a:gdLst/>
                  <a:ahLst/>
                  <a:cxnLst>
                    <a:cxn ang="0">
                      <a:pos x="0" y="71"/>
                    </a:cxn>
                    <a:cxn ang="0">
                      <a:pos x="1" y="74"/>
                    </a:cxn>
                    <a:cxn ang="0">
                      <a:pos x="9" y="75"/>
                    </a:cxn>
                    <a:cxn ang="0">
                      <a:pos x="31" y="77"/>
                    </a:cxn>
                    <a:cxn ang="0">
                      <a:pos x="56" y="51"/>
                    </a:cxn>
                    <a:cxn ang="0">
                      <a:pos x="62" y="67"/>
                    </a:cxn>
                    <a:cxn ang="0">
                      <a:pos x="70" y="84"/>
                    </a:cxn>
                    <a:cxn ang="0">
                      <a:pos x="84" y="77"/>
                    </a:cxn>
                    <a:cxn ang="0">
                      <a:pos x="102" y="71"/>
                    </a:cxn>
                    <a:cxn ang="0">
                      <a:pos x="118" y="75"/>
                    </a:cxn>
                    <a:cxn ang="0">
                      <a:pos x="120" y="51"/>
                    </a:cxn>
                    <a:cxn ang="0">
                      <a:pos x="107" y="47"/>
                    </a:cxn>
                    <a:cxn ang="0">
                      <a:pos x="101" y="47"/>
                    </a:cxn>
                    <a:cxn ang="0">
                      <a:pos x="106" y="32"/>
                    </a:cxn>
                    <a:cxn ang="0">
                      <a:pos x="91" y="28"/>
                    </a:cxn>
                    <a:cxn ang="0">
                      <a:pos x="79" y="27"/>
                    </a:cxn>
                    <a:cxn ang="0">
                      <a:pos x="63" y="27"/>
                    </a:cxn>
                    <a:cxn ang="0">
                      <a:pos x="49" y="27"/>
                    </a:cxn>
                    <a:cxn ang="0">
                      <a:pos x="33" y="27"/>
                    </a:cxn>
                    <a:cxn ang="0">
                      <a:pos x="20" y="24"/>
                    </a:cxn>
                    <a:cxn ang="0">
                      <a:pos x="17" y="23"/>
                    </a:cxn>
                    <a:cxn ang="0">
                      <a:pos x="20" y="16"/>
                    </a:cxn>
                    <a:cxn ang="0">
                      <a:pos x="26" y="12"/>
                    </a:cxn>
                    <a:cxn ang="0">
                      <a:pos x="48" y="8"/>
                    </a:cxn>
                    <a:cxn ang="0">
                      <a:pos x="47" y="0"/>
                    </a:cxn>
                    <a:cxn ang="0">
                      <a:pos x="29" y="2"/>
                    </a:cxn>
                    <a:cxn ang="0">
                      <a:pos x="16" y="2"/>
                    </a:cxn>
                    <a:cxn ang="0">
                      <a:pos x="6" y="10"/>
                    </a:cxn>
                    <a:cxn ang="0">
                      <a:pos x="2" y="27"/>
                    </a:cxn>
                    <a:cxn ang="0">
                      <a:pos x="4" y="31"/>
                    </a:cxn>
                    <a:cxn ang="0">
                      <a:pos x="2" y="32"/>
                    </a:cxn>
                    <a:cxn ang="0">
                      <a:pos x="13" y="36"/>
                    </a:cxn>
                    <a:cxn ang="0">
                      <a:pos x="18" y="46"/>
                    </a:cxn>
                    <a:cxn ang="0">
                      <a:pos x="14" y="56"/>
                    </a:cxn>
                    <a:cxn ang="0">
                      <a:pos x="12" y="58"/>
                    </a:cxn>
                    <a:cxn ang="0">
                      <a:pos x="8" y="62"/>
                    </a:cxn>
                    <a:cxn ang="0">
                      <a:pos x="0" y="71"/>
                    </a:cxn>
                  </a:cxnLst>
                  <a:rect l="0" t="0" r="r" b="b"/>
                  <a:pathLst>
                    <a:path w="121" h="85">
                      <a:moveTo>
                        <a:pt x="0" y="71"/>
                      </a:moveTo>
                      <a:lnTo>
                        <a:pt x="1" y="74"/>
                      </a:lnTo>
                      <a:lnTo>
                        <a:pt x="9" y="75"/>
                      </a:lnTo>
                      <a:lnTo>
                        <a:pt x="31" y="77"/>
                      </a:lnTo>
                      <a:lnTo>
                        <a:pt x="56" y="51"/>
                      </a:lnTo>
                      <a:lnTo>
                        <a:pt x="62" y="67"/>
                      </a:lnTo>
                      <a:lnTo>
                        <a:pt x="70" y="84"/>
                      </a:lnTo>
                      <a:lnTo>
                        <a:pt x="84" y="77"/>
                      </a:lnTo>
                      <a:lnTo>
                        <a:pt x="102" y="71"/>
                      </a:lnTo>
                      <a:lnTo>
                        <a:pt x="118" y="75"/>
                      </a:lnTo>
                      <a:lnTo>
                        <a:pt x="120" y="51"/>
                      </a:lnTo>
                      <a:lnTo>
                        <a:pt x="107" y="47"/>
                      </a:lnTo>
                      <a:lnTo>
                        <a:pt x="101" y="47"/>
                      </a:lnTo>
                      <a:lnTo>
                        <a:pt x="106" y="32"/>
                      </a:lnTo>
                      <a:lnTo>
                        <a:pt x="91" y="28"/>
                      </a:lnTo>
                      <a:lnTo>
                        <a:pt x="79" y="27"/>
                      </a:lnTo>
                      <a:lnTo>
                        <a:pt x="63" y="27"/>
                      </a:lnTo>
                      <a:lnTo>
                        <a:pt x="49" y="27"/>
                      </a:lnTo>
                      <a:lnTo>
                        <a:pt x="33" y="27"/>
                      </a:lnTo>
                      <a:lnTo>
                        <a:pt x="20" y="24"/>
                      </a:lnTo>
                      <a:lnTo>
                        <a:pt x="17" y="23"/>
                      </a:lnTo>
                      <a:lnTo>
                        <a:pt x="20" y="16"/>
                      </a:lnTo>
                      <a:lnTo>
                        <a:pt x="26" y="12"/>
                      </a:lnTo>
                      <a:lnTo>
                        <a:pt x="48" y="8"/>
                      </a:lnTo>
                      <a:lnTo>
                        <a:pt x="47" y="0"/>
                      </a:lnTo>
                      <a:lnTo>
                        <a:pt x="29" y="2"/>
                      </a:lnTo>
                      <a:lnTo>
                        <a:pt x="16" y="2"/>
                      </a:lnTo>
                      <a:lnTo>
                        <a:pt x="6" y="10"/>
                      </a:lnTo>
                      <a:lnTo>
                        <a:pt x="2" y="27"/>
                      </a:lnTo>
                      <a:lnTo>
                        <a:pt x="4" y="31"/>
                      </a:lnTo>
                      <a:lnTo>
                        <a:pt x="2" y="32"/>
                      </a:lnTo>
                      <a:lnTo>
                        <a:pt x="13" y="36"/>
                      </a:lnTo>
                      <a:lnTo>
                        <a:pt x="18" y="46"/>
                      </a:lnTo>
                      <a:lnTo>
                        <a:pt x="14" y="56"/>
                      </a:lnTo>
                      <a:lnTo>
                        <a:pt x="12" y="58"/>
                      </a:lnTo>
                      <a:lnTo>
                        <a:pt x="8" y="62"/>
                      </a:lnTo>
                      <a:lnTo>
                        <a:pt x="0" y="71"/>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sp>
              <p:nvSpPr>
                <p:cNvPr id="762" name="Freeform 107"/>
                <p:cNvSpPr>
                  <a:spLocks/>
                </p:cNvSpPr>
                <p:nvPr/>
              </p:nvSpPr>
              <p:spPr bwMode="auto">
                <a:xfrm>
                  <a:off x="6524344" y="2940868"/>
                  <a:ext cx="799884" cy="343629"/>
                </a:xfrm>
                <a:custGeom>
                  <a:avLst/>
                  <a:gdLst/>
                  <a:ahLst/>
                  <a:cxnLst>
                    <a:cxn ang="0">
                      <a:pos x="0" y="69"/>
                    </a:cxn>
                    <a:cxn ang="0">
                      <a:pos x="17" y="90"/>
                    </a:cxn>
                    <a:cxn ang="0">
                      <a:pos x="40" y="98"/>
                    </a:cxn>
                    <a:cxn ang="0">
                      <a:pos x="49" y="144"/>
                    </a:cxn>
                    <a:cxn ang="0">
                      <a:pos x="121" y="162"/>
                    </a:cxn>
                    <a:cxn ang="0">
                      <a:pos x="151" y="194"/>
                    </a:cxn>
                    <a:cxn ang="0">
                      <a:pos x="210" y="192"/>
                    </a:cxn>
                    <a:cxn ang="0">
                      <a:pos x="278" y="218"/>
                    </a:cxn>
                    <a:cxn ang="0">
                      <a:pos x="367" y="194"/>
                    </a:cxn>
                    <a:cxn ang="0">
                      <a:pos x="394" y="176"/>
                    </a:cxn>
                    <a:cxn ang="0">
                      <a:pos x="394" y="151"/>
                    </a:cxn>
                    <a:cxn ang="0">
                      <a:pos x="419" y="154"/>
                    </a:cxn>
                    <a:cxn ang="0">
                      <a:pos x="473" y="117"/>
                    </a:cxn>
                    <a:cxn ang="0">
                      <a:pos x="517" y="116"/>
                    </a:cxn>
                    <a:cxn ang="0">
                      <a:pos x="496" y="88"/>
                    </a:cxn>
                    <a:cxn ang="0">
                      <a:pos x="454" y="96"/>
                    </a:cxn>
                    <a:cxn ang="0">
                      <a:pos x="454" y="64"/>
                    </a:cxn>
                    <a:cxn ang="0">
                      <a:pos x="465" y="48"/>
                    </a:cxn>
                    <a:cxn ang="0">
                      <a:pos x="436" y="43"/>
                    </a:cxn>
                    <a:cxn ang="0">
                      <a:pos x="359" y="62"/>
                    </a:cxn>
                    <a:cxn ang="0">
                      <a:pos x="290" y="35"/>
                    </a:cxn>
                    <a:cxn ang="0">
                      <a:pos x="247" y="39"/>
                    </a:cxn>
                    <a:cxn ang="0">
                      <a:pos x="230" y="16"/>
                    </a:cxn>
                    <a:cxn ang="0">
                      <a:pos x="187" y="0"/>
                    </a:cxn>
                    <a:cxn ang="0">
                      <a:pos x="164" y="16"/>
                    </a:cxn>
                    <a:cxn ang="0">
                      <a:pos x="163" y="47"/>
                    </a:cxn>
                    <a:cxn ang="0">
                      <a:pos x="66" y="33"/>
                    </a:cxn>
                    <a:cxn ang="0">
                      <a:pos x="0" y="69"/>
                    </a:cxn>
                  </a:cxnLst>
                  <a:rect l="0" t="0" r="r" b="b"/>
                  <a:pathLst>
                    <a:path w="518" h="219">
                      <a:moveTo>
                        <a:pt x="0" y="69"/>
                      </a:moveTo>
                      <a:lnTo>
                        <a:pt x="17" y="90"/>
                      </a:lnTo>
                      <a:lnTo>
                        <a:pt x="40" y="98"/>
                      </a:lnTo>
                      <a:lnTo>
                        <a:pt x="49" y="144"/>
                      </a:lnTo>
                      <a:lnTo>
                        <a:pt x="121" y="162"/>
                      </a:lnTo>
                      <a:lnTo>
                        <a:pt x="151" y="194"/>
                      </a:lnTo>
                      <a:lnTo>
                        <a:pt x="210" y="192"/>
                      </a:lnTo>
                      <a:lnTo>
                        <a:pt x="278" y="218"/>
                      </a:lnTo>
                      <a:lnTo>
                        <a:pt x="367" y="194"/>
                      </a:lnTo>
                      <a:lnTo>
                        <a:pt x="394" y="176"/>
                      </a:lnTo>
                      <a:lnTo>
                        <a:pt x="394" y="151"/>
                      </a:lnTo>
                      <a:lnTo>
                        <a:pt x="419" y="154"/>
                      </a:lnTo>
                      <a:lnTo>
                        <a:pt x="473" y="117"/>
                      </a:lnTo>
                      <a:lnTo>
                        <a:pt x="517" y="116"/>
                      </a:lnTo>
                      <a:lnTo>
                        <a:pt x="496" y="88"/>
                      </a:lnTo>
                      <a:lnTo>
                        <a:pt x="454" y="96"/>
                      </a:lnTo>
                      <a:lnTo>
                        <a:pt x="454" y="64"/>
                      </a:lnTo>
                      <a:lnTo>
                        <a:pt x="465" y="48"/>
                      </a:lnTo>
                      <a:lnTo>
                        <a:pt x="436" y="43"/>
                      </a:lnTo>
                      <a:lnTo>
                        <a:pt x="359" y="62"/>
                      </a:lnTo>
                      <a:lnTo>
                        <a:pt x="290" y="35"/>
                      </a:lnTo>
                      <a:lnTo>
                        <a:pt x="247" y="39"/>
                      </a:lnTo>
                      <a:lnTo>
                        <a:pt x="230" y="16"/>
                      </a:lnTo>
                      <a:lnTo>
                        <a:pt x="187" y="0"/>
                      </a:lnTo>
                      <a:lnTo>
                        <a:pt x="164" y="16"/>
                      </a:lnTo>
                      <a:lnTo>
                        <a:pt x="163" y="47"/>
                      </a:lnTo>
                      <a:lnTo>
                        <a:pt x="66" y="33"/>
                      </a:lnTo>
                      <a:lnTo>
                        <a:pt x="0" y="69"/>
                      </a:lnTo>
                    </a:path>
                  </a:pathLst>
                </a:custGeom>
                <a:grpFill/>
                <a:ln w="12700" cap="flat" cmpd="sng">
                  <a:solidFill>
                    <a:schemeClr val="bg1">
                      <a:lumMod val="85000"/>
                    </a:schemeClr>
                  </a:solidFill>
                  <a:prstDash val="solid"/>
                  <a:round/>
                  <a:headEnd type="none" w="med" len="med"/>
                  <a:tailEnd type="none" w="med" len="med"/>
                </a:ln>
                <a:effectLst/>
              </p:spPr>
              <p:txBody>
                <a:bodyPr/>
                <a:lstStyle/>
                <a:p>
                  <a:endParaRPr lang="en-US" dirty="0"/>
                </a:p>
              </p:txBody>
            </p:sp>
          </p:grpSp>
        </p:grpSp>
      </p:grpSp>
      <p:sp>
        <p:nvSpPr>
          <p:cNvPr id="53288" name="Text Box 40"/>
          <p:cNvSpPr txBox="1">
            <a:spLocks noChangeArrowheads="1"/>
          </p:cNvSpPr>
          <p:nvPr/>
        </p:nvSpPr>
        <p:spPr bwMode="auto">
          <a:xfrm>
            <a:off x="685807" y="3951815"/>
            <a:ext cx="814387" cy="126958"/>
          </a:xfrm>
          <a:prstGeom prst="rect">
            <a:avLst/>
          </a:prstGeom>
          <a:noFill/>
          <a:ln w="3175">
            <a:noFill/>
            <a:miter lim="800000"/>
            <a:headEnd/>
            <a:tailEnd/>
          </a:ln>
        </p:spPr>
        <p:txBody>
          <a:bodyPr lIns="0" tIns="0" rIns="0" bIns="0" anchor="b">
            <a:spAutoFit/>
          </a:bodyPr>
          <a:lstStyle/>
          <a:p>
            <a:pPr>
              <a:spcBef>
                <a:spcPct val="50000"/>
              </a:spcBef>
            </a:pPr>
            <a:r>
              <a:rPr lang="en-US" sz="800" dirty="0"/>
              <a:t>Hub</a:t>
            </a:r>
          </a:p>
        </p:txBody>
      </p:sp>
      <p:sp>
        <p:nvSpPr>
          <p:cNvPr id="53289" name="Line 41"/>
          <p:cNvSpPr>
            <a:spLocks noChangeShapeType="1"/>
          </p:cNvSpPr>
          <p:nvPr/>
        </p:nvSpPr>
        <p:spPr bwMode="auto">
          <a:xfrm>
            <a:off x="371076" y="4214501"/>
            <a:ext cx="179788" cy="0"/>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p>
            <a:pPr algn="ctr"/>
            <a:endParaRPr lang="en-US" dirty="0"/>
          </a:p>
        </p:txBody>
      </p:sp>
      <p:sp>
        <p:nvSpPr>
          <p:cNvPr id="53291" name="Text Box 40"/>
          <p:cNvSpPr txBox="1">
            <a:spLocks noChangeArrowheads="1"/>
          </p:cNvSpPr>
          <p:nvPr/>
        </p:nvSpPr>
        <p:spPr bwMode="auto">
          <a:xfrm>
            <a:off x="658813" y="4140329"/>
            <a:ext cx="1812421" cy="126958"/>
          </a:xfrm>
          <a:prstGeom prst="rect">
            <a:avLst/>
          </a:prstGeom>
          <a:noFill/>
          <a:ln w="3175">
            <a:noFill/>
            <a:miter lim="800000"/>
            <a:headEnd/>
            <a:tailEnd/>
          </a:ln>
        </p:spPr>
        <p:txBody>
          <a:bodyPr wrap="square" lIns="0" tIns="0" rIns="0" bIns="0" anchor="b">
            <a:spAutoFit/>
          </a:bodyPr>
          <a:lstStyle/>
          <a:p>
            <a:pPr>
              <a:spcBef>
                <a:spcPct val="50000"/>
              </a:spcBef>
            </a:pPr>
            <a:r>
              <a:rPr lang="en-US" sz="800" dirty="0"/>
              <a:t>Cisco WebEx Cloud</a:t>
            </a:r>
          </a:p>
        </p:txBody>
      </p:sp>
      <p:sp>
        <p:nvSpPr>
          <p:cNvPr id="84" name="Freeform 83"/>
          <p:cNvSpPr/>
          <p:nvPr/>
        </p:nvSpPr>
        <p:spPr>
          <a:xfrm>
            <a:off x="1043708" y="2091129"/>
            <a:ext cx="8100292" cy="871304"/>
          </a:xfrm>
          <a:custGeom>
            <a:avLst/>
            <a:gdLst>
              <a:gd name="connsiteX0" fmla="*/ 0 w 7637489"/>
              <a:gd name="connsiteY0" fmla="*/ 479686 h 1633928"/>
              <a:gd name="connsiteX1" fmla="*/ 592112 w 7637489"/>
              <a:gd name="connsiteY1" fmla="*/ 479686 h 1633928"/>
              <a:gd name="connsiteX2" fmla="*/ 1184223 w 7637489"/>
              <a:gd name="connsiteY2" fmla="*/ 464696 h 1633928"/>
              <a:gd name="connsiteX3" fmla="*/ 2960558 w 7637489"/>
              <a:gd name="connsiteY3" fmla="*/ 0 h 1633928"/>
              <a:gd name="connsiteX4" fmla="*/ 3335312 w 7637489"/>
              <a:gd name="connsiteY4" fmla="*/ 157397 h 1633928"/>
              <a:gd name="connsiteX5" fmla="*/ 5066676 w 7637489"/>
              <a:gd name="connsiteY5" fmla="*/ 1161738 h 1633928"/>
              <a:gd name="connsiteX6" fmla="*/ 5486400 w 7637489"/>
              <a:gd name="connsiteY6" fmla="*/ 1633928 h 1633928"/>
              <a:gd name="connsiteX7" fmla="*/ 6026046 w 7637489"/>
              <a:gd name="connsiteY7" fmla="*/ 951876 h 1633928"/>
              <a:gd name="connsiteX8" fmla="*/ 6715594 w 7637489"/>
              <a:gd name="connsiteY8" fmla="*/ 464696 h 1633928"/>
              <a:gd name="connsiteX9" fmla="*/ 7637489 w 7637489"/>
              <a:gd name="connsiteY9" fmla="*/ 427220 h 1633928"/>
              <a:gd name="connsiteX10" fmla="*/ 7637489 w 7637489"/>
              <a:gd name="connsiteY10" fmla="*/ 427220 h 163392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026046 w 7637489"/>
              <a:gd name="connsiteY6" fmla="*/ 951876 h 1161738"/>
              <a:gd name="connsiteX7" fmla="*/ 6715594 w 7637489"/>
              <a:gd name="connsiteY7" fmla="*/ 464696 h 1161738"/>
              <a:gd name="connsiteX8" fmla="*/ 7637489 w 7637489"/>
              <a:gd name="connsiteY8" fmla="*/ 427220 h 1161738"/>
              <a:gd name="connsiteX9" fmla="*/ 7637489 w 7637489"/>
              <a:gd name="connsiteY9" fmla="*/ 427220 h 116173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715594 w 7637489"/>
              <a:gd name="connsiteY6" fmla="*/ 464696 h 1161738"/>
              <a:gd name="connsiteX7" fmla="*/ 7637489 w 7637489"/>
              <a:gd name="connsiteY7" fmla="*/ 427220 h 1161738"/>
              <a:gd name="connsiteX8" fmla="*/ 7637489 w 7637489"/>
              <a:gd name="connsiteY8" fmla="*/ 427220 h 1161738"/>
              <a:gd name="connsiteX0" fmla="*/ 0 w 7929794"/>
              <a:gd name="connsiteY0" fmla="*/ 479686 h 1161738"/>
              <a:gd name="connsiteX1" fmla="*/ 592112 w 7929794"/>
              <a:gd name="connsiteY1" fmla="*/ 479686 h 1161738"/>
              <a:gd name="connsiteX2" fmla="*/ 1184223 w 7929794"/>
              <a:gd name="connsiteY2" fmla="*/ 464696 h 1161738"/>
              <a:gd name="connsiteX3" fmla="*/ 2960558 w 7929794"/>
              <a:gd name="connsiteY3" fmla="*/ 0 h 1161738"/>
              <a:gd name="connsiteX4" fmla="*/ 3335312 w 7929794"/>
              <a:gd name="connsiteY4" fmla="*/ 157397 h 1161738"/>
              <a:gd name="connsiteX5" fmla="*/ 5066676 w 7929794"/>
              <a:gd name="connsiteY5" fmla="*/ 1161738 h 1161738"/>
              <a:gd name="connsiteX6" fmla="*/ 6715594 w 7929794"/>
              <a:gd name="connsiteY6" fmla="*/ 464696 h 1161738"/>
              <a:gd name="connsiteX7" fmla="*/ 7929794 w 7929794"/>
              <a:gd name="connsiteY7" fmla="*/ 424587 h 1161738"/>
              <a:gd name="connsiteX8" fmla="*/ 7637489 w 7929794"/>
              <a:gd name="connsiteY8" fmla="*/ 427220 h 1161738"/>
              <a:gd name="connsiteX9" fmla="*/ 7637489 w 7929794"/>
              <a:gd name="connsiteY9" fmla="*/ 427220 h 1161738"/>
              <a:gd name="connsiteX0" fmla="*/ 0 w 7929794"/>
              <a:gd name="connsiteY0" fmla="*/ 479686 h 1161738"/>
              <a:gd name="connsiteX1" fmla="*/ 592112 w 7929794"/>
              <a:gd name="connsiteY1" fmla="*/ 479686 h 1161738"/>
              <a:gd name="connsiteX2" fmla="*/ 1184223 w 7929794"/>
              <a:gd name="connsiteY2" fmla="*/ 464696 h 1161738"/>
              <a:gd name="connsiteX3" fmla="*/ 2960558 w 7929794"/>
              <a:gd name="connsiteY3" fmla="*/ 0 h 1161738"/>
              <a:gd name="connsiteX4" fmla="*/ 3335312 w 7929794"/>
              <a:gd name="connsiteY4" fmla="*/ 157397 h 1161738"/>
              <a:gd name="connsiteX5" fmla="*/ 5066676 w 7929794"/>
              <a:gd name="connsiteY5" fmla="*/ 1161738 h 1161738"/>
              <a:gd name="connsiteX6" fmla="*/ 6715594 w 7929794"/>
              <a:gd name="connsiteY6" fmla="*/ 464696 h 1161738"/>
              <a:gd name="connsiteX7" fmla="*/ 7929794 w 7929794"/>
              <a:gd name="connsiteY7" fmla="*/ 424587 h 1161738"/>
              <a:gd name="connsiteX8" fmla="*/ 7637489 w 7929794"/>
              <a:gd name="connsiteY8" fmla="*/ 427220 h 1161738"/>
              <a:gd name="connsiteX9" fmla="*/ 7637489 w 7929794"/>
              <a:gd name="connsiteY9" fmla="*/ 432163 h 116173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715594 w 7637489"/>
              <a:gd name="connsiteY6" fmla="*/ 464696 h 1161738"/>
              <a:gd name="connsiteX7" fmla="*/ 7637489 w 7637489"/>
              <a:gd name="connsiteY7" fmla="*/ 427220 h 1161738"/>
              <a:gd name="connsiteX8" fmla="*/ 7637489 w 7637489"/>
              <a:gd name="connsiteY8" fmla="*/ 432163 h 116173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715594 w 7637489"/>
              <a:gd name="connsiteY6" fmla="*/ 464696 h 1161738"/>
              <a:gd name="connsiteX7" fmla="*/ 7637489 w 7637489"/>
              <a:gd name="connsiteY7" fmla="*/ 427220 h 1161738"/>
              <a:gd name="connsiteX0" fmla="*/ 0 w 7929794"/>
              <a:gd name="connsiteY0" fmla="*/ 479686 h 1161738"/>
              <a:gd name="connsiteX1" fmla="*/ 592112 w 7929794"/>
              <a:gd name="connsiteY1" fmla="*/ 479686 h 1161738"/>
              <a:gd name="connsiteX2" fmla="*/ 1184223 w 7929794"/>
              <a:gd name="connsiteY2" fmla="*/ 464696 h 1161738"/>
              <a:gd name="connsiteX3" fmla="*/ 2960558 w 7929794"/>
              <a:gd name="connsiteY3" fmla="*/ 0 h 1161738"/>
              <a:gd name="connsiteX4" fmla="*/ 3335312 w 7929794"/>
              <a:gd name="connsiteY4" fmla="*/ 157397 h 1161738"/>
              <a:gd name="connsiteX5" fmla="*/ 5066676 w 7929794"/>
              <a:gd name="connsiteY5" fmla="*/ 1161738 h 1161738"/>
              <a:gd name="connsiteX6" fmla="*/ 6715594 w 7929794"/>
              <a:gd name="connsiteY6" fmla="*/ 464696 h 1161738"/>
              <a:gd name="connsiteX7" fmla="*/ 7929794 w 7929794"/>
              <a:gd name="connsiteY7" fmla="*/ 442048 h 11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9794" h="1161738">
                <a:moveTo>
                  <a:pt x="0" y="479686"/>
                </a:moveTo>
                <a:lnTo>
                  <a:pt x="592112" y="479686"/>
                </a:lnTo>
                <a:lnTo>
                  <a:pt x="1184223" y="464696"/>
                </a:lnTo>
                <a:lnTo>
                  <a:pt x="2960558" y="0"/>
                </a:lnTo>
                <a:lnTo>
                  <a:pt x="3335312" y="157397"/>
                </a:lnTo>
                <a:lnTo>
                  <a:pt x="5066676" y="1161738"/>
                </a:lnTo>
                <a:lnTo>
                  <a:pt x="6715594" y="464696"/>
                </a:lnTo>
                <a:lnTo>
                  <a:pt x="7929794" y="442048"/>
                </a:lnTo>
              </a:path>
            </a:pathLst>
          </a:cu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p>
            <a:pPr algn="ctr"/>
            <a:endParaRPr lang="en-US" dirty="0"/>
          </a:p>
        </p:txBody>
      </p:sp>
      <p:sp>
        <p:nvSpPr>
          <p:cNvPr id="90" name="Freeform 89"/>
          <p:cNvSpPr/>
          <p:nvPr/>
        </p:nvSpPr>
        <p:spPr>
          <a:xfrm>
            <a:off x="1439821" y="2434029"/>
            <a:ext cx="1176727" cy="236096"/>
          </a:xfrm>
          <a:custGeom>
            <a:avLst/>
            <a:gdLst>
              <a:gd name="connsiteX0" fmla="*/ 0 w 1176727"/>
              <a:gd name="connsiteY0" fmla="*/ 29981 h 314794"/>
              <a:gd name="connsiteX1" fmla="*/ 52465 w 1176727"/>
              <a:gd name="connsiteY1" fmla="*/ 314794 h 314794"/>
              <a:gd name="connsiteX2" fmla="*/ 554636 w 1176727"/>
              <a:gd name="connsiteY2" fmla="*/ 314794 h 314794"/>
              <a:gd name="connsiteX3" fmla="*/ 1176727 w 1176727"/>
              <a:gd name="connsiteY3" fmla="*/ 0 h 314794"/>
              <a:gd name="connsiteX4" fmla="*/ 1176727 w 1176727"/>
              <a:gd name="connsiteY4" fmla="*/ 0 h 3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27" h="314794">
                <a:moveTo>
                  <a:pt x="0" y="29981"/>
                </a:moveTo>
                <a:lnTo>
                  <a:pt x="52465" y="314794"/>
                </a:lnTo>
                <a:lnTo>
                  <a:pt x="554636" y="314794"/>
                </a:lnTo>
                <a:lnTo>
                  <a:pt x="1176727" y="0"/>
                </a:lnTo>
                <a:lnTo>
                  <a:pt x="1176727" y="0"/>
                </a:lnTo>
              </a:path>
            </a:pathLst>
          </a:cu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p>
            <a:pPr algn="ctr"/>
            <a:endParaRPr lang="en-US" dirty="0"/>
          </a:p>
        </p:txBody>
      </p:sp>
      <p:sp>
        <p:nvSpPr>
          <p:cNvPr id="102" name="Freeform 101"/>
          <p:cNvSpPr/>
          <p:nvPr/>
        </p:nvSpPr>
        <p:spPr>
          <a:xfrm>
            <a:off x="2001946" y="2434031"/>
            <a:ext cx="622092" cy="365386"/>
          </a:xfrm>
          <a:custGeom>
            <a:avLst/>
            <a:gdLst>
              <a:gd name="connsiteX0" fmla="*/ 622092 w 622092"/>
              <a:gd name="connsiteY0" fmla="*/ 0 h 487181"/>
              <a:gd name="connsiteX1" fmla="*/ 449705 w 622092"/>
              <a:gd name="connsiteY1" fmla="*/ 487181 h 487181"/>
              <a:gd name="connsiteX2" fmla="*/ 0 w 622092"/>
              <a:gd name="connsiteY2" fmla="*/ 322289 h 487181"/>
              <a:gd name="connsiteX3" fmla="*/ 14990 w 622092"/>
              <a:gd name="connsiteY3" fmla="*/ 14991 h 487181"/>
            </a:gdLst>
            <a:ahLst/>
            <a:cxnLst>
              <a:cxn ang="0">
                <a:pos x="connsiteX0" y="connsiteY0"/>
              </a:cxn>
              <a:cxn ang="0">
                <a:pos x="connsiteX1" y="connsiteY1"/>
              </a:cxn>
              <a:cxn ang="0">
                <a:pos x="connsiteX2" y="connsiteY2"/>
              </a:cxn>
              <a:cxn ang="0">
                <a:pos x="connsiteX3" y="connsiteY3"/>
              </a:cxn>
            </a:cxnLst>
            <a:rect l="l" t="t" r="r" b="b"/>
            <a:pathLst>
              <a:path w="622092" h="487181">
                <a:moveTo>
                  <a:pt x="622092" y="0"/>
                </a:moveTo>
                <a:lnTo>
                  <a:pt x="449705" y="487181"/>
                </a:lnTo>
                <a:lnTo>
                  <a:pt x="0" y="322289"/>
                </a:lnTo>
                <a:lnTo>
                  <a:pt x="14990" y="14991"/>
                </a:lnTo>
              </a:path>
            </a:pathLst>
          </a:cu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p>
            <a:pPr algn="ctr"/>
            <a:endParaRPr lang="en-US" dirty="0"/>
          </a:p>
        </p:txBody>
      </p:sp>
      <p:cxnSp>
        <p:nvCxnSpPr>
          <p:cNvPr id="105" name="Straight Connector 104"/>
          <p:cNvCxnSpPr/>
          <p:nvPr/>
        </p:nvCxnSpPr>
        <p:spPr>
          <a:xfrm flipH="1">
            <a:off x="7380173" y="2439651"/>
            <a:ext cx="18765" cy="1320188"/>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pic>
        <p:nvPicPr>
          <p:cNvPr id="89" name="Picture 42" descr="we=ball"/>
          <p:cNvPicPr>
            <a:picLocks noChangeAspect="1" noChangeArrowheads="1"/>
          </p:cNvPicPr>
          <p:nvPr/>
        </p:nvPicPr>
        <p:blipFill>
          <a:blip r:embed="rId6" cstate="print"/>
          <a:srcRect/>
          <a:stretch>
            <a:fillRect/>
          </a:stretch>
        </p:blipFill>
        <p:spPr bwMode="auto">
          <a:xfrm>
            <a:off x="5991757" y="2867668"/>
            <a:ext cx="187102" cy="187053"/>
          </a:xfrm>
          <a:prstGeom prst="rect">
            <a:avLst/>
          </a:prstGeom>
          <a:noFill/>
          <a:ln w="9525">
            <a:noFill/>
            <a:miter lim="800000"/>
            <a:headEnd/>
            <a:tailEnd/>
          </a:ln>
          <a:effectLst>
            <a:outerShdw blurRad="50800" dist="38100" dir="5400000" algn="t" rotWithShape="0">
              <a:prstClr val="black">
                <a:alpha val="40000"/>
              </a:prstClr>
            </a:outerShdw>
          </a:effectLst>
        </p:spPr>
      </p:pic>
      <p:cxnSp>
        <p:nvCxnSpPr>
          <p:cNvPr id="111" name="Straight Connector 110"/>
          <p:cNvCxnSpPr/>
          <p:nvPr/>
        </p:nvCxnSpPr>
        <p:spPr>
          <a:xfrm>
            <a:off x="-391888" y="2450723"/>
            <a:ext cx="1394844" cy="0"/>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7040071" y="2843946"/>
            <a:ext cx="2103930" cy="20056"/>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6971493" y="2486728"/>
            <a:ext cx="529194" cy="256472"/>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2432466" y="2208281"/>
            <a:ext cx="1991829" cy="362929"/>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331" name="Group 330"/>
          <p:cNvGrpSpPr/>
          <p:nvPr/>
        </p:nvGrpSpPr>
        <p:grpSpPr>
          <a:xfrm>
            <a:off x="409682" y="2114551"/>
            <a:ext cx="7077515" cy="2000249"/>
            <a:chOff x="546100" y="2832100"/>
            <a:chExt cx="9434229" cy="2666999"/>
          </a:xfrm>
        </p:grpSpPr>
        <p:pic>
          <p:nvPicPr>
            <p:cNvPr id="332" name="Picture 331"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5257800"/>
              <a:ext cx="239429" cy="241299"/>
            </a:xfrm>
            <a:prstGeom prst="rect">
              <a:avLst/>
            </a:prstGeom>
          </p:spPr>
        </p:pic>
        <p:pic>
          <p:nvPicPr>
            <p:cNvPr id="333" name="Picture 332"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149600"/>
              <a:ext cx="239429" cy="241299"/>
            </a:xfrm>
            <a:prstGeom prst="rect">
              <a:avLst/>
            </a:prstGeom>
          </p:spPr>
        </p:pic>
        <p:pic>
          <p:nvPicPr>
            <p:cNvPr id="334" name="Picture 333"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4200" y="3429000"/>
              <a:ext cx="239429" cy="241299"/>
            </a:xfrm>
            <a:prstGeom prst="rect">
              <a:avLst/>
            </a:prstGeom>
          </p:spPr>
        </p:pic>
        <p:pic>
          <p:nvPicPr>
            <p:cNvPr id="335" name="Picture 334"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7300" y="3162300"/>
              <a:ext cx="239429" cy="241299"/>
            </a:xfrm>
            <a:prstGeom prst="rect">
              <a:avLst/>
            </a:prstGeom>
          </p:spPr>
        </p:pic>
        <p:pic>
          <p:nvPicPr>
            <p:cNvPr id="336" name="Picture 335"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600" y="3454400"/>
              <a:ext cx="239429" cy="241299"/>
            </a:xfrm>
            <a:prstGeom prst="rect">
              <a:avLst/>
            </a:prstGeom>
          </p:spPr>
        </p:pic>
        <p:pic>
          <p:nvPicPr>
            <p:cNvPr id="337" name="Picture 336"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4700" y="3136900"/>
              <a:ext cx="239429" cy="241299"/>
            </a:xfrm>
            <a:prstGeom prst="rect">
              <a:avLst/>
            </a:prstGeom>
          </p:spPr>
        </p:pic>
        <p:pic>
          <p:nvPicPr>
            <p:cNvPr id="338" name="Picture 337"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800" y="3403600"/>
              <a:ext cx="239429" cy="241299"/>
            </a:xfrm>
            <a:prstGeom prst="rect">
              <a:avLst/>
            </a:prstGeom>
          </p:spPr>
        </p:pic>
        <p:pic>
          <p:nvPicPr>
            <p:cNvPr id="339" name="Picture 338"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400" y="3606800"/>
              <a:ext cx="239429" cy="241299"/>
            </a:xfrm>
            <a:prstGeom prst="rect">
              <a:avLst/>
            </a:prstGeom>
          </p:spPr>
        </p:pic>
        <p:pic>
          <p:nvPicPr>
            <p:cNvPr id="340" name="Picture 339"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2000" y="2832100"/>
              <a:ext cx="239429" cy="241299"/>
            </a:xfrm>
            <a:prstGeom prst="rect">
              <a:avLst/>
            </a:prstGeom>
          </p:spPr>
        </p:pic>
        <p:pic>
          <p:nvPicPr>
            <p:cNvPr id="341" name="Picture 340"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00" y="2997200"/>
              <a:ext cx="239429" cy="241299"/>
            </a:xfrm>
            <a:prstGeom prst="rect">
              <a:avLst/>
            </a:prstGeom>
          </p:spPr>
        </p:pic>
        <p:pic>
          <p:nvPicPr>
            <p:cNvPr id="342" name="Picture 341"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8400" y="3149600"/>
              <a:ext cx="239429" cy="241299"/>
            </a:xfrm>
            <a:prstGeom prst="rect">
              <a:avLst/>
            </a:prstGeom>
          </p:spPr>
        </p:pic>
        <p:pic>
          <p:nvPicPr>
            <p:cNvPr id="343" name="Picture 342"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9400" y="3683000"/>
              <a:ext cx="239429" cy="241299"/>
            </a:xfrm>
            <a:prstGeom prst="rect">
              <a:avLst/>
            </a:prstGeom>
          </p:spPr>
        </p:pic>
        <p:pic>
          <p:nvPicPr>
            <p:cNvPr id="344" name="Picture 343"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0900" y="3162300"/>
              <a:ext cx="239429" cy="241299"/>
            </a:xfrm>
            <a:prstGeom prst="rect">
              <a:avLst/>
            </a:prstGeom>
          </p:spPr>
        </p:pic>
        <p:pic>
          <p:nvPicPr>
            <p:cNvPr id="345" name="Picture 344" descr="new_webex_logo_128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0900" y="5016500"/>
              <a:ext cx="239429" cy="241299"/>
            </a:xfrm>
            <a:prstGeom prst="rect">
              <a:avLst/>
            </a:prstGeom>
          </p:spPr>
        </p:pic>
      </p:grpSp>
      <p:sp>
        <p:nvSpPr>
          <p:cNvPr id="298" name="Rectangle 5"/>
          <p:cNvSpPr txBox="1">
            <a:spLocks noChangeArrowheads="1"/>
          </p:cNvSpPr>
          <p:nvPr/>
        </p:nvSpPr>
        <p:spPr bwMode="auto">
          <a:xfrm>
            <a:off x="129864" y="72989"/>
            <a:ext cx="8588861"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fontAlgn="auto">
              <a:spcAft>
                <a:spcPts val="0"/>
              </a:spcAft>
              <a:defRPr/>
            </a:pPr>
            <a:r>
              <a:rPr lang="ja-JP" altLang="en-US" b="1" dirty="0" smtClean="0">
                <a:solidFill>
                  <a:srgbClr val="2C92B6"/>
                </a:solidFill>
              </a:rPr>
              <a:t>グローバルなクラウドインフラ</a:t>
            </a:r>
          </a:p>
        </p:txBody>
      </p:sp>
      <p:sp>
        <p:nvSpPr>
          <p:cNvPr id="299" name="Rectangle 33"/>
          <p:cNvSpPr>
            <a:spLocks noChangeArrowheads="1"/>
          </p:cNvSpPr>
          <p:nvPr/>
        </p:nvSpPr>
        <p:spPr bwMode="auto">
          <a:xfrm>
            <a:off x="603316" y="2955394"/>
            <a:ext cx="6873801" cy="1983123"/>
          </a:xfrm>
          <a:prstGeom prst="roundRect">
            <a:avLst>
              <a:gd name="adj" fmla="val 10237"/>
            </a:avLst>
          </a:prstGeom>
          <a:solidFill>
            <a:schemeClr val="accent6">
              <a:alpha val="30000"/>
            </a:schemeClr>
          </a:solidFill>
          <a:ln w="9525" algn="ctr">
            <a:noFill/>
            <a:miter lim="800000"/>
            <a:headEnd/>
            <a:tailEnd/>
          </a:ln>
          <a:effectLst/>
        </p:spPr>
        <p:txBody>
          <a:bodyPr wrap="square" lIns="82296" tIns="36576" rIns="82296" bIns="36576">
            <a:spAutoFit/>
          </a:bodyPr>
          <a:lstStyle/>
          <a:p>
            <a:pPr marL="228600" indent="-228600">
              <a:spcBef>
                <a:spcPct val="10000"/>
              </a:spcBef>
              <a:spcAft>
                <a:spcPct val="25000"/>
              </a:spcAft>
              <a:buClr>
                <a:srgbClr val="FFFFFF"/>
              </a:buClr>
              <a:buFont typeface="Wingdings" pitchFamily="2" charset="2"/>
              <a:buChar char="§"/>
            </a:pPr>
            <a:r>
              <a:rPr lang="ja-JP" altLang="en-US" sz="1200" b="1" dirty="0" smtClean="0">
                <a:solidFill>
                  <a:schemeClr val="tx1">
                    <a:lumMod val="50000"/>
                  </a:schemeClr>
                </a:solidFill>
              </a:rPr>
              <a:t>世界各所にデータセンターを設置。専用線で接続し、</a:t>
            </a:r>
            <a:r>
              <a:rPr lang="en-US" altLang="ja-JP" sz="1200" b="1" dirty="0" smtClean="0">
                <a:solidFill>
                  <a:schemeClr val="tx1">
                    <a:lumMod val="50000"/>
                  </a:schemeClr>
                </a:solidFill>
              </a:rPr>
              <a:t>Web</a:t>
            </a:r>
            <a:r>
              <a:rPr lang="ja-JP" altLang="en-US" sz="1200" b="1" dirty="0" smtClean="0">
                <a:solidFill>
                  <a:schemeClr val="tx1">
                    <a:lumMod val="50000"/>
                  </a:schemeClr>
                </a:solidFill>
              </a:rPr>
              <a:t>会議専用のネットワークを構築</a:t>
            </a:r>
            <a:endParaRPr lang="nl-NL" altLang="ja-JP" sz="1200" b="1" dirty="0" smtClean="0">
              <a:solidFill>
                <a:schemeClr val="tx1">
                  <a:lumMod val="50000"/>
                </a:schemeClr>
              </a:solidFill>
            </a:endParaRPr>
          </a:p>
          <a:p>
            <a:pPr marL="228600" indent="-228600">
              <a:spcBef>
                <a:spcPct val="10000"/>
              </a:spcBef>
              <a:spcAft>
                <a:spcPct val="25000"/>
              </a:spcAft>
              <a:buClr>
                <a:srgbClr val="FFFFFF"/>
              </a:buClr>
              <a:buFont typeface="Wingdings" pitchFamily="2" charset="2"/>
              <a:buChar char="§"/>
            </a:pPr>
            <a:r>
              <a:rPr lang="ja-JP" altLang="nl-NL" sz="1200" b="1" dirty="0">
                <a:solidFill>
                  <a:schemeClr val="tx1">
                    <a:lumMod val="50000"/>
                  </a:schemeClr>
                </a:solidFill>
              </a:rPr>
              <a:t>最寄りのデータセンター</a:t>
            </a:r>
            <a:r>
              <a:rPr lang="ja-JP" altLang="nl-NL" sz="1200" b="1" dirty="0" smtClean="0">
                <a:solidFill>
                  <a:schemeClr val="tx1">
                    <a:lumMod val="50000"/>
                  </a:schemeClr>
                </a:solidFill>
              </a:rPr>
              <a:t>から会議</a:t>
            </a:r>
            <a:r>
              <a:rPr lang="ja-JP" altLang="nl-NL" sz="1200" b="1" dirty="0">
                <a:solidFill>
                  <a:schemeClr val="tx1">
                    <a:lumMod val="50000"/>
                  </a:schemeClr>
                </a:solidFill>
              </a:rPr>
              <a:t>参加が可能。</a:t>
            </a:r>
            <a:endParaRPr lang="en-US" altLang="ja-JP" sz="1200" b="1" dirty="0" smtClean="0">
              <a:solidFill>
                <a:schemeClr val="tx1">
                  <a:lumMod val="50000"/>
                </a:schemeClr>
              </a:solidFill>
            </a:endParaRPr>
          </a:p>
          <a:p>
            <a:pPr marL="228600" indent="-228600">
              <a:spcBef>
                <a:spcPct val="10000"/>
              </a:spcBef>
              <a:spcAft>
                <a:spcPct val="25000"/>
              </a:spcAft>
              <a:buClr>
                <a:srgbClr val="FFFFFF"/>
              </a:buClr>
              <a:buFont typeface="Wingdings" pitchFamily="2" charset="2"/>
              <a:buChar char="§"/>
            </a:pPr>
            <a:r>
              <a:rPr lang="ja-JP" altLang="en-US" sz="1200" b="1" dirty="0" smtClean="0">
                <a:solidFill>
                  <a:schemeClr val="tx1">
                    <a:lumMod val="50000"/>
                  </a:schemeClr>
                </a:solidFill>
              </a:rPr>
              <a:t>使用率をモニタリング。</a:t>
            </a:r>
            <a:r>
              <a:rPr lang="en-US" altLang="ja-JP" sz="1200" b="1" dirty="0" smtClean="0">
                <a:solidFill>
                  <a:schemeClr val="tx1">
                    <a:lumMod val="50000"/>
                  </a:schemeClr>
                </a:solidFill>
              </a:rPr>
              <a:t>50%</a:t>
            </a:r>
            <a:r>
              <a:rPr lang="ja-JP" altLang="en-US" sz="1200" b="1" dirty="0" smtClean="0">
                <a:solidFill>
                  <a:schemeClr val="tx1">
                    <a:lumMod val="50000"/>
                  </a:schemeClr>
                </a:solidFill>
              </a:rPr>
              <a:t>を超えると機器を増強</a:t>
            </a:r>
            <a:endParaRPr lang="en-US" altLang="ja-JP" sz="1200" b="1" dirty="0" smtClean="0">
              <a:solidFill>
                <a:schemeClr val="tx1">
                  <a:lumMod val="50000"/>
                </a:schemeClr>
              </a:solidFill>
            </a:endParaRPr>
          </a:p>
          <a:p>
            <a:pPr marL="228600" indent="-228600">
              <a:spcBef>
                <a:spcPct val="10000"/>
              </a:spcBef>
              <a:spcAft>
                <a:spcPct val="25000"/>
              </a:spcAft>
              <a:buClr>
                <a:srgbClr val="FFFFFF"/>
              </a:buClr>
              <a:buFont typeface="Wingdings" pitchFamily="2" charset="2"/>
              <a:buChar char="§"/>
            </a:pPr>
            <a:r>
              <a:rPr lang="ja-JP" altLang="en-US" sz="1200" b="1" dirty="0" smtClean="0">
                <a:solidFill>
                  <a:schemeClr val="tx1">
                    <a:lumMod val="50000"/>
                  </a:schemeClr>
                </a:solidFill>
              </a:rPr>
              <a:t>サーバにデータを残さない独自形式稼働率</a:t>
            </a:r>
            <a:r>
              <a:rPr lang="en-US" altLang="ja-JP" sz="1200" b="1" dirty="0" smtClean="0">
                <a:solidFill>
                  <a:schemeClr val="tx1">
                    <a:lumMod val="50000"/>
                  </a:schemeClr>
                </a:solidFill>
              </a:rPr>
              <a:t>99.99% +</a:t>
            </a:r>
            <a:r>
              <a:rPr lang="ja-JP" altLang="en-US" sz="1200" b="1" dirty="0" smtClean="0">
                <a:solidFill>
                  <a:schemeClr val="tx1">
                    <a:lumMod val="50000"/>
                  </a:schemeClr>
                </a:solidFill>
              </a:rPr>
              <a:t> ホットサイト</a:t>
            </a:r>
            <a:r>
              <a:rPr lang="ja-JP" altLang="en-US" sz="1200" b="1" dirty="0">
                <a:solidFill>
                  <a:schemeClr val="tx1">
                    <a:lumMod val="50000"/>
                  </a:schemeClr>
                </a:solidFill>
              </a:rPr>
              <a:t>で</a:t>
            </a:r>
            <a:r>
              <a:rPr lang="ja-JP" altLang="en-US" sz="1200" b="1" dirty="0" smtClean="0">
                <a:solidFill>
                  <a:schemeClr val="tx1">
                    <a:lumMod val="50000"/>
                  </a:schemeClr>
                </a:solidFill>
              </a:rPr>
              <a:t>の</a:t>
            </a:r>
            <a:r>
              <a:rPr lang="en-US" altLang="ja-JP" sz="1200" b="1" dirty="0" smtClean="0">
                <a:solidFill>
                  <a:schemeClr val="tx1">
                    <a:lumMod val="50000"/>
                  </a:schemeClr>
                </a:solidFill>
              </a:rPr>
              <a:t/>
            </a:r>
            <a:br>
              <a:rPr lang="en-US" altLang="ja-JP" sz="1200" b="1" dirty="0" smtClean="0">
                <a:solidFill>
                  <a:schemeClr val="tx1">
                    <a:lumMod val="50000"/>
                  </a:schemeClr>
                </a:solidFill>
              </a:rPr>
            </a:br>
            <a:r>
              <a:rPr lang="ja-JP" altLang="en-US" sz="1200" b="1" dirty="0" smtClean="0">
                <a:solidFill>
                  <a:schemeClr val="tx1">
                    <a:lumMod val="50000"/>
                  </a:schemeClr>
                </a:solidFill>
              </a:rPr>
              <a:t>冗長構成を構築</a:t>
            </a:r>
            <a:endParaRPr lang="en-US" altLang="ja-JP" sz="1200" b="1" dirty="0" smtClean="0">
              <a:solidFill>
                <a:schemeClr val="tx1">
                  <a:lumMod val="50000"/>
                </a:schemeClr>
              </a:solidFill>
            </a:endParaRPr>
          </a:p>
          <a:p>
            <a:pPr marL="228600" indent="-228600">
              <a:spcBef>
                <a:spcPct val="10000"/>
              </a:spcBef>
              <a:spcAft>
                <a:spcPct val="25000"/>
              </a:spcAft>
              <a:buClr>
                <a:srgbClr val="FFFFFF"/>
              </a:buClr>
              <a:buFont typeface="Wingdings" pitchFamily="2" charset="2"/>
              <a:buChar char="§"/>
            </a:pPr>
            <a:r>
              <a:rPr lang="ja-JP" altLang="en-US" sz="1200" b="1" dirty="0" smtClean="0">
                <a:solidFill>
                  <a:schemeClr val="tx1">
                    <a:lumMod val="50000"/>
                  </a:schemeClr>
                </a:solidFill>
              </a:rPr>
              <a:t>世界でリアルタイムコラボレーションの実現に特化したデザイン</a:t>
            </a:r>
            <a:endParaRPr lang="en-US" altLang="ja-JP" sz="1200" b="1" dirty="0">
              <a:solidFill>
                <a:schemeClr val="tx1">
                  <a:lumMod val="50000"/>
                </a:schemeClr>
              </a:solidFill>
            </a:endParaRPr>
          </a:p>
          <a:p>
            <a:pPr marL="228600" indent="-228600">
              <a:spcBef>
                <a:spcPct val="10000"/>
              </a:spcBef>
              <a:spcAft>
                <a:spcPct val="25000"/>
              </a:spcAft>
              <a:buClr>
                <a:srgbClr val="FFFFFF"/>
              </a:buClr>
              <a:buFont typeface="Wingdings" pitchFamily="2" charset="2"/>
              <a:buChar char="§"/>
            </a:pPr>
            <a:r>
              <a:rPr lang="ja-JP" altLang="en-US" sz="1200" b="1" dirty="0" smtClean="0">
                <a:solidFill>
                  <a:schemeClr val="tx1">
                    <a:lumMod val="50000"/>
                  </a:schemeClr>
                </a:solidFill>
              </a:rPr>
              <a:t>第三者認証として</a:t>
            </a:r>
            <a:r>
              <a:rPr lang="en-US" altLang="ja-JP" sz="1200" b="1" dirty="0" err="1" smtClean="0">
                <a:solidFill>
                  <a:schemeClr val="tx1">
                    <a:lumMod val="50000"/>
                  </a:schemeClr>
                </a:solidFill>
              </a:rPr>
              <a:t>SSAE16</a:t>
            </a:r>
            <a:r>
              <a:rPr lang="en-US" altLang="ja-JP" sz="1200" b="1" dirty="0" smtClean="0">
                <a:solidFill>
                  <a:schemeClr val="tx1">
                    <a:lumMod val="50000"/>
                  </a:schemeClr>
                </a:solidFill>
              </a:rPr>
              <a:t>(</a:t>
            </a:r>
            <a:r>
              <a:rPr lang="ja-JP" altLang="en-US" sz="1200" b="1" dirty="0" smtClean="0">
                <a:solidFill>
                  <a:schemeClr val="tx1">
                    <a:lumMod val="50000"/>
                  </a:schemeClr>
                </a:solidFill>
              </a:rPr>
              <a:t>旧</a:t>
            </a:r>
            <a:r>
              <a:rPr lang="en-US" altLang="ja-JP" sz="1200" b="1" dirty="0" smtClean="0">
                <a:solidFill>
                  <a:schemeClr val="tx1">
                    <a:lumMod val="50000"/>
                  </a:schemeClr>
                </a:solidFill>
              </a:rPr>
              <a:t>SAS70) </a:t>
            </a:r>
            <a:r>
              <a:rPr lang="ja-JP" altLang="en-US" sz="1200" b="1" dirty="0" smtClean="0">
                <a:solidFill>
                  <a:schemeClr val="tx1">
                    <a:lumMod val="50000"/>
                  </a:schemeClr>
                </a:solidFill>
              </a:rPr>
              <a:t>を取得。グローバルでの</a:t>
            </a:r>
            <a:r>
              <a:rPr lang="en-US" altLang="ja-JP" sz="1200" b="1" dirty="0" smtClean="0">
                <a:solidFill>
                  <a:schemeClr val="tx1">
                    <a:lumMod val="50000"/>
                  </a:schemeClr>
                </a:solidFill>
              </a:rPr>
              <a:t>ISO-27001</a:t>
            </a:r>
            <a:r>
              <a:rPr lang="ja-JP" altLang="en-US" sz="1200" b="1" dirty="0" smtClean="0">
                <a:solidFill>
                  <a:schemeClr val="tx1">
                    <a:lumMod val="50000"/>
                  </a:schemeClr>
                </a:solidFill>
              </a:rPr>
              <a:t>の取得に向けた運用を実施（国内オフィスは取得済み）</a:t>
            </a:r>
            <a:endParaRPr lang="en-US" altLang="ja-JP" sz="1200" b="1" dirty="0" smtClean="0">
              <a:solidFill>
                <a:schemeClr val="tx1">
                  <a:lumMod val="50000"/>
                </a:schemeClr>
              </a:solidFill>
            </a:endParaRPr>
          </a:p>
        </p:txBody>
      </p:sp>
      <p:sp>
        <p:nvSpPr>
          <p:cNvPr id="300" name="Title 1"/>
          <p:cNvSpPr txBox="1">
            <a:spLocks/>
          </p:cNvSpPr>
          <p:nvPr/>
        </p:nvSpPr>
        <p:spPr>
          <a:xfrm>
            <a:off x="157657" y="701639"/>
            <a:ext cx="8588861" cy="329506"/>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nl-NL" sz="2000" dirty="0" smtClean="0">
                <a:latin typeface="メイリオ" pitchFamily="50" charset="-128"/>
              </a:rPr>
              <a:t>Cisco Collaboration Cloud</a:t>
            </a:r>
          </a:p>
        </p:txBody>
      </p:sp>
      <p:sp>
        <p:nvSpPr>
          <p:cNvPr id="301" name="テキスト ボックス 300"/>
          <p:cNvSpPr txBox="1"/>
          <p:nvPr/>
        </p:nvSpPr>
        <p:spPr>
          <a:xfrm>
            <a:off x="3187720" y="671263"/>
            <a:ext cx="5795176" cy="338554"/>
          </a:xfrm>
          <a:prstGeom prst="rect">
            <a:avLst/>
          </a:prstGeom>
          <a:noFill/>
        </p:spPr>
        <p:txBody>
          <a:bodyPr wrap="none" rtlCol="0">
            <a:spAutoFit/>
          </a:bodyPr>
          <a:lstStyle/>
          <a:p>
            <a:r>
              <a:rPr kumimoji="1" lang="ja-JP" altLang="en-US" sz="1600" b="1" dirty="0" smtClean="0">
                <a:solidFill>
                  <a:schemeClr val="tx1">
                    <a:lumMod val="50000"/>
                  </a:schemeClr>
                </a:solidFill>
                <a:latin typeface="メイリオ" pitchFamily="50" charset="-128"/>
              </a:rPr>
              <a:t>世界に展開するデータセンターを専用線で結びサービスをご提供</a:t>
            </a:r>
            <a:endParaRPr kumimoji="1" lang="ja-JP" altLang="en-US" sz="1600" b="1" dirty="0">
              <a:solidFill>
                <a:schemeClr val="tx1">
                  <a:lumMod val="50000"/>
                </a:schemeClr>
              </a:solidFill>
              <a:latin typeface="メイリオ" pitchFamily="50" charset="-128"/>
            </a:endParaRPr>
          </a:p>
        </p:txBody>
      </p:sp>
    </p:spTree>
    <p:extLst>
      <p:ext uri="{BB962C8B-B14F-4D97-AF65-F5344CB8AC3E}">
        <p14:creationId xmlns:p14="http://schemas.microsoft.com/office/powerpoint/2010/main" val="260770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2012" y="251571"/>
            <a:ext cx="8659976" cy="728782"/>
          </a:xfrm>
        </p:spPr>
        <p:txBody>
          <a:bodyPr/>
          <a:lstStyle/>
          <a:p>
            <a:r>
              <a:rPr lang="ja-JP" altLang="en-US" sz="3200" b="1" dirty="0">
                <a:solidFill>
                  <a:srgbClr val="2C92B6"/>
                </a:solidFill>
              </a:rPr>
              <a:t>あらゆるプラットフォームやデバイス</a:t>
            </a:r>
            <a:br>
              <a:rPr lang="ja-JP" altLang="en-US" sz="3200" b="1" dirty="0">
                <a:solidFill>
                  <a:srgbClr val="2C92B6"/>
                </a:solidFill>
              </a:rPr>
            </a:br>
            <a:r>
              <a:rPr lang="ja-JP" altLang="en-US" sz="3200" b="1" dirty="0">
                <a:solidFill>
                  <a:srgbClr val="2C92B6"/>
                </a:solidFill>
              </a:rPr>
              <a:t>から会議に参加できます</a:t>
            </a:r>
            <a:endParaRPr lang="ja-JP" altLang="nl-NL" sz="3200" b="1" dirty="0">
              <a:solidFill>
                <a:srgbClr val="2C92B6"/>
              </a:solidFill>
            </a:endParaRPr>
          </a:p>
        </p:txBody>
      </p:sp>
      <p:pic>
        <p:nvPicPr>
          <p:cNvPr id="10" name="Picture 7" descr="C:\Users\iotsuka\Desktop\ima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2185" y="1291852"/>
            <a:ext cx="1154684" cy="7262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iotsuka\Desktop\open-source-drivers-linux-get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567" y="1272118"/>
            <a:ext cx="845276" cy="633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iotsuka\Desktop\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8611" y="1757765"/>
            <a:ext cx="916982" cy="4776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iotsuka\Desktop\itm-unix30logo.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905"/>
          <a:stretch/>
        </p:blipFill>
        <p:spPr bwMode="auto">
          <a:xfrm>
            <a:off x="7084155" y="1674382"/>
            <a:ext cx="866045" cy="2576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Picture6.png"/>
          <p:cNvPicPr>
            <a:picLocks noChangeAspect="1"/>
          </p:cNvPicPr>
          <p:nvPr/>
        </p:nvPicPr>
        <p:blipFill>
          <a:blip r:embed="rId7" cstate="print"/>
          <a:srcRect b="1032"/>
          <a:stretch>
            <a:fillRect/>
          </a:stretch>
        </p:blipFill>
        <p:spPr>
          <a:xfrm>
            <a:off x="3950063" y="2055145"/>
            <a:ext cx="2663367" cy="1821908"/>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20" name="Picture 2" descr="http://www.mytechopinion.com/wp-content/uploads/2009/12/webex.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6506" y="2279058"/>
            <a:ext cx="989364" cy="1484048"/>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24" name="Group 36"/>
          <p:cNvGrpSpPr>
            <a:grpSpLocks noChangeAspect="1"/>
          </p:cNvGrpSpPr>
          <p:nvPr/>
        </p:nvGrpSpPr>
        <p:grpSpPr>
          <a:xfrm>
            <a:off x="6036649" y="2892122"/>
            <a:ext cx="657832" cy="1170847"/>
            <a:chOff x="4356095" y="0"/>
            <a:chExt cx="4124187" cy="6111535"/>
          </a:xfrm>
        </p:grpSpPr>
        <p:pic>
          <p:nvPicPr>
            <p:cNvPr id="25" name="Picture 37"/>
            <p:cNvPicPr>
              <a:picLocks/>
            </p:cNvPicPr>
            <p:nvPr/>
          </p:nvPicPr>
          <p:blipFill>
            <a:blip r:embed="rId9" cstate="screen">
              <a:extLst>
                <a:ext uri="{28A0092B-C50C-407E-A947-70E740481C1C}">
                  <a14:useLocalDpi xmlns:a14="http://schemas.microsoft.com/office/drawing/2010/main"/>
                </a:ext>
              </a:extLst>
            </a:blip>
            <a:stretch>
              <a:fillRect/>
            </a:stretch>
          </p:blipFill>
          <p:spPr>
            <a:xfrm>
              <a:off x="4356095" y="0"/>
              <a:ext cx="4124187" cy="6111535"/>
            </a:xfrm>
            <a:prstGeom prst="rect">
              <a:avLst/>
            </a:prstGeom>
            <a:noFill/>
            <a:effectLst>
              <a:reflection stA="50000" endPos="25000" dist="12700" dir="5400000" sy="-100000" algn="bl" rotWithShape="0"/>
            </a:effectLst>
          </p:spPr>
        </p:pic>
        <p:pic>
          <p:nvPicPr>
            <p:cNvPr id="26" name="Picture 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01366" y="955928"/>
              <a:ext cx="3474708" cy="486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42"/>
          <p:cNvGrpSpPr/>
          <p:nvPr/>
        </p:nvGrpSpPr>
        <p:grpSpPr>
          <a:xfrm>
            <a:off x="6875121" y="2892026"/>
            <a:ext cx="591469" cy="1170331"/>
            <a:chOff x="6438896" y="1498600"/>
            <a:chExt cx="2633205" cy="4235733"/>
          </a:xfrm>
        </p:grpSpPr>
        <p:pic>
          <p:nvPicPr>
            <p:cNvPr id="28" name="Picture 43"/>
            <p:cNvPicPr>
              <a:picLocks/>
            </p:cNvPicPr>
            <p:nvPr/>
          </p:nvPicPr>
          <p:blipFill>
            <a:blip r:embed="rId11" cstate="print"/>
            <a:stretch>
              <a:fillRect/>
            </a:stretch>
          </p:blipFill>
          <p:spPr>
            <a:xfrm>
              <a:off x="6438896" y="1498600"/>
              <a:ext cx="2633205" cy="4235733"/>
            </a:xfrm>
            <a:prstGeom prst="rect">
              <a:avLst/>
            </a:prstGeom>
            <a:noFill/>
            <a:effectLst>
              <a:reflection stA="50000" endPos="25000" dist="12700" dir="5400000" sy="-100000" algn="bl" rotWithShape="0"/>
            </a:effectLst>
          </p:spPr>
        </p:pic>
        <p:pic>
          <p:nvPicPr>
            <p:cNvPr id="29" name="Picture 44"/>
            <p:cNvPicPr>
              <a:picLocks noChangeAspect="1"/>
            </p:cNvPicPr>
            <p:nvPr/>
          </p:nvPicPr>
          <p:blipFill>
            <a:blip r:embed="rId12" cstate="print"/>
            <a:stretch>
              <a:fillRect/>
            </a:stretch>
          </p:blipFill>
          <p:spPr>
            <a:xfrm>
              <a:off x="6604002" y="2133599"/>
              <a:ext cx="2242174" cy="3285066"/>
            </a:xfrm>
            <a:prstGeom prst="rect">
              <a:avLst/>
            </a:prstGeom>
          </p:spPr>
        </p:pic>
      </p:grpSp>
      <p:grpSp>
        <p:nvGrpSpPr>
          <p:cNvPr id="30" name="Group 34"/>
          <p:cNvGrpSpPr/>
          <p:nvPr/>
        </p:nvGrpSpPr>
        <p:grpSpPr>
          <a:xfrm>
            <a:off x="8141146" y="2673174"/>
            <a:ext cx="1076831" cy="1512473"/>
            <a:chOff x="2969357" y="599292"/>
            <a:chExt cx="4359488" cy="4886720"/>
          </a:xfrm>
        </p:grpSpPr>
        <p:pic>
          <p:nvPicPr>
            <p:cNvPr id="31" name="Picture 45" descr="Generic Chassis.png"/>
            <p:cNvPicPr>
              <a:picLocks/>
            </p:cNvPicPr>
            <p:nvPr/>
          </p:nvPicPr>
          <p:blipFill rotWithShape="1">
            <a:blip r:embed="rId13">
              <a:extLst>
                <a:ext uri="{28A0092B-C50C-407E-A947-70E740481C1C}">
                  <a14:useLocalDpi xmlns:a14="http://schemas.microsoft.com/office/drawing/2010/main" val="0"/>
                </a:ext>
              </a:extLst>
            </a:blip>
            <a:srcRect/>
            <a:stretch/>
          </p:blipFill>
          <p:spPr>
            <a:xfrm>
              <a:off x="2969357" y="599292"/>
              <a:ext cx="4359488" cy="4886720"/>
            </a:xfrm>
            <a:prstGeom prst="rect">
              <a:avLst/>
            </a:prstGeom>
            <a:noFill/>
            <a:effectLst>
              <a:reflection stA="50000" endPos="25000" dist="12700" dir="5400000" sy="-100000" algn="bl" rotWithShape="0"/>
            </a:effectLst>
          </p:spPr>
        </p:pic>
        <p:pic>
          <p:nvPicPr>
            <p:cNvPr id="32" name="Picture 46" descr="content-sharing-1.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14224" y="1750715"/>
              <a:ext cx="2180174" cy="3208927"/>
            </a:xfrm>
            <a:prstGeom prst="rect">
              <a:avLst/>
            </a:prstGeom>
          </p:spPr>
        </p:pic>
      </p:grpSp>
      <p:sp>
        <p:nvSpPr>
          <p:cNvPr id="33" name="Rectangle 39"/>
          <p:cNvSpPr/>
          <p:nvPr/>
        </p:nvSpPr>
        <p:spPr>
          <a:xfrm>
            <a:off x="1" y="4307054"/>
            <a:ext cx="9143999" cy="675541"/>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a:endParaRPr lang="en-US" dirty="0">
              <a:solidFill>
                <a:schemeClr val="lt1"/>
              </a:solidFill>
              <a:effectLst>
                <a:outerShdw blurRad="38100" dist="38100" dir="2700000" algn="tl">
                  <a:srgbClr val="000000">
                    <a:alpha val="43137"/>
                  </a:srgbClr>
                </a:outerShdw>
              </a:effectLst>
            </a:endParaRPr>
          </a:p>
        </p:txBody>
      </p:sp>
      <p:sp>
        <p:nvSpPr>
          <p:cNvPr id="34" name="Rectangle 28"/>
          <p:cNvSpPr/>
          <p:nvPr/>
        </p:nvSpPr>
        <p:spPr>
          <a:xfrm>
            <a:off x="1184399" y="4373442"/>
            <a:ext cx="2026708" cy="523218"/>
          </a:xfrm>
          <a:prstGeom prst="rect">
            <a:avLst/>
          </a:prstGeom>
        </p:spPr>
        <p:txBody>
          <a:bodyPr wrap="square" lIns="91436" tIns="45719" rIns="91436" bIns="45719">
            <a:spAutoFit/>
          </a:bodyPr>
          <a:lstStyle/>
          <a:p>
            <a:pPr lvl="0" algn="ctr">
              <a:defRPr/>
            </a:pPr>
            <a:r>
              <a:rPr lang="en-US" sz="1400" dirty="0">
                <a:solidFill>
                  <a:srgbClr val="FFFFFF"/>
                </a:solidFill>
                <a:effectLst>
                  <a:outerShdw blurRad="38100" dist="38100" dir="2700000" algn="tl">
                    <a:srgbClr val="000000">
                      <a:alpha val="43137"/>
                    </a:srgbClr>
                  </a:outerShdw>
                </a:effectLst>
              </a:rPr>
              <a:t>Android smartphones and tablets</a:t>
            </a:r>
          </a:p>
        </p:txBody>
      </p:sp>
      <p:sp>
        <p:nvSpPr>
          <p:cNvPr id="35" name="Rectangle 31"/>
          <p:cNvSpPr/>
          <p:nvPr/>
        </p:nvSpPr>
        <p:spPr>
          <a:xfrm>
            <a:off x="3712558" y="4373442"/>
            <a:ext cx="1973121" cy="523218"/>
          </a:xfrm>
          <a:prstGeom prst="rect">
            <a:avLst/>
          </a:prstGeom>
        </p:spPr>
        <p:txBody>
          <a:bodyPr wrap="square" lIns="91436" tIns="45719" rIns="91436" bIns="45719">
            <a:spAutoFit/>
          </a:bodyPr>
          <a:lstStyle/>
          <a:p>
            <a:pPr lvl="0" algn="ctr">
              <a:defRPr/>
            </a:pPr>
            <a:r>
              <a:rPr lang="en-US" sz="1400" dirty="0">
                <a:solidFill>
                  <a:srgbClr val="FFFFFF"/>
                </a:solidFill>
                <a:effectLst>
                  <a:outerShdw blurRad="38100" dist="38100" dir="2700000" algn="tl">
                    <a:srgbClr val="000000">
                      <a:alpha val="43137"/>
                    </a:srgbClr>
                  </a:outerShdw>
                </a:effectLst>
              </a:rPr>
              <a:t>iPhone, </a:t>
            </a:r>
            <a:r>
              <a:rPr lang="en-US" sz="1400" dirty="0" smtClean="0">
                <a:solidFill>
                  <a:srgbClr val="FFFFFF"/>
                </a:solidFill>
                <a:effectLst>
                  <a:outerShdw blurRad="38100" dist="38100" dir="2700000" algn="tl">
                    <a:srgbClr val="000000">
                      <a:alpha val="43137"/>
                    </a:srgbClr>
                  </a:outerShdw>
                </a:effectLst>
              </a:rPr>
              <a:t/>
            </a:r>
            <a:br>
              <a:rPr lang="en-US" sz="1400" dirty="0" smtClean="0">
                <a:solidFill>
                  <a:srgbClr val="FFFFFF"/>
                </a:solidFill>
                <a:effectLst>
                  <a:outerShdw blurRad="38100" dist="38100" dir="2700000" algn="tl">
                    <a:srgbClr val="000000">
                      <a:alpha val="43137"/>
                    </a:srgbClr>
                  </a:outerShdw>
                </a:effectLst>
              </a:rPr>
            </a:br>
            <a:r>
              <a:rPr lang="en-US" sz="1400" dirty="0" smtClean="0">
                <a:solidFill>
                  <a:srgbClr val="FFFFFF"/>
                </a:solidFill>
                <a:effectLst>
                  <a:outerShdw blurRad="38100" dist="38100" dir="2700000" algn="tl">
                    <a:srgbClr val="000000">
                      <a:alpha val="43137"/>
                    </a:srgbClr>
                  </a:outerShdw>
                </a:effectLst>
              </a:rPr>
              <a:t>iPod </a:t>
            </a:r>
            <a:r>
              <a:rPr lang="en-US" sz="1400" dirty="0">
                <a:solidFill>
                  <a:srgbClr val="FFFFFF"/>
                </a:solidFill>
                <a:effectLst>
                  <a:outerShdw blurRad="38100" dist="38100" dir="2700000" algn="tl">
                    <a:srgbClr val="000000">
                      <a:alpha val="43137"/>
                    </a:srgbClr>
                  </a:outerShdw>
                </a:effectLst>
              </a:rPr>
              <a:t>touch, iPad</a:t>
            </a:r>
          </a:p>
        </p:txBody>
      </p:sp>
      <p:sp>
        <p:nvSpPr>
          <p:cNvPr id="36" name="Rectangle 47"/>
          <p:cNvSpPr/>
          <p:nvPr/>
        </p:nvSpPr>
        <p:spPr>
          <a:xfrm>
            <a:off x="6553250" y="4373442"/>
            <a:ext cx="1725186" cy="523218"/>
          </a:xfrm>
          <a:prstGeom prst="rect">
            <a:avLst/>
          </a:prstGeom>
        </p:spPr>
        <p:txBody>
          <a:bodyPr wrap="square" lIns="91436" tIns="45719" rIns="91436" bIns="45719">
            <a:spAutoFit/>
          </a:bodyPr>
          <a:lstStyle/>
          <a:p>
            <a:pPr lvl="0" algn="ctr">
              <a:defRPr/>
            </a:pPr>
            <a:r>
              <a:rPr lang="en-US" sz="1400" dirty="0" smtClean="0">
                <a:solidFill>
                  <a:srgbClr val="FFFFFF"/>
                </a:solidFill>
                <a:effectLst>
                  <a:outerShdw blurRad="38100" dist="38100" dir="2700000" algn="tl">
                    <a:srgbClr val="000000">
                      <a:alpha val="43137"/>
                    </a:srgbClr>
                  </a:outerShdw>
                </a:effectLst>
              </a:rPr>
              <a:t>Windows </a:t>
            </a:r>
            <a:br>
              <a:rPr lang="en-US" sz="1400" dirty="0" smtClean="0">
                <a:solidFill>
                  <a:srgbClr val="FFFFFF"/>
                </a:solidFill>
                <a:effectLst>
                  <a:outerShdw blurRad="38100" dist="38100" dir="2700000" algn="tl">
                    <a:srgbClr val="000000">
                      <a:alpha val="43137"/>
                    </a:srgbClr>
                  </a:outerShdw>
                </a:effectLst>
              </a:rPr>
            </a:br>
            <a:r>
              <a:rPr lang="en-US" sz="1400" dirty="0" smtClean="0">
                <a:solidFill>
                  <a:srgbClr val="FFFFFF"/>
                </a:solidFill>
                <a:effectLst>
                  <a:outerShdw blurRad="38100" dist="38100" dir="2700000" algn="tl">
                    <a:srgbClr val="000000">
                      <a:alpha val="43137"/>
                    </a:srgbClr>
                  </a:outerShdw>
                </a:effectLst>
              </a:rPr>
              <a:t>Phone  </a:t>
            </a:r>
            <a:endParaRPr lang="en-US" sz="1400" dirty="0">
              <a:solidFill>
                <a:srgbClr val="FFFFFF"/>
              </a:solidFill>
              <a:effectLst>
                <a:outerShdw blurRad="38100" dist="38100" dir="2700000" algn="tl">
                  <a:srgbClr val="000000">
                    <a:alpha val="43137"/>
                  </a:srgbClr>
                </a:outerShdw>
              </a:effectLst>
            </a:endParaRPr>
          </a:p>
        </p:txBody>
      </p:sp>
      <p:sp>
        <p:nvSpPr>
          <p:cNvPr id="37" name="Rectangle 4"/>
          <p:cNvSpPr>
            <a:spLocks noChangeArrowheads="1"/>
          </p:cNvSpPr>
          <p:nvPr/>
        </p:nvSpPr>
        <p:spPr bwMode="ltGray">
          <a:xfrm>
            <a:off x="292043" y="48996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pic>
        <p:nvPicPr>
          <p:cNvPr id="38"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p:blipFill>
        <p:spPr bwMode="auto">
          <a:xfrm>
            <a:off x="1472878" y="2783978"/>
            <a:ext cx="2440257" cy="143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p:cNvPicPr>
          <p:nvPr/>
        </p:nvPicPr>
        <p:blipFill>
          <a:blip r:embed="rId16"/>
          <a:stretch>
            <a:fillRect/>
          </a:stretch>
        </p:blipFill>
        <p:spPr>
          <a:xfrm>
            <a:off x="509347" y="2314335"/>
            <a:ext cx="1063001" cy="1890713"/>
          </a:xfrm>
          <a:prstGeom prst="rect">
            <a:avLst/>
          </a:prstGeom>
        </p:spPr>
      </p:pic>
      <p:sp>
        <p:nvSpPr>
          <p:cNvPr id="42" name="円/楕円 41"/>
          <p:cNvSpPr/>
          <p:nvPr/>
        </p:nvSpPr>
        <p:spPr>
          <a:xfrm>
            <a:off x="3429001" y="3534153"/>
            <a:ext cx="685800" cy="685800"/>
          </a:xfrm>
          <a:prstGeom prst="ellipse">
            <a:avLst/>
          </a:prstGeom>
          <a:blipFill>
            <a:blip r:embed="rId17"/>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smtClean="0"/>
          </a:p>
        </p:txBody>
      </p:sp>
      <p:grpSp>
        <p:nvGrpSpPr>
          <p:cNvPr id="40" name="Group 2"/>
          <p:cNvGrpSpPr/>
          <p:nvPr/>
        </p:nvGrpSpPr>
        <p:grpSpPr>
          <a:xfrm>
            <a:off x="845394" y="1273819"/>
            <a:ext cx="1156906" cy="810822"/>
            <a:chOff x="1548648" y="2239965"/>
            <a:chExt cx="1487184" cy="1260475"/>
          </a:xfrm>
        </p:grpSpPr>
        <p:sp>
          <p:nvSpPr>
            <p:cNvPr id="41" name="AutoShape 113"/>
            <p:cNvSpPr>
              <a:spLocks noChangeArrowheads="1"/>
            </p:cNvSpPr>
            <p:nvPr/>
          </p:nvSpPr>
          <p:spPr bwMode="auto">
            <a:xfrm>
              <a:off x="1548648" y="2239965"/>
              <a:ext cx="1487184" cy="1260475"/>
            </a:xfrm>
            <a:prstGeom prst="roundRect">
              <a:avLst>
                <a:gd name="adj" fmla="val 14716"/>
              </a:avLst>
            </a:prstGeom>
            <a:solidFill>
              <a:srgbClr val="FFFFFF"/>
            </a:solidFill>
            <a:ln w="9525">
              <a:solidFill>
                <a:srgbClr val="435153"/>
              </a:solidFill>
              <a:round/>
              <a:headEnd/>
              <a:tailEnd/>
            </a:ln>
            <a:effectLst>
              <a:reflection stA="50000" endPos="25000" dist="12700" dir="5400000" sy="-100000" algn="bl" rotWithShape="0"/>
            </a:effectLst>
          </p:spPr>
          <p:txBody>
            <a:bodyPr lIns="0" tIns="0" rIns="0" bIns="0" anchor="ctr"/>
            <a:lstStyle/>
            <a:p>
              <a:endParaRPr lang="en-US" dirty="0"/>
            </a:p>
          </p:txBody>
        </p:sp>
        <p:pic>
          <p:nvPicPr>
            <p:cNvPr id="43" name="Picture 12"/>
            <p:cNvPicPr>
              <a:picLocks noChangeArrowheads="1"/>
            </p:cNvPicPr>
            <p:nvPr/>
          </p:nvPicPr>
          <p:blipFill>
            <a:blip r:embed="rId18" cstate="print"/>
            <a:srcRect/>
            <a:stretch>
              <a:fillRect/>
            </a:stretch>
          </p:blipFill>
          <p:spPr bwMode="auto">
            <a:xfrm>
              <a:off x="1632739" y="2382839"/>
              <a:ext cx="1251585" cy="902970"/>
            </a:xfrm>
            <a:prstGeom prst="rect">
              <a:avLst/>
            </a:prstGeom>
            <a:noFill/>
            <a:ln w="9525">
              <a:noFill/>
              <a:miter lim="800000"/>
              <a:headEnd/>
              <a:tailEnd/>
            </a:ln>
          </p:spPr>
        </p:pic>
      </p:grpSp>
    </p:spTree>
    <p:extLst>
      <p:ext uri="{BB962C8B-B14F-4D97-AF65-F5344CB8AC3E}">
        <p14:creationId xmlns:p14="http://schemas.microsoft.com/office/powerpoint/2010/main" val="94927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7013" y="43688"/>
            <a:ext cx="8345488" cy="731837"/>
          </a:xfrm>
        </p:spPr>
        <p:txBody>
          <a:bodyPr/>
          <a:lstStyle/>
          <a:p>
            <a:r>
              <a:rPr lang="ja-JP" altLang="en-US" b="1" dirty="0" smtClean="0">
                <a:solidFill>
                  <a:srgbClr val="2C92B6"/>
                </a:solidFill>
              </a:rPr>
              <a:t>シスコの</a:t>
            </a:r>
            <a:r>
              <a:rPr lang="en-US" altLang="ja-JP" b="1" dirty="0" smtClean="0">
                <a:solidFill>
                  <a:srgbClr val="2C92B6"/>
                </a:solidFill>
              </a:rPr>
              <a:t>Web</a:t>
            </a:r>
            <a:r>
              <a:rPr lang="ja-JP" altLang="en-US" b="1" dirty="0" smtClean="0">
                <a:solidFill>
                  <a:srgbClr val="2C92B6"/>
                </a:solidFill>
              </a:rPr>
              <a:t>会議　</a:t>
            </a:r>
            <a:r>
              <a:rPr lang="en-US" altLang="ja-JP" b="1" dirty="0" smtClean="0">
                <a:solidFill>
                  <a:srgbClr val="2C92B6"/>
                </a:solidFill>
              </a:rPr>
              <a:t>Cisco WebEx </a:t>
            </a:r>
            <a:r>
              <a:rPr lang="ja-JP" altLang="en-US" b="1" dirty="0">
                <a:solidFill>
                  <a:srgbClr val="2C92B6"/>
                </a:solidFill>
              </a:rPr>
              <a:t>の特徴</a:t>
            </a:r>
            <a:endParaRPr lang="ja-JP" altLang="nl-NL" b="1" dirty="0">
              <a:solidFill>
                <a:srgbClr val="2C92B6"/>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2685081487"/>
              </p:ext>
            </p:extLst>
          </p:nvPr>
        </p:nvGraphicFramePr>
        <p:xfrm>
          <a:off x="904876" y="814854"/>
          <a:ext cx="7667625" cy="3836644"/>
        </p:xfrm>
        <a:graphic>
          <a:graphicData uri="http://schemas.openxmlformats.org/drawingml/2006/table">
            <a:tbl>
              <a:tblPr firstRow="1" bandRow="1">
                <a:tableStyleId>{306799F8-075E-4A3A-A7F6-7FBC6576F1A4}</a:tableStyleId>
              </a:tblPr>
              <a:tblGrid>
                <a:gridCol w="2555875"/>
                <a:gridCol w="2555875"/>
                <a:gridCol w="2555875"/>
              </a:tblGrid>
              <a:tr h="342900">
                <a:tc gridSpan="3">
                  <a:txBody>
                    <a:bodyPr/>
                    <a:lstStyle/>
                    <a:p>
                      <a:pPr algn="ctr"/>
                      <a:r>
                        <a:rPr lang="nl-NL" sz="1800" b="1" dirty="0" smtClean="0">
                          <a:solidFill>
                            <a:schemeClr val="bg1"/>
                          </a:solidFill>
                          <a:effectLst/>
                        </a:rPr>
                        <a:t>Cisco</a:t>
                      </a:r>
                      <a:r>
                        <a:rPr lang="nl-NL" sz="1800" b="1" baseline="0" dirty="0" smtClean="0">
                          <a:solidFill>
                            <a:schemeClr val="bg1"/>
                          </a:solidFill>
                          <a:effectLst/>
                        </a:rPr>
                        <a:t> WebEx</a:t>
                      </a:r>
                      <a:endParaRPr lang="nl-NL" sz="1800" b="1" dirty="0">
                        <a:solidFill>
                          <a:schemeClr val="bg1"/>
                        </a:solidFill>
                        <a:effectLst/>
                        <a:latin typeface="Arial" pitchFamily="34" charset="0"/>
                        <a:cs typeface="Arial" pitchFamily="34" charset="0"/>
                      </a:endParaRPr>
                    </a:p>
                  </a:txBody>
                  <a:tcPr marT="34290" marB="34290" anchor="ctr">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tcPr>
                </a:tc>
                <a:tc hMerge="1">
                  <a:txBody>
                    <a:bodyPr/>
                    <a:lstStyle/>
                    <a:p>
                      <a:endParaRPr lang="nl-NL" dirty="0"/>
                    </a:p>
                  </a:txBody>
                  <a:tcPr/>
                </a:tc>
                <a:tc hMerge="1">
                  <a:txBody>
                    <a:bodyPr/>
                    <a:lstStyle/>
                    <a:p>
                      <a:endParaRPr lang="nl-NL" dirty="0"/>
                    </a:p>
                  </a:txBody>
                  <a:tcPr/>
                </a:tc>
              </a:tr>
              <a:tr h="696271">
                <a:tc>
                  <a:txBody>
                    <a:bodyPr/>
                    <a:lstStyle/>
                    <a:p>
                      <a:pPr algn="ctr"/>
                      <a:r>
                        <a:rPr lang="ja-JP" altLang="en-US" sz="1800" b="1" dirty="0" smtClean="0">
                          <a:solidFill>
                            <a:schemeClr val="bg1"/>
                          </a:solidFill>
                          <a:effectLst/>
                          <a:latin typeface="+mn-lt"/>
                          <a:ea typeface="+mn-ea"/>
                          <a:cs typeface="+mn-cs"/>
                        </a:rPr>
                        <a:t>フレキシブル</a:t>
                      </a:r>
                      <a:endParaRPr lang="nl-NL" sz="18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en-US" sz="1400" b="1" dirty="0" smtClean="0">
                          <a:solidFill>
                            <a:schemeClr val="bg1"/>
                          </a:solidFill>
                          <a:effectLst/>
                          <a:latin typeface="メイリオ" pitchFamily="50" charset="-128"/>
                          <a:ea typeface="メイリオ" pitchFamily="50" charset="-128"/>
                          <a:cs typeface="メイリオ" pitchFamily="50" charset="-128"/>
                        </a:rPr>
                        <a:t>クラウドの導入モデル</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en-US" sz="1400" b="1" dirty="0" smtClean="0">
                          <a:solidFill>
                            <a:schemeClr val="bg1"/>
                          </a:solidFill>
                          <a:effectLst/>
                          <a:latin typeface="+mn-lt"/>
                          <a:ea typeface="+mn-ea"/>
                          <a:cs typeface="+mn-cs"/>
                        </a:rPr>
                        <a:t>安価なライセンス費用</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r>
              <a:tr h="696271">
                <a:tc>
                  <a:txBody>
                    <a:bodyPr/>
                    <a:lstStyle/>
                    <a:p>
                      <a:pPr algn="ctr"/>
                      <a:r>
                        <a:rPr lang="ja-JP" altLang="nl-NL" sz="1800" b="1" dirty="0" smtClean="0">
                          <a:solidFill>
                            <a:schemeClr val="bg1"/>
                          </a:solidFill>
                          <a:effectLst/>
                        </a:rPr>
                        <a:t>信頼性</a:t>
                      </a:r>
                      <a:endParaRPr lang="nl-NL" sz="18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nl-NL" sz="1400" b="1" dirty="0" smtClean="0">
                          <a:solidFill>
                            <a:schemeClr val="bg1"/>
                          </a:solidFill>
                          <a:effectLst/>
                        </a:rPr>
                        <a:t>世界</a:t>
                      </a:r>
                      <a:r>
                        <a:rPr lang="nl-NL" altLang="ja-JP" sz="1400" b="1" baseline="0" dirty="0" smtClean="0">
                          <a:solidFill>
                            <a:schemeClr val="bg1"/>
                          </a:solidFill>
                          <a:effectLst/>
                        </a:rPr>
                        <a:t> No. 1 </a:t>
                      </a:r>
                      <a:r>
                        <a:rPr lang="ja-JP" altLang="nl-NL" sz="1400" b="1" baseline="0" dirty="0" smtClean="0">
                          <a:solidFill>
                            <a:schemeClr val="bg1"/>
                          </a:solidFill>
                          <a:effectLst/>
                        </a:rPr>
                        <a:t>の</a:t>
                      </a:r>
                      <a:r>
                        <a:rPr lang="nl-NL" altLang="ja-JP" sz="1400" b="1" baseline="0" dirty="0" smtClean="0">
                          <a:solidFill>
                            <a:schemeClr val="bg1"/>
                          </a:solidFill>
                          <a:effectLst/>
                        </a:rPr>
                        <a:t/>
                      </a:r>
                      <a:br>
                        <a:rPr lang="nl-NL" altLang="ja-JP" sz="1400" b="1" baseline="0" dirty="0" smtClean="0">
                          <a:solidFill>
                            <a:schemeClr val="bg1"/>
                          </a:solidFill>
                          <a:effectLst/>
                        </a:rPr>
                      </a:br>
                      <a:r>
                        <a:rPr lang="ja-JP" altLang="nl-NL" sz="1400" b="1" baseline="0" dirty="0" smtClean="0">
                          <a:solidFill>
                            <a:schemeClr val="bg1"/>
                          </a:solidFill>
                          <a:effectLst/>
                        </a:rPr>
                        <a:t>インフラ環境</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nl-NL" altLang="ja-JP" sz="1400" b="1" dirty="0" smtClean="0">
                          <a:solidFill>
                            <a:schemeClr val="bg1"/>
                          </a:solidFill>
                          <a:effectLst/>
                        </a:rPr>
                        <a:t>99.99%</a:t>
                      </a:r>
                      <a:r>
                        <a:rPr lang="ja-JP" altLang="nl-NL" sz="1400" b="1" dirty="0" smtClean="0">
                          <a:solidFill>
                            <a:schemeClr val="bg1"/>
                          </a:solidFill>
                          <a:effectLst/>
                        </a:rPr>
                        <a:t>以上の</a:t>
                      </a:r>
                      <a:r>
                        <a:rPr lang="nl-NL" altLang="ja-JP" sz="1400" b="1" dirty="0" smtClean="0">
                          <a:solidFill>
                            <a:schemeClr val="bg1"/>
                          </a:solidFill>
                          <a:effectLst/>
                        </a:rPr>
                        <a:t/>
                      </a:r>
                      <a:br>
                        <a:rPr lang="nl-NL" altLang="ja-JP" sz="1400" b="1" dirty="0" smtClean="0">
                          <a:solidFill>
                            <a:schemeClr val="bg1"/>
                          </a:solidFill>
                          <a:effectLst/>
                        </a:rPr>
                      </a:br>
                      <a:r>
                        <a:rPr lang="ja-JP" altLang="nl-NL" sz="1400" b="1" dirty="0" smtClean="0">
                          <a:solidFill>
                            <a:schemeClr val="bg1"/>
                          </a:solidFill>
                          <a:effectLst/>
                        </a:rPr>
                        <a:t>稼働率を達成</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r>
              <a:tr h="696271">
                <a:tc>
                  <a:txBody>
                    <a:bodyPr/>
                    <a:lstStyle/>
                    <a:p>
                      <a:pPr algn="ctr"/>
                      <a:r>
                        <a:rPr lang="ja-JP" altLang="nl-NL" sz="1800" b="1" dirty="0" smtClean="0">
                          <a:solidFill>
                            <a:schemeClr val="bg1"/>
                          </a:solidFill>
                          <a:effectLst/>
                        </a:rPr>
                        <a:t>実績</a:t>
                      </a:r>
                      <a:endParaRPr lang="nl-NL" sz="18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nl-NL" sz="1400" b="1" dirty="0" smtClean="0">
                          <a:solidFill>
                            <a:schemeClr val="bg1"/>
                          </a:solidFill>
                          <a:effectLst/>
                        </a:rPr>
                        <a:t>世界</a:t>
                      </a:r>
                      <a:r>
                        <a:rPr lang="nl-NL" altLang="ja-JP" sz="1400" b="1" dirty="0" smtClean="0">
                          <a:solidFill>
                            <a:schemeClr val="bg1"/>
                          </a:solidFill>
                          <a:effectLst/>
                        </a:rPr>
                        <a:t>1</a:t>
                      </a:r>
                      <a:r>
                        <a:rPr lang="en-US" altLang="ja-JP" sz="1400" b="1" dirty="0" smtClean="0">
                          <a:solidFill>
                            <a:schemeClr val="bg1"/>
                          </a:solidFill>
                          <a:effectLst/>
                        </a:rPr>
                        <a:t>65</a:t>
                      </a:r>
                      <a:r>
                        <a:rPr lang="ja-JP" altLang="en-US" sz="1400" b="1" dirty="0" smtClean="0">
                          <a:solidFill>
                            <a:schemeClr val="bg1"/>
                          </a:solidFill>
                          <a:effectLst/>
                        </a:rPr>
                        <a:t>ヵ国</a:t>
                      </a:r>
                      <a:r>
                        <a:rPr lang="ja-JP" altLang="nl-NL" sz="1400" b="1" dirty="0" smtClean="0">
                          <a:solidFill>
                            <a:schemeClr val="bg1"/>
                          </a:solidFill>
                          <a:effectLst/>
                        </a:rPr>
                        <a:t>以上で利用</a:t>
                      </a:r>
                      <a:endParaRPr lang="nl-NL" altLang="ja-JP" sz="1400" b="1" dirty="0" smtClean="0">
                        <a:solidFill>
                          <a:schemeClr val="bg1"/>
                        </a:solidFill>
                        <a:effectLst/>
                      </a:endParaRPr>
                    </a:p>
                    <a:p>
                      <a:r>
                        <a:rPr lang="ja-JP" altLang="en-US" sz="1400" b="1" dirty="0" smtClean="0">
                          <a:solidFill>
                            <a:schemeClr val="bg1"/>
                          </a:solidFill>
                          <a:effectLst/>
                          <a:latin typeface="+mn-lt"/>
                          <a:ea typeface="+mn-ea"/>
                          <a:cs typeface="+mn-cs"/>
                        </a:rPr>
                        <a:t>最も売れている</a:t>
                      </a:r>
                      <a:r>
                        <a:rPr lang="en-US" altLang="ja-JP" sz="1400" b="1" dirty="0" smtClean="0">
                          <a:solidFill>
                            <a:schemeClr val="bg1"/>
                          </a:solidFill>
                          <a:effectLst/>
                          <a:latin typeface="+mn-lt"/>
                          <a:ea typeface="+mn-ea"/>
                          <a:cs typeface="+mn-cs"/>
                        </a:rPr>
                        <a:t>Web</a:t>
                      </a:r>
                      <a:r>
                        <a:rPr lang="ja-JP" altLang="en-US" sz="1400" b="1" dirty="0" smtClean="0">
                          <a:solidFill>
                            <a:schemeClr val="bg1"/>
                          </a:solidFill>
                          <a:effectLst/>
                          <a:latin typeface="+mn-lt"/>
                          <a:ea typeface="+mn-ea"/>
                          <a:cs typeface="+mn-cs"/>
                        </a:rPr>
                        <a:t>会議</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nl-NL" sz="1400" b="1" dirty="0" smtClean="0">
                          <a:solidFill>
                            <a:schemeClr val="bg1"/>
                          </a:solidFill>
                          <a:effectLst/>
                        </a:rPr>
                        <a:t>地球規模での</a:t>
                      </a:r>
                      <a:r>
                        <a:rPr lang="nl-NL" altLang="ja-JP" sz="1400" b="1" dirty="0" smtClean="0">
                          <a:solidFill>
                            <a:schemeClr val="bg1"/>
                          </a:solidFill>
                          <a:effectLst/>
                        </a:rPr>
                        <a:t/>
                      </a:r>
                      <a:br>
                        <a:rPr lang="nl-NL" altLang="ja-JP" sz="1400" b="1" dirty="0" smtClean="0">
                          <a:solidFill>
                            <a:schemeClr val="bg1"/>
                          </a:solidFill>
                          <a:effectLst/>
                        </a:rPr>
                      </a:br>
                      <a:r>
                        <a:rPr lang="ja-JP" altLang="nl-NL" sz="1400" b="1" dirty="0" smtClean="0">
                          <a:solidFill>
                            <a:schemeClr val="bg1"/>
                          </a:solidFill>
                          <a:effectLst/>
                        </a:rPr>
                        <a:t>会議サービスが実現</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r>
              <a:tr h="696271">
                <a:tc>
                  <a:txBody>
                    <a:bodyPr/>
                    <a:lstStyle/>
                    <a:p>
                      <a:pPr algn="ctr"/>
                      <a:r>
                        <a:rPr lang="ja-JP" altLang="nl-NL" sz="1800" b="1" dirty="0" smtClean="0">
                          <a:solidFill>
                            <a:schemeClr val="bg1"/>
                          </a:solidFill>
                          <a:effectLst/>
                        </a:rPr>
                        <a:t>セキュリティ</a:t>
                      </a:r>
                      <a:endParaRPr lang="nl-NL" sz="18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nl-NL" sz="1400" b="1" dirty="0" smtClean="0">
                          <a:solidFill>
                            <a:schemeClr val="bg1"/>
                          </a:solidFill>
                          <a:effectLst/>
                        </a:rPr>
                        <a:t>WebEx </a:t>
                      </a:r>
                      <a:r>
                        <a:rPr lang="ja-JP" altLang="nl-NL" sz="1400" b="1" dirty="0" smtClean="0">
                          <a:solidFill>
                            <a:schemeClr val="bg1"/>
                          </a:solidFill>
                          <a:effectLst/>
                        </a:rPr>
                        <a:t>独自システム</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en-US" sz="1400" b="1" dirty="0" smtClean="0">
                          <a:solidFill>
                            <a:schemeClr val="bg1"/>
                          </a:solidFill>
                          <a:effectLst/>
                        </a:rPr>
                        <a:t>専用サイト提供により</a:t>
                      </a:r>
                      <a:br>
                        <a:rPr lang="ja-JP" altLang="en-US" sz="1400" b="1" dirty="0" smtClean="0">
                          <a:solidFill>
                            <a:schemeClr val="bg1"/>
                          </a:solidFill>
                          <a:effectLst/>
                        </a:rPr>
                      </a:br>
                      <a:r>
                        <a:rPr lang="ja-JP" altLang="en-US" sz="1400" b="1" dirty="0" smtClean="0">
                          <a:solidFill>
                            <a:schemeClr val="bg1"/>
                          </a:solidFill>
                          <a:effectLst/>
                        </a:rPr>
                        <a:t>各社のセキュリティポリシーに合わせた運用管理を実現</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r>
              <a:tr h="696271">
                <a:tc>
                  <a:txBody>
                    <a:bodyPr/>
                    <a:lstStyle/>
                    <a:p>
                      <a:pPr algn="ctr"/>
                      <a:r>
                        <a:rPr lang="ja-JP" altLang="en-US" sz="1800" b="1" dirty="0" smtClean="0">
                          <a:solidFill>
                            <a:schemeClr val="bg1"/>
                          </a:solidFill>
                          <a:effectLst/>
                        </a:rPr>
                        <a:t>拡張</a:t>
                      </a:r>
                      <a:r>
                        <a:rPr lang="ja-JP" altLang="nl-NL" sz="1800" b="1" dirty="0" smtClean="0">
                          <a:solidFill>
                            <a:schemeClr val="bg1"/>
                          </a:solidFill>
                          <a:effectLst/>
                        </a:rPr>
                        <a:t>性</a:t>
                      </a:r>
                      <a:endParaRPr lang="nl-NL" sz="18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nl-NL" sz="1400" b="1" dirty="0" smtClean="0">
                          <a:solidFill>
                            <a:schemeClr val="bg1"/>
                          </a:solidFill>
                          <a:effectLst/>
                        </a:rPr>
                        <a:t>シスコの他コラボレーション製品群との連携</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c>
                  <a:txBody>
                    <a:bodyPr/>
                    <a:lstStyle/>
                    <a:p>
                      <a:r>
                        <a:rPr lang="ja-JP" altLang="nl-NL" sz="1400" b="1" dirty="0" smtClean="0">
                          <a:solidFill>
                            <a:schemeClr val="bg1"/>
                          </a:solidFill>
                          <a:effectLst/>
                        </a:rPr>
                        <a:t>激動の時代を新たな</a:t>
                      </a:r>
                      <a:r>
                        <a:rPr lang="nl-NL" altLang="ja-JP" sz="1400" b="1" dirty="0" smtClean="0">
                          <a:solidFill>
                            <a:schemeClr val="bg1"/>
                          </a:solidFill>
                          <a:effectLst/>
                        </a:rPr>
                        <a:t/>
                      </a:r>
                      <a:br>
                        <a:rPr lang="nl-NL" altLang="ja-JP" sz="1400" b="1" dirty="0" smtClean="0">
                          <a:solidFill>
                            <a:schemeClr val="bg1"/>
                          </a:solidFill>
                          <a:effectLst/>
                        </a:rPr>
                      </a:br>
                      <a:r>
                        <a:rPr lang="ja-JP" altLang="nl-NL" sz="1400" b="1" dirty="0" smtClean="0">
                          <a:solidFill>
                            <a:schemeClr val="bg1"/>
                          </a:solidFill>
                          <a:effectLst/>
                        </a:rPr>
                        <a:t>成長の機会へ</a:t>
                      </a:r>
                      <a:endParaRPr lang="nl-NL" sz="1400" b="1" dirty="0">
                        <a:solidFill>
                          <a:schemeClr val="bg1"/>
                        </a:solidFill>
                        <a:effectLst/>
                        <a:latin typeface="メイリオ" pitchFamily="50" charset="-128"/>
                        <a:ea typeface="メイリオ" pitchFamily="50" charset="-128"/>
                        <a:cs typeface="メイリオ" pitchFamily="50" charset="-128"/>
                      </a:endParaRPr>
                    </a:p>
                  </a:txBody>
                  <a:tcPr marT="34290" marB="34290" anchor="ct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tcPr>
                </a:tc>
              </a:tr>
            </a:tbl>
          </a:graphicData>
        </a:graphic>
      </p:graphicFrame>
      <p:sp>
        <p:nvSpPr>
          <p:cNvPr id="11" name="Oval 20"/>
          <p:cNvSpPr>
            <a:spLocks noChangeArrowheads="1"/>
          </p:cNvSpPr>
          <p:nvPr/>
        </p:nvSpPr>
        <p:spPr bwMode="auto">
          <a:xfrm>
            <a:off x="541338" y="1115034"/>
            <a:ext cx="665161" cy="662953"/>
          </a:xfrm>
          <a:prstGeom prst="ellipse">
            <a:avLst/>
          </a:prstGeom>
          <a:solidFill>
            <a:schemeClr val="accent5"/>
          </a:solidFill>
          <a:ln w="38100" algn="ctr">
            <a:noFill/>
            <a:round/>
            <a:headEnd/>
            <a:tailEnd/>
          </a:ln>
          <a:effectLst>
            <a:outerShdw blurRad="50800" dist="38100" dir="5400000" algn="t" rotWithShape="0">
              <a:prstClr val="black">
                <a:alpha val="40000"/>
              </a:prstClr>
            </a:outerShdw>
          </a:effectLst>
        </p:spPr>
        <p:txBody>
          <a:bodyPr tIns="0" bIns="0" anchor="ctr"/>
          <a:lstStyle/>
          <a:p>
            <a:pPr eaLnBrk="1" hangingPunct="1">
              <a:lnSpc>
                <a:spcPct val="100000"/>
              </a:lnSpc>
              <a:spcBef>
                <a:spcPct val="50000"/>
              </a:spcBef>
            </a:pPr>
            <a:r>
              <a:rPr lang="en-US" sz="3200" b="1" dirty="0">
                <a:solidFill>
                  <a:schemeClr val="bg1"/>
                </a:solidFill>
                <a:latin typeface="メイリオ" pitchFamily="50" charset="-128"/>
                <a:sym typeface="Wingdings" pitchFamily="2" charset="2"/>
              </a:rPr>
              <a:t></a:t>
            </a:r>
            <a:endParaRPr lang="en-US" sz="3200" b="1" dirty="0">
              <a:solidFill>
                <a:schemeClr val="bg1"/>
              </a:solidFill>
              <a:latin typeface="メイリオ" pitchFamily="50" charset="-128"/>
            </a:endParaRPr>
          </a:p>
        </p:txBody>
      </p:sp>
      <p:sp>
        <p:nvSpPr>
          <p:cNvPr id="12" name="Oval 20"/>
          <p:cNvSpPr>
            <a:spLocks noChangeArrowheads="1"/>
          </p:cNvSpPr>
          <p:nvPr/>
        </p:nvSpPr>
        <p:spPr bwMode="auto">
          <a:xfrm>
            <a:off x="541338" y="4015411"/>
            <a:ext cx="665161" cy="662953"/>
          </a:xfrm>
          <a:prstGeom prst="ellipse">
            <a:avLst/>
          </a:prstGeom>
          <a:solidFill>
            <a:schemeClr val="accent6"/>
          </a:solidFill>
          <a:ln w="38100" algn="ctr">
            <a:noFill/>
            <a:round/>
            <a:headEnd/>
            <a:tailEnd/>
          </a:ln>
          <a:effectLst>
            <a:outerShdw blurRad="50800" dist="38100" dir="5400000" algn="t" rotWithShape="0">
              <a:prstClr val="black">
                <a:alpha val="40000"/>
              </a:prstClr>
            </a:outerShdw>
          </a:effectLst>
        </p:spPr>
        <p:txBody>
          <a:bodyPr tIns="0" bIns="0" anchor="ctr"/>
          <a:lstStyle/>
          <a:p>
            <a:pPr eaLnBrk="1" hangingPunct="1">
              <a:lnSpc>
                <a:spcPct val="100000"/>
              </a:lnSpc>
              <a:spcBef>
                <a:spcPct val="50000"/>
              </a:spcBef>
            </a:pPr>
            <a:r>
              <a:rPr lang="en-US" sz="3200" b="1" dirty="0">
                <a:solidFill>
                  <a:schemeClr val="bg1"/>
                </a:solidFill>
                <a:latin typeface="メイリオ" pitchFamily="50" charset="-128"/>
                <a:sym typeface="Wingdings" pitchFamily="2" charset="2"/>
              </a:rPr>
              <a:t></a:t>
            </a:r>
            <a:endParaRPr lang="en-US" sz="3200" b="1" dirty="0">
              <a:solidFill>
                <a:schemeClr val="bg1"/>
              </a:solidFill>
              <a:latin typeface="メイリオ" pitchFamily="50" charset="-128"/>
            </a:endParaRPr>
          </a:p>
        </p:txBody>
      </p:sp>
      <p:sp>
        <p:nvSpPr>
          <p:cNvPr id="13" name="Oval 20"/>
          <p:cNvSpPr>
            <a:spLocks noChangeArrowheads="1"/>
          </p:cNvSpPr>
          <p:nvPr/>
        </p:nvSpPr>
        <p:spPr bwMode="auto">
          <a:xfrm>
            <a:off x="541338" y="2565222"/>
            <a:ext cx="665161" cy="662953"/>
          </a:xfrm>
          <a:prstGeom prst="ellipse">
            <a:avLst/>
          </a:prstGeom>
          <a:solidFill>
            <a:schemeClr val="accent1"/>
          </a:solidFill>
          <a:ln w="38100" algn="ctr">
            <a:noFill/>
            <a:round/>
            <a:headEnd/>
            <a:tailEnd/>
          </a:ln>
          <a:effectLst>
            <a:outerShdw blurRad="50800" dist="38100" dir="5400000" algn="t" rotWithShape="0">
              <a:prstClr val="black">
                <a:alpha val="40000"/>
              </a:prstClr>
            </a:outerShdw>
          </a:effectLst>
        </p:spPr>
        <p:txBody>
          <a:bodyPr tIns="0" bIns="0" anchor="ctr"/>
          <a:lstStyle/>
          <a:p>
            <a:pPr eaLnBrk="1" hangingPunct="1">
              <a:lnSpc>
                <a:spcPct val="100000"/>
              </a:lnSpc>
              <a:spcBef>
                <a:spcPct val="50000"/>
              </a:spcBef>
            </a:pPr>
            <a:r>
              <a:rPr lang="en-US" sz="3200" b="1" dirty="0">
                <a:solidFill>
                  <a:schemeClr val="bg1"/>
                </a:solidFill>
                <a:latin typeface="メイリオ" pitchFamily="50" charset="-128"/>
                <a:sym typeface="Wingdings" pitchFamily="2" charset="2"/>
              </a:rPr>
              <a:t></a:t>
            </a:r>
            <a:endParaRPr lang="en-US" sz="3200" b="1" dirty="0">
              <a:solidFill>
                <a:schemeClr val="bg1"/>
              </a:solidFill>
              <a:latin typeface="メイリオ" pitchFamily="50" charset="-128"/>
            </a:endParaRPr>
          </a:p>
        </p:txBody>
      </p:sp>
      <p:sp>
        <p:nvSpPr>
          <p:cNvPr id="17" name="Oval 20"/>
          <p:cNvSpPr>
            <a:spLocks noChangeArrowheads="1"/>
          </p:cNvSpPr>
          <p:nvPr/>
        </p:nvSpPr>
        <p:spPr bwMode="auto">
          <a:xfrm>
            <a:off x="541338" y="3290316"/>
            <a:ext cx="665161" cy="662953"/>
          </a:xfrm>
          <a:prstGeom prst="ellipse">
            <a:avLst/>
          </a:prstGeom>
          <a:solidFill>
            <a:srgbClr val="CC0066"/>
          </a:solidFill>
          <a:ln w="38100" algn="ctr">
            <a:noFill/>
            <a:round/>
            <a:headEnd/>
            <a:tailEnd/>
          </a:ln>
          <a:effectLst>
            <a:outerShdw blurRad="50800" dist="38100" dir="5400000" algn="t" rotWithShape="0">
              <a:prstClr val="black">
                <a:alpha val="40000"/>
              </a:prstClr>
            </a:outerShdw>
          </a:effectLst>
        </p:spPr>
        <p:txBody>
          <a:bodyPr tIns="0" bIns="0" anchor="ctr"/>
          <a:lstStyle/>
          <a:p>
            <a:pPr eaLnBrk="1" hangingPunct="1">
              <a:lnSpc>
                <a:spcPct val="100000"/>
              </a:lnSpc>
              <a:spcBef>
                <a:spcPct val="50000"/>
              </a:spcBef>
            </a:pPr>
            <a:r>
              <a:rPr lang="en-US" sz="3200" b="1" dirty="0">
                <a:solidFill>
                  <a:schemeClr val="bg1"/>
                </a:solidFill>
                <a:latin typeface="メイリオ" pitchFamily="50" charset="-128"/>
                <a:sym typeface="Wingdings" pitchFamily="2" charset="2"/>
              </a:rPr>
              <a:t></a:t>
            </a:r>
            <a:endParaRPr lang="en-US" sz="3200" b="1" dirty="0">
              <a:solidFill>
                <a:schemeClr val="bg1"/>
              </a:solidFill>
              <a:latin typeface="メイリオ" pitchFamily="50" charset="-128"/>
            </a:endParaRPr>
          </a:p>
        </p:txBody>
      </p:sp>
      <p:sp>
        <p:nvSpPr>
          <p:cNvPr id="18" name="Oval 20"/>
          <p:cNvSpPr>
            <a:spLocks noChangeArrowheads="1"/>
          </p:cNvSpPr>
          <p:nvPr/>
        </p:nvSpPr>
        <p:spPr bwMode="auto">
          <a:xfrm>
            <a:off x="541338" y="1840128"/>
            <a:ext cx="665161" cy="662953"/>
          </a:xfrm>
          <a:prstGeom prst="ellipse">
            <a:avLst/>
          </a:prstGeom>
          <a:solidFill>
            <a:schemeClr val="tx1">
              <a:lumMod val="75000"/>
            </a:schemeClr>
          </a:solidFill>
          <a:ln w="38100" algn="ctr">
            <a:noFill/>
            <a:round/>
            <a:headEnd/>
            <a:tailEnd/>
          </a:ln>
          <a:effectLst>
            <a:outerShdw blurRad="50800" dist="38100" dir="5400000" algn="t" rotWithShape="0">
              <a:prstClr val="black">
                <a:alpha val="40000"/>
              </a:prstClr>
            </a:outerShdw>
          </a:effectLst>
        </p:spPr>
        <p:txBody>
          <a:bodyPr tIns="0" bIns="0" anchor="ctr"/>
          <a:lstStyle/>
          <a:p>
            <a:pPr eaLnBrk="1" hangingPunct="1">
              <a:lnSpc>
                <a:spcPct val="100000"/>
              </a:lnSpc>
              <a:spcBef>
                <a:spcPct val="50000"/>
              </a:spcBef>
            </a:pPr>
            <a:r>
              <a:rPr lang="en-US" sz="3200" b="1" dirty="0">
                <a:solidFill>
                  <a:schemeClr val="bg1"/>
                </a:solidFill>
                <a:latin typeface="メイリオ" pitchFamily="50" charset="-128"/>
                <a:sym typeface="Wingdings" pitchFamily="2" charset="2"/>
              </a:rPr>
              <a:t></a:t>
            </a:r>
            <a:endParaRPr lang="en-US" sz="3200" b="1" dirty="0">
              <a:solidFill>
                <a:schemeClr val="bg1"/>
              </a:solidFill>
              <a:latin typeface="メイリオ" pitchFamily="50" charset="-128"/>
            </a:endParaRPr>
          </a:p>
        </p:txBody>
      </p:sp>
    </p:spTree>
    <p:extLst>
      <p:ext uri="{BB962C8B-B14F-4D97-AF65-F5344CB8AC3E}">
        <p14:creationId xmlns:p14="http://schemas.microsoft.com/office/powerpoint/2010/main" val="27924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2009 Cisco White Color Palette">
    <a:dk1>
      <a:srgbClr val="FFFFFF"/>
    </a:dk1>
    <a:lt1>
      <a:srgbClr val="FFFFFF"/>
    </a:lt1>
    <a:dk2>
      <a:srgbClr val="0183B7"/>
    </a:dk2>
    <a:lt2>
      <a:srgbClr val="000000"/>
    </a:lt2>
    <a:accent1>
      <a:srgbClr val="68B442"/>
    </a:accent1>
    <a:accent2>
      <a:srgbClr val="A8286B"/>
    </a:accent2>
    <a:accent3>
      <a:srgbClr val="EE6804"/>
    </a:accent3>
    <a:accent4>
      <a:srgbClr val="7F44C6"/>
    </a:accent4>
    <a:accent5>
      <a:srgbClr val="47B0D5"/>
    </a:accent5>
    <a:accent6>
      <a:srgbClr val="B21A1A"/>
    </a:accent6>
    <a:hlink>
      <a:srgbClr val="FFE429"/>
    </a:hlink>
    <a:folHlink>
      <a:srgbClr val="C9A303"/>
    </a:folHlink>
  </a:clrScheme>
  <a:fontScheme name="Cisco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Blue theme 2015 16x9.potx</Template>
  <TotalTime>0</TotalTime>
  <Words>2462</Words>
  <Application>Microsoft Office PowerPoint</Application>
  <PresentationFormat>画面に合わせる (16:9)</PresentationFormat>
  <Paragraphs>544</Paragraphs>
  <Slides>39</Slides>
  <Notes>26</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41" baseType="lpstr">
      <vt:lpstr>Blue theme 2015 16x9</vt:lpstr>
      <vt:lpstr>パッケージ</vt:lpstr>
      <vt:lpstr>PowerPoint プレゼンテーション</vt:lpstr>
      <vt:lpstr>PowerPoint プレゼンテーション</vt:lpstr>
      <vt:lpstr>アジェンダ</vt:lpstr>
      <vt:lpstr>PowerPoint プレゼンテーション</vt:lpstr>
      <vt:lpstr>PowerPoint プレゼンテーション</vt:lpstr>
      <vt:lpstr>グローバル SaaS Web 会議で 市場シェアをリードする WebEx</vt:lpstr>
      <vt:lpstr>PowerPoint プレゼンテーション</vt:lpstr>
      <vt:lpstr>あらゆるプラットフォームやデバイス から会議に参加できます</vt:lpstr>
      <vt:lpstr>シスコのWeb会議　Cisco WebEx の特徴</vt:lpstr>
      <vt:lpstr>PowerPoint プレゼンテーション</vt:lpstr>
      <vt:lpstr>WebEx 会議サービスの種類</vt:lpstr>
      <vt:lpstr>WebEx Meeting Center</vt:lpstr>
      <vt:lpstr>WebEx Event Center</vt:lpstr>
      <vt:lpstr>PowerPoint プレゼンテーション</vt:lpstr>
      <vt:lpstr>WebEx Training Center</vt:lpstr>
      <vt:lpstr>PowerPoint プレゼンテーション</vt:lpstr>
      <vt:lpstr>WebEx Support Center</vt:lpstr>
      <vt:lpstr>PowerPoint プレゼンテーション</vt:lpstr>
      <vt:lpstr>PowerPoint プレゼンテーション</vt:lpstr>
      <vt:lpstr>ライセンス付与形態 主催者数もしくは参加者数に着目</vt:lpstr>
      <vt:lpstr>ネームドホスト プラン</vt:lpstr>
      <vt:lpstr>PowerPoint プレゼンテーション</vt:lpstr>
      <vt:lpstr>ポートプラン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CMR Cloud （Collaboration Meeting Room） WebEx &amp; Video 端末がクラウドでつながる </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2015-12-22T01:22:41Z</dcterms:created>
  <dcterms:modified xsi:type="dcterms:W3CDTF">2015-12-22T01:24:14Z</dcterms:modified>
</cp:coreProperties>
</file>